
<file path=[Content_Types].xml><?xml version="1.0" encoding="utf-8"?>
<Types xmlns="http://schemas.openxmlformats.org/package/2006/content-types">
  <Default Extension="jpeg" ContentType="image/jpeg"/>
  <Default Extension="vml" ContentType="application/vnd.openxmlformats-officedocument.vmlDrawing"/>
  <Default Extension="bin" ContentType="application/vnd.openxmlformats-officedocument.oleObject"/>
  <Default Extension="wav" ContentType="audio/x-wav"/>
  <Default Extension="png" ContentType="image/png"/>
  <Default Extension="wmf" ContentType="image/x-wm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commentAuthors.xml" ContentType="application/vnd.openxmlformats-officedocument.presentationml.commentAuthor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18"/>
  </p:notesMasterIdLst>
  <p:sldIdLst>
    <p:sldId id="257" r:id="rId3"/>
    <p:sldId id="256" r:id="rId4"/>
    <p:sldId id="258" r:id="rId5"/>
    <p:sldId id="259" r:id="rId6"/>
    <p:sldId id="261" r:id="rId7"/>
    <p:sldId id="260" r:id="rId8"/>
    <p:sldId id="262" r:id="rId9"/>
    <p:sldId id="263" r:id="rId10"/>
    <p:sldId id="264" r:id="rId11"/>
    <p:sldId id="266" r:id="rId12"/>
    <p:sldId id="265" r:id="rId13"/>
    <p:sldId id="269" r:id="rId14"/>
    <p:sldId id="267" r:id="rId15"/>
    <p:sldId id="268" r:id="rId16"/>
    <p:sldId id="270" r:id="rId17"/>
    <p:sldId id="271" r:id="rId19"/>
    <p:sldId id="272" r:id="rId20"/>
    <p:sldId id="273" r:id="rId21"/>
    <p:sldId id="274" r:id="rId22"/>
  </p:sldIdLst>
  <p:sldSz cx="12192000" cy="6858000"/>
  <p:notesSz cx="7103745" cy="10234295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特别工作室" initials="特" lastIdx="0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33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6" Type="http://schemas.openxmlformats.org/officeDocument/2006/relationships/commentAuthors" Target="commentAuthors.xml"/><Relationship Id="rId25" Type="http://schemas.openxmlformats.org/officeDocument/2006/relationships/tableStyles" Target="tableStyles.xml"/><Relationship Id="rId24" Type="http://schemas.openxmlformats.org/officeDocument/2006/relationships/viewProps" Target="viewProps.xml"/><Relationship Id="rId23" Type="http://schemas.openxmlformats.org/officeDocument/2006/relationships/presProps" Target="presProps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notesMaster" Target="notesMasters/notesMaster1.xml"/><Relationship Id="rId17" Type="http://schemas.openxmlformats.org/officeDocument/2006/relationships/slide" Target="slides/slide15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2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8290" cy="51349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4023812" y="0"/>
            <a:ext cx="3078290" cy="51349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8B96-639E-45A3-A0BA-2464DFDB1FAA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481584" y="1279287"/>
            <a:ext cx="6140577" cy="34540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710375" y="4925254"/>
            <a:ext cx="5682996" cy="402975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9720804"/>
            <a:ext cx="3078290" cy="51349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4023812" y="9720804"/>
            <a:ext cx="3078290" cy="51349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37353-30EB-4A48-80EB-173D804AEFBD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5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1505" name="Rectangle 7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wrap="square" lIns="91440" tIns="45720" rIns="91440" bIns="45720" anchor="b"/>
          <a:p>
            <a:pPr lvl="0" indent="0" algn="r">
              <a:buClrTx/>
            </a:pPr>
            <a:fld id="{9A0DB2DC-4C9A-4742-B13C-FB6460FD3503}" type="slidenum">
              <a:rPr lang="en-US" altLang="zh-CN" sz="1200" dirty="0"/>
            </a:fld>
            <a:endParaRPr lang="en-US" altLang="zh-CN" sz="1200" dirty="0"/>
          </a:p>
        </p:txBody>
      </p:sp>
      <p:sp>
        <p:nvSpPr>
          <p:cNvPr id="21506" name="Rectangle 2"/>
          <p:cNvSpPr>
            <a:spLocks noRot="1" noTextEdit="1"/>
          </p:cNvSpPr>
          <p:nvPr>
            <p:ph type="sldImg"/>
          </p:nvPr>
        </p:nvSpPr>
        <p:spPr/>
      </p:sp>
      <p:sp>
        <p:nvSpPr>
          <p:cNvPr id="21507" name="Rectangle 3"/>
          <p:cNvSpPr>
            <a:spLocks noGrp="1"/>
          </p:cNvSpPr>
          <p:nvPr>
            <p:ph type="body"/>
          </p:nvPr>
        </p:nvSpPr>
        <p:spPr>
          <a:xfrm>
            <a:off x="914400" y="4343400"/>
            <a:ext cx="5029200" cy="4114800"/>
          </a:xfrm>
        </p:spPr>
        <p:txBody>
          <a:bodyPr wrap="square" lIns="91440" tIns="45720" rIns="91440" bIns="45720" anchor="t"/>
          <a:p>
            <a:pPr lvl="0" eaLnBrk="1" hangingPunct="1"/>
            <a:endParaRPr lang="zh-CN" altLang="en-US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1186774" y="1778438"/>
            <a:ext cx="4873574" cy="823912"/>
          </a:xfrm>
        </p:spPr>
        <p:txBody>
          <a:bodyPr anchor="ctr" anchorCtr="0"/>
          <a:lstStyle>
            <a:lvl1pPr marL="0" indent="0">
              <a:buNone/>
              <a:defRPr sz="2800"/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  <a:lvl6pPr marL="2286000" indent="0">
              <a:buNone/>
              <a:defRPr sz="1800"/>
            </a:lvl6pPr>
            <a:lvl7pPr marL="2743200" indent="0">
              <a:buNone/>
              <a:defRPr sz="1800"/>
            </a:lvl7pPr>
            <a:lvl8pPr marL="3200400" indent="0">
              <a:buNone/>
              <a:defRPr sz="1800"/>
            </a:lvl8pPr>
            <a:lvl9pPr marL="3657600" indent="0">
              <a:buNone/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1186774" y="2665379"/>
            <a:ext cx="4873574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256938" y="1778438"/>
            <a:ext cx="4897576" cy="823912"/>
          </a:xfrm>
        </p:spPr>
        <p:txBody>
          <a:bodyPr anchor="ctr" anchorCtr="0"/>
          <a:lstStyle>
            <a:lvl1pPr marL="0" indent="0">
              <a:buNone/>
              <a:defRPr sz="2800"/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  <a:lvl6pPr marL="2286000" indent="0">
              <a:buNone/>
              <a:defRPr sz="1800"/>
            </a:lvl6pPr>
            <a:lvl7pPr marL="2743200" indent="0">
              <a:buNone/>
              <a:defRPr sz="1800"/>
            </a:lvl7pPr>
            <a:lvl8pPr marL="3200400" indent="0">
              <a:buNone/>
              <a:defRPr sz="1800"/>
            </a:lvl8pPr>
            <a:lvl9pPr marL="3657600" indent="0">
              <a:buNone/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256938" y="2665379"/>
            <a:ext cx="4897576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4165349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457201"/>
            <a:ext cx="6172200" cy="540385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4165349" cy="3811588"/>
          </a:xfrm>
        </p:spPr>
        <p:txBody>
          <a:bodyPr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838200" y="365125"/>
            <a:ext cx="10515600" cy="58118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1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3.png"/><Relationship Id="rId1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5" Type="http://schemas.openxmlformats.org/officeDocument/2006/relationships/vmlDrawing" Target="../drawings/vmlDrawing1.vml"/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9.jpeg"/><Relationship Id="rId2" Type="http://schemas.openxmlformats.org/officeDocument/2006/relationships/image" Target="../media/image8.png"/><Relationship Id="rId1" Type="http://schemas.openxmlformats.org/officeDocument/2006/relationships/oleObject" Target="../embeddings/oleObject1.bin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5" Type="http://schemas.openxmlformats.org/officeDocument/2006/relationships/vmlDrawing" Target="../drawings/vmlDrawing2.vml"/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12.wmf"/><Relationship Id="rId2" Type="http://schemas.openxmlformats.org/officeDocument/2006/relationships/oleObject" Target="../embeddings/oleObject2.bin"/><Relationship Id="rId1" Type="http://schemas.openxmlformats.org/officeDocument/2006/relationships/image" Target="../media/image11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14.jpeg"/><Relationship Id="rId1" Type="http://schemas.openxmlformats.org/officeDocument/2006/relationships/image" Target="../media/image13.jpe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image" Target="../media/image15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8.png"/></Relationships>
</file>

<file path=ppt/slides/_rels/slide13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7.xml"/><Relationship Id="rId5" Type="http://schemas.openxmlformats.org/officeDocument/2006/relationships/image" Target="../media/image23.jpeg"/><Relationship Id="rId4" Type="http://schemas.openxmlformats.org/officeDocument/2006/relationships/image" Target="../media/image22.jpeg"/><Relationship Id="rId3" Type="http://schemas.openxmlformats.org/officeDocument/2006/relationships/image" Target="../media/image21.png"/><Relationship Id="rId2" Type="http://schemas.openxmlformats.org/officeDocument/2006/relationships/image" Target="../media/image20.jpeg"/><Relationship Id="rId1" Type="http://schemas.openxmlformats.org/officeDocument/2006/relationships/image" Target="../media/image19.png"/></Relationships>
</file>

<file path=ppt/slides/_rels/slide14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24.png"/><Relationship Id="rId2" Type="http://schemas.microsoft.com/office/2007/relationships/media" Target="file:///D:\&#21016;&#38597;&#23143;\2017-2018&#23398;&#24180;\&#20843;&#24180;&#32423;&#19978;&#20876;\&#35270;&#39057;\&#20154;&#27665;&#35299;&#25918;&#20891;&#21344;&#39046;&#21335;&#20140;%5b&#27969;&#30021;&#29256;%5d.flv" TargetMode="External"/><Relationship Id="rId1" Type="http://schemas.openxmlformats.org/officeDocument/2006/relationships/video" Target="file:///D:\&#21016;&#38597;&#23143;\2017-2018&#23398;&#24180;\&#20843;&#24180;&#32423;&#19978;&#20876;\&#35270;&#39057;\&#20154;&#27665;&#35299;&#25918;&#20891;&#21344;&#39046;&#21335;&#20140;%5b&#27969;&#30021;&#29256;%5d.flv" TargetMode="External"/></Relationships>
</file>

<file path=ppt/slides/_rels/slide15.xml.rels><?xml version="1.0" encoding="UTF-8" standalone="yes"?>
<Relationships xmlns="http://schemas.openxmlformats.org/package/2006/relationships"><Relationship Id="rId9" Type="http://schemas.openxmlformats.org/officeDocument/2006/relationships/image" Target="../media/image33.png"/><Relationship Id="rId8" Type="http://schemas.openxmlformats.org/officeDocument/2006/relationships/image" Target="../media/image32.png"/><Relationship Id="rId7" Type="http://schemas.openxmlformats.org/officeDocument/2006/relationships/image" Target="../media/image31.png"/><Relationship Id="rId6" Type="http://schemas.openxmlformats.org/officeDocument/2006/relationships/image" Target="../media/image30.png"/><Relationship Id="rId5" Type="http://schemas.openxmlformats.org/officeDocument/2006/relationships/image" Target="../media/image29.png"/><Relationship Id="rId4" Type="http://schemas.openxmlformats.org/officeDocument/2006/relationships/image" Target="../media/image28.png"/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9" Type="http://schemas.openxmlformats.org/officeDocument/2006/relationships/notesSlide" Target="../notesSlides/notesSlide1.xml"/><Relationship Id="rId18" Type="http://schemas.openxmlformats.org/officeDocument/2006/relationships/slideLayout" Target="../slideLayouts/slideLayout7.xml"/><Relationship Id="rId17" Type="http://schemas.openxmlformats.org/officeDocument/2006/relationships/audio" Target="../media/audio1.wav"/><Relationship Id="rId16" Type="http://schemas.openxmlformats.org/officeDocument/2006/relationships/image" Target="../media/image40.jpeg"/><Relationship Id="rId15" Type="http://schemas.openxmlformats.org/officeDocument/2006/relationships/image" Target="../media/image39.png"/><Relationship Id="rId14" Type="http://schemas.openxmlformats.org/officeDocument/2006/relationships/image" Target="../media/image38.png"/><Relationship Id="rId13" Type="http://schemas.openxmlformats.org/officeDocument/2006/relationships/image" Target="../media/image37.png"/><Relationship Id="rId12" Type="http://schemas.openxmlformats.org/officeDocument/2006/relationships/image" Target="../media/image36.png"/><Relationship Id="rId11" Type="http://schemas.openxmlformats.org/officeDocument/2006/relationships/image" Target="../media/image35.png"/><Relationship Id="rId10" Type="http://schemas.openxmlformats.org/officeDocument/2006/relationships/image" Target="../media/image34.png"/><Relationship Id="rId1" Type="http://schemas.openxmlformats.org/officeDocument/2006/relationships/image" Target="../media/image25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41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42.jpe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09220"/>
            <a:ext cx="8784590" cy="1450975"/>
          </a:xfrm>
        </p:spPr>
        <p:txBody>
          <a:bodyPr/>
          <a:p>
            <a:r>
              <a:rPr lang="zh-CN" altLang="en-US"/>
              <a:t>第七单元 解放战争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413510" y="4986020"/>
            <a:ext cx="9913620" cy="1655445"/>
          </a:xfrm>
        </p:spPr>
        <p:txBody>
          <a:bodyPr>
            <a:normAutofit lnSpcReduction="20000"/>
          </a:bodyPr>
          <a:p>
            <a:r>
              <a:rPr lang="zh-CN" altLang="en-US" sz="6000"/>
              <a:t>第</a:t>
            </a:r>
            <a:r>
              <a:rPr lang="en-US" altLang="zh-CN" sz="6000"/>
              <a:t>24</a:t>
            </a:r>
            <a:r>
              <a:rPr lang="zh-CN" altLang="en-US" sz="6000"/>
              <a:t>课  人民解放战争的胜利</a:t>
            </a:r>
            <a:endParaRPr lang="zh-CN" altLang="en-US" sz="6000"/>
          </a:p>
        </p:txBody>
      </p:sp>
      <p:pic>
        <p:nvPicPr>
          <p:cNvPr id="47107" name="图片 8195" descr="pjzy-jinianguan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631315" y="1828165"/>
            <a:ext cx="9144000" cy="2708275"/>
          </a:xfrm>
          <a:prstGeom prst="round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标题 3"/>
          <p:cNvSpPr>
            <a:spLocks noGrp="1"/>
          </p:cNvSpPr>
          <p:nvPr>
            <p:ph type="title"/>
          </p:nvPr>
        </p:nvSpPr>
        <p:spPr/>
        <p:txBody>
          <a:bodyPr/>
          <a:p>
            <a:pPr algn="ctr"/>
            <a:r>
              <a:rPr lang="zh-CN" altLang="en-US" b="1"/>
              <a:t>中国共产党土地政策回顾</a:t>
            </a:r>
            <a:endParaRPr lang="zh-CN" altLang="en-US" b="1"/>
          </a:p>
        </p:txBody>
      </p:sp>
      <p:pic>
        <p:nvPicPr>
          <p:cNvPr id="28675" name="图片 10242" descr="CL03010a"/>
          <p:cNvPicPr>
            <a:picLocks noChangeAspect="1"/>
          </p:cNvPicPr>
          <p:nvPr>
            <p:ph idx="1"/>
          </p:nvPr>
        </p:nvPicPr>
        <p:blipFill>
          <a:blip r:embed="rId1"/>
          <a:srcRect r="-82" b="85"/>
          <a:stretch>
            <a:fillRect/>
          </a:stretch>
        </p:blipFill>
        <p:spPr>
          <a:xfrm>
            <a:off x="838200" y="1589405"/>
            <a:ext cx="3238500" cy="3848100"/>
          </a:xfrm>
          <a:prstGeom prst="rect">
            <a:avLst/>
          </a:prstGeom>
          <a:noFill/>
          <a:ln w="57150" cap="flat" cmpd="sng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  <a:effectLst>
            <a:outerShdw dist="89803" dir="2699999" algn="ctr" rotWithShape="0">
              <a:schemeClr val="tx2"/>
            </a:outerShdw>
          </a:effectLst>
        </p:spPr>
      </p:pic>
      <p:sp>
        <p:nvSpPr>
          <p:cNvPr id="6" name="文本框 5"/>
          <p:cNvSpPr txBox="1"/>
          <p:nvPr/>
        </p:nvSpPr>
        <p:spPr>
          <a:xfrm>
            <a:off x="1656080" y="5657850"/>
            <a:ext cx="1407160" cy="4603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zh-CN" altLang="en-US" sz="2400" b="1"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汉仪中宋简" charset="-122"/>
                <a:ea typeface="汉仪中宋简" charset="-122"/>
                <a:sym typeface="+mn-ea"/>
              </a:rPr>
              <a:t>土地革命</a:t>
            </a:r>
            <a:endParaRPr lang="zh-CN" altLang="en-US" sz="2400" b="1"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汉仪中宋简" charset="-122"/>
              <a:ea typeface="汉仪中宋简" charset="-122"/>
              <a:sym typeface="+mn-ea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1141730" y="6118225"/>
            <a:ext cx="2631440" cy="4603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zh-CN" altLang="en-US" sz="2400" b="1"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汉仪中宋简" charset="-122"/>
                <a:ea typeface="汉仪中宋简" charset="-122"/>
                <a:sym typeface="+mn-ea"/>
              </a:rPr>
              <a:t>工农武装割据时期</a:t>
            </a:r>
            <a:endParaRPr lang="zh-CN" altLang="en-US" sz="2400" b="1"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汉仪中宋简" charset="-122"/>
              <a:ea typeface="汉仪中宋简" charset="-122"/>
              <a:sym typeface="+mn-ea"/>
            </a:endParaRPr>
          </a:p>
        </p:txBody>
      </p:sp>
      <p:pic>
        <p:nvPicPr>
          <p:cNvPr id="8" name="图片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59145" y="1623060"/>
            <a:ext cx="4951730" cy="3907155"/>
          </a:xfrm>
          <a:prstGeom prst="rect">
            <a:avLst/>
          </a:prstGeom>
        </p:spPr>
      </p:pic>
      <p:sp>
        <p:nvSpPr>
          <p:cNvPr id="9" name="文本框 8"/>
          <p:cNvSpPr txBox="1"/>
          <p:nvPr/>
        </p:nvSpPr>
        <p:spPr>
          <a:xfrm>
            <a:off x="7631430" y="5657850"/>
            <a:ext cx="1407160" cy="4603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zh-CN" altLang="en-US" sz="2400" b="1"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汉仪中宋简" charset="-122"/>
                <a:ea typeface="汉仪中宋简" charset="-122"/>
                <a:sym typeface="+mn-ea"/>
              </a:rPr>
              <a:t>减租减息</a:t>
            </a:r>
            <a:endParaRPr lang="zh-CN" altLang="en-US" sz="2400" b="1"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汉仪中宋简" charset="-122"/>
              <a:ea typeface="汉仪中宋简" charset="-122"/>
              <a:sym typeface="+mn-ea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7325360" y="6118225"/>
            <a:ext cx="2019300" cy="4603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zh-CN" altLang="en-US" sz="2400" b="1"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汉仪中宋简" charset="-122"/>
                <a:ea typeface="汉仪中宋简" charset="-122"/>
                <a:sym typeface="+mn-ea"/>
              </a:rPr>
              <a:t>抗日战争</a:t>
            </a:r>
            <a:r>
              <a:rPr lang="zh-CN" altLang="en-US" sz="2400" b="1"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汉仪中宋简" charset="-122"/>
                <a:ea typeface="汉仪中宋简" charset="-122"/>
                <a:sym typeface="+mn-ea"/>
              </a:rPr>
              <a:t>时期</a:t>
            </a:r>
            <a:endParaRPr lang="zh-CN" altLang="en-US" sz="2400" b="1"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汉仪中宋简" charset="-122"/>
              <a:ea typeface="汉仪中宋简" charset="-122"/>
              <a:sym typeface="+mn-ea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4" name="内容占位符 3"/>
          <p:cNvPicPr>
            <a:picLocks noChangeAspect="1"/>
          </p:cNvPicPr>
          <p:nvPr>
            <p:ph idx="1"/>
          </p:nvPr>
        </p:nvPicPr>
        <p:blipFill>
          <a:blip r:embed="rId1"/>
          <a:stretch>
            <a:fillRect/>
          </a:stretch>
        </p:blipFill>
        <p:spPr>
          <a:xfrm>
            <a:off x="491490" y="132715"/>
            <a:ext cx="11452225" cy="3673475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3310255" y="816610"/>
            <a:ext cx="1347470" cy="474980"/>
          </a:xfrm>
          <a:prstGeom prst="rect">
            <a:avLst/>
          </a:prstGeom>
          <a:noFill/>
          <a:ln w="57150"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6106795" y="2534920"/>
            <a:ext cx="2001520" cy="500380"/>
          </a:xfrm>
          <a:prstGeom prst="rect">
            <a:avLst/>
          </a:prstGeom>
          <a:noFill/>
          <a:ln w="57150"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4023043" y="3806190"/>
            <a:ext cx="3857625" cy="583565"/>
          </a:xfrm>
          <a:prstGeom prst="rect">
            <a:avLst/>
          </a:prstGeom>
          <a:noFill/>
          <a:ln>
            <a:noFill/>
          </a:ln>
        </p:spPr>
        <p:txBody>
          <a:bodyPr wrap="none" rtlCol="0" anchor="t">
            <a:spAutoFit/>
          </a:bodyPr>
          <a:p>
            <a:pPr algn="ctr"/>
            <a:r>
              <a:rPr lang="zh-CN" altLang="en-US" sz="3200" b="1">
                <a:ln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《</a:t>
            </a:r>
            <a:r>
              <a:rPr lang="zh-CN" altLang="en-US" sz="3200" b="1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sym typeface="+mn-ea"/>
              </a:rPr>
              <a:t>中国土地法大纲</a:t>
            </a:r>
            <a:r>
              <a:rPr lang="zh-CN" altLang="en-US" sz="3200" b="1">
                <a:ln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》</a:t>
            </a:r>
            <a:endParaRPr lang="zh-CN" altLang="en-US" sz="3200" b="1">
              <a:ln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440055" y="4389755"/>
            <a:ext cx="4504055" cy="206121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3200" b="1"/>
              <a:t>时间：</a:t>
            </a:r>
            <a:endParaRPr lang="zh-CN" altLang="en-US" sz="3200" b="1"/>
          </a:p>
          <a:p>
            <a:endParaRPr lang="zh-CN" altLang="en-US" sz="3200" b="1"/>
          </a:p>
          <a:p>
            <a:r>
              <a:rPr lang="zh-CN" altLang="en-US" sz="3200" b="1"/>
              <a:t>内容：</a:t>
            </a:r>
            <a:endParaRPr lang="zh-CN" altLang="en-US" sz="3200" b="1"/>
          </a:p>
          <a:p>
            <a:endParaRPr lang="zh-CN" altLang="en-US" sz="3200" b="1"/>
          </a:p>
        </p:txBody>
      </p:sp>
      <p:sp>
        <p:nvSpPr>
          <p:cNvPr id="9" name="矩形 8"/>
          <p:cNvSpPr/>
          <p:nvPr/>
        </p:nvSpPr>
        <p:spPr>
          <a:xfrm>
            <a:off x="1895793" y="4728845"/>
            <a:ext cx="1414145" cy="583565"/>
          </a:xfrm>
          <a:prstGeom prst="rect">
            <a:avLst/>
          </a:prstGeom>
          <a:noFill/>
          <a:ln>
            <a:noFill/>
          </a:ln>
        </p:spPr>
        <p:txBody>
          <a:bodyPr wrap="none" rtlCol="0" anchor="t">
            <a:spAutoFit/>
          </a:bodyPr>
          <a:p>
            <a:pPr algn="ctr"/>
            <a:r>
              <a:rPr lang="en-US" altLang="zh-CN" sz="3200" b="1">
                <a:ln/>
                <a:solidFill>
                  <a:srgbClr val="00206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1947</a:t>
            </a:r>
            <a:r>
              <a:rPr lang="zh-CN" altLang="en-US" sz="3200" b="1">
                <a:ln/>
                <a:solidFill>
                  <a:srgbClr val="00206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年</a:t>
            </a:r>
            <a:endParaRPr lang="zh-CN" altLang="en-US" sz="3200" b="1">
              <a:ln/>
              <a:solidFill>
                <a:srgbClr val="00206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1744980" y="5621020"/>
            <a:ext cx="763587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2400" b="1"/>
              <a:t>1</a:t>
            </a:r>
            <a:r>
              <a:rPr lang="zh-CN" altLang="en-US" sz="2400" b="1"/>
              <a:t>、没收地主土地，</a:t>
            </a:r>
            <a:r>
              <a:rPr lang="zh-CN" altLang="en-US" sz="2400" b="1">
                <a:solidFill>
                  <a:srgbClr val="FF0000"/>
                </a:solidFill>
              </a:rPr>
              <a:t>废除封建剥削的土地</a:t>
            </a:r>
            <a:r>
              <a:rPr lang="zh-CN" altLang="en-US" sz="2400" b="1">
                <a:solidFill>
                  <a:srgbClr val="FF0000"/>
                </a:solidFill>
              </a:rPr>
              <a:t>制度</a:t>
            </a:r>
            <a:r>
              <a:rPr lang="zh-CN" altLang="en-US" sz="2400" b="1"/>
              <a:t>。</a:t>
            </a:r>
            <a:endParaRPr lang="zh-CN" altLang="en-US" sz="2400" b="1"/>
          </a:p>
          <a:p>
            <a:r>
              <a:rPr lang="en-US" altLang="zh-CN" sz="2400" b="1"/>
              <a:t>2</a:t>
            </a:r>
            <a:r>
              <a:rPr lang="zh-CN" altLang="en-US" sz="2400" b="1"/>
              <a:t>、实行</a:t>
            </a:r>
            <a:r>
              <a:rPr lang="zh-CN" altLang="en-US" sz="2400" b="1">
                <a:solidFill>
                  <a:srgbClr val="FF0000"/>
                </a:solidFill>
              </a:rPr>
              <a:t>耕者有其田</a:t>
            </a:r>
            <a:r>
              <a:rPr lang="zh-CN" altLang="en-US" sz="2400" b="1"/>
              <a:t>，按照农村人口平均分配土地。</a:t>
            </a:r>
            <a:endParaRPr lang="zh-CN" altLang="en-US" sz="2400" b="1"/>
          </a:p>
        </p:txBody>
      </p:sp>
      <p:pic>
        <p:nvPicPr>
          <p:cNvPr id="11" name="图片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90890" y="3806190"/>
            <a:ext cx="3475990" cy="2247900"/>
          </a:xfrm>
          <a:prstGeom prst="rect">
            <a:avLst/>
          </a:prstGeom>
        </p:spPr>
      </p:pic>
      <p:pic>
        <p:nvPicPr>
          <p:cNvPr id="12" name="图片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26475" y="332740"/>
            <a:ext cx="3004820" cy="327279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bldLvl="0" animBg="1"/>
      <p:bldP spid="7" grpId="0"/>
      <p:bldP spid="8" grpId="0"/>
      <p:bldP spid="9" grpId="0"/>
      <p:bldP spid="1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-38735"/>
            <a:ext cx="10515600" cy="1325563"/>
          </a:xfrm>
        </p:spPr>
        <p:txBody>
          <a:bodyPr/>
          <a:p>
            <a:pPr algn="ctr"/>
            <a:r>
              <a:rPr lang="zh-CN" altLang="en-US" b="1"/>
              <a:t>土地改革</a:t>
            </a:r>
            <a:endParaRPr lang="zh-CN" altLang="en-US" b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38455" y="902335"/>
            <a:ext cx="11809730" cy="5941060"/>
          </a:xfrm>
        </p:spPr>
        <p:txBody>
          <a:bodyPr>
            <a:normAutofit fontScale="90000" lnSpcReduction="10000"/>
          </a:bodyPr>
          <a:p>
            <a:r>
              <a:rPr lang="zh-CN" altLang="en-US" b="1">
                <a:solidFill>
                  <a:schemeClr val="tx1"/>
                </a:solidFill>
              </a:rPr>
              <a:t>总路线</a:t>
            </a:r>
            <a:r>
              <a:rPr lang="zh-CN" altLang="en-US" b="1"/>
              <a:t>：</a:t>
            </a:r>
            <a:endParaRPr lang="zh-CN" altLang="en-US" b="1"/>
          </a:p>
          <a:p>
            <a:r>
              <a:rPr lang="zh-CN" altLang="en-US" b="1"/>
              <a:t>依靠                 ，团结             ，有步骤地、有分别地消灭封建性剥削的土地制度，发展农业生产。</a:t>
            </a:r>
            <a:endParaRPr lang="zh-CN" altLang="en-US" b="1"/>
          </a:p>
          <a:p>
            <a:endParaRPr lang="zh-CN" altLang="en-US" b="1"/>
          </a:p>
          <a:p>
            <a:r>
              <a:rPr lang="zh-CN" altLang="en-US" b="1"/>
              <a:t>文件：</a:t>
            </a:r>
            <a:r>
              <a:rPr lang="zh-CN" altLang="en-US" b="1">
                <a:sym typeface="+mn-ea"/>
              </a:rPr>
              <a:t>《中国土地大纲》</a:t>
            </a:r>
            <a:endParaRPr lang="zh-CN" altLang="en-US" b="1">
              <a:sym typeface="+mn-ea"/>
            </a:endParaRPr>
          </a:p>
          <a:p>
            <a:endParaRPr lang="zh-CN" altLang="en-US" b="1">
              <a:sym typeface="+mn-ea"/>
            </a:endParaRPr>
          </a:p>
          <a:p>
            <a:endParaRPr lang="zh-CN" altLang="en-US" b="1"/>
          </a:p>
          <a:p>
            <a:endParaRPr lang="zh-CN" altLang="en-US" b="1"/>
          </a:p>
          <a:p>
            <a:r>
              <a:rPr lang="zh-CN" altLang="en-US" b="1"/>
              <a:t>结果：</a:t>
            </a:r>
            <a:endParaRPr lang="zh-CN" altLang="en-US" b="1"/>
          </a:p>
          <a:p>
            <a:r>
              <a:rPr lang="zh-CN" altLang="en-US" b="1"/>
              <a:t>解放区的土地改革，使农村的阶级关系和土地占有状况发生了更本性变化。</a:t>
            </a:r>
            <a:endParaRPr lang="zh-CN" altLang="en-US" b="1"/>
          </a:p>
          <a:p>
            <a:endParaRPr lang="zh-CN" altLang="en-US" b="1"/>
          </a:p>
          <a:p>
            <a:r>
              <a:rPr lang="zh-CN" altLang="en-US" b="1"/>
              <a:t>意义：</a:t>
            </a:r>
            <a:endParaRPr lang="zh-CN" altLang="en-US" b="1"/>
          </a:p>
          <a:p>
            <a:r>
              <a:rPr lang="zh-CN" altLang="en-US" b="1">
                <a:solidFill>
                  <a:srgbClr val="FF0000"/>
                </a:solidFill>
              </a:rPr>
              <a:t>激发</a:t>
            </a:r>
            <a:r>
              <a:rPr lang="zh-CN" altLang="en-US" b="1"/>
              <a:t>了农民革命和生产的</a:t>
            </a:r>
            <a:r>
              <a:rPr lang="zh-CN" altLang="en-US" b="1">
                <a:solidFill>
                  <a:srgbClr val="FF0000"/>
                </a:solidFill>
              </a:rPr>
              <a:t>积极性</a:t>
            </a:r>
            <a:endParaRPr lang="zh-CN" altLang="en-US" b="1">
              <a:solidFill>
                <a:srgbClr val="FF0000"/>
              </a:solidFill>
            </a:endParaRPr>
          </a:p>
          <a:p>
            <a:r>
              <a:rPr lang="zh-CN" altLang="en-US" b="1">
                <a:solidFill>
                  <a:srgbClr val="FF0000"/>
                </a:solidFill>
              </a:rPr>
              <a:t>为</a:t>
            </a:r>
            <a:r>
              <a:rPr lang="zh-CN" altLang="en-US" b="1"/>
              <a:t>人民解放战争的</a:t>
            </a:r>
            <a:r>
              <a:rPr lang="zh-CN" altLang="en-US" b="1">
                <a:solidFill>
                  <a:srgbClr val="FF0000"/>
                </a:solidFill>
              </a:rPr>
              <a:t>胜利提供</a:t>
            </a:r>
            <a:r>
              <a:rPr lang="zh-CN" altLang="en-US" b="1"/>
              <a:t>了重要的人力、物力</a:t>
            </a:r>
            <a:r>
              <a:rPr lang="zh-CN" altLang="en-US" b="1">
                <a:solidFill>
                  <a:srgbClr val="FF0000"/>
                </a:solidFill>
              </a:rPr>
              <a:t>保障</a:t>
            </a:r>
            <a:r>
              <a:rPr lang="zh-CN" altLang="en-US" b="1"/>
              <a:t>。</a:t>
            </a:r>
            <a:endParaRPr lang="zh-CN" altLang="en-US" b="1"/>
          </a:p>
        </p:txBody>
      </p:sp>
      <p:sp>
        <p:nvSpPr>
          <p:cNvPr id="4" name="矩形 3"/>
          <p:cNvSpPr/>
          <p:nvPr/>
        </p:nvSpPr>
        <p:spPr>
          <a:xfrm>
            <a:off x="1296988" y="1204595"/>
            <a:ext cx="1255395" cy="521970"/>
          </a:xfrm>
          <a:prstGeom prst="rect">
            <a:avLst/>
          </a:prstGeom>
          <a:noFill/>
          <a:ln>
            <a:noFill/>
          </a:ln>
        </p:spPr>
        <p:txBody>
          <a:bodyPr wrap="none" rtlCol="0" anchor="t">
            <a:spAutoFit/>
          </a:bodyPr>
          <a:p>
            <a:pPr algn="ctr"/>
            <a:r>
              <a:rPr lang="zh-CN" altLang="en-US" sz="2800" b="1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贫雇农</a:t>
            </a:r>
            <a:endParaRPr lang="zh-CN" altLang="en-US" sz="2800" b="1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  <p:sp>
        <p:nvSpPr>
          <p:cNvPr id="5" name="矩形 4"/>
          <p:cNvSpPr/>
          <p:nvPr/>
        </p:nvSpPr>
        <p:spPr>
          <a:xfrm>
            <a:off x="3439161" y="1223645"/>
            <a:ext cx="897890" cy="521970"/>
          </a:xfrm>
          <a:prstGeom prst="rect">
            <a:avLst/>
          </a:prstGeom>
          <a:noFill/>
          <a:ln>
            <a:noFill/>
          </a:ln>
        </p:spPr>
        <p:txBody>
          <a:bodyPr wrap="none" rtlCol="0" anchor="t">
            <a:spAutoFit/>
          </a:bodyPr>
          <a:p>
            <a:pPr algn="ctr"/>
            <a:r>
              <a:rPr lang="zh-CN" altLang="en-US" sz="2800" b="1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中农</a:t>
            </a:r>
            <a:endParaRPr lang="zh-CN" altLang="en-US" sz="2800" b="1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485505" y="626745"/>
            <a:ext cx="3048000" cy="2293620"/>
          </a:xfrm>
          <a:prstGeom prst="rect">
            <a:avLst/>
          </a:prstGeom>
        </p:spPr>
      </p:pic>
      <p:sp>
        <p:nvSpPr>
          <p:cNvPr id="7" name="文本框 6"/>
          <p:cNvSpPr txBox="1"/>
          <p:nvPr/>
        </p:nvSpPr>
        <p:spPr>
          <a:xfrm>
            <a:off x="498475" y="3086735"/>
            <a:ext cx="11195685" cy="953135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txBody>
          <a:bodyPr wrap="square" rtlCol="0">
            <a:spAutoFit/>
          </a:bodyPr>
          <a:p>
            <a:r>
              <a:rPr lang="zh-CN" altLang="en-US" sz="2800" b="1"/>
              <a:t>材料：原热河有80%的地区农民共分得土地240万亩;冀南、冀东、渤海地区，经过土地改革运动，贫雇农均获得了大量土地财产。</a:t>
            </a:r>
            <a:endParaRPr lang="zh-CN" altLang="en-US" sz="2800" b="1"/>
          </a:p>
        </p:txBody>
      </p:sp>
      <p:sp>
        <p:nvSpPr>
          <p:cNvPr id="8" name="文本框 7"/>
          <p:cNvSpPr txBox="1"/>
          <p:nvPr/>
        </p:nvSpPr>
        <p:spPr>
          <a:xfrm>
            <a:off x="1858010" y="5288280"/>
            <a:ext cx="10290175" cy="52197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txBody>
          <a:bodyPr wrap="square" rtlCol="0">
            <a:spAutoFit/>
          </a:bodyPr>
          <a:p>
            <a:r>
              <a:rPr lang="zh-CN" altLang="en-US" sz="2800" b="1"/>
              <a:t>思考：解放区的土地改革对解放战争的胜利起到了什么作用？</a:t>
            </a:r>
            <a:endParaRPr lang="zh-CN" altLang="en-US" sz="2800" b="1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7" grpId="0" bldLvl="0" animBg="1"/>
      <p:bldP spid="7" grpId="1" bldLvl="0" animBg="1"/>
      <p:bldP spid="8" grpId="0" bldLvl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66562" name="组合 1"/>
          <p:cNvGrpSpPr/>
          <p:nvPr/>
        </p:nvGrpSpPr>
        <p:grpSpPr>
          <a:xfrm>
            <a:off x="106363" y="1350645"/>
            <a:ext cx="7200900" cy="5445125"/>
            <a:chOff x="5990" y="0"/>
            <a:chExt cx="9144000" cy="6858000"/>
          </a:xfrm>
        </p:grpSpPr>
        <p:graphicFrame>
          <p:nvGraphicFramePr>
            <p:cNvPr id="66563" name="Object 4"/>
            <p:cNvGraphicFramePr>
              <a:graphicFrameLocks noChangeAspect="1"/>
            </p:cNvGraphicFramePr>
            <p:nvPr/>
          </p:nvGraphicFramePr>
          <p:xfrm>
            <a:off x="5990" y="0"/>
            <a:ext cx="9144000" cy="68580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76" name="" r:id="rId1" imgW="4105275" imgH="3352800" progId="PBrush">
                    <p:embed/>
                  </p:oleObj>
                </mc:Choice>
                <mc:Fallback>
                  <p:oleObj name="" r:id="rId1" imgW="4105275" imgH="3352800" progId="PBrush">
                    <p:embed/>
                    <p:pic>
                      <p:nvPicPr>
                        <p:cNvPr id="0" name="图片 3075"/>
                        <p:cNvPicPr/>
                        <p:nvPr/>
                      </p:nvPicPr>
                      <p:blipFill>
                        <a:blip r:embed="rId2"/>
                        <a:stretch>
                          <a:fillRect/>
                        </a:stretch>
                      </p:blipFill>
                      <p:spPr>
                        <a:xfrm>
                          <a:off x="5990" y="0"/>
                          <a:ext cx="9144000" cy="6858000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grpSp>
          <p:nvGrpSpPr>
            <p:cNvPr id="66564" name="Group 3"/>
            <p:cNvGrpSpPr/>
            <p:nvPr/>
          </p:nvGrpSpPr>
          <p:grpSpPr>
            <a:xfrm>
              <a:off x="304800" y="1600200"/>
              <a:ext cx="6732588" cy="2630488"/>
              <a:chOff x="143" y="1034"/>
              <a:chExt cx="4241" cy="1657"/>
            </a:xfrm>
          </p:grpSpPr>
          <p:sp>
            <p:nvSpPr>
              <p:cNvPr id="66565" name="Freeform 4"/>
              <p:cNvSpPr/>
              <p:nvPr/>
            </p:nvSpPr>
            <p:spPr>
              <a:xfrm>
                <a:off x="143" y="1296"/>
                <a:ext cx="2209" cy="1395"/>
              </a:xfrm>
              <a:custGeom>
                <a:avLst/>
                <a:gdLst/>
                <a:ahLst/>
                <a:cxnLst>
                  <a:cxn ang="0">
                    <a:pos x="577" y="0"/>
                  </a:cxn>
                  <a:cxn ang="0">
                    <a:pos x="312" y="266"/>
                  </a:cxn>
                  <a:cxn ang="0">
                    <a:pos x="447" y="245"/>
                  </a:cxn>
                  <a:cxn ang="0">
                    <a:pos x="241" y="576"/>
                  </a:cxn>
                  <a:cxn ang="0">
                    <a:pos x="74" y="1248"/>
                  </a:cxn>
                  <a:cxn ang="0">
                    <a:pos x="685" y="1342"/>
                  </a:cxn>
                  <a:cxn ang="0">
                    <a:pos x="985" y="928"/>
                  </a:cxn>
                  <a:cxn ang="0">
                    <a:pos x="1345" y="720"/>
                  </a:cxn>
                  <a:cxn ang="0">
                    <a:pos x="1009" y="720"/>
                  </a:cxn>
                  <a:cxn ang="0">
                    <a:pos x="1537" y="624"/>
                  </a:cxn>
                  <a:cxn ang="0">
                    <a:pos x="1873" y="576"/>
                  </a:cxn>
                  <a:cxn ang="0">
                    <a:pos x="1345" y="576"/>
                  </a:cxn>
                  <a:cxn ang="0">
                    <a:pos x="1201" y="624"/>
                  </a:cxn>
                  <a:cxn ang="0">
                    <a:pos x="1585" y="480"/>
                  </a:cxn>
                  <a:cxn ang="0">
                    <a:pos x="2017" y="480"/>
                  </a:cxn>
                  <a:cxn ang="0">
                    <a:pos x="2209" y="432"/>
                  </a:cxn>
                  <a:cxn ang="0">
                    <a:pos x="1777" y="432"/>
                  </a:cxn>
                  <a:cxn ang="0">
                    <a:pos x="1393" y="432"/>
                  </a:cxn>
                  <a:cxn ang="0">
                    <a:pos x="964" y="576"/>
                  </a:cxn>
                  <a:cxn ang="0">
                    <a:pos x="721" y="480"/>
                  </a:cxn>
                  <a:cxn ang="0">
                    <a:pos x="622" y="245"/>
                  </a:cxn>
                  <a:cxn ang="0">
                    <a:pos x="778" y="349"/>
                  </a:cxn>
                  <a:cxn ang="0">
                    <a:pos x="577" y="0"/>
                  </a:cxn>
                </a:cxnLst>
                <a:pathLst>
                  <a:path w="2209" h="1395">
                    <a:moveTo>
                      <a:pt x="577" y="0"/>
                    </a:moveTo>
                    <a:lnTo>
                      <a:pt x="312" y="266"/>
                    </a:lnTo>
                    <a:lnTo>
                      <a:pt x="447" y="245"/>
                    </a:lnTo>
                    <a:cubicBezTo>
                      <a:pt x="435" y="297"/>
                      <a:pt x="303" y="409"/>
                      <a:pt x="241" y="576"/>
                    </a:cubicBezTo>
                    <a:cubicBezTo>
                      <a:pt x="179" y="743"/>
                      <a:pt x="0" y="1120"/>
                      <a:pt x="74" y="1248"/>
                    </a:cubicBezTo>
                    <a:cubicBezTo>
                      <a:pt x="148" y="1376"/>
                      <a:pt x="533" y="1395"/>
                      <a:pt x="685" y="1342"/>
                    </a:cubicBezTo>
                    <a:cubicBezTo>
                      <a:pt x="837" y="1289"/>
                      <a:pt x="875" y="1032"/>
                      <a:pt x="985" y="928"/>
                    </a:cubicBezTo>
                    <a:cubicBezTo>
                      <a:pt x="1095" y="824"/>
                      <a:pt x="1341" y="755"/>
                      <a:pt x="1345" y="720"/>
                    </a:cubicBezTo>
                    <a:lnTo>
                      <a:pt x="1009" y="720"/>
                    </a:lnTo>
                    <a:lnTo>
                      <a:pt x="1537" y="624"/>
                    </a:lnTo>
                    <a:lnTo>
                      <a:pt x="1873" y="576"/>
                    </a:lnTo>
                    <a:lnTo>
                      <a:pt x="1345" y="576"/>
                    </a:lnTo>
                    <a:lnTo>
                      <a:pt x="1201" y="624"/>
                    </a:lnTo>
                    <a:lnTo>
                      <a:pt x="1585" y="480"/>
                    </a:lnTo>
                    <a:lnTo>
                      <a:pt x="2017" y="480"/>
                    </a:lnTo>
                    <a:lnTo>
                      <a:pt x="2209" y="432"/>
                    </a:lnTo>
                    <a:lnTo>
                      <a:pt x="1777" y="432"/>
                    </a:lnTo>
                    <a:lnTo>
                      <a:pt x="1393" y="432"/>
                    </a:lnTo>
                    <a:lnTo>
                      <a:pt x="964" y="576"/>
                    </a:lnTo>
                    <a:lnTo>
                      <a:pt x="721" y="480"/>
                    </a:lnTo>
                    <a:cubicBezTo>
                      <a:pt x="664" y="425"/>
                      <a:pt x="613" y="267"/>
                      <a:pt x="622" y="245"/>
                    </a:cubicBezTo>
                    <a:lnTo>
                      <a:pt x="778" y="349"/>
                    </a:lnTo>
                    <a:lnTo>
                      <a:pt x="577" y="0"/>
                    </a:lnTo>
                    <a:close/>
                  </a:path>
                </a:pathLst>
              </a:custGeom>
              <a:solidFill>
                <a:schemeClr val="tx1"/>
              </a:solidFill>
              <a:ln w="9525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6566" name="Freeform 5"/>
              <p:cNvSpPr/>
              <p:nvPr/>
            </p:nvSpPr>
            <p:spPr>
              <a:xfrm>
                <a:off x="2544" y="1034"/>
                <a:ext cx="1840" cy="1395"/>
              </a:xfrm>
              <a:custGeom>
                <a:avLst/>
                <a:gdLst/>
                <a:ahLst/>
                <a:cxnLst>
                  <a:cxn ang="0">
                    <a:pos x="1625" y="0"/>
                  </a:cxn>
                  <a:cxn ang="0">
                    <a:pos x="1152" y="214"/>
                  </a:cxn>
                  <a:cxn ang="0">
                    <a:pos x="1387" y="218"/>
                  </a:cxn>
                  <a:cxn ang="0">
                    <a:pos x="1056" y="435"/>
                  </a:cxn>
                  <a:cxn ang="0">
                    <a:pos x="672" y="550"/>
                  </a:cxn>
                  <a:cxn ang="0">
                    <a:pos x="0" y="694"/>
                  </a:cxn>
                  <a:cxn ang="0">
                    <a:pos x="144" y="694"/>
                  </a:cxn>
                  <a:cxn ang="0">
                    <a:pos x="288" y="646"/>
                  </a:cxn>
                  <a:cxn ang="0">
                    <a:pos x="576" y="646"/>
                  </a:cxn>
                  <a:cxn ang="0">
                    <a:pos x="912" y="742"/>
                  </a:cxn>
                  <a:cxn ang="0">
                    <a:pos x="1056" y="982"/>
                  </a:cxn>
                  <a:cxn ang="0">
                    <a:pos x="1201" y="1355"/>
                  </a:cxn>
                  <a:cxn ang="0">
                    <a:pos x="1584" y="1222"/>
                  </a:cxn>
                  <a:cxn ang="0">
                    <a:pos x="1824" y="982"/>
                  </a:cxn>
                  <a:cxn ang="0">
                    <a:pos x="1680" y="694"/>
                  </a:cxn>
                  <a:cxn ang="0">
                    <a:pos x="1536" y="454"/>
                  </a:cxn>
                  <a:cxn ang="0">
                    <a:pos x="1573" y="259"/>
                  </a:cxn>
                  <a:cxn ang="0">
                    <a:pos x="1680" y="406"/>
                  </a:cxn>
                  <a:cxn ang="0">
                    <a:pos x="1625" y="0"/>
                  </a:cxn>
                </a:cxnLst>
                <a:pathLst>
                  <a:path w="1840" h="1395">
                    <a:moveTo>
                      <a:pt x="1625" y="0"/>
                    </a:moveTo>
                    <a:lnTo>
                      <a:pt x="1152" y="214"/>
                    </a:lnTo>
                    <a:lnTo>
                      <a:pt x="1387" y="218"/>
                    </a:lnTo>
                    <a:cubicBezTo>
                      <a:pt x="1371" y="255"/>
                      <a:pt x="1175" y="380"/>
                      <a:pt x="1056" y="435"/>
                    </a:cubicBezTo>
                    <a:cubicBezTo>
                      <a:pt x="937" y="490"/>
                      <a:pt x="848" y="507"/>
                      <a:pt x="672" y="550"/>
                    </a:cubicBezTo>
                    <a:lnTo>
                      <a:pt x="0" y="694"/>
                    </a:lnTo>
                    <a:lnTo>
                      <a:pt x="144" y="694"/>
                    </a:lnTo>
                    <a:lnTo>
                      <a:pt x="288" y="646"/>
                    </a:lnTo>
                    <a:lnTo>
                      <a:pt x="576" y="646"/>
                    </a:lnTo>
                    <a:lnTo>
                      <a:pt x="912" y="742"/>
                    </a:lnTo>
                    <a:lnTo>
                      <a:pt x="1056" y="982"/>
                    </a:lnTo>
                    <a:lnTo>
                      <a:pt x="1201" y="1355"/>
                    </a:lnTo>
                    <a:cubicBezTo>
                      <a:pt x="1289" y="1395"/>
                      <a:pt x="1480" y="1284"/>
                      <a:pt x="1584" y="1222"/>
                    </a:cubicBezTo>
                    <a:cubicBezTo>
                      <a:pt x="1688" y="1160"/>
                      <a:pt x="1808" y="1070"/>
                      <a:pt x="1824" y="982"/>
                    </a:cubicBezTo>
                    <a:cubicBezTo>
                      <a:pt x="1840" y="894"/>
                      <a:pt x="1728" y="782"/>
                      <a:pt x="1680" y="694"/>
                    </a:cubicBezTo>
                    <a:lnTo>
                      <a:pt x="1536" y="454"/>
                    </a:lnTo>
                    <a:lnTo>
                      <a:pt x="1573" y="259"/>
                    </a:lnTo>
                    <a:lnTo>
                      <a:pt x="1680" y="406"/>
                    </a:lnTo>
                    <a:lnTo>
                      <a:pt x="1625" y="0"/>
                    </a:lnTo>
                    <a:close/>
                  </a:path>
                </a:pathLst>
              </a:custGeom>
              <a:solidFill>
                <a:schemeClr val="tx1"/>
              </a:solidFill>
              <a:ln w="9525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9094" name="Text Box 6"/>
              <p:cNvSpPr txBox="1">
                <a:spLocks noChangeArrowheads="1"/>
              </p:cNvSpPr>
              <p:nvPr/>
            </p:nvSpPr>
            <p:spPr bwMode="auto">
              <a:xfrm>
                <a:off x="384" y="1968"/>
                <a:ext cx="432" cy="658"/>
              </a:xfrm>
              <a:prstGeom prst="rect">
                <a:avLst/>
              </a:prstGeom>
              <a:noFill/>
              <a:ln>
                <a:noFill/>
              </a:ln>
              <a:effectLst/>
            </p:spPr>
            <p:txBody>
              <a:bodyPr>
                <a:spAutoFit/>
              </a:bodyPr>
              <a:lstStyle/>
              <a:p>
                <a:pPr marR="0" algn="ctr" defTabSz="914400" rtl="0" eaLnBrk="0" hangingPunct="0">
                  <a:spcBef>
                    <a:spcPct val="50000"/>
                  </a:spcBef>
                  <a:buClrTx/>
                  <a:buSzTx/>
                  <a:buFontTx/>
                  <a:buNone/>
                  <a:defRPr/>
                </a:pPr>
                <a:r>
                  <a:rPr kumimoji="1" lang="zh-CN" altLang="en-US" sz="4800" b="1" kern="1200" cap="none" spc="0" normalizeH="0" baseline="0" noProof="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  <a:latin typeface="Times New Roman" panose="02020603050405020304" pitchFamily="18" charset="0"/>
                    <a:ea typeface="宋体" panose="02010600030101010101" pitchFamily="2" charset="-122"/>
                    <a:cs typeface="+mn-cs"/>
                  </a:rPr>
                  <a:t>重</a:t>
                </a:r>
                <a:endParaRPr kumimoji="1" lang="zh-CN" altLang="en-US" sz="4800" b="1" kern="1200" cap="none" spc="0" normalizeH="0" baseline="0" noProof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Times New Roman" panose="02020603050405020304" pitchFamily="18" charset="0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89095" name="Text Box 7"/>
              <p:cNvSpPr txBox="1">
                <a:spLocks noChangeArrowheads="1"/>
              </p:cNvSpPr>
              <p:nvPr/>
            </p:nvSpPr>
            <p:spPr bwMode="auto">
              <a:xfrm>
                <a:off x="3696" y="1632"/>
                <a:ext cx="578" cy="732"/>
              </a:xfrm>
              <a:prstGeom prst="rect">
                <a:avLst/>
              </a:prstGeom>
              <a:noFill/>
              <a:ln>
                <a:noFill/>
              </a:ln>
              <a:effectLst/>
            </p:spPr>
            <p:txBody>
              <a:bodyPr>
                <a:spAutoFit/>
              </a:bodyPr>
              <a:lstStyle/>
              <a:p>
                <a:pPr marR="0" algn="ctr" defTabSz="914400" rtl="0" eaLnBrk="0" hangingPunct="0">
                  <a:spcBef>
                    <a:spcPct val="50000"/>
                  </a:spcBef>
                  <a:buClrTx/>
                  <a:buSzTx/>
                  <a:buFontTx/>
                  <a:buNone/>
                  <a:defRPr/>
                </a:pPr>
                <a:r>
                  <a:rPr kumimoji="1" lang="zh-CN" altLang="en-US" sz="5400" b="1" kern="1200" cap="none" spc="0" normalizeH="0" baseline="0" noProof="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  <a:latin typeface="Times New Roman" panose="02020603050405020304" pitchFamily="18" charset="0"/>
                    <a:ea typeface="宋体" panose="02010600030101010101" pitchFamily="2" charset="-122"/>
                    <a:cs typeface="+mn-cs"/>
                  </a:rPr>
                  <a:t>点</a:t>
                </a:r>
                <a:endParaRPr kumimoji="1" lang="zh-CN" altLang="en-US" sz="5400" b="1" kern="1200" cap="none" spc="0" normalizeH="0" baseline="0" noProof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Times New Roman" panose="02020603050405020304" pitchFamily="18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66569" name="Freeform 9"/>
            <p:cNvSpPr/>
            <p:nvPr/>
          </p:nvSpPr>
          <p:spPr>
            <a:xfrm>
              <a:off x="2698750" y="1700213"/>
              <a:ext cx="1944688" cy="863600"/>
            </a:xfrm>
            <a:custGeom>
              <a:avLst/>
              <a:gdLst/>
              <a:ahLst/>
              <a:cxnLst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0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</a:cxnLst>
              <a:pathLst>
                <a:path w="2605" h="3174">
                  <a:moveTo>
                    <a:pt x="2186" y="3174"/>
                  </a:moveTo>
                  <a:lnTo>
                    <a:pt x="2289" y="2067"/>
                  </a:lnTo>
                  <a:lnTo>
                    <a:pt x="2062" y="2264"/>
                  </a:lnTo>
                  <a:cubicBezTo>
                    <a:pt x="1981" y="2050"/>
                    <a:pt x="1756" y="1162"/>
                    <a:pt x="1803" y="785"/>
                  </a:cubicBezTo>
                  <a:cubicBezTo>
                    <a:pt x="1850" y="408"/>
                    <a:pt x="2605" y="107"/>
                    <a:pt x="2343" y="0"/>
                  </a:cubicBezTo>
                  <a:lnTo>
                    <a:pt x="231" y="144"/>
                  </a:lnTo>
                  <a:cubicBezTo>
                    <a:pt x="0" y="280"/>
                    <a:pt x="714" y="451"/>
                    <a:pt x="955" y="816"/>
                  </a:cubicBezTo>
                  <a:cubicBezTo>
                    <a:pt x="1196" y="1181"/>
                    <a:pt x="1610" y="2103"/>
                    <a:pt x="1679" y="2336"/>
                  </a:cubicBezTo>
                  <a:lnTo>
                    <a:pt x="1369" y="2212"/>
                  </a:lnTo>
                  <a:lnTo>
                    <a:pt x="2186" y="3174"/>
                  </a:lnTo>
                  <a:close/>
                </a:path>
              </a:pathLst>
            </a:custGeom>
            <a:solidFill>
              <a:srgbClr val="FF99FF"/>
            </a:solidFill>
            <a:ln w="76200" cap="flat" cmpd="sng">
              <a:solidFill>
                <a:srgbClr val="FF0000"/>
              </a:solidFill>
              <a:prstDash val="sysDot"/>
              <a:round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66570" name="Oval 4"/>
            <p:cNvSpPr/>
            <p:nvPr/>
          </p:nvSpPr>
          <p:spPr>
            <a:xfrm>
              <a:off x="6084888" y="692150"/>
              <a:ext cx="936625" cy="1009650"/>
            </a:xfrm>
            <a:prstGeom prst="ellipse">
              <a:avLst/>
            </a:prstGeom>
            <a:solidFill>
              <a:srgbClr val="FF0000"/>
            </a:solidFill>
            <a:ln w="9525" cap="flat" cmpd="sng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wrap="none" anchor="ctr"/>
            <a:p>
              <a:pPr algn="ctr"/>
              <a:r>
                <a:rPr lang="zh-CN" altLang="en-US" sz="2800" dirty="0">
                  <a:solidFill>
                    <a:srgbClr val="FFFF00"/>
                  </a:solidFill>
                  <a:latin typeface="Calibri" panose="020F0502020204030204" charset="0"/>
                  <a:ea typeface="隶书" panose="02010509060101010101" pitchFamily="49" charset="-122"/>
                </a:rPr>
                <a:t>山东</a:t>
              </a:r>
              <a:endParaRPr lang="zh-CN" altLang="en-US" sz="2800" dirty="0">
                <a:solidFill>
                  <a:srgbClr val="FFFF00"/>
                </a:solidFill>
                <a:latin typeface="Calibri" panose="020F0502020204030204" charset="0"/>
                <a:ea typeface="隶书" panose="02010509060101010101" pitchFamily="49" charset="-122"/>
              </a:endParaRPr>
            </a:p>
          </p:txBody>
        </p:sp>
        <p:sp>
          <p:nvSpPr>
            <p:cNvPr id="66571" name="Oval 3"/>
            <p:cNvSpPr/>
            <p:nvPr/>
          </p:nvSpPr>
          <p:spPr>
            <a:xfrm>
              <a:off x="677863" y="1054100"/>
              <a:ext cx="1157286" cy="1150938"/>
            </a:xfrm>
            <a:prstGeom prst="ellipse">
              <a:avLst/>
            </a:prstGeom>
            <a:solidFill>
              <a:srgbClr val="FF0000"/>
            </a:solidFill>
            <a:ln w="9525" cap="flat" cmpd="sng">
              <a:solidFill>
                <a:schemeClr val="accent2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wrap="none" anchor="ctr"/>
            <a:p>
              <a:pPr algn="ctr"/>
              <a:r>
                <a:rPr lang="zh-CN" altLang="en-US" sz="2400" dirty="0">
                  <a:solidFill>
                    <a:srgbClr val="FFFF00"/>
                  </a:solidFill>
                  <a:latin typeface="Calibri" panose="020F0502020204030204" charset="0"/>
                  <a:ea typeface="隶书" panose="02010509060101010101" pitchFamily="49" charset="-122"/>
                </a:rPr>
                <a:t>陕甘宁</a:t>
              </a:r>
              <a:endParaRPr lang="zh-CN" altLang="en-US" sz="2400" dirty="0">
                <a:solidFill>
                  <a:srgbClr val="FFFF00"/>
                </a:solidFill>
                <a:latin typeface="Calibri" panose="020F0502020204030204" charset="0"/>
                <a:ea typeface="隶书" panose="02010509060101010101" pitchFamily="49" charset="-122"/>
              </a:endParaRPr>
            </a:p>
          </p:txBody>
        </p:sp>
        <p:sp>
          <p:nvSpPr>
            <p:cNvPr id="78868" name="Oval 20"/>
            <p:cNvSpPr>
              <a:spLocks noChangeArrowheads="1"/>
            </p:cNvSpPr>
            <p:nvPr/>
          </p:nvSpPr>
          <p:spPr bwMode="auto">
            <a:xfrm>
              <a:off x="3709149" y="5767251"/>
              <a:ext cx="1366762" cy="677938"/>
            </a:xfrm>
            <a:prstGeom prst="ellipse">
              <a:avLst/>
            </a:prstGeom>
            <a:solidFill>
              <a:srgbClr val="0000FF"/>
            </a:solidFill>
            <a:ln w="76200">
              <a:solidFill>
                <a:schemeClr val="tx1"/>
              </a:solidFill>
              <a:prstDash val="sysDot"/>
              <a:round/>
            </a:ln>
            <a:effectLst/>
          </p:spPr>
          <p:txBody>
            <a:bodyPr anchor="ctr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迷你简超粗圆" pitchFamily="2" charset="-122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迷你简超粗圆" pitchFamily="2" charset="-122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迷你简超粗圆" pitchFamily="2" charset="-122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迷你简超粗圆" pitchFamily="2" charset="-122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迷你简超粗圆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迷你简超粗圆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迷你简超粗圆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迷你简超粗圆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迷你简超粗圆" pitchFamily="2" charset="-122"/>
                </a:defRPr>
              </a:lvl9pPr>
            </a:lstStyle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r>
                <a:rPr kumimoji="1" lang="zh-CN" altLang="en-US" sz="20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uLnTx/>
                  <a:uFillTx/>
                  <a:latin typeface="Times New Roman" panose="02020603050405020304" pitchFamily="18" charset="0"/>
                  <a:ea typeface="宋体" panose="02010600030101010101" pitchFamily="2" charset="-122"/>
                  <a:cs typeface="+mn-cs"/>
                </a:rPr>
                <a:t>武汉</a:t>
              </a:r>
              <a:endParaRPr kumimoji="1" lang="zh-CN" altLang="en-US" sz="20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78869" name="Oval 21"/>
            <p:cNvSpPr>
              <a:spLocks noChangeArrowheads="1"/>
            </p:cNvSpPr>
            <p:nvPr/>
          </p:nvSpPr>
          <p:spPr bwMode="auto">
            <a:xfrm>
              <a:off x="6660387" y="4373658"/>
              <a:ext cx="1439333" cy="677938"/>
            </a:xfrm>
            <a:prstGeom prst="ellipse">
              <a:avLst/>
            </a:prstGeom>
            <a:solidFill>
              <a:srgbClr val="0000FF"/>
            </a:solidFill>
            <a:ln w="76200">
              <a:solidFill>
                <a:schemeClr val="tx1"/>
              </a:solidFill>
              <a:prstDash val="sysDot"/>
              <a:round/>
            </a:ln>
            <a:effectLst/>
          </p:spPr>
          <p:txBody>
            <a:bodyPr anchor="ctr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迷你简超粗圆" pitchFamily="2" charset="-122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迷你简超粗圆" pitchFamily="2" charset="-122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迷你简超粗圆" pitchFamily="2" charset="-122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迷你简超粗圆" pitchFamily="2" charset="-122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迷你简超粗圆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迷你简超粗圆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迷你简超粗圆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迷你简超粗圆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迷你简超粗圆" pitchFamily="2" charset="-122"/>
                </a:defRPr>
              </a:lvl9pPr>
            </a:lstStyle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r>
                <a:rPr kumimoji="1" lang="zh-CN" altLang="en-US" sz="20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uLnTx/>
                  <a:uFillTx/>
                  <a:latin typeface="Times New Roman" panose="02020603050405020304" pitchFamily="18" charset="0"/>
                  <a:ea typeface="宋体" panose="02010600030101010101" pitchFamily="2" charset="-122"/>
                  <a:cs typeface="+mn-cs"/>
                </a:rPr>
                <a:t>南京</a:t>
              </a:r>
              <a:endParaRPr kumimoji="1" lang="zh-CN" altLang="en-US" sz="20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66574" name="Text Box 27"/>
            <p:cNvSpPr txBox="1"/>
            <p:nvPr/>
          </p:nvSpPr>
          <p:spPr>
            <a:xfrm rot="-192697">
              <a:off x="5078538" y="5225431"/>
              <a:ext cx="818444" cy="1554785"/>
            </a:xfrm>
            <a:prstGeom prst="rect">
              <a:avLst/>
            </a:prstGeom>
            <a:solidFill>
              <a:schemeClr val="folHlink"/>
            </a:solidFill>
            <a:ln w="9525">
              <a:noFill/>
            </a:ln>
          </p:spPr>
          <p:txBody>
            <a:bodyPr vert="eaVert" anchor="t">
              <a:spAutoFit/>
            </a:bodyPr>
            <a:p>
              <a:pPr>
                <a:spcBef>
                  <a:spcPct val="50000"/>
                </a:spcBef>
              </a:pPr>
              <a:r>
                <a:rPr lang="zh-CN" altLang="en-US" sz="3000" dirty="0">
                  <a:solidFill>
                    <a:srgbClr val="FFFF00"/>
                  </a:solidFill>
                  <a:latin typeface="Calibri" panose="020F0502020204030204" charset="0"/>
                  <a:ea typeface="黑体" panose="02010609060101010101" pitchFamily="49" charset="-122"/>
                </a:rPr>
                <a:t>大别山</a:t>
              </a:r>
              <a:endParaRPr lang="zh-CN" altLang="en-US" sz="3000" dirty="0">
                <a:solidFill>
                  <a:srgbClr val="FFFF00"/>
                </a:solidFill>
                <a:latin typeface="Calibri" panose="020F0502020204030204" charset="0"/>
                <a:ea typeface="黑体" panose="02010609060101010101" pitchFamily="49" charset="-122"/>
              </a:endParaRPr>
            </a:p>
          </p:txBody>
        </p:sp>
        <p:sp>
          <p:nvSpPr>
            <p:cNvPr id="66575" name="Text Box 15"/>
            <p:cNvSpPr txBox="1"/>
            <p:nvPr/>
          </p:nvSpPr>
          <p:spPr>
            <a:xfrm>
              <a:off x="2524400" y="1235557"/>
              <a:ext cx="2275517" cy="46386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r>
                <a:rPr lang="zh-CN" altLang="en-US" b="1" dirty="0">
                  <a:latin typeface="Arial" panose="020B0604020202020204" pitchFamily="34" charset="0"/>
                  <a:ea typeface="迷你简超粗圆" pitchFamily="2" charset="-122"/>
                </a:rPr>
                <a:t>晋冀鲁豫解放军</a:t>
              </a:r>
              <a:endParaRPr lang="zh-CN" altLang="en-US" b="1" dirty="0">
                <a:latin typeface="Arial" panose="020B0604020202020204" pitchFamily="34" charset="0"/>
                <a:ea typeface="迷你简超粗圆" pitchFamily="2" charset="-122"/>
              </a:endParaRPr>
            </a:p>
          </p:txBody>
        </p:sp>
        <p:sp>
          <p:nvSpPr>
            <p:cNvPr id="66576" name="Freeform 17"/>
            <p:cNvSpPr/>
            <p:nvPr/>
          </p:nvSpPr>
          <p:spPr>
            <a:xfrm>
              <a:off x="1979613" y="1268413"/>
              <a:ext cx="649287" cy="863600"/>
            </a:xfrm>
            <a:custGeom>
              <a:avLst/>
              <a:gdLst/>
              <a:ahLst/>
              <a:cxnLst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0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</a:cxnLst>
              <a:pathLst>
                <a:path w="2605" h="3174">
                  <a:moveTo>
                    <a:pt x="2186" y="3174"/>
                  </a:moveTo>
                  <a:lnTo>
                    <a:pt x="2289" y="2067"/>
                  </a:lnTo>
                  <a:lnTo>
                    <a:pt x="2062" y="2264"/>
                  </a:lnTo>
                  <a:cubicBezTo>
                    <a:pt x="1981" y="2050"/>
                    <a:pt x="1756" y="1162"/>
                    <a:pt x="1803" y="785"/>
                  </a:cubicBezTo>
                  <a:cubicBezTo>
                    <a:pt x="1850" y="408"/>
                    <a:pt x="2605" y="107"/>
                    <a:pt x="2343" y="0"/>
                  </a:cubicBezTo>
                  <a:lnTo>
                    <a:pt x="231" y="144"/>
                  </a:lnTo>
                  <a:cubicBezTo>
                    <a:pt x="0" y="280"/>
                    <a:pt x="714" y="451"/>
                    <a:pt x="955" y="816"/>
                  </a:cubicBezTo>
                  <a:cubicBezTo>
                    <a:pt x="1196" y="1181"/>
                    <a:pt x="1610" y="2103"/>
                    <a:pt x="1679" y="2336"/>
                  </a:cubicBezTo>
                  <a:lnTo>
                    <a:pt x="1369" y="2212"/>
                  </a:lnTo>
                  <a:lnTo>
                    <a:pt x="2186" y="3174"/>
                  </a:lnTo>
                  <a:close/>
                </a:path>
              </a:pathLst>
            </a:custGeom>
            <a:solidFill>
              <a:srgbClr val="FF99FF"/>
            </a:solidFill>
            <a:ln w="76200" cap="flat" cmpd="sng">
              <a:solidFill>
                <a:srgbClr val="FF0000"/>
              </a:solidFill>
              <a:prstDash val="sysDot"/>
              <a:round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66577" name="Freeform 18"/>
            <p:cNvSpPr/>
            <p:nvPr/>
          </p:nvSpPr>
          <p:spPr>
            <a:xfrm>
              <a:off x="4427538" y="1125538"/>
              <a:ext cx="1079500" cy="792162"/>
            </a:xfrm>
            <a:custGeom>
              <a:avLst/>
              <a:gdLst/>
              <a:ahLst/>
              <a:cxnLst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0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</a:cxnLst>
              <a:pathLst>
                <a:path w="2605" h="3174">
                  <a:moveTo>
                    <a:pt x="2186" y="3174"/>
                  </a:moveTo>
                  <a:lnTo>
                    <a:pt x="2289" y="2067"/>
                  </a:lnTo>
                  <a:lnTo>
                    <a:pt x="2062" y="2264"/>
                  </a:lnTo>
                  <a:cubicBezTo>
                    <a:pt x="1981" y="2050"/>
                    <a:pt x="1756" y="1162"/>
                    <a:pt x="1803" y="785"/>
                  </a:cubicBezTo>
                  <a:cubicBezTo>
                    <a:pt x="1850" y="408"/>
                    <a:pt x="2605" y="107"/>
                    <a:pt x="2343" y="0"/>
                  </a:cubicBezTo>
                  <a:lnTo>
                    <a:pt x="231" y="144"/>
                  </a:lnTo>
                  <a:cubicBezTo>
                    <a:pt x="0" y="280"/>
                    <a:pt x="714" y="451"/>
                    <a:pt x="955" y="816"/>
                  </a:cubicBezTo>
                  <a:cubicBezTo>
                    <a:pt x="1196" y="1181"/>
                    <a:pt x="1610" y="2103"/>
                    <a:pt x="1679" y="2336"/>
                  </a:cubicBezTo>
                  <a:lnTo>
                    <a:pt x="1369" y="2212"/>
                  </a:lnTo>
                  <a:lnTo>
                    <a:pt x="2186" y="3174"/>
                  </a:lnTo>
                  <a:close/>
                </a:path>
              </a:pathLst>
            </a:custGeom>
            <a:solidFill>
              <a:srgbClr val="FF99FF"/>
            </a:solidFill>
            <a:ln w="76200" cap="flat" cmpd="sng">
              <a:solidFill>
                <a:srgbClr val="FF0000"/>
              </a:solidFill>
              <a:prstDash val="sysDot"/>
              <a:round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66578" name="Text Box 19"/>
            <p:cNvSpPr txBox="1"/>
            <p:nvPr/>
          </p:nvSpPr>
          <p:spPr>
            <a:xfrm>
              <a:off x="1640480" y="782104"/>
              <a:ext cx="1399822" cy="46386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r>
                <a:rPr lang="zh-CN" altLang="en-US" b="1" dirty="0">
                  <a:latin typeface="Arial" panose="020B0604020202020204" pitchFamily="34" charset="0"/>
                  <a:ea typeface="迷你简超粗圆" pitchFamily="2" charset="-122"/>
                </a:rPr>
                <a:t>太岳兵团</a:t>
              </a:r>
              <a:endParaRPr lang="zh-CN" altLang="en-US" b="1" dirty="0">
                <a:latin typeface="Arial" panose="020B0604020202020204" pitchFamily="34" charset="0"/>
                <a:ea typeface="迷你简超粗圆" pitchFamily="2" charset="-122"/>
              </a:endParaRPr>
            </a:p>
          </p:txBody>
        </p:sp>
        <p:sp>
          <p:nvSpPr>
            <p:cNvPr id="66579" name="Text Box 20"/>
            <p:cNvSpPr txBox="1"/>
            <p:nvPr/>
          </p:nvSpPr>
          <p:spPr>
            <a:xfrm>
              <a:off x="4221120" y="600722"/>
              <a:ext cx="1691721" cy="46386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r>
                <a:rPr lang="zh-CN" altLang="en-US" b="1" dirty="0">
                  <a:latin typeface="Arial" panose="020B0604020202020204" pitchFamily="34" charset="0"/>
                  <a:ea typeface="迷你简超粗圆" pitchFamily="2" charset="-122"/>
                </a:rPr>
                <a:t>华东野战军</a:t>
              </a:r>
              <a:endParaRPr lang="zh-CN" altLang="en-US" b="1" dirty="0">
                <a:latin typeface="Arial" panose="020B0604020202020204" pitchFamily="34" charset="0"/>
                <a:ea typeface="迷你简超粗圆" pitchFamily="2" charset="-122"/>
              </a:endParaRPr>
            </a:p>
          </p:txBody>
        </p:sp>
      </p:grpSp>
      <p:sp>
        <p:nvSpPr>
          <p:cNvPr id="2" name="矩形 1"/>
          <p:cNvSpPr/>
          <p:nvPr/>
        </p:nvSpPr>
        <p:spPr>
          <a:xfrm>
            <a:off x="1078230" y="41275"/>
            <a:ext cx="4773930" cy="1198880"/>
          </a:xfrm>
          <a:prstGeom prst="rect">
            <a:avLst/>
          </a:prstGeom>
          <a:noFill/>
          <a:ln>
            <a:noFill/>
          </a:ln>
        </p:spPr>
        <p:txBody>
          <a:bodyPr wrap="none" rtlCol="0" anchor="t">
            <a:spAutoFit/>
          </a:bodyPr>
          <a:p>
            <a:pPr algn="ctr"/>
            <a:r>
              <a:rPr lang="zh-CN" altLang="en-US" sz="7200" b="1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挺进大别山</a:t>
            </a:r>
            <a:endParaRPr lang="zh-CN" altLang="en-US" sz="7200" b="1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7561580" y="1284605"/>
            <a:ext cx="130238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800" b="1"/>
              <a:t>时间：</a:t>
            </a:r>
            <a:endParaRPr lang="zh-CN" altLang="en-US" sz="2800" b="1"/>
          </a:p>
        </p:txBody>
      </p:sp>
      <p:sp>
        <p:nvSpPr>
          <p:cNvPr id="4" name="文本框 3"/>
          <p:cNvSpPr txBox="1"/>
          <p:nvPr/>
        </p:nvSpPr>
        <p:spPr>
          <a:xfrm>
            <a:off x="8863965" y="1899920"/>
            <a:ext cx="165735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2800" b="1"/>
              <a:t>1947</a:t>
            </a:r>
            <a:r>
              <a:rPr lang="zh-CN" altLang="en-US" sz="2800" b="1"/>
              <a:t>年夏</a:t>
            </a:r>
            <a:endParaRPr lang="zh-CN" altLang="en-US" sz="2800" b="1"/>
          </a:p>
        </p:txBody>
      </p:sp>
      <p:sp>
        <p:nvSpPr>
          <p:cNvPr id="5" name="文本框 4"/>
          <p:cNvSpPr txBox="1"/>
          <p:nvPr/>
        </p:nvSpPr>
        <p:spPr>
          <a:xfrm>
            <a:off x="7561580" y="2845435"/>
            <a:ext cx="216979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800" b="1"/>
              <a:t>部队（人物</a:t>
            </a:r>
            <a:r>
              <a:rPr lang="zh-CN" altLang="en-US" sz="2800" b="1"/>
              <a:t>）</a:t>
            </a:r>
            <a:endParaRPr lang="zh-CN" altLang="en-US" sz="2800" b="1"/>
          </a:p>
        </p:txBody>
      </p:sp>
      <p:sp>
        <p:nvSpPr>
          <p:cNvPr id="6" name="文本框 5"/>
          <p:cNvSpPr txBox="1"/>
          <p:nvPr/>
        </p:nvSpPr>
        <p:spPr>
          <a:xfrm>
            <a:off x="8636000" y="3596640"/>
            <a:ext cx="2498090" cy="95313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800" b="1"/>
              <a:t>晋冀鲁解放军</a:t>
            </a:r>
            <a:endParaRPr lang="zh-CN" altLang="en-US" sz="2800" b="1"/>
          </a:p>
          <a:p>
            <a:r>
              <a:rPr lang="zh-CN" altLang="en-US" sz="2800" b="1"/>
              <a:t>（</a:t>
            </a:r>
            <a:r>
              <a:rPr lang="zh-CN" altLang="en-US" sz="2800" b="1">
                <a:sym typeface="+mn-ea"/>
              </a:rPr>
              <a:t>刘邓大军</a:t>
            </a:r>
            <a:r>
              <a:rPr lang="zh-CN" altLang="en-US" sz="2800" b="1"/>
              <a:t>）</a:t>
            </a:r>
            <a:endParaRPr lang="zh-CN" altLang="en-US" sz="2800" b="1"/>
          </a:p>
        </p:txBody>
      </p:sp>
      <p:pic>
        <p:nvPicPr>
          <p:cNvPr id="68614" name="Picture 7" descr="刘邓大军向大别山区的英山县城开进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70035" y="41275"/>
            <a:ext cx="2950210" cy="1779905"/>
          </a:xfrm>
          <a:prstGeom prst="rect">
            <a:avLst/>
          </a:prstGeom>
          <a:noFill/>
          <a:ln w="9525" cap="flat" cmpd="sng">
            <a:solidFill>
              <a:srgbClr val="FF6600"/>
            </a:solidFill>
            <a:prstDash val="solid"/>
            <a:miter/>
            <a:headEnd type="none" w="med" len="med"/>
            <a:tailEnd type="none" w="med" len="med"/>
          </a:ln>
        </p:spPr>
      </p:pic>
      <p:sp>
        <p:nvSpPr>
          <p:cNvPr id="7" name="文本框 6"/>
          <p:cNvSpPr txBox="1"/>
          <p:nvPr/>
        </p:nvSpPr>
        <p:spPr>
          <a:xfrm>
            <a:off x="7561580" y="4627880"/>
            <a:ext cx="130238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800" b="1"/>
              <a:t>影响</a:t>
            </a:r>
            <a:r>
              <a:rPr lang="zh-CN" altLang="en-US" sz="2800" b="1"/>
              <a:t>：</a:t>
            </a:r>
            <a:endParaRPr lang="zh-CN" altLang="en-US" sz="2800" b="1"/>
          </a:p>
        </p:txBody>
      </p:sp>
      <p:sp>
        <p:nvSpPr>
          <p:cNvPr id="8" name="文本框 7"/>
          <p:cNvSpPr txBox="1"/>
          <p:nvPr/>
        </p:nvSpPr>
        <p:spPr>
          <a:xfrm>
            <a:off x="7752080" y="5361940"/>
            <a:ext cx="4265930" cy="58356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+mn-ea"/>
              </a:rPr>
              <a:t>揭开了战略进攻的序幕</a:t>
            </a:r>
            <a:endParaRPr lang="zh-CN" altLang="en-US" sz="3200" b="1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  <a:sym typeface="+mn-ea"/>
            </a:endParaRPr>
          </a:p>
        </p:txBody>
      </p:sp>
      <p:sp>
        <p:nvSpPr>
          <p:cNvPr id="9" name="椭圆 8"/>
          <p:cNvSpPr/>
          <p:nvPr/>
        </p:nvSpPr>
        <p:spPr>
          <a:xfrm>
            <a:off x="2781300" y="5481955"/>
            <a:ext cx="1367790" cy="1314450"/>
          </a:xfrm>
          <a:prstGeom prst="ellipse">
            <a:avLst/>
          </a:prstGeom>
          <a:noFill/>
          <a:ln w="57150"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0" name="椭圆 9"/>
          <p:cNvSpPr/>
          <p:nvPr/>
        </p:nvSpPr>
        <p:spPr>
          <a:xfrm>
            <a:off x="5229860" y="4496435"/>
            <a:ext cx="1367790" cy="1130935"/>
          </a:xfrm>
          <a:prstGeom prst="ellipse">
            <a:avLst/>
          </a:prstGeom>
          <a:noFill/>
          <a:ln w="57150"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686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686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  <p:bldP spid="6" grpId="0"/>
      <p:bldP spid="7" grpId="0"/>
      <p:bldP spid="8" grpId="0"/>
      <p:bldP spid="9" grpId="0" bldLvl="0" animBg="1"/>
      <p:bldP spid="10" grpId="0" bldLvl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zh-CN" altLang="en-US" b="1"/>
              <a:t>结合地图和</a:t>
            </a:r>
            <a:r>
              <a:rPr lang="en-US" altLang="zh-CN" b="1"/>
              <a:t>116-117</a:t>
            </a:r>
            <a:r>
              <a:rPr lang="zh-CN" altLang="en-US" b="1"/>
              <a:t>的内容，完成表格</a:t>
            </a:r>
            <a:endParaRPr lang="zh-CN" altLang="en-US" b="1"/>
          </a:p>
        </p:txBody>
      </p:sp>
      <p:pic>
        <p:nvPicPr>
          <p:cNvPr id="4" name="内容占位符 3"/>
          <p:cNvPicPr>
            <a:picLocks noChangeAspect="1"/>
          </p:cNvPicPr>
          <p:nvPr>
            <p:ph idx="1"/>
          </p:nvPr>
        </p:nvPicPr>
        <p:blipFill>
          <a:blip r:embed="rId1"/>
          <a:stretch>
            <a:fillRect/>
          </a:stretch>
        </p:blipFill>
        <p:spPr>
          <a:xfrm>
            <a:off x="210185" y="1269365"/>
            <a:ext cx="3694430" cy="5634990"/>
          </a:xfrm>
          <a:prstGeom prst="rect">
            <a:avLst/>
          </a:prstGeom>
        </p:spPr>
      </p:pic>
      <p:graphicFrame>
        <p:nvGraphicFramePr>
          <p:cNvPr id="5" name="表格 4"/>
          <p:cNvGraphicFramePr/>
          <p:nvPr/>
        </p:nvGraphicFramePr>
        <p:xfrm>
          <a:off x="4104640" y="1417320"/>
          <a:ext cx="7807960" cy="5339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51990"/>
                <a:gridCol w="1951990"/>
                <a:gridCol w="1951990"/>
                <a:gridCol w="1951990"/>
              </a:tblGrid>
              <a:tr h="1334770">
                <a:tc>
                  <a:txBody>
                    <a:bodyPr/>
                    <a:p>
                      <a:pPr>
                        <a:buNone/>
                      </a:pPr>
                      <a:r>
                        <a:rPr lang="zh-CN" altLang="en-US" sz="2800"/>
                        <a:t>战役名称</a:t>
                      </a:r>
                      <a:endParaRPr lang="zh-CN" altLang="en-US" sz="2800"/>
                    </a:p>
                  </a:txBody>
                  <a:tcPr/>
                </a:tc>
                <a:tc>
                  <a:txBody>
                    <a:bodyPr/>
                    <a:p>
                      <a:pPr>
                        <a:buNone/>
                      </a:pPr>
                      <a:r>
                        <a:rPr lang="zh-CN" altLang="en-US" sz="2800"/>
                        <a:t>时间</a:t>
                      </a:r>
                      <a:endParaRPr lang="zh-CN" altLang="en-US" sz="2800"/>
                    </a:p>
                  </a:txBody>
                  <a:tcPr/>
                </a:tc>
                <a:tc>
                  <a:txBody>
                    <a:bodyPr/>
                    <a:p>
                      <a:pPr>
                        <a:buNone/>
                      </a:pPr>
                      <a:r>
                        <a:rPr lang="zh-CN" altLang="en-US" sz="2800"/>
                        <a:t>作战部队</a:t>
                      </a:r>
                      <a:endParaRPr lang="zh-CN" altLang="en-US" sz="2800"/>
                    </a:p>
                  </a:txBody>
                  <a:tcPr/>
                </a:tc>
                <a:tc>
                  <a:txBody>
                    <a:bodyPr/>
                    <a:p>
                      <a:pPr>
                        <a:buNone/>
                      </a:pPr>
                      <a:r>
                        <a:rPr lang="zh-CN" altLang="en-US" sz="2800"/>
                        <a:t>结果</a:t>
                      </a:r>
                      <a:endParaRPr lang="zh-CN" altLang="en-US" sz="2800"/>
                    </a:p>
                  </a:txBody>
                  <a:tcPr/>
                </a:tc>
              </a:tr>
              <a:tr h="1334770">
                <a:tc>
                  <a:txBody>
                    <a:bodyPr/>
                    <a:p>
                      <a:pPr>
                        <a:buNone/>
                      </a:pPr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p>
                      <a:pPr>
                        <a:buNone/>
                      </a:pPr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p>
                      <a:pPr>
                        <a:buNone/>
                      </a:pPr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p>
                      <a:pPr>
                        <a:buNone/>
                      </a:pPr>
                      <a:endParaRPr lang="zh-CN" altLang="en-US"/>
                    </a:p>
                  </a:txBody>
                  <a:tcPr/>
                </a:tc>
              </a:tr>
              <a:tr h="1334770">
                <a:tc>
                  <a:txBody>
                    <a:bodyPr/>
                    <a:p>
                      <a:pPr>
                        <a:buNone/>
                      </a:pPr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p>
                      <a:pPr>
                        <a:buNone/>
                      </a:pPr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p>
                      <a:pPr>
                        <a:buNone/>
                      </a:pPr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p>
                      <a:pPr>
                        <a:buNone/>
                      </a:pPr>
                      <a:endParaRPr lang="zh-CN" altLang="en-US"/>
                    </a:p>
                  </a:txBody>
                  <a:tcPr/>
                </a:tc>
              </a:tr>
              <a:tr h="1334770">
                <a:tc>
                  <a:txBody>
                    <a:bodyPr/>
                    <a:p>
                      <a:pPr>
                        <a:buNone/>
                      </a:pPr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p>
                      <a:pPr>
                        <a:buNone/>
                      </a:pPr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p>
                      <a:pPr>
                        <a:buNone/>
                      </a:pPr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p>
                      <a:pPr>
                        <a:buNone/>
                      </a:pPr>
                      <a:endParaRPr lang="zh-CN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6" name="文本框 5"/>
          <p:cNvSpPr txBox="1"/>
          <p:nvPr/>
        </p:nvSpPr>
        <p:spPr>
          <a:xfrm>
            <a:off x="4431665" y="2829560"/>
            <a:ext cx="1367790" cy="119888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3600" b="1"/>
              <a:t>辽沈战役</a:t>
            </a:r>
            <a:endParaRPr lang="zh-CN" altLang="en-US" sz="3600" b="1"/>
          </a:p>
        </p:txBody>
      </p:sp>
      <p:sp>
        <p:nvSpPr>
          <p:cNvPr id="7" name="文本框 6"/>
          <p:cNvSpPr txBox="1"/>
          <p:nvPr/>
        </p:nvSpPr>
        <p:spPr>
          <a:xfrm>
            <a:off x="4431665" y="4140200"/>
            <a:ext cx="1367790" cy="119888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3600" b="1"/>
              <a:t>淮海</a:t>
            </a:r>
            <a:r>
              <a:rPr lang="zh-CN" altLang="en-US" sz="3600" b="1"/>
              <a:t>战役</a:t>
            </a:r>
            <a:endParaRPr lang="zh-CN" altLang="en-US" sz="3600" b="1"/>
          </a:p>
        </p:txBody>
      </p:sp>
      <p:sp>
        <p:nvSpPr>
          <p:cNvPr id="8" name="文本框 7"/>
          <p:cNvSpPr txBox="1"/>
          <p:nvPr/>
        </p:nvSpPr>
        <p:spPr>
          <a:xfrm>
            <a:off x="4431665" y="5441950"/>
            <a:ext cx="1367790" cy="119888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3600" b="1"/>
              <a:t>平津</a:t>
            </a:r>
            <a:r>
              <a:rPr lang="zh-CN" altLang="en-US" sz="3600" b="1"/>
              <a:t>战役</a:t>
            </a:r>
            <a:endParaRPr lang="zh-CN" altLang="en-US" sz="3600" b="1"/>
          </a:p>
        </p:txBody>
      </p:sp>
      <p:sp>
        <p:nvSpPr>
          <p:cNvPr id="9" name="文本框 8"/>
          <p:cNvSpPr txBox="1"/>
          <p:nvPr/>
        </p:nvSpPr>
        <p:spPr>
          <a:xfrm>
            <a:off x="6062980" y="2984500"/>
            <a:ext cx="197231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2800" b="1"/>
              <a:t>1948.9-11</a:t>
            </a:r>
            <a:endParaRPr lang="zh-CN" altLang="en-US" sz="2800" b="1"/>
          </a:p>
        </p:txBody>
      </p:sp>
      <p:sp>
        <p:nvSpPr>
          <p:cNvPr id="10" name="文本框 9"/>
          <p:cNvSpPr txBox="1"/>
          <p:nvPr/>
        </p:nvSpPr>
        <p:spPr>
          <a:xfrm>
            <a:off x="6062980" y="4399915"/>
            <a:ext cx="1972310" cy="95313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2800" b="1"/>
              <a:t>1948.11-1949.1</a:t>
            </a:r>
            <a:endParaRPr lang="zh-CN" altLang="en-US" sz="2800" b="1"/>
          </a:p>
        </p:txBody>
      </p:sp>
      <p:sp>
        <p:nvSpPr>
          <p:cNvPr id="11" name="文本框 10"/>
          <p:cNvSpPr txBox="1"/>
          <p:nvPr/>
        </p:nvSpPr>
        <p:spPr>
          <a:xfrm>
            <a:off x="6150610" y="5687695"/>
            <a:ext cx="1972310" cy="95313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2800" b="1"/>
              <a:t>1948.11-1949.1</a:t>
            </a:r>
            <a:endParaRPr lang="zh-CN" altLang="en-US" sz="2800" b="1"/>
          </a:p>
        </p:txBody>
      </p:sp>
      <p:sp>
        <p:nvSpPr>
          <p:cNvPr id="12" name="文本框 11"/>
          <p:cNvSpPr txBox="1"/>
          <p:nvPr/>
        </p:nvSpPr>
        <p:spPr>
          <a:xfrm>
            <a:off x="7955915" y="2708910"/>
            <a:ext cx="2130425" cy="138366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800" b="1"/>
              <a:t>东北人民</a:t>
            </a:r>
            <a:r>
              <a:rPr lang="zh-CN" altLang="en-US" sz="2800" b="1"/>
              <a:t>解放军（林彪、罗荣桓）</a:t>
            </a:r>
            <a:endParaRPr lang="zh-CN" altLang="en-US" sz="2800" b="1"/>
          </a:p>
        </p:txBody>
      </p:sp>
      <p:sp>
        <p:nvSpPr>
          <p:cNvPr id="13" name="文本框 12"/>
          <p:cNvSpPr txBox="1"/>
          <p:nvPr/>
        </p:nvSpPr>
        <p:spPr>
          <a:xfrm>
            <a:off x="10003155" y="3168015"/>
            <a:ext cx="213042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800" b="1"/>
              <a:t>东北解放</a:t>
            </a:r>
            <a:endParaRPr lang="zh-CN" altLang="en-US" sz="2800" b="1"/>
          </a:p>
        </p:txBody>
      </p:sp>
      <p:sp>
        <p:nvSpPr>
          <p:cNvPr id="14" name="文本框 13"/>
          <p:cNvSpPr txBox="1"/>
          <p:nvPr/>
        </p:nvSpPr>
        <p:spPr>
          <a:xfrm>
            <a:off x="8035290" y="4092575"/>
            <a:ext cx="2130425" cy="95313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800" b="1"/>
              <a:t>中原野战军</a:t>
            </a:r>
            <a:endParaRPr lang="zh-CN" altLang="en-US" sz="2800" b="1"/>
          </a:p>
          <a:p>
            <a:r>
              <a:rPr lang="zh-CN" altLang="en-US" sz="2800" b="1"/>
              <a:t>华东野战军</a:t>
            </a:r>
            <a:endParaRPr lang="zh-CN" altLang="en-US" sz="2800" b="1"/>
          </a:p>
        </p:txBody>
      </p:sp>
      <p:sp>
        <p:nvSpPr>
          <p:cNvPr id="15" name="文本框 14"/>
          <p:cNvSpPr txBox="1"/>
          <p:nvPr/>
        </p:nvSpPr>
        <p:spPr>
          <a:xfrm>
            <a:off x="10003155" y="4092575"/>
            <a:ext cx="2130425" cy="138366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800" b="1"/>
              <a:t>长江中下游以北地区解放</a:t>
            </a:r>
            <a:endParaRPr lang="zh-CN" altLang="en-US" sz="2800" b="1"/>
          </a:p>
        </p:txBody>
      </p:sp>
      <p:sp>
        <p:nvSpPr>
          <p:cNvPr id="16" name="文本框 15"/>
          <p:cNvSpPr txBox="1"/>
          <p:nvPr/>
        </p:nvSpPr>
        <p:spPr>
          <a:xfrm>
            <a:off x="8035290" y="5520690"/>
            <a:ext cx="2130425" cy="138366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800" b="1"/>
              <a:t>东北人民解放军、华北人民解放军</a:t>
            </a:r>
            <a:endParaRPr lang="zh-CN" altLang="en-US" sz="2800" b="1"/>
          </a:p>
        </p:txBody>
      </p:sp>
      <p:sp>
        <p:nvSpPr>
          <p:cNvPr id="17" name="文本框 16"/>
          <p:cNvSpPr txBox="1"/>
          <p:nvPr/>
        </p:nvSpPr>
        <p:spPr>
          <a:xfrm>
            <a:off x="10003155" y="5780405"/>
            <a:ext cx="213042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800" b="1"/>
              <a:t>华北</a:t>
            </a:r>
            <a:r>
              <a:rPr lang="zh-CN" altLang="en-US" sz="2800" b="1"/>
              <a:t>解放</a:t>
            </a:r>
            <a:endParaRPr lang="zh-CN" altLang="en-US" sz="2800" b="1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  <p:bldP spid="16" grpId="0"/>
      <p:bldP spid="1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169" name="Text Box 17"/>
          <p:cNvSpPr txBox="1"/>
          <p:nvPr/>
        </p:nvSpPr>
        <p:spPr>
          <a:xfrm>
            <a:off x="5153660" y="1565275"/>
            <a:ext cx="5102860" cy="95313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>
              <a:spcBef>
                <a:spcPct val="50000"/>
              </a:spcBef>
              <a:buClrTx/>
            </a:pPr>
            <a:r>
              <a:rPr lang="en-US" altLang="zh-CN" sz="2800" b="1" dirty="0">
                <a:latin typeface="Arial" panose="020B0604020202020204" pitchFamily="34" charset="0"/>
                <a:ea typeface="黑体" panose="02010609060101010101" pitchFamily="49" charset="-122"/>
              </a:rPr>
              <a:t>       </a:t>
            </a:r>
            <a:r>
              <a:rPr lang="zh-CN" altLang="en-US" sz="2800" b="1" dirty="0">
                <a:latin typeface="Arial" panose="020B0604020202020204" pitchFamily="34" charset="0"/>
                <a:ea typeface="黑体" panose="02010609060101010101" pitchFamily="49" charset="-122"/>
              </a:rPr>
              <a:t>结合材料，说一说，为什么最先打响的是辽沈战役</a:t>
            </a:r>
            <a:r>
              <a:rPr lang="zh-CN" altLang="en-US" sz="2800" b="1" dirty="0">
                <a:latin typeface="Arial" panose="020B0604020202020204" pitchFamily="34" charset="0"/>
                <a:ea typeface="黑体" panose="02010609060101010101" pitchFamily="49" charset="-122"/>
              </a:rPr>
              <a:t>？</a:t>
            </a:r>
            <a:endParaRPr lang="zh-CN" altLang="en-US" sz="2800" b="1" dirty="0"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graphicFrame>
        <p:nvGraphicFramePr>
          <p:cNvPr id="9222" name="表格 9221"/>
          <p:cNvGraphicFramePr/>
          <p:nvPr/>
        </p:nvGraphicFramePr>
        <p:xfrm>
          <a:off x="1034415" y="681355"/>
          <a:ext cx="3778250" cy="3111500"/>
        </p:xfrm>
        <a:graphic>
          <a:graphicData uri="http://schemas.openxmlformats.org/drawingml/2006/table">
            <a:tbl>
              <a:tblPr/>
              <a:tblGrid>
                <a:gridCol w="984250"/>
                <a:gridCol w="1300480"/>
                <a:gridCol w="1493520"/>
              </a:tblGrid>
              <a:tr h="518160">
                <a:tc>
                  <a:txBody>
                    <a:bodyPr/>
                    <a:p>
                      <a:pPr lvl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endParaRPr lang="zh-CN" altLang="en-US" sz="2800" b="1" dirty="0"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lvl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r>
                        <a:rPr lang="zh-CN" altLang="en-US" sz="2800" b="1" dirty="0">
                          <a:latin typeface="Times New Roman" panose="02020603050405020304" pitchFamily="18" charset="0"/>
                          <a:ea typeface="楷体_GB2312" pitchFamily="49" charset="-122"/>
                        </a:rPr>
                        <a:t>国民党</a:t>
                      </a:r>
                      <a:endParaRPr lang="zh-CN" altLang="en-US" sz="2800" b="1" dirty="0">
                        <a:latin typeface="Times New Roman" panose="02020603050405020304" pitchFamily="18" charset="0"/>
                        <a:ea typeface="楷体_GB2312" pitchFamily="49" charset="-122"/>
                      </a:endParaRP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lvl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r>
                        <a:rPr lang="zh-CN" altLang="en-US" sz="2800" b="1" dirty="0">
                          <a:latin typeface="Times New Roman" panose="02020603050405020304" pitchFamily="18" charset="0"/>
                          <a:ea typeface="楷体_GB2312" pitchFamily="49" charset="-122"/>
                        </a:rPr>
                        <a:t>共产党</a:t>
                      </a:r>
                      <a:endParaRPr lang="zh-CN" altLang="en-US" sz="2800" b="1" dirty="0">
                        <a:latin typeface="Times New Roman" panose="02020603050405020304" pitchFamily="18" charset="0"/>
                        <a:ea typeface="楷体_GB2312" pitchFamily="49" charset="-122"/>
                      </a:endParaRP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9430">
                <a:tc>
                  <a:txBody>
                    <a:bodyPr/>
                    <a:p>
                      <a:pPr lvl="0" algn="ctr">
                        <a:buClr>
                          <a:srgbClr val="000000"/>
                        </a:buClr>
                        <a:buNone/>
                      </a:pPr>
                      <a:r>
                        <a:rPr lang="zh-CN" altLang="en-US" sz="2800" b="1" dirty="0">
                          <a:latin typeface="Times New Roman" panose="02020603050405020304" pitchFamily="18" charset="0"/>
                          <a:ea typeface="楷体_GB2312" pitchFamily="49" charset="-122"/>
                        </a:rPr>
                        <a:t>东北</a:t>
                      </a:r>
                      <a:endParaRPr lang="zh-CN" altLang="en-US" sz="2800" b="1" dirty="0">
                        <a:latin typeface="Arial" panose="020B0604020202020204" pitchFamily="34" charset="0"/>
                        <a:ea typeface="楷体_GB2312" pitchFamily="49" charset="-122"/>
                      </a:endParaRPr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lvl="0" algn="ctr">
                        <a:buClr>
                          <a:srgbClr val="000000"/>
                        </a:buClr>
                        <a:buNone/>
                      </a:pPr>
                      <a:r>
                        <a:rPr lang="zh-CN" altLang="en-US" sz="2800" b="1" dirty="0">
                          <a:latin typeface="Times New Roman" panose="02020603050405020304" pitchFamily="18" charset="0"/>
                          <a:ea typeface="楷体_GB2312" pitchFamily="49" charset="-122"/>
                        </a:rPr>
                        <a:t>约</a:t>
                      </a:r>
                      <a:r>
                        <a:rPr lang="en-US" altLang="zh-CN" sz="2800" b="1" dirty="0"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50</a:t>
                      </a:r>
                      <a:r>
                        <a:rPr lang="zh-CN" altLang="en-US" sz="2800" b="1" dirty="0">
                          <a:latin typeface="Times New Roman" panose="02020603050405020304" pitchFamily="18" charset="0"/>
                          <a:ea typeface="楷体_GB2312" pitchFamily="49" charset="-122"/>
                        </a:rPr>
                        <a:t>万</a:t>
                      </a:r>
                      <a:endParaRPr lang="zh-CN" altLang="en-US" sz="2800" b="1" dirty="0">
                        <a:latin typeface="Arial" panose="020B0604020202020204" pitchFamily="34" charset="0"/>
                        <a:ea typeface="楷体_GB2312" pitchFamily="49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lvl="0" algn="ctr">
                        <a:buClr>
                          <a:srgbClr val="000000"/>
                        </a:buClr>
                        <a:buNone/>
                      </a:pPr>
                      <a:r>
                        <a:rPr lang="zh-CN" altLang="en-US" sz="2800" b="1" dirty="0">
                          <a:latin typeface="Times New Roman" panose="02020603050405020304" pitchFamily="18" charset="0"/>
                          <a:ea typeface="楷体_GB2312" pitchFamily="49" charset="-122"/>
                        </a:rPr>
                        <a:t>约</a:t>
                      </a:r>
                      <a:r>
                        <a:rPr lang="en-US" altLang="zh-CN" sz="2800" b="1" dirty="0"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100</a:t>
                      </a:r>
                      <a:r>
                        <a:rPr lang="zh-CN" altLang="en-US" sz="2800" b="1" dirty="0">
                          <a:latin typeface="Times New Roman" panose="02020603050405020304" pitchFamily="18" charset="0"/>
                          <a:ea typeface="楷体_GB2312" pitchFamily="49" charset="-122"/>
                        </a:rPr>
                        <a:t>万</a:t>
                      </a:r>
                      <a:endParaRPr lang="zh-CN" altLang="en-US" sz="2800" b="1" dirty="0">
                        <a:latin typeface="Arial" panose="020B0604020202020204" pitchFamily="34" charset="0"/>
                        <a:ea typeface="楷体_GB2312" pitchFamily="49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8795">
                <a:tc>
                  <a:txBody>
                    <a:bodyPr/>
                    <a:p>
                      <a:pPr lvl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r>
                        <a:rPr lang="zh-CN" altLang="en-US" sz="2800" b="1" dirty="0">
                          <a:latin typeface="Times New Roman" panose="02020603050405020304" pitchFamily="18" charset="0"/>
                          <a:ea typeface="楷体_GB2312" pitchFamily="49" charset="-122"/>
                        </a:rPr>
                        <a:t>华北</a:t>
                      </a:r>
                      <a:endParaRPr lang="zh-CN" altLang="en-US" sz="2800" b="1" dirty="0">
                        <a:latin typeface="Times New Roman" panose="02020603050405020304" pitchFamily="18" charset="0"/>
                        <a:ea typeface="楷体_GB2312" pitchFamily="49" charset="-122"/>
                      </a:endParaRPr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lvl="0" algn="ctr">
                        <a:buClr>
                          <a:srgbClr val="000000"/>
                        </a:buClr>
                        <a:buNone/>
                      </a:pPr>
                      <a:r>
                        <a:rPr lang="zh-CN" altLang="en-US" sz="2800" b="1" dirty="0">
                          <a:latin typeface="Times New Roman" panose="02020603050405020304" pitchFamily="18" charset="0"/>
                          <a:ea typeface="楷体_GB2312" pitchFamily="49" charset="-122"/>
                        </a:rPr>
                        <a:t>约</a:t>
                      </a:r>
                      <a:r>
                        <a:rPr lang="en-US" altLang="zh-CN" sz="2800" b="1" dirty="0"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60</a:t>
                      </a:r>
                      <a:r>
                        <a:rPr lang="zh-CN" altLang="en-US" sz="2800" b="1" dirty="0">
                          <a:latin typeface="Times New Roman" panose="02020603050405020304" pitchFamily="18" charset="0"/>
                          <a:ea typeface="楷体_GB2312" pitchFamily="49" charset="-122"/>
                        </a:rPr>
                        <a:t>万</a:t>
                      </a:r>
                      <a:endParaRPr lang="zh-CN" altLang="en-US" sz="2800" b="1" dirty="0">
                        <a:latin typeface="Arial" panose="020B0604020202020204" pitchFamily="34" charset="0"/>
                        <a:ea typeface="楷体_GB2312" pitchFamily="49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lvl="0" algn="ctr">
                        <a:buClr>
                          <a:srgbClr val="000000"/>
                        </a:buClr>
                        <a:buNone/>
                      </a:pPr>
                      <a:r>
                        <a:rPr lang="zh-CN" altLang="en-US" sz="2800" b="1" dirty="0">
                          <a:latin typeface="Times New Roman" panose="02020603050405020304" pitchFamily="18" charset="0"/>
                          <a:ea typeface="楷体_GB2312" pitchFamily="49" charset="-122"/>
                        </a:rPr>
                        <a:t>约</a:t>
                      </a:r>
                      <a:r>
                        <a:rPr lang="en-US" altLang="zh-CN" sz="2800" b="1" dirty="0"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25</a:t>
                      </a:r>
                      <a:r>
                        <a:rPr lang="zh-CN" altLang="en-US" sz="2800" b="1" dirty="0">
                          <a:latin typeface="Times New Roman" panose="02020603050405020304" pitchFamily="18" charset="0"/>
                          <a:ea typeface="楷体_GB2312" pitchFamily="49" charset="-122"/>
                        </a:rPr>
                        <a:t>万</a:t>
                      </a:r>
                      <a:endParaRPr lang="zh-CN" altLang="en-US" sz="2800" b="1" dirty="0">
                        <a:latin typeface="Arial" panose="020B0604020202020204" pitchFamily="34" charset="0"/>
                        <a:ea typeface="楷体_GB2312" pitchFamily="49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8795">
                <a:tc>
                  <a:txBody>
                    <a:bodyPr/>
                    <a:p>
                      <a:pPr lvl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r>
                        <a:rPr lang="zh-CN" altLang="en-US" sz="2800" b="1" dirty="0">
                          <a:latin typeface="Times New Roman" panose="02020603050405020304" pitchFamily="18" charset="0"/>
                          <a:ea typeface="楷体_GB2312" pitchFamily="49" charset="-122"/>
                        </a:rPr>
                        <a:t>华东</a:t>
                      </a:r>
                      <a:endParaRPr lang="zh-CN" altLang="en-US" sz="2800" b="1" dirty="0">
                        <a:latin typeface="Times New Roman" panose="02020603050405020304" pitchFamily="18" charset="0"/>
                        <a:ea typeface="楷体_GB2312" pitchFamily="49" charset="-122"/>
                      </a:endParaRPr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lvl="0" algn="ctr">
                        <a:buClr>
                          <a:srgbClr val="000000"/>
                        </a:buClr>
                        <a:buNone/>
                      </a:pPr>
                      <a:r>
                        <a:rPr lang="zh-CN" altLang="en-US" sz="2800" b="1" dirty="0">
                          <a:latin typeface="Times New Roman" panose="02020603050405020304" pitchFamily="18" charset="0"/>
                          <a:ea typeface="楷体_GB2312" pitchFamily="49" charset="-122"/>
                        </a:rPr>
                        <a:t>约</a:t>
                      </a:r>
                      <a:r>
                        <a:rPr lang="en-US" altLang="zh-CN" sz="2800" b="1" dirty="0"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60</a:t>
                      </a:r>
                      <a:r>
                        <a:rPr lang="zh-CN" altLang="en-US" sz="2800" b="1" dirty="0">
                          <a:latin typeface="Times New Roman" panose="02020603050405020304" pitchFamily="18" charset="0"/>
                          <a:ea typeface="楷体_GB2312" pitchFamily="49" charset="-122"/>
                        </a:rPr>
                        <a:t>万</a:t>
                      </a:r>
                      <a:endParaRPr lang="zh-CN" altLang="en-US" sz="2800" b="1" dirty="0">
                        <a:latin typeface="Arial" panose="020B0604020202020204" pitchFamily="34" charset="0"/>
                        <a:ea typeface="楷体_GB2312" pitchFamily="49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lvl="0" algn="ctr">
                        <a:buClr>
                          <a:srgbClr val="000000"/>
                        </a:buClr>
                        <a:buNone/>
                      </a:pPr>
                      <a:r>
                        <a:rPr lang="zh-CN" altLang="en-US" sz="2800" b="1" dirty="0">
                          <a:latin typeface="Times New Roman" panose="02020603050405020304" pitchFamily="18" charset="0"/>
                          <a:ea typeface="楷体_GB2312" pitchFamily="49" charset="-122"/>
                        </a:rPr>
                        <a:t>约</a:t>
                      </a:r>
                      <a:r>
                        <a:rPr lang="en-US" altLang="zh-CN" sz="2800" b="1" dirty="0"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36</a:t>
                      </a:r>
                      <a:r>
                        <a:rPr lang="zh-CN" altLang="en-US" sz="2800" b="1" dirty="0">
                          <a:latin typeface="Times New Roman" panose="02020603050405020304" pitchFamily="18" charset="0"/>
                          <a:ea typeface="楷体_GB2312" pitchFamily="49" charset="-122"/>
                        </a:rPr>
                        <a:t>万</a:t>
                      </a:r>
                      <a:endParaRPr lang="zh-CN" altLang="en-US" sz="2800" b="1" dirty="0">
                        <a:latin typeface="Arial" panose="020B0604020202020204" pitchFamily="34" charset="0"/>
                        <a:ea typeface="楷体_GB2312" pitchFamily="49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8160">
                <a:tc>
                  <a:txBody>
                    <a:bodyPr/>
                    <a:p>
                      <a:pPr lvl="0" algn="ctr">
                        <a:buClr>
                          <a:srgbClr val="000000"/>
                        </a:buClr>
                        <a:buNone/>
                      </a:pPr>
                      <a:r>
                        <a:rPr lang="zh-CN" altLang="en-US" sz="2800" b="1" dirty="0">
                          <a:latin typeface="Times New Roman" panose="02020603050405020304" pitchFamily="18" charset="0"/>
                          <a:ea typeface="楷体_GB2312" pitchFamily="49" charset="-122"/>
                        </a:rPr>
                        <a:t>中原</a:t>
                      </a:r>
                      <a:endParaRPr lang="zh-CN" altLang="en-US" sz="2800" b="1" dirty="0">
                        <a:latin typeface="Arial" panose="020B0604020202020204" pitchFamily="34" charset="0"/>
                        <a:ea typeface="楷体_GB2312" pitchFamily="49" charset="-122"/>
                      </a:endParaRPr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lvl="0" algn="ctr">
                        <a:buClr>
                          <a:srgbClr val="000000"/>
                        </a:buClr>
                        <a:buNone/>
                      </a:pPr>
                      <a:r>
                        <a:rPr lang="zh-CN" altLang="en-US" sz="2800" b="1" dirty="0">
                          <a:latin typeface="Times New Roman" panose="02020603050405020304" pitchFamily="18" charset="0"/>
                          <a:ea typeface="楷体_GB2312" pitchFamily="49" charset="-122"/>
                        </a:rPr>
                        <a:t>约</a:t>
                      </a:r>
                      <a:r>
                        <a:rPr lang="en-US" altLang="zh-CN" sz="2800" b="1" dirty="0"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75</a:t>
                      </a:r>
                      <a:r>
                        <a:rPr lang="zh-CN" altLang="en-US" sz="2800" b="1" dirty="0">
                          <a:latin typeface="Times New Roman" panose="02020603050405020304" pitchFamily="18" charset="0"/>
                          <a:ea typeface="楷体_GB2312" pitchFamily="49" charset="-122"/>
                        </a:rPr>
                        <a:t>万</a:t>
                      </a:r>
                      <a:endParaRPr lang="zh-CN" altLang="en-US" sz="2800" b="1" dirty="0">
                        <a:latin typeface="Arial" panose="020B0604020202020204" pitchFamily="34" charset="0"/>
                        <a:ea typeface="楷体_GB2312" pitchFamily="49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lvl="0" algn="ctr">
                        <a:buClr>
                          <a:srgbClr val="000000"/>
                        </a:buClr>
                        <a:buNone/>
                      </a:pPr>
                      <a:r>
                        <a:rPr lang="zh-CN" altLang="en-US" sz="2800" b="1" dirty="0">
                          <a:latin typeface="Times New Roman" panose="02020603050405020304" pitchFamily="18" charset="0"/>
                          <a:ea typeface="楷体_GB2312" pitchFamily="49" charset="-122"/>
                        </a:rPr>
                        <a:t>约</a:t>
                      </a:r>
                      <a:r>
                        <a:rPr lang="en-US" altLang="zh-CN" sz="2800" b="1" dirty="0"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12</a:t>
                      </a:r>
                      <a:r>
                        <a:rPr lang="zh-CN" altLang="en-US" sz="2800" b="1" dirty="0">
                          <a:latin typeface="Times New Roman" panose="02020603050405020304" pitchFamily="18" charset="0"/>
                          <a:ea typeface="楷体_GB2312" pitchFamily="49" charset="-122"/>
                        </a:rPr>
                        <a:t>万</a:t>
                      </a:r>
                      <a:endParaRPr lang="zh-CN" altLang="en-US" sz="2800" b="1" dirty="0">
                        <a:latin typeface="Arial" panose="020B0604020202020204" pitchFamily="34" charset="0"/>
                        <a:ea typeface="楷体_GB2312" pitchFamily="49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8160">
                <a:tc>
                  <a:txBody>
                    <a:bodyPr/>
                    <a:p>
                      <a:pPr lvl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r>
                        <a:rPr lang="zh-CN" altLang="en-US" sz="2800" b="1" dirty="0">
                          <a:latin typeface="Times New Roman" panose="02020603050405020304" pitchFamily="18" charset="0"/>
                          <a:ea typeface="楷体_GB2312" pitchFamily="49" charset="-122"/>
                        </a:rPr>
                        <a:t>西北</a:t>
                      </a:r>
                      <a:endParaRPr lang="zh-CN" altLang="en-US" sz="2800" b="1" dirty="0">
                        <a:latin typeface="Times New Roman" panose="02020603050405020304" pitchFamily="18" charset="0"/>
                        <a:ea typeface="楷体_GB2312" pitchFamily="49" charset="-122"/>
                      </a:endParaRPr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lvl="0" algn="ctr">
                        <a:buClr>
                          <a:srgbClr val="000000"/>
                        </a:buClr>
                        <a:buNone/>
                      </a:pPr>
                      <a:r>
                        <a:rPr lang="zh-CN" altLang="en-US" sz="2800" b="1" dirty="0">
                          <a:latin typeface="Times New Roman" panose="02020603050405020304" pitchFamily="18" charset="0"/>
                          <a:ea typeface="楷体_GB2312" pitchFamily="49" charset="-122"/>
                        </a:rPr>
                        <a:t>约</a:t>
                      </a:r>
                      <a:r>
                        <a:rPr lang="en-US" altLang="zh-CN" sz="2800" b="1" dirty="0"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30</a:t>
                      </a:r>
                      <a:r>
                        <a:rPr lang="zh-CN" altLang="en-US" sz="2800" b="1" dirty="0">
                          <a:latin typeface="Times New Roman" panose="02020603050405020304" pitchFamily="18" charset="0"/>
                          <a:ea typeface="楷体_GB2312" pitchFamily="49" charset="-122"/>
                        </a:rPr>
                        <a:t>万</a:t>
                      </a:r>
                      <a:endParaRPr lang="zh-CN" altLang="en-US" sz="2800" b="1" dirty="0">
                        <a:latin typeface="Arial" panose="020B0604020202020204" pitchFamily="34" charset="0"/>
                        <a:ea typeface="楷体_GB2312" pitchFamily="49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lvl="0" algn="ctr">
                        <a:buClr>
                          <a:srgbClr val="000000"/>
                        </a:buClr>
                        <a:buNone/>
                      </a:pPr>
                      <a:r>
                        <a:rPr lang="zh-CN" altLang="en-US" sz="2800" b="1" dirty="0">
                          <a:latin typeface="Times New Roman" panose="02020603050405020304" pitchFamily="18" charset="0"/>
                          <a:ea typeface="楷体_GB2312" pitchFamily="49" charset="-122"/>
                        </a:rPr>
                        <a:t>约</a:t>
                      </a:r>
                      <a:r>
                        <a:rPr lang="en-US" altLang="zh-CN" sz="2800" b="1" dirty="0"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7.5</a:t>
                      </a:r>
                      <a:r>
                        <a:rPr lang="zh-CN" altLang="en-US" sz="2800" b="1" dirty="0">
                          <a:latin typeface="Times New Roman" panose="02020603050405020304" pitchFamily="18" charset="0"/>
                          <a:ea typeface="楷体_GB2312" pitchFamily="49" charset="-122"/>
                        </a:rPr>
                        <a:t>万</a:t>
                      </a:r>
                      <a:endParaRPr lang="zh-CN" altLang="en-US" sz="2800" b="1" dirty="0">
                        <a:latin typeface="Arial" panose="020B0604020202020204" pitchFamily="34" charset="0"/>
                        <a:ea typeface="楷体_GB2312" pitchFamily="49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44494" name="Text Box 110"/>
          <p:cNvSpPr txBox="1"/>
          <p:nvPr/>
        </p:nvSpPr>
        <p:spPr>
          <a:xfrm>
            <a:off x="5153660" y="4608830"/>
            <a:ext cx="6257925" cy="1198880"/>
          </a:xfrm>
          <a:prstGeom prst="rect">
            <a:avLst/>
          </a:prstGeom>
          <a:solidFill>
            <a:schemeClr val="bg1"/>
          </a:solidFill>
          <a:ln w="38100" cap="flat" cmpd="sng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 anchor="t">
            <a:spAutoFit/>
          </a:bodyPr>
          <a:p>
            <a:pPr>
              <a:buClrTx/>
            </a:pPr>
            <a:r>
              <a:rPr lang="en-US" altLang="zh-CN" sz="36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①</a:t>
            </a:r>
            <a:r>
              <a:rPr lang="zh-CN" altLang="en-US" sz="36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兵力对比上解放军占优势。</a:t>
            </a:r>
            <a:endParaRPr lang="zh-CN" altLang="en-US" sz="3600" b="1" dirty="0">
              <a:solidFill>
                <a:srgbClr val="FF0000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  <a:p>
            <a:pPr>
              <a:buClrTx/>
            </a:pPr>
            <a:r>
              <a:rPr lang="zh-CN" altLang="en-US" sz="36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②东北敌军已被解放军包围。</a:t>
            </a:r>
            <a:endParaRPr lang="zh-CN" altLang="en-US" sz="3600" b="1" dirty="0">
              <a:solidFill>
                <a:srgbClr val="FF0000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4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444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4494" grpId="0" bldLvl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aphicFrame>
        <p:nvGraphicFramePr>
          <p:cNvPr id="16385" name="表格 16384"/>
          <p:cNvGraphicFramePr/>
          <p:nvPr/>
        </p:nvGraphicFramePr>
        <p:xfrm>
          <a:off x="6737350" y="839788"/>
          <a:ext cx="3810000" cy="5567045"/>
        </p:xfrm>
        <a:graphic>
          <a:graphicData uri="http://schemas.openxmlformats.org/drawingml/2006/table">
            <a:tbl>
              <a:tblPr/>
              <a:tblGrid>
                <a:gridCol w="1901825"/>
                <a:gridCol w="1908175"/>
              </a:tblGrid>
              <a:tr h="697230">
                <a:tc gridSpan="2">
                  <a:txBody>
                    <a:bodyPr/>
                    <a:p>
                      <a:pPr lvl="0" algn="ctr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r>
                        <a:rPr lang="zh-CN" altLang="en-US" sz="2800" b="1" dirty="0"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淮海战役人民支前统计</a:t>
                      </a:r>
                      <a:endParaRPr lang="zh-CN" altLang="en-US" sz="2800" b="1" dirty="0"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cPr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</a:tr>
              <a:tr h="698500">
                <a:tc>
                  <a:txBody>
                    <a:bodyPr/>
                    <a:p>
                      <a:pPr lvl="0" algn="ctr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r>
                        <a:rPr lang="zh-CN" altLang="en-US" sz="2800" b="1" dirty="0"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民工</a:t>
                      </a:r>
                      <a:endParaRPr lang="zh-CN" altLang="en-US" sz="2800" b="1" dirty="0"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lvl="0" algn="ctr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r>
                        <a:rPr lang="en-US" altLang="zh-CN" sz="2800" b="1" dirty="0"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543</a:t>
                      </a:r>
                      <a:r>
                        <a:rPr lang="zh-CN" altLang="en-US" sz="2800" b="1" dirty="0"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万人</a:t>
                      </a:r>
                      <a:endParaRPr lang="zh-CN" altLang="en-US" sz="2800" b="1" dirty="0"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96595">
                <a:tc>
                  <a:txBody>
                    <a:bodyPr/>
                    <a:p>
                      <a:pPr lvl="0" algn="ctr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r>
                        <a:rPr lang="zh-CN" altLang="en-US" sz="2800" b="1" dirty="0"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担架</a:t>
                      </a:r>
                      <a:endParaRPr lang="zh-CN" altLang="en-US" sz="2800" b="1" dirty="0"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lvl="0" algn="ctr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r>
                        <a:rPr lang="en-US" altLang="zh-CN" sz="2800" b="1" dirty="0"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30.5</a:t>
                      </a:r>
                      <a:r>
                        <a:rPr lang="zh-CN" altLang="en-US" sz="2800" b="1" dirty="0"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万副</a:t>
                      </a:r>
                      <a:endParaRPr lang="zh-CN" altLang="en-US" sz="2800" b="1" dirty="0"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97865">
                <a:tc>
                  <a:txBody>
                    <a:bodyPr/>
                    <a:p>
                      <a:pPr lvl="0" algn="ctr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r>
                        <a:rPr lang="zh-CN" altLang="en-US" sz="2800" b="1" dirty="0"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大小车</a:t>
                      </a:r>
                      <a:endParaRPr lang="zh-CN" altLang="en-US" sz="2800" b="1" dirty="0"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lvl="0" algn="ctr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r>
                        <a:rPr lang="en-US" altLang="zh-CN" sz="2800" b="1" dirty="0"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88</a:t>
                      </a:r>
                      <a:r>
                        <a:rPr lang="zh-CN" altLang="en-US" sz="2800" b="1" dirty="0"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万辆</a:t>
                      </a:r>
                      <a:endParaRPr lang="zh-CN" altLang="en-US" sz="2800" b="1" dirty="0"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97230">
                <a:tc>
                  <a:txBody>
                    <a:bodyPr/>
                    <a:p>
                      <a:pPr lvl="0" algn="ctr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r>
                        <a:rPr lang="zh-CN" altLang="en-US" sz="2800" b="1" dirty="0"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牲畜</a:t>
                      </a:r>
                      <a:endParaRPr lang="zh-CN" altLang="en-US" sz="2800" b="1" dirty="0"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lvl="0" algn="ctr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r>
                        <a:rPr lang="en-US" altLang="zh-CN" sz="2800" b="1" dirty="0"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76.7</a:t>
                      </a:r>
                      <a:r>
                        <a:rPr lang="zh-CN" altLang="en-US" sz="2800" b="1" dirty="0"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万头</a:t>
                      </a:r>
                      <a:endParaRPr lang="zh-CN" altLang="en-US" sz="2800" b="1" dirty="0"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96595">
                <a:tc>
                  <a:txBody>
                    <a:bodyPr/>
                    <a:p>
                      <a:pPr lvl="0" algn="ctr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r>
                        <a:rPr lang="zh-CN" altLang="en-US" sz="2800" b="1" dirty="0"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船只</a:t>
                      </a:r>
                      <a:endParaRPr lang="zh-CN" altLang="en-US" sz="2800" b="1" dirty="0"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lvl="0" algn="ctr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r>
                        <a:rPr lang="en-US" altLang="zh-CN" sz="2800" b="1" dirty="0"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8500</a:t>
                      </a:r>
                      <a:r>
                        <a:rPr lang="zh-CN" altLang="en-US" sz="2800" b="1" dirty="0"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只</a:t>
                      </a:r>
                      <a:endParaRPr lang="zh-CN" altLang="en-US" sz="2800" b="1" dirty="0"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98500">
                <a:tc>
                  <a:txBody>
                    <a:bodyPr/>
                    <a:p>
                      <a:pPr lvl="0" algn="ctr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r>
                        <a:rPr lang="zh-CN" altLang="en-US" sz="2800" b="1" dirty="0"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筹粮</a:t>
                      </a:r>
                      <a:endParaRPr lang="zh-CN" altLang="en-US" sz="2800" b="1" dirty="0"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lvl="0" algn="ctr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r>
                        <a:rPr lang="en-US" altLang="zh-CN" sz="2800" b="1" dirty="0"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9.6</a:t>
                      </a:r>
                      <a:r>
                        <a:rPr lang="zh-CN" altLang="en-US" sz="2800" b="1" dirty="0"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亿斤</a:t>
                      </a:r>
                      <a:endParaRPr lang="zh-CN" altLang="en-US" sz="2800" b="1" dirty="0"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84530">
                <a:tc>
                  <a:txBody>
                    <a:bodyPr/>
                    <a:p>
                      <a:pPr lvl="0" algn="ctr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r>
                        <a:rPr lang="zh-CN" altLang="en-US" sz="2800" b="1" dirty="0"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挑子</a:t>
                      </a:r>
                      <a:endParaRPr lang="zh-CN" altLang="en-US" sz="2800" b="1" dirty="0"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lvl="0" algn="ctr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r>
                        <a:rPr lang="en-US" altLang="zh-CN" sz="2800" b="1" dirty="0"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20.6</a:t>
                      </a:r>
                      <a:r>
                        <a:rPr lang="zh-CN" altLang="en-US" sz="2800" b="1" dirty="0"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万副</a:t>
                      </a:r>
                      <a:endParaRPr lang="zh-CN" altLang="en-US" sz="2800" b="1" dirty="0"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2317" name="Text Box 38"/>
          <p:cNvSpPr txBox="1"/>
          <p:nvPr/>
        </p:nvSpPr>
        <p:spPr>
          <a:xfrm>
            <a:off x="6737350" y="53975"/>
            <a:ext cx="1512888" cy="583565"/>
          </a:xfrm>
          <a:prstGeom prst="rect">
            <a:avLst/>
          </a:prstGeom>
          <a:solidFill>
            <a:schemeClr val="bg1"/>
          </a:solidFill>
          <a:ln w="38100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>
            <a:spAutoFit/>
          </a:bodyPr>
          <a:p>
            <a:pPr>
              <a:spcBef>
                <a:spcPct val="50000"/>
              </a:spcBef>
              <a:buClrTx/>
            </a:pPr>
            <a:r>
              <a:rPr lang="zh-CN" altLang="en-US" sz="3200" b="1" dirty="0">
                <a:latin typeface="Arial" panose="020B0604020202020204" pitchFamily="34" charset="0"/>
                <a:ea typeface="黑体" panose="02010609060101010101" pitchFamily="49" charset="-122"/>
              </a:rPr>
              <a:t>材料二</a:t>
            </a:r>
            <a:endParaRPr lang="zh-CN" altLang="en-US" sz="3200" b="1" dirty="0"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12318" name="Text Box 41"/>
          <p:cNvSpPr txBox="1"/>
          <p:nvPr/>
        </p:nvSpPr>
        <p:spPr>
          <a:xfrm>
            <a:off x="1524000" y="839788"/>
            <a:ext cx="4873625" cy="2861310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  <a:buClrTx/>
            </a:pPr>
            <a:r>
              <a:rPr lang="zh-CN" altLang="en-US" sz="3600" b="1" dirty="0">
                <a:latin typeface="宋体" panose="02010600030101010101" pitchFamily="2" charset="-122"/>
                <a:ea typeface="宋体" panose="02010600030101010101" pitchFamily="2" charset="-122"/>
              </a:rPr>
              <a:t>材料一：淮海战役结束后不久，斯大林就在一次军事会议上发表看法</a:t>
            </a:r>
            <a:r>
              <a:rPr lang="zh-CN" altLang="en-US" sz="36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：“</a:t>
            </a:r>
            <a:r>
              <a:rPr lang="en-US" altLang="zh-CN" sz="36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60</a:t>
            </a:r>
            <a:r>
              <a:rPr lang="zh-CN" altLang="en-US" sz="36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万战胜</a:t>
            </a:r>
            <a:r>
              <a:rPr lang="en-US" altLang="zh-CN" sz="36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80</a:t>
            </a:r>
            <a:r>
              <a:rPr lang="zh-CN" altLang="en-US" sz="36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万，奇迹，奇迹。”</a:t>
            </a:r>
            <a:endParaRPr lang="zh-CN" altLang="en-US" sz="3600" b="1" dirty="0">
              <a:solidFill>
                <a:srgbClr val="0000FF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2319" name="WordArt 44"/>
          <p:cNvSpPr>
            <a:spLocks noTextEdit="1"/>
          </p:cNvSpPr>
          <p:nvPr/>
        </p:nvSpPr>
        <p:spPr>
          <a:xfrm>
            <a:off x="1543050" y="3952875"/>
            <a:ext cx="1946275" cy="1060450"/>
          </a:xfrm>
          <a:prstGeom prst="rect">
            <a:avLst/>
          </a:prstGeom>
        </p:spPr>
        <p:txBody>
          <a:bodyPr wrap="none" fromWordArt="1">
            <a:prstTxWarp prst="textCascadeUp">
              <a:avLst>
                <a:gd name="adj" fmla="val 44444"/>
              </a:avLst>
            </a:prstTxWarp>
            <a:normAutofit/>
            <a:scene3d>
              <a:camera prst="legacyPerspectiveFront">
                <a:rot lat="20520000" lon="1080000" rev="0"/>
              </a:camera>
              <a:lightRig rig="legacyHarsh2" dir="b"/>
            </a:scene3d>
            <a:sp3d extrusionH="430200" prstMaterial="legacyMatte">
              <a:extrusionClr>
                <a:srgbClr val="FF6600"/>
              </a:extrusionClr>
            </a:sp3d>
          </a:bodyPr>
          <a:p>
            <a:pPr algn="ctr"/>
            <a:r>
              <a:rPr lang="zh-CN" altLang="en-US" sz="3600">
                <a:gradFill rotWithShape="1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  <a:tileRect/>
                </a:gradFill>
                <a:latin typeface="宋体" panose="02010600030101010101" pitchFamily="2" charset="-122"/>
                <a:ea typeface="宋体" panose="02010600030101010101" pitchFamily="2" charset="-122"/>
              </a:rPr>
              <a:t>想想看</a:t>
            </a:r>
            <a:endParaRPr lang="zh-CN" altLang="en-US" sz="3600">
              <a:gradFill rotWithShape="1">
                <a:gsLst>
                  <a:gs pos="0">
                    <a:srgbClr val="FFE701"/>
                  </a:gs>
                  <a:gs pos="100000">
                    <a:srgbClr val="FE3E02"/>
                  </a:gs>
                </a:gsLst>
                <a:lin ang="5400000" scaled="1"/>
                <a:tileRect/>
              </a:gra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2320" name="Text Box 45"/>
          <p:cNvSpPr txBox="1"/>
          <p:nvPr/>
        </p:nvSpPr>
        <p:spPr>
          <a:xfrm>
            <a:off x="2162175" y="4862513"/>
            <a:ext cx="4465638" cy="175323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  <a:buClrTx/>
            </a:pPr>
            <a:r>
              <a:rPr lang="zh-CN" altLang="en-US" sz="3600" b="1" dirty="0">
                <a:latin typeface="Arial" panose="020B0604020202020204" pitchFamily="34" charset="0"/>
                <a:ea typeface="黑体" panose="02010609060101010101" pitchFamily="49" charset="-122"/>
              </a:rPr>
              <a:t>根据材料二，说说材料一中所述奇迹是如何创造的？</a:t>
            </a:r>
            <a:endParaRPr lang="zh-CN" altLang="en-US" sz="3600" b="1" dirty="0"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98350" name="Text Box 46"/>
          <p:cNvSpPr txBox="1"/>
          <p:nvPr/>
        </p:nvSpPr>
        <p:spPr>
          <a:xfrm>
            <a:off x="1766888" y="5172075"/>
            <a:ext cx="4970462" cy="1198880"/>
          </a:xfrm>
          <a:prstGeom prst="rect">
            <a:avLst/>
          </a:prstGeom>
          <a:solidFill>
            <a:schemeClr val="bg1"/>
          </a:solidFill>
          <a:ln w="38100" cap="flat" cmpd="sng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>
            <a:spAutoFit/>
          </a:bodyPr>
          <a:p>
            <a:pPr>
              <a:buClrTx/>
            </a:pPr>
            <a:r>
              <a:rPr lang="en-US" altLang="zh-CN" sz="36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①</a:t>
            </a:r>
            <a:r>
              <a:rPr lang="zh-CN" altLang="en-US" sz="36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人民群众的全力支持</a:t>
            </a:r>
            <a:endParaRPr lang="zh-CN" altLang="en-US" sz="3600" b="1" dirty="0">
              <a:solidFill>
                <a:srgbClr val="FF0000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  <a:p>
            <a:pPr>
              <a:buClrTx/>
            </a:pPr>
            <a:r>
              <a:rPr lang="zh-CN" altLang="en-US" sz="36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②解放军战士英勇作战</a:t>
            </a:r>
            <a:endParaRPr lang="zh-CN" altLang="en-US" sz="3600" b="1" dirty="0">
              <a:solidFill>
                <a:srgbClr val="FF0000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98351" name="AutoShape 47"/>
          <p:cNvSpPr/>
          <p:nvPr/>
        </p:nvSpPr>
        <p:spPr>
          <a:xfrm>
            <a:off x="3594100" y="3452813"/>
            <a:ext cx="3505200" cy="990600"/>
          </a:xfrm>
          <a:prstGeom prst="wedgeRoundRectCallout">
            <a:avLst>
              <a:gd name="adj1" fmla="val 51676"/>
              <a:gd name="adj2" fmla="val -242949"/>
              <a:gd name="adj3" fmla="val 16667"/>
            </a:avLst>
          </a:prstGeom>
          <a:solidFill>
            <a:srgbClr val="FFFF00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/>
          <a:p>
            <a:pPr algn="ctr">
              <a:buClrTx/>
            </a:pPr>
            <a:r>
              <a:rPr lang="zh-CN" altLang="en-US" sz="2800" b="1" dirty="0">
                <a:latin typeface="Arial" panose="020B0604020202020204" pitchFamily="34" charset="0"/>
                <a:ea typeface="宋体" panose="02010600030101010101" pitchFamily="2" charset="-122"/>
              </a:rPr>
              <a:t>淮海战役是人民群众用小车推出来的。</a:t>
            </a:r>
            <a:endParaRPr lang="zh-CN" altLang="en-US" sz="28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2227263" y="53975"/>
            <a:ext cx="3879850" cy="2910523"/>
            <a:chOff x="1108" y="86"/>
            <a:chExt cx="6110" cy="4583"/>
          </a:xfrm>
        </p:grpSpPr>
        <p:pic>
          <p:nvPicPr>
            <p:cNvPr id="12324" name="Picture 10" descr="淮海战役中支前的民工”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1108" y="86"/>
              <a:ext cx="6110" cy="4583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12325" name="Text Box 11"/>
            <p:cNvSpPr txBox="1"/>
            <p:nvPr/>
          </p:nvSpPr>
          <p:spPr>
            <a:xfrm>
              <a:off x="2336" y="3891"/>
              <a:ext cx="4371" cy="628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>
              <a:spAutoFit/>
            </a:bodyPr>
            <a:p>
              <a:pPr>
                <a:spcBef>
                  <a:spcPct val="50000"/>
                </a:spcBef>
              </a:pPr>
              <a:r>
                <a:rPr lang="zh-CN" altLang="en-US" sz="2000" b="1" dirty="0">
                  <a:solidFill>
                    <a:srgbClr val="FF3300"/>
                  </a:solidFill>
                  <a:latin typeface="Times New Roman" panose="02020603050405020304" pitchFamily="18" charset="0"/>
                  <a:ea typeface="隶书" panose="02010509060101010101" pitchFamily="49" charset="-122"/>
                </a:rPr>
                <a:t>淮海战役中支前的民工</a:t>
              </a:r>
              <a:endParaRPr lang="zh-CN" altLang="en-US" sz="2000" b="1" dirty="0">
                <a:solidFill>
                  <a:srgbClr val="FF3300"/>
                </a:solidFill>
                <a:latin typeface="Times New Roman" panose="02020603050405020304" pitchFamily="18" charset="0"/>
                <a:ea typeface="隶书" panose="02010509060101010101" pitchFamily="49" charset="-122"/>
              </a:endParaRPr>
            </a:p>
          </p:txBody>
        </p:sp>
      </p:grpSp>
      <p:graphicFrame>
        <p:nvGraphicFramePr>
          <p:cNvPr id="29702" name="Object 8"/>
          <p:cNvGraphicFramePr>
            <a:graphicFrameLocks noChangeAspect="1"/>
          </p:cNvGraphicFramePr>
          <p:nvPr/>
        </p:nvGraphicFramePr>
        <p:xfrm>
          <a:off x="7473950" y="169863"/>
          <a:ext cx="1982788" cy="18049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6" name="" r:id="rId2" imgW="1223645" imgH="1112520" progId="">
                  <p:embed/>
                </p:oleObj>
              </mc:Choice>
              <mc:Fallback>
                <p:oleObj name="" r:id="rId2" imgW="1223645" imgH="1112520" progId="">
                  <p:embed/>
                  <p:pic>
                    <p:nvPicPr>
                      <p:cNvPr id="0" name="图片 3075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7473950" y="169863"/>
                        <a:ext cx="1982788" cy="180498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" dur="500"/>
                                        <p:tgtEl>
                                          <p:spTgt spid="983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983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97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97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8350" grpId="0" bldLvl="0" animBg="1"/>
      <p:bldP spid="98351" grpId="0" bldLvl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5361" name="Picture 2" descr="毛主席写给傅作义将军的亲笔信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982788" y="0"/>
            <a:ext cx="3582987" cy="44672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5362" name="Text Box 3"/>
          <p:cNvSpPr txBox="1"/>
          <p:nvPr/>
        </p:nvSpPr>
        <p:spPr>
          <a:xfrm>
            <a:off x="1524000" y="4467225"/>
            <a:ext cx="4410075" cy="553085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anchor="t">
            <a:spAutoFit/>
          </a:bodyPr>
          <a:p>
            <a:pPr>
              <a:buClrTx/>
            </a:pPr>
            <a:r>
              <a:rPr lang="zh-CN" altLang="en-US" sz="24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毛主席给</a:t>
            </a:r>
            <a:r>
              <a:rPr lang="zh-CN" altLang="en-US" sz="3000" b="1" dirty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傅作义</a:t>
            </a:r>
            <a:r>
              <a:rPr lang="zh-CN" altLang="en-US" sz="24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将军的亲笔信</a:t>
            </a:r>
            <a:endParaRPr lang="zh-CN" altLang="en-US" sz="2400" b="1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5363" name="WordArt 4"/>
          <p:cNvSpPr>
            <a:spLocks noTextEdit="1"/>
          </p:cNvSpPr>
          <p:nvPr/>
        </p:nvSpPr>
        <p:spPr>
          <a:xfrm>
            <a:off x="1524000" y="5105400"/>
            <a:ext cx="2016125" cy="1363663"/>
          </a:xfrm>
          <a:prstGeom prst="rect">
            <a:avLst/>
          </a:prstGeom>
        </p:spPr>
        <p:txBody>
          <a:bodyPr wrap="none" fromWordArt="1">
            <a:prstTxWarp prst="textCascadeUp">
              <a:avLst>
                <a:gd name="adj" fmla="val 44444"/>
              </a:avLst>
            </a:prstTxWarp>
            <a:normAutofit/>
            <a:scene3d>
              <a:camera prst="legacyPerspectiveFront">
                <a:rot lat="20520000" lon="1080000" rev="0"/>
              </a:camera>
              <a:lightRig rig="legacyHarsh2" dir="b"/>
            </a:scene3d>
            <a:sp3d extrusionH="430200" prstMaterial="legacyMatte">
              <a:extrusionClr>
                <a:srgbClr val="FF6600"/>
              </a:extrusionClr>
            </a:sp3d>
          </a:bodyPr>
          <a:p>
            <a:pPr algn="ctr"/>
            <a:r>
              <a:rPr lang="zh-CN" altLang="en-US" sz="3600" b="1">
                <a:gradFill rotWithShape="1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  <a:tileRect/>
                </a:gradFill>
                <a:latin typeface="黑体" panose="02010609060101010101" pitchFamily="49" charset="-122"/>
                <a:ea typeface="黑体" panose="02010609060101010101" pitchFamily="49" charset="-122"/>
              </a:rPr>
              <a:t>想想看</a:t>
            </a:r>
            <a:endParaRPr lang="zh-CN" altLang="en-US" sz="3600" b="1">
              <a:gradFill rotWithShape="1">
                <a:gsLst>
                  <a:gs pos="0">
                    <a:srgbClr val="FFE701"/>
                  </a:gs>
                  <a:gs pos="100000">
                    <a:srgbClr val="FE3E02"/>
                  </a:gs>
                </a:gsLst>
                <a:lin ang="5400000" scaled="1"/>
                <a:tileRect/>
              </a:gra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5364" name="Rectangle 5"/>
          <p:cNvSpPr/>
          <p:nvPr/>
        </p:nvSpPr>
        <p:spPr>
          <a:xfrm>
            <a:off x="1524000" y="5842635"/>
            <a:ext cx="10623550" cy="75565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p>
            <a:pPr marL="609600" indent="-609600">
              <a:spcBef>
                <a:spcPct val="20000"/>
              </a:spcBef>
              <a:buClr>
                <a:schemeClr val="bg2"/>
              </a:buClr>
              <a:buSzPct val="75000"/>
              <a:buFont typeface="Wingdings" panose="05000000000000000000" pitchFamily="2" charset="2"/>
              <a:buNone/>
            </a:pPr>
            <a:r>
              <a:rPr lang="en-US" altLang="zh-CN" sz="3600" b="1" dirty="0">
                <a:latin typeface="黑体" panose="02010609060101010101" pitchFamily="49" charset="-122"/>
                <a:ea typeface="黑体" panose="02010609060101010101" pitchFamily="49" charset="-122"/>
              </a:rPr>
              <a:t>      </a:t>
            </a:r>
            <a:r>
              <a:rPr lang="zh-CN" altLang="en-US" sz="3600" b="1" dirty="0">
                <a:latin typeface="黑体" panose="02010609060101010101" pitchFamily="49" charset="-122"/>
                <a:ea typeface="黑体" panose="02010609060101010101" pitchFamily="49" charset="-122"/>
              </a:rPr>
              <a:t>结合所学知识，</a:t>
            </a:r>
            <a:r>
              <a:rPr lang="zh-CN" altLang="en-US" sz="3600" b="1" dirty="0">
                <a:latin typeface="黑体" panose="02010609060101010101" pitchFamily="49" charset="-122"/>
                <a:ea typeface="黑体" panose="02010609060101010101" pitchFamily="49" charset="-122"/>
              </a:rPr>
              <a:t>党中央为什么采取和平手段解放北平？</a:t>
            </a:r>
            <a:endParaRPr lang="zh-CN" altLang="en-US" sz="36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15365" name="Picture 6" descr="u=4071676180,3970019082&amp;fm=23&amp;gp=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42013" y="0"/>
            <a:ext cx="4559300" cy="536416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19" name=" 219"/>
          <p:cNvSpPr/>
          <p:nvPr/>
        </p:nvSpPr>
        <p:spPr>
          <a:xfrm>
            <a:off x="2105025" y="3381375"/>
            <a:ext cx="1066800" cy="76200"/>
          </a:xfrm>
          <a:prstGeom prst="roundRect">
            <a:avLst>
              <a:gd name="adj" fmla="val 50000"/>
            </a:avLst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trike="noStrike" noProof="1">
              <a:solidFill>
                <a:srgbClr val="FFFFFF"/>
              </a:solidFill>
            </a:endParaRPr>
          </a:p>
        </p:txBody>
      </p:sp>
      <p:sp>
        <p:nvSpPr>
          <p:cNvPr id="117767" name="Text Box 7"/>
          <p:cNvSpPr txBox="1"/>
          <p:nvPr/>
        </p:nvSpPr>
        <p:spPr>
          <a:xfrm>
            <a:off x="1814513" y="246063"/>
            <a:ext cx="4127500" cy="4523105"/>
          </a:xfrm>
          <a:prstGeom prst="rect">
            <a:avLst/>
          </a:prstGeom>
          <a:solidFill>
            <a:schemeClr val="bg1"/>
          </a:solidFill>
          <a:ln w="38100" cap="flat" cmpd="sng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>
            <a:spAutoFit/>
          </a:bodyPr>
          <a:p>
            <a:pPr>
              <a:buClrTx/>
            </a:pPr>
            <a:r>
              <a:rPr lang="en-US" altLang="zh-CN" sz="36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  <a:sym typeface="宋体" panose="02010600030101010101" pitchFamily="2" charset="-122"/>
              </a:rPr>
              <a:t>①</a:t>
            </a:r>
            <a:r>
              <a:rPr lang="zh-CN" altLang="en-US" sz="36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保障了北平人民生命和财产的安全，保护了古都的文物古迹。</a:t>
            </a:r>
            <a:endParaRPr lang="zh-CN" altLang="en-US" sz="3600" b="1" dirty="0">
              <a:solidFill>
                <a:srgbClr val="FF0000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  <a:p>
            <a:pPr>
              <a:buClrTx/>
            </a:pPr>
            <a:r>
              <a:rPr lang="zh-CN" altLang="en-US" sz="36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②和平民主是当时的大势所趋，也是民心所向。</a:t>
            </a:r>
            <a:endParaRPr lang="zh-CN" altLang="en-US" sz="3600" b="1" dirty="0">
              <a:solidFill>
                <a:srgbClr val="FF0000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  <a:p>
            <a:pPr>
              <a:buClrTx/>
            </a:pPr>
            <a:endParaRPr lang="zh-CN" altLang="en-US" sz="3600" b="1" dirty="0">
              <a:solidFill>
                <a:srgbClr val="FF0000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7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1177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7767" grpId="0" bldLvl="0" animBg="1"/>
      <p:bldP spid="219" grpId="0" bldLvl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aphicFrame>
        <p:nvGraphicFramePr>
          <p:cNvPr id="20481" name="表格 20480"/>
          <p:cNvGraphicFramePr/>
          <p:nvPr/>
        </p:nvGraphicFramePr>
        <p:xfrm>
          <a:off x="1570038" y="1443038"/>
          <a:ext cx="9116695" cy="4919345"/>
        </p:xfrm>
        <a:graphic>
          <a:graphicData uri="http://schemas.openxmlformats.org/drawingml/2006/table">
            <a:tbl>
              <a:tblPr/>
              <a:tblGrid>
                <a:gridCol w="974725"/>
                <a:gridCol w="1733550"/>
                <a:gridCol w="1103630"/>
                <a:gridCol w="1850390"/>
                <a:gridCol w="1071245"/>
                <a:gridCol w="2383155"/>
              </a:tblGrid>
              <a:tr h="1008380">
                <a:tc>
                  <a:txBody>
                    <a:bodyPr/>
                    <a:p>
                      <a:pPr lvl="0" algn="ctr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r>
                        <a:rPr lang="zh-CN" altLang="en-US" sz="2400" b="1" dirty="0"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战役</a:t>
                      </a:r>
                      <a:endParaRPr lang="zh-CN" altLang="en-US" sz="2400" b="1" dirty="0"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  <a:p>
                      <a:pPr lvl="0" algn="ctr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r>
                        <a:rPr lang="zh-CN" altLang="en-US" sz="2400" b="1" dirty="0"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名称</a:t>
                      </a:r>
                      <a:endParaRPr lang="zh-CN" altLang="en-US" sz="2400" b="1" dirty="0"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p>
                      <a:pPr lvl="0" algn="ctr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r>
                        <a:rPr lang="zh-CN" altLang="en-US" sz="2400" b="1" dirty="0"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时间</a:t>
                      </a:r>
                      <a:endParaRPr lang="zh-CN" altLang="en-US" sz="2400" b="1" dirty="0"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p>
                      <a:pPr lvl="0" algn="ctr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r>
                        <a:rPr lang="zh-CN" altLang="en-US" sz="2400" b="1" dirty="0"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指挥者</a:t>
                      </a:r>
                      <a:endParaRPr lang="zh-CN" altLang="en-US" sz="2400" b="1" dirty="0"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p>
                      <a:pPr lvl="0" algn="ctr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r>
                        <a:rPr lang="zh-CN" altLang="en-US" sz="2400" b="1" dirty="0"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参战部队</a:t>
                      </a:r>
                      <a:endParaRPr lang="zh-CN" altLang="en-US" sz="2400" b="1" dirty="0"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p>
                      <a:pPr lvl="0" algn="ctr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r>
                        <a:rPr lang="zh-CN" altLang="en-US" sz="2400" b="1" dirty="0"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歼敌人数</a:t>
                      </a:r>
                      <a:endParaRPr lang="zh-CN" altLang="en-US" sz="2400" b="1" dirty="0"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p>
                      <a:pPr lvl="0" algn="ctr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r>
                        <a:rPr lang="zh-CN" altLang="en-US" sz="2400" b="1" dirty="0"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意义</a:t>
                      </a:r>
                      <a:endParaRPr lang="zh-CN" altLang="en-US" sz="2400" b="1" dirty="0"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934720">
                <a:tc>
                  <a:txBody>
                    <a:bodyPr/>
                    <a:p>
                      <a:pPr lvl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endParaRPr lang="zh-CN" altLang="en-US" sz="2800" dirty="0"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p>
                      <a:pPr lvl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endParaRPr lang="zh-CN" altLang="en-US" sz="2800" dirty="0"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p>
                      <a:pPr lvl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endParaRPr lang="zh-CN" altLang="en-US" sz="2800" dirty="0"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p>
                      <a:pPr lvl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endParaRPr lang="zh-CN" altLang="en-US" sz="2800" dirty="0"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p>
                      <a:pPr lvl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endParaRPr lang="zh-CN" altLang="en-US" sz="2800" dirty="0"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p>
                      <a:pPr lvl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endParaRPr lang="zh-CN" altLang="en-US" sz="2800" dirty="0"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1786890">
                <a:tc>
                  <a:txBody>
                    <a:bodyPr/>
                    <a:p>
                      <a:pPr lvl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endParaRPr lang="zh-CN" altLang="en-US" sz="2800" dirty="0"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p>
                      <a:pPr lvl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endParaRPr lang="zh-CN" altLang="en-US" sz="2800" dirty="0"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p>
                      <a:pPr lvl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endParaRPr lang="zh-CN" altLang="en-US" sz="2800" dirty="0"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p>
                      <a:pPr lvl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endParaRPr lang="zh-CN" altLang="en-US" sz="2800" dirty="0"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p>
                      <a:pPr lvl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endParaRPr lang="zh-CN" altLang="en-US" sz="2800" dirty="0"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p>
                      <a:pPr lvl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endParaRPr lang="zh-CN" altLang="en-US" sz="2800" dirty="0"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1189355">
                <a:tc>
                  <a:txBody>
                    <a:bodyPr/>
                    <a:p>
                      <a:pPr lvl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endParaRPr lang="zh-CN" altLang="en-US" sz="2800" dirty="0"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p>
                      <a:pPr lvl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endParaRPr lang="zh-CN" altLang="en-US" sz="2800" dirty="0"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p>
                      <a:pPr lvl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r>
                        <a:rPr lang="zh-CN" altLang="en-US" sz="2400" dirty="0"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林彪    罗荣桓  聂荣臻</a:t>
                      </a:r>
                      <a:endParaRPr lang="zh-CN" altLang="en-US" sz="2400" dirty="0"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p>
                      <a:pPr lvl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endParaRPr lang="zh-CN" altLang="en-US" sz="2800" dirty="0"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p>
                      <a:pPr lvl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endParaRPr lang="zh-CN" altLang="en-US" sz="2800" dirty="0"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p>
                      <a:pPr lvl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endParaRPr lang="zh-CN" altLang="en-US" sz="2800" dirty="0"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16422" name="Text Box 39"/>
          <p:cNvSpPr txBox="1"/>
          <p:nvPr/>
        </p:nvSpPr>
        <p:spPr>
          <a:xfrm>
            <a:off x="1619250" y="2498725"/>
            <a:ext cx="1138238" cy="82994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buClrTx/>
            </a:pPr>
            <a:r>
              <a:rPr lang="zh-CN" altLang="en-US" sz="2400" b="1" dirty="0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辽沈</a:t>
            </a:r>
            <a:endParaRPr lang="zh-CN" altLang="en-US" sz="2400" b="1" dirty="0">
              <a:solidFill>
                <a:srgbClr val="FF33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>
              <a:buClrTx/>
            </a:pPr>
            <a:r>
              <a:rPr lang="zh-CN" altLang="en-US" sz="2400" b="1" dirty="0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战役</a:t>
            </a:r>
            <a:endParaRPr lang="zh-CN" altLang="en-US" sz="2400" b="1" dirty="0">
              <a:solidFill>
                <a:srgbClr val="FF33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6423" name="Text Box 40"/>
          <p:cNvSpPr txBox="1"/>
          <p:nvPr/>
        </p:nvSpPr>
        <p:spPr>
          <a:xfrm>
            <a:off x="1674813" y="3740150"/>
            <a:ext cx="1154112" cy="82994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buClrTx/>
            </a:pPr>
            <a:r>
              <a:rPr lang="zh-CN" altLang="en-US" sz="2400" b="1" dirty="0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淮海</a:t>
            </a:r>
            <a:endParaRPr lang="zh-CN" altLang="en-US" sz="2400" b="1" dirty="0">
              <a:solidFill>
                <a:srgbClr val="FF33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>
              <a:buClrTx/>
            </a:pPr>
            <a:r>
              <a:rPr lang="zh-CN" altLang="en-US" sz="2400" b="1" dirty="0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战役</a:t>
            </a:r>
            <a:endParaRPr lang="zh-CN" altLang="en-US" sz="2400" b="1" dirty="0">
              <a:solidFill>
                <a:srgbClr val="FF33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6424" name="Text Box 41"/>
          <p:cNvSpPr txBox="1"/>
          <p:nvPr/>
        </p:nvSpPr>
        <p:spPr>
          <a:xfrm>
            <a:off x="1670050" y="5257800"/>
            <a:ext cx="1309688" cy="82994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buClrTx/>
            </a:pPr>
            <a:r>
              <a:rPr lang="zh-CN" altLang="en-US" sz="2400" b="1" dirty="0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平津</a:t>
            </a:r>
            <a:endParaRPr lang="zh-CN" altLang="en-US" sz="2400" b="1" dirty="0">
              <a:solidFill>
                <a:srgbClr val="FF33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>
              <a:buClrTx/>
            </a:pPr>
            <a:r>
              <a:rPr lang="zh-CN" altLang="en-US" sz="2400" b="1" dirty="0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战役</a:t>
            </a:r>
            <a:endParaRPr lang="zh-CN" altLang="en-US" sz="2400" b="1" dirty="0">
              <a:solidFill>
                <a:srgbClr val="FF33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6425" name="Text Box 42"/>
          <p:cNvSpPr txBox="1"/>
          <p:nvPr/>
        </p:nvSpPr>
        <p:spPr>
          <a:xfrm>
            <a:off x="2717800" y="2532063"/>
            <a:ext cx="1847850" cy="82994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  <a:buClrTx/>
            </a:pPr>
            <a:r>
              <a:rPr lang="en-US" altLang="zh-CN" sz="2400" b="1" dirty="0">
                <a:solidFill>
                  <a:srgbClr val="0066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1948</a:t>
            </a:r>
            <a:r>
              <a:rPr lang="zh-CN" altLang="en-US" sz="2400" b="1" dirty="0">
                <a:solidFill>
                  <a:srgbClr val="0066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年</a:t>
            </a:r>
            <a:r>
              <a:rPr lang="en-US" altLang="zh-CN" sz="2400" b="1" dirty="0">
                <a:solidFill>
                  <a:srgbClr val="0066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9</a:t>
            </a:r>
            <a:r>
              <a:rPr lang="zh-CN" altLang="en-US" sz="2400" b="1" dirty="0">
                <a:solidFill>
                  <a:srgbClr val="0066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月─ </a:t>
            </a:r>
            <a:r>
              <a:rPr lang="en-US" altLang="zh-CN" sz="2400" b="1" dirty="0">
                <a:solidFill>
                  <a:srgbClr val="0066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11</a:t>
            </a:r>
            <a:r>
              <a:rPr lang="zh-CN" altLang="en-US" sz="2400" b="1" dirty="0">
                <a:solidFill>
                  <a:srgbClr val="0066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月</a:t>
            </a:r>
            <a:endParaRPr lang="zh-CN" altLang="en-US" sz="2400" b="1" dirty="0">
              <a:solidFill>
                <a:srgbClr val="0066FF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6426" name="Text Box 43"/>
          <p:cNvSpPr txBox="1"/>
          <p:nvPr/>
        </p:nvSpPr>
        <p:spPr>
          <a:xfrm>
            <a:off x="2584450" y="3840163"/>
            <a:ext cx="1997075" cy="82994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  <a:buClrTx/>
            </a:pPr>
            <a:r>
              <a:rPr lang="en-US" altLang="zh-CN" sz="2400" b="1" dirty="0">
                <a:solidFill>
                  <a:srgbClr val="0066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1948</a:t>
            </a:r>
            <a:r>
              <a:rPr lang="zh-CN" altLang="en-US" sz="2400" b="1" dirty="0">
                <a:solidFill>
                  <a:srgbClr val="0066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年</a:t>
            </a:r>
            <a:r>
              <a:rPr lang="en-US" altLang="zh-CN" sz="2400" b="1" dirty="0">
                <a:solidFill>
                  <a:srgbClr val="0066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11</a:t>
            </a:r>
            <a:r>
              <a:rPr lang="zh-CN" altLang="en-US" sz="2400" b="1" dirty="0">
                <a:solidFill>
                  <a:srgbClr val="0066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月─ </a:t>
            </a:r>
            <a:r>
              <a:rPr lang="en-US" altLang="zh-CN" sz="2400" b="1" dirty="0">
                <a:solidFill>
                  <a:srgbClr val="0066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49</a:t>
            </a:r>
            <a:r>
              <a:rPr lang="zh-CN" altLang="en-US" sz="2400" b="1" dirty="0">
                <a:solidFill>
                  <a:srgbClr val="0066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年</a:t>
            </a:r>
            <a:r>
              <a:rPr lang="en-US" altLang="zh-CN" sz="2400" b="1" dirty="0">
                <a:solidFill>
                  <a:srgbClr val="0066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1</a:t>
            </a:r>
            <a:r>
              <a:rPr lang="zh-CN" altLang="en-US" sz="2400" b="1" dirty="0">
                <a:solidFill>
                  <a:srgbClr val="0066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月</a:t>
            </a:r>
            <a:endParaRPr lang="zh-CN" altLang="en-US" sz="2400" b="1" dirty="0">
              <a:solidFill>
                <a:srgbClr val="0066FF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6427" name="Text Box 44"/>
          <p:cNvSpPr txBox="1"/>
          <p:nvPr/>
        </p:nvSpPr>
        <p:spPr>
          <a:xfrm>
            <a:off x="2573338" y="5287963"/>
            <a:ext cx="1892300" cy="82994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  <a:buClrTx/>
            </a:pPr>
            <a:r>
              <a:rPr lang="en-US" altLang="zh-CN" sz="2400" b="1" dirty="0">
                <a:solidFill>
                  <a:srgbClr val="0066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1948</a:t>
            </a:r>
            <a:r>
              <a:rPr lang="zh-CN" altLang="en-US" sz="2400" b="1" dirty="0">
                <a:solidFill>
                  <a:srgbClr val="0066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年</a:t>
            </a:r>
            <a:r>
              <a:rPr lang="en-US" altLang="zh-CN" sz="2400" b="1" dirty="0">
                <a:solidFill>
                  <a:srgbClr val="0066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11</a:t>
            </a:r>
            <a:r>
              <a:rPr lang="zh-CN" altLang="en-US" sz="2400" b="1" dirty="0">
                <a:solidFill>
                  <a:srgbClr val="0066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月─ </a:t>
            </a:r>
            <a:r>
              <a:rPr lang="en-US" altLang="zh-CN" sz="2400" b="1" dirty="0">
                <a:solidFill>
                  <a:srgbClr val="0066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49</a:t>
            </a:r>
            <a:r>
              <a:rPr lang="zh-CN" altLang="en-US" sz="2400" b="1" dirty="0">
                <a:solidFill>
                  <a:srgbClr val="0066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年</a:t>
            </a:r>
            <a:r>
              <a:rPr lang="en-US" altLang="zh-CN" sz="2400" b="1" dirty="0">
                <a:solidFill>
                  <a:srgbClr val="0066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1</a:t>
            </a:r>
            <a:r>
              <a:rPr lang="zh-CN" altLang="en-US" sz="2400" b="1" dirty="0">
                <a:solidFill>
                  <a:srgbClr val="0066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月</a:t>
            </a:r>
            <a:endParaRPr lang="zh-CN" altLang="en-US" sz="2400" b="1" dirty="0">
              <a:solidFill>
                <a:srgbClr val="0066FF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6428" name="Text Box 47"/>
          <p:cNvSpPr txBox="1"/>
          <p:nvPr/>
        </p:nvSpPr>
        <p:spPr>
          <a:xfrm>
            <a:off x="4324350" y="2465388"/>
            <a:ext cx="1201738" cy="82994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  <a:buClrTx/>
            </a:pPr>
            <a:r>
              <a:rPr lang="zh-CN" altLang="en-US" sz="2400" b="1" dirty="0">
                <a:solidFill>
                  <a:srgbClr val="0066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林彪  罗荣桓</a:t>
            </a:r>
            <a:endParaRPr lang="zh-CN" altLang="en-US" sz="2400" b="1" dirty="0">
              <a:solidFill>
                <a:srgbClr val="0066FF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6429" name="Text Box 49"/>
          <p:cNvSpPr txBox="1"/>
          <p:nvPr/>
        </p:nvSpPr>
        <p:spPr>
          <a:xfrm>
            <a:off x="5586413" y="2560638"/>
            <a:ext cx="1643062" cy="82994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buClrTx/>
            </a:pPr>
            <a:r>
              <a:rPr lang="zh-CN" altLang="en-US" sz="2400" b="1" dirty="0">
                <a:solidFill>
                  <a:srgbClr val="0066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东北人民</a:t>
            </a:r>
            <a:endParaRPr lang="zh-CN" altLang="en-US" sz="2400" b="1" dirty="0">
              <a:solidFill>
                <a:srgbClr val="0066FF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>
              <a:buClrTx/>
            </a:pPr>
            <a:r>
              <a:rPr lang="zh-CN" altLang="en-US" sz="2400" b="1" dirty="0">
                <a:solidFill>
                  <a:srgbClr val="0066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解放军</a:t>
            </a:r>
            <a:endParaRPr lang="zh-CN" altLang="en-US" sz="2400" b="1" dirty="0">
              <a:solidFill>
                <a:srgbClr val="0066FF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6430" name="Text Box 50"/>
          <p:cNvSpPr txBox="1"/>
          <p:nvPr/>
        </p:nvSpPr>
        <p:spPr>
          <a:xfrm>
            <a:off x="5508625" y="5357813"/>
            <a:ext cx="2078038" cy="82994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buClrTx/>
            </a:pPr>
            <a:r>
              <a:rPr lang="zh-CN" altLang="en-US" sz="2400" b="1" dirty="0">
                <a:solidFill>
                  <a:srgbClr val="0066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东北解放军</a:t>
            </a:r>
            <a:endParaRPr lang="zh-CN" altLang="en-US" sz="2400" b="1" dirty="0">
              <a:solidFill>
                <a:srgbClr val="0066FF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>
              <a:buClrTx/>
            </a:pPr>
            <a:r>
              <a:rPr lang="zh-CN" altLang="en-US" sz="2400" b="1" dirty="0">
                <a:solidFill>
                  <a:srgbClr val="0066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华北解放军</a:t>
            </a:r>
            <a:endParaRPr lang="zh-CN" altLang="en-US" sz="2400" b="1" dirty="0">
              <a:solidFill>
                <a:srgbClr val="0066FF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6431" name="Text Box 51"/>
          <p:cNvSpPr txBox="1"/>
          <p:nvPr/>
        </p:nvSpPr>
        <p:spPr>
          <a:xfrm>
            <a:off x="4273550" y="3328988"/>
            <a:ext cx="1758950" cy="193802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buClrTx/>
            </a:pPr>
            <a:r>
              <a:rPr lang="zh-CN" altLang="en-US" sz="2400" b="1" dirty="0">
                <a:solidFill>
                  <a:srgbClr val="0066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刘伯承</a:t>
            </a:r>
            <a:endParaRPr lang="zh-CN" altLang="en-US" sz="2400" b="1" dirty="0">
              <a:solidFill>
                <a:srgbClr val="0066FF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>
              <a:buClrTx/>
            </a:pPr>
            <a:r>
              <a:rPr lang="zh-CN" altLang="en-US" sz="2400" b="1" dirty="0">
                <a:solidFill>
                  <a:srgbClr val="0066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邓小平</a:t>
            </a:r>
            <a:endParaRPr lang="zh-CN" altLang="en-US" sz="2400" b="1" dirty="0">
              <a:solidFill>
                <a:srgbClr val="0066FF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>
              <a:buClrTx/>
            </a:pPr>
            <a:r>
              <a:rPr lang="zh-CN" altLang="en-US" sz="2400" b="1" dirty="0">
                <a:solidFill>
                  <a:srgbClr val="0066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陈毅</a:t>
            </a:r>
            <a:endParaRPr lang="zh-CN" altLang="en-US" sz="2400" b="1" dirty="0">
              <a:solidFill>
                <a:srgbClr val="0066FF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>
              <a:buClrTx/>
            </a:pPr>
            <a:r>
              <a:rPr lang="zh-CN" altLang="en-US" sz="2400" b="1" dirty="0">
                <a:solidFill>
                  <a:srgbClr val="0066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粟裕</a:t>
            </a:r>
            <a:endParaRPr lang="zh-CN" altLang="en-US" sz="2400" b="1" dirty="0">
              <a:solidFill>
                <a:srgbClr val="0066FF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>
              <a:buClrTx/>
            </a:pPr>
            <a:r>
              <a:rPr lang="zh-CN" altLang="en-US" sz="2400" b="1" dirty="0">
                <a:solidFill>
                  <a:srgbClr val="0066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谭震林</a:t>
            </a:r>
            <a:endParaRPr lang="zh-CN" altLang="en-US" sz="2400" b="1" dirty="0">
              <a:solidFill>
                <a:srgbClr val="0066FF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6432" name="Text Box 52"/>
          <p:cNvSpPr txBox="1"/>
          <p:nvPr/>
        </p:nvSpPr>
        <p:spPr>
          <a:xfrm>
            <a:off x="5475288" y="3811588"/>
            <a:ext cx="1727200" cy="82994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buClrTx/>
            </a:pPr>
            <a:r>
              <a:rPr lang="zh-CN" altLang="en-US" sz="2400" b="1" dirty="0">
                <a:solidFill>
                  <a:srgbClr val="0066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中原解放军      华东解放军</a:t>
            </a:r>
            <a:endParaRPr lang="zh-CN" altLang="en-US" sz="2400" b="1" dirty="0">
              <a:solidFill>
                <a:srgbClr val="0066FF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6433" name="Text Box 53"/>
          <p:cNvSpPr txBox="1"/>
          <p:nvPr/>
        </p:nvSpPr>
        <p:spPr>
          <a:xfrm>
            <a:off x="7319963" y="2665413"/>
            <a:ext cx="1079500" cy="52197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  <a:buClrTx/>
            </a:pPr>
            <a:r>
              <a:rPr lang="en-US" altLang="zh-CN" sz="28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47</a:t>
            </a:r>
            <a:r>
              <a:rPr lang="zh-CN" altLang="en-US" sz="28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万</a:t>
            </a:r>
            <a:endParaRPr lang="zh-CN" altLang="en-US" sz="2800" b="1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6434" name="Text Box 54"/>
          <p:cNvSpPr txBox="1"/>
          <p:nvPr/>
        </p:nvSpPr>
        <p:spPr>
          <a:xfrm>
            <a:off x="7353300" y="3935413"/>
            <a:ext cx="936625" cy="52197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  <a:buClrTx/>
            </a:pPr>
            <a:r>
              <a:rPr lang="en-US" altLang="zh-CN" sz="28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55</a:t>
            </a:r>
            <a:r>
              <a:rPr lang="zh-CN" altLang="en-US" sz="28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万</a:t>
            </a:r>
            <a:endParaRPr lang="zh-CN" altLang="en-US" sz="2800" b="1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6435" name="Text Box 55"/>
          <p:cNvSpPr txBox="1"/>
          <p:nvPr/>
        </p:nvSpPr>
        <p:spPr>
          <a:xfrm>
            <a:off x="7343775" y="5441950"/>
            <a:ext cx="1320800" cy="52197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  <a:buClrTx/>
            </a:pPr>
            <a:r>
              <a:rPr lang="en-US" altLang="zh-CN" sz="28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52</a:t>
            </a:r>
            <a:r>
              <a:rPr lang="zh-CN" altLang="en-US" sz="28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万</a:t>
            </a:r>
            <a:endParaRPr lang="zh-CN" altLang="en-US" sz="2800" b="1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6436" name="Text Box 56"/>
          <p:cNvSpPr txBox="1"/>
          <p:nvPr/>
        </p:nvSpPr>
        <p:spPr>
          <a:xfrm>
            <a:off x="8774113" y="2474913"/>
            <a:ext cx="1741487" cy="82994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buClrTx/>
            </a:pPr>
            <a:r>
              <a:rPr lang="zh-CN" altLang="en-US" sz="2400" b="1" dirty="0">
                <a:solidFill>
                  <a:srgbClr val="0066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解放了</a:t>
            </a:r>
            <a:endParaRPr lang="zh-CN" altLang="en-US" sz="2400" b="1" dirty="0">
              <a:solidFill>
                <a:srgbClr val="0066FF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>
              <a:buClrTx/>
            </a:pPr>
            <a:r>
              <a:rPr lang="zh-CN" altLang="en-US" sz="2400" b="1" dirty="0">
                <a:solidFill>
                  <a:srgbClr val="0066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东北全境</a:t>
            </a:r>
            <a:endParaRPr lang="zh-CN" altLang="en-US" sz="2400" b="1" dirty="0">
              <a:solidFill>
                <a:srgbClr val="0066FF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6437" name="Text Box 57">
            <a:hlinkClick r:id="" action="ppaction://noaction"/>
          </p:cNvPr>
          <p:cNvSpPr txBox="1"/>
          <p:nvPr/>
        </p:nvSpPr>
        <p:spPr>
          <a:xfrm>
            <a:off x="8578850" y="3802063"/>
            <a:ext cx="1866900" cy="119888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buClrTx/>
            </a:pPr>
            <a:r>
              <a:rPr lang="zh-CN" altLang="en-US" sz="2400" b="1" dirty="0">
                <a:solidFill>
                  <a:srgbClr val="0066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奠定了解放长江以南各省的基础</a:t>
            </a:r>
            <a:endParaRPr lang="zh-CN" altLang="en-US" sz="2400" b="1" dirty="0">
              <a:solidFill>
                <a:srgbClr val="0066FF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6438" name="Text Box 58"/>
          <p:cNvSpPr txBox="1"/>
          <p:nvPr/>
        </p:nvSpPr>
        <p:spPr>
          <a:xfrm>
            <a:off x="8685213" y="5353050"/>
            <a:ext cx="1500187" cy="82994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buClrTx/>
            </a:pPr>
            <a:r>
              <a:rPr lang="zh-CN" altLang="en-US" sz="2400" b="1" dirty="0">
                <a:solidFill>
                  <a:srgbClr val="0066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华北全境基本解放</a:t>
            </a:r>
            <a:endParaRPr lang="zh-CN" altLang="en-US" sz="2400" b="1" dirty="0">
              <a:solidFill>
                <a:srgbClr val="0066FF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6439" name="Text Box 59"/>
          <p:cNvSpPr txBox="1"/>
          <p:nvPr/>
        </p:nvSpPr>
        <p:spPr>
          <a:xfrm>
            <a:off x="3648075" y="620713"/>
            <a:ext cx="2519363" cy="706755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  <a:buClrTx/>
            </a:pPr>
            <a:r>
              <a:rPr lang="en-US" altLang="zh-CN" sz="4000" b="1" dirty="0">
                <a:solidFill>
                  <a:schemeClr val="accent2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</a:t>
            </a:r>
            <a:r>
              <a:rPr lang="zh-CN" altLang="en-US" sz="4000" b="1" dirty="0">
                <a:solidFill>
                  <a:schemeClr val="accent2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三大战役</a:t>
            </a:r>
            <a:endParaRPr lang="zh-CN" altLang="en-US" sz="4000" b="1" dirty="0">
              <a:solidFill>
                <a:schemeClr val="accent2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6440" name="Oval 70"/>
          <p:cNvSpPr/>
          <p:nvPr/>
        </p:nvSpPr>
        <p:spPr>
          <a:xfrm>
            <a:off x="1674813" y="260350"/>
            <a:ext cx="2339975" cy="863600"/>
          </a:xfrm>
          <a:prstGeom prst="ellipse">
            <a:avLst/>
          </a:prstGeom>
          <a:solidFill>
            <a:schemeClr val="accent1">
              <a:alpha val="47058"/>
            </a:schemeClr>
          </a:solidFill>
          <a:ln w="9525" cap="flat" cmpd="sng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/>
          <a:p>
            <a:pPr algn="ctr">
              <a:buClrTx/>
            </a:pPr>
            <a:r>
              <a:rPr lang="zh-CN" altLang="en-US" sz="3600" b="1" dirty="0">
                <a:solidFill>
                  <a:srgbClr val="CC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一决胜负</a:t>
            </a:r>
            <a:endParaRPr lang="zh-CN" altLang="en-US" sz="3600" b="1" dirty="0">
              <a:solidFill>
                <a:srgbClr val="CC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86440" name="Text Box 72"/>
          <p:cNvSpPr txBox="1"/>
          <p:nvPr/>
        </p:nvSpPr>
        <p:spPr>
          <a:xfrm>
            <a:off x="5422900" y="4468813"/>
            <a:ext cx="4641850" cy="768350"/>
          </a:xfrm>
          <a:prstGeom prst="rect">
            <a:avLst/>
          </a:prstGeom>
          <a:solidFill>
            <a:srgbClr val="FFFF99"/>
          </a:solidFill>
          <a:ln w="9525" cap="flat" cmpd="sng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>
            <a:spAutoFit/>
          </a:bodyPr>
          <a:p>
            <a:pPr algn="ctr">
              <a:buClrTx/>
            </a:pPr>
            <a:r>
              <a:rPr lang="en-US" altLang="zh-CN" sz="44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140</a:t>
            </a:r>
            <a:r>
              <a:rPr lang="zh-CN" altLang="en-US" sz="44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天歼灭</a:t>
            </a:r>
            <a:r>
              <a:rPr lang="en-US" altLang="zh-CN" sz="44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154</a:t>
            </a:r>
            <a:r>
              <a:rPr lang="zh-CN" altLang="en-US" sz="44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万</a:t>
            </a:r>
            <a:endParaRPr lang="zh-CN" altLang="en-US" sz="4400" b="1" dirty="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4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864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6440" grpId="0" bldLvl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2" name="Group 13"/>
          <p:cNvGrpSpPr/>
          <p:nvPr/>
        </p:nvGrpSpPr>
        <p:grpSpPr>
          <a:xfrm>
            <a:off x="1497013" y="3813175"/>
            <a:ext cx="38222237" cy="2844800"/>
            <a:chOff x="-8" y="2555"/>
            <a:chExt cx="24077" cy="1792"/>
          </a:xfrm>
        </p:grpSpPr>
        <p:pic>
          <p:nvPicPr>
            <p:cNvPr id="17410" name="Picture 4" descr="淮海战役2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-8" y="2573"/>
              <a:ext cx="4817" cy="1774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17411" name="Picture 5" descr="辽沈战役·攻克锦州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8524" y="2570"/>
              <a:ext cx="3504" cy="1777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17412" name="Picture 6" descr="平津战役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4802" y="2562"/>
              <a:ext cx="3744" cy="1785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17413" name="Picture 9" descr="淮海战役2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12023" y="2566"/>
              <a:ext cx="4817" cy="1774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17414" name="Picture 10" descr="辽沈战役·攻克锦州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20565" y="2563"/>
              <a:ext cx="3504" cy="1777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17415" name="Picture 11" descr="平津战役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16843" y="2555"/>
              <a:ext cx="3744" cy="1785"/>
            </a:xfrm>
            <a:prstGeom prst="rect">
              <a:avLst/>
            </a:prstGeom>
            <a:noFill/>
            <a:ln w="9525">
              <a:noFill/>
            </a:ln>
          </p:spPr>
        </p:pic>
      </p:grpSp>
      <p:sp>
        <p:nvSpPr>
          <p:cNvPr id="17416" name="Rectangle 14"/>
          <p:cNvSpPr/>
          <p:nvPr/>
        </p:nvSpPr>
        <p:spPr>
          <a:xfrm>
            <a:off x="3144838" y="649288"/>
            <a:ext cx="7212012" cy="75565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p>
            <a:pPr marL="609600" indent="-609600">
              <a:spcBef>
                <a:spcPct val="20000"/>
              </a:spcBef>
              <a:buClr>
                <a:schemeClr val="bg2"/>
              </a:buClr>
              <a:buSzPct val="75000"/>
              <a:buFont typeface="Wingdings" panose="05000000000000000000" pitchFamily="2" charset="2"/>
              <a:buNone/>
            </a:pPr>
            <a:r>
              <a:rPr lang="zh-CN" altLang="en-US" sz="4400" b="1" dirty="0">
                <a:latin typeface="黑体" panose="02010609060101010101" pitchFamily="49" charset="-122"/>
                <a:ea typeface="黑体" panose="02010609060101010101" pitchFamily="49" charset="-122"/>
              </a:rPr>
              <a:t>三大战役的历史意义是？</a:t>
            </a:r>
            <a:endParaRPr lang="zh-CN" altLang="en-US" sz="44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68975" name="Text Box 15"/>
          <p:cNvSpPr txBox="1"/>
          <p:nvPr/>
        </p:nvSpPr>
        <p:spPr>
          <a:xfrm>
            <a:off x="2103438" y="1860550"/>
            <a:ext cx="8031162" cy="193802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  <a:buClrTx/>
            </a:pPr>
            <a:r>
              <a:rPr lang="en-US" altLang="zh-CN" sz="40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   </a:t>
            </a:r>
            <a:r>
              <a:rPr lang="zh-CN" altLang="en-US" sz="40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国民党军队的主力基本上被消灭，大大加速了人民解放战争在全国的胜利。</a:t>
            </a:r>
            <a:endParaRPr lang="zh-CN" altLang="en-US" sz="4000" b="1" dirty="0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7418" name="Text Box 16"/>
          <p:cNvSpPr txBox="1"/>
          <p:nvPr/>
        </p:nvSpPr>
        <p:spPr>
          <a:xfrm>
            <a:off x="4125913" y="1296988"/>
            <a:ext cx="4292600" cy="52197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algn="ctr">
              <a:buClrTx/>
            </a:pPr>
            <a:r>
              <a:rPr lang="en-US" altLang="zh-CN" sz="28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140</a:t>
            </a:r>
            <a:r>
              <a:rPr lang="zh-CN" altLang="en-US" sz="28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天歼灭</a:t>
            </a:r>
            <a:r>
              <a:rPr lang="en-US" altLang="zh-CN" sz="28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154</a:t>
            </a:r>
            <a:r>
              <a:rPr lang="zh-CN" altLang="en-US" sz="28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万</a:t>
            </a:r>
            <a:endParaRPr lang="zh-CN" altLang="en-US" sz="2800" b="1" dirty="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27778E-6 5.78035E-8 L -2.12466 5.78035E-8 " pathEditMode="relative" ptsTypes="AA">
                                      <p:cBhvr>
                                        <p:cTn id="6" dur="2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9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1689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897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pPr algn="ctr"/>
            <a:r>
              <a:rPr lang="zh-CN" altLang="en-US" b="1"/>
              <a:t>西柏坡会议</a:t>
            </a:r>
            <a:endParaRPr lang="zh-CN" altLang="en-US" b="1"/>
          </a:p>
        </p:txBody>
      </p:sp>
      <p:pic>
        <p:nvPicPr>
          <p:cNvPr id="4" name="内容占位符 3"/>
          <p:cNvPicPr>
            <a:picLocks noChangeAspect="1"/>
          </p:cNvPicPr>
          <p:nvPr>
            <p:ph idx="1"/>
          </p:nvPr>
        </p:nvPicPr>
        <p:blipFill>
          <a:blip r:embed="rId1"/>
          <a:stretch>
            <a:fillRect/>
          </a:stretch>
        </p:blipFill>
        <p:spPr>
          <a:xfrm>
            <a:off x="2856865" y="1985010"/>
            <a:ext cx="6477635" cy="4414520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607378" y="365125"/>
            <a:ext cx="2745105" cy="1198880"/>
          </a:xfrm>
          <a:prstGeom prst="rect">
            <a:avLst/>
          </a:prstGeom>
          <a:noFill/>
          <a:ln>
            <a:noFill/>
          </a:ln>
        </p:spPr>
        <p:txBody>
          <a:bodyPr wrap="none" rtlCol="0" anchor="t">
            <a:spAutoFit/>
          </a:bodyPr>
          <a:p>
            <a:pPr algn="ctr"/>
            <a:r>
              <a:rPr lang="en-US" altLang="zh-CN" sz="7200" b="1">
                <a:ln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1949.3</a:t>
            </a:r>
            <a:endParaRPr lang="en-US" altLang="zh-CN" sz="7200" b="1">
              <a:ln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8433" name="Picture 8" descr="中国地图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843213" y="1392238"/>
            <a:ext cx="6769100" cy="5338762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8434" name="Picture 10" descr="蒋介石"/>
          <p:cNvPicPr>
            <a:picLocks noChangeAspect="1"/>
          </p:cNvPicPr>
          <p:nvPr/>
        </p:nvPicPr>
        <p:blipFill>
          <a:blip r:embed="rId2"/>
          <a:srcRect l="9070" t="1187" r="11253" b="12955"/>
          <a:stretch>
            <a:fillRect/>
          </a:stretch>
        </p:blipFill>
        <p:spPr>
          <a:xfrm>
            <a:off x="8178800" y="2743200"/>
            <a:ext cx="1828800" cy="232568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8435" name="Picture 11" descr="国民党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5099" t="9081" r="7082" b="7698"/>
          <a:stretch>
            <a:fillRect/>
          </a:stretch>
        </p:blipFill>
        <p:spPr>
          <a:xfrm>
            <a:off x="8107363" y="1158875"/>
            <a:ext cx="1944687" cy="14478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8436" name="Picture 12" descr="军旗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30425" y="1158875"/>
            <a:ext cx="1943100" cy="1490663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2" name="Group 14"/>
          <p:cNvGrpSpPr/>
          <p:nvPr/>
        </p:nvGrpSpPr>
        <p:grpSpPr>
          <a:xfrm>
            <a:off x="5464175" y="4497388"/>
            <a:ext cx="2667000" cy="815975"/>
            <a:chOff x="2650" y="2811"/>
            <a:chExt cx="1680" cy="514"/>
          </a:xfrm>
        </p:grpSpPr>
        <p:sp>
          <p:nvSpPr>
            <p:cNvPr id="18438" name="Freeform 15"/>
            <p:cNvSpPr/>
            <p:nvPr/>
          </p:nvSpPr>
          <p:spPr>
            <a:xfrm>
              <a:off x="2650" y="2811"/>
              <a:ext cx="1451" cy="514"/>
            </a:xfrm>
            <a:custGeom>
              <a:avLst/>
              <a:gdLst/>
              <a:ahLst/>
              <a:cxnLst>
                <a:cxn ang="0">
                  <a:pos x="0" y="330"/>
                </a:cxn>
                <a:cxn ang="0">
                  <a:pos x="23" y="376"/>
                </a:cxn>
                <a:cxn ang="0">
                  <a:pos x="30" y="430"/>
                </a:cxn>
                <a:cxn ang="0">
                  <a:pos x="53" y="438"/>
                </a:cxn>
                <a:cxn ang="0">
                  <a:pos x="99" y="438"/>
                </a:cxn>
                <a:cxn ang="0">
                  <a:pos x="107" y="491"/>
                </a:cxn>
                <a:cxn ang="0">
                  <a:pos x="238" y="491"/>
                </a:cxn>
                <a:cxn ang="0">
                  <a:pos x="276" y="361"/>
                </a:cxn>
                <a:cxn ang="0">
                  <a:pos x="437" y="299"/>
                </a:cxn>
                <a:cxn ang="0">
                  <a:pos x="476" y="238"/>
                </a:cxn>
                <a:cxn ang="0">
                  <a:pos x="568" y="200"/>
                </a:cxn>
                <a:cxn ang="0">
                  <a:pos x="637" y="138"/>
                </a:cxn>
                <a:cxn ang="0">
                  <a:pos x="768" y="146"/>
                </a:cxn>
                <a:cxn ang="0">
                  <a:pos x="775" y="169"/>
                </a:cxn>
                <a:cxn ang="0">
                  <a:pos x="821" y="184"/>
                </a:cxn>
                <a:cxn ang="0">
                  <a:pos x="867" y="215"/>
                </a:cxn>
                <a:cxn ang="0">
                  <a:pos x="906" y="246"/>
                </a:cxn>
                <a:cxn ang="0">
                  <a:pos x="929" y="238"/>
                </a:cxn>
                <a:cxn ang="0">
                  <a:pos x="937" y="207"/>
                </a:cxn>
                <a:cxn ang="0">
                  <a:pos x="975" y="161"/>
                </a:cxn>
                <a:cxn ang="0">
                  <a:pos x="1082" y="192"/>
                </a:cxn>
                <a:cxn ang="0">
                  <a:pos x="1190" y="184"/>
                </a:cxn>
                <a:cxn ang="0">
                  <a:pos x="1198" y="161"/>
                </a:cxn>
                <a:cxn ang="0">
                  <a:pos x="1205" y="107"/>
                </a:cxn>
                <a:cxn ang="0">
                  <a:pos x="1298" y="0"/>
                </a:cxn>
                <a:cxn ang="0">
                  <a:pos x="1436" y="31"/>
                </a:cxn>
                <a:cxn ang="0">
                  <a:pos x="1451" y="69"/>
                </a:cxn>
              </a:cxnLst>
              <a:pathLst>
                <a:path w="1451" h="514">
                  <a:moveTo>
                    <a:pt x="0" y="330"/>
                  </a:moveTo>
                  <a:cubicBezTo>
                    <a:pt x="12" y="348"/>
                    <a:pt x="19" y="355"/>
                    <a:pt x="23" y="376"/>
                  </a:cubicBezTo>
                  <a:cubicBezTo>
                    <a:pt x="26" y="394"/>
                    <a:pt x="22" y="414"/>
                    <a:pt x="30" y="430"/>
                  </a:cubicBezTo>
                  <a:cubicBezTo>
                    <a:pt x="34" y="437"/>
                    <a:pt x="45" y="435"/>
                    <a:pt x="53" y="438"/>
                  </a:cubicBezTo>
                  <a:cubicBezTo>
                    <a:pt x="95" y="424"/>
                    <a:pt x="86" y="396"/>
                    <a:pt x="99" y="438"/>
                  </a:cubicBezTo>
                  <a:cubicBezTo>
                    <a:pt x="102" y="456"/>
                    <a:pt x="92" y="482"/>
                    <a:pt x="107" y="491"/>
                  </a:cubicBezTo>
                  <a:cubicBezTo>
                    <a:pt x="145" y="514"/>
                    <a:pt x="198" y="499"/>
                    <a:pt x="238" y="491"/>
                  </a:cubicBezTo>
                  <a:cubicBezTo>
                    <a:pt x="253" y="442"/>
                    <a:pt x="229" y="391"/>
                    <a:pt x="276" y="361"/>
                  </a:cubicBezTo>
                  <a:cubicBezTo>
                    <a:pt x="295" y="289"/>
                    <a:pt x="373" y="306"/>
                    <a:pt x="437" y="299"/>
                  </a:cubicBezTo>
                  <a:cubicBezTo>
                    <a:pt x="461" y="276"/>
                    <a:pt x="449" y="254"/>
                    <a:pt x="476" y="238"/>
                  </a:cubicBezTo>
                  <a:cubicBezTo>
                    <a:pt x="505" y="221"/>
                    <a:pt x="539" y="219"/>
                    <a:pt x="568" y="200"/>
                  </a:cubicBezTo>
                  <a:cubicBezTo>
                    <a:pt x="582" y="160"/>
                    <a:pt x="604" y="160"/>
                    <a:pt x="637" y="138"/>
                  </a:cubicBezTo>
                  <a:cubicBezTo>
                    <a:pt x="681" y="141"/>
                    <a:pt x="725" y="136"/>
                    <a:pt x="768" y="146"/>
                  </a:cubicBezTo>
                  <a:cubicBezTo>
                    <a:pt x="776" y="148"/>
                    <a:pt x="769" y="163"/>
                    <a:pt x="775" y="169"/>
                  </a:cubicBezTo>
                  <a:cubicBezTo>
                    <a:pt x="777" y="171"/>
                    <a:pt x="819" y="183"/>
                    <a:pt x="821" y="184"/>
                  </a:cubicBezTo>
                  <a:cubicBezTo>
                    <a:pt x="835" y="225"/>
                    <a:pt x="818" y="197"/>
                    <a:pt x="867" y="215"/>
                  </a:cubicBezTo>
                  <a:cubicBezTo>
                    <a:pt x="883" y="221"/>
                    <a:pt x="894" y="234"/>
                    <a:pt x="906" y="246"/>
                  </a:cubicBezTo>
                  <a:cubicBezTo>
                    <a:pt x="914" y="243"/>
                    <a:pt x="924" y="244"/>
                    <a:pt x="929" y="238"/>
                  </a:cubicBezTo>
                  <a:cubicBezTo>
                    <a:pt x="936" y="230"/>
                    <a:pt x="933" y="217"/>
                    <a:pt x="937" y="207"/>
                  </a:cubicBezTo>
                  <a:cubicBezTo>
                    <a:pt x="945" y="188"/>
                    <a:pt x="961" y="175"/>
                    <a:pt x="975" y="161"/>
                  </a:cubicBezTo>
                  <a:cubicBezTo>
                    <a:pt x="1012" y="169"/>
                    <a:pt x="1047" y="180"/>
                    <a:pt x="1082" y="192"/>
                  </a:cubicBezTo>
                  <a:cubicBezTo>
                    <a:pt x="1118" y="189"/>
                    <a:pt x="1155" y="193"/>
                    <a:pt x="1190" y="184"/>
                  </a:cubicBezTo>
                  <a:cubicBezTo>
                    <a:pt x="1198" y="182"/>
                    <a:pt x="1196" y="169"/>
                    <a:pt x="1198" y="161"/>
                  </a:cubicBezTo>
                  <a:cubicBezTo>
                    <a:pt x="1201" y="143"/>
                    <a:pt x="1199" y="124"/>
                    <a:pt x="1205" y="107"/>
                  </a:cubicBezTo>
                  <a:cubicBezTo>
                    <a:pt x="1221" y="64"/>
                    <a:pt x="1258" y="19"/>
                    <a:pt x="1298" y="0"/>
                  </a:cubicBezTo>
                  <a:cubicBezTo>
                    <a:pt x="1348" y="7"/>
                    <a:pt x="1388" y="19"/>
                    <a:pt x="1436" y="31"/>
                  </a:cubicBezTo>
                  <a:cubicBezTo>
                    <a:pt x="1445" y="59"/>
                    <a:pt x="1439" y="47"/>
                    <a:pt x="1451" y="69"/>
                  </a:cubicBezTo>
                </a:path>
              </a:pathLst>
            </a:custGeom>
            <a:noFill/>
            <a:ln w="76200" cap="flat" cmpd="sng">
              <a:solidFill>
                <a:srgbClr val="0000FF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8439" name="Oval 16"/>
            <p:cNvSpPr/>
            <p:nvPr/>
          </p:nvSpPr>
          <p:spPr>
            <a:xfrm>
              <a:off x="3923" y="2840"/>
              <a:ext cx="91" cy="91"/>
            </a:xfrm>
            <a:prstGeom prst="ellipse">
              <a:avLst/>
            </a:prstGeom>
            <a:noFill/>
            <a:ln w="57150" cap="flat" cmpd="sng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wrap="none" anchor="ctr"/>
            <a:p>
              <a:pPr>
                <a:buClrTx/>
              </a:pPr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8440" name="WordArt 17"/>
            <p:cNvSpPr>
              <a:spLocks noTextEdit="1"/>
            </p:cNvSpPr>
            <p:nvPr/>
          </p:nvSpPr>
          <p:spPr>
            <a:xfrm>
              <a:off x="3742" y="2976"/>
              <a:ext cx="588" cy="305"/>
            </a:xfrm>
            <a:prstGeom prst="rect">
              <a:avLst/>
            </a:prstGeom>
          </p:spPr>
          <p:txBody>
            <a:bodyPr wrap="none" fromWordArt="1">
              <a:prstTxWarp prst="textCascadeUp">
                <a:avLst>
                  <a:gd name="adj" fmla="val 100000"/>
                </a:avLst>
              </a:prstTxWarp>
              <a:normAutofit fontScale="70000"/>
              <a:scene3d>
                <a:camera prst="legacyPerspectiveFront">
                  <a:rot lat="20520000" lon="1080000" rev="0"/>
                </a:camera>
                <a:lightRig rig="legacyHarsh2" dir="b"/>
              </a:scene3d>
              <a:sp3d extrusionH="430200" prstMaterial="legacyMatte">
                <a:extrusionClr>
                  <a:srgbClr val="FF6600"/>
                </a:extrusionClr>
              </a:sp3d>
            </a:bodyPr>
            <a:p>
              <a:pPr algn="ctr"/>
              <a:r>
                <a:rPr lang="zh-CN" altLang="en-US" sz="3600" b="1">
                  <a:gradFill rotWithShape="1">
                    <a:gsLst>
                      <a:gs pos="0">
                        <a:srgbClr val="FFE701"/>
                      </a:gs>
                      <a:gs pos="100000">
                        <a:srgbClr val="FE3E02"/>
                      </a:gs>
                    </a:gsLst>
                    <a:lin ang="5400000" scaled="1"/>
                    <a:tileRect/>
                  </a:gradFill>
                  <a:latin typeface="宋体" panose="02010600030101010101" pitchFamily="2" charset="-122"/>
                  <a:ea typeface="宋体" panose="02010600030101010101" pitchFamily="2" charset="-122"/>
                </a:rPr>
                <a:t>南京</a:t>
              </a:r>
              <a:endParaRPr lang="zh-CN" altLang="en-US" sz="3600" b="1">
                <a:gradFill rotWithShape="1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  <a:tileRect/>
                </a:gradFill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</p:grpSp>
      <p:sp>
        <p:nvSpPr>
          <p:cNvPr id="146450" name="AutoShape 18"/>
          <p:cNvSpPr/>
          <p:nvPr/>
        </p:nvSpPr>
        <p:spPr>
          <a:xfrm>
            <a:off x="5464175" y="1147763"/>
            <a:ext cx="2592388" cy="1657350"/>
          </a:xfrm>
          <a:prstGeom prst="cloudCallout">
            <a:avLst>
              <a:gd name="adj1" fmla="val 79088"/>
              <a:gd name="adj2" fmla="val 72222"/>
            </a:avLst>
          </a:prstGeom>
          <a:solidFill>
            <a:schemeClr val="bg1"/>
          </a:solidFill>
          <a:ln w="3810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p>
            <a:pPr algn="ctr">
              <a:buClrTx/>
            </a:pPr>
            <a:r>
              <a:rPr lang="zh-CN" altLang="en-US" sz="2800" b="1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国共</a:t>
            </a:r>
            <a:r>
              <a:rPr lang="zh-CN" altLang="en-US" sz="28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划江而治</a:t>
            </a:r>
            <a:r>
              <a:rPr lang="zh-CN" altLang="en-US" sz="2800" b="1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，好不好</a:t>
            </a:r>
            <a:r>
              <a:rPr lang="en-US" altLang="zh-CN" sz="2800" b="1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…</a:t>
            </a:r>
            <a:endParaRPr lang="en-US" altLang="zh-CN" sz="2800" b="1" dirty="0">
              <a:solidFill>
                <a:srgbClr val="0000FF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pic>
        <p:nvPicPr>
          <p:cNvPr id="18442" name="Picture 20" descr="m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81225" y="2808288"/>
            <a:ext cx="1790700" cy="25050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46451" name="AutoShape 19"/>
          <p:cNvSpPr/>
          <p:nvPr/>
        </p:nvSpPr>
        <p:spPr>
          <a:xfrm>
            <a:off x="3303588" y="4964113"/>
            <a:ext cx="3743325" cy="1217612"/>
          </a:xfrm>
          <a:prstGeom prst="wedgeRectCallout">
            <a:avLst>
              <a:gd name="adj1" fmla="val -43810"/>
              <a:gd name="adj2" fmla="val -84681"/>
            </a:avLst>
          </a:prstGeom>
          <a:solidFill>
            <a:schemeClr val="bg1"/>
          </a:solidFill>
          <a:ln w="38100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/>
          <a:p>
            <a:pPr algn="ctr">
              <a:buClrTx/>
            </a:pPr>
            <a:r>
              <a:rPr lang="zh-CN" altLang="en-US" sz="3200" b="1" dirty="0">
                <a:latin typeface="Arial" panose="020B0604020202020204" pitchFamily="34" charset="0"/>
                <a:ea typeface="宋体" panose="02010600030101010101" pitchFamily="2" charset="-122"/>
              </a:rPr>
              <a:t>不行，</a:t>
            </a:r>
            <a:r>
              <a:rPr lang="zh-CN" altLang="en-US" sz="32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打过长江去，解放全中国</a:t>
            </a:r>
            <a:r>
              <a:rPr lang="zh-CN" altLang="en-US" sz="3200" b="1" dirty="0">
                <a:latin typeface="Arial" panose="020B0604020202020204" pitchFamily="34" charset="0"/>
                <a:ea typeface="宋体" panose="02010600030101010101" pitchFamily="2" charset="-122"/>
              </a:rPr>
              <a:t>！</a:t>
            </a:r>
            <a:endParaRPr lang="zh-CN" altLang="en-US" sz="3200" b="1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algn="ctr">
              <a:buClrTx/>
            </a:pPr>
            <a:endParaRPr lang="en-US" altLang="zh-CN" sz="32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4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1464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4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1464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6450" grpId="0" bldLvl="0" animBg="1"/>
      <p:bldP spid="146451" grpId="0" bldLvl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170815"/>
            <a:ext cx="10515600" cy="1325563"/>
          </a:xfrm>
        </p:spPr>
        <p:txBody>
          <a:bodyPr/>
          <a:p>
            <a:pPr algn="ctr"/>
            <a:r>
              <a:rPr lang="zh-CN" altLang="en-US" b="1"/>
              <a:t>渡江战役，</a:t>
            </a:r>
            <a:r>
              <a:rPr lang="zh-CN" altLang="en-US" b="1"/>
              <a:t>解放南京</a:t>
            </a:r>
            <a:endParaRPr lang="zh-CN" altLang="en-US" b="1"/>
          </a:p>
        </p:txBody>
      </p:sp>
      <p:pic>
        <p:nvPicPr>
          <p:cNvPr id="4" name="人民解放军占领南京[流畅版]">
            <a:hlinkClick r:id="" action="ppaction://media"/>
          </p:cNvPr>
          <p:cNvPicPr/>
          <p:nvPr>
            <p:ph idx="1"/>
            <a:videoFile r:link="rId1"/>
            <p:extLst>
              <p:ext uri="{DAA4B4D4-6D71-4841-9C94-3DE7FCFB9230}">
                <p14:media xmlns:p14="http://schemas.microsoft.com/office/powerpoint/2010/main" r:link="rId2"/>
              </p:ext>
            </p:extLst>
          </p:nvPr>
        </p:nvPicPr>
        <p:blipFill>
          <a:blip r:embed="rId3"/>
          <a:stretch>
            <a:fillRect/>
          </a:stretch>
        </p:blipFill>
        <p:spPr>
          <a:xfrm>
            <a:off x="1031240" y="1285875"/>
            <a:ext cx="10128885" cy="523176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video fullScrn="0">
              <p:cMediaNode>
                <p:cTn id="2" fill="hold" display="1">
                  <p:stCondLst>
                    <p:cond delay="indefinite"/>
                  </p:stCondLst>
                  <p:endCondLst>
                    <p:cond evt="onNext">
                      <p:tgtEl>
                        <p:sldTgt/>
                      </p:tgtEl>
                    </p:cond>
                    <p:cond evt="onPrev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vide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>
                      <p:stCondLst>
                        <p:cond delay="0"/>
                      </p:stCondLst>
                      <p:childTnLst>
                        <p:par>
                          <p:cTn id="5" fill="hold">
                            <p:stCondLst>
                              <p:cond delay="0"/>
                            </p:stCondLst>
                            <p:childTnLst>
                              <p:par>
                                <p:cTn id="6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 additive="base">
                                        <p:cTn id="7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0481" name="Picture 2" descr="20T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667000" y="1287463"/>
            <a:ext cx="6858000" cy="496093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0482" name="Oval 3"/>
          <p:cNvSpPr/>
          <p:nvPr/>
        </p:nvSpPr>
        <p:spPr>
          <a:xfrm>
            <a:off x="7518400" y="1820863"/>
            <a:ext cx="330200" cy="288925"/>
          </a:xfrm>
          <a:prstGeom prst="ellipse">
            <a:avLst/>
          </a:prstGeom>
          <a:noFill/>
          <a:ln w="9525">
            <a:noFill/>
          </a:ln>
        </p:spPr>
        <p:txBody>
          <a:bodyPr wrap="none" anchor="ctr"/>
          <a:p>
            <a:pPr>
              <a:buClrTx/>
            </a:pP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grpSp>
        <p:nvGrpSpPr>
          <p:cNvPr id="2" name="Group 4"/>
          <p:cNvGrpSpPr/>
          <p:nvPr/>
        </p:nvGrpSpPr>
        <p:grpSpPr>
          <a:xfrm>
            <a:off x="3581400" y="2354263"/>
            <a:ext cx="5257800" cy="3733800"/>
            <a:chOff x="748" y="1017"/>
            <a:chExt cx="4400" cy="3063"/>
          </a:xfrm>
        </p:grpSpPr>
        <p:pic>
          <p:nvPicPr>
            <p:cNvPr id="20484" name="Picture 5" descr="arrow202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2133" y="1979"/>
              <a:ext cx="1315" cy="362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20485" name="Picture 6" descr="arrow210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4760" y="1298"/>
              <a:ext cx="102" cy="453"/>
            </a:xfrm>
            <a:prstGeom prst="rect">
              <a:avLst/>
            </a:prstGeom>
            <a:noFill/>
            <a:ln w="9525">
              <a:noFill/>
            </a:ln>
          </p:spPr>
        </p:pic>
        <p:grpSp>
          <p:nvGrpSpPr>
            <p:cNvPr id="20486" name="Group 7"/>
            <p:cNvGrpSpPr/>
            <p:nvPr/>
          </p:nvGrpSpPr>
          <p:grpSpPr>
            <a:xfrm>
              <a:off x="748" y="1017"/>
              <a:ext cx="4400" cy="3063"/>
              <a:chOff x="748" y="1017"/>
              <a:chExt cx="4400" cy="3063"/>
            </a:xfrm>
          </p:grpSpPr>
          <p:pic>
            <p:nvPicPr>
              <p:cNvPr id="20487" name="Picture 8" descr="arrow201"/>
              <p:cNvPicPr>
                <a:picLocks noChangeAspect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1519" y="2432"/>
                <a:ext cx="2132" cy="1225"/>
              </a:xfrm>
              <a:prstGeom prst="rect">
                <a:avLst/>
              </a:prstGeom>
              <a:noFill/>
              <a:ln w="9525">
                <a:noFill/>
              </a:ln>
            </p:spPr>
          </p:pic>
          <p:pic>
            <p:nvPicPr>
              <p:cNvPr id="20488" name="Picture 9" descr="arrow203"/>
              <p:cNvPicPr>
                <a:picLocks noChangeAspect="1"/>
              </p:cNvPicPr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3652" y="2886"/>
                <a:ext cx="1360" cy="544"/>
              </a:xfrm>
              <a:prstGeom prst="rect">
                <a:avLst/>
              </a:prstGeom>
              <a:noFill/>
              <a:ln w="9525">
                <a:noFill/>
              </a:ln>
            </p:spPr>
          </p:pic>
          <p:pic>
            <p:nvPicPr>
              <p:cNvPr id="20489" name="Picture 10" descr="arrow204"/>
              <p:cNvPicPr>
                <a:picLocks noChangeAspect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748" y="2840"/>
                <a:ext cx="1497" cy="1240"/>
              </a:xfrm>
              <a:prstGeom prst="rect">
                <a:avLst/>
              </a:prstGeom>
              <a:noFill/>
              <a:ln w="9525">
                <a:noFill/>
              </a:ln>
            </p:spPr>
          </p:pic>
          <p:pic>
            <p:nvPicPr>
              <p:cNvPr id="20490" name="Picture 11" descr="arrow205"/>
              <p:cNvPicPr>
                <a:picLocks noChangeAspect="1"/>
              </p:cNvPicPr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2757" y="1017"/>
                <a:ext cx="1166" cy="1279"/>
              </a:xfrm>
              <a:prstGeom prst="rect">
                <a:avLst/>
              </a:prstGeom>
              <a:noFill/>
              <a:ln w="9525">
                <a:noFill/>
              </a:ln>
            </p:spPr>
          </p:pic>
          <p:pic>
            <p:nvPicPr>
              <p:cNvPr id="20491" name="Picture 12" descr="arrow206"/>
              <p:cNvPicPr>
                <a:picLocks noChangeAspect="1"/>
              </p:cNvPicPr>
              <p:nvPr/>
            </p:nvPicPr>
            <p:blipFill>
              <a:blip r:embed="rId8"/>
              <a:stretch>
                <a:fillRect/>
              </a:stretch>
            </p:blipFill>
            <p:spPr>
              <a:xfrm>
                <a:off x="2835" y="1654"/>
                <a:ext cx="168" cy="279"/>
              </a:xfrm>
              <a:prstGeom prst="rect">
                <a:avLst/>
              </a:prstGeom>
              <a:noFill/>
              <a:ln w="9525">
                <a:noFill/>
              </a:ln>
            </p:spPr>
          </p:pic>
          <p:pic>
            <p:nvPicPr>
              <p:cNvPr id="20492" name="Picture 13" descr="arrow208"/>
              <p:cNvPicPr>
                <a:picLocks noChangeAspect="1"/>
              </p:cNvPicPr>
              <p:nvPr/>
            </p:nvPicPr>
            <p:blipFill>
              <a:blip r:embed="rId9"/>
              <a:stretch>
                <a:fillRect/>
              </a:stretch>
            </p:blipFill>
            <p:spPr>
              <a:xfrm>
                <a:off x="4014" y="1991"/>
                <a:ext cx="1134" cy="350"/>
              </a:xfrm>
              <a:prstGeom prst="rect">
                <a:avLst/>
              </a:prstGeom>
              <a:noFill/>
              <a:ln w="9525">
                <a:noFill/>
              </a:ln>
            </p:spPr>
          </p:pic>
          <p:pic>
            <p:nvPicPr>
              <p:cNvPr id="20493" name="Picture 14" descr="arrow209"/>
              <p:cNvPicPr>
                <a:picLocks noChangeAspect="1"/>
              </p:cNvPicPr>
              <p:nvPr/>
            </p:nvPicPr>
            <p:blipFill>
              <a:blip r:embed="rId10"/>
              <a:stretch>
                <a:fillRect/>
              </a:stretch>
            </p:blipFill>
            <p:spPr>
              <a:xfrm>
                <a:off x="3969" y="1225"/>
                <a:ext cx="771" cy="576"/>
              </a:xfrm>
              <a:prstGeom prst="rect">
                <a:avLst/>
              </a:prstGeom>
              <a:noFill/>
              <a:ln w="9525">
                <a:noFill/>
              </a:ln>
            </p:spPr>
          </p:pic>
          <p:pic>
            <p:nvPicPr>
              <p:cNvPr id="20494" name="Picture 15" descr="arrow213"/>
              <p:cNvPicPr>
                <a:picLocks noChangeAspect="1"/>
              </p:cNvPicPr>
              <p:nvPr/>
            </p:nvPicPr>
            <p:blipFill>
              <a:blip r:embed="rId11"/>
              <a:stretch>
                <a:fillRect/>
              </a:stretch>
            </p:blipFill>
            <p:spPr>
              <a:xfrm rot="351869">
                <a:off x="2880" y="3793"/>
                <a:ext cx="774" cy="220"/>
              </a:xfrm>
              <a:prstGeom prst="rect">
                <a:avLst/>
              </a:prstGeom>
              <a:noFill/>
              <a:ln w="9525">
                <a:noFill/>
              </a:ln>
            </p:spPr>
          </p:pic>
          <p:pic>
            <p:nvPicPr>
              <p:cNvPr id="20495" name="Picture 16" descr="arrow214"/>
              <p:cNvPicPr>
                <a:picLocks noChangeAspect="1"/>
              </p:cNvPicPr>
              <p:nvPr/>
            </p:nvPicPr>
            <p:blipFill>
              <a:blip r:embed="rId12"/>
              <a:stretch>
                <a:fillRect/>
              </a:stretch>
            </p:blipFill>
            <p:spPr>
              <a:xfrm>
                <a:off x="3424" y="3339"/>
                <a:ext cx="1044" cy="582"/>
              </a:xfrm>
              <a:prstGeom prst="rect">
                <a:avLst/>
              </a:prstGeom>
              <a:noFill/>
              <a:ln w="9525">
                <a:noFill/>
              </a:ln>
            </p:spPr>
          </p:pic>
        </p:grpSp>
      </p:grpSp>
      <p:sp>
        <p:nvSpPr>
          <p:cNvPr id="20496" name="Oval 17"/>
          <p:cNvSpPr/>
          <p:nvPr/>
        </p:nvSpPr>
        <p:spPr>
          <a:xfrm>
            <a:off x="2203450" y="5084763"/>
            <a:ext cx="290513" cy="288925"/>
          </a:xfrm>
          <a:prstGeom prst="ellipse">
            <a:avLst/>
          </a:prstGeom>
          <a:noFill/>
          <a:ln w="9525">
            <a:noFill/>
          </a:ln>
        </p:spPr>
        <p:txBody>
          <a:bodyPr wrap="none" anchor="ctr"/>
          <a:p>
            <a:pPr>
              <a:buClrTx/>
            </a:pP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89458" name="Text Box 18"/>
          <p:cNvSpPr txBox="1">
            <a:spLocks noChangeArrowheads="1"/>
          </p:cNvSpPr>
          <p:nvPr/>
        </p:nvSpPr>
        <p:spPr bwMode="auto">
          <a:xfrm>
            <a:off x="7315200" y="3192463"/>
            <a:ext cx="1100138" cy="58356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marR="0" defTabSz="914400" rtl="0">
              <a:buClrTx/>
              <a:buSzTx/>
              <a:buFontTx/>
              <a:buNone/>
              <a:defRPr/>
            </a:pPr>
            <a:r>
              <a:rPr kumimoji="0" lang="zh-CN" altLang="en-US" sz="3200" b="1" kern="1200" cap="none" spc="0" normalizeH="0" baseline="0" noProof="0">
                <a:solidFill>
                  <a:srgbClr val="3333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上海</a:t>
            </a:r>
            <a:endParaRPr kumimoji="0" lang="zh-CN" altLang="en-US" sz="3200" b="1" kern="1200" cap="none" spc="0" normalizeH="0" baseline="0" noProof="0">
              <a:solidFill>
                <a:srgbClr val="333399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0498" name="Oval 19"/>
          <p:cNvSpPr/>
          <p:nvPr/>
        </p:nvSpPr>
        <p:spPr>
          <a:xfrm>
            <a:off x="7823200" y="1820863"/>
            <a:ext cx="330200" cy="288925"/>
          </a:xfrm>
          <a:prstGeom prst="ellipse">
            <a:avLst/>
          </a:prstGeom>
          <a:noFill/>
          <a:ln w="9525">
            <a:noFill/>
          </a:ln>
        </p:spPr>
        <p:txBody>
          <a:bodyPr wrap="none" anchor="ctr"/>
          <a:p>
            <a:pPr>
              <a:buClrTx/>
            </a:pP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89460" name="Text Box 20"/>
          <p:cNvSpPr txBox="1">
            <a:spLocks noChangeArrowheads="1"/>
          </p:cNvSpPr>
          <p:nvPr/>
        </p:nvSpPr>
        <p:spPr bwMode="auto">
          <a:xfrm>
            <a:off x="6705600" y="2506663"/>
            <a:ext cx="1066800" cy="58356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p>
            <a:pPr>
              <a:buClr>
                <a:srgbClr val="000000"/>
              </a:buClr>
            </a:pPr>
            <a:r>
              <a:rPr lang="zh-CN" altLang="en-US" sz="3200" b="1" noProof="1" dirty="0">
                <a:solidFill>
                  <a:srgbClr val="A50021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  <a:cs typeface="+mn-ea"/>
              </a:rPr>
              <a:t>江阴</a:t>
            </a:r>
            <a:endParaRPr lang="zh-CN" altLang="en-US" sz="3200" b="1" noProof="1" dirty="0">
              <a:solidFill>
                <a:srgbClr val="A50021"/>
              </a:solidFill>
              <a:effectLst>
                <a:outerShdw blurRad="38100" dist="38100" dir="2700000">
                  <a:srgbClr val="C0C0C0"/>
                </a:outerShdw>
              </a:effectLst>
              <a:latin typeface="Times New Roman" panose="02020603050405020304" pitchFamily="18" charset="0"/>
            </a:endParaRPr>
          </a:p>
        </p:txBody>
      </p:sp>
      <p:sp>
        <p:nvSpPr>
          <p:cNvPr id="20500" name="Oval 21"/>
          <p:cNvSpPr/>
          <p:nvPr/>
        </p:nvSpPr>
        <p:spPr>
          <a:xfrm>
            <a:off x="2508250" y="5229225"/>
            <a:ext cx="290513" cy="288925"/>
          </a:xfrm>
          <a:prstGeom prst="ellipse">
            <a:avLst/>
          </a:prstGeom>
          <a:noFill/>
          <a:ln w="9525">
            <a:noFill/>
          </a:ln>
        </p:spPr>
        <p:txBody>
          <a:bodyPr wrap="none" anchor="ctr"/>
          <a:p>
            <a:pPr>
              <a:buClrTx/>
            </a:pP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89462" name="Text Box 22"/>
          <p:cNvSpPr txBox="1">
            <a:spLocks noChangeArrowheads="1"/>
          </p:cNvSpPr>
          <p:nvPr/>
        </p:nvSpPr>
        <p:spPr bwMode="auto">
          <a:xfrm>
            <a:off x="2801938" y="4945063"/>
            <a:ext cx="1008063" cy="58356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marR="0" defTabSz="914400" rtl="0">
              <a:buClrTx/>
              <a:buSzTx/>
              <a:buFontTx/>
              <a:buNone/>
              <a:defRPr/>
            </a:pPr>
            <a:r>
              <a:rPr kumimoji="0" lang="zh-CN" altLang="en-US" sz="3200" b="1" kern="1200" cap="none" spc="0" normalizeH="0" baseline="0" noProof="0">
                <a:solidFill>
                  <a:srgbClr val="A5002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湖口</a:t>
            </a:r>
            <a:endParaRPr kumimoji="0" lang="zh-CN" altLang="en-US" sz="3200" b="1" kern="1200" cap="none" spc="0" normalizeH="0" baseline="0" noProof="0">
              <a:solidFill>
                <a:srgbClr val="A5002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grpSp>
        <p:nvGrpSpPr>
          <p:cNvPr id="20502" name="Group 23"/>
          <p:cNvGrpSpPr/>
          <p:nvPr/>
        </p:nvGrpSpPr>
        <p:grpSpPr>
          <a:xfrm>
            <a:off x="3124200" y="1439863"/>
            <a:ext cx="4648200" cy="3429000"/>
            <a:chOff x="340" y="405"/>
            <a:chExt cx="3900" cy="2798"/>
          </a:xfrm>
        </p:grpSpPr>
        <p:pic>
          <p:nvPicPr>
            <p:cNvPr id="20503" name="Picture 24" descr="arrow207"/>
            <p:cNvPicPr>
              <a:picLocks noChangeAspect="1"/>
            </p:cNvPicPr>
            <p:nvPr/>
          </p:nvPicPr>
          <p:blipFill>
            <a:blip r:embed="rId13"/>
            <a:stretch>
              <a:fillRect/>
            </a:stretch>
          </p:blipFill>
          <p:spPr>
            <a:xfrm>
              <a:off x="2290" y="405"/>
              <a:ext cx="1950" cy="712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20504" name="Picture 25" descr="arrow211"/>
            <p:cNvPicPr>
              <a:picLocks noChangeAspect="1"/>
            </p:cNvPicPr>
            <p:nvPr/>
          </p:nvPicPr>
          <p:blipFill>
            <a:blip r:embed="rId14"/>
            <a:stretch>
              <a:fillRect/>
            </a:stretch>
          </p:blipFill>
          <p:spPr>
            <a:xfrm rot="406247">
              <a:off x="1303" y="1011"/>
              <a:ext cx="1064" cy="1289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20505" name="Picture 26" descr="arrow212"/>
            <p:cNvPicPr>
              <a:picLocks noChangeAspect="1"/>
            </p:cNvPicPr>
            <p:nvPr/>
          </p:nvPicPr>
          <p:blipFill>
            <a:blip r:embed="rId15"/>
            <a:stretch>
              <a:fillRect/>
            </a:stretch>
          </p:blipFill>
          <p:spPr>
            <a:xfrm rot="-191635">
              <a:off x="340" y="2144"/>
              <a:ext cx="1271" cy="1059"/>
            </a:xfrm>
            <a:prstGeom prst="rect">
              <a:avLst/>
            </a:prstGeom>
            <a:noFill/>
            <a:ln w="9525">
              <a:noFill/>
            </a:ln>
          </p:spPr>
        </p:pic>
      </p:grpSp>
      <p:sp>
        <p:nvSpPr>
          <p:cNvPr id="20506" name="Oval 27"/>
          <p:cNvSpPr/>
          <p:nvPr/>
        </p:nvSpPr>
        <p:spPr>
          <a:xfrm>
            <a:off x="5638800" y="2217738"/>
            <a:ext cx="314325" cy="288925"/>
          </a:xfrm>
          <a:prstGeom prst="ellipse">
            <a:avLst/>
          </a:prstGeom>
          <a:solidFill>
            <a:srgbClr val="CC0000"/>
          </a:solidFill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/>
          <a:p>
            <a:pPr>
              <a:buClrTx/>
            </a:pP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89468" name="Text Box 28">
            <a:hlinkClick r:id="" action="ppaction://noaction"/>
          </p:cNvPr>
          <p:cNvSpPr txBox="1">
            <a:spLocks noChangeArrowheads="1"/>
          </p:cNvSpPr>
          <p:nvPr/>
        </p:nvSpPr>
        <p:spPr bwMode="auto">
          <a:xfrm>
            <a:off x="5334000" y="2384425"/>
            <a:ext cx="1084263" cy="58356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marR="0" defTabSz="914400" rtl="0">
              <a:buClrTx/>
              <a:buSzTx/>
              <a:buFontTx/>
              <a:buNone/>
              <a:defRPr/>
            </a:pPr>
            <a:r>
              <a:rPr kumimoji="0" lang="zh-CN" altLang="en-US" sz="3200" b="1" kern="1200" cap="none" spc="0" normalizeH="0" baseline="0" noProof="0">
                <a:solidFill>
                  <a:srgbClr val="A5002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南京</a:t>
            </a:r>
            <a:endParaRPr kumimoji="0" lang="zh-CN" altLang="en-US" sz="3200" b="1" kern="1200" cap="none" spc="0" normalizeH="0" baseline="0" noProof="0">
              <a:solidFill>
                <a:srgbClr val="A5002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89469" name="Text Box 29"/>
          <p:cNvSpPr txBox="1">
            <a:spLocks noChangeArrowheads="1"/>
          </p:cNvSpPr>
          <p:nvPr/>
        </p:nvSpPr>
        <p:spPr bwMode="auto">
          <a:xfrm>
            <a:off x="6210300" y="5051425"/>
            <a:ext cx="2625090" cy="58356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>
            <a:spAutoFit/>
          </a:bodyPr>
          <a:lstStyle/>
          <a:p>
            <a:pPr marR="0" defTabSz="914400" rtl="0">
              <a:buClrTx/>
              <a:buSzTx/>
              <a:buFontTx/>
              <a:buNone/>
              <a:defRPr/>
            </a:pPr>
            <a:r>
              <a:rPr kumimoji="0" lang="zh-CN" altLang="en-US" sz="3200" b="1" kern="1200" cap="none" spc="0" normalizeH="0" baseline="0" noProof="0">
                <a:solidFill>
                  <a:srgbClr val="3333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浙                江</a:t>
            </a:r>
            <a:endParaRPr kumimoji="0" lang="zh-CN" altLang="en-US" sz="3200" b="1" kern="1200" cap="none" spc="0" normalizeH="0" baseline="0" noProof="0">
              <a:solidFill>
                <a:srgbClr val="333399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89470" name="Text Box 30"/>
          <p:cNvSpPr txBox="1">
            <a:spLocks noChangeArrowheads="1"/>
          </p:cNvSpPr>
          <p:nvPr/>
        </p:nvSpPr>
        <p:spPr bwMode="auto">
          <a:xfrm>
            <a:off x="3292475" y="2316163"/>
            <a:ext cx="591185" cy="58356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>
            <a:spAutoFit/>
          </a:bodyPr>
          <a:lstStyle/>
          <a:p>
            <a:pPr marR="0" defTabSz="914400" rtl="0">
              <a:buClrTx/>
              <a:buSzTx/>
              <a:buFontTx/>
              <a:buNone/>
              <a:defRPr/>
            </a:pPr>
            <a:r>
              <a:rPr kumimoji="0" lang="zh-CN" altLang="en-US" sz="3200" b="1" kern="1200" cap="none" spc="0" normalizeH="0" baseline="0" noProof="0">
                <a:solidFill>
                  <a:srgbClr val="3333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安</a:t>
            </a:r>
            <a:endParaRPr kumimoji="0" lang="zh-CN" altLang="en-US" sz="3200" b="1" kern="1200" cap="none" spc="0" normalizeH="0" baseline="0" noProof="0">
              <a:solidFill>
                <a:srgbClr val="333399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89471" name="Text Box 31"/>
          <p:cNvSpPr txBox="1">
            <a:spLocks noChangeArrowheads="1"/>
          </p:cNvSpPr>
          <p:nvPr/>
        </p:nvSpPr>
        <p:spPr bwMode="auto">
          <a:xfrm>
            <a:off x="5122863" y="4187825"/>
            <a:ext cx="591185" cy="58356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>
            <a:spAutoFit/>
          </a:bodyPr>
          <a:lstStyle/>
          <a:p>
            <a:pPr marR="0" defTabSz="914400" rtl="0">
              <a:buClrTx/>
              <a:buSzTx/>
              <a:buFontTx/>
              <a:buNone/>
              <a:defRPr/>
            </a:pPr>
            <a:r>
              <a:rPr kumimoji="0" lang="zh-CN" altLang="en-US" sz="3200" b="1" kern="1200" cap="none" spc="0" normalizeH="0" baseline="0" noProof="0">
                <a:solidFill>
                  <a:srgbClr val="3333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徽</a:t>
            </a:r>
            <a:endParaRPr kumimoji="0" lang="zh-CN" altLang="en-US" sz="3200" b="1" kern="1200" cap="none" spc="0" normalizeH="0" baseline="0" noProof="0">
              <a:solidFill>
                <a:srgbClr val="333399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89472" name="Text Box 32"/>
          <p:cNvSpPr txBox="1">
            <a:spLocks noChangeArrowheads="1"/>
          </p:cNvSpPr>
          <p:nvPr/>
        </p:nvSpPr>
        <p:spPr bwMode="auto">
          <a:xfrm>
            <a:off x="6489700" y="2049463"/>
            <a:ext cx="1913890" cy="58356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>
            <a:spAutoFit/>
          </a:bodyPr>
          <a:lstStyle/>
          <a:p>
            <a:pPr marR="0" defTabSz="914400" rtl="0">
              <a:buClrTx/>
              <a:buSzTx/>
              <a:buFontTx/>
              <a:buNone/>
              <a:defRPr/>
            </a:pPr>
            <a:r>
              <a:rPr kumimoji="0" lang="zh-CN" altLang="en-US" sz="3200" b="1" kern="1200" cap="none" spc="0" normalizeH="0" baseline="0" noProof="0">
                <a:solidFill>
                  <a:srgbClr val="3333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江         苏</a:t>
            </a:r>
            <a:endParaRPr kumimoji="0" lang="zh-CN" altLang="en-US" sz="3200" b="1" kern="1200" cap="none" spc="0" normalizeH="0" baseline="0" noProof="0">
              <a:solidFill>
                <a:srgbClr val="333399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89473" name="Text Box 33"/>
          <p:cNvSpPr txBox="1">
            <a:spLocks noChangeArrowheads="1"/>
          </p:cNvSpPr>
          <p:nvPr/>
        </p:nvSpPr>
        <p:spPr bwMode="auto">
          <a:xfrm>
            <a:off x="3238500" y="5508625"/>
            <a:ext cx="1710690" cy="58356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>
            <a:spAutoFit/>
          </a:bodyPr>
          <a:lstStyle/>
          <a:p>
            <a:pPr marR="0" defTabSz="914400" rtl="0">
              <a:buClrTx/>
              <a:buSzTx/>
              <a:buFontTx/>
              <a:buNone/>
              <a:defRPr/>
            </a:pPr>
            <a:r>
              <a:rPr kumimoji="0" lang="zh-CN" altLang="en-US" sz="3200" b="1" kern="1200" cap="none" spc="0" normalizeH="0" baseline="0" noProof="0">
                <a:solidFill>
                  <a:srgbClr val="3333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江       西</a:t>
            </a:r>
            <a:endParaRPr kumimoji="0" lang="zh-CN" altLang="en-US" sz="3200" b="1" kern="1200" cap="none" spc="0" normalizeH="0" baseline="0" noProof="0">
              <a:solidFill>
                <a:srgbClr val="333399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0513" name="Oval 34"/>
          <p:cNvSpPr/>
          <p:nvPr/>
        </p:nvSpPr>
        <p:spPr>
          <a:xfrm>
            <a:off x="2962275" y="4792663"/>
            <a:ext cx="314325" cy="288925"/>
          </a:xfrm>
          <a:prstGeom prst="ellipse">
            <a:avLst/>
          </a:prstGeom>
          <a:solidFill>
            <a:srgbClr val="CC0000"/>
          </a:solidFill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/>
          <a:p>
            <a:pPr>
              <a:buClrTx/>
            </a:pP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0514" name="Oval 35"/>
          <p:cNvSpPr/>
          <p:nvPr/>
        </p:nvSpPr>
        <p:spPr>
          <a:xfrm>
            <a:off x="7162800" y="2370138"/>
            <a:ext cx="314325" cy="288925"/>
          </a:xfrm>
          <a:prstGeom prst="ellipse">
            <a:avLst/>
          </a:prstGeom>
          <a:solidFill>
            <a:srgbClr val="CC0000"/>
          </a:solidFill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/>
          <a:p>
            <a:pPr>
              <a:buClrTx/>
            </a:pP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89476" name="Text Box 36"/>
          <p:cNvSpPr txBox="1">
            <a:spLocks noChangeArrowheads="1"/>
          </p:cNvSpPr>
          <p:nvPr/>
        </p:nvSpPr>
        <p:spPr bwMode="auto">
          <a:xfrm>
            <a:off x="3819525" y="533400"/>
            <a:ext cx="4714875" cy="70675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p>
            <a:pPr>
              <a:buClr>
                <a:srgbClr val="000000"/>
              </a:buClr>
            </a:pPr>
            <a:r>
              <a:rPr lang="zh-CN" altLang="en-US" sz="4000" b="1" noProof="1" dirty="0">
                <a:solidFill>
                  <a:srgbClr val="333399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华文新魏" panose="02010800040101010101" charset="-122"/>
                <a:ea typeface="华文新魏" panose="02010800040101010101" charset="-122"/>
                <a:cs typeface="+mn-ea"/>
              </a:rPr>
              <a:t>渡江战役示意图 </a:t>
            </a:r>
            <a:endParaRPr lang="zh-CN" altLang="en-US" sz="4000" b="1" noProof="1" dirty="0">
              <a:solidFill>
                <a:srgbClr val="333399"/>
              </a:solidFill>
              <a:effectLst>
                <a:outerShdw blurRad="38100" dist="38100" dir="2700000">
                  <a:srgbClr val="C0C0C0"/>
                </a:outerShdw>
              </a:effectLst>
              <a:latin typeface="华文新魏" panose="02010800040101010101" charset="-122"/>
              <a:ea typeface="华文新魏" panose="02010800040101010101" charset="-122"/>
            </a:endParaRPr>
          </a:p>
        </p:txBody>
      </p:sp>
      <p:sp>
        <p:nvSpPr>
          <p:cNvPr id="189478" name="Text Box 38"/>
          <p:cNvSpPr txBox="1"/>
          <p:nvPr/>
        </p:nvSpPr>
        <p:spPr>
          <a:xfrm rot="1355595">
            <a:off x="2632075" y="2584450"/>
            <a:ext cx="7724775" cy="1322070"/>
          </a:xfrm>
          <a:prstGeom prst="rect">
            <a:avLst/>
          </a:prstGeom>
          <a:solidFill>
            <a:schemeClr val="bg1"/>
          </a:solidFill>
          <a:ln w="76200" cap="flat" cmpd="sng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>
            <a:spAutoFit/>
          </a:bodyPr>
          <a:p>
            <a:pPr>
              <a:spcBef>
                <a:spcPct val="50000"/>
              </a:spcBef>
              <a:buClrTx/>
            </a:pPr>
            <a:r>
              <a:rPr lang="zh-CN" altLang="en-US" sz="8000" b="1" dirty="0">
                <a:solidFill>
                  <a:srgbClr val="FF0000"/>
                </a:solidFill>
                <a:latin typeface="Times New Roman" panose="02020603050405020304" pitchFamily="18" charset="0"/>
                <a:ea typeface="隶书" panose="02010509060101010101" pitchFamily="49" charset="-122"/>
              </a:rPr>
              <a:t>国民党政权垮台</a:t>
            </a:r>
            <a:endParaRPr lang="zh-CN" altLang="en-US" sz="8000" b="1" dirty="0">
              <a:solidFill>
                <a:srgbClr val="FF0000"/>
              </a:solidFill>
              <a:latin typeface="Times New Roman" panose="02020603050405020304" pitchFamily="18" charset="0"/>
              <a:ea typeface="隶书" panose="02010509060101010101" pitchFamily="49" charset="-122"/>
            </a:endParaRPr>
          </a:p>
        </p:txBody>
      </p:sp>
      <p:pic>
        <p:nvPicPr>
          <p:cNvPr id="189479" name="Picture 39" descr="总统府日历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1524000" y="3471863"/>
            <a:ext cx="2427288" cy="3386137"/>
          </a:xfrm>
          <a:prstGeom prst="rect">
            <a:avLst/>
          </a:prstGeom>
          <a:noFill/>
          <a:ln w="19050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7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4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894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4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894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894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9478" grpId="0" bldLvl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6625" name="Rectangle 4"/>
          <p:cNvSpPr/>
          <p:nvPr/>
        </p:nvSpPr>
        <p:spPr>
          <a:xfrm>
            <a:off x="2438400" y="0"/>
            <a:ext cx="8229600" cy="114300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p>
            <a:pPr>
              <a:buClrTx/>
            </a:pPr>
            <a:r>
              <a:rPr lang="zh-CN" altLang="en-US" sz="4400" b="1" dirty="0">
                <a:solidFill>
                  <a:srgbClr val="80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历史上宝岛台湾与祖国的离合</a:t>
            </a:r>
            <a:endParaRPr lang="zh-CN" altLang="en-US" sz="4400" b="1" dirty="0">
              <a:solidFill>
                <a:srgbClr val="800000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171013" name="Text Box 5"/>
          <p:cNvSpPr txBox="1"/>
          <p:nvPr/>
        </p:nvSpPr>
        <p:spPr>
          <a:xfrm>
            <a:off x="1524000" y="1090613"/>
            <a:ext cx="2373313" cy="953135"/>
          </a:xfrm>
          <a:prstGeom prst="rect">
            <a:avLst/>
          </a:prstGeom>
          <a:solidFill>
            <a:schemeClr val="bg1"/>
          </a:solidFill>
          <a:ln w="38100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>
            <a:spAutoFit/>
          </a:bodyPr>
          <a:p>
            <a:pPr>
              <a:buClrTx/>
            </a:pPr>
            <a:r>
              <a:rPr lang="zh-CN" altLang="en-US" sz="28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明朝末年，荷兰侵占台湾</a:t>
            </a:r>
            <a:endParaRPr lang="zh-CN" altLang="en-US" sz="2800" b="1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grpSp>
        <p:nvGrpSpPr>
          <p:cNvPr id="2" name="Group 23"/>
          <p:cNvGrpSpPr/>
          <p:nvPr/>
        </p:nvGrpSpPr>
        <p:grpSpPr>
          <a:xfrm>
            <a:off x="3911600" y="1098550"/>
            <a:ext cx="3416300" cy="952500"/>
            <a:chOff x="1504" y="692"/>
            <a:chExt cx="2152" cy="600"/>
          </a:xfrm>
        </p:grpSpPr>
        <p:sp>
          <p:nvSpPr>
            <p:cNvPr id="26628" name="Line 10"/>
            <p:cNvSpPr/>
            <p:nvPr/>
          </p:nvSpPr>
          <p:spPr>
            <a:xfrm>
              <a:off x="1504" y="990"/>
              <a:ext cx="652" cy="0"/>
            </a:xfrm>
            <a:prstGeom prst="line">
              <a:avLst/>
            </a:prstGeom>
            <a:ln w="76200" cap="flat" cmpd="sng">
              <a:solidFill>
                <a:schemeClr val="tx1"/>
              </a:solidFill>
              <a:prstDash val="solid"/>
              <a:round/>
              <a:headEnd type="none" w="med" len="med"/>
              <a:tailEnd type="arrow" w="sm" len="sm"/>
            </a:ln>
          </p:spPr>
        </p:sp>
        <p:sp>
          <p:nvSpPr>
            <p:cNvPr id="26629" name="Text Box 11"/>
            <p:cNvSpPr txBox="1"/>
            <p:nvPr/>
          </p:nvSpPr>
          <p:spPr>
            <a:xfrm>
              <a:off x="2161" y="692"/>
              <a:ext cx="1495" cy="600"/>
            </a:xfrm>
            <a:prstGeom prst="rect">
              <a:avLst/>
            </a:prstGeom>
            <a:solidFill>
              <a:schemeClr val="bg1"/>
            </a:solidFill>
            <a:ln w="38100" cap="flat" cmpd="sng">
              <a:solidFill>
                <a:srgbClr val="00000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t">
              <a:spAutoFit/>
            </a:bodyPr>
            <a:p>
              <a:pPr>
                <a:buClrTx/>
              </a:pPr>
              <a:r>
                <a:rPr lang="en-US" altLang="zh-CN" sz="2800" b="1" dirty="0">
                  <a:solidFill>
                    <a:srgbClr val="0000FF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1662</a:t>
              </a:r>
              <a:r>
                <a:rPr lang="zh-CN" altLang="en-US" sz="2800" b="1" dirty="0">
                  <a:solidFill>
                    <a:srgbClr val="0000FF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年，郑成功收复台湾</a:t>
              </a:r>
              <a:endParaRPr lang="zh-CN" altLang="en-US" sz="28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</p:grpSp>
      <p:grpSp>
        <p:nvGrpSpPr>
          <p:cNvPr id="3" name="Group 24"/>
          <p:cNvGrpSpPr/>
          <p:nvPr/>
        </p:nvGrpSpPr>
        <p:grpSpPr>
          <a:xfrm>
            <a:off x="3905250" y="2900363"/>
            <a:ext cx="3430588" cy="1384300"/>
            <a:chOff x="1500" y="1827"/>
            <a:chExt cx="2161" cy="872"/>
          </a:xfrm>
        </p:grpSpPr>
        <p:sp>
          <p:nvSpPr>
            <p:cNvPr id="26631" name="Line 12"/>
            <p:cNvSpPr/>
            <p:nvPr/>
          </p:nvSpPr>
          <p:spPr>
            <a:xfrm>
              <a:off x="1500" y="2269"/>
              <a:ext cx="652" cy="0"/>
            </a:xfrm>
            <a:prstGeom prst="line">
              <a:avLst/>
            </a:prstGeom>
            <a:ln w="76200" cap="flat" cmpd="sng">
              <a:solidFill>
                <a:schemeClr val="tx1"/>
              </a:solidFill>
              <a:prstDash val="solid"/>
              <a:round/>
              <a:headEnd type="none" w="med" len="med"/>
              <a:tailEnd type="arrow" w="sm" len="sm"/>
            </a:ln>
          </p:spPr>
        </p:sp>
        <p:sp>
          <p:nvSpPr>
            <p:cNvPr id="26632" name="Text Box 13"/>
            <p:cNvSpPr txBox="1"/>
            <p:nvPr/>
          </p:nvSpPr>
          <p:spPr>
            <a:xfrm>
              <a:off x="2157" y="1827"/>
              <a:ext cx="1504" cy="872"/>
            </a:xfrm>
            <a:prstGeom prst="rect">
              <a:avLst/>
            </a:prstGeom>
            <a:solidFill>
              <a:schemeClr val="bg1"/>
            </a:solidFill>
            <a:ln w="38100" cap="flat" cmpd="sng">
              <a:solidFill>
                <a:srgbClr val="00000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t">
              <a:spAutoFit/>
            </a:bodyPr>
            <a:p>
              <a:pPr>
                <a:buClrTx/>
              </a:pPr>
              <a:r>
                <a:rPr lang="en-US" altLang="zh-CN" sz="2800" b="1" dirty="0">
                  <a:solidFill>
                    <a:srgbClr val="0000FF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1945</a:t>
              </a:r>
              <a:r>
                <a:rPr lang="zh-CN" altLang="en-US" sz="2800" b="1" dirty="0">
                  <a:solidFill>
                    <a:srgbClr val="0000FF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年，抗战胜利，台湾光复</a:t>
              </a:r>
              <a:endParaRPr lang="zh-CN" altLang="en-US" sz="28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</p:grpSp>
      <p:grpSp>
        <p:nvGrpSpPr>
          <p:cNvPr id="4" name="Group 25"/>
          <p:cNvGrpSpPr/>
          <p:nvPr/>
        </p:nvGrpSpPr>
        <p:grpSpPr>
          <a:xfrm>
            <a:off x="3905250" y="5470525"/>
            <a:ext cx="3138488" cy="644525"/>
            <a:chOff x="1500" y="3446"/>
            <a:chExt cx="1977" cy="406"/>
          </a:xfrm>
        </p:grpSpPr>
        <p:sp>
          <p:nvSpPr>
            <p:cNvPr id="26634" name="Line 14"/>
            <p:cNvSpPr/>
            <p:nvPr/>
          </p:nvSpPr>
          <p:spPr>
            <a:xfrm>
              <a:off x="1500" y="3672"/>
              <a:ext cx="652" cy="0"/>
            </a:xfrm>
            <a:prstGeom prst="line">
              <a:avLst/>
            </a:prstGeom>
            <a:ln w="76200" cap="flat" cmpd="sng">
              <a:solidFill>
                <a:schemeClr val="tx1"/>
              </a:solidFill>
              <a:prstDash val="solid"/>
              <a:round/>
              <a:headEnd type="none" w="med" len="med"/>
              <a:tailEnd type="arrow" w="sm" len="sm"/>
            </a:ln>
          </p:spPr>
        </p:sp>
        <p:sp>
          <p:nvSpPr>
            <p:cNvPr id="26635" name="Text Box 15"/>
            <p:cNvSpPr txBox="1"/>
            <p:nvPr/>
          </p:nvSpPr>
          <p:spPr>
            <a:xfrm>
              <a:off x="2157" y="3446"/>
              <a:ext cx="1320" cy="406"/>
            </a:xfrm>
            <a:prstGeom prst="rect">
              <a:avLst/>
            </a:prstGeom>
            <a:solidFill>
              <a:schemeClr val="bg1"/>
            </a:solidFill>
            <a:ln w="38100" cap="flat" cmpd="sng">
              <a:solidFill>
                <a:srgbClr val="00000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t">
              <a:spAutoFit/>
            </a:bodyPr>
            <a:p>
              <a:pPr>
                <a:buClrTx/>
              </a:pPr>
              <a:r>
                <a:rPr lang="zh-CN" altLang="en-US" sz="3600" b="1" dirty="0">
                  <a:solidFill>
                    <a:srgbClr val="FF000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分离至今</a:t>
              </a:r>
              <a:endParaRPr lang="zh-CN" altLang="en-US" sz="36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</p:grpSp>
      <p:grpSp>
        <p:nvGrpSpPr>
          <p:cNvPr id="5" name="Group 26"/>
          <p:cNvGrpSpPr/>
          <p:nvPr/>
        </p:nvGrpSpPr>
        <p:grpSpPr>
          <a:xfrm>
            <a:off x="1524000" y="2078038"/>
            <a:ext cx="2373313" cy="2203450"/>
            <a:chOff x="0" y="1309"/>
            <a:chExt cx="1495" cy="1388"/>
          </a:xfrm>
        </p:grpSpPr>
        <p:sp>
          <p:nvSpPr>
            <p:cNvPr id="26637" name="Text Box 6"/>
            <p:cNvSpPr txBox="1"/>
            <p:nvPr/>
          </p:nvSpPr>
          <p:spPr>
            <a:xfrm>
              <a:off x="0" y="1825"/>
              <a:ext cx="1495" cy="872"/>
            </a:xfrm>
            <a:prstGeom prst="rect">
              <a:avLst/>
            </a:prstGeom>
            <a:solidFill>
              <a:schemeClr val="bg1"/>
            </a:solidFill>
            <a:ln w="38100" cap="flat" cmpd="sng">
              <a:solidFill>
                <a:srgbClr val="00000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t">
              <a:spAutoFit/>
            </a:bodyPr>
            <a:p>
              <a:pPr>
                <a:buClrTx/>
              </a:pPr>
              <a:r>
                <a:rPr lang="en-US" altLang="zh-CN" sz="2800" b="1" dirty="0">
                  <a:solidFill>
                    <a:srgbClr val="0000FF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1895</a:t>
              </a:r>
              <a:r>
                <a:rPr lang="zh-CN" altLang="en-US" sz="2800" b="1" dirty="0">
                  <a:solidFill>
                    <a:srgbClr val="0000FF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年，日本通过</a:t>
              </a:r>
              <a:r>
                <a:rPr lang="en-US" altLang="zh-CN" sz="2800" b="1" dirty="0">
                  <a:solidFill>
                    <a:srgbClr val="0000FF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《</a:t>
              </a:r>
              <a:r>
                <a:rPr lang="zh-CN" altLang="en-US" sz="2800" b="1" dirty="0">
                  <a:solidFill>
                    <a:srgbClr val="0000FF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马关条约</a:t>
              </a:r>
              <a:r>
                <a:rPr lang="en-US" altLang="zh-CN" sz="2800" b="1" dirty="0">
                  <a:solidFill>
                    <a:srgbClr val="0000FF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》</a:t>
              </a:r>
              <a:r>
                <a:rPr lang="zh-CN" altLang="en-US" sz="2800" b="1" dirty="0">
                  <a:solidFill>
                    <a:srgbClr val="0000FF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割占台湾</a:t>
              </a:r>
              <a:endParaRPr lang="zh-CN" altLang="en-US" sz="28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sp>
          <p:nvSpPr>
            <p:cNvPr id="26638" name="Line 19"/>
            <p:cNvSpPr/>
            <p:nvPr/>
          </p:nvSpPr>
          <p:spPr>
            <a:xfrm>
              <a:off x="742" y="1309"/>
              <a:ext cx="0" cy="506"/>
            </a:xfrm>
            <a:prstGeom prst="line">
              <a:avLst/>
            </a:prstGeom>
            <a:ln w="76200" cap="flat" cmpd="sng">
              <a:solidFill>
                <a:schemeClr val="tx1"/>
              </a:solidFill>
              <a:prstDash val="solid"/>
              <a:round/>
              <a:headEnd type="none" w="med" len="med"/>
              <a:tailEnd type="arrow" w="sm" len="sm"/>
            </a:ln>
          </p:spPr>
        </p:sp>
      </p:grpSp>
      <p:grpSp>
        <p:nvGrpSpPr>
          <p:cNvPr id="6" name="Group 27"/>
          <p:cNvGrpSpPr/>
          <p:nvPr/>
        </p:nvGrpSpPr>
        <p:grpSpPr>
          <a:xfrm>
            <a:off x="1524000" y="4289425"/>
            <a:ext cx="2373313" cy="2198688"/>
            <a:chOff x="0" y="2702"/>
            <a:chExt cx="1495" cy="1385"/>
          </a:xfrm>
        </p:grpSpPr>
        <p:sp>
          <p:nvSpPr>
            <p:cNvPr id="26640" name="Text Box 7"/>
            <p:cNvSpPr txBox="1"/>
            <p:nvPr/>
          </p:nvSpPr>
          <p:spPr>
            <a:xfrm>
              <a:off x="0" y="3215"/>
              <a:ext cx="1495" cy="872"/>
            </a:xfrm>
            <a:prstGeom prst="rect">
              <a:avLst/>
            </a:prstGeom>
            <a:solidFill>
              <a:schemeClr val="bg1"/>
            </a:solidFill>
            <a:ln w="38100" cap="flat" cmpd="sng">
              <a:solidFill>
                <a:srgbClr val="00000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t">
              <a:spAutoFit/>
            </a:bodyPr>
            <a:p>
              <a:pPr>
                <a:buClrTx/>
              </a:pPr>
              <a:r>
                <a:rPr lang="en-US" altLang="zh-CN" sz="2800" b="1" dirty="0">
                  <a:solidFill>
                    <a:srgbClr val="0000FF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1949</a:t>
              </a:r>
              <a:r>
                <a:rPr lang="zh-CN" altLang="en-US" sz="2800" b="1" dirty="0">
                  <a:solidFill>
                    <a:srgbClr val="0000FF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年，国民党残余势力败退台湾</a:t>
              </a:r>
              <a:endParaRPr lang="zh-CN" altLang="en-US" sz="28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sp>
          <p:nvSpPr>
            <p:cNvPr id="26641" name="Line 20"/>
            <p:cNvSpPr/>
            <p:nvPr/>
          </p:nvSpPr>
          <p:spPr>
            <a:xfrm>
              <a:off x="740" y="2702"/>
              <a:ext cx="0" cy="506"/>
            </a:xfrm>
            <a:prstGeom prst="line">
              <a:avLst/>
            </a:prstGeom>
            <a:ln w="76200" cap="flat" cmpd="sng">
              <a:solidFill>
                <a:schemeClr val="tx1"/>
              </a:solidFill>
              <a:prstDash val="solid"/>
              <a:round/>
              <a:headEnd type="none" w="med" len="med"/>
              <a:tailEnd type="arrow" w="sm" len="sm"/>
            </a:ln>
          </p:spPr>
        </p:sp>
      </p:grpSp>
      <p:pic>
        <p:nvPicPr>
          <p:cNvPr id="171029" name="Picture 21" descr="15015"/>
          <p:cNvPicPr>
            <a:picLocks noChangeAspect="1"/>
          </p:cNvPicPr>
          <p:nvPr/>
        </p:nvPicPr>
        <p:blipFill>
          <a:blip r:embed="rId1">
            <a:lum bright="6000"/>
          </a:blip>
          <a:stretch>
            <a:fillRect/>
          </a:stretch>
        </p:blipFill>
        <p:spPr>
          <a:xfrm>
            <a:off x="7577138" y="1339850"/>
            <a:ext cx="2916237" cy="29591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71030" name="Text Box 22"/>
          <p:cNvSpPr txBox="1"/>
          <p:nvPr/>
        </p:nvSpPr>
        <p:spPr>
          <a:xfrm>
            <a:off x="7664450" y="4529138"/>
            <a:ext cx="3003550" cy="95313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  <a:buClrTx/>
            </a:pP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蒋介石逃往台湾</a:t>
            </a:r>
            <a:b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</a:br>
            <a:endParaRPr lang="zh-CN" altLang="en-US" sz="2800" b="1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grpSp>
        <p:nvGrpSpPr>
          <p:cNvPr id="7" name="Group 31"/>
          <p:cNvGrpSpPr/>
          <p:nvPr/>
        </p:nvGrpSpPr>
        <p:grpSpPr>
          <a:xfrm>
            <a:off x="7072313" y="5324475"/>
            <a:ext cx="2211387" cy="922338"/>
            <a:chOff x="3495" y="3354"/>
            <a:chExt cx="1393" cy="581"/>
          </a:xfrm>
        </p:grpSpPr>
        <p:sp>
          <p:nvSpPr>
            <p:cNvPr id="26645" name="Line 29"/>
            <p:cNvSpPr/>
            <p:nvPr/>
          </p:nvSpPr>
          <p:spPr>
            <a:xfrm>
              <a:off x="3495" y="3667"/>
              <a:ext cx="652" cy="0"/>
            </a:xfrm>
            <a:prstGeom prst="line">
              <a:avLst/>
            </a:prstGeom>
            <a:ln w="76200" cap="flat" cmpd="sng">
              <a:solidFill>
                <a:schemeClr val="tx1"/>
              </a:solidFill>
              <a:prstDash val="solid"/>
              <a:round/>
              <a:headEnd type="none" w="med" len="med"/>
              <a:tailEnd type="arrow" w="sm" len="sm"/>
            </a:ln>
          </p:spPr>
        </p:sp>
        <p:sp>
          <p:nvSpPr>
            <p:cNvPr id="26646" name="Text Box 30"/>
            <p:cNvSpPr txBox="1"/>
            <p:nvPr/>
          </p:nvSpPr>
          <p:spPr>
            <a:xfrm>
              <a:off x="4170" y="3354"/>
              <a:ext cx="718" cy="581"/>
            </a:xfrm>
            <a:prstGeom prst="rect">
              <a:avLst/>
            </a:prstGeom>
            <a:solidFill>
              <a:schemeClr val="bg1"/>
            </a:solidFill>
            <a:ln w="76200" cap="flat" cmpd="sng">
              <a:solidFill>
                <a:srgbClr val="FF000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t">
              <a:spAutoFit/>
            </a:bodyPr>
            <a:p>
              <a:pPr algn="ctr">
                <a:buClrTx/>
              </a:pPr>
              <a:r>
                <a:rPr lang="en-US" altLang="zh-CN" sz="5400" b="1" dirty="0">
                  <a:solidFill>
                    <a:srgbClr val="FF000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?</a:t>
              </a:r>
              <a:endParaRPr lang="en-US" altLang="zh-CN" sz="54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7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7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66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66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0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710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710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00"/>
                            </p:stCondLst>
                            <p:childTnLst>
                              <p:par>
                                <p:cTn id="4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1013" grpId="0" bldLvl="0" animBg="1"/>
      <p:bldP spid="171030" grpId="0"/>
      <p:bldP spid="26625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2529" name="Picture 2" descr="1234794101196"/>
          <p:cNvPicPr>
            <a:picLocks noChangeAspect="1"/>
          </p:cNvPicPr>
          <p:nvPr/>
        </p:nvPicPr>
        <p:blipFill>
          <a:blip r:embed="rId1">
            <a:lum bright="14001" contrast="17998"/>
          </a:blip>
          <a:stretch>
            <a:fillRect/>
          </a:stretch>
        </p:blipFill>
        <p:spPr>
          <a:xfrm>
            <a:off x="2415540" y="1265555"/>
            <a:ext cx="8394065" cy="550291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2530" name="WordArt 4"/>
          <p:cNvSpPr>
            <a:spLocks noTextEdit="1"/>
          </p:cNvSpPr>
          <p:nvPr/>
        </p:nvSpPr>
        <p:spPr>
          <a:xfrm>
            <a:off x="2570163" y="246063"/>
            <a:ext cx="6769100" cy="9366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/>
            <a:r>
              <a:rPr lang="zh-CN" altLang="en-US" sz="3600" b="1">
                <a:ln w="95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8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探究：历史的迷思</a:t>
            </a:r>
            <a:endParaRPr lang="zh-CN" altLang="en-US" sz="3600" b="1">
              <a:ln w="952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solidFill>
                <a:srgbClr val="8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aphicFrame>
        <p:nvGraphicFramePr>
          <p:cNvPr id="29697" name="表格 29696"/>
          <p:cNvGraphicFramePr/>
          <p:nvPr/>
        </p:nvGraphicFramePr>
        <p:xfrm>
          <a:off x="2225675" y="114300"/>
          <a:ext cx="7716520" cy="4985385"/>
        </p:xfrm>
        <a:graphic>
          <a:graphicData uri="http://schemas.openxmlformats.org/drawingml/2006/table">
            <a:tbl>
              <a:tblPr/>
              <a:tblGrid>
                <a:gridCol w="1981200"/>
                <a:gridCol w="3163570"/>
                <a:gridCol w="2571750"/>
              </a:tblGrid>
              <a:tr h="638175">
                <a:tc gridSpan="3">
                  <a:txBody>
                    <a:bodyPr/>
                    <a:p>
                      <a:pPr lvl="0" algn="ctr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r>
                        <a:rPr lang="zh-CN" altLang="en-US" sz="2800" b="1" dirty="0"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解放战争开始时的力量对比</a:t>
                      </a:r>
                      <a:endParaRPr lang="zh-CN" altLang="en-US" sz="2800" b="1" dirty="0"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hMerge="1">
                  <a:tcP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tc hMerge="1">
                  <a:tcPr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</a:tr>
              <a:tr h="676275">
                <a:tc>
                  <a:txBody>
                    <a:bodyPr/>
                    <a:p>
                      <a:pPr lvl="0" algn="ctr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endParaRPr lang="zh-CN" altLang="en-US" sz="2800" b="1" dirty="0"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p>
                      <a:pPr lvl="0" algn="ctr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r>
                        <a:rPr lang="zh-CN" altLang="en-US" sz="2800" b="1" dirty="0"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国民党</a:t>
                      </a:r>
                      <a:endParaRPr lang="zh-CN" altLang="en-US" sz="2800" b="1" dirty="0"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p>
                      <a:pPr lvl="0" algn="ctr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r>
                        <a:rPr lang="zh-CN" altLang="en-US" sz="2800" b="1" dirty="0"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共产党</a:t>
                      </a:r>
                      <a:endParaRPr lang="zh-CN" altLang="en-US" sz="2800" b="1" dirty="0"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678180">
                <a:tc>
                  <a:txBody>
                    <a:bodyPr/>
                    <a:p>
                      <a:pPr lvl="0" algn="ctr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r>
                        <a:rPr lang="zh-CN" altLang="en-US" sz="2800" b="1" dirty="0"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拥有军队</a:t>
                      </a:r>
                      <a:endParaRPr lang="zh-CN" altLang="en-US" sz="2800" b="1" dirty="0"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p>
                      <a:pPr lvl="0" algn="ctr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r>
                        <a:rPr lang="en-US" altLang="zh-CN" sz="2800" b="1" dirty="0"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430</a:t>
                      </a:r>
                      <a:r>
                        <a:rPr lang="zh-CN" altLang="en-US" sz="2800" b="1" dirty="0"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万人</a:t>
                      </a:r>
                      <a:endParaRPr lang="zh-CN" altLang="en-US" sz="2800" b="1" dirty="0"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p>
                      <a:pPr lvl="0" algn="ctr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r>
                        <a:rPr lang="en-US" altLang="zh-CN" sz="2800" b="1" dirty="0"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130</a:t>
                      </a:r>
                      <a:r>
                        <a:rPr lang="zh-CN" altLang="en-US" sz="2800" b="1" dirty="0"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万人</a:t>
                      </a:r>
                      <a:endParaRPr lang="zh-CN" altLang="en-US" sz="2800" b="1" dirty="0"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1371600">
                <a:tc>
                  <a:txBody>
                    <a:bodyPr/>
                    <a:p>
                      <a:pPr lvl="0" algn="ctr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r>
                        <a:rPr lang="zh-CN" altLang="en-US" sz="2800" b="1" dirty="0"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武器装备</a:t>
                      </a:r>
                      <a:endParaRPr lang="zh-CN" altLang="en-US" sz="2800" b="1" dirty="0"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p>
                      <a:pPr lvl="0" algn="ctr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r>
                        <a:rPr lang="zh-CN" altLang="en-US" sz="2800" b="1" dirty="0"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接收</a:t>
                      </a:r>
                      <a:r>
                        <a:rPr lang="en-US" altLang="zh-CN" sz="2800" b="1" dirty="0"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100</a:t>
                      </a:r>
                      <a:r>
                        <a:rPr lang="zh-CN" altLang="en-US" sz="2800" b="1" dirty="0"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万日军的装备，取得美国大量武器</a:t>
                      </a:r>
                      <a:endParaRPr lang="zh-CN" altLang="en-US" sz="2800" b="1" dirty="0"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p>
                      <a:pPr lvl="0" algn="ctr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r>
                        <a:rPr lang="zh-CN" altLang="en-US" sz="2800" b="1" dirty="0"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基本上是步枪</a:t>
                      </a:r>
                      <a:endParaRPr lang="zh-CN" altLang="en-US" sz="2800" b="1" dirty="0"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676275">
                <a:tc>
                  <a:txBody>
                    <a:bodyPr/>
                    <a:p>
                      <a:pPr lvl="0" algn="ctr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r>
                        <a:rPr lang="zh-CN" altLang="en-US" sz="2800" b="1" dirty="0"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拥有人口</a:t>
                      </a:r>
                      <a:endParaRPr lang="zh-CN" altLang="en-US" sz="2800" b="1" dirty="0"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p>
                      <a:pPr lvl="0" algn="ctr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r>
                        <a:rPr lang="en-US" altLang="zh-CN" sz="2800" b="1" dirty="0"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3</a:t>
                      </a:r>
                      <a:r>
                        <a:rPr lang="zh-CN" altLang="en-US" sz="2800" b="1" dirty="0"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亿多</a:t>
                      </a:r>
                      <a:endParaRPr lang="zh-CN" altLang="en-US" sz="2800" b="1" dirty="0"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p>
                      <a:pPr lvl="0" algn="ctr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r>
                        <a:rPr lang="en-US" altLang="zh-CN" sz="2800" b="1" dirty="0"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1</a:t>
                      </a:r>
                      <a:r>
                        <a:rPr lang="zh-CN" altLang="en-US" sz="2800" b="1" dirty="0"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亿多</a:t>
                      </a:r>
                      <a:endParaRPr lang="zh-CN" altLang="en-US" sz="2800" b="1" dirty="0"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944880">
                <a:tc>
                  <a:txBody>
                    <a:bodyPr/>
                    <a:p>
                      <a:pPr lvl="0" algn="ctr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r>
                        <a:rPr lang="zh-CN" altLang="en-US" sz="2800" b="1" dirty="0"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拥有地区</a:t>
                      </a:r>
                      <a:endParaRPr lang="zh-CN" altLang="en-US" sz="2800" b="1" dirty="0"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p>
                      <a:pPr lvl="0" algn="ctr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r>
                        <a:rPr lang="zh-CN" altLang="en-US" sz="2800" b="1" dirty="0"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大城市，绝大部分铁路交通线</a:t>
                      </a:r>
                      <a:endParaRPr lang="zh-CN" altLang="en-US" sz="2800" b="1" dirty="0"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p>
                      <a:pPr lvl="0" algn="ctr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r>
                        <a:rPr lang="zh-CN" altLang="en-US" sz="2800" b="1" dirty="0"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小城镇、乡村、偏远地区</a:t>
                      </a:r>
                      <a:endParaRPr lang="zh-CN" altLang="en-US" sz="2800" b="1" dirty="0"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23581" name="Text Box 51"/>
          <p:cNvSpPr txBox="1"/>
          <p:nvPr/>
        </p:nvSpPr>
        <p:spPr>
          <a:xfrm>
            <a:off x="3184525" y="5403850"/>
            <a:ext cx="7242175" cy="119888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buClrTx/>
            </a:pPr>
            <a:r>
              <a:rPr lang="en-US" altLang="zh-CN" sz="3600" b="1" dirty="0">
                <a:latin typeface="黑体" panose="02010609060101010101" pitchFamily="49" charset="-122"/>
                <a:ea typeface="黑体" panose="02010609060101010101" pitchFamily="49" charset="-122"/>
              </a:rPr>
              <a:t>    </a:t>
            </a:r>
            <a:r>
              <a:rPr lang="zh-CN" altLang="en-US" sz="3600" b="1" dirty="0">
                <a:latin typeface="黑体" panose="02010609060101010101" pitchFamily="49" charset="-122"/>
                <a:ea typeface="黑体" panose="02010609060101010101" pitchFamily="49" charset="-122"/>
              </a:rPr>
              <a:t>为什么共产党能在短短三年间就由弱变强，打败国民党呢？</a:t>
            </a:r>
            <a:endParaRPr lang="zh-CN" altLang="en-US" sz="36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3582" name="WordArt 53"/>
          <p:cNvSpPr>
            <a:spLocks noTextEdit="1"/>
          </p:cNvSpPr>
          <p:nvPr/>
        </p:nvSpPr>
        <p:spPr>
          <a:xfrm>
            <a:off x="1827213" y="5086350"/>
            <a:ext cx="1987550" cy="1544638"/>
          </a:xfrm>
          <a:prstGeom prst="rect">
            <a:avLst/>
          </a:prstGeom>
        </p:spPr>
        <p:txBody>
          <a:bodyPr wrap="none" fromWordArt="1">
            <a:prstTxWarp prst="textCascadeUp">
              <a:avLst>
                <a:gd name="adj" fmla="val 44444"/>
              </a:avLst>
            </a:prstTxWarp>
            <a:normAutofit/>
            <a:scene3d>
              <a:camera prst="legacyPerspectiveFront">
                <a:rot lat="20520000" lon="1080000" rev="0"/>
              </a:camera>
              <a:lightRig rig="legacyHarsh2" dir="b"/>
            </a:scene3d>
            <a:sp3d extrusionH="430200" prstMaterial="legacyMatte">
              <a:extrusionClr>
                <a:srgbClr val="FF6600"/>
              </a:extrusionClr>
            </a:sp3d>
          </a:bodyPr>
          <a:p>
            <a:pPr algn="ctr"/>
            <a:r>
              <a:rPr lang="zh-CN" altLang="en-US" sz="3600" b="1">
                <a:gradFill rotWithShape="1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  <a:tileRect/>
                </a:gradFill>
                <a:latin typeface="宋体" panose="02010600030101010101" pitchFamily="2" charset="-122"/>
                <a:ea typeface="宋体" panose="02010600030101010101" pitchFamily="2" charset="-122"/>
              </a:rPr>
              <a:t>想想看</a:t>
            </a:r>
            <a:endParaRPr lang="zh-CN" altLang="en-US" sz="3600" b="1">
              <a:gradFill rotWithShape="1">
                <a:gsLst>
                  <a:gs pos="0">
                    <a:srgbClr val="FFE701"/>
                  </a:gs>
                  <a:gs pos="100000">
                    <a:srgbClr val="FE3E02"/>
                  </a:gs>
                </a:gsLst>
                <a:lin ang="5400000" scaled="1"/>
                <a:tileRect/>
              </a:gra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37270" name="Text Box 54"/>
          <p:cNvSpPr txBox="1"/>
          <p:nvPr/>
        </p:nvSpPr>
        <p:spPr>
          <a:xfrm>
            <a:off x="1501775" y="1498600"/>
            <a:ext cx="4881563" cy="2306955"/>
          </a:xfrm>
          <a:prstGeom prst="rect">
            <a:avLst/>
          </a:prstGeom>
          <a:solidFill>
            <a:schemeClr val="bg1"/>
          </a:solidFill>
          <a:ln w="38100" cap="flat" cmpd="sng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>
            <a:spAutoFit/>
          </a:bodyPr>
          <a:p>
            <a:pPr>
              <a:buClrTx/>
            </a:pPr>
            <a:r>
              <a:rPr lang="zh-CN" altLang="en-GB" sz="36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国民党：</a:t>
            </a:r>
            <a:endParaRPr lang="zh-CN" altLang="en-GB" sz="3600" b="1" dirty="0">
              <a:solidFill>
                <a:srgbClr val="FF0000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  <a:p>
            <a:pPr>
              <a:buClrTx/>
            </a:pPr>
            <a:r>
              <a:rPr lang="zh-CN" altLang="en-GB" sz="36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①统治腐败，失去民心</a:t>
            </a:r>
            <a:endParaRPr lang="zh-CN" altLang="en-GB" sz="3600" b="1" dirty="0">
              <a:solidFill>
                <a:srgbClr val="FF0000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  <a:p>
            <a:pPr>
              <a:buClrTx/>
            </a:pPr>
            <a:r>
              <a:rPr lang="zh-CN" altLang="en-GB" sz="36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②军队厌战，士气低落</a:t>
            </a:r>
            <a:endParaRPr lang="zh-CN" altLang="en-GB" sz="3600" b="1" dirty="0">
              <a:solidFill>
                <a:srgbClr val="FF0000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  <a:p>
            <a:pPr>
              <a:buClrTx/>
            </a:pPr>
            <a:r>
              <a:rPr lang="zh-CN" altLang="en-GB" sz="36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③指挥失当，错误过多</a:t>
            </a:r>
            <a:endParaRPr lang="zh-CN" altLang="en-GB" sz="3600" b="1" dirty="0">
              <a:solidFill>
                <a:srgbClr val="FF0000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137271" name="Text Box 55"/>
          <p:cNvSpPr txBox="1"/>
          <p:nvPr/>
        </p:nvSpPr>
        <p:spPr>
          <a:xfrm>
            <a:off x="6369050" y="1508125"/>
            <a:ext cx="4432300" cy="2306955"/>
          </a:xfrm>
          <a:prstGeom prst="rect">
            <a:avLst/>
          </a:prstGeom>
          <a:solidFill>
            <a:schemeClr val="bg1"/>
          </a:solidFill>
          <a:ln w="38100" cap="flat" cmpd="sng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>
            <a:spAutoFit/>
          </a:bodyPr>
          <a:p>
            <a:pPr>
              <a:buClrTx/>
            </a:pPr>
            <a:r>
              <a:rPr lang="zh-CN" altLang="en-GB" sz="36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共产党：</a:t>
            </a:r>
            <a:endParaRPr lang="zh-CN" altLang="en-GB" sz="3600" b="1" dirty="0">
              <a:solidFill>
                <a:srgbClr val="FF0000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  <a:p>
            <a:pPr>
              <a:buClrTx/>
            </a:pPr>
            <a:r>
              <a:rPr lang="zh-CN" altLang="en-GB" sz="36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①战略战术运用得当</a:t>
            </a:r>
            <a:endParaRPr lang="zh-CN" altLang="en-GB" sz="3600" b="1" dirty="0">
              <a:solidFill>
                <a:srgbClr val="FF0000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  <a:p>
            <a:pPr>
              <a:buClrTx/>
            </a:pPr>
            <a:r>
              <a:rPr lang="zh-CN" altLang="en-GB" sz="36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②解放军英勇善战</a:t>
            </a:r>
            <a:endParaRPr lang="zh-CN" altLang="en-GB" sz="3600" b="1" dirty="0">
              <a:solidFill>
                <a:srgbClr val="FF0000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  <a:p>
            <a:pPr>
              <a:buClrTx/>
            </a:pPr>
            <a:r>
              <a:rPr lang="zh-CN" altLang="en-GB" sz="36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③人民群众大力支持</a:t>
            </a:r>
            <a:endParaRPr lang="zh-CN" altLang="en-US" sz="3600" b="1" dirty="0">
              <a:solidFill>
                <a:srgbClr val="FF0000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72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72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372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372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7270" grpId="0" bldLvl="0" animBg="1"/>
      <p:bldP spid="137271" grpId="0" bldLvl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69988" name="Text Box 4"/>
          <p:cNvSpPr txBox="1"/>
          <p:nvPr/>
        </p:nvSpPr>
        <p:spPr>
          <a:xfrm>
            <a:off x="1524000" y="85725"/>
            <a:ext cx="9144000" cy="1383665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  <a:buClrTx/>
            </a:pPr>
            <a:r>
              <a:rPr lang="en-US" altLang="zh-CN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    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结合所学过的知识，归纳</a:t>
            </a:r>
            <a:r>
              <a:rPr lang="en-US" altLang="zh-CN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1927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到</a:t>
            </a:r>
            <a:r>
              <a:rPr lang="en-US" altLang="zh-CN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1949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年国共关系演变的四个阶段。并根据这四个阶段的影响，谈谈对我们今天处理国共关系的启示。</a:t>
            </a:r>
            <a:endParaRPr lang="zh-CN" altLang="en-US" sz="28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69989" name="Text Box 5"/>
          <p:cNvSpPr txBox="1"/>
          <p:nvPr/>
        </p:nvSpPr>
        <p:spPr>
          <a:xfrm>
            <a:off x="1538288" y="2017713"/>
            <a:ext cx="1651000" cy="460375"/>
          </a:xfrm>
          <a:prstGeom prst="rect">
            <a:avLst/>
          </a:prstGeom>
          <a:noFill/>
          <a:ln w="38100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>
            <a:spAutoFit/>
          </a:bodyPr>
          <a:p>
            <a:pPr>
              <a:buClrTx/>
            </a:pPr>
            <a:r>
              <a:rPr lang="en-US" altLang="zh-CN" sz="24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1924-1927</a:t>
            </a:r>
            <a:endParaRPr lang="en-US" altLang="zh-CN" sz="2400" b="1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69990" name="Text Box 6"/>
          <p:cNvSpPr txBox="1"/>
          <p:nvPr/>
        </p:nvSpPr>
        <p:spPr>
          <a:xfrm>
            <a:off x="1524000" y="3427413"/>
            <a:ext cx="1649413" cy="460375"/>
          </a:xfrm>
          <a:prstGeom prst="rect">
            <a:avLst/>
          </a:prstGeom>
          <a:noFill/>
          <a:ln w="38100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>
            <a:spAutoFit/>
          </a:bodyPr>
          <a:p>
            <a:pPr>
              <a:buClrTx/>
            </a:pPr>
            <a:r>
              <a:rPr lang="en-US" altLang="zh-CN" sz="24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1927-1937</a:t>
            </a:r>
            <a:endParaRPr lang="en-US" altLang="zh-CN" sz="2400" b="1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69991" name="Text Box 7"/>
          <p:cNvSpPr txBox="1"/>
          <p:nvPr/>
        </p:nvSpPr>
        <p:spPr>
          <a:xfrm>
            <a:off x="1524000" y="4921250"/>
            <a:ext cx="1679575" cy="460375"/>
          </a:xfrm>
          <a:prstGeom prst="rect">
            <a:avLst/>
          </a:prstGeom>
          <a:noFill/>
          <a:ln w="38100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>
            <a:spAutoFit/>
          </a:bodyPr>
          <a:p>
            <a:pPr>
              <a:buClrTx/>
            </a:pPr>
            <a:r>
              <a:rPr lang="en-US" altLang="zh-CN" sz="24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1937-1945</a:t>
            </a:r>
            <a:endParaRPr lang="en-US" altLang="zh-CN" sz="2400" b="1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69992" name="Text Box 8"/>
          <p:cNvSpPr txBox="1"/>
          <p:nvPr/>
        </p:nvSpPr>
        <p:spPr>
          <a:xfrm>
            <a:off x="1524000" y="6184900"/>
            <a:ext cx="1679575" cy="460375"/>
          </a:xfrm>
          <a:prstGeom prst="rect">
            <a:avLst/>
          </a:prstGeom>
          <a:noFill/>
          <a:ln w="38100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>
            <a:spAutoFit/>
          </a:bodyPr>
          <a:p>
            <a:pPr>
              <a:buClrTx/>
            </a:pPr>
            <a:r>
              <a:rPr lang="en-US" altLang="zh-CN" sz="24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1946-1949</a:t>
            </a:r>
            <a:endParaRPr lang="en-US" altLang="zh-CN" sz="2400" b="1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70000" name="Text Box 16"/>
          <p:cNvSpPr txBox="1"/>
          <p:nvPr/>
        </p:nvSpPr>
        <p:spPr>
          <a:xfrm>
            <a:off x="6356350" y="5969000"/>
            <a:ext cx="2398713" cy="829945"/>
          </a:xfrm>
          <a:prstGeom prst="rect">
            <a:avLst/>
          </a:prstGeom>
          <a:solidFill>
            <a:schemeClr val="bg1"/>
          </a:solidFill>
          <a:ln w="38100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>
            <a:spAutoFit/>
          </a:bodyPr>
          <a:p>
            <a:pPr>
              <a:buClrTx/>
            </a:pPr>
            <a:r>
              <a:rPr lang="zh-CN" altLang="en-US" sz="2400" b="1" dirty="0">
                <a:solidFill>
                  <a:srgbClr val="0000FF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内战爆发，祖国至今未能统一</a:t>
            </a:r>
            <a:endParaRPr lang="zh-CN" altLang="en-US" sz="2400" b="1" dirty="0">
              <a:solidFill>
                <a:srgbClr val="0000FF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grpSp>
        <p:nvGrpSpPr>
          <p:cNvPr id="2" name="Group 38"/>
          <p:cNvGrpSpPr/>
          <p:nvPr/>
        </p:nvGrpSpPr>
        <p:grpSpPr>
          <a:xfrm>
            <a:off x="3192463" y="2005013"/>
            <a:ext cx="2239962" cy="519112"/>
            <a:chOff x="1051" y="1263"/>
            <a:chExt cx="1411" cy="327"/>
          </a:xfrm>
        </p:grpSpPr>
        <p:sp>
          <p:nvSpPr>
            <p:cNvPr id="25608" name="Rectangle 9"/>
            <p:cNvSpPr/>
            <p:nvPr/>
          </p:nvSpPr>
          <p:spPr>
            <a:xfrm>
              <a:off x="1364" y="1263"/>
              <a:ext cx="1098" cy="327"/>
            </a:xfrm>
            <a:prstGeom prst="rect">
              <a:avLst/>
            </a:prstGeom>
            <a:noFill/>
            <a:ln w="38100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/>
            <a:p>
              <a:pPr algn="ctr">
                <a:buClrTx/>
              </a:pPr>
              <a:r>
                <a:rPr lang="zh-CN" altLang="en-US" sz="2400" b="1" dirty="0">
                  <a:solidFill>
                    <a:srgbClr val="FF000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第一次合作</a:t>
              </a:r>
              <a:endParaRPr lang="zh-CN" altLang="en-US" sz="24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sp>
          <p:nvSpPr>
            <p:cNvPr id="25609" name="Line 20"/>
            <p:cNvSpPr/>
            <p:nvPr/>
          </p:nvSpPr>
          <p:spPr>
            <a:xfrm>
              <a:off x="1051" y="1408"/>
              <a:ext cx="320" cy="0"/>
            </a:xfrm>
            <a:prstGeom prst="line">
              <a:avLst/>
            </a:prstGeom>
            <a:ln w="76200" cap="flat" cmpd="sng">
              <a:solidFill>
                <a:schemeClr val="tx1"/>
              </a:solidFill>
              <a:prstDash val="solid"/>
              <a:round/>
              <a:headEnd type="none" w="med" len="med"/>
              <a:tailEnd type="arrow" w="sm" len="sm"/>
            </a:ln>
          </p:spPr>
        </p:sp>
      </p:grpSp>
      <p:grpSp>
        <p:nvGrpSpPr>
          <p:cNvPr id="3" name="Group 40"/>
          <p:cNvGrpSpPr/>
          <p:nvPr/>
        </p:nvGrpSpPr>
        <p:grpSpPr>
          <a:xfrm>
            <a:off x="3179763" y="3425825"/>
            <a:ext cx="2211387" cy="492125"/>
            <a:chOff x="1043" y="2158"/>
            <a:chExt cx="1393" cy="310"/>
          </a:xfrm>
        </p:grpSpPr>
        <p:sp>
          <p:nvSpPr>
            <p:cNvPr id="25611" name="Rectangle 10"/>
            <p:cNvSpPr/>
            <p:nvPr/>
          </p:nvSpPr>
          <p:spPr>
            <a:xfrm>
              <a:off x="1420" y="2158"/>
              <a:ext cx="1016" cy="310"/>
            </a:xfrm>
            <a:prstGeom prst="rect">
              <a:avLst/>
            </a:prstGeom>
            <a:noFill/>
            <a:ln w="38100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/>
            <a:p>
              <a:pPr algn="ctr">
                <a:buClrTx/>
              </a:pPr>
              <a:r>
                <a:rPr lang="zh-CN" altLang="en-US" sz="2400" b="1" dirty="0">
                  <a:solidFill>
                    <a:srgbClr val="FF000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分  裂</a:t>
              </a:r>
              <a:endParaRPr lang="zh-CN" altLang="en-US" sz="24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sp>
          <p:nvSpPr>
            <p:cNvPr id="25612" name="Line 21"/>
            <p:cNvSpPr/>
            <p:nvPr/>
          </p:nvSpPr>
          <p:spPr>
            <a:xfrm>
              <a:off x="1043" y="2318"/>
              <a:ext cx="375" cy="0"/>
            </a:xfrm>
            <a:prstGeom prst="line">
              <a:avLst/>
            </a:prstGeom>
            <a:ln w="76200" cap="flat" cmpd="sng">
              <a:solidFill>
                <a:schemeClr val="tx1"/>
              </a:solidFill>
              <a:prstDash val="solid"/>
              <a:round/>
              <a:headEnd type="none" w="med" len="med"/>
              <a:tailEnd type="arrow" w="sm" len="sm"/>
            </a:ln>
          </p:spPr>
        </p:sp>
      </p:grpSp>
      <p:grpSp>
        <p:nvGrpSpPr>
          <p:cNvPr id="4" name="Group 44"/>
          <p:cNvGrpSpPr/>
          <p:nvPr/>
        </p:nvGrpSpPr>
        <p:grpSpPr>
          <a:xfrm>
            <a:off x="3206750" y="6180138"/>
            <a:ext cx="2168525" cy="492125"/>
            <a:chOff x="1060" y="3893"/>
            <a:chExt cx="1366" cy="310"/>
          </a:xfrm>
        </p:grpSpPr>
        <p:sp>
          <p:nvSpPr>
            <p:cNvPr id="25614" name="Rectangle 14"/>
            <p:cNvSpPr/>
            <p:nvPr/>
          </p:nvSpPr>
          <p:spPr>
            <a:xfrm>
              <a:off x="1410" y="3893"/>
              <a:ext cx="1016" cy="310"/>
            </a:xfrm>
            <a:prstGeom prst="rect">
              <a:avLst/>
            </a:prstGeom>
            <a:noFill/>
            <a:ln w="38100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/>
            <a:p>
              <a:pPr algn="ctr">
                <a:buClrTx/>
              </a:pPr>
              <a:r>
                <a:rPr lang="zh-CN" altLang="en-US" sz="2400" b="1" dirty="0">
                  <a:solidFill>
                    <a:srgbClr val="FF000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分  裂</a:t>
              </a:r>
              <a:endParaRPr lang="zh-CN" altLang="en-US" sz="24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sp>
          <p:nvSpPr>
            <p:cNvPr id="25615" name="Line 22"/>
            <p:cNvSpPr/>
            <p:nvPr/>
          </p:nvSpPr>
          <p:spPr>
            <a:xfrm>
              <a:off x="1060" y="4045"/>
              <a:ext cx="375" cy="0"/>
            </a:xfrm>
            <a:prstGeom prst="line">
              <a:avLst/>
            </a:prstGeom>
            <a:ln w="76200" cap="flat" cmpd="sng">
              <a:solidFill>
                <a:schemeClr val="tx1"/>
              </a:solidFill>
              <a:prstDash val="solid"/>
              <a:round/>
              <a:headEnd type="none" w="med" len="med"/>
              <a:tailEnd type="arrow" w="sm" len="sm"/>
            </a:ln>
          </p:spPr>
        </p:sp>
      </p:grpSp>
      <p:grpSp>
        <p:nvGrpSpPr>
          <p:cNvPr id="5" name="Group 42"/>
          <p:cNvGrpSpPr/>
          <p:nvPr/>
        </p:nvGrpSpPr>
        <p:grpSpPr>
          <a:xfrm>
            <a:off x="3219450" y="4905375"/>
            <a:ext cx="2227263" cy="519113"/>
            <a:chOff x="1068" y="3090"/>
            <a:chExt cx="1403" cy="327"/>
          </a:xfrm>
        </p:grpSpPr>
        <p:sp>
          <p:nvSpPr>
            <p:cNvPr id="25617" name="Rectangle 13"/>
            <p:cNvSpPr/>
            <p:nvPr/>
          </p:nvSpPr>
          <p:spPr>
            <a:xfrm>
              <a:off x="1373" y="3090"/>
              <a:ext cx="1098" cy="327"/>
            </a:xfrm>
            <a:prstGeom prst="rect">
              <a:avLst/>
            </a:prstGeom>
            <a:noFill/>
            <a:ln w="38100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/>
            <a:p>
              <a:pPr algn="ctr">
                <a:buClrTx/>
              </a:pPr>
              <a:r>
                <a:rPr lang="zh-CN" altLang="en-US" sz="2400" b="1" dirty="0">
                  <a:solidFill>
                    <a:srgbClr val="FF000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第二次合作</a:t>
              </a:r>
              <a:endParaRPr lang="zh-CN" altLang="en-US" sz="24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sp>
          <p:nvSpPr>
            <p:cNvPr id="25618" name="Line 23"/>
            <p:cNvSpPr/>
            <p:nvPr/>
          </p:nvSpPr>
          <p:spPr>
            <a:xfrm>
              <a:off x="1068" y="3254"/>
              <a:ext cx="320" cy="0"/>
            </a:xfrm>
            <a:prstGeom prst="line">
              <a:avLst/>
            </a:prstGeom>
            <a:ln w="76200" cap="flat" cmpd="sng">
              <a:solidFill>
                <a:schemeClr val="tx1"/>
              </a:solidFill>
              <a:prstDash val="solid"/>
              <a:round/>
              <a:headEnd type="none" w="med" len="med"/>
              <a:tailEnd type="arrow" w="sm" len="sm"/>
            </a:ln>
          </p:spPr>
        </p:sp>
      </p:grpSp>
      <p:grpSp>
        <p:nvGrpSpPr>
          <p:cNvPr id="6" name="Group 39"/>
          <p:cNvGrpSpPr/>
          <p:nvPr/>
        </p:nvGrpSpPr>
        <p:grpSpPr>
          <a:xfrm>
            <a:off x="5411788" y="1790700"/>
            <a:ext cx="3478212" cy="1198563"/>
            <a:chOff x="2449" y="1128"/>
            <a:chExt cx="2191" cy="755"/>
          </a:xfrm>
        </p:grpSpPr>
        <p:sp>
          <p:nvSpPr>
            <p:cNvPr id="25620" name="Text Box 15"/>
            <p:cNvSpPr txBox="1"/>
            <p:nvPr/>
          </p:nvSpPr>
          <p:spPr>
            <a:xfrm>
              <a:off x="2938" y="1128"/>
              <a:ext cx="1702" cy="755"/>
            </a:xfrm>
            <a:prstGeom prst="rect">
              <a:avLst/>
            </a:prstGeom>
            <a:solidFill>
              <a:schemeClr val="bg1"/>
            </a:solidFill>
            <a:ln w="38100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t">
              <a:spAutoFit/>
            </a:bodyPr>
            <a:p>
              <a:pPr>
                <a:buClrTx/>
              </a:pPr>
              <a:r>
                <a:rPr lang="zh-CN" altLang="en-US" sz="2400" b="1" dirty="0">
                  <a:solidFill>
                    <a:srgbClr val="0000FF"/>
                  </a:solidFill>
                  <a:latin typeface="Arial" panose="020B0604020202020204" pitchFamily="34" charset="0"/>
                  <a:ea typeface="黑体" panose="02010609060101010101" pitchFamily="49" charset="-122"/>
                </a:rPr>
                <a:t>沉重打击了北洋军阀和帝国主义的反动统治</a:t>
              </a:r>
              <a:endParaRPr lang="zh-CN" altLang="en-US" sz="2400" b="1" dirty="0">
                <a:solidFill>
                  <a:srgbClr val="0000FF"/>
                </a:solidFill>
                <a:latin typeface="Arial" panose="020B0604020202020204" pitchFamily="34" charset="0"/>
                <a:ea typeface="黑体" panose="02010609060101010101" pitchFamily="49" charset="-122"/>
              </a:endParaRPr>
            </a:p>
          </p:txBody>
        </p:sp>
        <p:sp>
          <p:nvSpPr>
            <p:cNvPr id="25621" name="Line 24"/>
            <p:cNvSpPr/>
            <p:nvPr/>
          </p:nvSpPr>
          <p:spPr>
            <a:xfrm>
              <a:off x="2449" y="1425"/>
              <a:ext cx="485" cy="0"/>
            </a:xfrm>
            <a:prstGeom prst="line">
              <a:avLst/>
            </a:prstGeom>
            <a:ln w="76200" cap="flat" cmpd="sng">
              <a:solidFill>
                <a:schemeClr val="tx1"/>
              </a:solidFill>
              <a:prstDash val="solid"/>
              <a:round/>
              <a:headEnd type="none" w="med" len="med"/>
              <a:tailEnd type="arrow" w="sm" len="sm"/>
            </a:ln>
          </p:spPr>
        </p:sp>
      </p:grpSp>
      <p:grpSp>
        <p:nvGrpSpPr>
          <p:cNvPr id="7" name="Group 41"/>
          <p:cNvGrpSpPr/>
          <p:nvPr/>
        </p:nvGrpSpPr>
        <p:grpSpPr>
          <a:xfrm>
            <a:off x="5383213" y="3168650"/>
            <a:ext cx="3695700" cy="830263"/>
            <a:chOff x="2431" y="1996"/>
            <a:chExt cx="2328" cy="523"/>
          </a:xfrm>
        </p:grpSpPr>
        <p:sp>
          <p:nvSpPr>
            <p:cNvPr id="25623" name="Text Box 18"/>
            <p:cNvSpPr txBox="1"/>
            <p:nvPr/>
          </p:nvSpPr>
          <p:spPr>
            <a:xfrm>
              <a:off x="2811" y="1996"/>
              <a:ext cx="1948" cy="523"/>
            </a:xfrm>
            <a:prstGeom prst="rect">
              <a:avLst/>
            </a:prstGeom>
            <a:solidFill>
              <a:schemeClr val="bg1"/>
            </a:solidFill>
            <a:ln w="38100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t">
              <a:spAutoFit/>
            </a:bodyPr>
            <a:p>
              <a:pPr>
                <a:buClrTx/>
              </a:pPr>
              <a:r>
                <a:rPr lang="zh-CN" altLang="en-US" sz="2400" b="1" dirty="0">
                  <a:solidFill>
                    <a:srgbClr val="0000FF"/>
                  </a:solidFill>
                  <a:latin typeface="Arial" panose="020B0604020202020204" pitchFamily="34" charset="0"/>
                  <a:ea typeface="黑体" panose="02010609060101010101" pitchFamily="49" charset="-122"/>
                </a:rPr>
                <a:t>国家内战，给日本进一步侵华以可乘之机</a:t>
              </a:r>
              <a:endParaRPr lang="zh-CN" altLang="en-US" sz="2400" b="1" dirty="0">
                <a:solidFill>
                  <a:srgbClr val="0000FF"/>
                </a:solidFill>
                <a:latin typeface="Arial" panose="020B0604020202020204" pitchFamily="34" charset="0"/>
                <a:ea typeface="黑体" panose="02010609060101010101" pitchFamily="49" charset="-122"/>
              </a:endParaRPr>
            </a:p>
          </p:txBody>
        </p:sp>
        <p:sp>
          <p:nvSpPr>
            <p:cNvPr id="25624" name="Line 25"/>
            <p:cNvSpPr/>
            <p:nvPr/>
          </p:nvSpPr>
          <p:spPr>
            <a:xfrm>
              <a:off x="2431" y="2311"/>
              <a:ext cx="374" cy="0"/>
            </a:xfrm>
            <a:prstGeom prst="line">
              <a:avLst/>
            </a:prstGeom>
            <a:ln w="76200" cap="flat" cmpd="sng">
              <a:solidFill>
                <a:schemeClr val="tx1"/>
              </a:solidFill>
              <a:prstDash val="solid"/>
              <a:round/>
              <a:headEnd type="none" w="med" len="med"/>
              <a:tailEnd type="arrow" w="sm" len="sm"/>
            </a:ln>
          </p:spPr>
        </p:sp>
      </p:grpSp>
      <p:grpSp>
        <p:nvGrpSpPr>
          <p:cNvPr id="8" name="Group 43"/>
          <p:cNvGrpSpPr/>
          <p:nvPr/>
        </p:nvGrpSpPr>
        <p:grpSpPr>
          <a:xfrm>
            <a:off x="5424488" y="4503738"/>
            <a:ext cx="3667125" cy="1198563"/>
            <a:chOff x="2457" y="2837"/>
            <a:chExt cx="2310" cy="755"/>
          </a:xfrm>
        </p:grpSpPr>
        <p:sp>
          <p:nvSpPr>
            <p:cNvPr id="25626" name="Text Box 17"/>
            <p:cNvSpPr txBox="1"/>
            <p:nvPr/>
          </p:nvSpPr>
          <p:spPr>
            <a:xfrm>
              <a:off x="2848" y="2837"/>
              <a:ext cx="1919" cy="755"/>
            </a:xfrm>
            <a:prstGeom prst="rect">
              <a:avLst/>
            </a:prstGeom>
            <a:solidFill>
              <a:schemeClr val="bg1"/>
            </a:solidFill>
            <a:ln w="38100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t">
              <a:spAutoFit/>
            </a:bodyPr>
            <a:p>
              <a:pPr>
                <a:buClrTx/>
              </a:pPr>
              <a:r>
                <a:rPr lang="zh-CN" altLang="en-US" sz="2400" b="1" dirty="0">
                  <a:solidFill>
                    <a:srgbClr val="0000FF"/>
                  </a:solidFill>
                  <a:latin typeface="Arial" panose="020B0604020202020204" pitchFamily="34" charset="0"/>
                  <a:ea typeface="黑体" panose="02010609060101010101" pitchFamily="49" charset="-122"/>
                </a:rPr>
                <a:t>建立抗日民族统一战线，取得抗日战争的完全胜利</a:t>
              </a:r>
              <a:endParaRPr lang="zh-CN" altLang="en-US" sz="2400" b="1" dirty="0">
                <a:solidFill>
                  <a:srgbClr val="0000FF"/>
                </a:solidFill>
                <a:latin typeface="Arial" panose="020B0604020202020204" pitchFamily="34" charset="0"/>
                <a:ea typeface="黑体" panose="02010609060101010101" pitchFamily="49" charset="-122"/>
              </a:endParaRPr>
            </a:p>
          </p:txBody>
        </p:sp>
        <p:sp>
          <p:nvSpPr>
            <p:cNvPr id="25627" name="Line 26"/>
            <p:cNvSpPr/>
            <p:nvPr/>
          </p:nvSpPr>
          <p:spPr>
            <a:xfrm>
              <a:off x="2457" y="3243"/>
              <a:ext cx="385" cy="0"/>
            </a:xfrm>
            <a:prstGeom prst="line">
              <a:avLst/>
            </a:prstGeom>
            <a:ln w="76200" cap="flat" cmpd="sng">
              <a:solidFill>
                <a:schemeClr val="tx1"/>
              </a:solidFill>
              <a:prstDash val="solid"/>
              <a:round/>
              <a:headEnd type="none" w="med" len="med"/>
              <a:tailEnd type="arrow" w="sm" len="sm"/>
            </a:ln>
          </p:spPr>
        </p:sp>
      </p:grpSp>
      <p:sp>
        <p:nvSpPr>
          <p:cNvPr id="170011" name="Line 27"/>
          <p:cNvSpPr/>
          <p:nvPr/>
        </p:nvSpPr>
        <p:spPr>
          <a:xfrm>
            <a:off x="5381625" y="6411913"/>
            <a:ext cx="957263" cy="0"/>
          </a:xfrm>
          <a:prstGeom prst="line">
            <a:avLst/>
          </a:prstGeom>
          <a:ln w="76200" cap="flat" cmpd="sng">
            <a:solidFill>
              <a:schemeClr val="tx1"/>
            </a:solidFill>
            <a:prstDash val="solid"/>
            <a:round/>
            <a:headEnd type="none" w="med" len="med"/>
            <a:tailEnd type="arrow" w="sm" len="sm"/>
          </a:ln>
        </p:spPr>
      </p:sp>
      <p:sp>
        <p:nvSpPr>
          <p:cNvPr id="170016" name="Line 32"/>
          <p:cNvSpPr/>
          <p:nvPr/>
        </p:nvSpPr>
        <p:spPr>
          <a:xfrm>
            <a:off x="8897938" y="2176463"/>
            <a:ext cx="666750" cy="928687"/>
          </a:xfrm>
          <a:prstGeom prst="line">
            <a:avLst/>
          </a:prstGeom>
          <a:ln w="76200" cap="flat" cmpd="sng">
            <a:solidFill>
              <a:schemeClr val="tx1"/>
            </a:solidFill>
            <a:prstDash val="solid"/>
            <a:round/>
            <a:headEnd type="none" w="med" len="med"/>
            <a:tailEnd type="arrow" w="sm" len="sm"/>
          </a:ln>
        </p:spPr>
      </p:sp>
      <p:sp>
        <p:nvSpPr>
          <p:cNvPr id="170017" name="Line 33"/>
          <p:cNvSpPr/>
          <p:nvPr/>
        </p:nvSpPr>
        <p:spPr>
          <a:xfrm flipV="1">
            <a:off x="9101138" y="3179763"/>
            <a:ext cx="420687" cy="1885950"/>
          </a:xfrm>
          <a:prstGeom prst="line">
            <a:avLst/>
          </a:prstGeom>
          <a:ln w="76200" cap="flat" cmpd="sng">
            <a:solidFill>
              <a:schemeClr val="tx1"/>
            </a:solidFill>
            <a:prstDash val="solid"/>
            <a:round/>
            <a:headEnd type="none" w="med" len="med"/>
            <a:tailEnd type="arrow" w="sm" len="sm"/>
          </a:ln>
        </p:spPr>
      </p:sp>
      <p:sp>
        <p:nvSpPr>
          <p:cNvPr id="170018" name="Line 34"/>
          <p:cNvSpPr/>
          <p:nvPr/>
        </p:nvSpPr>
        <p:spPr>
          <a:xfrm>
            <a:off x="9086850" y="3629025"/>
            <a:ext cx="652463" cy="1552575"/>
          </a:xfrm>
          <a:prstGeom prst="line">
            <a:avLst/>
          </a:prstGeom>
          <a:ln w="76200" cap="flat" cmpd="sng">
            <a:solidFill>
              <a:schemeClr val="tx1"/>
            </a:solidFill>
            <a:prstDash val="solid"/>
            <a:round/>
            <a:headEnd type="none" w="med" len="med"/>
            <a:tailEnd type="arrow" w="sm" len="sm"/>
          </a:ln>
        </p:spPr>
      </p:sp>
      <p:sp>
        <p:nvSpPr>
          <p:cNvPr id="170019" name="Line 35"/>
          <p:cNvSpPr/>
          <p:nvPr/>
        </p:nvSpPr>
        <p:spPr>
          <a:xfrm flipV="1">
            <a:off x="8751888" y="5718175"/>
            <a:ext cx="942975" cy="682625"/>
          </a:xfrm>
          <a:prstGeom prst="line">
            <a:avLst/>
          </a:prstGeom>
          <a:ln w="76200" cap="flat" cmpd="sng">
            <a:solidFill>
              <a:schemeClr val="tx1"/>
            </a:solidFill>
            <a:prstDash val="solid"/>
            <a:round/>
            <a:headEnd type="none" w="med" len="med"/>
            <a:tailEnd type="arrow" w="sm" len="sm"/>
          </a:ln>
        </p:spPr>
      </p:sp>
      <p:sp>
        <p:nvSpPr>
          <p:cNvPr id="170020" name="Rectangle 36"/>
          <p:cNvSpPr/>
          <p:nvPr/>
        </p:nvSpPr>
        <p:spPr>
          <a:xfrm>
            <a:off x="9551988" y="2817813"/>
            <a:ext cx="1087437" cy="519112"/>
          </a:xfrm>
          <a:prstGeom prst="rect">
            <a:avLst/>
          </a:prstGeom>
          <a:noFill/>
          <a:ln w="38100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p>
            <a:pPr algn="ctr">
              <a:buClrTx/>
            </a:pPr>
            <a:r>
              <a:rPr lang="zh-CN" altLang="en-US" sz="24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利</a:t>
            </a:r>
            <a:endParaRPr lang="zh-CN" altLang="en-US" sz="2400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70021" name="Rectangle 37"/>
          <p:cNvSpPr/>
          <p:nvPr/>
        </p:nvSpPr>
        <p:spPr>
          <a:xfrm>
            <a:off x="9580563" y="5180013"/>
            <a:ext cx="1087437" cy="519112"/>
          </a:xfrm>
          <a:prstGeom prst="rect">
            <a:avLst/>
          </a:prstGeom>
          <a:noFill/>
          <a:ln w="38100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p>
            <a:pPr algn="ctr">
              <a:buClrTx/>
            </a:pPr>
            <a:r>
              <a:rPr lang="zh-CN" altLang="en-US" sz="24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弊</a:t>
            </a:r>
            <a:endParaRPr lang="zh-CN" altLang="en-US" sz="2400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70029" name="Text Box 45"/>
          <p:cNvSpPr txBox="1"/>
          <p:nvPr/>
        </p:nvSpPr>
        <p:spPr>
          <a:xfrm>
            <a:off x="1866900" y="2216150"/>
            <a:ext cx="8532813" cy="2799715"/>
          </a:xfrm>
          <a:prstGeom prst="rect">
            <a:avLst/>
          </a:prstGeom>
          <a:solidFill>
            <a:schemeClr val="bg1"/>
          </a:solidFill>
          <a:ln w="76200" cap="flat" cmpd="sng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>
            <a:spAutoFit/>
          </a:bodyPr>
          <a:p>
            <a:pPr>
              <a:buClrTx/>
            </a:pPr>
            <a:r>
              <a:rPr lang="en-US" altLang="zh-CN" sz="44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     </a:t>
            </a:r>
            <a:r>
              <a:rPr lang="en-US" altLang="zh-CN" sz="44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“</a:t>
            </a:r>
            <a:r>
              <a:rPr lang="zh-CN" altLang="en-US" sz="44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合则两利，分则两伤。</a:t>
            </a:r>
            <a:r>
              <a:rPr lang="zh-CN" altLang="en-US" sz="44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”</a:t>
            </a:r>
            <a:r>
              <a:rPr lang="zh-CN" altLang="en-US" sz="44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如今国共两党更须以民族利益为己任，再次携手合作，为祖国统一作出贡献。</a:t>
            </a:r>
            <a:endParaRPr lang="zh-CN" altLang="en-US" sz="4400" b="1" dirty="0">
              <a:solidFill>
                <a:srgbClr val="FF0000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9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699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9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699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699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9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699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699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9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699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699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9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699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699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0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1700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0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4" dur="500"/>
                                        <p:tgtEl>
                                          <p:spTgt spid="1700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0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9" dur="500"/>
                                        <p:tgtEl>
                                          <p:spTgt spid="1700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8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0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82" dur="500"/>
                                        <p:tgtEl>
                                          <p:spTgt spid="1700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500"/>
                            </p:stCondLst>
                            <p:childTnLst>
                              <p:par>
                                <p:cTn id="8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0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1700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0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91" dur="500"/>
                                        <p:tgtEl>
                                          <p:spTgt spid="1700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8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0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94" dur="500"/>
                                        <p:tgtEl>
                                          <p:spTgt spid="1700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500"/>
                            </p:stCondLst>
                            <p:childTnLst>
                              <p:par>
                                <p:cTn id="9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0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1700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3" dur="500"/>
                                        <p:tgtEl>
                                          <p:spTgt spid="170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9988" grpId="0" bldLvl="0" animBg="1"/>
      <p:bldP spid="169989" grpId="0" bldLvl="0" animBg="1"/>
      <p:bldP spid="169990" grpId="0" bldLvl="0" animBg="1"/>
      <p:bldP spid="169991" grpId="0" bldLvl="0" animBg="1"/>
      <p:bldP spid="169992" grpId="0" bldLvl="0" animBg="1"/>
      <p:bldP spid="170000" grpId="0" bldLvl="0" animBg="1"/>
      <p:bldP spid="170020" grpId="0" bldLvl="0" animBg="1"/>
      <p:bldP spid="170021" grpId="0" bldLvl="0" animBg="1"/>
      <p:bldP spid="170029" grpId="0" bldLvl="0" animBg="1"/>
    </p:bld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1936</Words>
  <Application>WPS 演示</Application>
  <PresentationFormat>宽屏</PresentationFormat>
  <Paragraphs>422</Paragraphs>
  <Slides>19</Slides>
  <Notes>0</Notes>
  <HiddenSlides>0</HiddenSlides>
  <MMClips>0</MMClips>
  <ScaleCrop>false</ScaleCrop>
  <HeadingPairs>
    <vt:vector size="8" baseType="variant">
      <vt:variant>
        <vt:lpstr>已用的字体</vt:lpstr>
      </vt:variant>
      <vt:variant>
        <vt:i4>17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1</vt:i4>
      </vt:variant>
      <vt:variant>
        <vt:lpstr>幻灯片标题</vt:lpstr>
      </vt:variant>
      <vt:variant>
        <vt:i4>19</vt:i4>
      </vt:variant>
    </vt:vector>
  </HeadingPairs>
  <TitlesOfParts>
    <vt:vector size="38" baseType="lpstr">
      <vt:lpstr>Arial</vt:lpstr>
      <vt:lpstr>宋体</vt:lpstr>
      <vt:lpstr>Wingdings</vt:lpstr>
      <vt:lpstr>Arial Unicode MS</vt:lpstr>
      <vt:lpstr>Calibri Light</vt:lpstr>
      <vt:lpstr>Calibri</vt:lpstr>
      <vt:lpstr>微软雅黑</vt:lpstr>
      <vt:lpstr>汉仪中宋简</vt:lpstr>
      <vt:lpstr>Times New Roman</vt:lpstr>
      <vt:lpstr>隶书</vt:lpstr>
      <vt:lpstr>迷你简超粗圆</vt:lpstr>
      <vt:lpstr>黑体</vt:lpstr>
      <vt:lpstr>迷你简超粗圆</vt:lpstr>
      <vt:lpstr>Segoe Print</vt:lpstr>
      <vt:lpstr>楷体_GB2312</vt:lpstr>
      <vt:lpstr>新宋体</vt:lpstr>
      <vt:lpstr>华文新魏</vt:lpstr>
      <vt:lpstr>Office 主题</vt:lpstr>
      <vt:lpstr>PBrush</vt:lpstr>
      <vt:lpstr>第七单元 解放战争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win7</dc:creator>
  <cp:lastModifiedBy>win7</cp:lastModifiedBy>
  <cp:revision>5</cp:revision>
  <dcterms:created xsi:type="dcterms:W3CDTF">2017-12-15T01:54:37Z</dcterms:created>
  <dcterms:modified xsi:type="dcterms:W3CDTF">2017-12-15T05:42:38Z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2052-10.1.0.6877</vt:lpwstr>
  </property>
</Properties>
</file>