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sldIdLst>
    <p:sldId id="256" r:id="rId4"/>
    <p:sldId id="263" r:id="rId5"/>
    <p:sldId id="258" r:id="rId6"/>
    <p:sldId id="271" r:id="rId7"/>
    <p:sldId id="276" r:id="rId8"/>
    <p:sldId id="275" r:id="rId9"/>
    <p:sldId id="277" r:id="rId10"/>
    <p:sldId id="272" r:id="rId11"/>
    <p:sldId id="274" r:id="rId12"/>
    <p:sldId id="273" r:id="rId13"/>
    <p:sldId id="304" r:id="rId14"/>
    <p:sldId id="267" r:id="rId15"/>
    <p:sldId id="279" r:id="rId16"/>
    <p:sldId id="266" r:id="rId17"/>
    <p:sldId id="268" r:id="rId18"/>
    <p:sldId id="269" r:id="rId19"/>
    <p:sldId id="278" r:id="rId20"/>
    <p:sldId id="270" r:id="rId21"/>
    <p:sldId id="280" r:id="rId22"/>
    <p:sldId id="260" r:id="rId23"/>
    <p:sldId id="281" r:id="rId24"/>
    <p:sldId id="285" r:id="rId25"/>
    <p:sldId id="282" r:id="rId26"/>
    <p:sldId id="284" r:id="rId27"/>
    <p:sldId id="287" r:id="rId28"/>
    <p:sldId id="286" r:id="rId29"/>
    <p:sldId id="311" r:id="rId30"/>
    <p:sldId id="307" r:id="rId31"/>
    <p:sldId id="308" r:id="rId32"/>
    <p:sldId id="306" r:id="rId33"/>
    <p:sldId id="261" r:id="rId34"/>
    <p:sldId id="288" r:id="rId35"/>
    <p:sldId id="289" r:id="rId36"/>
    <p:sldId id="283" r:id="rId37"/>
    <p:sldId id="257" r:id="rId38"/>
    <p:sldId id="290" r:id="rId39"/>
    <p:sldId id="291" r:id="rId40"/>
  </p:sldIdLst>
  <p:sldSz cx="9144000" cy="6858000" type="screen4x3"/>
  <p:notesSz cx="6858000" cy="9144000"/>
  <p:custDataLst>
    <p:tags r:id="rId41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Lucida Sans Unicode"/>
        <a:ea typeface="黑体" panose="02010609060101010101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Lucida Sans Unicode"/>
        <a:ea typeface="黑体" panose="02010609060101010101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Lucida Sans Unicode"/>
        <a:ea typeface="黑体" panose="02010609060101010101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Lucida Sans Unicode"/>
        <a:ea typeface="黑体" panose="02010609060101010101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Lucida Sans Unicode"/>
        <a:ea typeface="黑体" panose="02010609060101010101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Lucida Sans Unicode"/>
        <a:ea typeface="黑体" panose="02010609060101010101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Lucida Sans Unicode"/>
        <a:ea typeface="黑体" panose="02010609060101010101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Lucida Sans Unicode"/>
        <a:ea typeface="黑体" panose="02010609060101010101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Lucida Sans Unicode"/>
        <a:ea typeface="黑体" panose="02010609060101010101" charset="-122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2" d="100"/>
          <a:sy n="62" d="100"/>
        </p:scale>
        <p:origin x="-1596" y="-84"/>
      </p:cViewPr>
      <p:guideLst>
        <p:guide orient="horz" pos="214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6" cy="72006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slide" Target="slides/slide36.xml" /><Relationship Id="rId4" Type="http://schemas.openxmlformats.org/officeDocument/2006/relationships/slide" Target="slides/slide1.xml" /><Relationship Id="rId40" Type="http://schemas.openxmlformats.org/officeDocument/2006/relationships/slide" Target="slides/slide37.xml" /><Relationship Id="rId41" Type="http://schemas.openxmlformats.org/officeDocument/2006/relationships/tags" Target="tags/tag1.xml" /><Relationship Id="rId42" Type="http://schemas.openxmlformats.org/officeDocument/2006/relationships/presProps" Target="presProps.xml" /><Relationship Id="rId43" Type="http://schemas.openxmlformats.org/officeDocument/2006/relationships/viewProps" Target="viewProps.xml" /><Relationship Id="rId44" Type="http://schemas.openxmlformats.org/officeDocument/2006/relationships/theme" Target="theme/theme1.xml" /><Relationship Id="rId45" Type="http://schemas.openxmlformats.org/officeDocument/2006/relationships/tableStyles" Target="tableStyles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a="http://schemas.openxmlformats.org/drawingml/2006/main" xmlns:dgm="http://schemas.openxmlformats.org/drawingml/2006/diagram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dgm="http://schemas.openxmlformats.org/drawingml/2006/diagram">
  <dgm:ptLst>
    <dgm:pt modelId="{86959BCA-AEE8-4F65-8ADA-9F81C7F904BE}" type="doc">
      <dgm:prSet loTypeId="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/>
      </dgm:t>
    </dgm:pt>
    <dgm:pt modelId="{63CD5B12-1BD1-40FE-9DD9-A34257757A20}" type="parTrans" cxnId="{4C2E4214-1871-4316-8B97-5F127625E912}">
      <dgm:prSet/>
      <dgm:spPr/>
      <dgm:t>
        <a:bodyPr/>
        <a:lstStyle/>
        <a:p>
          <a:endParaRPr lang="zh-CN" altLang="en-US"/>
        </a:p>
      </dgm:t>
    </dgm:pt>
    <dgm:pt modelId="{D9128364-CE59-4A5C-AB81-29630F0AC01D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200" smtClean="0"/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200" smtClean="0"/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smtClean="0"/>
            <a:t>环境问题</a:t>
          </a:r>
          <a:endParaRPr lang="zh-CN" altLang="en-US" sz="2800"/>
        </a:p>
      </dgm:t>
    </dgm:pt>
    <dgm:pt modelId="{65644618-3A1F-483F-8880-40C713CAE4D4}" type="parTrans" cxnId="{C0CB0C16-300B-4874-8B74-5DAA4F33F520}">
      <dgm:prSet/>
      <dgm:spPr/>
      <dgm:t>
        <a:bodyPr/>
        <a:lstStyle/>
        <a:p>
          <a:endParaRPr lang="zh-CN" altLang="en-US"/>
        </a:p>
      </dgm:t>
    </dgm:pt>
    <dgm:pt modelId="{BD97C855-AA2E-4BAC-9A3A-69B1AF6B4474}">
      <dgm:prSet/>
      <dgm:spPr/>
      <dgm:t>
        <a:bodyPr/>
        <a:lstStyle/>
        <a:p>
          <a:r>
            <a:rPr lang="zh-CN" altLang="en-US" smtClean="0"/>
            <a:t>工业污染</a:t>
          </a:r>
          <a:endParaRPr lang="zh-CN" altLang="en-US"/>
        </a:p>
      </dgm:t>
    </dgm:pt>
    <dgm:pt modelId="{430FE163-F35D-4ACC-BB04-003856E216E3}" type="sibTrans" cxnId="{C0CB0C16-300B-4874-8B74-5DAA4F33F520}">
      <dgm:prSet/>
      <dgm:spPr/>
      <dgm:t>
        <a:bodyPr/>
        <a:lstStyle/>
        <a:p>
          <a:endParaRPr lang="zh-CN" altLang="en-US"/>
        </a:p>
      </dgm:t>
    </dgm:pt>
    <dgm:pt modelId="{FC6FFCF9-E3F3-4619-8B40-D536A3A09CF2}" type="parTrans" cxnId="{5DB17D64-F452-4C1B-9909-C873D746E742}">
      <dgm:prSet/>
      <dgm:spPr/>
      <dgm:t>
        <a:bodyPr/>
        <a:lstStyle/>
        <a:p>
          <a:endParaRPr lang="zh-CN" altLang="en-US"/>
        </a:p>
      </dgm:t>
    </dgm:pt>
    <dgm:pt modelId="{829F8490-30C2-4451-94D7-2E75C79EE794}">
      <dgm:prSet/>
      <dgm:spPr/>
      <dgm:t>
        <a:bodyPr/>
        <a:lstStyle/>
        <a:p>
          <a:r>
            <a:rPr lang="zh-CN" altLang="en-US" smtClean="0"/>
            <a:t>汽车尾气污染</a:t>
          </a:r>
          <a:endParaRPr lang="zh-CN" altLang="en-US"/>
        </a:p>
      </dgm:t>
    </dgm:pt>
    <dgm:pt modelId="{E8FAA12E-817C-4CA7-A73A-F673C56C7AAF}" type="sibTrans" cxnId="{5DB17D64-F452-4C1B-9909-C873D746E742}">
      <dgm:prSet/>
      <dgm:spPr/>
      <dgm:t>
        <a:bodyPr/>
        <a:lstStyle/>
        <a:p>
          <a:endParaRPr lang="zh-CN" altLang="en-US"/>
        </a:p>
      </dgm:t>
    </dgm:pt>
    <dgm:pt modelId="{496BFDB8-A172-41F4-BD02-896932F1F4C2}" type="parTrans" cxnId="{C7EA2382-1BCA-4AC2-AA90-6436F8798D4A}">
      <dgm:prSet/>
      <dgm:spPr/>
      <dgm:t>
        <a:bodyPr/>
        <a:lstStyle/>
        <a:p>
          <a:endParaRPr lang="zh-CN" altLang="en-US"/>
        </a:p>
      </dgm:t>
    </dgm:pt>
    <dgm:pt modelId="{F237292B-AEDD-4B67-B7D6-C7C1C07446B0}">
      <dgm:prSet/>
      <dgm:spPr/>
      <dgm:t>
        <a:bodyPr/>
        <a:lstStyle/>
        <a:p>
          <a:r>
            <a:rPr lang="zh-CN" altLang="en-US" smtClean="0"/>
            <a:t>水源污染</a:t>
          </a:r>
          <a:endParaRPr lang="zh-CN" altLang="en-US"/>
        </a:p>
      </dgm:t>
    </dgm:pt>
    <dgm:pt modelId="{31A8F7B1-C4D1-4992-98B8-47F61B51CC7A}" type="sibTrans" cxnId="{C7EA2382-1BCA-4AC2-AA90-6436F8798D4A}">
      <dgm:prSet/>
      <dgm:spPr/>
      <dgm:t>
        <a:bodyPr/>
        <a:lstStyle/>
        <a:p>
          <a:endParaRPr lang="zh-CN" altLang="en-US"/>
        </a:p>
      </dgm:t>
    </dgm:pt>
    <dgm:pt modelId="{861DA444-681D-491A-8457-A54D337BBE92}" type="parTrans" cxnId="{4E93AFA1-D687-4FE0-8F79-9DDAAE0BE2CE}">
      <dgm:prSet/>
      <dgm:spPr/>
      <dgm:t>
        <a:bodyPr/>
        <a:lstStyle/>
        <a:p>
          <a:endParaRPr lang="zh-CN" altLang="en-US"/>
        </a:p>
      </dgm:t>
    </dgm:pt>
    <dgm:pt modelId="{1551A035-7FA1-4F74-BD90-BB9A4687AF0E}">
      <dgm:prSet/>
      <dgm:spPr/>
      <dgm:t>
        <a:bodyPr/>
        <a:lstStyle/>
        <a:p>
          <a:r>
            <a:rPr lang="zh-CN" altLang="en-US" smtClean="0"/>
            <a:t>土壤污染等</a:t>
          </a:r>
          <a:endParaRPr lang="zh-CN" altLang="en-US"/>
        </a:p>
      </dgm:t>
    </dgm:pt>
    <dgm:pt modelId="{048623E6-5316-49F7-98FF-29231DAF90C7}" type="sibTrans" cxnId="{4E93AFA1-D687-4FE0-8F79-9DDAAE0BE2CE}">
      <dgm:prSet/>
      <dgm:spPr/>
      <dgm:t>
        <a:bodyPr/>
        <a:lstStyle/>
        <a:p>
          <a:endParaRPr lang="zh-CN" altLang="en-US"/>
        </a:p>
      </dgm:t>
    </dgm:pt>
    <dgm:pt modelId="{13C9FA5D-FA47-4584-801E-E31BECBC0080}" type="sibTrans" cxnId="{4C2E4214-1871-4316-8B97-5F127625E912}">
      <dgm:prSet/>
      <dgm:spPr/>
      <dgm:t>
        <a:bodyPr/>
        <a:lstStyle/>
        <a:p>
          <a:endParaRPr lang="zh-CN" altLang="en-US"/>
        </a:p>
      </dgm:t>
    </dgm:pt>
    <dgm:pt modelId="{2AD734C7-40B3-4102-B442-D1FAE58DCB61}" type="parTrans" cxnId="{2F16572B-8CB8-4CB3-8A64-E22897DF4DDE}">
      <dgm:prSet/>
      <dgm:spPr/>
      <dgm:t>
        <a:bodyPr/>
        <a:lstStyle/>
        <a:p>
          <a:endParaRPr lang="zh-CN" altLang="en-US"/>
        </a:p>
      </dgm:t>
    </dgm:pt>
    <dgm:pt modelId="{34EDA396-B8FA-4EB2-A266-7BC47C88F58A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700" smtClean="0"/>
            <a:t>交</a:t>
          </a:r>
          <a:endParaRPr lang="zh-CN" altLang="en-US" sz="700" smtClean="0"/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2800" smtClean="0"/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2800" smtClean="0"/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smtClean="0"/>
            <a:t>交通问题</a:t>
          </a:r>
          <a:endParaRPr lang="zh-CN" altLang="en-US" sz="2800"/>
        </a:p>
      </dgm:t>
    </dgm:pt>
    <dgm:pt modelId="{0D9E07AD-5895-42C2-864D-1CF9AA14CA6A}" type="parTrans" cxnId="{53977B5B-1BE5-4D6A-92C1-168053D7539D}">
      <dgm:prSet/>
      <dgm:spPr/>
      <dgm:t>
        <a:bodyPr/>
        <a:lstStyle/>
        <a:p>
          <a:endParaRPr lang="zh-CN" altLang="en-US"/>
        </a:p>
      </dgm:t>
    </dgm:pt>
    <dgm:pt modelId="{4E9D5789-EB07-44A1-BE0C-C34F1E2B75B7}">
      <dgm:prSet/>
      <dgm:spPr/>
      <dgm:t>
        <a:bodyPr/>
        <a:lstStyle/>
        <a:p>
          <a:r>
            <a:rPr lang="zh-CN" altLang="en-US" smtClean="0"/>
            <a:t>交通拥堵</a:t>
          </a:r>
          <a:endParaRPr lang="zh-CN" altLang="en-US"/>
        </a:p>
      </dgm:t>
    </dgm:pt>
    <dgm:pt modelId="{16751D5F-0C97-45A2-888C-FE95D9E3EFCA}" type="sibTrans" cxnId="{53977B5B-1BE5-4D6A-92C1-168053D7539D}">
      <dgm:prSet/>
      <dgm:spPr/>
      <dgm:t>
        <a:bodyPr/>
        <a:lstStyle/>
        <a:p>
          <a:endParaRPr lang="zh-CN" altLang="en-US"/>
        </a:p>
      </dgm:t>
    </dgm:pt>
    <dgm:pt modelId="{8E89ABB9-517A-4F84-BCD6-203CBE45956C}" type="parTrans" cxnId="{406415D0-DC83-401B-808F-7A8AEF304806}">
      <dgm:prSet/>
      <dgm:spPr/>
      <dgm:t>
        <a:bodyPr/>
        <a:lstStyle/>
        <a:p/>
      </dgm:t>
    </dgm:pt>
    <dgm:pt modelId="{713D3130-1043-4944-965C-01BBEA82BF10}">
      <dgm:prSet/>
      <dgm:spPr/>
      <dgm:t>
        <a:bodyPr/>
        <a:lstStyle/>
        <a:p>
          <a:r>
            <a:rPr lang="zh-CN" altLang="en-US" smtClean="0"/>
            <a:t>停车困难</a:t>
          </a:r>
          <a:endParaRPr lang="zh-CN" altLang="en-US"/>
        </a:p>
      </dgm:t>
    </dgm:pt>
    <dgm:pt modelId="{2CCED500-71DC-4910-9744-79A22EB24B43}" type="sibTrans" cxnId="{406415D0-DC83-401B-808F-7A8AEF304806}">
      <dgm:prSet/>
      <dgm:spPr/>
      <dgm:t>
        <a:bodyPr/>
        <a:lstStyle/>
        <a:p/>
      </dgm:t>
    </dgm:pt>
    <dgm:pt modelId="{1D107798-9842-4312-BFBD-D5BE30B18184}" type="sibTrans" cxnId="{2F16572B-8CB8-4CB3-8A64-E22897DF4DDE}">
      <dgm:prSet/>
      <dgm:spPr/>
      <dgm:t>
        <a:bodyPr/>
        <a:lstStyle/>
        <a:p>
          <a:endParaRPr lang="zh-CN" altLang="en-US"/>
        </a:p>
      </dgm:t>
    </dgm:pt>
    <dgm:pt modelId="{1253B72C-43FB-4615-8AB3-4AF03FAFB4B2}" type="parTrans" cxnId="{BA9E4714-1CF0-47DF-9469-340717F93F7D}">
      <dgm:prSet/>
      <dgm:spPr/>
      <dgm:t>
        <a:bodyPr/>
        <a:lstStyle/>
        <a:p>
          <a:endParaRPr lang="zh-CN" altLang="en-US"/>
        </a:p>
      </dgm:t>
    </dgm:pt>
    <dgm:pt modelId="{80E96DF3-91AD-4BC2-8A63-31583E8F7D75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500" smtClean="0"/>
            <a:t>社</a:t>
          </a:r>
          <a:endParaRPr lang="zh-CN" altLang="en-US" sz="500" smtClean="0"/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500" smtClean="0"/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500" smtClean="0"/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500" smtClean="0"/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500" smtClean="0"/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500" smtClean="0"/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500" smtClean="0"/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500" smtClean="0"/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500" smtClean="0"/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2800" smtClean="0"/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smtClean="0"/>
            <a:t>社会问题</a:t>
          </a:r>
          <a:endParaRPr lang="zh-CN" altLang="en-US" sz="2400"/>
        </a:p>
      </dgm:t>
    </dgm:pt>
    <dgm:pt modelId="{990FA447-1E83-4F51-80C6-6A2A42065B9E}" type="parTrans" cxnId="{9BACACD1-EE7B-4587-B4EF-7A49304EC3AD}">
      <dgm:prSet/>
      <dgm:spPr/>
      <dgm:t>
        <a:bodyPr/>
        <a:lstStyle/>
        <a:p>
          <a:endParaRPr lang="zh-CN" altLang="en-US"/>
        </a:p>
      </dgm:t>
    </dgm:pt>
    <dgm:pt modelId="{546D4530-DBC6-4BC4-8AEF-E7B24B1882D9}">
      <dgm:prSet/>
      <dgm:spPr/>
      <dgm:t>
        <a:bodyPr/>
        <a:lstStyle/>
        <a:p>
          <a:r>
            <a:rPr lang="zh-CN" altLang="en-US" smtClean="0"/>
            <a:t>人口激增</a:t>
          </a:r>
          <a:endParaRPr lang="zh-CN" altLang="en-US"/>
        </a:p>
      </dgm:t>
    </dgm:pt>
    <dgm:pt modelId="{7CF21288-6FC6-4271-9DA1-4E5044A8C5B0}" type="sibTrans" cxnId="{9BACACD1-EE7B-4587-B4EF-7A49304EC3AD}">
      <dgm:prSet/>
      <dgm:spPr/>
      <dgm:t>
        <a:bodyPr/>
        <a:lstStyle/>
        <a:p>
          <a:endParaRPr lang="zh-CN" altLang="en-US"/>
        </a:p>
      </dgm:t>
    </dgm:pt>
    <dgm:pt modelId="{501778E4-EC0D-43F2-9C80-B80A94A30E1F}" type="parTrans" cxnId="{AF947585-1948-47AF-90BE-6090436DA5A3}">
      <dgm:prSet/>
      <dgm:spPr/>
      <dgm:t>
        <a:bodyPr/>
        <a:lstStyle/>
        <a:p>
          <a:endParaRPr lang="zh-CN" altLang="en-US"/>
        </a:p>
      </dgm:t>
    </dgm:pt>
    <dgm:pt modelId="{B61813E8-C7B6-4CBD-8E6E-F9A1C619CB60}">
      <dgm:prSet/>
      <dgm:spPr/>
      <dgm:t>
        <a:bodyPr/>
        <a:lstStyle/>
        <a:p>
          <a:r>
            <a:rPr lang="zh-CN" altLang="en-US" smtClean="0"/>
            <a:t>贫富差距</a:t>
          </a:r>
          <a:endParaRPr lang="zh-CN" altLang="en-US"/>
        </a:p>
      </dgm:t>
    </dgm:pt>
    <dgm:pt modelId="{8FD4D501-F0DC-4BA3-9C7A-6AA819D0D591}" type="sibTrans" cxnId="{AF947585-1948-47AF-90BE-6090436DA5A3}">
      <dgm:prSet/>
      <dgm:spPr/>
      <dgm:t>
        <a:bodyPr/>
        <a:lstStyle/>
        <a:p>
          <a:endParaRPr lang="zh-CN" altLang="en-US"/>
        </a:p>
      </dgm:t>
    </dgm:pt>
    <dgm:pt modelId="{FCC68362-C637-4F80-BD7A-F234AEDF9287}" type="parTrans" cxnId="{DB1B7579-02B5-4F5C-AE2F-CD72EF540FC3}">
      <dgm:prSet/>
      <dgm:spPr/>
      <dgm:t>
        <a:bodyPr/>
        <a:lstStyle/>
        <a:p>
          <a:endParaRPr lang="zh-CN" altLang="en-US"/>
        </a:p>
      </dgm:t>
    </dgm:pt>
    <dgm:pt modelId="{7DF02C65-1C22-4BF7-B0C4-C120E1523111}">
      <dgm:prSet/>
      <dgm:spPr/>
      <dgm:t>
        <a:bodyPr/>
        <a:lstStyle/>
        <a:p>
          <a:r>
            <a:rPr lang="zh-CN" altLang="en-US" smtClean="0"/>
            <a:t>犯罪率上升</a:t>
          </a:r>
          <a:endParaRPr lang="zh-CN" altLang="en-US"/>
        </a:p>
      </dgm:t>
    </dgm:pt>
    <dgm:pt modelId="{434EB9FB-63D0-4265-99EF-0D4530A3FEAE}" type="sibTrans" cxnId="{DB1B7579-02B5-4F5C-AE2F-CD72EF540FC3}">
      <dgm:prSet/>
      <dgm:spPr/>
      <dgm:t>
        <a:bodyPr/>
        <a:lstStyle/>
        <a:p>
          <a:endParaRPr lang="zh-CN" altLang="en-US"/>
        </a:p>
      </dgm:t>
    </dgm:pt>
    <dgm:pt modelId="{F1378202-220A-4C98-B148-8BA9C3BCF8DE}" type="parTrans" cxnId="{C80E610B-2234-4B7C-9342-5EE8B778DD9C}">
      <dgm:prSet/>
      <dgm:spPr/>
      <dgm:t>
        <a:bodyPr/>
        <a:lstStyle/>
        <a:p>
          <a:endParaRPr lang="zh-CN" altLang="en-US"/>
        </a:p>
      </dgm:t>
    </dgm:pt>
    <dgm:pt modelId="{1A1CD235-7FBB-4FFE-8644-0DF88F66906B}">
      <dgm:prSet/>
      <dgm:spPr/>
      <dgm:t>
        <a:bodyPr/>
        <a:lstStyle/>
        <a:p>
          <a:r>
            <a:rPr lang="zh-CN" altLang="en-US" smtClean="0"/>
            <a:t>失业者增加</a:t>
          </a:r>
          <a:endParaRPr lang="zh-CN" altLang="en-US"/>
        </a:p>
      </dgm:t>
    </dgm:pt>
    <dgm:pt modelId="{9FB44614-BDE0-4AA3-8063-572C6C0A0D51}" type="sibTrans" cxnId="{C80E610B-2234-4B7C-9342-5EE8B778DD9C}">
      <dgm:prSet/>
      <dgm:spPr/>
      <dgm:t>
        <a:bodyPr/>
        <a:lstStyle/>
        <a:p>
          <a:endParaRPr lang="zh-CN" altLang="en-US"/>
        </a:p>
      </dgm:t>
    </dgm:pt>
    <dgm:pt modelId="{87A4C657-F745-445A-87B4-7D492D937544}" type="sibTrans" cxnId="{BA9E4714-1CF0-47DF-9469-340717F93F7D}">
      <dgm:prSet/>
      <dgm:spPr/>
      <dgm:t>
        <a:bodyPr/>
        <a:lstStyle/>
        <a:p>
          <a:endParaRPr lang="zh-CN" altLang="en-US"/>
        </a:p>
      </dgm:t>
    </dgm:pt>
    <dgm:pt modelId="{C38DD3D0-CE8E-4E70-AB72-D4175466FA13}" type="pres">
      <dgm:prSet presAssocID="{86959BCA-AEE8-4F65-8ADA-9F81C7F904BE}" presName="diagram">
        <dgm:presLayoutVars>
          <dgm:dir/>
          <dgm:animLvl val="lvl"/>
          <dgm:resizeHandles val="exact"/>
        </dgm:presLayoutVars>
      </dgm:prSet>
      <dgm:spPr/>
      <dgm:t>
        <a:bodyPr/>
        <a:lstStyle/>
        <a:p/>
      </dgm:t>
    </dgm:pt>
    <dgm:pt modelId="{E9F3CE35-A9E8-46E8-96D1-CB762D847631}" type="pres">
      <dgm:prSet presAssocID="{D9128364-CE59-4A5C-AB81-29630F0AC01D}" presName="compNode"/>
      <dgm:spPr/>
      <dgm:t>
        <a:bodyPr/>
        <a:lstStyle/>
        <a:p/>
      </dgm:t>
    </dgm:pt>
    <dgm:pt modelId="{389AE3B0-CD8B-4046-8DE2-2EE8AB7035CE}" type="pres">
      <dgm:prSet presAssocID="{D9128364-CE59-4A5C-AB81-29630F0AC01D}" presName="childRect" presStyleLbl="bgAcc1" presStyleCnt="3" custScaleY="16326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6F7174A-E075-456D-B969-38E7C6115260}" type="pres">
      <dgm:prSet presAssocID="{D9128364-CE59-4A5C-AB81-29630F0AC01D}" presName="parentText" presStyleLbl="node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097B3FE-B75A-47FB-9B33-887BC633A8D0}" type="pres">
      <dgm:prSet presAssocID="{D9128364-CE59-4A5C-AB81-29630F0AC01D}" presName="parentRect" presStyleLbl="alignNode1" presStyleCnt="3" custScaleX="98306" custScaleY="103974" custLinFactNeighborX="-648" custLinFactNeighborY="57284"/>
      <dgm:spPr/>
      <dgm:t>
        <a:bodyPr/>
        <a:lstStyle/>
        <a:p>
          <a:endParaRPr lang="zh-CN" altLang="en-US"/>
        </a:p>
      </dgm:t>
    </dgm:pt>
    <dgm:pt modelId="{99152B2D-DDDD-4E3D-82B7-EFFA1EDD5048}" type="pres">
      <dgm:prSet presAssocID="{D9128364-CE59-4A5C-AB81-29630F0AC01D}" presName="adorn" presStyleLbl="fgAccFollowNode1" presStyleCnt="3" custLinFactNeighborX="-8522" custLinFactNeighborY="38456"/>
      <dgm:spPr/>
      <dgm:t>
        <a:bodyPr/>
        <a:lstStyle/>
        <a:p/>
      </dgm:t>
    </dgm:pt>
    <dgm:pt modelId="{FE738814-0CB6-486E-9B03-485DA0551B1D}" type="pres">
      <dgm:prSet presAssocID="{13C9FA5D-FA47-4584-801E-E31BECBC0080}" presName="sibTrans" presStyleLbl="sibTrans2D1" presStyleCnt="2"/>
      <dgm:spPr/>
      <dgm:t>
        <a:bodyPr/>
        <a:lstStyle/>
        <a:p>
          <a:endParaRPr lang="zh-CN" altLang="en-US"/>
        </a:p>
      </dgm:t>
    </dgm:pt>
    <dgm:pt modelId="{2E1CB0C5-E3C6-449B-92DA-7614820514BC}" type="pres">
      <dgm:prSet presAssocID="{34EDA396-B8FA-4EB2-A266-7BC47C88F58A}" presName="compNode"/>
      <dgm:spPr/>
      <dgm:t>
        <a:bodyPr/>
        <a:lstStyle/>
        <a:p/>
      </dgm:t>
    </dgm:pt>
    <dgm:pt modelId="{E163FECF-24E6-4821-9E21-0989C2751B0D}" type="pres">
      <dgm:prSet presAssocID="{34EDA396-B8FA-4EB2-A266-7BC47C88F58A}" presName="childRect" presStyleLbl="bgAcc1" presStyleIdx="1" presStyleCnt="3" custScaleX="103192" custScaleY="16285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9B37F0A-52C6-4D98-AA2A-FBBFE3EAB185}" type="pres">
      <dgm:prSet presAssocID="{34EDA396-B8FA-4EB2-A266-7BC47C88F58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79A235D-8090-4634-8F17-96CFC105BBDE}" type="pres">
      <dgm:prSet presAssocID="{34EDA396-B8FA-4EB2-A266-7BC47C88F58A}" presName="parentRect" presStyleLbl="alignNode1" presStyleIdx="1" presStyleCnt="3" custLinFactNeighborX="-2012" custLinFactNeighborY="77591"/>
      <dgm:spPr/>
      <dgm:t>
        <a:bodyPr/>
        <a:lstStyle/>
        <a:p>
          <a:endParaRPr lang="zh-CN" altLang="en-US"/>
        </a:p>
      </dgm:t>
    </dgm:pt>
    <dgm:pt modelId="{E982D0C7-6C2C-478F-911E-797EBDA9438D}" type="pres">
      <dgm:prSet presAssocID="{34EDA396-B8FA-4EB2-A266-7BC47C88F58A}" presName="adorn" presStyleLbl="fgAccFollowNode1" presStyleIdx="1" presStyleCnt="3" custLinFactNeighborX="2912" custLinFactNeighborY="53679"/>
      <dgm:spPr/>
      <dgm:t>
        <a:bodyPr/>
        <a:lstStyle/>
        <a:p/>
      </dgm:t>
    </dgm:pt>
    <dgm:pt modelId="{17943C12-3AF5-4D64-A25A-4AEBECE44482}" type="pres">
      <dgm:prSet presAssocID="{1D107798-9842-4312-BFBD-D5BE30B18184}" presName="sibTrans" presStyleLbl="sibTrans2D1" presStyleIdx="1" presStyleCnt="2"/>
      <dgm:spPr/>
      <dgm:t>
        <a:bodyPr/>
        <a:lstStyle/>
        <a:p>
          <a:endParaRPr lang="zh-CN" altLang="en-US"/>
        </a:p>
      </dgm:t>
    </dgm:pt>
    <dgm:pt modelId="{6E3C12A2-FE3A-441A-B647-B36F4C0C1B42}" type="pres">
      <dgm:prSet presAssocID="{80E96DF3-91AD-4BC2-8A63-31583E8F7D75}" presName="compNode"/>
      <dgm:spPr/>
      <dgm:t>
        <a:bodyPr/>
        <a:lstStyle/>
        <a:p/>
      </dgm:t>
    </dgm:pt>
    <dgm:pt modelId="{EBD586FE-F2B0-401D-8223-B38D12BDF9F0}" type="pres">
      <dgm:prSet presAssocID="{80E96DF3-91AD-4BC2-8A63-31583E8F7D75}" presName="childRect" presStyleLbl="bgAcc1" presStyleIdx="2" presStyleCnt="3" custScaleX="103383" custScaleY="17127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0B38A43-8E85-4AF6-8FF3-4A00C7A55863}" type="pres">
      <dgm:prSet presAssocID="{80E96DF3-91AD-4BC2-8A63-31583E8F7D7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6433FF9-BB72-43B2-BD32-41096A8786A1}" type="pres">
      <dgm:prSet presAssocID="{80E96DF3-91AD-4BC2-8A63-31583E8F7D75}" presName="parentRect" presStyleLbl="alignNode1" presStyleIdx="2" presStyleCnt="3" custLinFactNeighborX="1477" custLinFactNeighborY="91880"/>
      <dgm:spPr/>
      <dgm:t>
        <a:bodyPr/>
        <a:lstStyle/>
        <a:p>
          <a:endParaRPr lang="zh-CN" altLang="en-US"/>
        </a:p>
      </dgm:t>
    </dgm:pt>
    <dgm:pt modelId="{420159A4-0D2A-44A9-A944-9C4D3BACF68C}" type="pres">
      <dgm:prSet presAssocID="{80E96DF3-91AD-4BC2-8A63-31583E8F7D75}" presName="adorn" presStyleLbl="fgAccFollowNode1" presStyleIdx="2" presStyleCnt="3" custLinFactNeighborX="3773" custLinFactNeighborY="60320"/>
      <dgm:spPr/>
      <dgm:t>
        <a:bodyPr/>
        <a:lstStyle/>
        <a:p/>
      </dgm:t>
    </dgm:pt>
  </dgm:ptLst>
  <dgm:cxnLst>
    <dgm:cxn modelId="{4C2E4214-1871-4316-8B97-5F127625E912}" srcId="{86959BCA-AEE8-4F65-8ADA-9F81C7F904BE}" destId="{D9128364-CE59-4A5C-AB81-29630F0AC01D}" srcOrd="0" destOrd="0" parTransId="{63CD5B12-1BD1-40FE-9DD9-A34257757A20}" sibTransId="{13C9FA5D-FA47-4584-801E-E31BECBC0080}"/>
    <dgm:cxn modelId="{C0CB0C16-300B-4874-8B74-5DAA4F33F520}" srcId="{D9128364-CE59-4A5C-AB81-29630F0AC01D}" destId="{BD97C855-AA2E-4BAC-9A3A-69B1AF6B4474}" srcOrd="0" destOrd="0" parTransId="{65644618-3A1F-483F-8880-40C713CAE4D4}" sibTransId="{430FE163-F35D-4ACC-BB04-003856E216E3}"/>
    <dgm:cxn modelId="{5DB17D64-F452-4C1B-9909-C873D746E742}" srcId="{D9128364-CE59-4A5C-AB81-29630F0AC01D}" destId="{829F8490-30C2-4451-94D7-2E75C79EE794}" srcOrd="1" destOrd="0" parTransId="{FC6FFCF9-E3F3-4619-8B40-D536A3A09CF2}" sibTransId="{E8FAA12E-817C-4CA7-A73A-F673C56C7AAF}"/>
    <dgm:cxn modelId="{C7EA2382-1BCA-4AC2-AA90-6436F8798D4A}" srcId="{D9128364-CE59-4A5C-AB81-29630F0AC01D}" destId="{F237292B-AEDD-4B67-B7D6-C7C1C07446B0}" srcOrd="2" destOrd="0" parTransId="{496BFDB8-A172-41F4-BD02-896932F1F4C2}" sibTransId="{31A8F7B1-C4D1-4992-98B8-47F61B51CC7A}"/>
    <dgm:cxn modelId="{4E93AFA1-D687-4FE0-8F79-9DDAAE0BE2CE}" srcId="{D9128364-CE59-4A5C-AB81-29630F0AC01D}" destId="{1551A035-7FA1-4F74-BD90-BB9A4687AF0E}" srcOrd="3" destOrd="0" parTransId="{861DA444-681D-491A-8457-A54D337BBE92}" sibTransId="{048623E6-5316-49F7-98FF-29231DAF90C7}"/>
    <dgm:cxn modelId="{2F16572B-8CB8-4CB3-8A64-E22897DF4DDE}" srcId="{86959BCA-AEE8-4F65-8ADA-9F81C7F904BE}" destId="{34EDA396-B8FA-4EB2-A266-7BC47C88F58A}" srcOrd="1" destOrd="0" parTransId="{2AD734C7-40B3-4102-B442-D1FAE58DCB61}" sibTransId="{1D107798-9842-4312-BFBD-D5BE30B18184}"/>
    <dgm:cxn modelId="{53977B5B-1BE5-4D6A-92C1-168053D7539D}" srcId="{34EDA396-B8FA-4EB2-A266-7BC47C88F58A}" destId="{4E9D5789-EB07-44A1-BE0C-C34F1E2B75B7}" srcOrd="0" destOrd="0" parTransId="{0D9E07AD-5895-42C2-864D-1CF9AA14CA6A}" sibTransId="{16751D5F-0C97-45A2-888C-FE95D9E3EFCA}"/>
    <dgm:cxn modelId="{406415D0-DC83-401B-808F-7A8AEF304806}" srcId="{34EDA396-B8FA-4EB2-A266-7BC47C88F58A}" destId="{713D3130-1043-4944-965C-01BBEA82BF10}" srcOrd="1" destOrd="0" parTransId="{8E89ABB9-517A-4F84-BCD6-203CBE45956C}" sibTransId="{2CCED500-71DC-4910-9744-79A22EB24B43}"/>
    <dgm:cxn modelId="{BA9E4714-1CF0-47DF-9469-340717F93F7D}" srcId="{86959BCA-AEE8-4F65-8ADA-9F81C7F904BE}" destId="{80E96DF3-91AD-4BC2-8A63-31583E8F7D75}" srcOrd="2" destOrd="0" parTransId="{1253B72C-43FB-4615-8AB3-4AF03FAFB4B2}" sibTransId="{87A4C657-F745-445A-87B4-7D492D937544}"/>
    <dgm:cxn modelId="{9BACACD1-EE7B-4587-B4EF-7A49304EC3AD}" srcId="{80E96DF3-91AD-4BC2-8A63-31583E8F7D75}" destId="{546D4530-DBC6-4BC4-8AEF-E7B24B1882D9}" srcOrd="0" destOrd="0" parTransId="{990FA447-1E83-4F51-80C6-6A2A42065B9E}" sibTransId="{7CF21288-6FC6-4271-9DA1-4E5044A8C5B0}"/>
    <dgm:cxn modelId="{AF947585-1948-47AF-90BE-6090436DA5A3}" srcId="{80E96DF3-91AD-4BC2-8A63-31583E8F7D75}" destId="{B61813E8-C7B6-4CBD-8E6E-F9A1C619CB60}" srcOrd="1" destOrd="0" parTransId="{501778E4-EC0D-43F2-9C80-B80A94A30E1F}" sibTransId="{8FD4D501-F0DC-4BA3-9C7A-6AA819D0D591}"/>
    <dgm:cxn modelId="{DB1B7579-02B5-4F5C-AE2F-CD72EF540FC3}" srcId="{80E96DF3-91AD-4BC2-8A63-31583E8F7D75}" destId="{7DF02C65-1C22-4BF7-B0C4-C120E1523111}" srcOrd="2" destOrd="0" parTransId="{FCC68362-C637-4F80-BD7A-F234AEDF9287}" sibTransId="{434EB9FB-63D0-4265-99EF-0D4530A3FEAE}"/>
    <dgm:cxn modelId="{C80E610B-2234-4B7C-9342-5EE8B778DD9C}" srcId="{80E96DF3-91AD-4BC2-8A63-31583E8F7D75}" destId="{1A1CD235-7FBB-4FFE-8644-0DF88F66906B}" srcOrd="3" destOrd="0" parTransId="{F1378202-220A-4C98-B148-8BA9C3BCF8DE}" sibTransId="{9FB44614-BDE0-4AA3-8063-572C6C0A0D51}"/>
    <dgm:cxn modelId="{F9AE1BD7-6459-46C2-BA16-3BEA370C9112}" type="presOf" srcId="{86959BCA-AEE8-4F65-8ADA-9F81C7F904BE}" destId="{C38DD3D0-CE8E-4E70-AB72-D4175466FA13}" srcOrd="0" destOrd="0" presId="list"/>
    <dgm:cxn modelId="{4E4FD164-EE8E-4032-A7D5-B8F9C1FFA3C3}" type="presParOf" srcId="{C38DD3D0-CE8E-4E70-AB72-D4175466FA13}" destId="{E9F3CE35-A9E8-46E8-96D1-CB762D847631}" srcOrd="0" destOrd="0" presId="list"/>
    <dgm:cxn modelId="{1A8EDE63-A4EC-4A93-B36A-B8E3F3E2E5A9}" type="presParOf" srcId="{E9F3CE35-A9E8-46E8-96D1-CB762D847631}" destId="{389AE3B0-CD8B-4046-8DE2-2EE8AB7035CE}" srcOrd="0" destOrd="0" presId="list"/>
    <dgm:cxn modelId="{B848A2F5-0A76-4FC3-84C5-6644EB730090}" type="presOf" srcId="{BD97C855-AA2E-4BAC-9A3A-69B1AF6B4474}" destId="{389AE3B0-CD8B-4046-8DE2-2EE8AB7035CE}" srcOrd="0" destOrd="0" presId="list"/>
    <dgm:cxn modelId="{1065FBCB-526D-4033-9F97-450023BF8168}" type="presOf" srcId="{829F8490-30C2-4451-94D7-2E75C79EE794}" destId="{389AE3B0-CD8B-4046-8DE2-2EE8AB7035CE}" srcOrd="0" destOrd="1" presId="list"/>
    <dgm:cxn modelId="{CF227D50-0577-4D16-820D-44E7D718CD85}" type="presOf" srcId="{F237292B-AEDD-4B67-B7D6-C7C1C07446B0}" destId="{389AE3B0-CD8B-4046-8DE2-2EE8AB7035CE}" srcOrd="0" destOrd="2" presId="list"/>
    <dgm:cxn modelId="{62EDAFD2-B6F9-4023-A051-C8782EE36664}" type="presOf" srcId="{1551A035-7FA1-4F74-BD90-BB9A4687AF0E}" destId="{389AE3B0-CD8B-4046-8DE2-2EE8AB7035CE}" srcOrd="0" destOrd="3" presId="list"/>
    <dgm:cxn modelId="{045782A6-D23A-412D-8551-24FF955440B9}" type="presParOf" srcId="{E9F3CE35-A9E8-46E8-96D1-CB762D847631}" destId="{E6F7174A-E075-456D-B969-38E7C6115260}" srcOrd="1" destOrd="0" presId="list"/>
    <dgm:cxn modelId="{71F9E3EF-93FB-48F6-824E-5691255EC9A0}" type="presOf" srcId="{D9128364-CE59-4A5C-AB81-29630F0AC01D}" destId="{E6F7174A-E075-456D-B969-38E7C6115260}" srcOrd="0" destOrd="0" presId="list"/>
    <dgm:cxn modelId="{91D3B1C7-C83D-46B0-9CCB-C7E3B903DCBE}" type="presParOf" srcId="{E9F3CE35-A9E8-46E8-96D1-CB762D847631}" destId="{5097B3FE-B75A-47FB-9B33-887BC633A8D0}" srcOrd="2" destOrd="0" presId="list"/>
    <dgm:cxn modelId="{0D77A6F7-9C5C-4852-936D-4CD7880BE43E}" type="presOf" srcId="{D9128364-CE59-4A5C-AB81-29630F0AC01D}" destId="{5097B3FE-B75A-47FB-9B33-887BC633A8D0}" srcOrd="1" destOrd="0" presId="list"/>
    <dgm:cxn modelId="{EE4F671A-728D-4066-9400-D72ACB302EF3}" type="presParOf" srcId="{E9F3CE35-A9E8-46E8-96D1-CB762D847631}" destId="{99152B2D-DDDD-4E3D-82B7-EFFA1EDD5048}" srcOrd="3" destOrd="0" presId="list"/>
    <dgm:cxn modelId="{8A56A448-0D8E-45B0-A92F-0D1E77E1424F}" type="presParOf" srcId="{C38DD3D0-CE8E-4E70-AB72-D4175466FA13}" destId="{FE738814-0CB6-486E-9B03-485DA0551B1D}" srcOrd="1" destOrd="0" presId="list"/>
    <dgm:cxn modelId="{DEB36A28-405F-447B-A8F2-BE7F6911E0A1}" type="presOf" srcId="{13C9FA5D-FA47-4584-801E-E31BECBC0080}" destId="{FE738814-0CB6-486E-9B03-485DA0551B1D}" srcOrd="0" destOrd="0" presId="list"/>
    <dgm:cxn modelId="{4D68ACC0-238F-4F75-8827-40B7CAC78D6A}" type="presParOf" srcId="{C38DD3D0-CE8E-4E70-AB72-D4175466FA13}" destId="{2E1CB0C5-E3C6-449B-92DA-7614820514BC}" srcOrd="2" destOrd="0" presId="list"/>
    <dgm:cxn modelId="{C2D52B16-3E7D-49B9-AD87-4780AD1B6A61}" type="presParOf" srcId="{2E1CB0C5-E3C6-449B-92DA-7614820514BC}" destId="{E163FECF-24E6-4821-9E21-0989C2751B0D}" srcOrd="0" destOrd="0" presId="list"/>
    <dgm:cxn modelId="{F24CFB09-BDA6-45E7-97DB-1C021D8693F0}" type="presOf" srcId="{4E9D5789-EB07-44A1-BE0C-C34F1E2B75B7}" destId="{E163FECF-24E6-4821-9E21-0989C2751B0D}" srcOrd="0" destOrd="0" presId="list"/>
    <dgm:cxn modelId="{D1623A81-6643-4714-8D95-3C42E5A6F720}" type="presOf" srcId="{713D3130-1043-4944-965C-01BBEA82BF10}" destId="{E163FECF-24E6-4821-9E21-0989C2751B0D}" srcOrd="0" destOrd="1" presId="list"/>
    <dgm:cxn modelId="{572949FC-B9A1-4B29-855B-7F0DAE45487A}" type="presParOf" srcId="{2E1CB0C5-E3C6-449B-92DA-7614820514BC}" destId="{C9B37F0A-52C6-4D98-AA2A-FBBFE3EAB185}" srcOrd="1" destOrd="0" presId="list"/>
    <dgm:cxn modelId="{375C0CC2-F82D-4067-9C27-E263BAB070B6}" type="presOf" srcId="{34EDA396-B8FA-4EB2-A266-7BC47C88F58A}" destId="{C9B37F0A-52C6-4D98-AA2A-FBBFE3EAB185}" srcOrd="0" destOrd="0" presId="list"/>
    <dgm:cxn modelId="{75B08665-4555-4902-BBDD-231D4753BE8F}" type="presParOf" srcId="{2E1CB0C5-E3C6-449B-92DA-7614820514BC}" destId="{C79A235D-8090-4634-8F17-96CFC105BBDE}" srcOrd="2" destOrd="0" presId="list"/>
    <dgm:cxn modelId="{91D29066-2780-42FE-9602-62DD5969F476}" type="presOf" srcId="{34EDA396-B8FA-4EB2-A266-7BC47C88F58A}" destId="{C79A235D-8090-4634-8F17-96CFC105BBDE}" srcOrd="1" destOrd="0" presId="list"/>
    <dgm:cxn modelId="{C2D139DD-7CB9-48FC-B4B2-23AF165457C1}" type="presParOf" srcId="{2E1CB0C5-E3C6-449B-92DA-7614820514BC}" destId="{E982D0C7-6C2C-478F-911E-797EBDA9438D}" srcOrd="3" destOrd="0" presId="list"/>
    <dgm:cxn modelId="{9F3A367B-8AA6-4F00-97E7-89390A3636E0}" type="presParOf" srcId="{C38DD3D0-CE8E-4E70-AB72-D4175466FA13}" destId="{17943C12-3AF5-4D64-A25A-4AEBECE44482}" srcOrd="3" destOrd="0" presId="list"/>
    <dgm:cxn modelId="{E9DFD109-65A0-4EA4-96EF-D9D2FACD653B}" type="presOf" srcId="{1D107798-9842-4312-BFBD-D5BE30B18184}" destId="{17943C12-3AF5-4D64-A25A-4AEBECE44482}" srcOrd="0" destOrd="0" presId="list"/>
    <dgm:cxn modelId="{5FFB97AB-3BC8-463C-A108-68BD46DCA5F2}" type="presParOf" srcId="{C38DD3D0-CE8E-4E70-AB72-D4175466FA13}" destId="{6E3C12A2-FE3A-441A-B647-B36F4C0C1B42}" srcOrd="4" destOrd="0" presId="list"/>
    <dgm:cxn modelId="{625CDB2A-F7CF-4FF3-AC44-EAD2B9E54971}" type="presParOf" srcId="{6E3C12A2-FE3A-441A-B647-B36F4C0C1B42}" destId="{EBD586FE-F2B0-401D-8223-B38D12BDF9F0}" srcOrd="0" destOrd="0" presId="list"/>
    <dgm:cxn modelId="{4206C891-F747-45C8-BF9B-0694892F94E7}" type="presOf" srcId="{546D4530-DBC6-4BC4-8AEF-E7B24B1882D9}" destId="{EBD586FE-F2B0-401D-8223-B38D12BDF9F0}" srcOrd="0" destOrd="0" presId="list"/>
    <dgm:cxn modelId="{E1F10C84-BEAB-4E83-AFE2-6CD5117B3C1C}" type="presOf" srcId="{B61813E8-C7B6-4CBD-8E6E-F9A1C619CB60}" destId="{EBD586FE-F2B0-401D-8223-B38D12BDF9F0}" srcOrd="0" destOrd="1" presId="list"/>
    <dgm:cxn modelId="{3ADE77C4-4228-4754-832F-C05299852FE7}" type="presOf" srcId="{7DF02C65-1C22-4BF7-B0C4-C120E1523111}" destId="{EBD586FE-F2B0-401D-8223-B38D12BDF9F0}" srcOrd="0" destOrd="2" presId="list"/>
    <dgm:cxn modelId="{8C8AFC86-E4F6-4C3B-A1F5-5F71E330A67E}" type="presOf" srcId="{1A1CD235-7FBB-4FFE-8644-0DF88F66906B}" destId="{EBD586FE-F2B0-401D-8223-B38D12BDF9F0}" srcOrd="0" destOrd="3" presId="list"/>
    <dgm:cxn modelId="{F9C0A7BD-F5C3-4672-AA20-1ED2D45C6FEE}" type="presParOf" srcId="{6E3C12A2-FE3A-441A-B647-B36F4C0C1B42}" destId="{B0B38A43-8E85-4AF6-8FF3-4A00C7A55863}" srcOrd="1" destOrd="0" presId="list"/>
    <dgm:cxn modelId="{CE63F371-CAA9-4C92-9BBA-9179F2C66F10}" type="presOf" srcId="{80E96DF3-91AD-4BC2-8A63-31583E8F7D75}" destId="{B0B38A43-8E85-4AF6-8FF3-4A00C7A55863}" srcOrd="0" destOrd="0" presId="list"/>
    <dgm:cxn modelId="{2D9B1627-8192-4DE9-B4C0-D9B651BFB189}" type="presParOf" srcId="{6E3C12A2-FE3A-441A-B647-B36F4C0C1B42}" destId="{66433FF9-BB72-43B2-BD32-41096A8786A1}" srcOrd="2" destOrd="0" presId="list"/>
    <dgm:cxn modelId="{FDFB1A74-714A-40E8-9DFD-D5F5822C4619}" type="presOf" srcId="{80E96DF3-91AD-4BC2-8A63-31583E8F7D75}" destId="{66433FF9-BB72-43B2-BD32-41096A8786A1}" srcOrd="1" destOrd="0" presId="list"/>
    <dgm:cxn modelId="{57B51364-5157-4E25-B929-9432244C8F7A}" type="presParOf" srcId="{6E3C12A2-FE3A-441A-B647-B36F4C0C1B42}" destId="{420159A4-0D2A-44A9-A944-9C4D3BACF68C}" srcOrd="3" destOrd="0" presId="list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2.xml><?xml version="1.0" encoding="utf-8"?>
<dgm:dataModel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dgm="http://schemas.openxmlformats.org/drawingml/2006/diagram">
  <dgm:ptLst>
    <dgm:pt modelId="{5C66443D-00F1-4FAA-8394-33683D0EDD58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00535B5D-9CF8-4539-9C52-80956A269730}" type="parTrans" cxnId="{817FA470-558C-410E-9733-E2E5E1EF1AFA}">
      <dgm:prSet/>
      <dgm:spPr/>
      <dgm:t>
        <a:bodyPr/>
        <a:lstStyle/>
        <a:p>
          <a:endParaRPr lang="zh-CN" altLang="en-US"/>
        </a:p>
      </dgm:t>
    </dgm:pt>
    <dgm:pt modelId="{CA0261CD-A0E4-4A18-93F8-05AD25C10C62}">
      <dgm:prSet phldrT="[文本]"/>
      <dgm:spPr/>
      <dgm:t>
        <a:bodyPr/>
        <a:lstStyle/>
        <a:p>
          <a:r>
            <a:rPr lang="zh-CN" altLang="en-US" smtClean="0"/>
            <a:t>工业生产向城市集中</a:t>
          </a:r>
          <a:endParaRPr lang="zh-CN" altLang="en-US"/>
        </a:p>
      </dgm:t>
    </dgm:pt>
    <dgm:pt modelId="{E6B92F0C-9CC4-4B0A-855A-B87E7BEDFC65}" type="parTrans" cxnId="{2BDF6B1B-363F-44EC-B0F6-D62884132308}">
      <dgm:prSet/>
      <dgm:spPr/>
      <dgm:t>
        <a:bodyPr/>
        <a:lstStyle/>
        <a:p>
          <a:endParaRPr lang="zh-CN" altLang="en-US"/>
        </a:p>
      </dgm:t>
    </dgm:pt>
    <dgm:pt modelId="{09D5ED39-9C39-4392-A0EC-DD02C3ACB725}">
      <dgm:prSet phldrT="[文本]" phldr="1"/>
      <dgm:spPr/>
      <dgm:t>
        <a:bodyPr/>
        <a:lstStyle/>
        <a:p>
          <a:endParaRPr lang="zh-CN" altLang="en-US"/>
        </a:p>
      </dgm:t>
    </dgm:pt>
    <dgm:pt modelId="{7304D8E4-AD3E-4031-A266-50D2050AE690}" type="sibTrans" cxnId="{2BDF6B1B-363F-44EC-B0F6-D62884132308}">
      <dgm:prSet/>
      <dgm:spPr/>
      <dgm:t>
        <a:bodyPr/>
        <a:lstStyle/>
        <a:p>
          <a:endParaRPr lang="zh-CN" altLang="en-US"/>
        </a:p>
      </dgm:t>
    </dgm:pt>
    <dgm:pt modelId="{475A76C1-E1B8-4666-9C9D-8351950FB030}" type="parTrans" cxnId="{0F24EE3A-94A7-480F-B702-F8494DFD712C}">
      <dgm:prSet/>
      <dgm:spPr/>
      <dgm:t>
        <a:bodyPr/>
        <a:lstStyle/>
        <a:p>
          <a:endParaRPr lang="zh-CN" altLang="en-US"/>
        </a:p>
      </dgm:t>
    </dgm:pt>
    <dgm:pt modelId="{06C6BE1C-F065-4DA8-8EBC-C78F1ADAC519}">
      <dgm:prSet phldrT="[文本]" phldr="1"/>
      <dgm:spPr/>
      <dgm:t>
        <a:bodyPr/>
        <a:lstStyle/>
        <a:p>
          <a:endParaRPr lang="zh-CN" altLang="en-US"/>
        </a:p>
      </dgm:t>
    </dgm:pt>
    <dgm:pt modelId="{44C689C6-D2CF-4191-AA75-8F3AB91AB491}" type="sibTrans" cxnId="{0F24EE3A-94A7-480F-B702-F8494DFD712C}">
      <dgm:prSet/>
      <dgm:spPr/>
      <dgm:t>
        <a:bodyPr/>
        <a:lstStyle/>
        <a:p>
          <a:endParaRPr lang="zh-CN" altLang="en-US"/>
        </a:p>
      </dgm:t>
    </dgm:pt>
    <dgm:pt modelId="{5F1D8A3B-2AAA-4C85-AEA5-6E530189C8A0}" type="sibTrans" cxnId="{817FA470-558C-410E-9733-E2E5E1EF1AFA}">
      <dgm:prSet/>
      <dgm:spPr/>
      <dgm:t>
        <a:bodyPr/>
        <a:lstStyle/>
        <a:p>
          <a:endParaRPr lang="zh-CN" altLang="en-US"/>
        </a:p>
      </dgm:t>
    </dgm:pt>
    <dgm:pt modelId="{4B31140C-EC04-4ECA-8E75-482600360E92}" type="parTrans" cxnId="{06F83907-FE15-4955-8B00-D8388224D0BC}">
      <dgm:prSet/>
      <dgm:spPr/>
      <dgm:t>
        <a:bodyPr/>
        <a:lstStyle/>
        <a:p>
          <a:endParaRPr lang="zh-CN" altLang="en-US"/>
        </a:p>
      </dgm:t>
    </dgm:pt>
    <dgm:pt modelId="{0382489A-C8CF-4173-804D-31DC2BE85DD8}">
      <dgm:prSet phldrT="[文本]"/>
      <dgm:spPr/>
      <dgm:t>
        <a:bodyPr/>
        <a:lstStyle/>
        <a:p>
          <a:r>
            <a:rPr lang="zh-CN" altLang="en-US" smtClean="0"/>
            <a:t>乡村人口向城市转移</a:t>
          </a:r>
          <a:endParaRPr lang="zh-CN" altLang="en-US"/>
        </a:p>
      </dgm:t>
    </dgm:pt>
    <dgm:pt modelId="{0CDC0E0C-E8A2-45C0-ADF2-482455C38815}" type="parTrans" cxnId="{3F246C4F-3768-40E5-BC86-132BAE7FDDBD}">
      <dgm:prSet/>
      <dgm:spPr/>
      <dgm:t>
        <a:bodyPr/>
        <a:lstStyle/>
        <a:p>
          <a:endParaRPr lang="zh-CN" altLang="en-US"/>
        </a:p>
      </dgm:t>
    </dgm:pt>
    <dgm:pt modelId="{86ED7D8A-84D2-4A1A-A37B-8A478A4C0578}">
      <dgm:prSet phldrT="[文本]" phldr="1"/>
      <dgm:spPr/>
      <dgm:t>
        <a:bodyPr/>
        <a:lstStyle/>
        <a:p>
          <a:endParaRPr lang="zh-CN" altLang="en-US"/>
        </a:p>
      </dgm:t>
    </dgm:pt>
    <dgm:pt modelId="{DA40862C-E543-44E0-8C29-CC4EECD369EA}" type="sibTrans" cxnId="{3F246C4F-3768-40E5-BC86-132BAE7FDDBD}">
      <dgm:prSet/>
      <dgm:spPr/>
      <dgm:t>
        <a:bodyPr/>
        <a:lstStyle/>
        <a:p>
          <a:endParaRPr lang="zh-CN" altLang="en-US"/>
        </a:p>
      </dgm:t>
    </dgm:pt>
    <dgm:pt modelId="{5B07EFB1-B7F1-4167-906E-1334D1D81934}" type="parTrans" cxnId="{55C0290F-6477-44B2-9647-AF885D13F539}">
      <dgm:prSet/>
      <dgm:spPr/>
      <dgm:t>
        <a:bodyPr/>
        <a:lstStyle/>
        <a:p>
          <a:endParaRPr lang="zh-CN" altLang="en-US"/>
        </a:p>
      </dgm:t>
    </dgm:pt>
    <dgm:pt modelId="{C60C825D-2EC4-45E3-AE3B-BBDA705D7525}">
      <dgm:prSet phldrT="[文本]" phldr="1"/>
      <dgm:spPr/>
      <dgm:t>
        <a:bodyPr/>
        <a:lstStyle/>
        <a:p>
          <a:endParaRPr lang="zh-CN" altLang="en-US"/>
        </a:p>
      </dgm:t>
    </dgm:pt>
    <dgm:pt modelId="{0422110D-C802-4873-91A0-8638F85960D6}" type="sibTrans" cxnId="{55C0290F-6477-44B2-9647-AF885D13F539}">
      <dgm:prSet/>
      <dgm:spPr/>
      <dgm:t>
        <a:bodyPr/>
        <a:lstStyle/>
        <a:p>
          <a:endParaRPr lang="zh-CN" altLang="en-US"/>
        </a:p>
      </dgm:t>
    </dgm:pt>
    <dgm:pt modelId="{3473C19D-25DC-47B4-A7A3-4F5A3AA64111}" type="sibTrans" cxnId="{06F83907-FE15-4955-8B00-D8388224D0BC}">
      <dgm:prSet/>
      <dgm:spPr/>
      <dgm:t>
        <a:bodyPr/>
        <a:lstStyle/>
        <a:p>
          <a:endParaRPr lang="zh-CN" altLang="en-US"/>
        </a:p>
      </dgm:t>
    </dgm:pt>
    <dgm:pt modelId="{04D0699F-97B3-4B9D-B620-DB8891E9EFF5}" type="pres">
      <dgm:prSet presAssocID="{5C66443D-00F1-4FAA-8394-33683D0EDD58}" presName="Name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DA8609A4-BB8A-47B1-B49F-0376BDD2934C}" type="pres">
      <dgm:prSet presAssocID="{CA0261CD-A0E4-4A18-93F8-05AD25C10C62}" presName="linNode"/>
      <dgm:spPr/>
      <dgm:t>
        <a:bodyPr/>
        <a:lstStyle/>
        <a:p/>
      </dgm:t>
    </dgm:pt>
    <dgm:pt modelId="{31469966-ABC8-4385-A2DE-C8738937DD3E}" type="pres">
      <dgm:prSet presAssocID="{CA0261CD-A0E4-4A18-93F8-05AD25C10C62}" presName="parentShp" presStyleLbl="node1" presStyleCnt="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B85BEFD-1387-4331-82FF-F8AF03DED3DA}" type="pres">
      <dgm:prSet presAssocID="{CA0261CD-A0E4-4A18-93F8-05AD25C10C62}" presName="childShp" presStyleLbl="bgAccFollowNode1" presStyleCnt="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08A2179-6F25-40EA-B3A4-A9E04302D844}" type="pres">
      <dgm:prSet presAssocID="{5F1D8A3B-2AAA-4C85-AEA5-6E530189C8A0}" presName="spacing"/>
      <dgm:spPr/>
      <dgm:t>
        <a:bodyPr/>
        <a:lstStyle/>
        <a:p/>
      </dgm:t>
    </dgm:pt>
    <dgm:pt modelId="{C2DBCB48-C08D-4CC6-9A4B-D16D470B4216}" type="pres">
      <dgm:prSet presAssocID="{0382489A-C8CF-4173-804D-31DC2BE85DD8}" presName="linNode"/>
      <dgm:spPr/>
      <dgm:t>
        <a:bodyPr/>
        <a:lstStyle/>
        <a:p/>
      </dgm:t>
    </dgm:pt>
    <dgm:pt modelId="{D57EA2B1-6231-4F17-8B99-BAAA1FAA221E}" type="pres">
      <dgm:prSet presAssocID="{0382489A-C8CF-4173-804D-31DC2BE85DD8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EAB642C-E831-4C28-8BAF-99F7EEF52652}" type="pres">
      <dgm:prSet presAssocID="{0382489A-C8CF-4173-804D-31DC2BE85DD8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817FA470-558C-410E-9733-E2E5E1EF1AFA}" srcId="{5C66443D-00F1-4FAA-8394-33683D0EDD58}" destId="{CA0261CD-A0E4-4A18-93F8-05AD25C10C62}" srcOrd="0" destOrd="0" parTransId="{00535B5D-9CF8-4539-9C52-80956A269730}" sibTransId="{5F1D8A3B-2AAA-4C85-AEA5-6E530189C8A0}"/>
    <dgm:cxn modelId="{2BDF6B1B-363F-44EC-B0F6-D62884132308}" srcId="{CA0261CD-A0E4-4A18-93F8-05AD25C10C62}" destId="{09D5ED39-9C39-4392-A0EC-DD02C3ACB725}" srcOrd="0" destOrd="0" parTransId="{E6B92F0C-9CC4-4B0A-855A-B87E7BEDFC65}" sibTransId="{7304D8E4-AD3E-4031-A266-50D2050AE690}"/>
    <dgm:cxn modelId="{0F24EE3A-94A7-480F-B702-F8494DFD712C}" srcId="{CA0261CD-A0E4-4A18-93F8-05AD25C10C62}" destId="{06C6BE1C-F065-4DA8-8EBC-C78F1ADAC519}" srcOrd="1" destOrd="0" parTransId="{475A76C1-E1B8-4666-9C9D-8351950FB030}" sibTransId="{44C689C6-D2CF-4191-AA75-8F3AB91AB491}"/>
    <dgm:cxn modelId="{06F83907-FE15-4955-8B00-D8388224D0BC}" srcId="{5C66443D-00F1-4FAA-8394-33683D0EDD58}" destId="{0382489A-C8CF-4173-804D-31DC2BE85DD8}" srcOrd="1" destOrd="0" parTransId="{4B31140C-EC04-4ECA-8E75-482600360E92}" sibTransId="{3473C19D-25DC-47B4-A7A3-4F5A3AA64111}"/>
    <dgm:cxn modelId="{3F246C4F-3768-40E5-BC86-132BAE7FDDBD}" srcId="{0382489A-C8CF-4173-804D-31DC2BE85DD8}" destId="{86ED7D8A-84D2-4A1A-A37B-8A478A4C0578}" srcOrd="0" destOrd="0" parTransId="{0CDC0E0C-E8A2-45C0-ADF2-482455C38815}" sibTransId="{DA40862C-E543-44E0-8C29-CC4EECD369EA}"/>
    <dgm:cxn modelId="{55C0290F-6477-44B2-9647-AF885D13F539}" srcId="{0382489A-C8CF-4173-804D-31DC2BE85DD8}" destId="{C60C825D-2EC4-45E3-AE3B-BBDA705D7525}" srcOrd="1" destOrd="0" parTransId="{5B07EFB1-B7F1-4167-906E-1334D1D81934}" sibTransId="{0422110D-C802-4873-91A0-8638F85960D6}"/>
    <dgm:cxn modelId="{34ACA797-584B-4757-9CB8-A5BE6F047A32}" type="presOf" srcId="{5C66443D-00F1-4FAA-8394-33683D0EDD58}" destId="{04D0699F-97B3-4B9D-B620-DB8891E9EFF5}" srcOrd="0" destOrd="0" presId="urn:microsoft.com/office/officeart/2005/8/layout/vList6"/>
    <dgm:cxn modelId="{4FBD8C77-43D3-4088-B86D-FD73B00AD945}" type="presParOf" srcId="{04D0699F-97B3-4B9D-B620-DB8891E9EFF5}" destId="{DA8609A4-BB8A-47B1-B49F-0376BDD2934C}" srcOrd="0" destOrd="0" presId="urn:microsoft.com/office/officeart/2005/8/layout/vList6"/>
    <dgm:cxn modelId="{18D68116-E5EF-4CEE-8F90-D80E782BEC78}" type="presParOf" srcId="{DA8609A4-BB8A-47B1-B49F-0376BDD2934C}" destId="{31469966-ABC8-4385-A2DE-C8738937DD3E}" srcOrd="0" destOrd="0" presId="urn:microsoft.com/office/officeart/2005/8/layout/vList6"/>
    <dgm:cxn modelId="{215DAE89-85B2-4E19-B9E7-BB0BDF1EA84F}" type="presOf" srcId="{CA0261CD-A0E4-4A18-93F8-05AD25C10C62}" destId="{31469966-ABC8-4385-A2DE-C8738937DD3E}" srcOrd="0" destOrd="0" presId="urn:microsoft.com/office/officeart/2005/8/layout/vList6"/>
    <dgm:cxn modelId="{7C2BF97A-CC8A-4C03-8828-3D57D363FF76}" type="presParOf" srcId="{DA8609A4-BB8A-47B1-B49F-0376BDD2934C}" destId="{8B85BEFD-1387-4331-82FF-F8AF03DED3DA}" srcOrd="1" destOrd="0" presId="urn:microsoft.com/office/officeart/2005/8/layout/vList6"/>
    <dgm:cxn modelId="{C363E6C4-94EE-4E07-9FF8-A5178128949B}" type="presOf" srcId="{09D5ED39-9C39-4392-A0EC-DD02C3ACB725}" destId="{8B85BEFD-1387-4331-82FF-F8AF03DED3DA}" srcOrd="0" destOrd="0" presId="urn:microsoft.com/office/officeart/2005/8/layout/vList6"/>
    <dgm:cxn modelId="{B6FD4D47-3AED-4736-A845-F22B6B4112D8}" type="presOf" srcId="{06C6BE1C-F065-4DA8-8EBC-C78F1ADAC519}" destId="{8B85BEFD-1387-4331-82FF-F8AF03DED3DA}" srcOrd="0" destOrd="1" presId="urn:microsoft.com/office/officeart/2005/8/layout/vList6"/>
    <dgm:cxn modelId="{E9F4337D-B945-4BEA-8036-C0B40D39C113}" type="presParOf" srcId="{04D0699F-97B3-4B9D-B620-DB8891E9EFF5}" destId="{408A2179-6F25-40EA-B3A4-A9E04302D844}" srcOrd="1" destOrd="0" presId="urn:microsoft.com/office/officeart/2005/8/layout/vList6"/>
    <dgm:cxn modelId="{1C759EDC-863F-431B-BC41-82D757174EF5}" type="presParOf" srcId="{04D0699F-97B3-4B9D-B620-DB8891E9EFF5}" destId="{C2DBCB48-C08D-4CC6-9A4B-D16D470B4216}" srcOrd="2" destOrd="0" presId="urn:microsoft.com/office/officeart/2005/8/layout/vList6"/>
    <dgm:cxn modelId="{66FFFBB2-353B-4BBC-94A5-FBDC73106BEA}" type="presParOf" srcId="{C2DBCB48-C08D-4CC6-9A4B-D16D470B4216}" destId="{D57EA2B1-6231-4F17-8B99-BAAA1FAA221E}" srcOrd="0" destOrd="0" presId="urn:microsoft.com/office/officeart/2005/8/layout/vList6"/>
    <dgm:cxn modelId="{03FB17DC-5F1A-44C2-AC08-D606F20305EA}" type="presOf" srcId="{0382489A-C8CF-4173-804D-31DC2BE85DD8}" destId="{D57EA2B1-6231-4F17-8B99-BAAA1FAA221E}" srcOrd="0" destOrd="0" presId="urn:microsoft.com/office/officeart/2005/8/layout/vList6"/>
    <dgm:cxn modelId="{3D442158-23A9-4680-A262-2AED426F7695}" type="presParOf" srcId="{C2DBCB48-C08D-4CC6-9A4B-D16D470B4216}" destId="{9EAB642C-E831-4C28-8BAF-99F7EEF52652}" srcOrd="1" destOrd="0" presId="urn:microsoft.com/office/officeart/2005/8/layout/vList6"/>
    <dgm:cxn modelId="{D6482DA9-9092-4B77-BC70-C8FE3415A955}" type="presOf" srcId="{86ED7D8A-84D2-4A1A-A37B-8A478A4C0578}" destId="{9EAB642C-E831-4C28-8BAF-99F7EEF52652}" srcOrd="0" destOrd="0" presId="urn:microsoft.com/office/officeart/2005/8/layout/vList6"/>
    <dgm:cxn modelId="{9231B290-E50E-41BB-A890-AFC340C92013}" type="presOf" srcId="{C60C825D-2EC4-45E3-AE3B-BBDA705D7525}" destId="{9EAB642C-E831-4C28-8BAF-99F7EEF52652}" srcOrd="0" destOrd="1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="http://schemas.openxmlformats.org/presentationml/2006/main" xmlns:dsp="http://schemas.microsoft.com/office/drawing/2008/diagram">
  <dsp:spTree>
    <dsp:nvGrpSpPr>
      <dsp:cNvPr id="5" name=""/>
      <dsp:cNvGrpSpPr/>
    </dsp:nvGrpSpPr>
    <dsp:grpSpPr/>
    <dsp:sp modelId="{389AE3B0-CD8B-4046-8DE2-2EE8AB7035CE}">
      <dsp:nvSpPr>
        <dsp:cNvPr id="6" name=""/>
        <dsp:cNvSpPr/>
      </dsp:nvSpPr>
      <dsp:spPr>
        <a:xfrm>
          <a:off x="4487" y="616417"/>
          <a:ext cx="2380143" cy="2900719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106680" rIns="35560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800" kern="1200" smtClean="0"/>
            <a:t>工业污染</a:t>
          </a:r>
          <a:endParaRPr lang="zh-CN" altLang="en-US" sz="2800" kern="120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800" kern="1200" smtClean="0"/>
            <a:t>汽车尾气污染</a:t>
          </a:r>
          <a:endParaRPr lang="zh-CN" altLang="en-US" sz="2800" kern="120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800" kern="1200" smtClean="0"/>
            <a:t>水源污染</a:t>
          </a:r>
          <a:endParaRPr lang="zh-CN" altLang="en-US" sz="2800" kern="120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800" kern="1200" smtClean="0"/>
            <a:t>土壤污染等</a:t>
          </a:r>
          <a:endParaRPr lang="zh-CN" altLang="en-US" sz="2800" kern="1200"/>
        </a:p>
      </dsp:txBody>
      <dsp:txXfrm>
        <a:off x="4487" y="616417"/>
        <a:ext cx="2380143" cy="2900719"/>
      </dsp:txXfrm>
    </dsp:sp>
    <dsp:sp modelId="{5097B3FE-B75A-47FB-9B33-887BC633A8D0}">
      <dsp:nvSpPr>
        <dsp:cNvPr id="7" name=""/>
        <dsp:cNvSpPr/>
      </dsp:nvSpPr>
      <dsp:spPr>
        <a:xfrm>
          <a:off x="9223" y="3377605"/>
          <a:ext cx="2339823" cy="7943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0" rIns="36830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900" kern="1200" smtClean="0"/>
            <a:t>环境问题</a:t>
          </a:r>
          <a:endParaRPr lang="zh-CN" altLang="en-US" sz="2900" kern="1200"/>
        </a:p>
      </dsp:txBody>
      <dsp:txXfrm>
        <a:off x="9223" y="3377605"/>
        <a:ext cx="1647762" cy="794353"/>
      </dsp:txXfrm>
    </dsp:sp>
    <dsp:sp modelId="{99152B2D-DDDD-4E3D-82B7-EFFA1EDD5048}">
      <dsp:nvSpPr>
        <dsp:cNvPr id="8" name=""/>
        <dsp:cNvSpPr/>
      </dsp:nvSpPr>
      <dsp:spPr>
        <a:xfrm>
          <a:off x="1676982" y="3396851"/>
          <a:ext cx="833050" cy="833050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E163FECF-24E6-4821-9E21-0989C2751B0D}">
      <dsp:nvSpPr>
        <dsp:cNvPr id="9" name=""/>
        <dsp:cNvSpPr/>
      </dsp:nvSpPr>
      <dsp:spPr>
        <a:xfrm>
          <a:off x="2787407" y="618221"/>
          <a:ext cx="2456117" cy="289350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106680" rIns="35560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800" kern="1200" smtClean="0"/>
            <a:t>交通拥堵</a:t>
          </a:r>
          <a:endParaRPr lang="zh-CN" altLang="en-US" sz="2800" kern="120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800" kern="1200" smtClean="0"/>
            <a:t>停车困难</a:t>
          </a:r>
          <a:endParaRPr lang="zh-CN" altLang="en-US" sz="2800" kern="1200"/>
        </a:p>
      </dsp:txBody>
      <dsp:txXfrm>
        <a:off x="2787407" y="618221"/>
        <a:ext cx="2456117" cy="2893505"/>
      </dsp:txXfrm>
    </dsp:sp>
    <dsp:sp modelId="{C79A235D-8090-4634-8F17-96CFC105BBDE}">
      <dsp:nvSpPr>
        <dsp:cNvPr id="10" name=""/>
        <dsp:cNvSpPr/>
      </dsp:nvSpPr>
      <dsp:spPr>
        <a:xfrm>
          <a:off x="2777506" y="3546126"/>
          <a:ext cx="2380143" cy="7639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0" rIns="36830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900" kern="1200" smtClean="0"/>
            <a:t>交通问题</a:t>
          </a:r>
          <a:endParaRPr lang="zh-CN" altLang="en-US" sz="2900" kern="1200"/>
        </a:p>
      </dsp:txBody>
      <dsp:txXfrm>
        <a:off x="2777506" y="3546126"/>
        <a:ext cx="1676157" cy="763992"/>
      </dsp:txXfrm>
    </dsp:sp>
    <dsp:sp modelId="{E982D0C7-6C2C-478F-911E-797EBDA9438D}">
      <dsp:nvSpPr>
        <dsp:cNvPr id="11" name=""/>
        <dsp:cNvSpPr/>
      </dsp:nvSpPr>
      <dsp:spPr>
        <a:xfrm>
          <a:off x="4593140" y="3521863"/>
          <a:ext cx="833050" cy="833050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EBD586FE-F2B0-401D-8223-B38D12BDF9F0}">
      <dsp:nvSpPr>
        <dsp:cNvPr id="12" name=""/>
        <dsp:cNvSpPr/>
      </dsp:nvSpPr>
      <dsp:spPr>
        <a:xfrm>
          <a:off x="5608315" y="580834"/>
          <a:ext cx="2460663" cy="3043052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106680" rIns="35560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800" kern="1200" smtClean="0"/>
            <a:t>人口激增</a:t>
          </a:r>
          <a:endParaRPr lang="zh-CN" altLang="en-US" sz="2800" kern="120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800" kern="1200" smtClean="0"/>
            <a:t>贫富差距</a:t>
          </a:r>
          <a:endParaRPr lang="zh-CN" altLang="en-US" sz="2800" kern="120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800" kern="1200" smtClean="0"/>
            <a:t>犯罪率上升</a:t>
          </a:r>
          <a:endParaRPr lang="zh-CN" altLang="en-US" sz="2800" kern="120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800" kern="1200" smtClean="0"/>
            <a:t>失业者增加</a:t>
          </a:r>
          <a:endParaRPr lang="zh-CN" altLang="en-US" sz="2800" kern="1200"/>
        </a:p>
      </dsp:txBody>
      <dsp:txXfrm>
        <a:off x="5608315" y="580834"/>
        <a:ext cx="2460663" cy="3043052"/>
      </dsp:txXfrm>
    </dsp:sp>
    <dsp:sp modelId="{66433FF9-BB72-43B2-BD32-41096A8786A1}">
      <dsp:nvSpPr>
        <dsp:cNvPr id="13" name=""/>
        <dsp:cNvSpPr/>
      </dsp:nvSpPr>
      <dsp:spPr>
        <a:xfrm>
          <a:off x="5683730" y="3692680"/>
          <a:ext cx="2380143" cy="7639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0" rIns="36830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900" kern="1200" smtClean="0"/>
            <a:t>社会问题</a:t>
          </a:r>
          <a:endParaRPr lang="zh-CN" altLang="en-US" sz="2900" kern="1200"/>
        </a:p>
      </dsp:txBody>
      <dsp:txXfrm>
        <a:off x="5683730" y="3692680"/>
        <a:ext cx="1676157" cy="763992"/>
      </dsp:txXfrm>
    </dsp:sp>
    <dsp:sp modelId="{420159A4-0D2A-44A9-A944-9C4D3BACF68C}">
      <dsp:nvSpPr>
        <dsp:cNvPr id="14" name=""/>
        <dsp:cNvSpPr/>
      </dsp:nvSpPr>
      <dsp:spPr>
        <a:xfrm>
          <a:off x="7396549" y="3614573"/>
          <a:ext cx="833050" cy="833050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</dsp:spTree>
</dsp:drawing>
</file>

<file path=ppt/diagrams/drawing2.xml><?xml version="1.0" encoding="utf-8"?>
<dsp:drawing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="http://schemas.openxmlformats.org/presentationml/2006/main" xmlns:dsp="http://schemas.microsoft.com/office/drawing/2008/diagram">
  <dsp:spTree>
    <dsp:nvGrpSpPr>
      <dsp:cNvPr id="23554" name=""/>
      <dsp:cNvGrpSpPr/>
    </dsp:nvGrpSpPr>
    <dsp:grpSpPr/>
    <dsp:sp modelId="{8B85BEFD-1387-4331-82FF-F8AF03DED3DA}">
      <dsp:nvSpPr>
        <dsp:cNvPr id="23555" name=""/>
        <dsp:cNvSpPr/>
      </dsp:nvSpPr>
      <dsp:spPr>
        <a:xfrm>
          <a:off x="2942063" y="457"/>
          <a:ext cx="4413096" cy="178435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20955" rIns="20955" bIns="20955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CN" altLang="en-US" sz="3300" kern="1200"/>
        </a:p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CN" altLang="en-US" sz="3300" kern="1200"/>
        </a:p>
      </dsp:txBody>
      <dsp:txXfrm>
        <a:off x="2942063" y="223501"/>
        <a:ext cx="3743963" cy="1338266"/>
      </dsp:txXfrm>
    </dsp:sp>
    <dsp:sp modelId="{31469966-ABC8-4385-A2DE-C8738937DD3E}">
      <dsp:nvSpPr>
        <dsp:cNvPr id="23556" name=""/>
        <dsp:cNvSpPr/>
      </dsp:nvSpPr>
      <dsp:spPr>
        <a:xfrm>
          <a:off x="0" y="457"/>
          <a:ext cx="2942064" cy="17843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800" kern="1200" smtClean="0"/>
            <a:t>工业生产向城市集中</a:t>
          </a:r>
          <a:endParaRPr lang="zh-CN" altLang="en-US" sz="3800" kern="1200"/>
        </a:p>
      </dsp:txBody>
      <dsp:txXfrm>
        <a:off x="87105" y="87562"/>
        <a:ext cx="2767854" cy="1610145"/>
      </dsp:txXfrm>
    </dsp:sp>
    <dsp:sp modelId="{9EAB642C-E831-4C28-8BAF-99F7EEF52652}">
      <dsp:nvSpPr>
        <dsp:cNvPr id="23557" name=""/>
        <dsp:cNvSpPr/>
      </dsp:nvSpPr>
      <dsp:spPr>
        <a:xfrm>
          <a:off x="2942063" y="1963248"/>
          <a:ext cx="4413096" cy="178435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20955" rIns="20955" bIns="20955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CN" altLang="en-US" sz="3300" kern="1200"/>
        </a:p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CN" altLang="en-US" sz="3300" kern="1200"/>
        </a:p>
      </dsp:txBody>
      <dsp:txXfrm>
        <a:off x="2942063" y="2186292"/>
        <a:ext cx="3743963" cy="1338266"/>
      </dsp:txXfrm>
    </dsp:sp>
    <dsp:sp modelId="{D57EA2B1-6231-4F17-8B99-BAAA1FAA221E}">
      <dsp:nvSpPr>
        <dsp:cNvPr id="23558" name=""/>
        <dsp:cNvSpPr/>
      </dsp:nvSpPr>
      <dsp:spPr>
        <a:xfrm>
          <a:off x="0" y="1963248"/>
          <a:ext cx="2942064" cy="17843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800" kern="1200" smtClean="0"/>
            <a:t>乡村人口向城市转移</a:t>
          </a:r>
          <a:endParaRPr lang="zh-CN" altLang="en-US" sz="3800" kern="1200"/>
        </a:p>
      </dsp:txBody>
      <dsp:txXfrm>
        <a:off x="87105" y="2050353"/>
        <a:ext cx="2767854" cy="1610145"/>
      </dsp:txXfrm>
    </dsp:sp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dgm="http://schemas.openxmlformats.org/drawingml/2006/diagram" uniqueId="urn:microsoft.com/office/officeart/2005/8/layout/bList2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off" val="ctr"/>
          <dgm:param type="contDir" val="sameDir"/>
          <dgm:param type="grDir" val="tL"/>
          <dgm:param type="flowDir" val="row"/>
        </dgm:alg>
      </dgm:if>
      <dgm:else name="Name2">
        <dgm:alg type="snake">
          <dgm:param type="off" val="ctr"/>
          <dgm:param type="contDir" val="sameDir"/>
          <dgm:param type="grDir" val="tR"/>
          <dgm:param type="flowDir" val="row"/>
        </dgm:alg>
      </dgm:else>
    </dgm:choose>
    <dgm:shape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/>
          </dgm:ruleLst>
        </dgm:layoutNode>
        <dgm:layoutNode name="parentRect" styleLbl="alignNode1">
          <dgm:alg type="sp"/>
          <dgm:shape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2.xml><?xml version="1.0" encoding="utf-8"?>
<dgm:layoutDef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dgm="http://schemas.openxmlformats.org/drawingml/2006/diagram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type="rightArrow" r:blip="" zOrderOff="-2">
                <dgm:adjLst>
                  <dgm:adj idx="1" val="0.75"/>
                </dgm:adjLst>
              </dgm:shape>
            </dgm:if>
            <dgm:else name="Name10">
              <dgm:shape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/>
          </dgm:ruleLst>
        </dgm:layoutNode>
      </dgm:layoutNode>
      <dgm:forEach name="Name11" axis="followSib" ptType="sibTrans" cnt="1">
        <dgm:layoutNode name="spacing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a="http://schemas.openxmlformats.org/drawingml/2006/main" xmlns:dgm="http://schemas.openxmlformats.org/drawingml/2006/diagram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73E268B8-FEA9-45B4-9269-F8B63A4CBDFA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9220" name="幻灯片图像占位符 3"/>
          <p:cNvSpPr>
            <a:spLocks noGrp="1" noRot="1" noChangeAspect="1"/>
          </p:cNvSpPr>
          <p:nvPr>
            <p:ph type="sldImg" idx="6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21" name="备注占位符 4"/>
          <p:cNvSpPr>
            <a:spLocks noGrp="1"/>
          </p:cNvSpPr>
          <p:nvPr>
            <p:ph type="body" sz="quarter" idx="7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D728475A-64AB-4FCD-AC26-7B33023F7CEF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3" name="Rectangle 7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en-US" altLang="zh-CN" sz="1200"/>
              <a:t>8</a:t>
            </a:fld>
            <a:endParaRPr lang="en-US" altLang="zh-CN" sz="1200"/>
          </a:p>
        </p:txBody>
      </p:sp>
      <p:sp>
        <p:nvSpPr>
          <p:cNvPr id="18434" name="Rectangle 2"/>
          <p:cNvSpPr>
            <a:spLocks noGrp="1" noRot="1" noChangeAspect="1" noTextEdit="1"/>
          </p:cNvSpPr>
          <p:nvPr>
            <p:ph type="sldImg" idx="1"/>
          </p:nvPr>
        </p:nvSpPr>
        <p:spPr/>
      </p:sp>
      <p:sp>
        <p:nvSpPr>
          <p:cNvPr id="18435" name="Rectangle 3"/>
          <p:cNvSpPr>
            <a:spLocks noGrp="1"/>
          </p:cNvSpPr>
          <p:nvPr>
            <p:ph type="body" idx="2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3" name="幻灯片图像占位符 1"/>
          <p:cNvSpPr>
            <a:spLocks noGrp="1" noRot="1" noChangeAspec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28674" name="文本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37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9938" name="备注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>
              <a:latin typeface="宋体" pitchFamily="2" charset="-122"/>
            </a:endParaRPr>
          </a:p>
        </p:txBody>
      </p:sp>
      <p:sp>
        <p:nvSpPr>
          <p:cNvPr id="39939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/>
              <a:t>32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直角三角形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0" hangingPunct="1"/>
            <a:endParaRPr kumimoji="0" lang="en-US" strike="noStrike" noProof="1"/>
          </a:p>
        </p:txBody>
      </p:sp>
      <p:grpSp>
        <p:nvGrpSpPr>
          <p:cNvPr id="2051" name="组合 1"/>
          <p:cNvGrpSpPr/>
          <p:nvPr/>
        </p:nvGrpSpPr>
        <p:grpSpPr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7" name="任意多边形 6"/>
            <p:cNvSpPr/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fontAlgn="auto"/>
              <a:endParaRPr kumimoji="0" lang="en-US" strike="noStrike" noProof="1"/>
            </a:p>
          </p:txBody>
        </p:sp>
        <p:sp>
          <p:nvSpPr>
            <p:cNvPr id="2053" name="任意多边形 7"/>
            <p:cNvSpPr/>
            <p:nvPr/>
          </p:nvSpPr>
          <p:spPr>
            <a:xfrm>
              <a:off x="35443" y="5135526"/>
              <a:ext cx="9108557" cy="838200"/>
            </a:xfrm>
            <a:custGeom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fontAlgn="auto" latinLnBrk="0" hangingPunct="1"/>
              <a:endParaRPr kumimoji="0" lang="en-US" strike="noStrike" noProof="1"/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135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fontAlgn="auto"/>
            <a:r>
              <a:rPr kumimoji="0" lang="zh-CN" altLang="en-US" strike="noStrike" noProof="1" smtClean="0"/>
              <a:t>单击此处编辑母版副标题样式</a:t>
            </a:r>
            <a:endParaRPr kumimoji="0" lang="en-US" strike="noStrike" noProof="1"/>
          </a:p>
        </p:txBody>
      </p: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燕尾形 6"/>
          <p:cNvSpPr/>
          <p:nvPr/>
        </p:nvSpPr>
        <p:spPr>
          <a:xfrm>
            <a:off x="3636963" y="3005138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fontAlgn="auto" latinLnBrk="0" hangingPunct="1"/>
            <a:endParaRPr kumimoji="0" lang="en-US" strike="noStrike" noProof="1"/>
          </a:p>
        </p:txBody>
      </p:sp>
      <p:sp>
        <p:nvSpPr>
          <p:cNvPr id="8" name="燕尾形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fontAlgn="auto" latinLnBrk="0" hangingPunct="1"/>
            <a:endParaRPr kumimoji="0" lang="en-US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fontAlgn="auto" latinLnBrk="0" hangingPunct="1"/>
            <a:r>
              <a:rPr kumimoji="0" lang="zh-CN" altLang="en-US" strike="noStrike" noProof="1" smtClean="0"/>
              <a:t>单击此处编辑母版文本样式</a:t>
            </a:r>
            <a:endParaRPr kumimoji="0"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fontAlgn="auto" latinLnBrk="0" hangingPunct="1"/>
            <a:r>
              <a:rPr kumimoji="0" lang="zh-CN" altLang="en-US" strike="noStrike" noProof="1" smtClean="0"/>
              <a:t>单击此处编辑母版文本样式</a:t>
            </a:r>
            <a:endParaRPr kumimoji="0" lang="zh-CN" altLang="en-US" strike="noStrike" noProof="1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fontAlgn="auto" latinLnBrk="0" hangingPunct="1"/>
            <a:r>
              <a:rPr kumimoji="0" lang="zh-CN" altLang="en-US" strike="noStrike" noProof="1" smtClean="0"/>
              <a:t>单击此处编辑母版文本样式</a:t>
            </a:r>
            <a:endParaRPr kumimoji="0" lang="zh-CN" altLang="en-US" strike="noStrike" noProof="1" smtClean="0"/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ct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内容与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fontAlgn="auto" latinLnBrk="0" hangingPunct="1"/>
            <a:r>
              <a:rPr kumimoji="0" lang="zh-CN" altLang="en-US" strike="noStrike" noProof="1" smtClean="0"/>
              <a:t>单击此处编辑母版文本样式</a:t>
            </a:r>
            <a:endParaRPr kumimoji="0"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任意多边形 7"/>
          <p:cNvSpPr/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/>
            <a:endParaRPr kumimoji="0" lang="en-US" strike="noStrike" noProof="1"/>
          </a:p>
        </p:txBody>
      </p:sp>
      <p:sp>
        <p:nvSpPr>
          <p:cNvPr id="8195" name="任意多边形 8"/>
          <p:cNvSpPr/>
          <p:nvPr/>
        </p:nvSpPr>
        <p:spPr>
          <a:xfrm>
            <a:off x="485775" y="5938838"/>
            <a:ext cx="3690938" cy="933450"/>
          </a:xfrm>
          <a:custGeom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直角三角形 9"/>
          <p:cNvSpPr/>
          <p:nvPr/>
        </p:nvSpPr>
        <p:spPr bwMode="auto">
          <a:xfrm>
            <a:off x="-6042" y="5791253"/>
            <a:ext cx="3402313" cy="1080868"/>
          </a:xfrm>
          <a:prstGeom prst="rtTriangle">
            <a:avLst/>
          </a:prstGeom>
          <a:blipFill>
            <a:blip r:embed="rId1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fontAlgn="auto" latinLnBrk="0" hangingPunct="1"/>
            <a:endParaRPr kumimoji="0" lang="en-US" strike="noStrike" noProof="1"/>
          </a:p>
        </p:txBody>
      </p:sp>
      <p:cxnSp>
        <p:nvCxnSpPr>
          <p:cNvPr id="11" name="直接连接符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燕尾形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fontAlgn="auto" latinLnBrk="0" hangingPunct="1"/>
            <a:endParaRPr kumimoji="0" lang="en-US" strike="noStrike" noProof="1"/>
          </a:p>
        </p:txBody>
      </p:sp>
      <p:sp>
        <p:nvSpPr>
          <p:cNvPr id="13" name="燕尾形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fontAlgn="auto" latinLnBrk="0" hangingPunct="1"/>
            <a:endParaRPr kumimoji="0" 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415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fontAlgn="auto" latinLnBrk="0" hangingPunct="1"/>
            <a:r>
              <a:rPr kumimoji="0" lang="zh-CN" altLang="en-US" strike="noStrike" noProof="1" smtClean="0"/>
              <a:t>单击此处编辑母版文本样式</a:t>
            </a:r>
            <a:endParaRPr kumimoji="0" lang="zh-CN" altLang="en-US" strike="noStrike" noProof="1" smtClean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pPr fontAlgn="auto"/>
            <a:r>
              <a:rPr kumimoji="0" lang="zh-CN" altLang="en-US" strike="noStrike" noProof="1" smtClean="0"/>
              <a:t>单击图标添加图片</a:t>
            </a:r>
            <a:endParaRPr kumimoji="0" lang="en-US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直角三角形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0" hangingPunct="1"/>
            <a:endParaRPr kumimoji="0" lang="en-US" strike="noStrike" noProof="1"/>
          </a:p>
        </p:txBody>
      </p:sp>
      <p:grpSp>
        <p:nvGrpSpPr>
          <p:cNvPr id="2051" name="组合 1"/>
          <p:cNvGrpSpPr/>
          <p:nvPr/>
        </p:nvGrpSpPr>
        <p:grpSpPr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7" name="任意多边形 6"/>
            <p:cNvSpPr/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fontAlgn="auto"/>
              <a:endParaRPr kumimoji="0" lang="en-US" strike="noStrike" noProof="1"/>
            </a:p>
          </p:txBody>
        </p:sp>
        <p:sp>
          <p:nvSpPr>
            <p:cNvPr id="2053" name="任意多边形 7"/>
            <p:cNvSpPr/>
            <p:nvPr/>
          </p:nvSpPr>
          <p:spPr>
            <a:xfrm>
              <a:off x="35443" y="5135526"/>
              <a:ext cx="9108557" cy="838200"/>
            </a:xfrm>
            <a:custGeom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fontAlgn="auto" latinLnBrk="0" hangingPunct="1"/>
              <a:endParaRPr kumimoji="0" lang="en-US" strike="noStrike" noProof="1"/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135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fontAlgn="auto"/>
            <a:r>
              <a:rPr kumimoji="0" lang="zh-CN" altLang="en-US" strike="noStrike" noProof="1" smtClean="0"/>
              <a:t>单击此处编辑母版副标题样式</a:t>
            </a:r>
            <a:endParaRPr kumimoji="0" lang="en-US" strike="noStrike" noProof="1"/>
          </a:p>
        </p:txBody>
      </p: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燕尾形 6"/>
          <p:cNvSpPr/>
          <p:nvPr/>
        </p:nvSpPr>
        <p:spPr>
          <a:xfrm>
            <a:off x="3636963" y="3005138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fontAlgn="auto" latinLnBrk="0" hangingPunct="1"/>
            <a:endParaRPr kumimoji="0" lang="en-US" strike="noStrike" noProof="1"/>
          </a:p>
        </p:txBody>
      </p:sp>
      <p:sp>
        <p:nvSpPr>
          <p:cNvPr id="8" name="燕尾形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fontAlgn="auto" latinLnBrk="0" hangingPunct="1"/>
            <a:endParaRPr kumimoji="0" lang="en-US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fontAlgn="auto" latinLnBrk="0" hangingPunct="1"/>
            <a:r>
              <a:rPr kumimoji="0" lang="zh-CN" altLang="en-US" strike="noStrike" noProof="1" smtClean="0"/>
              <a:t>单击此处编辑母版文本样式</a:t>
            </a:r>
            <a:endParaRPr kumimoji="0"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fontAlgn="auto" latinLnBrk="0" hangingPunct="1"/>
            <a:r>
              <a:rPr kumimoji="0" lang="zh-CN" altLang="en-US" strike="noStrike" noProof="1" smtClean="0"/>
              <a:t>单击此处编辑母版文本样式</a:t>
            </a:r>
            <a:endParaRPr kumimoji="0" lang="zh-CN" altLang="en-US" strike="noStrike" noProof="1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fontAlgn="auto" latinLnBrk="0" hangingPunct="1"/>
            <a:r>
              <a:rPr kumimoji="0" lang="zh-CN" altLang="en-US" strike="noStrike" noProof="1" smtClean="0"/>
              <a:t>单击此处编辑母版文本样式</a:t>
            </a:r>
            <a:endParaRPr kumimoji="0" lang="zh-CN" altLang="en-US" strike="noStrike" noProof="1" smtClean="0"/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ct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内容与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fontAlgn="auto" latinLnBrk="0" hangingPunct="1"/>
            <a:r>
              <a:rPr kumimoji="0" lang="zh-CN" altLang="en-US" strike="noStrike" noProof="1" smtClean="0"/>
              <a:t>单击此处编辑母版文本样式</a:t>
            </a:r>
            <a:endParaRPr kumimoji="0"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任意多边形 7"/>
          <p:cNvSpPr/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/>
            <a:endParaRPr kumimoji="0" lang="en-US" strike="noStrike" noProof="1"/>
          </a:p>
        </p:txBody>
      </p:sp>
      <p:sp>
        <p:nvSpPr>
          <p:cNvPr id="8195" name="任意多边形 8"/>
          <p:cNvSpPr/>
          <p:nvPr/>
        </p:nvSpPr>
        <p:spPr>
          <a:xfrm>
            <a:off x="485775" y="5938838"/>
            <a:ext cx="3690938" cy="933450"/>
          </a:xfrm>
          <a:custGeom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直角三角形 9"/>
          <p:cNvSpPr/>
          <p:nvPr/>
        </p:nvSpPr>
        <p:spPr bwMode="auto">
          <a:xfrm>
            <a:off x="-6042" y="5791253"/>
            <a:ext cx="3402313" cy="1080868"/>
          </a:xfrm>
          <a:prstGeom prst="rtTriangle">
            <a:avLst/>
          </a:prstGeom>
          <a:blipFill>
            <a:blip r:embed="rId1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fontAlgn="auto" latinLnBrk="0" hangingPunct="1"/>
            <a:endParaRPr kumimoji="0" lang="en-US" strike="noStrike" noProof="1"/>
          </a:p>
        </p:txBody>
      </p:sp>
      <p:cxnSp>
        <p:nvCxnSpPr>
          <p:cNvPr id="11" name="直接连接符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燕尾形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fontAlgn="auto" latinLnBrk="0" hangingPunct="1"/>
            <a:endParaRPr kumimoji="0" lang="en-US" strike="noStrike" noProof="1"/>
          </a:p>
        </p:txBody>
      </p:sp>
      <p:sp>
        <p:nvSpPr>
          <p:cNvPr id="13" name="燕尾形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fontAlgn="auto" latinLnBrk="0" hangingPunct="1"/>
            <a:endParaRPr kumimoji="0" 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415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fontAlgn="auto" latinLnBrk="0" hangingPunct="1"/>
            <a:r>
              <a:rPr kumimoji="0" lang="zh-CN" altLang="en-US" strike="noStrike" noProof="1" smtClean="0"/>
              <a:t>单击此处编辑母版文本样式</a:t>
            </a:r>
            <a:endParaRPr kumimoji="0" lang="zh-CN" altLang="en-US" strike="noStrike" noProof="1" smtClean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pPr fontAlgn="auto"/>
            <a:r>
              <a:rPr kumimoji="0" lang="zh-CN" altLang="en-US" strike="noStrike" noProof="1" smtClean="0"/>
              <a:t>单击图标添加图片</a:t>
            </a:r>
            <a:endParaRPr kumimoji="0" lang="en-US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jpe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image" Target="../media/image1.jpeg" /><Relationship Id="rId13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3" name="任意多边形 12"/>
          <p:cNvSpPr/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/>
            <a:endParaRPr kumimoji="0" lang="en-US" strike="noStrike" noProof="1"/>
          </a:p>
        </p:txBody>
      </p:sp>
      <p:sp>
        <p:nvSpPr>
          <p:cNvPr id="1027" name="任意多边形 11"/>
          <p:cNvSpPr/>
          <p:nvPr/>
        </p:nvSpPr>
        <p:spPr>
          <a:xfrm>
            <a:off x="485775" y="5938838"/>
            <a:ext cx="3690938" cy="933450"/>
          </a:xfrm>
          <a:custGeom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直角三角形 13"/>
          <p:cNvSpPr/>
          <p:nvPr/>
        </p:nvSpPr>
        <p:spPr bwMode="auto">
          <a:xfrm>
            <a:off x="-6042" y="5791253"/>
            <a:ext cx="3402313" cy="1080868"/>
          </a:xfrm>
          <a:prstGeom prst="rtTriangle">
            <a:avLst/>
          </a:prstGeom>
          <a:blipFill>
            <a:blip r:embed="rId1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fontAlgn="auto" latinLnBrk="0" hangingPunct="1"/>
            <a:endParaRPr kumimoji="0" lang="en-US" strike="noStrike" noProof="1"/>
          </a:p>
        </p:txBody>
      </p:sp>
      <p:cxnSp>
        <p:nvCxnSpPr>
          <p:cNvPr id="15" name="直接连接符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1031" name="文本占位符 29"/>
          <p:cNvSpPr>
            <a:spLocks noGrp="1"/>
          </p:cNvSpPr>
          <p:nvPr>
            <p:ph type="body" idx="5"/>
          </p:nvPr>
        </p:nvSpPr>
        <p:spPr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</a:ln>
        </p:spPr>
        <p:txBody>
          <a:bodyPr vert="horz" anchor="t"/>
          <a:lstStyle/>
          <a:p>
            <a:pPr lvl="0" indent="-255905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27965"/>
            <a:r>
              <a:rPr lang="zh-CN" altLang="en-US"/>
              <a:t>第二级</a:t>
            </a:r>
            <a:endParaRPr lang="zh-CN" altLang="en-US"/>
          </a:p>
          <a:p>
            <a:pPr lvl="2" indent="-227965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65760" indent="-255905" algn="l" rtl="0" eaLnBrk="1" latinLnBrk="0" hangingPunct="1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665" indent="-228600" algn="l" rtl="0" eaLnBrk="1" latinLnBrk="0" hangingPunct="1">
        <a:spcBef>
          <a:spcPts val="325"/>
        </a:spcBef>
        <a:buClr>
          <a:schemeClr val="accent1"/>
        </a:buClr>
        <a:buFont typeface="Verdana" panose="020b0604030504040204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790" indent="-228600" algn="l" rtl="0" eaLnBrk="1" latinLnBrk="0" hangingPunct="1">
        <a:spcBef>
          <a:spcPts val="350"/>
        </a:spcBef>
        <a:buClr>
          <a:schemeClr val="accent2"/>
        </a:buClr>
        <a:buSzTx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3" name="任意多边形 12"/>
          <p:cNvSpPr/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/>
            <a:endParaRPr kumimoji="0" lang="en-US" strike="noStrike" noProof="1"/>
          </a:p>
        </p:txBody>
      </p:sp>
      <p:sp>
        <p:nvSpPr>
          <p:cNvPr id="1027" name="任意多边形 11"/>
          <p:cNvSpPr/>
          <p:nvPr/>
        </p:nvSpPr>
        <p:spPr>
          <a:xfrm>
            <a:off x="485775" y="5938838"/>
            <a:ext cx="3690938" cy="933450"/>
          </a:xfrm>
          <a:custGeom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直角三角形 13"/>
          <p:cNvSpPr/>
          <p:nvPr/>
        </p:nvSpPr>
        <p:spPr bwMode="auto">
          <a:xfrm>
            <a:off x="-6042" y="5791253"/>
            <a:ext cx="3402313" cy="1080868"/>
          </a:xfrm>
          <a:prstGeom prst="rtTriangle">
            <a:avLst/>
          </a:prstGeom>
          <a:blipFill>
            <a:blip r:embed="rId1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fontAlgn="auto" latinLnBrk="0" hangingPunct="1"/>
            <a:endParaRPr kumimoji="0" lang="en-US" strike="noStrike" noProof="1"/>
          </a:p>
        </p:txBody>
      </p:sp>
      <p:cxnSp>
        <p:nvCxnSpPr>
          <p:cNvPr id="15" name="直接连接符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1031" name="文本占位符 29"/>
          <p:cNvSpPr>
            <a:spLocks noGrp="1"/>
          </p:cNvSpPr>
          <p:nvPr>
            <p:ph type="body" idx="5"/>
          </p:nvPr>
        </p:nvSpPr>
        <p:spPr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</a:ln>
        </p:spPr>
        <p:txBody>
          <a:bodyPr vert="horz" anchor="t"/>
          <a:lstStyle/>
          <a:p>
            <a:pPr lvl="0" indent="-255905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27965"/>
            <a:r>
              <a:rPr lang="zh-CN" altLang="en-US"/>
              <a:t>第二级</a:t>
            </a:r>
            <a:endParaRPr lang="zh-CN" altLang="en-US"/>
          </a:p>
          <a:p>
            <a:pPr lvl="2" indent="-227965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pPr fontAlgn="auto"/>
            <a:fld id="{EA4EBD81-EDB1-4664-A4E8-8267F909E43C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pPr fontAlgn="auto"/>
            <a:fld id="{22E73272-1485-4C62-9533-AF59CAD520E6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65760" indent="-255905" algn="l" rtl="0" eaLnBrk="1" latinLnBrk="0" hangingPunct="1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665" indent="-228600" algn="l" rtl="0" eaLnBrk="1" latinLnBrk="0" hangingPunct="1">
        <a:spcBef>
          <a:spcPts val="325"/>
        </a:spcBef>
        <a:buClr>
          <a:schemeClr val="accent1"/>
        </a:buClr>
        <a:buFont typeface="Verdana" panose="020b0604030504040204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790" indent="-228600" algn="l" rtl="0" eaLnBrk="1" latinLnBrk="0" hangingPunct="1">
        <a:spcBef>
          <a:spcPts val="350"/>
        </a:spcBef>
        <a:buClr>
          <a:schemeClr val="accent2"/>
        </a:buClr>
        <a:buSzTx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0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3.jpeg" /><Relationship Id="rId4" Type="http://schemas.openxmlformats.org/officeDocument/2006/relationships/image" Target="../media/image4.jpeg" /><Relationship Id="rId5" Type="http://schemas.openxmlformats.org/officeDocument/2006/relationships/image" Target="../media/image5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9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microsoft.com/office/2007/relationships/diagramDrawing" Target="../diagrams/drawing1.xml" /><Relationship Id="rId3" Type="http://schemas.openxmlformats.org/officeDocument/2006/relationships/diagramData" Target="../diagrams/data1.xml" /><Relationship Id="rId4" Type="http://schemas.openxmlformats.org/officeDocument/2006/relationships/diagramLayout" Target="../diagrams/layout1.xml" /><Relationship Id="rId5" Type="http://schemas.openxmlformats.org/officeDocument/2006/relationships/diagramQuickStyle" Target="../diagrams/quickStyle1.xml" /><Relationship Id="rId6" Type="http://schemas.openxmlformats.org/officeDocument/2006/relationships/diagramColors" Target="../diagrams/colors1.xml" /><Relationship Id="rId7" Type="http://schemas.openxmlformats.org/officeDocument/2006/relationships/image" Target="../media/image11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microsoft.com/office/2007/relationships/diagramDrawing" Target="../diagrams/drawing2.xml" /><Relationship Id="rId4" Type="http://schemas.openxmlformats.org/officeDocument/2006/relationships/diagramData" Target="../diagrams/data2.xml" /><Relationship Id="rId5" Type="http://schemas.openxmlformats.org/officeDocument/2006/relationships/diagramLayout" Target="../diagrams/layout2.xml" /><Relationship Id="rId6" Type="http://schemas.openxmlformats.org/officeDocument/2006/relationships/diagramQuickStyle" Target="../diagrams/quickStyle2.xml" /><Relationship Id="rId7" Type="http://schemas.openxmlformats.org/officeDocument/2006/relationships/diagramColors" Target="../diagrams/colors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jpeg" /><Relationship Id="rId3" Type="http://schemas.openxmlformats.org/officeDocument/2006/relationships/image" Target="../media/image16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1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9.png" /><Relationship Id="rId3" Type="http://schemas.openxmlformats.org/officeDocument/2006/relationships/image" Target="../media/image11.jpeg" /><Relationship Id="rId4" Type="http://schemas.openxmlformats.org/officeDocument/2006/relationships/image" Target="../media/image20.png" /><Relationship Id="rId5" Type="http://schemas.openxmlformats.org/officeDocument/2006/relationships/image" Target="../media/image21.png" /><Relationship Id="rId6" Type="http://schemas.openxmlformats.org/officeDocument/2006/relationships/image" Target="../media/image22.png" /><Relationship Id="rId7" Type="http://schemas.openxmlformats.org/officeDocument/2006/relationships/image" Target="../media/image23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23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1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1.jpe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25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52600"/>
            <a:ext cx="7772400" cy="1830388"/>
          </a:xfrm>
        </p:spPr>
        <p:txBody>
          <a:bodyPr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800" b="1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第</a:t>
            </a:r>
            <a:r>
              <a:rPr kumimoji="0" lang="en-US" altLang="zh-CN" sz="4800" b="1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11</a:t>
            </a:r>
            <a:r>
              <a:rPr kumimoji="0" lang="zh-CN" altLang="en-US" sz="4800" b="1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课  </a:t>
            </a:r>
            <a:br>
              <a:rPr lang="en-US" altLang="zh-CN" b="1" smtClean="0"/>
            </a:br>
            <a:r>
              <a:rPr kumimoji="0" lang="zh-CN" altLang="en-US" sz="4800" b="1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近代以来的城市化进程</a:t>
            </a:r>
            <a:endParaRPr kumimoji="0" lang="zh-CN" altLang="en-US" sz="4800" b="1" i="0" u="none" strike="noStrike" kern="1200" cap="none" spc="0" normalizeH="0" baseline="0" noProof="1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" name="副标题 2"/>
          <p:cNvSpPr/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265" name="内容占位符 1"/>
          <p:cNvSpPr>
            <a:spLocks noGrp="1"/>
          </p:cNvSpPr>
          <p:nvPr>
            <p:ph idx="1"/>
          </p:nvPr>
        </p:nvSpPr>
        <p:spPr/>
        <p:txBody>
          <a:bodyPr vert="horz" anchor="t"/>
          <a:lstStyle/>
          <a:p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68313" y="2060575"/>
            <a:ext cx="8280400" cy="3240088"/>
          </a:xfrm>
        </p:spPr>
        <p:txBody>
          <a:bodyPr rtlCol="0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100" b="1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城市：</a:t>
            </a:r>
            <a:br>
              <a:rPr lang="en-US" altLang="zh-CN" smtClean="0"/>
            </a:br>
            <a:br>
              <a:rPr lang="en-US" altLang="zh-CN" smtClean="0"/>
            </a:br>
            <a:r>
              <a:rPr kumimoji="0" lang="zh-CN" altLang="en-US" sz="4100" b="0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kumimoji="0" lang="en-US" altLang="zh-CN" sz="4100" b="0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《</a:t>
            </a:r>
            <a:r>
              <a:rPr kumimoji="0" lang="zh-CN" altLang="en-US" sz="4100" b="0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辞源</a:t>
            </a:r>
            <a:r>
              <a:rPr kumimoji="0" lang="en-US" altLang="zh-CN" sz="4100" b="0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》</a:t>
            </a:r>
            <a:r>
              <a:rPr kumimoji="0" lang="zh-CN" altLang="en-US" sz="4100" b="0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一书中，城市被解释为人口密集、工商业发达的地方。</a:t>
            </a:r>
            <a:br>
              <a:rPr lang="en-US" altLang="zh-CN" b="0" smtClean="0"/>
            </a:br>
            <a:br>
              <a:rPr lang="en-US" altLang="zh-CN" b="0" smtClean="0"/>
            </a:br>
            <a:r>
              <a:rPr kumimoji="0" lang="en-US" altLang="zh-CN" sz="4100" b="0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《</a:t>
            </a:r>
            <a:r>
              <a:rPr kumimoji="0" lang="zh-CN" altLang="en-US" sz="4100" b="0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现代汉语词典（第</a:t>
            </a:r>
            <a:r>
              <a:rPr kumimoji="0" lang="en-US" altLang="zh-CN" sz="4100" b="0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7</a:t>
            </a:r>
            <a:r>
              <a:rPr kumimoji="0" lang="zh-CN" altLang="en-US" sz="4100" b="0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版）</a:t>
            </a:r>
            <a:r>
              <a:rPr kumimoji="0" lang="en-US" altLang="zh-CN" sz="4100" b="0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》</a:t>
            </a:r>
            <a:r>
              <a:rPr kumimoji="0" lang="zh-CN" altLang="en-US" sz="4100" b="0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中的解释为：人口集中、工商业发达、居民以非农业人口为主的地区，通常是周围地区的政治、经济、文化中心。</a:t>
            </a:r>
            <a:br>
              <a:rPr lang="en-US" altLang="zh-CN" b="0" smtClean="0"/>
            </a:br>
            <a:br>
              <a:rPr lang="en-US" altLang="zh-CN" b="0" smtClean="0"/>
            </a:br>
            <a:r>
              <a:rPr kumimoji="0" lang="zh-CN" altLang="en-US" sz="4100" b="0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br>
              <a:rPr lang="en-US" altLang="zh-CN" smtClean="0"/>
            </a:br>
            <a:endParaRPr kumimoji="0" lang="zh-CN" altLang="en-US" sz="4100" b="1" i="0" u="none" strike="noStrike" kern="1200" cap="none" spc="0" normalizeH="0" baseline="0" noProof="1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89" name="内容占位符 1"/>
          <p:cNvSpPr>
            <a:spLocks noGrp="1"/>
          </p:cNvSpPr>
          <p:nvPr>
            <p:ph idx="1"/>
          </p:nvPr>
        </p:nvSpPr>
        <p:spPr/>
        <p:txBody>
          <a:bodyPr vert="horz" anchor="t"/>
          <a:lstStyle/>
          <a:p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539750" y="1341438"/>
            <a:ext cx="7848600" cy="3240088"/>
          </a:xfrm>
        </p:spPr>
        <p:txBody>
          <a:bodyPr rtlCol="0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5400" b="1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现代城市生活中，</a:t>
            </a:r>
            <a:br>
              <a:rPr lang="en-US" altLang="zh-CN" sz="5400" smtClean="0"/>
            </a:br>
            <a:r>
              <a:rPr kumimoji="0" lang="zh-CN" altLang="en-US" sz="5400" b="1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你认为亟待改善的是什么？</a:t>
            </a:r>
            <a:endParaRPr kumimoji="0" lang="zh-CN" altLang="en-US" sz="5400" b="1" i="0" u="none" strike="noStrike" kern="1200" cap="none" spc="0" normalizeH="0" baseline="0" noProof="1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爆炸形 1 3">
            <a:hlinkClick r:id="rId2" action="ppaction://hlinksldjump"/>
          </p:cNvPr>
          <p:cNvSpPr/>
          <p:nvPr/>
        </p:nvSpPr>
        <p:spPr>
          <a:xfrm>
            <a:off x="7524750" y="5732463"/>
            <a:ext cx="1079500" cy="93662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313" name="图片 33797" descr="b41bbf435face380270fea67a6f491e3_640_4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1800" y="249238"/>
            <a:ext cx="4506913" cy="30051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4" name="Picture 2" descr="http://i5.hexunimg.cn/2016-09-30/1862688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8" y="3068638"/>
            <a:ext cx="4008437" cy="35290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5" name="Picture 4" descr="http://i.weather.com.cn/images/tianjin/tqyw/2013/02/01/4474CE2DE6951355112BBDCCAB0FB03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388" y="260350"/>
            <a:ext cx="4040187" cy="2997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6" name="图片 1" descr="W02013041658475479625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1638" y="3284538"/>
            <a:ext cx="4537075" cy="33670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4337" name="Picture 2"/>
          <p:cNvPicPr>
            <a:picLocks noChangeAspect="1"/>
          </p:cNvPicPr>
          <p:nvPr/>
        </p:nvPicPr>
        <p:blipFill>
          <a:blip r:embed="rId2"/>
          <a:srcRect l="15216" t="24609" r="40511" b="17314"/>
          <a:stretch>
            <a:fillRect/>
          </a:stretch>
        </p:blipFill>
        <p:spPr>
          <a:xfrm>
            <a:off x="539750" y="0"/>
            <a:ext cx="8064500" cy="59483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8" name="TextBox 5"/>
          <p:cNvSpPr txBox="1"/>
          <p:nvPr/>
        </p:nvSpPr>
        <p:spPr>
          <a:xfrm>
            <a:off x="3419475" y="5903913"/>
            <a:ext cx="5256213" cy="954087"/>
          </a:xfrm>
          <a:prstGeom prst="rect">
            <a:avLst/>
          </a:prstGeom>
          <a:solidFill>
            <a:srgbClr val="A6DDEA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r"/>
            <a:r>
              <a:rPr lang="en-US" altLang="zh-CN" sz="2800" b="1">
                <a:latin typeface="Lucida Sans Unicode"/>
                <a:ea typeface="黑体" panose="02010609060101010101" charset="-122"/>
              </a:rPr>
              <a:t>——</a:t>
            </a:r>
            <a:r>
              <a:rPr lang="zh-CN" altLang="en-US" sz="2800" b="1">
                <a:latin typeface="Lucida Sans Unicode"/>
                <a:ea typeface="黑体" panose="02010609060101010101" charset="-122"/>
              </a:rPr>
              <a:t>摘自“天津交警”公众号  </a:t>
            </a:r>
            <a:r>
              <a:rPr lang="en-US" altLang="zh-CN" sz="2800" b="1">
                <a:latin typeface="Lucida Sans Unicode"/>
                <a:ea typeface="黑体" panose="02010609060101010101" charset="-122"/>
              </a:rPr>
              <a:t>2017.2.5</a:t>
            </a:r>
            <a:endParaRPr lang="zh-CN" altLang="en-US" sz="2800" b="1">
              <a:latin typeface="Lucida Sans Unicode"/>
              <a:ea typeface="黑体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5361" name="Picture 2" descr="http://himg2.huanqiu.com/attachment2010/2017/0205/2017020507134429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0713"/>
            <a:ext cx="9129713" cy="5976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2" name="矩形 2"/>
          <p:cNvSpPr/>
          <p:nvPr/>
        </p:nvSpPr>
        <p:spPr>
          <a:xfrm>
            <a:off x="1042988" y="0"/>
            <a:ext cx="5545137" cy="584200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工作日晚高峰拥堵道路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TOP10</a:t>
            </a:r>
            <a:endParaRPr lang="zh-CN" altLang="en-US" sz="3200" b="1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5" name="矩形 1"/>
          <p:cNvSpPr/>
          <p:nvPr/>
        </p:nvSpPr>
        <p:spPr>
          <a:xfrm>
            <a:off x="250825" y="0"/>
            <a:ext cx="8569325" cy="2554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早高峰最拥堵路段分析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　　围堤道（天津日报大厦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贵州路）四季度平均速度时空图如下所示。围堤道交通拥堵主要集中在隆昌路至广东路，拥堵时段主要为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时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-11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时和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14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时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-19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时。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6386" name="Picture 2" descr="http://himg2.huanqiu.com/attachment2010/2017/0205/2017020507134458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8" y="2601913"/>
            <a:ext cx="9110662" cy="42560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9939" name="Picture 3" descr="hj007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09600"/>
            <a:ext cx="8915400" cy="5894388"/>
          </a:xfrm>
          <a:prstGeom prst="rect">
            <a:avLst/>
          </a:prstGeom>
          <a:noFill/>
          <a:ln w="222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0" y="377825"/>
            <a:ext cx="8964613" cy="6480175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 marL="365760" marR="0" indent="-255905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1952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年伦敦烟雾事件，是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1952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年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12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月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5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日－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9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日发生在伦敦的一次严重大气污染事件。仅仅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天时间，死亡人数就达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4000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多人。在这一周内，伦敦市因支气管炎死亡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704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人，冠心病死亡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281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人，心脏衰竭死亡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244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人，结核病死亡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77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人。此外肺炎、肺癌、流行性感冒等呼吸系统疾病的发病率也有显著增加。在此后两个月内，又有近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8000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人死于呼吸系统疾病。由于毒雾的影响，公共交通、影院、剧院和体育场所都关门停业，大批航班取消，甚至白天汽车在公路上行驶都必须打开大灯。 大雾持续到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12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月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10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日才渐渐散去。事件之后伦敦市政当局开始着手调查事件原因，但未果。</a:t>
            </a:r>
            <a:endParaRPr kumimoji="0" lang="zh-CN" altLang="en-US" sz="2700" b="1" i="0" u="none" strike="noStrike" kern="1200" cap="none" spc="0" normalizeH="0" baseline="0" noProof="1" smtClean="0">
              <a:solidFill>
                <a:schemeClr val="tx1"/>
              </a:solidFill>
              <a:latin typeface="宋体" pitchFamily="2" charset="-122"/>
              <a:ea typeface="宋体" pitchFamily="2" charset="-122"/>
              <a:cs typeface="+mn-cs"/>
            </a:endParaRPr>
          </a:p>
          <a:p>
            <a:pPr marL="365760" marR="0" indent="-255905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伦敦烟雾事件直接或间接导致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12000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人因为空气污染而丧生，并推动了英国环境保护立法的进程，措施包括推动家庭转向天然气等取暖，从大城市迁出火电厂等。 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1954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年，伦敦通过治理污染的特别法案。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1956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年，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清洁空气法案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获得通过，成为全国通行法律。</a:t>
            </a:r>
            <a:endParaRPr kumimoji="0" lang="zh-CN" altLang="en-US" sz="2700" b="1" i="0" u="none" strike="noStrike" kern="1200" cap="none" spc="0" normalizeH="0" baseline="0" noProof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365760" marR="0" indent="-255905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此后的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1956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年、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1957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年和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1962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年又连续发生了多达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12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次严重的烟雾事件。直到</a:t>
            </a:r>
            <a:r>
              <a:rPr kumimoji="0" lang="en-US" altLang="zh-CN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1965</a:t>
            </a:r>
            <a:r>
              <a:rPr kumimoji="0" lang="zh-CN" altLang="en-US" sz="27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年后，有毒烟雾才从伦敦消声匿迹。</a:t>
            </a:r>
            <a:endParaRPr kumimoji="0" lang="zh-CN" altLang="en-US" sz="2700" b="1" i="0" u="none" strike="noStrike" kern="1200" cap="none" spc="0" normalizeH="0" baseline="0" noProof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365760" marR="0" indent="-255905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endParaRPr kumimoji="0" lang="zh-CN" altLang="en-US" sz="2700" b="0" i="0" u="none" strike="noStrike" kern="1200" cap="none" spc="0" normalizeH="0" baseline="0" noProof="1">
              <a:solidFill>
                <a:schemeClr val="tx1"/>
              </a:solidFill>
              <a:latin typeface="宋体" pitchFamily="2" charset="-122"/>
              <a:ea typeface="宋体" pitchFamily="2" charset="-122"/>
              <a:cs typeface="+mn-cs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 rtlCol="0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fontAlgn="auto"/>
            <a:endParaRPr lang="zh-CN" altLang="en-US" strike="noStrike" noProof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481" name="Picture 2" descr="https://p1.ssl.qhmsg.com/t018f6909c4e6657fa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788" y="0"/>
            <a:ext cx="2428875" cy="2095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8595" name="Text Box 3"/>
          <p:cNvSpPr txBox="1"/>
          <p:nvPr/>
        </p:nvSpPr>
        <p:spPr>
          <a:xfrm>
            <a:off x="0" y="1595438"/>
            <a:ext cx="8915400" cy="526256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    20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世纪初期开始，人们发现日本富山市的水稻普遍生长不良。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1931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年，又出现一些农民得了一种怪病，患者大多是妇女。得病初期，患者只感到腰、背和手足等处关节疼痛，病症持续几年后，患者全身各部位会发生神经痛、骨痛现象，行动困难，甚至呼吸都会带来难以忍受的痛苦。到了患病后期，患者骨骼软化、萎缩，四肢弯曲，脊柱变形，骨质松脆，就连咳嗽都能引起骨折。患者不能进食，疼痛无比，因无法忍受痛苦而自杀。这种病由此得名为“骨癌病”或“痛痛病”（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Itai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－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Itai Disease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）</a:t>
            </a:r>
            <a:br>
              <a:rPr lang="zh-CN" altLang="en-US" sz="2400" b="1">
                <a:latin typeface="仿宋_GB2312" pitchFamily="49" charset="-122"/>
                <a:ea typeface="仿宋_GB2312" pitchFamily="49" charset="-122"/>
              </a:rPr>
            </a:b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   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1946-1960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年，日本医学界从事综合临床、病理、流行病学、动物实验和分析化学的人员经过长期研究后发现，造成这种骨痛病的原因是神通川上游的炼锌厂长年累月排放含镉（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gé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）的废水，当地农民长期饮用受到镉污染的河水，并且食用此水灌溉生长的稻米，于是镉便通过食物链进入人体，在体内逐渐积聚，引起镉中毒，造成“痛痛病”。</a:t>
            </a:r>
            <a:endParaRPr lang="zh-CN" altLang="en-US" sz="2400" b="1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81924" name="Text Box 4"/>
          <p:cNvSpPr txBox="1"/>
          <p:nvPr/>
        </p:nvSpPr>
        <p:spPr>
          <a:xfrm>
            <a:off x="250825" y="0"/>
            <a:ext cx="4724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70C0"/>
                </a:solidFill>
                <a:latin typeface="Times New Roman" panose="02020603050405020304" pitchFamily="18" charset="0"/>
                <a:ea typeface="楷体_GB2312" pitchFamily="49" charset="-122"/>
              </a:rPr>
              <a:t>你知道“痛痛病”吗？</a:t>
            </a:r>
            <a:endParaRPr lang="zh-CN" altLang="en-US" sz="3600" b="1">
              <a:solidFill>
                <a:srgbClr val="0070C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81925" name="Text Box 5"/>
          <p:cNvSpPr txBox="1"/>
          <p:nvPr/>
        </p:nvSpPr>
        <p:spPr>
          <a:xfrm>
            <a:off x="468313" y="620713"/>
            <a:ext cx="3657600" cy="579437"/>
          </a:xfrm>
          <a:prstGeom prst="rect">
            <a:avLst/>
          </a:prstGeom>
          <a:solidFill>
            <a:srgbClr val="CCFF33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黑体" panose="02010609060101010101" charset="-122"/>
              </a:rPr>
              <a:t>水污染和土壤污染</a:t>
            </a:r>
            <a:endParaRPr lang="zh-CN" altLang="en-US" sz="3200" b="1">
              <a:latin typeface="Times New Roman" pitchFamily="18" charset="0"/>
              <a:ea typeface="黑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8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595" grpId="0"/>
      <p:bldP spid="81924" grpId="0"/>
      <p:bldP spid="819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8595" name="Text Box 3"/>
          <p:cNvSpPr txBox="1"/>
          <p:nvPr/>
        </p:nvSpPr>
        <p:spPr>
          <a:xfrm>
            <a:off x="114300" y="1303973"/>
            <a:ext cx="8915400" cy="37846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    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据联合国人居署《贫民窟的挑战》报告统计，全球现在有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10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亿人口居住于贫民窟，约占世界城市人口的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1/3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，世界人口的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1/6.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如果不采取有效措施，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30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年后，这个数字可能将翻倍，达到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20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亿。其中，亚洲至少有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5.5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亿贫民窟居民，非洲有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1.887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亿，拉丁美洲和加勒比海有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1.28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亿，另外，还有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5400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万贫民居住在世界最富裕的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30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个国家中。</a:t>
            </a:r>
            <a:endParaRPr lang="zh-CN" altLang="en-US" sz="2400" b="1">
              <a:latin typeface="仿宋_GB2312" pitchFamily="49" charset="-122"/>
              <a:ea typeface="仿宋_GB2312" pitchFamily="49" charset="-122"/>
            </a:endParaRPr>
          </a:p>
          <a:p>
            <a:pPr algn="r">
              <a:spcBef>
                <a:spcPct val="50000"/>
              </a:spcBef>
            </a:pP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——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联合国人居署编著，于静等译：《贫民窟的挑战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——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全球人类住区报告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2003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》，中国建筑工业出版社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2006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年版</a:t>
            </a:r>
            <a:endParaRPr lang="zh-CN" altLang="en-US" sz="2400" b="1">
              <a:latin typeface="仿宋_GB2312" pitchFamily="49" charset="-122"/>
              <a:ea typeface="仿宋_GB2312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2400" b="1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81924" name="Text Box 4"/>
          <p:cNvSpPr txBox="1"/>
          <p:nvPr/>
        </p:nvSpPr>
        <p:spPr>
          <a:xfrm>
            <a:off x="264795" y="255270"/>
            <a:ext cx="47244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70C0"/>
                </a:solidFill>
                <a:latin typeface="Times New Roman" panose="02020603050405020304" pitchFamily="18" charset="0"/>
                <a:ea typeface="楷体_GB2312" pitchFamily="49" charset="-122"/>
              </a:rPr>
              <a:t>城市之痛</a:t>
            </a:r>
            <a:r>
              <a:rPr lang="en-US" altLang="zh-CN" sz="3600" b="1">
                <a:solidFill>
                  <a:srgbClr val="0070C0"/>
                </a:solidFill>
                <a:latin typeface="Times New Roman" panose="02020603050405020304" pitchFamily="18" charset="0"/>
                <a:ea typeface="楷体_GB2312" pitchFamily="49" charset="-122"/>
              </a:rPr>
              <a:t>——</a:t>
            </a:r>
            <a:r>
              <a:rPr lang="zh-CN" altLang="en-US" sz="3600" b="1">
                <a:solidFill>
                  <a:srgbClr val="0070C0"/>
                </a:solidFill>
                <a:latin typeface="Times New Roman" panose="02020603050405020304" pitchFamily="18" charset="0"/>
                <a:ea typeface="楷体_GB2312" pitchFamily="49" charset="-122"/>
              </a:rPr>
              <a:t>贫民窟</a:t>
            </a:r>
            <a:endParaRPr lang="zh-CN" altLang="en-US" sz="3600" b="1">
              <a:solidFill>
                <a:srgbClr val="0070C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8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595" grpId="0"/>
      <p:bldP spid="819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3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57200" y="384472"/>
            <a:ext cx="8003231" cy="923330"/>
          </a:xfrm>
          <a:blipFill>
            <a:blip r:embed="rId7"/>
            <a:tile tx="0" ty="0" sx="100000" sy="100000" flip="none" algn="tl"/>
          </a:blipFill>
        </p:spPr>
        <p:txBody>
          <a:bodyPr wrap="square" lIns="91440" tIns="45720" rIns="91440" bIns="45720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fontAlgn="auto"/>
            <a:r>
              <a:rPr lang="zh-CN" altLang="en-US" sz="5400" strike="noStrike" noProof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一、城市化进程中的问题</a:t>
            </a:r>
            <a:endParaRPr lang="zh-CN" altLang="en-US" sz="5400" strike="noStrike" noProof="1" smtClean="0">
              <a:solidFill>
                <a:srgbClr val="0070C0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29" name="内容占位符 1"/>
          <p:cNvSpPr>
            <a:spLocks noGrp="1"/>
          </p:cNvSpPr>
          <p:nvPr>
            <p:ph idx="1"/>
          </p:nvPr>
        </p:nvSpPr>
        <p:spPr>
          <a:xfrm>
            <a:off x="323850" y="333375"/>
            <a:ext cx="8362950" cy="6178550"/>
          </a:xfrm>
        </p:spPr>
        <p:txBody>
          <a:bodyPr vert="horz" anchor="t"/>
          <a:lstStyle/>
          <a:p>
            <a:r>
              <a:rPr lang="zh-CN" altLang="en-US" sz="3600" b="1"/>
              <a:t>城市化</a:t>
            </a:r>
            <a:r>
              <a:rPr lang="en-US" altLang="zh-CN" sz="3600" b="1">
                <a:sym typeface="Wingdings" panose="05000000000000000000" pitchFamily="2" charset="2"/>
              </a:rPr>
              <a:t>(urbanization</a:t>
            </a:r>
            <a:r>
              <a:rPr lang="zh-CN" altLang="en-US" sz="3600" b="1">
                <a:sym typeface="Wingdings" panose="05000000000000000000" pitchFamily="2" charset="2"/>
              </a:rPr>
              <a:t>，又称城镇化</a:t>
            </a:r>
            <a:r>
              <a:rPr lang="en-US" altLang="zh-CN" sz="3600" b="1">
                <a:sym typeface="Wingdings" panose="05000000000000000000" pitchFamily="2" charset="2"/>
              </a:rPr>
              <a:t>)</a:t>
            </a:r>
            <a:r>
              <a:rPr lang="zh-CN" altLang="en-US" sz="3600" b="1">
                <a:sym typeface="Wingdings" panose="05000000000000000000" pitchFamily="2" charset="2"/>
              </a:rPr>
              <a:t>，是</a:t>
            </a:r>
            <a:r>
              <a:rPr lang="en-US" altLang="zh-CN" sz="3600" b="1">
                <a:sym typeface="Wingdings" panose="05000000000000000000" pitchFamily="2" charset="2"/>
              </a:rPr>
              <a:t>20</a:t>
            </a:r>
            <a:r>
              <a:rPr lang="zh-CN" altLang="en-US" sz="3600" b="1">
                <a:sym typeface="Wingdings" panose="05000000000000000000" pitchFamily="2" charset="2"/>
              </a:rPr>
              <a:t>世纪对人类影响巨大的社会发展过程。</a:t>
            </a:r>
            <a:br>
              <a:rPr lang="en-US" altLang="zh-CN" sz="3600" b="1">
                <a:sym typeface="Wingdings" panose="05000000000000000000" pitchFamily="2" charset="2"/>
              </a:rPr>
            </a:br>
            <a:r>
              <a:rPr lang="zh-CN" altLang="en-US" sz="3600" b="1">
                <a:sym typeface="Wingdings" panose="05000000000000000000" pitchFamily="2" charset="2"/>
              </a:rPr>
              <a:t>一般认为，城市化是一个农业人口转化为非农业人口、农村地域转化为城市地域、农业活动转化为非农业活动的过程。</a:t>
            </a:r>
            <a:endParaRPr lang="en-US" altLang="zh-CN" sz="3600" b="1">
              <a:sym typeface="Wingdings" pitchFamily="2" charset="2"/>
            </a:endParaRPr>
          </a:p>
          <a:p>
            <a:r>
              <a:rPr lang="zh-CN" altLang="en-US" sz="3600" b="1">
                <a:sym typeface="Wingdings" panose="05000000000000000000" pitchFamily="2" charset="2"/>
              </a:rPr>
              <a:t>具体反映在以下几个方面：</a:t>
            </a:r>
            <a:endParaRPr lang="en-US" altLang="zh-CN" sz="3600" b="1">
              <a:sym typeface="Wingdings" panose="05000000000000000000" pitchFamily="2" charset="2"/>
            </a:endParaRPr>
          </a:p>
          <a:p>
            <a:r>
              <a:rPr lang="zh-CN" altLang="en-US" sz="3600" b="1">
                <a:sym typeface="Wingdings" panose="05000000000000000000" pitchFamily="2" charset="2"/>
              </a:rPr>
              <a:t>人口的集中过程</a:t>
            </a:r>
            <a:endParaRPr lang="en-US" altLang="zh-CN" sz="3600" b="1">
              <a:sym typeface="Wingdings" panose="05000000000000000000" pitchFamily="2" charset="2"/>
            </a:endParaRPr>
          </a:p>
          <a:p>
            <a:r>
              <a:rPr lang="zh-CN" altLang="en-US" sz="3600" b="1">
                <a:sym typeface="Wingdings" panose="05000000000000000000" pitchFamily="2" charset="2"/>
              </a:rPr>
              <a:t>          地域的转换过程</a:t>
            </a:r>
            <a:endParaRPr lang="en-US" altLang="zh-CN" sz="3600" b="1">
              <a:sym typeface="Wingdings" panose="05000000000000000000" pitchFamily="2" charset="2"/>
            </a:endParaRPr>
          </a:p>
          <a:p>
            <a:r>
              <a:rPr lang="zh-CN" altLang="en-US" sz="3600" b="1">
                <a:sym typeface="Wingdings" panose="05000000000000000000" pitchFamily="2" charset="2"/>
              </a:rPr>
              <a:t>                    经济结构的变化</a:t>
            </a:r>
            <a:endParaRPr lang="en-US" altLang="zh-CN" sz="3600" b="1">
              <a:sym typeface="Wingdings" panose="05000000000000000000" pitchFamily="2" charset="2"/>
            </a:endParaRPr>
          </a:p>
          <a:p>
            <a:endParaRPr lang="zh-CN" altLang="en-US" sz="3200" b="1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 rtlCol="0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fontAlgn="auto"/>
            <a:endParaRPr lang="zh-CN" altLang="en-US" strike="noStrike" noProof="1"/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3" name="内容占位符 1"/>
          <p:cNvSpPr>
            <a:spLocks noGrp="1"/>
          </p:cNvSpPr>
          <p:nvPr>
            <p:ph idx="1"/>
          </p:nvPr>
        </p:nvSpPr>
        <p:spPr/>
        <p:txBody>
          <a:bodyPr vert="horz" anchor="t"/>
          <a:lstStyle/>
          <a:p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 rtlCol="0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标题 2"/>
          <p:cNvSpPr txBox="1"/>
          <p:nvPr/>
        </p:nvSpPr>
        <p:spPr>
          <a:xfrm>
            <a:off x="457200" y="384472"/>
            <a:ext cx="8003231" cy="92333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vert="horz" wrap="square" lIns="91440" tIns="45720" rIns="91440" bIns="45720" rtlCol="0" anchor="ctr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R="0" defTabSz="914400" fontAlgn="auto">
              <a:spcAft>
                <a:spcPct val="0"/>
              </a:spcAft>
              <a:buClrTx/>
              <a:buSzTx/>
              <a:buFontTx/>
              <a:defRPr/>
            </a:pPr>
            <a:r>
              <a:rPr kumimoji="0" lang="zh-CN" altLang="en-US" sz="5400" b="1" i="0" kern="1200" cap="none" spc="0" normalizeH="0" baseline="0" noProof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二、城市化的演进</a:t>
            </a:r>
            <a:endParaRPr kumimoji="0" lang="zh-CN" altLang="en-US" sz="5400" b="1" i="0" kern="1200" cap="none" spc="0" normalizeH="0" baseline="0" noProof="0" smtClean="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内容占位符 3"/>
          <p:cNvGraphicFramePr/>
          <p:nvPr/>
        </p:nvGraphicFramePr>
        <p:xfrm>
          <a:off x="611560" y="1988839"/>
          <a:ext cx="7355161" cy="3748062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89" name="标题 1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 rtlCol="0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100" b="1" i="0" u="none" strike="noStrike" kern="1200" cap="none" spc="0" normalizeH="0" baseline="0" noProof="1" smtClean="0">
                <a:solidFill>
                  <a:srgbClr val="0810B8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j-cs"/>
              </a:rPr>
              <a:t>（一） 工业文明下的西方城市化</a:t>
            </a:r>
            <a:endParaRPr kumimoji="0" lang="zh-CN" altLang="en-US" sz="4100" b="1" i="0" u="none" strike="noStrike" kern="1200" cap="none" spc="0" normalizeH="0" baseline="0" noProof="1" smtClean="0">
              <a:solidFill>
                <a:srgbClr val="0810B8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楷体" pitchFamily="49" charset="-122"/>
              <a:ea typeface="楷体" pitchFamily="49" charset="-122"/>
              <a:cs typeface="+mj-cs"/>
            </a:endParaRPr>
          </a:p>
        </p:txBody>
      </p:sp>
      <p:sp>
        <p:nvSpPr>
          <p:cNvPr id="24578" name="内容占位符 4"/>
          <p:cNvSpPr>
            <a:spLocks noGrp="1"/>
          </p:cNvSpPr>
          <p:nvPr>
            <p:ph idx="1"/>
          </p:nvPr>
        </p:nvSpPr>
        <p:spPr/>
        <p:txBody>
          <a:bodyPr vert="horz" anchor="t"/>
          <a:lstStyle/>
          <a:p>
            <a:endParaRPr lang="zh-CN" altLang="en-US"/>
          </a:p>
        </p:txBody>
      </p:sp>
      <p:sp>
        <p:nvSpPr>
          <p:cNvPr id="24579" name="文本框 5"/>
          <p:cNvSpPr txBox="1"/>
          <p:nvPr/>
        </p:nvSpPr>
        <p:spPr>
          <a:xfrm>
            <a:off x="5043488" y="2419350"/>
            <a:ext cx="2624137" cy="3651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>
                <a:latin typeface="Lucida Sans Unicode"/>
                <a:ea typeface="黑体" panose="02010609060101010101" charset="-122"/>
              </a:rPr>
              <a:t>图片 加城市化介绍</a:t>
            </a:r>
            <a:endParaRPr lang="zh-CN" altLang="en-US">
              <a:latin typeface="Lucida Sans Unicode"/>
              <a:ea typeface="黑体"/>
            </a:endParaRPr>
          </a:p>
        </p:txBody>
      </p:sp>
      <p:pic>
        <p:nvPicPr>
          <p:cNvPr id="24580" name="图片 1" descr="584_20150513231322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3" y="1052513"/>
            <a:ext cx="7651750" cy="55181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1" name="内容占位符 2"/>
          <p:cNvSpPr>
            <a:spLocks noGrp="1"/>
          </p:cNvSpPr>
          <p:nvPr>
            <p:ph idx="1"/>
          </p:nvPr>
        </p:nvSpPr>
        <p:spPr/>
        <p:txBody>
          <a:bodyPr vert="horz" anchor="t"/>
          <a:lstStyle/>
          <a:p>
            <a:endParaRPr lang="zh-CN" altLang="en-US"/>
          </a:p>
        </p:txBody>
      </p:sp>
      <p:sp>
        <p:nvSpPr>
          <p:cNvPr id="25602" name="文本框 3"/>
          <p:cNvSpPr txBox="1"/>
          <p:nvPr/>
        </p:nvSpPr>
        <p:spPr>
          <a:xfrm>
            <a:off x="2339975" y="0"/>
            <a:ext cx="4708525" cy="7000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000" b="1">
                <a:latin typeface="楷体_GB2312" pitchFamily="49" charset="-122"/>
                <a:ea typeface="楷体_GB2312" pitchFamily="49" charset="-122"/>
              </a:rPr>
              <a:t>近代英国的城市化</a:t>
            </a:r>
            <a:endParaRPr lang="zh-CN" altLang="en-US" sz="40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5603" name="文本框 4"/>
          <p:cNvSpPr txBox="1"/>
          <p:nvPr/>
        </p:nvSpPr>
        <p:spPr>
          <a:xfrm>
            <a:off x="395288" y="836613"/>
            <a:ext cx="8291512" cy="4524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>
                <a:latin typeface="Lucida Sans Unicode"/>
                <a:ea typeface="黑体" panose="02010609060101010101" charset="-122"/>
                <a:sym typeface="宋体" panose="02010600030101010101" pitchFamily="2" charset="-122"/>
              </a:rPr>
              <a:t>       </a:t>
            </a:r>
            <a:r>
              <a:rPr lang="en-US" altLang="zh-CN" sz="2400" b="1">
                <a:latin typeface="Lucida Sans Unicode"/>
                <a:ea typeface="黑体" panose="02010609060101010101" charset="-122"/>
                <a:sym typeface="宋体" panose="02010600030101010101" pitchFamily="2" charset="-122"/>
              </a:rPr>
              <a:t> 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  <a:sym typeface="宋体" panose="02010600030101010101" pitchFamily="2" charset="-122"/>
              </a:rPr>
              <a:t>16-18世纪，是商业资本家取得支配权的时代。随着殖民地的扩大，英国对外贸易在18世纪增加了6倍，伦敦成了世界贸易中心。从1760年产业革命开始，到1851年，英国花了90年的时间，成为世界上第一个城市人口超过总人口50%的国家，基本实现了城市化(1830年初步完成工业化)……1863年，伦敦开通了世界上第一条地铁，便捷快速的立体交通网络和现代化的金融服务、优良的港口区位优势，使得伦敦成为名副其实的世界最大的经济中心城市。到1921年，英国城市化水平已达77.2%。可见，英国初步完成城市化用了90年时间，而从初步完成到成熟阶段用了大约70年左右的时间。</a:t>
            </a:r>
            <a:endParaRPr lang="zh-CN" altLang="en-US" sz="2400" b="1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400">
                <a:latin typeface="Lucida Sans Unicode"/>
                <a:ea typeface="黑体" panose="02010609060101010101" charset="-122"/>
                <a:sym typeface="宋体" panose="02010600030101010101" pitchFamily="2" charset="-122"/>
              </a:rPr>
              <a:t>                      </a:t>
            </a:r>
            <a:r>
              <a:rPr lang="zh-CN" altLang="en-US" sz="2400" i="1">
                <a:latin typeface="Lucida Sans Unicode"/>
                <a:ea typeface="黑体" panose="02010609060101010101" charset="-122"/>
                <a:sym typeface="宋体" panose="02010600030101010101" pitchFamily="2" charset="-122"/>
              </a:rPr>
              <a:t>——马先标《英国城市化发展的特征与启示》</a:t>
            </a:r>
            <a:endParaRPr lang="zh-CN" altLang="en-US" sz="2400" i="1">
              <a:latin typeface="Lucida Sans Unicode"/>
              <a:ea typeface="黑体"/>
              <a:sym typeface="宋体" pitchFamily="2" charset="-122"/>
            </a:endParaRPr>
          </a:p>
        </p:txBody>
      </p:sp>
      <p:sp>
        <p:nvSpPr>
          <p:cNvPr id="25604" name="矩形 3"/>
          <p:cNvSpPr/>
          <p:nvPr/>
        </p:nvSpPr>
        <p:spPr>
          <a:xfrm>
            <a:off x="750888" y="5287963"/>
            <a:ext cx="8393112" cy="157003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问题</a:t>
            </a:r>
            <a:r>
              <a:rPr lang="en-US" altLang="zh-CN"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zh-CN"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根据材料并联系英国社会发展的历史，说一说推动16---18世纪英国城市发展的主要因素有哪些？</a:t>
            </a:r>
            <a:endParaRPr lang="zh-CN" altLang="zh-CN" sz="3200" b="1">
              <a:solidFill>
                <a:srgbClr val="0070C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" name="文本框 6"/>
          <p:cNvSpPr txBox="1"/>
          <p:nvPr/>
        </p:nvSpPr>
        <p:spPr>
          <a:xfrm>
            <a:off x="841375" y="793750"/>
            <a:ext cx="3603625" cy="1371600"/>
          </a:xfrm>
          <a:prstGeom prst="rect">
            <a:avLst/>
          </a:prstGeom>
          <a:solidFill>
            <a:srgbClr val="227A8F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新航路的开辟；海外贸易的发达；殖民扩张，海外市场的扩展；</a:t>
            </a:r>
            <a:endParaRPr lang="zh-CN" altLang="zh-CN" sz="2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343" name="文本框 8"/>
          <p:cNvSpPr txBox="1"/>
          <p:nvPr/>
        </p:nvSpPr>
        <p:spPr>
          <a:xfrm>
            <a:off x="4603750" y="876300"/>
            <a:ext cx="3136900" cy="944563"/>
          </a:xfrm>
          <a:prstGeom prst="rect">
            <a:avLst/>
          </a:prstGeom>
          <a:solidFill>
            <a:srgbClr val="227A8F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工场手工业的发展圈地运动</a:t>
            </a:r>
            <a:endParaRPr lang="zh-CN" altLang="zh-CN" sz="2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344" name="文本框 9"/>
          <p:cNvSpPr txBox="1"/>
          <p:nvPr/>
        </p:nvSpPr>
        <p:spPr>
          <a:xfrm>
            <a:off x="4699000" y="2165350"/>
            <a:ext cx="2060575" cy="517525"/>
          </a:xfrm>
          <a:prstGeom prst="rect">
            <a:avLst/>
          </a:prstGeom>
          <a:solidFill>
            <a:srgbClr val="227A8F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工业革命</a:t>
            </a:r>
            <a:endParaRPr lang="zh-CN" altLang="zh-CN" sz="2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345" name="文本框 10"/>
          <p:cNvSpPr txBox="1"/>
          <p:nvPr/>
        </p:nvSpPr>
        <p:spPr>
          <a:xfrm>
            <a:off x="1263650" y="3502025"/>
            <a:ext cx="3181350" cy="519113"/>
          </a:xfrm>
          <a:prstGeom prst="rect">
            <a:avLst/>
          </a:prstGeom>
          <a:solidFill>
            <a:srgbClr val="227A8F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交通运输的变革</a:t>
            </a:r>
            <a:endParaRPr lang="zh-CN" altLang="zh-CN" sz="2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347" name="文本框 4"/>
          <p:cNvSpPr txBox="1"/>
          <p:nvPr/>
        </p:nvSpPr>
        <p:spPr>
          <a:xfrm>
            <a:off x="1263650" y="274638"/>
            <a:ext cx="5583238" cy="519112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>
                <a:latin typeface="Lucida Sans Unicode"/>
                <a:ea typeface="黑体" panose="02010609060101010101" charset="-122"/>
                <a:sym typeface="Wingdings" panose="05000000000000000000" pitchFamily="2" charset="2"/>
              </a:rPr>
              <a:t> 近代西方城市发展的主要因素</a:t>
            </a:r>
            <a:endParaRPr lang="zh-CN" altLang="en-US" sz="2800" b="1">
              <a:latin typeface="Lucida Sans Unicode"/>
              <a:ea typeface="黑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343" grpId="0"/>
      <p:bldP spid="14344" grpId="0"/>
      <p:bldP spid="14345" grpId="0"/>
      <p:bldP spid="1434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625" name="内容占位符 2"/>
          <p:cNvSpPr>
            <a:spLocks noGrp="1"/>
          </p:cNvSpPr>
          <p:nvPr>
            <p:ph idx="1"/>
          </p:nvPr>
        </p:nvSpPr>
        <p:spPr/>
        <p:txBody>
          <a:bodyPr vert="horz" anchor="t"/>
          <a:lstStyle/>
          <a:p>
            <a:endParaRPr lang="zh-CN" altLang="en-US"/>
          </a:p>
        </p:txBody>
      </p:sp>
      <p:sp>
        <p:nvSpPr>
          <p:cNvPr id="14339" name="文本框 1"/>
          <p:cNvSpPr txBox="1">
            <a:spLocks noChangeArrowheads="1"/>
          </p:cNvSpPr>
          <p:nvPr/>
        </p:nvSpPr>
        <p:spPr bwMode="auto">
          <a:xfrm>
            <a:off x="1908175" y="511175"/>
            <a:ext cx="6048375" cy="6619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/>
            <a:r>
              <a:rPr lang="zh-CN" altLang="en-US" sz="3700" b="1" noProof="1" smtClean="0">
                <a:solidFill>
                  <a:srgbClr val="0810B8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j-cs"/>
              </a:rPr>
              <a:t>（二）近代中国的城市化</a:t>
            </a:r>
            <a:endParaRPr lang="zh-CN" altLang="en-US" sz="3700" b="1" noProof="1" smtClean="0">
              <a:solidFill>
                <a:srgbClr val="0810B8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楷体" pitchFamily="49" charset="-122"/>
              <a:ea typeface="楷体" pitchFamily="49" charset="-122"/>
              <a:cs typeface="+mj-cs"/>
            </a:endParaRPr>
          </a:p>
        </p:txBody>
      </p:sp>
      <p:pic>
        <p:nvPicPr>
          <p:cNvPr id="26627" name="图片 2" descr="timg (6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88" y="1312863"/>
            <a:ext cx="8764587" cy="49545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49" name="矩形 1"/>
          <p:cNvSpPr/>
          <p:nvPr/>
        </p:nvSpPr>
        <p:spPr>
          <a:xfrm>
            <a:off x="0" y="333375"/>
            <a:ext cx="8880475" cy="51390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</a:rPr>
              <a:t>材料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1: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 在此期间，城镇人口由1843年的2072万人，至1894年增至2351万人，从占总人口的5．1％上升至6％。至1949年增至5766万人，从占总人口的5．1％上升至10．6％……从五口通商始，至甲午战争前，全国通商口岸34个。这些口岸一直是被迫开放的……中国各地工厂有外资工厂、官办和商办工厂、民族资本主义工厂三大类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zh-CN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000" i="1">
                <a:latin typeface="Lucida Sans Unicode"/>
                <a:ea typeface="黑体" panose="02010609060101010101" charset="-122"/>
              </a:rPr>
              <a:t>                         ——皮明庥《洋务运动与中国城市化、城市近代化》</a:t>
            </a:r>
            <a:endParaRPr lang="zh-CN" altLang="zh-CN" b="1"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zh-CN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材料2:   时至今日，农村破产日益剧烈，农民痛苦日益深刻，……农民莫不纷纷离村，徙居城市。</a:t>
            </a:r>
            <a:endParaRPr lang="zh-CN" altLang="en-US" sz="2800" b="1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zh-CN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000" i="1">
                <a:latin typeface="Lucida Sans Unicode"/>
                <a:ea typeface="黑体" panose="02010609060101010101" charset="-122"/>
              </a:rPr>
              <a:t> ——《新中华杂志》，第九期（1933年）董汝舟《中国农民离村问题之检讨</a:t>
            </a:r>
            <a:r>
              <a:rPr lang="zh-CN" altLang="zh-CN" b="1">
                <a:latin typeface="微软雅黑" panose="020b0503020204020204" charset="-122"/>
                <a:ea typeface="微软雅黑" panose="020b0503020204020204" charset="-122"/>
              </a:rPr>
              <a:t>》</a:t>
            </a:r>
            <a:endParaRPr lang="zh-CN" altLang="zh-CN" b="1"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zh-CN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650" name="矩形 3"/>
          <p:cNvSpPr/>
          <p:nvPr/>
        </p:nvSpPr>
        <p:spPr>
          <a:xfrm>
            <a:off x="0" y="5516563"/>
            <a:ext cx="9144000" cy="13239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问题</a:t>
            </a:r>
            <a:r>
              <a:rPr lang="en-US" altLang="zh-CN" sz="2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zh-CN" sz="2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根据材料概括推动中国近代城市发展的主要因素</a:t>
            </a:r>
            <a:r>
              <a:rPr lang="zh-CN" altLang="en-US" sz="2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及城市化发展过程的特点</a:t>
            </a:r>
            <a:r>
              <a:rPr lang="zh-CN" altLang="zh-CN" sz="2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zh-CN" sz="2800" b="1">
              <a:solidFill>
                <a:srgbClr val="0070C0"/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zh-CN" altLang="zh-CN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          </a:t>
            </a:r>
            <a:endParaRPr lang="en-US" altLang="zh-CN" sz="24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82750" y="1171575"/>
            <a:ext cx="6383338" cy="517525"/>
          </a:xfrm>
          <a:prstGeom prst="rect">
            <a:avLst/>
          </a:prstGeom>
          <a:solidFill>
            <a:srgbClr val="227A8F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列强侵略下工业文明对中国的冲击</a:t>
            </a:r>
            <a:endParaRPr lang="zh-CN" altLang="zh-CN" sz="2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389" name="文本框 5"/>
          <p:cNvSpPr txBox="1"/>
          <p:nvPr/>
        </p:nvSpPr>
        <p:spPr>
          <a:xfrm>
            <a:off x="1643063" y="1895475"/>
            <a:ext cx="5842000" cy="517525"/>
          </a:xfrm>
          <a:prstGeom prst="rect">
            <a:avLst/>
          </a:prstGeom>
          <a:solidFill>
            <a:srgbClr val="227A8F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洋务运动和民族资本主义的推动</a:t>
            </a:r>
            <a:endParaRPr lang="zh-CN" altLang="en-US" sz="2800">
              <a:latin typeface="Lucida Sans Unicode"/>
              <a:ea typeface="黑体"/>
            </a:endParaRPr>
          </a:p>
        </p:txBody>
      </p:sp>
      <p:sp>
        <p:nvSpPr>
          <p:cNvPr id="16390" name="文本框 6"/>
          <p:cNvSpPr txBox="1"/>
          <p:nvPr/>
        </p:nvSpPr>
        <p:spPr>
          <a:xfrm>
            <a:off x="1682750" y="2474913"/>
            <a:ext cx="6245225" cy="519112"/>
          </a:xfrm>
          <a:prstGeom prst="rect">
            <a:avLst/>
          </a:prstGeom>
          <a:solidFill>
            <a:srgbClr val="227A8F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自然经济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开始</a:t>
            </a:r>
            <a:r>
              <a:rPr lang="zh-CN" altLang="zh-CN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解体，商品经济活跃</a:t>
            </a:r>
            <a:endParaRPr lang="zh-CN" altLang="zh-CN" sz="2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394" name="文本框 4"/>
          <p:cNvSpPr txBox="1"/>
          <p:nvPr/>
        </p:nvSpPr>
        <p:spPr>
          <a:xfrm>
            <a:off x="1187450" y="333375"/>
            <a:ext cx="5834063" cy="51752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>
                <a:latin typeface="Lucida Sans Unicode"/>
                <a:ea typeface="黑体" panose="02010609060101010101" charset="-122"/>
                <a:sym typeface="Wingdings" panose="05000000000000000000" pitchFamily="2" charset="2"/>
              </a:rPr>
              <a:t> 近代中国城市化发展的原因</a:t>
            </a:r>
            <a:endParaRPr lang="zh-CN" altLang="en-US" sz="2800" b="1">
              <a:latin typeface="Lucida Sans Unicode"/>
              <a:ea typeface="黑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43063" y="3538538"/>
            <a:ext cx="5802312" cy="519112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>
                <a:latin typeface="Lucida Sans Unicode"/>
                <a:ea typeface="黑体" panose="02010609060101010101" charset="-122"/>
                <a:sym typeface="Wingdings" panose="05000000000000000000" pitchFamily="2" charset="2"/>
              </a:rPr>
              <a:t> 近代中国城市化发展过程的特点</a:t>
            </a:r>
            <a:endParaRPr lang="zh-CN" altLang="en-US" sz="2800" b="1">
              <a:latin typeface="Lucida Sans Unicode"/>
              <a:ea typeface="黑体" panose="02010609060101010101" charset="-122"/>
            </a:endParaRPr>
          </a:p>
        </p:txBody>
      </p:sp>
      <p:sp>
        <p:nvSpPr>
          <p:cNvPr id="4" name="文本框 8"/>
          <p:cNvSpPr txBox="1"/>
          <p:nvPr/>
        </p:nvSpPr>
        <p:spPr>
          <a:xfrm>
            <a:off x="1116013" y="4149725"/>
            <a:ext cx="7391400" cy="517525"/>
          </a:xfrm>
          <a:prstGeom prst="rect">
            <a:avLst/>
          </a:prstGeom>
          <a:solidFill>
            <a:srgbClr val="227A8F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过程：起步晚，发展缓慢，在外力冲击下形成</a:t>
            </a:r>
            <a:endParaRPr lang="zh-CN" altLang="en-US">
              <a:solidFill>
                <a:schemeClr val="bg1"/>
              </a:solidFill>
              <a:latin typeface="Lucida Sans Unicode"/>
              <a:ea typeface="黑体"/>
            </a:endParaRPr>
          </a:p>
        </p:txBody>
      </p:sp>
      <p:sp>
        <p:nvSpPr>
          <p:cNvPr id="5" name="文本框 11"/>
          <p:cNvSpPr txBox="1"/>
          <p:nvPr/>
        </p:nvSpPr>
        <p:spPr>
          <a:xfrm>
            <a:off x="990600" y="4811713"/>
            <a:ext cx="7034213" cy="944562"/>
          </a:xfrm>
          <a:prstGeom prst="rect">
            <a:avLst/>
          </a:prstGeom>
          <a:solidFill>
            <a:srgbClr val="227A8F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分布：主要分布在东南沿海地区、长江流域和平津等地</a:t>
            </a:r>
            <a:endParaRPr lang="zh-CN" altLang="zh-CN" sz="2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389" grpId="0"/>
      <p:bldP spid="16390" grpId="0"/>
      <p:bldP spid="16394" grpId="0"/>
      <p:bldP spid="3" grpId="0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7" name="内容占位符 1"/>
          <p:cNvSpPr>
            <a:spLocks noGrp="1"/>
          </p:cNvSpPr>
          <p:nvPr>
            <p:ph idx="1"/>
          </p:nvPr>
        </p:nvSpPr>
        <p:spPr/>
        <p:txBody>
          <a:bodyPr vert="horz" anchor="t"/>
          <a:lstStyle/>
          <a:p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50825" y="188913"/>
            <a:ext cx="8686800" cy="1143000"/>
          </a:xfrm>
        </p:spPr>
        <p:txBody>
          <a:bodyPr rtlCol="0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400" b="1" i="0" u="none" strike="noStrike" kern="1200" cap="none" spc="0" normalizeH="0" baseline="0" noProof="1" smtClean="0">
                <a:solidFill>
                  <a:srgbClr val="0810B8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j-cs"/>
              </a:rPr>
              <a:t>（三）</a:t>
            </a:r>
            <a:r>
              <a:rPr kumimoji="0" lang="en-US" altLang="zh-CN" sz="4400" b="1" i="0" u="none" strike="noStrike" kern="1200" cap="none" spc="0" normalizeH="0" baseline="0" noProof="1" smtClean="0">
                <a:solidFill>
                  <a:srgbClr val="0810B8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j-cs"/>
              </a:rPr>
              <a:t>20</a:t>
            </a:r>
            <a:r>
              <a:rPr kumimoji="0" lang="zh-CN" altLang="en-US" sz="4400" b="1" i="0" u="none" strike="noStrike" kern="1200" cap="none" spc="0" normalizeH="0" baseline="0" noProof="1" smtClean="0">
                <a:solidFill>
                  <a:srgbClr val="0810B8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j-cs"/>
              </a:rPr>
              <a:t>世纪世界城市化进程的特点</a:t>
            </a:r>
            <a:br>
              <a:rPr lang="zh-CN" altLang="en-US" sz="4400" smtClean="0">
                <a:solidFill>
                  <a:srgbClr val="0810B8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kumimoji="0" lang="zh-CN" altLang="en-US" sz="4100" b="1" i="0" u="none" strike="noStrike" kern="1200" cap="none" spc="0" normalizeH="0" baseline="0" noProof="1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29699" name="Picture 2"/>
          <p:cNvPicPr>
            <a:picLocks noChangeAspect="1"/>
          </p:cNvPicPr>
          <p:nvPr/>
        </p:nvPicPr>
        <p:blipFill>
          <a:blip r:embed="rId2"/>
          <a:srcRect l="10236" t="32111" r="40511" b="34422"/>
          <a:stretch>
            <a:fillRect/>
          </a:stretch>
        </p:blipFill>
        <p:spPr>
          <a:xfrm>
            <a:off x="12700" y="981075"/>
            <a:ext cx="9131300" cy="5876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0" y="2133600"/>
            <a:ext cx="8748713" cy="316928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fontAlgn="auto"/>
            <a:r>
              <a:rPr lang="zh-CN" altLang="en-US" sz="4000" b="1" noProof="1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特点：城市化进程加快；</a:t>
            </a:r>
            <a:endParaRPr lang="en-US" altLang="zh-CN" sz="4000" b="1" noProof="1" smtClean="0">
              <a:solidFill>
                <a:srgbClr val="0070C0"/>
              </a:solidFill>
              <a:latin typeface="宋体" pitchFamily="2" charset="-122"/>
              <a:ea typeface="宋体" pitchFamily="2" charset="-122"/>
            </a:endParaRPr>
          </a:p>
          <a:p>
            <a:pPr fontAlgn="auto"/>
            <a:r>
              <a:rPr lang="en-US" altLang="zh-CN" sz="4000" b="1" noProof="1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 </a:t>
            </a:r>
            <a:r>
              <a:rPr lang="zh-CN" altLang="en-US" sz="4000" b="1" noProof="1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城市化水平不断提高；</a:t>
            </a:r>
            <a:endParaRPr lang="en-US" altLang="zh-CN" sz="4000" b="1" noProof="1" smtClean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/>
            <a:r>
              <a:rPr lang="en-US" altLang="zh-CN" sz="4000" b="1" noProof="1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 </a:t>
            </a:r>
            <a:r>
              <a:rPr lang="zh-CN" altLang="en-US" sz="4000" b="1" noProof="1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发展中国家与发达国家城市化</a:t>
            </a:r>
            <a:endParaRPr lang="en-US" altLang="zh-CN" sz="4000" b="1" noProof="1" smtClean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/>
            <a:r>
              <a:rPr lang="en-US" altLang="zh-CN" sz="4000" b="1" noProof="1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 </a:t>
            </a:r>
            <a:r>
              <a:rPr lang="zh-CN" altLang="en-US" sz="4000" b="1" noProof="1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水平差距较大；</a:t>
            </a:r>
            <a:endParaRPr lang="zh-CN" altLang="en-US" sz="4000" b="1" noProof="1" smtClean="0">
              <a:solidFill>
                <a:srgbClr val="0070C0"/>
              </a:solidFill>
              <a:latin typeface="宋体" pitchFamily="2" charset="-122"/>
              <a:ea typeface="宋体" pitchFamily="2" charset="-122"/>
              <a:cs typeface="+mn-cs"/>
            </a:endParaRPr>
          </a:p>
          <a:p>
            <a:pPr fontAlgn="auto"/>
            <a:r>
              <a:rPr lang="zh-CN" altLang="en-US" sz="4000" b="1" noProof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差距在逐渐缩小。</a:t>
            </a:r>
            <a:endParaRPr lang="zh-CN" altLang="en-US" sz="4000" b="1" noProof="1">
              <a:solidFill>
                <a:srgbClr val="0070C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57200" y="384472"/>
            <a:ext cx="6995120" cy="923330"/>
          </a:xfrm>
          <a:blipFill>
            <a:blip r:embed="rId2"/>
            <a:tile tx="0" ty="0" sx="100000" sy="100000" flip="none" algn="tl"/>
          </a:blipFill>
        </p:spPr>
        <p:txBody>
          <a:bodyPr wrap="square" lIns="91440" tIns="45720" rIns="91440" bIns="45720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fontAlgn="auto"/>
            <a:r>
              <a:rPr lang="zh-CN" altLang="en-US" sz="5400" strike="noStrike" noProof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三、居住条件的改善</a:t>
            </a:r>
            <a:endParaRPr lang="zh-CN" altLang="en-US" sz="5400" strike="noStrike" noProof="1" smtClean="0">
              <a:solidFill>
                <a:srgbClr val="0070C0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5" name="内容占位符 1"/>
          <p:cNvSpPr>
            <a:spLocks noGrp="1"/>
          </p:cNvSpPr>
          <p:nvPr>
            <p:ph idx="1"/>
          </p:nvPr>
        </p:nvSpPr>
        <p:spPr>
          <a:xfrm>
            <a:off x="250825" y="476250"/>
            <a:ext cx="8435975" cy="5530850"/>
          </a:xfrm>
        </p:spPr>
        <p:txBody>
          <a:bodyPr vert="horz" anchor="t"/>
          <a:lstStyle/>
          <a:p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新中国成立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60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年来，天津市民住房经历了窝棚、临建棚、三级跳坑、危房改造、保障房、节能房等不同阶段，天津人居环境发生了天翻地覆的变化，城市居民住房条件得到明显改善和提高，实现数量和质量的飞跃，由“居者忧其屋”逐步向“居者优其屋”转变。</a:t>
            </a:r>
            <a:endParaRPr lang="en-US" altLang="zh-CN" sz="3200" b="1"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——【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专题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新中国成立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60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周年大型专题报道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·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精彩天津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/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</a:rPr>
              <a:t>来源：北方网 　</a:t>
            </a:r>
            <a:endParaRPr lang="en-US" altLang="zh-CN" sz="3000" b="1">
              <a:latin typeface="宋体" pitchFamily="2" charset="-122"/>
              <a:ea typeface="宋体" pitchFamily="2" charset="-122"/>
            </a:endParaRPr>
          </a:p>
          <a:p>
            <a:pPr algn="r"/>
            <a:r>
              <a:rPr lang="en-US" altLang="zh-CN" sz="3000" b="1">
                <a:latin typeface="宋体" panose="02010600030101010101" pitchFamily="2" charset="-122"/>
                <a:ea typeface="宋体" panose="02010600030101010101" pitchFamily="2" charset="-122"/>
              </a:rPr>
              <a:t>2009-08-06 14:27:23 </a:t>
            </a:r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</a:rPr>
              <a:t>　编辑：马欣</a:t>
            </a:r>
            <a:endParaRPr lang="zh-CN" altLang="en-US" sz="30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 rtlCol="0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fontAlgn="auto"/>
            <a:endParaRPr lang="zh-CN" altLang="en-US" strike="noStrike" noProof="1"/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769" name="内容占位符 1"/>
          <p:cNvSpPr>
            <a:spLocks noGrp="1"/>
          </p:cNvSpPr>
          <p:nvPr>
            <p:ph idx="1"/>
          </p:nvPr>
        </p:nvSpPr>
        <p:spPr/>
        <p:txBody>
          <a:bodyPr vert="horz" anchor="t"/>
          <a:lstStyle/>
          <a:p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95288" y="-171450"/>
            <a:ext cx="8229600" cy="1143000"/>
          </a:xfrm>
        </p:spPr>
        <p:txBody>
          <a:bodyPr rtlCol="0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100" b="1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天津曾经的大杂院，小平房</a:t>
            </a:r>
            <a:endParaRPr kumimoji="0" lang="zh-CN" altLang="en-US" sz="4100" b="1" i="0" u="none" strike="noStrike" kern="1200" cap="none" spc="0" normalizeH="0" baseline="0" noProof="1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32771" name="Picture 2" descr="https://ss2.baidu.com/6ONYsjip0QIZ8tyhnq/it/u=1617454643,2778823972&amp;fm=173&amp;app=25&amp;f=JPEG?w=463&amp;h=377&amp;s=250004FBE81216DE87ADEC030300F0D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16113"/>
            <a:ext cx="4068763" cy="33131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2" name="AutoShape 4" descr="http://image95.360doc.com/DownloadImg/2016/02/2616/66700919_2.jpg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/>
          <a:p>
            <a:endParaRPr lang="zh-CN" altLang="en-US">
              <a:latin typeface="Lucida Sans Unicode"/>
              <a:ea typeface="黑体" panose="02010609060101010101" charset="-122"/>
            </a:endParaRPr>
          </a:p>
        </p:txBody>
      </p:sp>
      <p:sp>
        <p:nvSpPr>
          <p:cNvPr id="32773" name="AutoShape 6" descr="http://image95.360doc.com/DownloadImg/2016/02/2616/66700919_2.jpg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/>
          <a:p>
            <a:endParaRPr lang="zh-CN" altLang="en-US">
              <a:latin typeface="Lucida Sans Unicode"/>
              <a:ea typeface="黑体" panose="02010609060101010101" charset="-122"/>
            </a:endParaRPr>
          </a:p>
        </p:txBody>
      </p:sp>
      <p:sp>
        <p:nvSpPr>
          <p:cNvPr id="32774" name="AutoShape 8" descr="http://image95.360doc.com/DownloadImg/2016/02/2616/66700919_2.jpg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/>
          <a:p>
            <a:endParaRPr lang="zh-CN" altLang="en-US">
              <a:latin typeface="Lucida Sans Unicode"/>
              <a:ea typeface="黑体" panose="02010609060101010101" charset="-122"/>
            </a:endParaRPr>
          </a:p>
        </p:txBody>
      </p:sp>
      <p:pic>
        <p:nvPicPr>
          <p:cNvPr id="32775" name="Picture 9"/>
          <p:cNvPicPr>
            <a:picLocks noChangeAspect="1"/>
          </p:cNvPicPr>
          <p:nvPr/>
        </p:nvPicPr>
        <p:blipFill>
          <a:blip r:embed="rId3"/>
          <a:srcRect l="40120" t="26202" r="38850" b="22610"/>
          <a:stretch>
            <a:fillRect/>
          </a:stretch>
        </p:blipFill>
        <p:spPr>
          <a:xfrm>
            <a:off x="4211638" y="847725"/>
            <a:ext cx="4392612" cy="60102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3793" name="内容占位符 1"/>
          <p:cNvSpPr>
            <a:spLocks noGrp="1"/>
          </p:cNvSpPr>
          <p:nvPr>
            <p:ph idx="1"/>
          </p:nvPr>
        </p:nvSpPr>
        <p:spPr>
          <a:xfrm>
            <a:off x="-25400" y="3863975"/>
            <a:ext cx="8712200" cy="2290763"/>
          </a:xfrm>
        </p:spPr>
        <p:txBody>
          <a:bodyPr vert="horz" anchor="t"/>
          <a:lstStyle/>
          <a:p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这些棚户区的平房，条件有限，并不能做到集中供暖。天津市计划到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2019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年底完成市区棚户区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140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余万平方米改造，实现“清零”目标。棚户区改造提升了居住环境水平，也让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                天津“旧貌换新颜”。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 rtlCol="0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fontAlgn="auto"/>
            <a:endParaRPr lang="zh-CN" altLang="en-US" strike="noStrike" noProof="1"/>
          </a:p>
        </p:txBody>
      </p:sp>
      <p:pic>
        <p:nvPicPr>
          <p:cNvPr id="33795" name="Picture 2" descr="https://ss1.baidu.com/6ONXsjip0QIZ8tyhnq/it/u=1285250707,3456377458&amp;fm=173&amp;app=25&amp;f=JPEG?w=614&amp;h=383&amp;s=CA83D4095A981CCC56987D800300A0B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953" y="-111125"/>
            <a:ext cx="6372225" cy="39751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4817" name="内容占位符 1"/>
          <p:cNvSpPr>
            <a:spLocks noGrp="1"/>
          </p:cNvSpPr>
          <p:nvPr>
            <p:ph idx="1"/>
          </p:nvPr>
        </p:nvSpPr>
        <p:spPr>
          <a:xfrm>
            <a:off x="190818" y="1356043"/>
            <a:ext cx="8507412" cy="5376862"/>
          </a:xfrm>
        </p:spPr>
        <p:txBody>
          <a:bodyPr vert="horz" anchor="t"/>
          <a:lstStyle/>
          <a:p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家住中山门街道试验楼社区的潘秀兰是老中山门居民，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1991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年搬到试验楼之前一直住在棉纺宿舍。棉纺宿舍属于典型的“三级跳坑”，都是些解放前建造的简易平房，年年雨水倒灌，淹泡严重。潘秀兰说：“我记得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1984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年有一场大雨，雨水冲进来，水跟床边是齐平的，别说淘水了，整个院子、胡同也都是水，淘都淘不出去。”潘秀兰已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70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岁，却对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30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多年前的生活记忆深刻</a:t>
            </a:r>
            <a:r>
              <a:rPr lang="zh-CN" altLang="en-US" sz="3200" b="1"/>
              <a:t>。</a:t>
            </a:r>
            <a:endParaRPr lang="en-US" altLang="zh-CN" sz="3200" b="1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 rtlCol="0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100" b="1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庆祝改革开放</a:t>
            </a:r>
            <a:r>
              <a:rPr kumimoji="0" lang="en-US" altLang="zh-CN" sz="4100" b="1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40</a:t>
            </a:r>
            <a:r>
              <a:rPr kumimoji="0" lang="zh-CN" altLang="en-US" sz="4100" b="1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周年 </a:t>
            </a:r>
            <a:br>
              <a:rPr lang="en-US" altLang="zh-CN" smtClean="0"/>
            </a:br>
            <a:r>
              <a:rPr kumimoji="0" lang="zh-CN" altLang="en-US" sz="4100" b="1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住房变迁见证幸福生活</a:t>
            </a:r>
            <a:br>
              <a:rPr lang="zh-CN" altLang="en-US" smtClean="0"/>
            </a:br>
            <a:endParaRPr kumimoji="0" lang="zh-CN" altLang="en-US" sz="4100" b="1" i="0" u="none" strike="noStrike" kern="1200" cap="none" spc="0" normalizeH="0" baseline="0" noProof="1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5841" name="内容占位符 1"/>
          <p:cNvSpPr>
            <a:spLocks noGrp="1"/>
          </p:cNvSpPr>
          <p:nvPr>
            <p:ph idx="1"/>
          </p:nvPr>
        </p:nvSpPr>
        <p:spPr>
          <a:xfrm>
            <a:off x="457200" y="994093"/>
            <a:ext cx="8229600" cy="4525962"/>
          </a:xfrm>
        </p:spPr>
        <p:txBody>
          <a:bodyPr vert="horz" anchor="t"/>
          <a:lstStyle/>
          <a:p>
            <a:pPr>
              <a:lnSpc>
                <a:spcPct val="9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1991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年，潘秀兰一家搬到了试验楼，住上楼房的一家人特别高兴。“那时候还是单位给调换房子，我们家的房屋面积从原来的十几平方米变成了五十多平方米，一个大偏单足够我们一家人住的。虽然一开始没有煤气和暖气，但起码不会进水，有独立的厕所，生活环境那更是大变样，每栋楼之间的距离比以前几间房子都大。后来陆续有了煤气和暖气，生活条件就更好了。”潘秀兰笑着说。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 rtlCol="0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fontAlgn="auto"/>
            <a:endParaRPr lang="zh-CN" altLang="en-US" strike="noStrike" noProof="1"/>
          </a:p>
        </p:txBody>
      </p:sp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5" name="内容占位符 1"/>
          <p:cNvSpPr>
            <a:spLocks noGrp="1"/>
          </p:cNvSpPr>
          <p:nvPr>
            <p:ph idx="1"/>
          </p:nvPr>
        </p:nvSpPr>
        <p:spPr/>
        <p:txBody>
          <a:bodyPr vert="horz" anchor="t"/>
          <a:lstStyle/>
          <a:p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 rtlCol="0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100" b="0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改造后的中山门街道试验楼社区</a:t>
            </a:r>
            <a:endParaRPr kumimoji="0" lang="zh-CN" altLang="en-US" sz="4100" b="1" i="0" u="none" strike="noStrike" kern="1200" cap="none" spc="0" normalizeH="0" baseline="0" noProof="1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6867" name="AutoShape 4" descr="http://pic.enorth.com.cn/004/084/597/00408459780_2f98f396.jpg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/>
          <a:p>
            <a:endParaRPr lang="zh-CN" altLang="en-US">
              <a:latin typeface="Lucida Sans Unicode"/>
              <a:ea typeface="黑体" panose="02010609060101010101" charset="-122"/>
            </a:endParaRPr>
          </a:p>
        </p:txBody>
      </p:sp>
      <p:pic>
        <p:nvPicPr>
          <p:cNvPr id="36868" name="Picture 6" descr="http://pic.enorth.com.cn/004/084/597/00408459780_2f98f3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981075"/>
            <a:ext cx="7038975" cy="4679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9" name="矩形 6"/>
          <p:cNvSpPr/>
          <p:nvPr/>
        </p:nvSpPr>
        <p:spPr>
          <a:xfrm>
            <a:off x="3299460" y="5791835"/>
            <a:ext cx="591502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Lucida Sans Unicode"/>
                <a:ea typeface="黑体" panose="02010609060101010101" charset="-122"/>
              </a:rPr>
              <a:t>来源： 北方网 作者：日报石晓钰 刘泽瑞 </a:t>
            </a:r>
            <a:endParaRPr lang="en-US" altLang="zh-CN" sz="2400" b="1">
              <a:latin typeface="Lucida Sans Unicode"/>
              <a:ea typeface="黑体"/>
            </a:endParaRPr>
          </a:p>
          <a:p>
            <a:r>
              <a:rPr lang="zh-CN" altLang="en-US" sz="2400" b="1">
                <a:latin typeface="Lucida Sans Unicode"/>
                <a:ea typeface="黑体" panose="02010609060101010101" charset="-122"/>
              </a:rPr>
              <a:t>编辑：袁野 </a:t>
            </a:r>
            <a:r>
              <a:rPr lang="en-US" altLang="zh-CN" sz="2400" b="1">
                <a:latin typeface="Lucida Sans Unicode"/>
                <a:ea typeface="黑体" panose="02010609060101010101" charset="-122"/>
              </a:rPr>
              <a:t>2018-08-24 09:02:28</a:t>
            </a:r>
            <a:endParaRPr lang="zh-CN" altLang="en-US" sz="2400" b="1">
              <a:latin typeface="Lucida Sans Unicode"/>
              <a:ea typeface="黑体"/>
            </a:endParaRPr>
          </a:p>
        </p:txBody>
      </p:sp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57200" y="384472"/>
            <a:ext cx="6995120" cy="923330"/>
          </a:xfrm>
          <a:blipFill>
            <a:blip r:embed="rId2"/>
            <a:tile tx="0" ty="0" sx="100000" sy="100000" flip="none" algn="tl"/>
          </a:blipFill>
        </p:spPr>
        <p:txBody>
          <a:bodyPr wrap="square" lIns="91440" tIns="45720" rIns="91440" bIns="45720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fontAlgn="auto"/>
            <a:r>
              <a:rPr lang="zh-CN" altLang="en-US" sz="5400" strike="noStrike" noProof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三、居住条件的改善</a:t>
            </a:r>
            <a:endParaRPr lang="zh-CN" altLang="en-US" sz="5400" strike="noStrike" noProof="1" smtClean="0">
              <a:solidFill>
                <a:srgbClr val="0070C0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" name="内容占位符 1"/>
          <p:cNvSpPr/>
          <p:nvPr>
            <p:ph idx="1"/>
          </p:nvPr>
        </p:nvSpPr>
        <p:spPr>
          <a:xfrm>
            <a:off x="457200" y="2430780"/>
            <a:ext cx="8229600" cy="1651635"/>
          </a:xfrm>
        </p:spPr>
        <p:txBody>
          <a:bodyPr/>
          <a:lstStyle/>
          <a:p>
            <a:r>
              <a:rPr lang="zh-CN" altLang="en-US" sz="3600"/>
              <a:t>讨论：</a:t>
            </a:r>
            <a:endParaRPr lang="zh-CN" altLang="en-US" sz="3600"/>
          </a:p>
          <a:p>
            <a:r>
              <a:rPr lang="zh-CN" altLang="en-US" sz="3600"/>
              <a:t>推动市民居住条件改善的主要原因。</a:t>
            </a:r>
            <a:endParaRPr lang="zh-CN" altLang="en-US" sz="3600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advClick="0" advTm="10000" p14:dur="100">
        <p:fade/>
      </p:transition>
    </mc:Choice>
    <mc:Fallback>
      <p:transition advClick="0" advTm="10000">
        <p:fade/>
      </p:transition>
    </mc:Fallback>
  </mc:AlternateContent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560" y="3033395"/>
            <a:ext cx="5754370" cy="3837305"/>
          </a:xfrm>
          <a:prstGeom prst="rect">
            <a:avLst/>
          </a:prstGeom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57200" y="384472"/>
            <a:ext cx="6995120" cy="923330"/>
          </a:xfrm>
          <a:blipFill>
            <a:blip r:embed="rId3"/>
            <a:tile tx="0" ty="0" sx="100000" sy="100000" flip="none" algn="tl"/>
          </a:blipFill>
        </p:spPr>
        <p:txBody>
          <a:bodyPr wrap="square" lIns="91440" tIns="45720" rIns="91440" bIns="45720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fontAlgn="auto"/>
            <a:r>
              <a:rPr lang="zh-CN" altLang="en-US" sz="5400" strike="noStrike" noProof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三、居住条件的改善</a:t>
            </a:r>
            <a:endParaRPr lang="zh-CN" altLang="en-US" sz="5400" strike="noStrike" noProof="1" smtClean="0">
              <a:solidFill>
                <a:srgbClr val="0070C0"/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4"/>
          <a:srcRect l="2133" t="7921" r="844" b="11079"/>
          <a:stretch>
            <a:fillRect/>
          </a:stretch>
        </p:blipFill>
        <p:spPr>
          <a:xfrm>
            <a:off x="4050665" y="1307465"/>
            <a:ext cx="5118735" cy="35839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rcRect l="22269" t="85"/>
          <a:stretch>
            <a:fillRect/>
          </a:stretch>
        </p:blipFill>
        <p:spPr>
          <a:xfrm>
            <a:off x="4686935" y="1233805"/>
            <a:ext cx="4333240" cy="373189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rcRect l="7161" r="11572" b="12317"/>
          <a:stretch>
            <a:fillRect/>
          </a:stretch>
        </p:blipFill>
        <p:spPr>
          <a:xfrm>
            <a:off x="48260" y="1742440"/>
            <a:ext cx="6560185" cy="4141470"/>
          </a:xfrm>
          <a:prstGeom prst="rect">
            <a:avLst/>
          </a:prstGeom>
        </p:spPr>
      </p:pic>
      <p:pic>
        <p:nvPicPr>
          <p:cNvPr id="10" name="内容占位符 3"/>
          <p:cNvPicPr>
            <a:picLocks noChangeAspect="1"/>
          </p:cNvPicPr>
          <p:nvPr/>
        </p:nvPicPr>
        <p:blipFill>
          <a:blip r:embed="rId7"/>
          <a:srcRect l="22365" t="14312" r="20385" b="7717"/>
          <a:stretch>
            <a:fillRect/>
          </a:stretch>
        </p:blipFill>
        <p:spPr>
          <a:xfrm>
            <a:off x="1396365" y="1223010"/>
            <a:ext cx="7275830" cy="55714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advClick="0" advTm="10000" p14:dur="100">
        <p:fade/>
      </p:transition>
    </mc:Choice>
    <mc:Fallback>
      <p:transition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16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8" presetClass="entr" presetSubtype="1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7" presetID="3" presetClass="entr" presetSubtype="1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2"/>
          <a:srcRect l="22365" t="14312" r="20385" b="7717"/>
          <a:stretch>
            <a:fillRect/>
          </a:stretch>
        </p:blipFill>
        <p:spPr>
          <a:xfrm>
            <a:off x="315595" y="274955"/>
            <a:ext cx="8371205" cy="6410325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advClick="0" advTm="10000" p14:dur="250">
        <p:fade/>
      </p:transition>
    </mc:Choice>
    <mc:Fallback>
      <p:transition advClick="0" advTm="10000">
        <p:fade/>
      </p:transition>
    </mc:Fallback>
  </mc:AlternateContent>
  <p:timing/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457200" y="1112838"/>
            <a:ext cx="8229600" cy="4525962"/>
          </a:xfrm>
        </p:spPr>
        <p:txBody>
          <a:bodyPr vert="horz" anchor="t"/>
          <a:lstStyle/>
          <a:p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城市发展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技术进步（建筑技术革新：如钢筋混凝土技术；电梯的发明）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配套设施的完善（如：集中供暖和制冷、私人卫生间等）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便捷丰富的生活服务（如：购物中心功能整合、文化娱乐设施场馆丰富）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社区功能的扩展（慈善救济发展到教育、医疗、服务、娱乐、绿化等）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57200" y="190162"/>
            <a:ext cx="6995120" cy="923330"/>
          </a:xfrm>
          <a:blipFill>
            <a:blip r:embed="rId2"/>
            <a:tile tx="0" ty="0" sx="100000" sy="100000" flip="none" algn="tl"/>
          </a:blipFill>
        </p:spPr>
        <p:txBody>
          <a:bodyPr wrap="square" lIns="91440" tIns="45720" rIns="91440" bIns="45720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fontAlgn="auto"/>
            <a:r>
              <a:rPr lang="zh-CN" altLang="en-US" sz="5400" strike="noStrike" noProof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三、居住条件的改善</a:t>
            </a:r>
            <a:endParaRPr lang="zh-CN" altLang="en-US" sz="5400" strike="noStrike" noProof="1" smtClean="0">
              <a:solidFill>
                <a:srgbClr val="0070C0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66053" y="985838"/>
            <a:ext cx="8507413" cy="5187950"/>
          </a:xfrm>
        </p:spPr>
        <p:txBody>
          <a:bodyPr>
            <a:normAutofit fontScale="92500"/>
          </a:bodyPr>
          <a:lstStyle/>
          <a:p>
            <a:pPr marL="365760" marR="0" indent="-255905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zh-CN" altLang="zh-CN" sz="32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西方：</a:t>
            </a:r>
            <a:endParaRPr kumimoji="0" lang="en-US" altLang="zh-CN" sz="3200" b="1" i="0" u="none" strike="noStrike" kern="1200" cap="none" spc="0" normalizeH="0" baseline="0" noProof="1" smtClean="0">
              <a:solidFill>
                <a:schemeClr val="tx1"/>
              </a:solidFill>
              <a:latin typeface="宋体" pitchFamily="2" charset="-122"/>
              <a:ea typeface="宋体" pitchFamily="2" charset="-122"/>
              <a:cs typeface="+mn-cs"/>
            </a:endParaRPr>
          </a:p>
          <a:p>
            <a:pPr marL="365760" marR="0" indent="-255905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en-US" altLang="zh-CN" sz="32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</a:t>
            </a:r>
            <a:r>
              <a:rPr kumimoji="0" lang="zh-CN" altLang="zh-CN" sz="32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世纪，西方发达国家城市基础设施建设起步；</a:t>
            </a:r>
            <a:endParaRPr kumimoji="0" lang="en-US" altLang="zh-CN" sz="3200" b="1" i="0" u="none" strike="noStrike" kern="1200" cap="none" spc="0" normalizeH="0" baseline="0" noProof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365760" marR="0" indent="-255905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zh-CN" altLang="zh-CN" sz="32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水网建设——钢铁管道促进自来水与排水系统普及；</a:t>
            </a:r>
            <a:endParaRPr kumimoji="0" lang="en-US" altLang="zh-CN" sz="3200" b="1" i="0" u="none" strike="noStrike" kern="1200" cap="none" spc="0" normalizeH="0" baseline="0" noProof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365760" marR="0" indent="-255905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zh-CN" altLang="zh-CN" sz="32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照明与电力——煤气灯创造城市夜生活到电力应用；</a:t>
            </a:r>
            <a:endParaRPr kumimoji="0" lang="en-US" altLang="zh-CN" sz="3200" b="1" i="0" u="none" strike="noStrike" kern="1200" cap="none" spc="0" normalizeH="0" baseline="0" noProof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365760" marR="0" indent="-255905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zh-CN" altLang="zh-CN" sz="32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烹饪主要能源——煤气；</a:t>
            </a:r>
            <a:endParaRPr kumimoji="0" lang="en-US" altLang="zh-CN" sz="3200" b="1" i="0" u="none" strike="noStrike" kern="1200" cap="none" spc="0" normalizeH="0" baseline="0" noProof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365760" marR="0" indent="-255905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zh-CN" altLang="zh-CN" sz="32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通信——电报、电话的发明和普及；</a:t>
            </a:r>
            <a:endParaRPr kumimoji="0" lang="en-US" altLang="zh-CN" sz="3200" b="1" i="0" u="none" strike="noStrike" kern="1200" cap="none" spc="0" normalizeH="0" baseline="0" noProof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365760" marR="0" indent="-255905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zh-CN" altLang="zh-CN" sz="32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交通多样化、立体化趋势——地铁、高架桥、</a:t>
            </a:r>
            <a:endParaRPr kumimoji="0" lang="en-US" altLang="zh-CN" sz="3200" b="1" i="0" u="none" strike="noStrike" kern="1200" cap="none" spc="0" normalizeH="0" baseline="0" noProof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365760" marR="0" indent="-255905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en-US" altLang="zh-CN" sz="32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                     </a:t>
            </a:r>
            <a:r>
              <a:rPr kumimoji="0" lang="zh-CN" altLang="zh-CN" sz="3200" b="1" i="0" u="none" strike="noStrike" kern="1200" cap="none" spc="0" normalizeH="0" baseline="0" noProof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电车等。</a:t>
            </a:r>
            <a:endParaRPr kumimoji="0" lang="zh-CN" altLang="zh-CN" sz="3200" b="1" i="0" u="none" strike="noStrike" kern="1200" cap="none" spc="0" normalizeH="0" baseline="0" noProof="1" smtClean="0">
              <a:solidFill>
                <a:schemeClr val="tx1"/>
              </a:solidFill>
              <a:latin typeface="宋体" pitchFamily="2" charset="-122"/>
              <a:ea typeface="宋体" pitchFamily="2" charset="-122"/>
              <a:cs typeface="+mn-cs"/>
            </a:endParaRPr>
          </a:p>
          <a:p>
            <a:pPr marL="365760" marR="0" indent="-255905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endParaRPr kumimoji="0" lang="zh-CN" altLang="en-US" sz="3200" b="1" i="0" u="none" strike="noStrike" kern="1200" cap="none" spc="0" normalizeH="0" baseline="0" noProof="1">
              <a:solidFill>
                <a:schemeClr val="tx1"/>
              </a:solidFill>
              <a:latin typeface="宋体" pitchFamily="2" charset="-122"/>
              <a:ea typeface="宋体" pitchFamily="2" charset="-122"/>
              <a:cs typeface="+mn-cs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30530" y="63162"/>
            <a:ext cx="7499176" cy="923330"/>
          </a:xfrm>
          <a:blipFill>
            <a:blip r:embed="rId2"/>
            <a:tile tx="0" ty="0" sx="100000" sy="100000" flip="none" algn="tl"/>
          </a:blipFill>
        </p:spPr>
        <p:txBody>
          <a:bodyPr wrap="square" lIns="91440" tIns="45720" rIns="91440" bIns="45720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fontAlgn="auto"/>
            <a:r>
              <a:rPr lang="zh-CN" altLang="en-US" sz="5400" strike="noStrike" noProof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四、公共设施的完备</a:t>
            </a:r>
            <a:endParaRPr lang="zh-CN" altLang="en-US" sz="5400" strike="noStrike" noProof="1" smtClean="0">
              <a:solidFill>
                <a:srgbClr val="0070C0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25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charRg st="125" end="1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79388" y="1481138"/>
            <a:ext cx="8507412" cy="5187950"/>
          </a:xfrm>
        </p:spPr>
        <p:txBody>
          <a:bodyPr vert="horz" anchor="t"/>
          <a:lstStyle/>
          <a:p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中国：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近代城市基础设施建设主要集中在经济发达城市，特别是通商口岸；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1864</a:t>
            </a:r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年，上海煤气公司成立；自来水、电力、公路、电报、电话等事业起步。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zh-CN" altLang="zh-CN"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特点：水平有限，发展不平衡。 </a:t>
            </a:r>
            <a:r>
              <a:rPr lang="zh-CN" altLang="en-US"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en-US" altLang="zh-CN" sz="3200" b="1">
              <a:solidFill>
                <a:srgbClr val="0070C0"/>
              </a:solidFill>
              <a:latin typeface="宋体" pitchFamily="2" charset="-122"/>
              <a:ea typeface="宋体" pitchFamily="2" charset="-122"/>
            </a:endParaRPr>
          </a:p>
          <a:p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57200" y="384472"/>
            <a:ext cx="7499176" cy="923330"/>
          </a:xfrm>
          <a:blipFill>
            <a:blip r:embed="rId3"/>
            <a:tile tx="0" ty="0" sx="100000" sy="100000" flip="none" algn="tl"/>
          </a:blipFill>
        </p:spPr>
        <p:txBody>
          <a:bodyPr wrap="square" lIns="91440" tIns="45720" rIns="91440" bIns="45720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fontAlgn="auto"/>
            <a:r>
              <a:rPr lang="zh-CN" altLang="en-US" sz="5400" strike="noStrike" noProof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四、公共设施的完备</a:t>
            </a:r>
            <a:endParaRPr lang="zh-CN" altLang="en-US" sz="5400" strike="noStrike" noProof="1" smtClean="0">
              <a:solidFill>
                <a:srgbClr val="0070C0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61" name="内容占位符 1"/>
          <p:cNvSpPr>
            <a:spLocks noGrp="1"/>
          </p:cNvSpPr>
          <p:nvPr>
            <p:ph idx="1"/>
          </p:nvPr>
        </p:nvSpPr>
        <p:spPr>
          <a:xfrm>
            <a:off x="323850" y="908050"/>
            <a:ext cx="8362950" cy="5243513"/>
          </a:xfrm>
        </p:spPr>
        <p:txBody>
          <a:bodyPr vert="horz" anchor="t"/>
          <a:lstStyle/>
          <a:p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中华人民共和国成立后，特别是改革开放以来，经济发展，城市基础设施建设不断完善。自来水、天然气通到各家各户；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污水、垃圾处理设施逐渐标准化、环保化；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城市道路四通八达；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多种公共交通工具发展（公交汽车、电车、地铁等）；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娱乐休闲场所、体育中心、公园、广场等设施增加，城市绿化面积增加。</a:t>
            </a:r>
            <a:endParaRPr lang="zh-CN" altLang="zh-CN" sz="3200" b="1">
              <a:latin typeface="宋体" pitchFamily="2" charset="-122"/>
              <a:ea typeface="宋体" pitchFamily="2" charset="-122"/>
            </a:endParaRPr>
          </a:p>
          <a:p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 rtlCol="0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fontAlgn="auto"/>
            <a:endParaRPr lang="zh-CN" altLang="en-US" strike="noStrike" noProof="1"/>
          </a:p>
        </p:txBody>
      </p:sp>
    </p:spTree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5" name="内容占位符 1"/>
          <p:cNvSpPr>
            <a:spLocks noGrp="1"/>
          </p:cNvSpPr>
          <p:nvPr>
            <p:ph idx="1"/>
          </p:nvPr>
        </p:nvSpPr>
        <p:spPr/>
        <p:txBody>
          <a:bodyPr vert="horz" anchor="t"/>
          <a:lstStyle/>
          <a:p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 rtlCol="0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fontAlgn="auto"/>
            <a:endParaRPr lang="zh-CN" altLang="en-US" strike="noStrike" noProof="1"/>
          </a:p>
        </p:txBody>
      </p:sp>
      <p:pic>
        <p:nvPicPr>
          <p:cNvPr id="41987" name="Picture 2"/>
          <p:cNvPicPr>
            <a:picLocks noChangeAspect="1"/>
          </p:cNvPicPr>
          <p:nvPr/>
        </p:nvPicPr>
        <p:blipFill>
          <a:blip r:embed="rId2"/>
          <a:srcRect l="21857" t="20297" r="42723" b="8829"/>
          <a:stretch>
            <a:fillRect/>
          </a:stretch>
        </p:blipFill>
        <p:spPr>
          <a:xfrm>
            <a:off x="1692275" y="188913"/>
            <a:ext cx="5759450" cy="6480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3009" name="内容占位符 2"/>
          <p:cNvSpPr>
            <a:spLocks noGrp="1"/>
          </p:cNvSpPr>
          <p:nvPr>
            <p:ph idx="1"/>
          </p:nvPr>
        </p:nvSpPr>
        <p:spPr/>
        <p:txBody>
          <a:bodyPr vert="horz" anchor="t"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矩形 3"/>
          <p:cNvSpPr/>
          <p:nvPr/>
        </p:nvSpPr>
        <p:spPr>
          <a:xfrm>
            <a:off x="539552" y="2132856"/>
            <a:ext cx="7992888" cy="230695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fontAlgn="auto"/>
            <a:r>
              <a:rPr lang="zh-CN" altLang="en-US" sz="7200" b="1" strike="noStrike" cap="none" spc="0" noProof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城市可持续发展</a:t>
            </a:r>
            <a:endParaRPr lang="en-US" altLang="zh-CN" sz="7200" b="1" strike="noStrike" cap="none" spc="0" noProof="1" smtClean="0">
              <a:solidFill>
                <a:srgbClr val="0070C0"/>
              </a:solidFill>
              <a:effectLst/>
            </a:endParaRPr>
          </a:p>
          <a:p>
            <a:pPr fontAlgn="auto"/>
            <a:r>
              <a:rPr lang="en-US" altLang="zh-CN" sz="7200" b="1" strike="noStrike" cap="none" spc="0" noProof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——</a:t>
            </a:r>
            <a:r>
              <a:rPr lang="zh-CN" altLang="en-US" sz="7200" b="1" strike="noStrike" cap="none" spc="0" noProof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让生活更美好</a:t>
            </a:r>
            <a:endParaRPr lang="zh-CN" altLang="en-US" sz="7200" b="1" strike="noStrike" cap="none" spc="0" noProof="1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033" name="内容占位符 1"/>
          <p:cNvSpPr>
            <a:spLocks noGrp="1"/>
          </p:cNvSpPr>
          <p:nvPr>
            <p:ph idx="1"/>
          </p:nvPr>
        </p:nvSpPr>
        <p:spPr/>
        <p:txBody>
          <a:bodyPr vert="horz" anchor="t"/>
          <a:lstStyle/>
          <a:p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请以小组为单位任选一个主题进行调查研究，并完成调查报告，班级分享。</a:t>
            </a:r>
            <a:endParaRPr lang="en-US" altLang="zh-CN" sz="3600" b="1"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、天津的博物馆。</a:t>
            </a:r>
            <a:endParaRPr lang="en-US" altLang="zh-CN" sz="36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、某家庭三代居住状况变迁。</a:t>
            </a:r>
            <a:endParaRPr lang="en-US" altLang="zh-CN" sz="36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、天津华明镇的今夕。</a:t>
            </a:r>
            <a:endParaRPr lang="en-US" altLang="zh-CN" sz="36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、我为天津城市发展献言。</a:t>
            </a:r>
            <a:endParaRPr lang="zh-CN" altLang="en-US" sz="36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 rtlCol="0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100" b="1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拓展探究</a:t>
            </a:r>
            <a:endParaRPr kumimoji="0" lang="zh-CN" altLang="en-US" sz="4100" b="1" i="0" u="none" strike="noStrike" kern="1200" cap="none" spc="0" normalizeH="0" baseline="0" noProof="1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5057" name="内容占位符 2"/>
          <p:cNvSpPr>
            <a:spLocks noGrp="1"/>
          </p:cNvSpPr>
          <p:nvPr>
            <p:ph idx="1"/>
          </p:nvPr>
        </p:nvSpPr>
        <p:spPr/>
        <p:txBody>
          <a:bodyPr vert="horz" anchor="t"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矩形 3"/>
          <p:cNvSpPr/>
          <p:nvPr/>
        </p:nvSpPr>
        <p:spPr>
          <a:xfrm>
            <a:off x="539552" y="2132856"/>
            <a:ext cx="7992888" cy="230695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fontAlgn="auto"/>
            <a:r>
              <a:rPr lang="zh-CN" altLang="en-US" sz="7200" b="1" strike="noStrike" cap="none" spc="0" noProof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城市可持续发展</a:t>
            </a:r>
            <a:endParaRPr lang="en-US" altLang="zh-CN" sz="7200" b="1" strike="noStrike" cap="none" spc="0" noProof="1" smtClean="0">
              <a:solidFill>
                <a:srgbClr val="0070C0"/>
              </a:solidFill>
              <a:effectLst/>
            </a:endParaRPr>
          </a:p>
          <a:p>
            <a:pPr fontAlgn="auto"/>
            <a:r>
              <a:rPr lang="en-US" altLang="zh-CN" sz="7200" b="1" strike="noStrike" cap="none" spc="0" noProof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——</a:t>
            </a:r>
            <a:r>
              <a:rPr lang="zh-CN" altLang="en-US" sz="7200" b="1" strike="noStrike" cap="none" spc="0" noProof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让生活更美好</a:t>
            </a:r>
            <a:endParaRPr lang="zh-CN" altLang="en-US" sz="7200" b="1" strike="noStrike" cap="none" spc="0" noProof="1">
              <a:solidFill>
                <a:srgbClr val="0070C0"/>
              </a:solidFill>
              <a:effectLst/>
            </a:endParaRPr>
          </a:p>
        </p:txBody>
      </p:sp>
      <p:pic>
        <p:nvPicPr>
          <p:cNvPr id="45058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2623800" y="12420600"/>
            <a:ext cx="381000" cy="4191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  <p:tag name="KSO_WM_DOC_GUID" val="{7f3017f3-91fe-4acd-8d8c-6a4b780f08cc}"/>
</p:tagLst>
</file>

<file path=ppt/theme/_rels/theme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/Relationships>
</file>

<file path=ppt/theme/_rels/theme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r="http://schemas.openxmlformats.org/officeDocument/2006/relationships" xmlns:a="http://schemas.openxmlformats.org/drawingml/2006/main" name="聚合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聚合">
      <a:majorFont>
        <a:latin typeface="Lucida Sans Unicode"/>
        <a:ea typeface="Arial"/>
        <a:cs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Arial"/>
        <a:cs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聚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>
        <a:noFill/>
        <a:ln w="9525">
          <a:noFill/>
        </a:ln>
      </a:spPr>
      <a:bodyPr anchor="t">
        <a:spAutoFit/>
      </a:bodyPr>
      <a:lstStyle>
        <a:defPPr>
          <a:defRPr lang="zh-CN" altLang="zh-CN" sz="2800" b="1" dirty="0">
            <a:latin typeface="微软雅黑" panose="020B0503020204020204" charset="-122"/>
            <a:ea typeface="微软雅黑" panose="020B0503020204020204" charset="-122"/>
          </a:defRPr>
        </a:defPPr>
      </a:lst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聚合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聚合">
      <a:majorFont>
        <a:latin typeface="Lucida Sans Unicode"/>
        <a:ea typeface="Arial"/>
        <a:cs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Arial"/>
        <a:cs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聚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Application>Aspose.Slides for .NET</Application>
  <PresentationFormat>On-screen Show (4:3)</PresentationFormat>
  <Paragraphs>124</Paragraphs>
  <Slides>37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52" baseType="lpstr">
      <vt:lpstr>Arial</vt:lpstr>
      <vt:lpstr>Lucida Sans Unicode</vt:lpstr>
      <vt:lpstr>Wingdings 3</vt:lpstr>
      <vt:lpstr>Verdana</vt:lpstr>
      <vt:lpstr>Wingdings 2</vt:lpstr>
      <vt:lpstr>Calibri</vt:lpstr>
      <vt:lpstr>黑体</vt:lpstr>
      <vt:lpstr>宋体</vt:lpstr>
      <vt:lpstr>仿宋_GB2312</vt:lpstr>
      <vt:lpstr>Times New Roman</vt:lpstr>
      <vt:lpstr>楷体_GB2312</vt:lpstr>
      <vt:lpstr>Wingdings</vt:lpstr>
      <vt:lpstr>楷体</vt:lpstr>
      <vt:lpstr>微软雅黑</vt:lpstr>
      <vt:lpstr>聚合</vt:lpstr>
      <vt:lpstr>第11课  近代以来的城市化进程</vt:lpstr>
      <vt:lpstr>城市： 《辞源》一书中，城市被解释为人口密集、工商业发达的地方。《现代汉语词典（第7版）》中的解释为：人口集中、工商业发达、居民以非农业人口为主的地区，通常是周围地区的政治、经济、文化中心。 </vt:lpstr>
      <vt:lpstr>现代城市生活中，你认为亟待改善的是什么？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一、城市化进程中的问题</vt:lpstr>
      <vt:lpstr>PowerPoint Presentation</vt:lpstr>
      <vt:lpstr>PowerPoint Presentation</vt:lpstr>
      <vt:lpstr>（一） 工业文明下的西方城市化</vt:lpstr>
      <vt:lpstr>PowerPoint Presentation</vt:lpstr>
      <vt:lpstr>PowerPoint Presentation</vt:lpstr>
      <vt:lpstr>PowerPoint Presentation</vt:lpstr>
      <vt:lpstr>（三）20世纪世界城市化进程的特点</vt:lpstr>
      <vt:lpstr>三、居住条件的改善</vt:lpstr>
      <vt:lpstr>PowerPoint Presentation</vt:lpstr>
      <vt:lpstr>天津曾经的大杂院，小平房</vt:lpstr>
      <vt:lpstr>PowerPoint Presentation</vt:lpstr>
      <vt:lpstr>庆祝改革开放40周年 住房变迁见证幸福生活</vt:lpstr>
      <vt:lpstr>PowerPoint Presentation</vt:lpstr>
      <vt:lpstr>改造后的中山门街道试验楼社区</vt:lpstr>
      <vt:lpstr>三、居住条件的改善</vt:lpstr>
      <vt:lpstr>三、居住条件的改善</vt:lpstr>
      <vt:lpstr>PowerPoint Presentation</vt:lpstr>
      <vt:lpstr>三、居住条件的改善</vt:lpstr>
      <vt:lpstr>四、公共设施的完备</vt:lpstr>
      <vt:lpstr>四、公共设施的完备</vt:lpstr>
      <vt:lpstr>PowerPoint Presentation</vt:lpstr>
      <vt:lpstr>PowerPoint Presentation</vt:lpstr>
      <vt:lpstr>PowerPoint Presentation</vt:lpstr>
      <vt:lpstr>拓展探究</vt:lpstr>
      <vt:lpstr>PowerPoint Presentation</vt:lpstr>
    </vt:vector>
  </TitlesOfParts>
  <LinksUpToDate>false</LinksUpToDate>
  <SharedDoc>false</SharedDoc>
  <HyperlinksChanged>false</HyperlinksChanged>
  <AppVersion>20.0500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2018-12-11T00:46:00Z</dcterms:created>
  <dcterms:modified xsi:type="dcterms:W3CDTF">2020-07-05T03:05:07Z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2052-11.1.0.9828</vt:lpwstr>
  </property>
</Properties>
</file>