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ags/tag6.xml" ContentType="application/vnd.openxmlformats-officedocument.presentationml.tags+xml"/>
  <Override PartName="/ppt/tags/tag8.xml" ContentType="application/vnd.openxmlformats-officedocument.presentationml.tag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ags/tag4.xml" ContentType="application/vnd.openxmlformats-officedocument.presentationml.tags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tags/tag2.xml" ContentType="application/vnd.openxmlformats-officedocument.presentationml.tags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docProps/custom.xml" ContentType="application/vnd.openxmlformats-officedocument.custom-properties+xml"/>
  <Override PartName="/ppt/tags/tag14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theme/theme4.xml" ContentType="application/vnd.openxmlformats-officedocument.theme+xml"/>
  <Override PartName="/ppt/tags/tag7.xml" ContentType="application/vnd.openxmlformats-officedocument.presentationml.tags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ags/tag5.xml" ContentType="application/vnd.openxmlformats-officedocument.presentationml.tags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Override PartName="/ppt/tags/tag3.xml" ContentType="application/vnd.openxmlformats-officedocument.presentationml.tags+xml"/>
  <Default Extension="jpeg" ContentType="image/jpeg"/>
  <Override PartName="/ppt/slideLayouts/slideLayout16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tags/tag15.xml" ContentType="application/vnd.openxmlformats-officedocument.presentationml.tag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59" r:id="rId2"/>
  </p:sldMasterIdLst>
  <p:notesMasterIdLst>
    <p:notesMasterId r:id="rId28"/>
  </p:notesMasterIdLst>
  <p:handoutMasterIdLst>
    <p:handoutMasterId r:id="rId29"/>
  </p:handoutMasterIdLst>
  <p:sldIdLst>
    <p:sldId id="257" r:id="rId3"/>
    <p:sldId id="346" r:id="rId4"/>
    <p:sldId id="347" r:id="rId5"/>
    <p:sldId id="348" r:id="rId6"/>
    <p:sldId id="349" r:id="rId7"/>
    <p:sldId id="341" r:id="rId8"/>
    <p:sldId id="261" r:id="rId9"/>
    <p:sldId id="339" r:id="rId10"/>
    <p:sldId id="264" r:id="rId11"/>
    <p:sldId id="263" r:id="rId12"/>
    <p:sldId id="266" r:id="rId13"/>
    <p:sldId id="265" r:id="rId14"/>
    <p:sldId id="270" r:id="rId15"/>
    <p:sldId id="340" r:id="rId16"/>
    <p:sldId id="267" r:id="rId17"/>
    <p:sldId id="320" r:id="rId18"/>
    <p:sldId id="268" r:id="rId19"/>
    <p:sldId id="277" r:id="rId20"/>
    <p:sldId id="269" r:id="rId21"/>
    <p:sldId id="317" r:id="rId22"/>
    <p:sldId id="271" r:id="rId23"/>
    <p:sldId id="318" r:id="rId24"/>
    <p:sldId id="273" r:id="rId25"/>
    <p:sldId id="274" r:id="rId26"/>
    <p:sldId id="275" r:id="rId27"/>
  </p:sldIdLst>
  <p:sldSz cx="9144000" cy="6858000" type="screen4x3"/>
  <p:notesSz cx="7104063" cy="10234613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00"/>
    <a:srgbClr val="3D10FC"/>
    <a:srgbClr val="FF3300"/>
    <a:srgbClr val="CC3300"/>
    <a:srgbClr val="202020"/>
    <a:srgbClr val="B2B2B2"/>
    <a:srgbClr val="323232"/>
    <a:srgbClr val="CC0000"/>
    <a:srgbClr val="990000"/>
    <a:srgbClr val="FF8D41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 showOutlineIcons="0">
    <p:restoredLeft sz="12278" autoAdjust="0"/>
    <p:restoredTop sz="80030" autoAdjust="0"/>
  </p:normalViewPr>
  <p:slideViewPr>
    <p:cSldViewPr snapToGrid="0" showGuides="1">
      <p:cViewPr varScale="1">
        <p:scale>
          <a:sx n="70" d="100"/>
          <a:sy n="70" d="100"/>
        </p:scale>
        <p:origin x="-2124" y="-102"/>
      </p:cViewPr>
      <p:guideLst>
        <p:guide orient="horz" pos="2160"/>
        <p:guide pos="2880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90" d="100"/>
        <a:sy n="9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45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4023812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45"/>
            </a:lvl1pPr>
          </a:lstStyle>
          <a:p>
            <a:fld id="{0F9B84EA-7D68-4D60-9CB1-D50884785D1C}" type="datetimeFigureOut">
              <a:rPr lang="zh-CN" altLang="en-US" smtClean="0"/>
              <a:pPr/>
              <a:t>2018/12/21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45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4023812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45"/>
            </a:lvl1pPr>
          </a:lstStyle>
          <a:p>
            <a:fld id="{8D4E0FC9-F1F8-4FAE-9988-3BA365CFD46F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163" cy="5127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4024313" y="0"/>
            <a:ext cx="3078162" cy="5127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C8D182-E4C8-4120-9249-FC9774456FFA}" type="datetimeFigureOut">
              <a:rPr lang="zh-CN" altLang="en-US" smtClean="0"/>
              <a:pPr/>
              <a:t>2018/12/21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249892" y="1279525"/>
            <a:ext cx="4605867" cy="3454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711200" y="4926013"/>
            <a:ext cx="5683250" cy="402907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721850"/>
            <a:ext cx="3078163" cy="5127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4024313" y="9721850"/>
            <a:ext cx="3078162" cy="5127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5D0DACE-38E0-42D2-9336-2B707D34BC6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幻灯片图像占位符 9216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141413" y="754063"/>
            <a:ext cx="4391025" cy="3294062"/>
          </a:xfrm>
        </p:spPr>
      </p:sp>
      <p:sp>
        <p:nvSpPr>
          <p:cNvPr id="40963" name="文本占位符 92162"/>
          <p:cNvSpPr>
            <a:spLocks noGrp="1"/>
          </p:cNvSpPr>
          <p:nvPr>
            <p:ph type="body"/>
          </p:nvPr>
        </p:nvSpPr>
        <p:spPr>
          <a:xfrm>
            <a:off x="538163" y="4387850"/>
            <a:ext cx="5780087" cy="3952875"/>
          </a:xfrm>
        </p:spPr>
        <p:txBody>
          <a:bodyPr wrap="square" lIns="91440" tIns="45720" rIns="91440" bIns="45720" anchor="ctr"/>
          <a:lstStyle/>
          <a:p>
            <a:pPr lvl="0" eaLnBrk="1" hangingPunct="1"/>
            <a:endParaRPr lang="zh-CN" altLang="en-US" dirty="0"/>
          </a:p>
        </p:txBody>
      </p:sp>
      <p:sp>
        <p:nvSpPr>
          <p:cNvPr id="40964" name="灯片编号占位符 1"/>
          <p:cNvSpPr txBox="1">
            <a:spLocks noGrp="1"/>
          </p:cNvSpPr>
          <p:nvPr>
            <p:ph type="sldNum" sz="quarter"/>
          </p:nvPr>
        </p:nvSpPr>
        <p:spPr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 eaLnBrk="1" hangingPunct="1"/>
            <a:fld id="{9A0DB2DC-4C9A-4742-B13C-FB6460FD3503}" type="slidenum">
              <a:rPr lang="zh-CN" altLang="en-US" sz="1200" dirty="0">
                <a:latin typeface="Calibri" panose="020F0502020204030204" pitchFamily="34" charset="0"/>
              </a:rPr>
              <a:pPr lvl="0" algn="r" eaLnBrk="1" hangingPunct="1"/>
              <a:t>16</a:t>
            </a:fld>
            <a:endParaRPr lang="zh-CN" altLang="en-US" sz="1200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</p:nvPr>
        </p:nvSpPr>
        <p:spPr>
          <a:xfrm>
            <a:off x="1143000" y="1322962"/>
            <a:ext cx="6858000" cy="2187001"/>
          </a:xfrm>
        </p:spPr>
        <p:txBody>
          <a:bodyPr anchor="b">
            <a:normAutofit/>
          </a:bodyPr>
          <a:lstStyle>
            <a:lvl1pPr algn="ctr">
              <a:defRPr sz="60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zh-CN" altLang="en-US" dirty="0"/>
              <a:t>单击此处编辑标题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+mj-lt"/>
                <a:ea typeface="+mj-ea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pPr/>
              <a:t>2018/12/21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85775" y="258445"/>
            <a:ext cx="7886700" cy="1325563"/>
          </a:xfrm>
        </p:spPr>
        <p:txBody>
          <a:bodyPr anchor="ctr" anchorCtr="0">
            <a:normAutofit/>
          </a:bodyPr>
          <a:lstStyle>
            <a:lvl1pPr>
              <a:defRPr sz="2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85775" y="1825625"/>
            <a:ext cx="7886700" cy="4351338"/>
          </a:xfrm>
        </p:spPr>
        <p:txBody>
          <a:bodyPr>
            <a:normAutofit/>
          </a:bodyPr>
          <a:lstStyle>
            <a:lvl1pPr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pPr/>
              <a:t>2018/12/21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3751117"/>
            <a:ext cx="5491163" cy="811357"/>
          </a:xfrm>
        </p:spPr>
        <p:txBody>
          <a:bodyPr anchor="b">
            <a:normAutofit/>
          </a:bodyPr>
          <a:lstStyle>
            <a:lvl1pPr>
              <a:defRPr sz="40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610028"/>
            <a:ext cx="5491163" cy="647555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pPr/>
              <a:t>2018/12/21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85775" y="258445"/>
            <a:ext cx="7886700" cy="1325563"/>
          </a:xfrm>
        </p:spPr>
        <p:txBody>
          <a:bodyPr>
            <a:normAutofit/>
          </a:bodyPr>
          <a:lstStyle>
            <a:lvl1pPr>
              <a:defRPr sz="2400" b="1" i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85775" y="1825625"/>
            <a:ext cx="3886200" cy="4351338"/>
          </a:xfrm>
        </p:spPr>
        <p:txBody>
          <a:bodyPr>
            <a:normAutofit/>
          </a:bodyPr>
          <a:lstStyle>
            <a:lvl1pPr>
              <a:lnSpc>
                <a:spcPct val="150000"/>
              </a:lnSpc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lnSpc>
                <a:spcPct val="150000"/>
              </a:lnSpc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lnSpc>
                <a:spcPct val="150000"/>
              </a:lnSpc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lnSpc>
                <a:spcPct val="150000"/>
              </a:lnSpc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lnSpc>
                <a:spcPct val="150000"/>
              </a:lnSpc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486275" y="1825625"/>
            <a:ext cx="3886200" cy="4351338"/>
          </a:xfrm>
        </p:spPr>
        <p:txBody>
          <a:bodyPr>
            <a:normAutofit/>
          </a:bodyPr>
          <a:lstStyle>
            <a:lvl1pPr>
              <a:lnSpc>
                <a:spcPct val="150000"/>
              </a:lnSpc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lnSpc>
                <a:spcPct val="150000"/>
              </a:lnSpc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lnSpc>
                <a:spcPct val="150000"/>
              </a:lnSpc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lnSpc>
                <a:spcPct val="150000"/>
              </a:lnSpc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lnSpc>
                <a:spcPct val="150000"/>
              </a:lnSpc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pPr/>
              <a:t>2018/12/21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9841" y="1744961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29841" y="2615609"/>
            <a:ext cx="3868340" cy="3574054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150" y="1744961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0" y="2615609"/>
            <a:ext cx="3887391" cy="3574054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pPr/>
              <a:t>2018/12/21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8650" y="2766219"/>
            <a:ext cx="7886700" cy="1325563"/>
          </a:xfrm>
        </p:spPr>
        <p:txBody>
          <a:bodyPr>
            <a:normAutofit/>
          </a:bodyPr>
          <a:lstStyle>
            <a:lvl1pPr algn="ctr">
              <a:defRPr sz="4800" b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pPr/>
              <a:t>2018/12/21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pPr/>
              <a:t>2018/12/21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485060" y="127000"/>
            <a:ext cx="3123900" cy="1600200"/>
          </a:xfrm>
        </p:spPr>
        <p:txBody>
          <a:bodyPr anchor="ctr" anchorCtr="0">
            <a:normAutofit/>
          </a:bodyPr>
          <a:lstStyle>
            <a:lvl1pPr>
              <a:defRPr sz="2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zh-CN" altLang="en-US" dirty="0"/>
              <a:t>单击此处编辑标题</a:t>
            </a:r>
          </a:p>
        </p:txBody>
      </p:sp>
      <p:sp>
        <p:nvSpPr>
          <p:cNvPr id="3" name="图片占位符 2"/>
          <p:cNvSpPr>
            <a:spLocks noGrp="1" noChangeAspect="1"/>
          </p:cNvSpPr>
          <p:nvPr>
            <p:ph type="pic" idx="1"/>
          </p:nvPr>
        </p:nvSpPr>
        <p:spPr>
          <a:xfrm>
            <a:off x="3888000" y="766354"/>
            <a:ext cx="4363031" cy="5094446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88870" y="2057400"/>
            <a:ext cx="3123900" cy="3811588"/>
          </a:xfrm>
        </p:spPr>
        <p:txBody>
          <a:bodyPr>
            <a:normAutofit/>
          </a:bodyPr>
          <a:lstStyle>
            <a:lvl1pPr marL="0" indent="0">
              <a:lnSpc>
                <a:spcPct val="150000"/>
              </a:lnSpc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  <a:pPr/>
              <a:t>2018/12/21</a:t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  <a:pPr/>
              <a:t>‹#›</a:t>
            </a:fld>
            <a:endParaRPr lang="zh-CN" altLang="en-US"/>
          </a:p>
        </p:txBody>
      </p:sp>
      <p:cxnSp>
        <p:nvCxnSpPr>
          <p:cNvPr id="8" name="直接连接符 7" hidden="1"/>
          <p:cNvCxnSpPr/>
          <p:nvPr userDrawn="1"/>
        </p:nvCxnSpPr>
        <p:spPr>
          <a:xfrm>
            <a:off x="557213" y="434340"/>
            <a:ext cx="0" cy="139128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7368363" y="365125"/>
            <a:ext cx="1146987" cy="5811838"/>
          </a:xfrm>
        </p:spPr>
        <p:txBody>
          <a:bodyPr vert="eaVert">
            <a:normAutofit/>
          </a:bodyPr>
          <a:lstStyle>
            <a:lvl1pPr>
              <a:defRPr sz="36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6659969" cy="5811838"/>
          </a:xfrm>
        </p:spPr>
        <p:txBody>
          <a:bodyPr vert="eaVert"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pPr/>
              <a:t>2018/12/21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pPr/>
              <a:t>2018/12/21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628650" y="551543"/>
            <a:ext cx="7886700" cy="5558971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173157"/>
            <a:ext cx="7772400" cy="1470025"/>
          </a:xfrm>
        </p:spPr>
        <p:txBody>
          <a:bodyPr anchor="b"/>
          <a:lstStyle>
            <a:lvl1pPr algn="l">
              <a:defRPr sz="4800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687716" y="2643182"/>
            <a:ext cx="6670366" cy="1752600"/>
          </a:xfrm>
        </p:spPr>
        <p:txBody>
          <a:bodyPr/>
          <a:lstStyle>
            <a:lvl1pPr marL="0" indent="0" algn="l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0" lang="zh-CN" altLang="en-US" smtClean="0"/>
              <a:t>单击此处编辑母版副标题样式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pPr/>
              <a:t>2018/12/21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pPr/>
              <a:t>2018/12/21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节标题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85800" y="2924181"/>
            <a:ext cx="7772400" cy="1362075"/>
          </a:xfrm>
        </p:spPr>
        <p:txBody>
          <a:bodyPr anchor="t"/>
          <a:lstStyle>
            <a:lvl1pPr algn="l">
              <a:defRPr sz="4400" b="0" cap="all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85800" y="1428747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pPr/>
              <a:t>2018/12/21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pPr/>
              <a:t>2018/12/21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pPr/>
              <a:t>2018/12/21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pPr/>
              <a:t>2018/12/21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pPr/>
              <a:t>2018/12/21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60382" y="1071546"/>
            <a:ext cx="5111750" cy="50497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679083" y="1071546"/>
            <a:ext cx="3008313" cy="342902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pPr/>
              <a:t>2018/12/21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5" y="285728"/>
            <a:ext cx="8230993" cy="696626"/>
          </a:xfrm>
        </p:spPr>
        <p:txBody>
          <a:bodyPr anchor="ctr"/>
          <a:lstStyle>
            <a:lvl1pPr algn="ctr">
              <a:defRPr sz="3600" b="0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001024" y="642918"/>
            <a:ext cx="785818" cy="4572032"/>
          </a:xfrm>
        </p:spPr>
        <p:txBody>
          <a:bodyPr vert="eaVert" anchor="ctr"/>
          <a:lstStyle>
            <a:lvl1pPr algn="l">
              <a:defRPr sz="2400" b="0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442922" y="541340"/>
            <a:ext cx="6415094" cy="5459428"/>
          </a:xfrm>
          <a:prstGeom prst="roundRect">
            <a:avLst>
              <a:gd name="adj" fmla="val 4800"/>
            </a:avLst>
          </a:prstGeom>
          <a:solidFill>
            <a:schemeClr val="accent1">
              <a:tint val="20000"/>
            </a:schemeClr>
          </a:solidFill>
          <a:ln w="38100">
            <a:gradFill flip="none" rotWithShape="1">
              <a:gsLst>
                <a:gs pos="0">
                  <a:schemeClr val="accent1">
                    <a:alpha val="50000"/>
                  </a:schemeClr>
                </a:gs>
                <a:gs pos="100000">
                  <a:schemeClr val="accent1">
                    <a:tint val="20000"/>
                  </a:schemeClr>
                </a:gs>
              </a:gsLst>
              <a:lin ang="16200000" scaled="1"/>
              <a:tileRect/>
            </a:gradFill>
          </a:ln>
          <a:effectLst>
            <a:outerShdw blurRad="76200" dist="38100" dir="5400000" sx="100500" sy="100500" algn="tl" rotWithShape="0">
              <a:srgbClr val="000000">
                <a:alpha val="50000"/>
              </a:srgb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kumimoji="0" lang="zh-CN" altLang="en-US" smtClean="0"/>
              <a:t>单击图标添加图片</a:t>
            </a:r>
            <a:endParaRPr kumimoji="0" 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7072330" y="1000108"/>
            <a:ext cx="914368" cy="4214842"/>
          </a:xfrm>
        </p:spPr>
        <p:txBody>
          <a:bodyPr vert="eaVert" anchor="ctr"/>
          <a:lstStyle>
            <a:lvl1pPr marL="0" indent="0" algn="ctr">
              <a:buNone/>
              <a:defRPr sz="1400"/>
            </a:lvl1pPr>
            <a:lvl2pPr marL="457200" indent="0" algn="ctr">
              <a:buNone/>
              <a:defRPr sz="1200"/>
            </a:lvl2pPr>
            <a:lvl3pPr marL="914400" indent="0" algn="ctr">
              <a:buNone/>
              <a:defRPr sz="1000"/>
            </a:lvl3pPr>
            <a:lvl4pPr marL="1371600" indent="0" algn="ctr">
              <a:buNone/>
              <a:defRPr sz="900"/>
            </a:lvl4pPr>
            <a:lvl5pPr marL="1828800" indent="0" algn="ctr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  <a:pPr/>
              <a:t>2018/12/21</a:t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  <a:pPr/>
              <a:t>‹#›</a:t>
            </a:fld>
            <a:endParaRPr lang="zh-CN" altLang="en-US"/>
          </a:p>
        </p:txBody>
      </p:sp>
      <p:cxnSp>
        <p:nvCxnSpPr>
          <p:cNvPr id="8" name="直接连接符 7" hidden="1"/>
          <p:cNvCxnSpPr/>
          <p:nvPr userDrawn="1"/>
        </p:nvCxnSpPr>
        <p:spPr>
          <a:xfrm>
            <a:off x="557213" y="434340"/>
            <a:ext cx="0" cy="139128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pPr/>
              <a:t>2018/12/21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7143768" y="274639"/>
            <a:ext cx="1543032" cy="5851525"/>
          </a:xfrm>
        </p:spPr>
        <p:txBody>
          <a:bodyPr vert="eaVert"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615130" cy="5851525"/>
          </a:xfrm>
        </p:spPr>
        <p:txBody>
          <a:bodyPr vert="eaVert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pPr/>
              <a:t>2018/12/21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ags" Target="../tags/tag2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ags" Target="../tags/tag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ags" Target="../tags/tag3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8.xml"/><Relationship Id="rId13" Type="http://schemas.openxmlformats.org/officeDocument/2006/relationships/tags" Target="../tags/tag4.xml"/><Relationship Id="rId3" Type="http://schemas.openxmlformats.org/officeDocument/2006/relationships/slideLayout" Target="../slideLayouts/slideLayout13.xml"/><Relationship Id="rId7" Type="http://schemas.openxmlformats.org/officeDocument/2006/relationships/slideLayout" Target="../slideLayouts/slideLayout17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1.xml"/><Relationship Id="rId6" Type="http://schemas.openxmlformats.org/officeDocument/2006/relationships/slideLayout" Target="../slideLayouts/slideLayout16.xml"/><Relationship Id="rId11" Type="http://schemas.openxmlformats.org/officeDocument/2006/relationships/slideLayout" Target="../slideLayouts/slideLayout21.xml"/><Relationship Id="rId5" Type="http://schemas.openxmlformats.org/officeDocument/2006/relationships/slideLayout" Target="../slideLayouts/slideLayout15.xml"/><Relationship Id="rId15" Type="http://schemas.openxmlformats.org/officeDocument/2006/relationships/image" Target="../media/image5.png"/><Relationship Id="rId10" Type="http://schemas.openxmlformats.org/officeDocument/2006/relationships/slideLayout" Target="../slideLayouts/slideLayout20.xml"/><Relationship Id="rId4" Type="http://schemas.openxmlformats.org/officeDocument/2006/relationships/slideLayout" Target="../slideLayouts/slideLayout14.xml"/><Relationship Id="rId9" Type="http://schemas.openxmlformats.org/officeDocument/2006/relationships/slideLayout" Target="../slideLayouts/slideLayout19.xml"/><Relationship Id="rId14" Type="http://schemas.openxmlformats.org/officeDocument/2006/relationships/image" Target="../media/image4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rotWithShape="0">
          <a:blip r:embed="rId15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2"/>
            </p:custDataLst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3"/>
            </p:custDataLst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  <a:pPr/>
              <a:t>2018/12/21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7" name="KSO_TEMPLATE" hidden="1"/>
          <p:cNvSpPr/>
          <p:nvPr userDrawn="1">
            <p:custDataLst>
              <p:tags r:id="rId14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mc:AlternateContent xmlns:mc="http://schemas.openxmlformats.org/markup-compatibility/2006">
    <mc:Choice xmlns=""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/>
        </p:nvPicPr>
        <p:blipFill>
          <a:blip r:embed="rId14">
            <a:duotone>
              <a:schemeClr val="accent1"/>
              <a:srgbClr val="FFFFFF"/>
            </a:duotone>
            <a:lum bright="12000" contrast="40000"/>
          </a:blip>
          <a:stretch>
            <a:fillRect/>
          </a:stretch>
        </p:blipFill>
        <p:spPr>
          <a:xfrm>
            <a:off x="6667809" y="4915143"/>
            <a:ext cx="2476191" cy="1942857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矩形 9"/>
          <p:cNvSpPr/>
          <p:nvPr/>
        </p:nvSpPr>
        <p:spPr>
          <a:xfrm>
            <a:off x="0" y="0"/>
            <a:ext cx="9144000" cy="71438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100000"/>
                  <a:shade val="50000"/>
                  <a:hueMod val="100000"/>
                  <a:satMod val="250000"/>
                  <a:alpha val="0"/>
                </a:schemeClr>
              </a:gs>
              <a:gs pos="75000">
                <a:schemeClr val="accent1">
                  <a:tint val="80000"/>
                  <a:shade val="100000"/>
                  <a:hueMod val="100000"/>
                  <a:satMod val="375000"/>
                  <a:alpha val="20000"/>
                </a:schemeClr>
              </a:gs>
              <a:gs pos="100000">
                <a:schemeClr val="accent1">
                  <a:tint val="50000"/>
                  <a:shade val="100000"/>
                  <a:hueMod val="100000"/>
                  <a:satMod val="500000"/>
                </a:schemeClr>
              </a:gs>
            </a:gsLst>
            <a:lin ang="18900000" scaled="1"/>
            <a:tileRect/>
          </a:gradFill>
          <a:ln w="12700" cap="rnd" cmpd="sng" algn="ctr">
            <a:noFill/>
            <a:prstDash val="soli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0" y="40951"/>
            <a:ext cx="4572000" cy="71438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100000"/>
                  <a:shade val="50000"/>
                  <a:hueMod val="100000"/>
                  <a:satMod val="250000"/>
                  <a:alpha val="0"/>
                </a:schemeClr>
              </a:gs>
              <a:gs pos="75000">
                <a:schemeClr val="accent1">
                  <a:tint val="80000"/>
                  <a:shade val="100000"/>
                  <a:hueMod val="100000"/>
                  <a:satMod val="375000"/>
                  <a:alpha val="5000"/>
                </a:schemeClr>
              </a:gs>
              <a:gs pos="100000">
                <a:schemeClr val="accent1">
                  <a:tint val="50000"/>
                  <a:shade val="100000"/>
                  <a:hueMod val="100000"/>
                  <a:satMod val="500000"/>
                  <a:alpha val="60000"/>
                </a:schemeClr>
              </a:gs>
            </a:gsLst>
            <a:lin ang="8100000" scaled="1"/>
            <a:tileRect/>
          </a:gradFill>
          <a:ln w="12700" cap="rnd" cmpd="sng" algn="ctr">
            <a:noFill/>
            <a:prstDash val="solid"/>
          </a:ln>
          <a:effectLst>
            <a:glow>
              <a:schemeClr val="accent1">
                <a:tint val="100000"/>
                <a:shade val="100000"/>
                <a:hueMod val="100000"/>
                <a:satMod val="100000"/>
              </a:schemeClr>
            </a:glow>
            <a:softEdge rad="12700"/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15">
            <a:duotone>
              <a:schemeClr val="accent1"/>
              <a:srgbClr val="FFFFFF"/>
            </a:duotone>
            <a:lum bright="35000" contrast="40000"/>
          </a:blip>
          <a:stretch>
            <a:fillRect/>
          </a:stretch>
        </p:blipFill>
        <p:spPr>
          <a:xfrm>
            <a:off x="0" y="6420445"/>
            <a:ext cx="9144000" cy="437555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rtlCol="0" anchor="ctr">
            <a:normAutofit/>
          </a:bodyPr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  <a:p>
            <a:pPr lvl="1" eaLnBrk="1" latinLnBrk="0" hangingPunct="1"/>
            <a:r>
              <a:rPr kumimoji="0" lang="zh-CN" altLang="en-US" smtClean="0"/>
              <a:t>第二级</a:t>
            </a:r>
          </a:p>
          <a:p>
            <a:pPr lvl="2" eaLnBrk="1" latinLnBrk="0" hangingPunct="1"/>
            <a:r>
              <a:rPr kumimoji="0" lang="zh-CN" altLang="en-US" smtClean="0"/>
              <a:t>第三级</a:t>
            </a:r>
          </a:p>
          <a:p>
            <a:pPr lvl="3" eaLnBrk="1" latinLnBrk="0" hangingPunct="1"/>
            <a:r>
              <a:rPr kumimoji="0" lang="zh-CN" altLang="en-US" smtClean="0"/>
              <a:t>第四级</a:t>
            </a:r>
          </a:p>
          <a:p>
            <a:pPr lvl="4" eaLnBrk="1" latinLnBrk="0" hangingPunct="1"/>
            <a:r>
              <a:rPr kumimoji="0"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rtlCol="0" anchor="ctr"/>
          <a:lstStyle>
            <a:lvl1pPr algn="l" eaLnBrk="1" latinLnBrk="0" hangingPunct="1">
              <a:defRPr kumimoji="0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  <a:pPr/>
              <a:t>2018/12/21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rtlCol="0" anchor="ctr"/>
          <a:lstStyle>
            <a:lvl1pPr algn="ctr" eaLnBrk="1" latinLnBrk="0" hangingPunct="1">
              <a:defRPr kumimoji="0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rtlCol="0" anchor="ctr"/>
          <a:lstStyle>
            <a:lvl1pPr algn="r" eaLnBrk="1" latinLnBrk="0" hangingPunct="1">
              <a:defRPr kumimoji="0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12" name="KSO_TEMPLATE" hidden="1"/>
          <p:cNvSpPr/>
          <p:nvPr userDrawn="1">
            <p:custDataLst>
              <p:tags r:id="rId13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</p:sldLayoutIdLst>
  <p:transition>
    <p:fade/>
  </p:transition>
  <p:timing>
    <p:tnLst>
      <p:par>
        <p:cTn id="1" dur="indefinite" restart="never" nodeType="tmRoot"/>
      </p:par>
    </p:tnLst>
  </p:timing>
  <p:txStyles>
    <p:titleStyle>
      <a:lvl1pPr algn="ctr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latinLnBrk="0" hangingPunct="1">
        <a:defRPr kumimoji="0">
          <a:solidFill>
            <a:schemeClr val="tx2"/>
          </a:solidFill>
        </a:defRPr>
      </a:lvl2pPr>
      <a:lvl3pPr eaLnBrk="1" latinLnBrk="0" hangingPunct="1">
        <a:defRPr kumimoji="0">
          <a:solidFill>
            <a:schemeClr val="tx2"/>
          </a:solidFill>
        </a:defRPr>
      </a:lvl3pPr>
      <a:lvl4pPr eaLnBrk="1" latinLnBrk="0" hangingPunct="1">
        <a:defRPr kumimoji="0">
          <a:solidFill>
            <a:schemeClr val="tx2"/>
          </a:solidFill>
        </a:defRPr>
      </a:lvl4pPr>
      <a:lvl5pPr eaLnBrk="1" latinLnBrk="0" hangingPunct="1">
        <a:defRPr kumimoji="0">
          <a:solidFill>
            <a:schemeClr val="tx2"/>
          </a:solidFill>
        </a:defRPr>
      </a:lvl5pPr>
      <a:lvl6pPr eaLnBrk="1" latinLnBrk="0" hangingPunct="1">
        <a:defRPr kumimoji="0">
          <a:solidFill>
            <a:schemeClr val="tx2"/>
          </a:solidFill>
        </a:defRPr>
      </a:lvl6pPr>
      <a:lvl7pPr eaLnBrk="1" latinLnBrk="0" hangingPunct="1">
        <a:defRPr kumimoji="0">
          <a:solidFill>
            <a:schemeClr val="tx2"/>
          </a:solidFill>
        </a:defRPr>
      </a:lvl7pPr>
      <a:lvl8pPr eaLnBrk="1" latinLnBrk="0" hangingPunct="1">
        <a:defRPr kumimoji="0">
          <a:solidFill>
            <a:schemeClr val="tx2"/>
          </a:solidFill>
        </a:defRPr>
      </a:lvl8pPr>
      <a:lvl9pPr eaLnBrk="1" latinLnBrk="0" hangingPunct="1">
        <a:defRPr kumimoji="0">
          <a:solidFill>
            <a:schemeClr val="tx2"/>
          </a:solidFill>
        </a:defRPr>
      </a:lvl9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50000"/>
        <a:buFont typeface="Wingdings 2"/>
        <a:buChar char="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2"/>
        </a:buClr>
        <a:buSzPct val="50000"/>
        <a:buFont typeface="Wingdings 2"/>
        <a:buChar char="³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3"/>
        </a:buClr>
        <a:buSzPct val="60000"/>
        <a:buFont typeface="Wingdings 2"/>
        <a:buChar char="®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5"/>
        </a:buClr>
        <a:buSzPct val="45000"/>
        <a:buFont typeface="Wingdings 2"/>
        <a:buChar char="¯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6"/>
        </a:buClr>
        <a:buFont typeface="Wingdings 2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tags" Target="../tags/tag5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6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tags" Target="../tags/tag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8.xml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9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0.xml"/><Relationship Id="rId4" Type="http://schemas.openxmlformats.org/officeDocument/2006/relationships/image" Target="../media/image1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18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1.xml"/><Relationship Id="rId4" Type="http://schemas.openxmlformats.org/officeDocument/2006/relationships/image" Target="../media/image20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4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5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179121" y="3096156"/>
            <a:ext cx="3953510" cy="957580"/>
          </a:xfrm>
        </p:spPr>
        <p:txBody>
          <a:bodyPr/>
          <a:lstStyle/>
          <a:p>
            <a:r>
              <a:rPr lang="zh-CN" altLang="en-US" sz="4000" dirty="0"/>
              <a:t>第</a:t>
            </a:r>
            <a:r>
              <a:rPr lang="en-US" altLang="zh-CN" sz="4000" dirty="0"/>
              <a:t>3</a:t>
            </a:r>
            <a:r>
              <a:rPr lang="zh-CN" altLang="en-US" sz="4000" dirty="0"/>
              <a:t>课 美国内战</a:t>
            </a:r>
          </a:p>
        </p:txBody>
      </p:sp>
    </p:spTree>
    <p:custDataLst>
      <p:tags r:id="rId1"/>
    </p:custDataLst>
  </p:cSld>
  <p:clrMapOvr>
    <a:masterClrMapping/>
  </p:clrMapOvr>
  <p:transition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dirty="0" smtClean="0">
                <a:latin typeface="微软雅黑" panose="020B0503020204020204" charset="-122"/>
                <a:ea typeface="微软雅黑" panose="020B0503020204020204" charset="-122"/>
              </a:rPr>
              <a:t>美国独立后，大肆扩张领土。</a:t>
            </a:r>
            <a:r>
              <a:rPr lang="en-US" altLang="zh-CN" dirty="0" smtClean="0">
                <a:latin typeface="微软雅黑" panose="020B0503020204020204" charset="-122"/>
                <a:ea typeface="微软雅黑" panose="020B0503020204020204" charset="-122"/>
              </a:rPr>
              <a:t>19</a:t>
            </a:r>
            <a:r>
              <a:rPr lang="zh-CN" altLang="en-US" dirty="0" smtClean="0">
                <a:latin typeface="微软雅黑" panose="020B0503020204020204" charset="-122"/>
                <a:ea typeface="微软雅黑" panose="020B0503020204020204" charset="-122"/>
              </a:rPr>
              <a:t>世纪中期，美国领土已扩张到太平洋沿岸。随着领土向西扩张，美国发生了大规模向西移民运动，史称</a:t>
            </a:r>
            <a:r>
              <a:rPr lang="en-US" altLang="zh-CN" dirty="0" smtClean="0">
                <a:latin typeface="微软雅黑" panose="020B0503020204020204" charset="-122"/>
                <a:ea typeface="微软雅黑" panose="020B0503020204020204" charset="-122"/>
              </a:rPr>
              <a:t>“</a:t>
            </a:r>
            <a:r>
              <a:rPr lang="zh-CN" altLang="en-US" dirty="0" smtClean="0">
                <a:latin typeface="微软雅黑" panose="020B0503020204020204" charset="-122"/>
                <a:ea typeface="微软雅黑" panose="020B0503020204020204" charset="-122"/>
              </a:rPr>
              <a:t>西进运动</a:t>
            </a:r>
            <a:r>
              <a:rPr lang="en-US" altLang="zh-CN" dirty="0" smtClean="0">
                <a:latin typeface="微软雅黑" panose="020B0503020204020204" charset="-122"/>
                <a:ea typeface="微软雅黑" panose="020B0503020204020204" charset="-122"/>
              </a:rPr>
              <a:t>”</a:t>
            </a:r>
            <a:r>
              <a:rPr lang="zh-CN" altLang="en-US" dirty="0" smtClean="0">
                <a:latin typeface="微软雅黑" panose="020B0503020204020204" charset="-122"/>
                <a:ea typeface="微软雅黑" panose="020B0503020204020204" charset="-122"/>
              </a:rPr>
              <a:t>。</a:t>
            </a:r>
          </a:p>
          <a:p>
            <a:endParaRPr lang="zh-CN" altLang="en-US" dirty="0"/>
          </a:p>
        </p:txBody>
      </p:sp>
      <p:sp>
        <p:nvSpPr>
          <p:cNvPr id="4" name="Text Box 2"/>
          <p:cNvSpPr txBox="1">
            <a:spLocks noGrp="1" noChangeArrowheads="1"/>
          </p:cNvSpPr>
          <p:nvPr>
            <p:ph type="title"/>
          </p:nvPr>
        </p:nvSpPr>
        <p:spPr bwMode="auto"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25000"/>
              </a:lnSpc>
            </a:pPr>
            <a:r>
              <a:rPr lang="zh-CN" altLang="en-US" dirty="0" smtClean="0">
                <a:solidFill>
                  <a:srgbClr val="0000FF"/>
                </a:solidFill>
                <a:latin typeface="楷体_GB2312" pitchFamily="49" charset="-122"/>
              </a:rPr>
              <a:t>一、美国内战原因</a:t>
            </a:r>
            <a:endParaRPr lang="zh-CN" altLang="en-US" dirty="0">
              <a:solidFill>
                <a:srgbClr val="0000FF"/>
              </a:solidFill>
              <a:latin typeface="楷体_GB2312" pitchFamily="49" charset="-122"/>
            </a:endParaRPr>
          </a:p>
        </p:txBody>
      </p:sp>
    </p:spTree>
  </p:cSld>
  <p:clrMapOvr>
    <a:masterClrMapping/>
  </p:clrMapOvr>
  <p:transition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zh-CN" altLang="en-US" sz="3600" b="1" dirty="0" smtClean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评价“西进运动”</a:t>
            </a:r>
          </a:p>
          <a:p>
            <a:pPr fontAlgn="auto">
              <a:lnSpc>
                <a:spcPct val="150000"/>
              </a:lnSpc>
              <a:buClr>
                <a:schemeClr val="bg1"/>
              </a:buClr>
            </a:pPr>
            <a:r>
              <a:rPr lang="zh-CN" altLang="en-US" dirty="0" smtClean="0">
                <a:latin typeface="微软雅黑" panose="020B0503020204020204" charset="-122"/>
                <a:ea typeface="微软雅黑" panose="020B0503020204020204" charset="-122"/>
              </a:rPr>
              <a:t>刺激了美国农业发展</a:t>
            </a:r>
            <a:r>
              <a:rPr lang="en-US" altLang="zh-CN" dirty="0" smtClean="0">
                <a:latin typeface="微软雅黑" panose="020B0503020204020204" charset="-122"/>
                <a:ea typeface="微软雅黑" panose="020B0503020204020204" charset="-122"/>
              </a:rPr>
              <a:t>,</a:t>
            </a:r>
            <a:r>
              <a:rPr lang="zh-CN" altLang="en-US" dirty="0" smtClean="0">
                <a:latin typeface="微软雅黑" panose="020B0503020204020204" charset="-122"/>
                <a:ea typeface="微软雅黑" panose="020B0503020204020204" charset="-122"/>
              </a:rPr>
              <a:t>扩大农业生产面积 </a:t>
            </a:r>
          </a:p>
          <a:p>
            <a:pPr fontAlgn="auto">
              <a:lnSpc>
                <a:spcPct val="150000"/>
              </a:lnSpc>
              <a:buClr>
                <a:schemeClr val="bg1"/>
              </a:buClr>
            </a:pPr>
            <a:r>
              <a:rPr lang="zh-CN" altLang="en-US" dirty="0" smtClean="0">
                <a:latin typeface="微软雅黑" panose="020B0503020204020204" charset="-122"/>
                <a:ea typeface="微软雅黑" panose="020B0503020204020204" charset="-122"/>
              </a:rPr>
              <a:t>②促进了交通运输业的发展 </a:t>
            </a:r>
          </a:p>
          <a:p>
            <a:pPr fontAlgn="auto">
              <a:lnSpc>
                <a:spcPct val="150000"/>
              </a:lnSpc>
              <a:buClr>
                <a:schemeClr val="bg1"/>
              </a:buClr>
            </a:pPr>
            <a:r>
              <a:rPr lang="zh-CN" altLang="en-US" dirty="0" smtClean="0">
                <a:latin typeface="微软雅黑" panose="020B0503020204020204" charset="-122"/>
                <a:ea typeface="微软雅黑" panose="020B0503020204020204" charset="-122"/>
              </a:rPr>
              <a:t>③为资本主义的发展提供了资本和市场</a:t>
            </a:r>
            <a:r>
              <a:rPr lang="en-US" altLang="zh-CN" dirty="0" smtClean="0">
                <a:latin typeface="微软雅黑" panose="020B0503020204020204" charset="-122"/>
                <a:ea typeface="微软雅黑" panose="020B0503020204020204" charset="-122"/>
              </a:rPr>
              <a:t>,</a:t>
            </a:r>
            <a:r>
              <a:rPr lang="zh-CN" altLang="en-US" dirty="0" smtClean="0">
                <a:latin typeface="微软雅黑" panose="020B0503020204020204" charset="-122"/>
                <a:ea typeface="微软雅黑" panose="020B0503020204020204" charset="-122"/>
              </a:rPr>
              <a:t>奠定了美国工业化的基础 </a:t>
            </a:r>
          </a:p>
          <a:p>
            <a:pPr fontAlgn="auto">
              <a:lnSpc>
                <a:spcPct val="150000"/>
              </a:lnSpc>
              <a:buClr>
                <a:schemeClr val="bg1"/>
              </a:buClr>
            </a:pPr>
            <a:r>
              <a:rPr lang="zh-CN" altLang="en-US" dirty="0" smtClean="0">
                <a:latin typeface="微软雅黑" panose="020B0503020204020204" charset="-122"/>
                <a:ea typeface="微软雅黑" panose="020B0503020204020204" charset="-122"/>
              </a:rPr>
              <a:t>④增强了务实创新的精神</a:t>
            </a:r>
            <a:r>
              <a:rPr lang="en-US" altLang="zh-CN" dirty="0" smtClean="0">
                <a:latin typeface="微软雅黑" panose="020B0503020204020204" charset="-122"/>
                <a:ea typeface="微软雅黑" panose="020B0503020204020204" charset="-122"/>
              </a:rPr>
              <a:t>,</a:t>
            </a:r>
            <a:r>
              <a:rPr lang="zh-CN" altLang="en-US" dirty="0" smtClean="0">
                <a:latin typeface="微软雅黑" panose="020B0503020204020204" charset="-122"/>
                <a:ea typeface="微软雅黑" panose="020B0503020204020204" charset="-122"/>
              </a:rPr>
              <a:t>完善了民主自治的制度 </a:t>
            </a:r>
          </a:p>
          <a:p>
            <a:pPr fontAlgn="auto">
              <a:lnSpc>
                <a:spcPct val="150000"/>
              </a:lnSpc>
              <a:buClr>
                <a:schemeClr val="bg1"/>
              </a:buClr>
            </a:pPr>
            <a:r>
              <a:rPr lang="zh-CN" altLang="en-US" dirty="0" smtClean="0">
                <a:latin typeface="微软雅黑" panose="020B0503020204020204" charset="-122"/>
                <a:ea typeface="微软雅黑" panose="020B0503020204020204" charset="-122"/>
              </a:rPr>
              <a:t>⑤对当地的印第安人来说是一场种族灭绝的灾难</a:t>
            </a:r>
          </a:p>
          <a:p>
            <a:endParaRPr lang="zh-CN" altLang="en-US" dirty="0"/>
          </a:p>
        </p:txBody>
      </p:sp>
    </p:spTree>
  </p:cSld>
  <p:clrMapOvr>
    <a:masterClrMapping/>
  </p:clrMapOvr>
  <p:transition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zh-CN" altLang="en-US" b="1" dirty="0" smtClean="0">
                <a:solidFill>
                  <a:srgbClr val="1515FF"/>
                </a:solidFill>
                <a:latin typeface="微软雅黑" panose="020B0503020204020204" charset="-122"/>
                <a:ea typeface="微软雅黑" panose="020B0503020204020204" charset="-122"/>
              </a:rPr>
              <a:t>美国独立后，南方的情况：</a:t>
            </a:r>
          </a:p>
          <a:p>
            <a:pPr fontAlgn="auto">
              <a:lnSpc>
                <a:spcPct val="150000"/>
              </a:lnSpc>
              <a:spcBef>
                <a:spcPts val="0"/>
              </a:spcBef>
              <a:buClr>
                <a:schemeClr val="bg1"/>
              </a:buClr>
            </a:pPr>
            <a:r>
              <a:rPr lang="zh-CN" altLang="en-US" dirty="0" smtClean="0">
                <a:latin typeface="微软雅黑" panose="020B0503020204020204" charset="-122"/>
                <a:ea typeface="微软雅黑" panose="020B0503020204020204" charset="-122"/>
              </a:rPr>
              <a:t>美国独立以后，南部继续保留和发展了大种植园经济，这些种植园主要种棉花、烟草等经济作物，主要劳动力是黑人奴隶，这些大种植园主把生产的棉花和其他原料运往英国，并从英国输入大批廉价的工业品，南方种植园主为了获取丰厚的利润，主张维护奴隶制的发展。</a:t>
            </a:r>
          </a:p>
          <a:p>
            <a:endParaRPr lang="zh-CN" altLang="en-US" dirty="0"/>
          </a:p>
        </p:txBody>
      </p:sp>
    </p:spTree>
  </p:cSld>
  <p:clrMapOvr>
    <a:masterClrMapping/>
  </p:clrMapOvr>
  <p:transition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zh-CN" altLang="en-US" b="1" dirty="0" smtClean="0">
                <a:solidFill>
                  <a:srgbClr val="FF0000"/>
                </a:solidFill>
                <a:latin typeface="Arial" panose="020B0604020202020204" pitchFamily="34" charset="0"/>
                <a:ea typeface="华文行楷" panose="02010800040101010101" pitchFamily="2" charset="-122"/>
                <a:sym typeface="+mn-ea"/>
              </a:rPr>
              <a:t> </a:t>
            </a:r>
            <a:r>
              <a:rPr lang="zh-CN" altLang="en-US" b="1" dirty="0" smtClean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美国独立后，</a:t>
            </a:r>
            <a:r>
              <a:rPr lang="zh-CN" altLang="en-US" b="1" dirty="0" smtClean="0">
                <a:solidFill>
                  <a:srgbClr val="FF0000"/>
                </a:solidFill>
                <a:latin typeface="Arial" panose="020B0604020202020204" pitchFamily="34" charset="0"/>
                <a:ea typeface="华文行楷" panose="02010800040101010101" pitchFamily="2" charset="-122"/>
                <a:sym typeface="+mn-ea"/>
              </a:rPr>
              <a:t>北方的情况：</a:t>
            </a:r>
          </a:p>
          <a:p>
            <a:pPr fontAlgn="auto">
              <a:lnSpc>
                <a:spcPct val="150000"/>
              </a:lnSpc>
              <a:spcBef>
                <a:spcPts val="0"/>
              </a:spcBef>
              <a:buClr>
                <a:schemeClr val="bg1"/>
              </a:buClr>
            </a:pPr>
            <a:r>
              <a:rPr lang="zh-CN" altLang="en-US" dirty="0" smtClean="0">
                <a:latin typeface="微软雅黑" panose="020B0503020204020204" charset="-122"/>
                <a:ea typeface="微软雅黑" panose="020B0503020204020204" charset="-122"/>
              </a:rPr>
              <a:t>在北方，资本主义经济发展迅速，到</a:t>
            </a:r>
            <a:r>
              <a:rPr lang="en-US" altLang="zh-CN" dirty="0" smtClean="0">
                <a:latin typeface="微软雅黑" panose="020B0503020204020204" charset="-122"/>
                <a:ea typeface="微软雅黑" panose="020B0503020204020204" charset="-122"/>
              </a:rPr>
              <a:t>1860</a:t>
            </a:r>
            <a:r>
              <a:rPr lang="zh-CN" altLang="en-US" dirty="0" smtClean="0">
                <a:latin typeface="微软雅黑" panose="020B0503020204020204" charset="-122"/>
                <a:ea typeface="微软雅黑" panose="020B0503020204020204" charset="-122"/>
              </a:rPr>
              <a:t>年，北方工业生产已居世界第四位，由于南方把原料主要销往英国，又从英国进口廉价的工业品，所以北方几乎完全失去南方的销售和原料市场。随着北方工商业的迅速发展，需要大量的自由劳动者，所以北方迫切需要废除奴隶制。</a:t>
            </a:r>
            <a:endParaRPr lang="zh-CN" altLang="en-US" dirty="0"/>
          </a:p>
        </p:txBody>
      </p:sp>
    </p:spTree>
  </p:cSld>
  <p:clrMapOvr>
    <a:masterClrMapping/>
  </p:clrMapOvr>
  <p:transition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0146" name="Text Box 2"/>
          <p:cNvSpPr txBox="1">
            <a:spLocks noChangeArrowheads="1"/>
          </p:cNvSpPr>
          <p:nvPr/>
        </p:nvSpPr>
        <p:spPr bwMode="auto">
          <a:xfrm>
            <a:off x="455220" y="355133"/>
            <a:ext cx="4718050" cy="4039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25000"/>
              </a:lnSpc>
            </a:pPr>
            <a:r>
              <a:rPr lang="zh-CN" altLang="en-US" dirty="0" smtClean="0">
                <a:solidFill>
                  <a:srgbClr val="0000FF"/>
                </a:solidFill>
                <a:latin typeface="楷体_GB2312" pitchFamily="49" charset="-122"/>
              </a:rPr>
              <a:t>一、美国内战原因</a:t>
            </a:r>
            <a:endParaRPr lang="zh-CN" altLang="en-US" dirty="0">
              <a:solidFill>
                <a:srgbClr val="0000FF"/>
              </a:solidFill>
              <a:latin typeface="楷体_GB2312" pitchFamily="49" charset="-122"/>
            </a:endParaRPr>
          </a:p>
        </p:txBody>
      </p:sp>
      <p:sp>
        <p:nvSpPr>
          <p:cNvPr id="19460" name="Text Box 4"/>
          <p:cNvSpPr txBox="1">
            <a:spLocks noChangeArrowheads="1"/>
          </p:cNvSpPr>
          <p:nvPr/>
        </p:nvSpPr>
        <p:spPr bwMode="auto">
          <a:xfrm>
            <a:off x="250825" y="1409700"/>
            <a:ext cx="2633663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>
                <a:solidFill>
                  <a:srgbClr val="0000FF"/>
                </a:solidFill>
                <a:latin typeface="楷体_GB2312" pitchFamily="49" charset="-122"/>
              </a:rPr>
              <a:t>1.</a:t>
            </a:r>
            <a:r>
              <a:rPr lang="zh-CN" altLang="en-US">
                <a:solidFill>
                  <a:srgbClr val="0000FF"/>
                </a:solidFill>
                <a:latin typeface="楷体_GB2312" pitchFamily="49" charset="-122"/>
              </a:rPr>
              <a:t>根本原因：</a:t>
            </a:r>
          </a:p>
        </p:txBody>
      </p:sp>
      <p:pic>
        <p:nvPicPr>
          <p:cNvPr id="8" name="Picture 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476466" y="3468073"/>
            <a:ext cx="4321175" cy="291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7" descr="图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4044950"/>
            <a:ext cx="4248150" cy="2813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90158" name="Rectangle 14"/>
          <p:cNvSpPr>
            <a:spLocks noChangeArrowheads="1"/>
          </p:cNvSpPr>
          <p:nvPr/>
        </p:nvSpPr>
        <p:spPr bwMode="auto">
          <a:xfrm>
            <a:off x="343752" y="1740920"/>
            <a:ext cx="7200900" cy="1827873"/>
          </a:xfrm>
          <a:prstGeom prst="rect">
            <a:avLst/>
          </a:prstGeom>
          <a:solidFill>
            <a:schemeClr val="bg1"/>
          </a:solidFill>
          <a:ln w="381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zh-CN" altLang="en-US" b="1" dirty="0" smtClean="0">
                <a:solidFill>
                  <a:srgbClr val="0000FF"/>
                </a:solidFill>
                <a:latin typeface="宋体" panose="02010600030101010101" pitchFamily="2" charset="-122"/>
                <a:ea typeface="微软雅黑" panose="020B0503020204020204" charset="-122"/>
              </a:rPr>
              <a:t>北方资本主义工业的发展</a:t>
            </a:r>
          </a:p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zh-CN" altLang="en-US" b="1" dirty="0" smtClean="0">
                <a:solidFill>
                  <a:srgbClr val="0000FF"/>
                </a:solidFill>
                <a:latin typeface="宋体" panose="02010600030101010101" pitchFamily="2" charset="-122"/>
                <a:ea typeface="微软雅黑" panose="020B0503020204020204" charset="-122"/>
              </a:rPr>
              <a:t>南方</a:t>
            </a:r>
            <a:r>
              <a:rPr lang="zh-CN" altLang="en-US" b="1" dirty="0" smtClean="0">
                <a:solidFill>
                  <a:srgbClr val="0000FF"/>
                </a:solidFill>
                <a:latin typeface="宋体" panose="02010600030101010101" pitchFamily="2" charset="-122"/>
                <a:ea typeface="微软雅黑" panose="020B0503020204020204" charset="-122"/>
              </a:rPr>
              <a:t>种植园经济和黑人奴隶制度</a:t>
            </a:r>
          </a:p>
          <a:p>
            <a:pPr>
              <a:lnSpc>
                <a:spcPct val="150000"/>
              </a:lnSpc>
            </a:pPr>
            <a:r>
              <a:rPr lang="zh-CN" altLang="en-US" b="1" dirty="0" smtClean="0">
                <a:solidFill>
                  <a:srgbClr val="0000FF"/>
                </a:solidFill>
                <a:latin typeface="宋体" panose="02010600030101010101" pitchFamily="2" charset="-122"/>
                <a:ea typeface="微软雅黑" panose="020B0503020204020204" charset="-122"/>
              </a:rPr>
              <a:t>矛盾</a:t>
            </a:r>
            <a:r>
              <a:rPr lang="zh-CN" altLang="en-US" b="1" dirty="0" smtClean="0">
                <a:solidFill>
                  <a:srgbClr val="0000FF"/>
                </a:solidFill>
                <a:latin typeface="宋体" panose="02010600030101010101" pitchFamily="2" charset="-122"/>
                <a:ea typeface="微软雅黑" panose="020B0503020204020204" charset="-122"/>
              </a:rPr>
              <a:t>的焦点是奴隶制的废存问题，也是内战爆发的根本原因。</a:t>
            </a:r>
          </a:p>
          <a:p>
            <a:pPr>
              <a:lnSpc>
                <a:spcPct val="150000"/>
              </a:lnSpc>
            </a:pPr>
            <a:endParaRPr lang="zh-CN" altLang="en-US" b="1" dirty="0">
              <a:solidFill>
                <a:srgbClr val="0000FF"/>
              </a:solidFill>
              <a:latin typeface="宋体" panose="02010600030101010101" pitchFamily="2" charset="-122"/>
              <a:ea typeface="微软雅黑" panose="020B0503020204020204" charset="-122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1"/>
          <p:cNvSpPr>
            <a:spLocks noGrp="1"/>
          </p:cNvSpPr>
          <p:nvPr/>
        </p:nvSpPr>
        <p:spPr>
          <a:xfrm>
            <a:off x="2724150" y="-12700"/>
            <a:ext cx="3180715" cy="91313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b="1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3200"/>
              <a:t>二、内战的进程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224155" y="1334770"/>
            <a:ext cx="175006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/>
              <a:t>导火线</a:t>
            </a:r>
          </a:p>
        </p:txBody>
      </p:sp>
      <p:sp>
        <p:nvSpPr>
          <p:cNvPr id="31769" name="Text Box 6"/>
          <p:cNvSpPr txBox="1"/>
          <p:nvPr/>
        </p:nvSpPr>
        <p:spPr>
          <a:xfrm>
            <a:off x="1811020" y="1334135"/>
            <a:ext cx="5146675" cy="583565"/>
          </a:xfrm>
          <a:prstGeom prst="rect">
            <a:avLst/>
          </a:prstGeom>
          <a:noFill/>
          <a:ln w="9525">
            <a:noFill/>
          </a:ln>
        </p:spPr>
        <p:txBody>
          <a:bodyPr wrap="square" anchor="ctr">
            <a:spAutoFit/>
          </a:bodyPr>
          <a:lstStyle/>
          <a:p>
            <a:r>
              <a:rPr lang="zh-CN" altLang="en-US" sz="3200" b="1" dirty="0">
                <a:solidFill>
                  <a:srgbClr val="3D10FC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林肯当选美国总统</a:t>
            </a:r>
            <a:r>
              <a:rPr lang="en-US" altLang="zh-CN" sz="3200" b="1" dirty="0">
                <a:solidFill>
                  <a:srgbClr val="3D10FC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(1860</a:t>
            </a:r>
            <a:r>
              <a:rPr lang="zh-CN" altLang="en-US" sz="3200" b="1" dirty="0">
                <a:solidFill>
                  <a:srgbClr val="3D10FC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年</a:t>
            </a:r>
            <a:r>
              <a:rPr lang="en-US" altLang="zh-CN" sz="3200" b="1" dirty="0">
                <a:solidFill>
                  <a:srgbClr val="3D10FC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)</a:t>
            </a: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3" cstate="print"/>
          <a:srcRect r="1107" b="3504"/>
          <a:stretch>
            <a:fillRect/>
          </a:stretch>
        </p:blipFill>
        <p:spPr>
          <a:xfrm>
            <a:off x="5454650" y="2021840"/>
            <a:ext cx="3582670" cy="46355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文本框 6"/>
          <p:cNvSpPr txBox="1"/>
          <p:nvPr/>
        </p:nvSpPr>
        <p:spPr>
          <a:xfrm>
            <a:off x="190500" y="2357120"/>
            <a:ext cx="220535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/>
              <a:t>开始标志</a:t>
            </a:r>
          </a:p>
        </p:txBody>
      </p:sp>
      <p:sp>
        <p:nvSpPr>
          <p:cNvPr id="19482" name="Text Box 7"/>
          <p:cNvSpPr txBox="1"/>
          <p:nvPr/>
        </p:nvSpPr>
        <p:spPr>
          <a:xfrm>
            <a:off x="355283" y="2984024"/>
            <a:ext cx="5221287" cy="583565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lstStyle/>
          <a:p>
            <a:r>
              <a:rPr lang="en-US" altLang="zh-CN" sz="3200" b="1" dirty="0">
                <a:solidFill>
                  <a:srgbClr val="3D10FC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1861</a:t>
            </a:r>
            <a:r>
              <a:rPr lang="zh-CN" altLang="en-US" sz="3200" b="1" dirty="0">
                <a:solidFill>
                  <a:srgbClr val="3D10FC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年</a:t>
            </a:r>
            <a:r>
              <a:rPr lang="en-US" altLang="zh-CN" sz="3200" b="1" dirty="0">
                <a:solidFill>
                  <a:srgbClr val="3D10FC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4</a:t>
            </a:r>
            <a:r>
              <a:rPr lang="zh-CN" altLang="en-US" sz="3200" b="1" dirty="0">
                <a:solidFill>
                  <a:srgbClr val="3D10FC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月，南方挑起内战</a:t>
            </a:r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4"/>
          <a:srcRect r="1427" b="13849"/>
          <a:stretch>
            <a:fillRect/>
          </a:stretch>
        </p:blipFill>
        <p:spPr>
          <a:xfrm>
            <a:off x="355600" y="3778885"/>
            <a:ext cx="5166360" cy="2799715"/>
          </a:xfrm>
          <a:prstGeom prst="rect">
            <a:avLst/>
          </a:prstGeom>
          <a:effectLst>
            <a:softEdge rad="127000"/>
          </a:effectLst>
        </p:spPr>
      </p:pic>
    </p:spTree>
    <p:custDataLst>
      <p:tags r:id="rId1"/>
    </p:custData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17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17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9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69" grpId="0"/>
      <p:bldP spid="1948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Picture 8" descr="Untitled-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90600"/>
            <a:ext cx="4091305" cy="32004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221" name="矩形 4"/>
          <p:cNvSpPr/>
          <p:nvPr/>
        </p:nvSpPr>
        <p:spPr>
          <a:xfrm>
            <a:off x="4091305" y="903605"/>
            <a:ext cx="5038725" cy="39687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indent="266700"/>
            <a:r>
              <a:rPr lang="en-US" altLang="zh-CN" sz="2800" dirty="0">
                <a:latin typeface="黑体" panose="02010609060101010101" pitchFamily="49" charset="-122"/>
                <a:ea typeface="黑体" panose="02010609060101010101" pitchFamily="49" charset="-122"/>
              </a:rPr>
              <a:t> “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一幢裂开的房子是站立不住的。我相信这个政府不能永远维持半奴隶和半自由的状态。我不期望联邦解散，我不期望房子崩塌，但我的确希望它停止分裂。” “联邦必须而且将会得到保留”、“不再让给奴隶制度一寸新的土地”     </a:t>
            </a:r>
          </a:p>
          <a:p>
            <a:pPr indent="266700"/>
            <a:r>
              <a:rPr lang="en-US" altLang="zh-CN" sz="2800" dirty="0">
                <a:latin typeface="黑体" panose="02010609060101010101" pitchFamily="49" charset="-122"/>
                <a:ea typeface="黑体" panose="02010609060101010101" pitchFamily="49" charset="-122"/>
              </a:rPr>
              <a:t>              ——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林肯 </a:t>
            </a:r>
          </a:p>
        </p:txBody>
      </p:sp>
      <p:sp>
        <p:nvSpPr>
          <p:cNvPr id="32772" name="矩形 6"/>
          <p:cNvSpPr/>
          <p:nvPr/>
        </p:nvSpPr>
        <p:spPr>
          <a:xfrm>
            <a:off x="533400" y="5029200"/>
            <a:ext cx="7488238" cy="4730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indent="266700" algn="r"/>
            <a:r>
              <a:rPr lang="zh-CN" altLang="en-US" sz="2500" dirty="0">
                <a:solidFill>
                  <a:srgbClr val="0070C0"/>
                </a:solidFill>
                <a:latin typeface="Arial" panose="020B0604020202020204" pitchFamily="34" charset="0"/>
              </a:rPr>
              <a:t>                                                                              </a:t>
            </a:r>
            <a:endParaRPr lang="en-US" altLang="zh-CN" sz="2500" dirty="0">
              <a:solidFill>
                <a:srgbClr val="0070C0"/>
              </a:solidFill>
              <a:latin typeface="Arial" panose="020B0604020202020204" pitchFamily="34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0" y="4181475"/>
            <a:ext cx="8934450" cy="209169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zh-CN" sz="26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1</a:t>
            </a:r>
            <a:r>
              <a:rPr kumimoji="0" lang="zh-CN" altLang="en-US" sz="26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、文中的“房子”是指什么？</a:t>
            </a:r>
            <a:endParaRPr kumimoji="0" lang="en-US" altLang="zh-CN" sz="2600" b="1" i="1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6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zh-CN" sz="26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2</a:t>
            </a:r>
            <a:r>
              <a:rPr kumimoji="0" lang="zh-CN" altLang="en-US" sz="26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、“半奴隶半自由的状态”分别指哪两种不同的经济制度</a:t>
            </a:r>
            <a:r>
              <a:rPr kumimoji="0" lang="zh-CN" altLang="zh-CN" sz="26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?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26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zh-CN" sz="26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3</a:t>
            </a:r>
            <a:r>
              <a:rPr kumimoji="0" lang="zh-CN" altLang="en-US" sz="26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、这段话，反映了林肯的哪些主张？</a:t>
            </a:r>
          </a:p>
        </p:txBody>
      </p:sp>
      <p:sp>
        <p:nvSpPr>
          <p:cNvPr id="9" name="Text Box 8"/>
          <p:cNvSpPr txBox="1"/>
          <p:nvPr/>
        </p:nvSpPr>
        <p:spPr>
          <a:xfrm>
            <a:off x="838200" y="4568825"/>
            <a:ext cx="1612900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美国联邦</a:t>
            </a:r>
          </a:p>
        </p:txBody>
      </p:sp>
      <p:sp>
        <p:nvSpPr>
          <p:cNvPr id="10" name="Text Box 9"/>
          <p:cNvSpPr txBox="1"/>
          <p:nvPr/>
        </p:nvSpPr>
        <p:spPr>
          <a:xfrm>
            <a:off x="752475" y="5348288"/>
            <a:ext cx="5545455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南方奴隶制种植园和资本主义经济</a:t>
            </a:r>
          </a:p>
        </p:txBody>
      </p:sp>
      <p:sp>
        <p:nvSpPr>
          <p:cNvPr id="12" name="Rectangle 5"/>
          <p:cNvSpPr/>
          <p:nvPr/>
        </p:nvSpPr>
        <p:spPr>
          <a:xfrm>
            <a:off x="704850" y="6273800"/>
            <a:ext cx="4957445" cy="5334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/>
          <a:p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维护国家统一，废除奴隶制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271144" y="320039"/>
            <a:ext cx="8190865" cy="583566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</a:bodyPr>
          <a:lstStyle/>
          <a:p>
            <a:pPr marR="0" defTabSz="914400" fontAlgn="auto"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200" kern="1200" cap="none" spc="0" normalizeH="0" baseline="0" noProof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为什么</a:t>
            </a:r>
            <a:r>
              <a:rPr kumimoji="0" lang="zh-CN" altLang="en-US" sz="3200" kern="1200" cap="none" spc="0" normalizeH="0" baseline="0" noProof="1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林肯当选美国总统</a:t>
            </a:r>
            <a:r>
              <a:rPr kumimoji="0" lang="zh-CN" altLang="en-US" sz="3200" kern="1200" cap="none" spc="0" normalizeH="0" baseline="0" noProof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成为内战的</a:t>
            </a:r>
            <a:r>
              <a:rPr kumimoji="0" lang="zh-CN" altLang="en-US" sz="3200" kern="1200" cap="none" spc="0" normalizeH="0" baseline="0" noProof="1">
                <a:solidFill>
                  <a:srgbClr val="0A1AE7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导火线</a:t>
            </a:r>
            <a:r>
              <a:rPr kumimoji="0" lang="zh-CN" altLang="en-US" sz="3200" kern="1200" cap="none" spc="0" normalizeH="0" baseline="0" noProof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lt"/>
                <a:ea typeface="+mn-ea"/>
                <a:cs typeface="+mn-cs"/>
              </a:rPr>
              <a:t>？</a:t>
            </a:r>
            <a:endParaRPr kumimoji="0" lang="zh-CN" altLang="en-US" sz="3200" kern="1200" cap="none" spc="0" normalizeH="0" baseline="0" noProof="1"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indefinite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ldLvl="0" animBg="1"/>
      <p:bldP spid="1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9" name="Text Box 3"/>
          <p:cNvSpPr txBox="1"/>
          <p:nvPr/>
        </p:nvSpPr>
        <p:spPr>
          <a:xfrm>
            <a:off x="1828800" y="273050"/>
            <a:ext cx="5715000" cy="64516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3600" b="1">
                <a:latin typeface="宋体" panose="02010600030101010101" pitchFamily="2" charset="-122"/>
                <a:ea typeface="宋体" panose="02010600030101010101" pitchFamily="2" charset="-122"/>
              </a:rPr>
              <a:t>内战中南北双方力量对比</a:t>
            </a:r>
          </a:p>
        </p:txBody>
      </p:sp>
      <p:graphicFrame>
        <p:nvGraphicFramePr>
          <p:cNvPr id="50220" name="Group 44"/>
          <p:cNvGraphicFramePr>
            <a:graphicFrameLocks noGrp="1"/>
          </p:cNvGraphicFramePr>
          <p:nvPr/>
        </p:nvGraphicFramePr>
        <p:xfrm>
          <a:off x="228600" y="1125538"/>
          <a:ext cx="8610600" cy="5416296"/>
        </p:xfrm>
        <a:graphic>
          <a:graphicData uri="http://schemas.openxmlformats.org/drawingml/2006/table">
            <a:tbl>
              <a:tblPr/>
              <a:tblGrid>
                <a:gridCol w="2436813"/>
                <a:gridCol w="2776537"/>
                <a:gridCol w="3397250"/>
              </a:tblGrid>
              <a:tr h="61912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3200" b="1" i="0" u="none" strike="noStrike" cap="none" normalizeH="0" baseline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仿宋_GB2312" pitchFamily="49" charset="-122"/>
                        <a:ea typeface="仿宋_GB2312" pitchFamily="49" charset="-122"/>
                      </a:endParaRPr>
                    </a:p>
                  </a:txBody>
                  <a:tcPr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3200" b="1" i="0" u="none" strike="noStrike" cap="none" normalizeH="0" baseline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仿宋_GB2312" pitchFamily="49" charset="-122"/>
                          <a:ea typeface="仿宋_GB2312" pitchFamily="49" charset="-122"/>
                        </a:rPr>
                        <a:t>北方</a:t>
                      </a:r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3200" b="1" i="0" u="none" strike="noStrike" cap="none" normalizeH="0" baseline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仿宋_GB2312" pitchFamily="49" charset="-122"/>
                          <a:ea typeface="仿宋_GB2312" pitchFamily="49" charset="-122"/>
                        </a:rPr>
                        <a:t>南方</a:t>
                      </a:r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762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</a:rPr>
                        <a:t>人口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2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</a:endParaRPr>
                    </a:p>
                  </a:txBody>
                  <a:tcPr anchor="b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3200" b="1" i="0" u="none" strike="noStrike" cap="none" normalizeH="0" baseline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仿宋_GB2312" pitchFamily="49" charset="-122"/>
                        <a:ea typeface="仿宋_GB2312" pitchFamily="49" charset="-122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3200" b="1" i="0" u="none" strike="noStrike" cap="none" normalizeH="0" baseline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仿宋_GB2312" pitchFamily="49" charset="-122"/>
                        <a:ea typeface="仿宋_GB2312" pitchFamily="49" charset="-122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778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cs typeface="宋体" panose="02010600030101010101" pitchFamily="2" charset="-122"/>
                        </a:rPr>
                        <a:t>军队人数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cs typeface="宋体" panose="02010600030101010101" pitchFamily="2" charset="-122"/>
                        </a:rPr>
                        <a:t>（至</a:t>
                      </a:r>
                      <a:r>
                        <a:rPr kumimoji="0" lang="en-US" altLang="zh-CN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cs typeface="宋体" panose="02010600030101010101" pitchFamily="2" charset="-122"/>
                        </a:rPr>
                        <a:t>1865</a:t>
                      </a:r>
                      <a:r>
                        <a:rPr kumimoji="0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cs typeface="宋体" panose="02010600030101010101" pitchFamily="2" charset="-122"/>
                        </a:rPr>
                        <a:t>年）</a:t>
                      </a:r>
                    </a:p>
                  </a:txBody>
                  <a:tcPr anchor="b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3200" b="1" i="0" u="none" strike="noStrike" cap="none" normalizeH="0" baseline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仿宋_GB2312" pitchFamily="49" charset="-122"/>
                        <a:ea typeface="仿宋_GB2312" pitchFamily="49" charset="-122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3200" b="1" i="0" u="none" strike="noStrike" cap="none" normalizeH="0" baseline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仿宋_GB2312" pitchFamily="49" charset="-122"/>
                        <a:ea typeface="仿宋_GB2312" pitchFamily="49" charset="-122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778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cs typeface="宋体" panose="02010600030101010101" pitchFamily="2" charset="-122"/>
                        </a:rPr>
                        <a:t>工业产量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cs typeface="宋体" panose="02010600030101010101" pitchFamily="2" charset="-122"/>
                        </a:rPr>
                        <a:t>（</a:t>
                      </a:r>
                      <a:r>
                        <a:rPr kumimoji="0" lang="en-US" altLang="zh-CN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cs typeface="宋体" panose="02010600030101010101" pitchFamily="2" charset="-122"/>
                        </a:rPr>
                        <a:t>1860</a:t>
                      </a:r>
                      <a:r>
                        <a:rPr kumimoji="0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cs typeface="宋体" panose="02010600030101010101" pitchFamily="2" charset="-122"/>
                        </a:rPr>
                        <a:t>年）</a:t>
                      </a:r>
                    </a:p>
                  </a:txBody>
                  <a:tcPr anchor="b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3200" b="1" i="0" u="none" strike="noStrike" cap="none" normalizeH="0" baseline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仿宋_GB2312" pitchFamily="49" charset="-122"/>
                        <a:ea typeface="仿宋_GB2312" pitchFamily="49" charset="-122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3200" b="1" i="0" u="none" strike="noStrike" cap="none" normalizeH="0" baseline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仿宋_GB2312" pitchFamily="49" charset="-122"/>
                        <a:ea typeface="仿宋_GB2312" pitchFamily="49" charset="-122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762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</a:rPr>
                        <a:t>铁路里程</a:t>
                      </a:r>
                    </a:p>
                  </a:txBody>
                  <a:tcPr anchor="b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3200" b="1" i="0" u="none" strike="noStrike" cap="none" normalizeH="0" baseline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仿宋_GB2312" pitchFamily="49" charset="-122"/>
                        <a:ea typeface="仿宋_GB2312" pitchFamily="49" charset="-122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3200" b="1" i="0" u="none" strike="noStrike" cap="none" normalizeH="0" baseline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仿宋_GB2312" pitchFamily="49" charset="-122"/>
                        <a:ea typeface="仿宋_GB2312" pitchFamily="49" charset="-122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8552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cs typeface="宋体" panose="02010600030101010101" pitchFamily="2" charset="-122"/>
                        </a:rPr>
                        <a:t>海军舰只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cs typeface="宋体" panose="02010600030101010101" pitchFamily="2" charset="-122"/>
                        </a:rPr>
                        <a:t>（至</a:t>
                      </a:r>
                      <a:r>
                        <a:rPr kumimoji="0" lang="en-US" altLang="zh-CN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cs typeface="宋体" panose="02010600030101010101" pitchFamily="2" charset="-122"/>
                        </a:rPr>
                        <a:t>1865</a:t>
                      </a:r>
                      <a:r>
                        <a:rPr kumimoji="0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cs typeface="宋体" panose="02010600030101010101" pitchFamily="2" charset="-122"/>
                        </a:rPr>
                        <a:t>年）</a:t>
                      </a:r>
                    </a:p>
                  </a:txBody>
                  <a:tcPr anchor="b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3200" b="1" i="0" u="none" strike="noStrike" cap="none" normalizeH="0" baseline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仿宋_GB2312" pitchFamily="49" charset="-122"/>
                        <a:ea typeface="仿宋_GB2312" pitchFamily="49" charset="-122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3200" b="1" i="0" u="none" strike="noStrike" cap="none" normalizeH="0" baseline="0" dirty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仿宋_GB2312" pitchFamily="49" charset="-122"/>
                        <a:ea typeface="仿宋_GB2312" pitchFamily="49" charset="-122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0210" name="Text Box 34"/>
          <p:cNvSpPr txBox="1"/>
          <p:nvPr/>
        </p:nvSpPr>
        <p:spPr>
          <a:xfrm>
            <a:off x="3124200" y="1949450"/>
            <a:ext cx="2378075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  <a:scene3d>
              <a:camera prst="orthographicFront"/>
              <a:lightRig rig="threePt" dir="t"/>
            </a:scene3d>
          </a:bodyPr>
          <a:lstStyle/>
          <a:p>
            <a:r>
              <a:rPr lang="en-US" altLang="zh-CN" sz="3600" b="1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楷体_GB2312" pitchFamily="49" charset="-122"/>
                <a:ea typeface="楷体_GB2312" pitchFamily="49" charset="-122"/>
              </a:rPr>
              <a:t>2200</a:t>
            </a:r>
            <a:r>
              <a:rPr lang="zh-CN" altLang="en-US" sz="3600" b="1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楷体_GB2312" pitchFamily="49" charset="-122"/>
                <a:ea typeface="楷体_GB2312" pitchFamily="49" charset="-122"/>
              </a:rPr>
              <a:t>万</a:t>
            </a:r>
          </a:p>
        </p:txBody>
      </p:sp>
      <p:sp>
        <p:nvSpPr>
          <p:cNvPr id="50211" name="Text Box 35"/>
          <p:cNvSpPr txBox="1"/>
          <p:nvPr/>
        </p:nvSpPr>
        <p:spPr>
          <a:xfrm>
            <a:off x="5411788" y="1692275"/>
            <a:ext cx="3582035" cy="107632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3600" b="1" dirty="0">
                <a:solidFill>
                  <a:srgbClr val="FF3300"/>
                </a:solidFill>
                <a:latin typeface="楷体_GB2312" pitchFamily="49" charset="-122"/>
                <a:ea typeface="楷体_GB2312" pitchFamily="49" charset="-122"/>
              </a:rPr>
              <a:t>    900</a:t>
            </a:r>
            <a:r>
              <a:rPr lang="zh-CN" altLang="en-US" sz="3600" b="1" dirty="0">
                <a:solidFill>
                  <a:srgbClr val="FF3300"/>
                </a:solidFill>
                <a:latin typeface="楷体_GB2312" pitchFamily="49" charset="-122"/>
                <a:ea typeface="楷体_GB2312" pitchFamily="49" charset="-122"/>
              </a:rPr>
              <a:t>万</a:t>
            </a:r>
          </a:p>
          <a:p>
            <a:r>
              <a:rPr lang="zh-CN" altLang="en-US" sz="2800" b="1" dirty="0">
                <a:solidFill>
                  <a:srgbClr val="FF3300"/>
                </a:solidFill>
                <a:latin typeface="楷体_GB2312" pitchFamily="49" charset="-122"/>
                <a:ea typeface="楷体_GB2312" pitchFamily="49" charset="-122"/>
              </a:rPr>
              <a:t>（包括约</a:t>
            </a:r>
            <a:r>
              <a:rPr lang="en-US" altLang="zh-CN" sz="2800" b="1" dirty="0">
                <a:solidFill>
                  <a:srgbClr val="FF3300"/>
                </a:solidFill>
                <a:latin typeface="楷体_GB2312" pitchFamily="49" charset="-122"/>
                <a:ea typeface="楷体_GB2312" pitchFamily="49" charset="-122"/>
              </a:rPr>
              <a:t>300</a:t>
            </a:r>
            <a:r>
              <a:rPr lang="zh-CN" altLang="en-US" sz="2800" b="1" dirty="0">
                <a:solidFill>
                  <a:srgbClr val="FF3300"/>
                </a:solidFill>
                <a:latin typeface="楷体_GB2312" pitchFamily="49" charset="-122"/>
                <a:ea typeface="楷体_GB2312" pitchFamily="49" charset="-122"/>
              </a:rPr>
              <a:t>万黒奴）</a:t>
            </a:r>
          </a:p>
        </p:txBody>
      </p:sp>
      <p:sp>
        <p:nvSpPr>
          <p:cNvPr id="50212" name="Text Box 36"/>
          <p:cNvSpPr txBox="1"/>
          <p:nvPr/>
        </p:nvSpPr>
        <p:spPr>
          <a:xfrm>
            <a:off x="3184525" y="3016250"/>
            <a:ext cx="2149475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  <a:scene3d>
              <a:camera prst="orthographicFront"/>
              <a:lightRig rig="threePt" dir="t"/>
            </a:scene3d>
          </a:bodyPr>
          <a:lstStyle/>
          <a:p>
            <a:r>
              <a:rPr lang="en-US" altLang="zh-CN" sz="3600" b="1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楷体_GB2312" pitchFamily="49" charset="-122"/>
                <a:ea typeface="楷体_GB2312" pitchFamily="49" charset="-122"/>
              </a:rPr>
              <a:t>150</a:t>
            </a:r>
            <a:r>
              <a:rPr lang="zh-CN" altLang="en-US" sz="3600" b="1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楷体_GB2312" pitchFamily="49" charset="-122"/>
                <a:ea typeface="楷体_GB2312" pitchFamily="49" charset="-122"/>
              </a:rPr>
              <a:t>万</a:t>
            </a:r>
          </a:p>
        </p:txBody>
      </p:sp>
      <p:sp>
        <p:nvSpPr>
          <p:cNvPr id="50213" name="Text Box 37"/>
          <p:cNvSpPr txBox="1"/>
          <p:nvPr/>
        </p:nvSpPr>
        <p:spPr>
          <a:xfrm>
            <a:off x="5775325" y="3016250"/>
            <a:ext cx="1997075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en-US" altLang="zh-CN" sz="3600" b="1">
                <a:solidFill>
                  <a:srgbClr val="FF3300"/>
                </a:solidFill>
                <a:latin typeface="楷体_GB2312" pitchFamily="49" charset="-122"/>
                <a:ea typeface="楷体_GB2312" pitchFamily="49" charset="-122"/>
              </a:rPr>
              <a:t>100</a:t>
            </a:r>
            <a:r>
              <a:rPr lang="zh-CN" altLang="en-US" sz="3600" b="1">
                <a:solidFill>
                  <a:srgbClr val="FF3300"/>
                </a:solidFill>
                <a:latin typeface="楷体_GB2312" pitchFamily="49" charset="-122"/>
                <a:ea typeface="楷体_GB2312" pitchFamily="49" charset="-122"/>
              </a:rPr>
              <a:t>万</a:t>
            </a:r>
          </a:p>
        </p:txBody>
      </p:sp>
      <p:sp>
        <p:nvSpPr>
          <p:cNvPr id="50214" name="Text Box 38"/>
          <p:cNvSpPr txBox="1"/>
          <p:nvPr/>
        </p:nvSpPr>
        <p:spPr>
          <a:xfrm>
            <a:off x="3032125" y="4006850"/>
            <a:ext cx="1920875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  <a:scene3d>
              <a:camera prst="orthographicFront"/>
              <a:lightRig rig="threePt" dir="t"/>
            </a:scene3d>
          </a:bodyPr>
          <a:lstStyle/>
          <a:p>
            <a:r>
              <a:rPr lang="zh-CN" altLang="en-US" sz="3600" b="1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楷体_GB2312" pitchFamily="49" charset="-122"/>
                <a:ea typeface="楷体_GB2312" pitchFamily="49" charset="-122"/>
              </a:rPr>
              <a:t>占</a:t>
            </a:r>
            <a:r>
              <a:rPr lang="en-US" altLang="zh-CN" sz="3600" b="1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楷体_GB2312" pitchFamily="49" charset="-122"/>
                <a:ea typeface="楷体_GB2312" pitchFamily="49" charset="-122"/>
              </a:rPr>
              <a:t>91</a:t>
            </a:r>
            <a:r>
              <a:rPr lang="zh-CN" altLang="en-US" sz="3600" b="1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楷体_GB2312" pitchFamily="49" charset="-122"/>
                <a:ea typeface="楷体_GB2312" pitchFamily="49" charset="-122"/>
              </a:rPr>
              <a:t>％</a:t>
            </a:r>
          </a:p>
        </p:txBody>
      </p:sp>
      <p:sp>
        <p:nvSpPr>
          <p:cNvPr id="50215" name="Text Box 39"/>
          <p:cNvSpPr txBox="1"/>
          <p:nvPr/>
        </p:nvSpPr>
        <p:spPr>
          <a:xfrm>
            <a:off x="5775325" y="3930650"/>
            <a:ext cx="1920875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3600" b="1">
                <a:solidFill>
                  <a:srgbClr val="FF3300"/>
                </a:solidFill>
                <a:latin typeface="楷体_GB2312" pitchFamily="49" charset="-122"/>
                <a:ea typeface="楷体_GB2312" pitchFamily="49" charset="-122"/>
              </a:rPr>
              <a:t>占</a:t>
            </a:r>
            <a:r>
              <a:rPr lang="en-US" altLang="zh-CN" sz="3600" b="1">
                <a:solidFill>
                  <a:srgbClr val="FF3300"/>
                </a:solidFill>
                <a:latin typeface="楷体_GB2312" pitchFamily="49" charset="-122"/>
                <a:ea typeface="楷体_GB2312" pitchFamily="49" charset="-122"/>
              </a:rPr>
              <a:t>9</a:t>
            </a:r>
            <a:r>
              <a:rPr lang="zh-CN" altLang="en-US" sz="3600" b="1">
                <a:solidFill>
                  <a:srgbClr val="FF3300"/>
                </a:solidFill>
                <a:latin typeface="楷体_GB2312" pitchFamily="49" charset="-122"/>
                <a:ea typeface="楷体_GB2312" pitchFamily="49" charset="-122"/>
              </a:rPr>
              <a:t>％</a:t>
            </a:r>
          </a:p>
        </p:txBody>
      </p:sp>
      <p:sp>
        <p:nvSpPr>
          <p:cNvPr id="50216" name="Text Box 40"/>
          <p:cNvSpPr txBox="1"/>
          <p:nvPr/>
        </p:nvSpPr>
        <p:spPr>
          <a:xfrm>
            <a:off x="2819400" y="4876800"/>
            <a:ext cx="2667000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  <a:scene3d>
              <a:camera prst="orthographicFront"/>
              <a:lightRig rig="threePt" dir="t"/>
            </a:scene3d>
          </a:bodyPr>
          <a:lstStyle/>
          <a:p>
            <a:r>
              <a:rPr lang="en-US" altLang="zh-CN" sz="3600" b="1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楷体_GB2312" pitchFamily="49" charset="-122"/>
                <a:ea typeface="楷体_GB2312" pitchFamily="49" charset="-122"/>
              </a:rPr>
              <a:t>5</a:t>
            </a:r>
            <a:r>
              <a:rPr lang="zh-CN" altLang="en-US" sz="3600" b="1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楷体_GB2312" pitchFamily="49" charset="-122"/>
                <a:ea typeface="楷体_GB2312" pitchFamily="49" charset="-122"/>
              </a:rPr>
              <a:t>万多千米</a:t>
            </a:r>
          </a:p>
        </p:txBody>
      </p:sp>
      <p:sp>
        <p:nvSpPr>
          <p:cNvPr id="50217" name="Text Box 41"/>
          <p:cNvSpPr txBox="1"/>
          <p:nvPr/>
        </p:nvSpPr>
        <p:spPr>
          <a:xfrm>
            <a:off x="5699125" y="4845050"/>
            <a:ext cx="3063875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en-US" altLang="zh-CN" sz="3600" b="1" dirty="0">
                <a:solidFill>
                  <a:srgbClr val="FF3300"/>
                </a:solidFill>
                <a:latin typeface="楷体_GB2312" pitchFamily="49" charset="-122"/>
                <a:ea typeface="楷体_GB2312" pitchFamily="49" charset="-122"/>
              </a:rPr>
              <a:t>1.4</a:t>
            </a:r>
            <a:r>
              <a:rPr lang="zh-CN" altLang="en-US" sz="3600" b="1" dirty="0">
                <a:solidFill>
                  <a:srgbClr val="FF3300"/>
                </a:solidFill>
                <a:latin typeface="楷体_GB2312" pitchFamily="49" charset="-122"/>
                <a:ea typeface="楷体_GB2312" pitchFamily="49" charset="-122"/>
              </a:rPr>
              <a:t>万多千米</a:t>
            </a:r>
          </a:p>
        </p:txBody>
      </p:sp>
      <p:sp>
        <p:nvSpPr>
          <p:cNvPr id="50218" name="Text Box 42"/>
          <p:cNvSpPr txBox="1"/>
          <p:nvPr/>
        </p:nvSpPr>
        <p:spPr>
          <a:xfrm>
            <a:off x="3200400" y="5715000"/>
            <a:ext cx="1920875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  <a:scene3d>
              <a:camera prst="orthographicFront"/>
              <a:lightRig rig="threePt" dir="t"/>
            </a:scene3d>
          </a:bodyPr>
          <a:lstStyle/>
          <a:p>
            <a:r>
              <a:rPr lang="en-US" altLang="zh-CN" sz="3600" b="1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楷体_GB2312" pitchFamily="49" charset="-122"/>
                <a:ea typeface="楷体_GB2312" pitchFamily="49" charset="-122"/>
              </a:rPr>
              <a:t>700</a:t>
            </a:r>
            <a:r>
              <a:rPr lang="zh-CN" altLang="en-US" sz="3600" b="1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楷体_GB2312" pitchFamily="49" charset="-122"/>
                <a:ea typeface="楷体_GB2312" pitchFamily="49" charset="-122"/>
              </a:rPr>
              <a:t>艘</a:t>
            </a:r>
          </a:p>
        </p:txBody>
      </p:sp>
      <p:sp>
        <p:nvSpPr>
          <p:cNvPr id="50219" name="Text Box 43"/>
          <p:cNvSpPr txBox="1"/>
          <p:nvPr/>
        </p:nvSpPr>
        <p:spPr>
          <a:xfrm>
            <a:off x="5943600" y="5759450"/>
            <a:ext cx="1539875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3600" b="1">
                <a:solidFill>
                  <a:srgbClr val="FF3300"/>
                </a:solidFill>
                <a:latin typeface="楷体_GB2312" pitchFamily="49" charset="-122"/>
                <a:ea typeface="楷体_GB2312" pitchFamily="49" charset="-122"/>
              </a:rPr>
              <a:t>少量</a:t>
            </a:r>
          </a:p>
        </p:txBody>
      </p:sp>
      <p:sp>
        <p:nvSpPr>
          <p:cNvPr id="2" name="矩形 1"/>
          <p:cNvSpPr/>
          <p:nvPr/>
        </p:nvSpPr>
        <p:spPr>
          <a:xfrm>
            <a:off x="505460" y="4648200"/>
            <a:ext cx="8133715" cy="1534160"/>
          </a:xfrm>
          <a:prstGeom prst="rect">
            <a:avLst/>
          </a:prstGeom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4800"/>
              <a:t>北方综合实力的大大超过南方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257175" y="1084580"/>
            <a:ext cx="284797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/>
              <a:t>内战初期形势</a:t>
            </a:r>
          </a:p>
        </p:txBody>
      </p:sp>
      <p:sp>
        <p:nvSpPr>
          <p:cNvPr id="19483" name="矩形 16"/>
          <p:cNvSpPr/>
          <p:nvPr/>
        </p:nvSpPr>
        <p:spPr>
          <a:xfrm>
            <a:off x="3255645" y="1084580"/>
            <a:ext cx="2632710" cy="5835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3D10FC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北方节节失利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1459230" y="2324735"/>
            <a:ext cx="6063615" cy="64516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 algn="ctr"/>
            <a:r>
              <a:rPr lang="zh-CN" altLang="en-US" sz="360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为什么会呈现这样的形式？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2105660" y="3237865"/>
            <a:ext cx="4771390" cy="1383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2800">
                <a:solidFill>
                  <a:srgbClr val="3D10FC"/>
                </a:solidFill>
              </a:rPr>
              <a:t>南方蓄谋已久，且准备充分</a:t>
            </a:r>
            <a:endParaRPr lang="zh-CN" altLang="en-US" sz="2800"/>
          </a:p>
          <a:p>
            <a:pPr algn="ctr">
              <a:lnSpc>
                <a:spcPct val="150000"/>
              </a:lnSpc>
            </a:pPr>
            <a:r>
              <a:rPr lang="zh-CN" altLang="en-US" sz="2800">
                <a:solidFill>
                  <a:srgbClr val="FF0000"/>
                </a:solidFill>
              </a:rPr>
              <a:t>北方消极懈怠，并幻想和平</a:t>
            </a:r>
          </a:p>
        </p:txBody>
      </p:sp>
    </p:spTree>
    <p:custDataLst>
      <p:tags r:id="rId1"/>
    </p:custData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83" grpId="0"/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7" name="Text Box 3"/>
          <p:cNvSpPr txBox="1"/>
          <p:nvPr/>
        </p:nvSpPr>
        <p:spPr>
          <a:xfrm>
            <a:off x="232410" y="4756150"/>
            <a:ext cx="5064760" cy="95313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2800" b="1" dirty="0">
                <a:solidFill>
                  <a:srgbClr val="0000FF"/>
                </a:solidFill>
                <a:latin typeface="Tahoma" panose="020B0604030504040204" pitchFamily="34" charset="0"/>
                <a:ea typeface="黑体" panose="02010609060101010101" pitchFamily="49" charset="-122"/>
              </a:rPr>
              <a:t>1861</a:t>
            </a:r>
            <a:r>
              <a:rPr lang="zh-CN" altLang="en-US" sz="2800" b="1" dirty="0">
                <a:solidFill>
                  <a:srgbClr val="0000FF"/>
                </a:solidFill>
                <a:latin typeface="Tahoma" panose="020B0604030504040204" pitchFamily="34" charset="0"/>
                <a:ea typeface="黑体" panose="02010609060101010101" pitchFamily="49" charset="-122"/>
              </a:rPr>
              <a:t>年</a:t>
            </a:r>
            <a:r>
              <a:rPr lang="en-US" altLang="zh-CN" sz="2800" b="1" dirty="0">
                <a:solidFill>
                  <a:srgbClr val="0000FF"/>
                </a:solidFill>
                <a:latin typeface="Tahoma" panose="020B0604030504040204" pitchFamily="34" charset="0"/>
                <a:ea typeface="黑体" panose="02010609060101010101" pitchFamily="49" charset="-122"/>
              </a:rPr>
              <a:t>7</a:t>
            </a:r>
            <a:r>
              <a:rPr lang="zh-CN" altLang="en-US" sz="2800" b="1" dirty="0">
                <a:solidFill>
                  <a:srgbClr val="0000FF"/>
                </a:solidFill>
                <a:latin typeface="Tahoma" panose="020B0604030504040204" pitchFamily="34" charset="0"/>
                <a:ea typeface="黑体" panose="02010609060101010101" pitchFamily="49" charset="-122"/>
              </a:rPr>
              <a:t>月，北方军队进攻里士满，大败而归。</a:t>
            </a: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765" y="1101725"/>
            <a:ext cx="5715000" cy="3600450"/>
          </a:xfrm>
          <a:prstGeom prst="rect">
            <a:avLst/>
          </a:prstGeom>
        </p:spPr>
      </p:pic>
      <p:grpSp>
        <p:nvGrpSpPr>
          <p:cNvPr id="6" name="组合 5"/>
          <p:cNvGrpSpPr/>
          <p:nvPr/>
        </p:nvGrpSpPr>
        <p:grpSpPr>
          <a:xfrm>
            <a:off x="5739765" y="1101725"/>
            <a:ext cx="3520440" cy="5383530"/>
            <a:chOff x="9039" y="1735"/>
            <a:chExt cx="5544" cy="8478"/>
          </a:xfrm>
        </p:grpSpPr>
        <p:sp>
          <p:nvSpPr>
            <p:cNvPr id="72709" name="Text Box 5"/>
            <p:cNvSpPr txBox="1"/>
            <p:nvPr/>
          </p:nvSpPr>
          <p:spPr>
            <a:xfrm>
              <a:off x="9039" y="9395"/>
              <a:ext cx="5545" cy="81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r>
                <a:rPr lang="zh-CN" altLang="en-US" sz="2800" b="1" dirty="0">
                  <a:solidFill>
                    <a:srgbClr val="0000FF"/>
                  </a:solidFill>
                  <a:latin typeface="Tahoma" panose="020B0604030504040204" pitchFamily="34" charset="0"/>
                  <a:ea typeface="黑体" panose="02010609060101010101" pitchFamily="49" charset="-122"/>
                </a:rPr>
                <a:t>林肯面临巨大压力。</a:t>
              </a:r>
            </a:p>
          </p:txBody>
        </p:sp>
        <p:pic>
          <p:nvPicPr>
            <p:cNvPr id="5" name="图片 4"/>
            <p:cNvPicPr>
              <a:picLocks noChangeAspect="1"/>
            </p:cNvPicPr>
            <p:nvPr/>
          </p:nvPicPr>
          <p:blipFill>
            <a:blip r:embed="rId4"/>
            <a:srcRect r="3180" b="4351"/>
            <a:stretch>
              <a:fillRect/>
            </a:stretch>
          </p:blipFill>
          <p:spPr>
            <a:xfrm>
              <a:off x="9039" y="1735"/>
              <a:ext cx="5312" cy="7256"/>
            </a:xfrm>
            <a:prstGeom prst="rect">
              <a:avLst/>
            </a:prstGeom>
          </p:spPr>
        </p:pic>
      </p:grpSp>
    </p:spTree>
    <p:custDataLst>
      <p:tags r:id="rId1"/>
    </p:custData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500"/>
                                        <p:tgtEl>
                                          <p:spTgt spid="727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707" grpId="0" bldLvl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257175" y="1084580"/>
            <a:ext cx="284797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/>
              <a:t>形势转折点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2578100" y="1084580"/>
            <a:ext cx="5086350" cy="5835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altLang="zh-CN" sz="3200" b="1" dirty="0">
                <a:solidFill>
                  <a:srgbClr val="3D10FC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1862</a:t>
            </a:r>
            <a:r>
              <a:rPr lang="zh-CN" altLang="zh-CN" sz="3200" b="1" dirty="0">
                <a:solidFill>
                  <a:srgbClr val="3D10FC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年林肯政府颁布</a:t>
            </a:r>
            <a:r>
              <a:rPr lang="zh-CN" altLang="en-US" sz="3200" b="1" dirty="0">
                <a:solidFill>
                  <a:srgbClr val="3D10FC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的文献</a:t>
            </a:r>
          </a:p>
        </p:txBody>
      </p:sp>
      <p:sp>
        <p:nvSpPr>
          <p:cNvPr id="115714" name="AutoShape 2"/>
          <p:cNvSpPr/>
          <p:nvPr/>
        </p:nvSpPr>
        <p:spPr>
          <a:xfrm>
            <a:off x="257175" y="1932623"/>
            <a:ext cx="3671888" cy="1081087"/>
          </a:xfrm>
          <a:prstGeom prst="roundRect">
            <a:avLst/>
          </a:prstGeom>
          <a:solidFill>
            <a:srgbClr val="EAEAEA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/>
            <a:r>
              <a:rPr lang="en-US" altLang="zh-CN" sz="32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《</a:t>
            </a:r>
            <a:r>
              <a:rPr lang="zh-CN" altLang="zh-CN" sz="32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宅地法</a:t>
            </a:r>
            <a:r>
              <a:rPr lang="en-US" altLang="zh-CN" sz="32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》</a:t>
            </a:r>
            <a:endParaRPr lang="en-US" altLang="zh-CN" sz="2800" b="1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  <a:p>
            <a:pPr algn="ctr"/>
            <a:r>
              <a:rPr lang="en-US" altLang="zh-CN" dirty="0">
                <a:latin typeface="Arial" panose="020B0604020202020204" pitchFamily="34" charset="0"/>
                <a:ea typeface="黑体" panose="02010609060101010101" pitchFamily="49" charset="-122"/>
              </a:rPr>
              <a:t>Homestead Act</a:t>
            </a:r>
          </a:p>
        </p:txBody>
      </p:sp>
      <p:sp>
        <p:nvSpPr>
          <p:cNvPr id="115715" name="AutoShape 3"/>
          <p:cNvSpPr/>
          <p:nvPr/>
        </p:nvSpPr>
        <p:spPr>
          <a:xfrm>
            <a:off x="257175" y="3013710"/>
            <a:ext cx="4464050" cy="1581150"/>
          </a:xfrm>
          <a:prstGeom prst="roundRect">
            <a:avLst/>
          </a:prstGeom>
          <a:solidFill>
            <a:srgbClr val="EAEAEA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/>
            <a:r>
              <a:rPr lang="en-US" altLang="zh-CN" sz="32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《</a:t>
            </a:r>
            <a:r>
              <a:rPr lang="zh-CN" altLang="zh-CN" sz="32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解放黑人奴隶宣言</a:t>
            </a:r>
            <a:r>
              <a:rPr lang="en-US" altLang="zh-CN" sz="32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》</a:t>
            </a:r>
            <a:endParaRPr lang="en-US" altLang="zh-CN" sz="2400" dirty="0">
              <a:latin typeface="Arial" panose="020B0604020202020204" pitchFamily="34" charset="0"/>
              <a:ea typeface="黑体" panose="02010609060101010101" pitchFamily="49" charset="-122"/>
            </a:endParaRPr>
          </a:p>
          <a:p>
            <a:pPr algn="ctr"/>
            <a:r>
              <a:rPr lang="en-US" altLang="zh-CN" sz="1600" dirty="0">
                <a:latin typeface="Arial" panose="020B0604020202020204" pitchFamily="34" charset="0"/>
                <a:ea typeface="黑体" panose="02010609060101010101" pitchFamily="49" charset="-122"/>
              </a:rPr>
              <a:t>Emancipation Proclamation</a:t>
            </a:r>
          </a:p>
        </p:txBody>
      </p:sp>
      <p:grpSp>
        <p:nvGrpSpPr>
          <p:cNvPr id="8" name="组合 7"/>
          <p:cNvGrpSpPr/>
          <p:nvPr/>
        </p:nvGrpSpPr>
        <p:grpSpPr>
          <a:xfrm>
            <a:off x="5342255" y="1668145"/>
            <a:ext cx="3429000" cy="5074285"/>
            <a:chOff x="8413" y="2627"/>
            <a:chExt cx="5400" cy="7991"/>
          </a:xfrm>
        </p:grpSpPr>
        <p:pic>
          <p:nvPicPr>
            <p:cNvPr id="6" name="图片 5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8413" y="2627"/>
              <a:ext cx="5400" cy="6975"/>
            </a:xfrm>
            <a:prstGeom prst="rect">
              <a:avLst/>
            </a:prstGeom>
          </p:spPr>
        </p:pic>
        <p:sp>
          <p:nvSpPr>
            <p:cNvPr id="7" name="文本框 6"/>
            <p:cNvSpPr txBox="1"/>
            <p:nvPr/>
          </p:nvSpPr>
          <p:spPr>
            <a:xfrm>
              <a:off x="8413" y="9602"/>
              <a:ext cx="5400" cy="1016"/>
            </a:xfrm>
            <a:prstGeom prst="rect">
              <a:avLst/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r>
                <a:rPr lang="zh-CN" altLang="en-US"/>
                <a:t>《解放奴隶宣言》的重制本，现存于俄亥俄州辛辛那提。</a:t>
              </a:r>
            </a:p>
          </p:txBody>
        </p:sp>
      </p:grpSp>
    </p:spTree>
    <p:custDataLst>
      <p:tags r:id="rId1"/>
    </p:custData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157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50"/>
                                        <p:tgtEl>
                                          <p:spTgt spid="1157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15714" grpId="0" bldLvl="0" animBg="1"/>
      <p:bldP spid="115715" grpId="0" bldLvl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4276" name="Rectangle 4"/>
          <p:cNvSpPr/>
          <p:nvPr/>
        </p:nvSpPr>
        <p:spPr>
          <a:xfrm>
            <a:off x="91440" y="1087438"/>
            <a:ext cx="8961755" cy="1383665"/>
          </a:xfrm>
          <a:prstGeom prst="rect">
            <a:avLst/>
          </a:prstGeom>
          <a:ln w="9525">
            <a:noFill/>
          </a:ln>
        </p:spPr>
        <p:txBody>
          <a:bodyPr wrap="square" anchor="ctr">
            <a:spAutoFit/>
          </a:bodyPr>
          <a:lstStyle/>
          <a:p>
            <a:pPr>
              <a:lnSpc>
                <a:spcPct val="100000"/>
              </a:lnSpc>
            </a:pPr>
            <a:r>
              <a:rPr lang="en-US" altLang="zh-CN" sz="2800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《</a:t>
            </a:r>
            <a:r>
              <a:rPr lang="zh-CN" altLang="en-US" sz="2800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宅地法</a:t>
            </a:r>
            <a:r>
              <a:rPr lang="en-US" altLang="zh-CN" sz="2800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》</a:t>
            </a:r>
            <a:r>
              <a:rPr lang="zh-CN" altLang="en-US" sz="2800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规定：凡美国公民只要交纳</a:t>
            </a:r>
            <a:r>
              <a:rPr lang="en-US" altLang="zh-CN" sz="2800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10</a:t>
            </a:r>
            <a:r>
              <a:rPr lang="zh-CN" altLang="en-US" sz="2800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美元的手续费，就可以在西部国有土地中领取一块不超过</a:t>
            </a:r>
            <a:r>
              <a:rPr lang="en-US" altLang="zh-CN" sz="2800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160</a:t>
            </a:r>
            <a:r>
              <a:rPr lang="zh-CN" altLang="en-US" sz="2800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英亩（约</a:t>
            </a:r>
            <a:r>
              <a:rPr lang="en-US" altLang="zh-CN" sz="2800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65</a:t>
            </a:r>
            <a:r>
              <a:rPr lang="zh-CN" altLang="en-US" sz="2800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公顷）的土地，连续耕种五年以后，即成为私有财产。</a:t>
            </a:r>
          </a:p>
        </p:txBody>
      </p:sp>
      <p:sp useBgFill="1">
        <p:nvSpPr>
          <p:cNvPr id="54277" name="Rectangle 5"/>
          <p:cNvSpPr/>
          <p:nvPr/>
        </p:nvSpPr>
        <p:spPr>
          <a:xfrm>
            <a:off x="64770" y="2420620"/>
            <a:ext cx="8913495" cy="2245360"/>
          </a:xfrm>
          <a:prstGeom prst="rect">
            <a:avLst/>
          </a:prstGeom>
          <a:ln w="9525">
            <a:noFill/>
          </a:ln>
        </p:spPr>
        <p:txBody>
          <a:bodyPr wrap="square" anchor="ctr">
            <a:spAutoFit/>
          </a:bodyPr>
          <a:lstStyle/>
          <a:p>
            <a:pPr>
              <a:lnSpc>
                <a:spcPct val="100000"/>
              </a:lnSpc>
            </a:pPr>
            <a:r>
              <a:rPr lang="en-US" altLang="zh-CN" sz="28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《</a:t>
            </a:r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解放黑人奴隶宣言</a:t>
            </a:r>
            <a:r>
              <a:rPr lang="en-US" altLang="zh-CN" sz="28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》</a:t>
            </a:r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宣称：“</a:t>
            </a:r>
            <a:r>
              <a:rPr lang="en-US" altLang="zh-CN" sz="28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1863</a:t>
            </a:r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年元月</a:t>
            </a:r>
            <a:r>
              <a:rPr lang="en-US" altLang="zh-CN" sz="28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1</a:t>
            </a:r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日起，凡当地人民尚在反抗合众国的任何一州之内，或一州的指明地区之内，为人占有而做奴隶的人们都应在那时及以后永远获得自由；合众国政府行政部门，包括海陆军当局，将承认并保障这些人的自由。”</a:t>
            </a:r>
          </a:p>
        </p:txBody>
      </p:sp>
      <p:sp>
        <p:nvSpPr>
          <p:cNvPr id="54278" name="Rectangle 6"/>
          <p:cNvSpPr/>
          <p:nvPr/>
        </p:nvSpPr>
        <p:spPr>
          <a:xfrm>
            <a:off x="742950" y="282893"/>
            <a:ext cx="7169150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lstStyle/>
          <a:p>
            <a:r>
              <a:rPr lang="zh-CN" altLang="en-US" sz="3600" b="1" dirty="0">
                <a:latin typeface="Arial" panose="020B0604020202020204" pitchFamily="34" charset="0"/>
                <a:ea typeface="宋体" panose="02010600030101010101" pitchFamily="2" charset="-122"/>
              </a:rPr>
              <a:t>这两部法令的颁布有什么作用呢？</a:t>
            </a:r>
            <a:endParaRPr lang="zh-CN" altLang="en-US" sz="36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809625" y="4888865"/>
            <a:ext cx="7102475" cy="1076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>
                <a:solidFill>
                  <a:srgbClr val="3D10F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调动农民尤其是黑人的积极性，他们踊跃参军，扭转了战争形式。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63925" y="3422015"/>
            <a:ext cx="5655310" cy="3358515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rcRect r="2159" b="7228"/>
          <a:stretch>
            <a:fillRect/>
          </a:stretch>
        </p:blipFill>
        <p:spPr>
          <a:xfrm>
            <a:off x="56515" y="1054100"/>
            <a:ext cx="5238115" cy="3357880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2804795" y="233045"/>
            <a:ext cx="353441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/>
              <a:t>踊跃参军的黑人</a:t>
            </a:r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257175" y="1084580"/>
            <a:ext cx="284797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/>
              <a:t>战争的结果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365760" y="1668145"/>
            <a:ext cx="334772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>
                <a:solidFill>
                  <a:srgbClr val="3D10F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1865</a:t>
            </a:r>
            <a:r>
              <a:rPr lang="zh-CN" altLang="en-US" sz="2800" b="1">
                <a:solidFill>
                  <a:srgbClr val="3D10F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年，北方胜利。</a:t>
            </a:r>
          </a:p>
        </p:txBody>
      </p:sp>
      <p:sp>
        <p:nvSpPr>
          <p:cNvPr id="56327" name="Text Box 7"/>
          <p:cNvSpPr txBox="1"/>
          <p:nvPr/>
        </p:nvSpPr>
        <p:spPr>
          <a:xfrm>
            <a:off x="365760" y="2422525"/>
            <a:ext cx="3347085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2800" b="1" dirty="0">
                <a:solidFill>
                  <a:srgbClr val="3D10FC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1865</a:t>
            </a:r>
            <a:r>
              <a:rPr lang="zh-CN" altLang="en-US" sz="2800" b="1" dirty="0">
                <a:solidFill>
                  <a:srgbClr val="3D10FC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年，林肯遇刺。</a:t>
            </a: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3"/>
          <a:srcRect r="2598" b="6634"/>
          <a:stretch>
            <a:fillRect/>
          </a:stretch>
        </p:blipFill>
        <p:spPr>
          <a:xfrm>
            <a:off x="2719705" y="2871470"/>
            <a:ext cx="6383020" cy="396113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4"/>
          <a:srcRect r="509" b="36608"/>
          <a:stretch>
            <a:fillRect/>
          </a:stretch>
        </p:blipFill>
        <p:spPr>
          <a:xfrm>
            <a:off x="4847590" y="138430"/>
            <a:ext cx="4255135" cy="2806065"/>
          </a:xfrm>
          <a:prstGeom prst="rect">
            <a:avLst/>
          </a:prstGeom>
          <a:effectLst>
            <a:softEdge rad="127000"/>
          </a:effectLst>
        </p:spPr>
      </p:pic>
    </p:spTree>
    <p:custDataLst>
      <p:tags r:id="rId1"/>
    </p:custData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" dur="500"/>
                                        <p:tgtEl>
                                          <p:spTgt spid="563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6327" grpId="0" bldLvl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标题 91137"/>
          <p:cNvSpPr>
            <a:spLocks noGrp="1"/>
          </p:cNvSpPr>
          <p:nvPr>
            <p:ph type="title" idx="4294967295"/>
          </p:nvPr>
        </p:nvSpPr>
        <p:spPr>
          <a:xfrm>
            <a:off x="0" y="620713"/>
            <a:ext cx="6318250" cy="1143000"/>
          </a:xfrm>
        </p:spPr>
        <p:txBody>
          <a:bodyPr vert="horz" wrap="square" lIns="91440" tIns="45720" rIns="91440" bIns="45720" anchor="b">
            <a:normAutofit fontScale="90000"/>
          </a:bodyPr>
          <a:lstStyle/>
          <a:p>
            <a:pPr eaLnBrk="1" hangingPunct="1"/>
            <a:r>
              <a:rPr lang="zh-CN" altLang="en-US" sz="400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北方为什么能够取得胜利胜利</a:t>
            </a:r>
            <a:r>
              <a:rPr lang="en-US" altLang="zh-CN" sz="400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?</a:t>
            </a:r>
          </a:p>
        </p:txBody>
      </p:sp>
      <p:sp>
        <p:nvSpPr>
          <p:cNvPr id="91139" name="文本占位符 91138"/>
          <p:cNvSpPr>
            <a:spLocks noGrp="1"/>
          </p:cNvSpPr>
          <p:nvPr>
            <p:ph type="body" idx="4294967295"/>
          </p:nvPr>
        </p:nvSpPr>
        <p:spPr>
          <a:xfrm>
            <a:off x="0" y="1882775"/>
            <a:ext cx="6753225" cy="3798888"/>
          </a:xfrm>
        </p:spPr>
        <p:txBody>
          <a:bodyPr vert="horz" wrap="square" lIns="91440" tIns="45720" rIns="91440" bIns="45720" anchor="t">
            <a:normAutofit lnSpcReduction="10000"/>
          </a:bodyPr>
          <a:lstStyle/>
          <a:p>
            <a:pPr marL="0" indent="0" algn="l" eaLnBrk="1" hangingPunct="1">
              <a:buNone/>
            </a:pPr>
            <a:r>
              <a:rPr lang="zh-CN" altLang="en-US" sz="36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战争的正义性</a:t>
            </a:r>
            <a:endParaRPr lang="zh-CN" altLang="en-US" sz="3600" b="1" dirty="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indent="0" algn="l" eaLnBrk="1" hangingPunct="1">
              <a:buNone/>
            </a:pPr>
            <a:r>
              <a:rPr lang="zh-CN" altLang="en-US" sz="3600" b="1" dirty="0">
                <a:solidFill>
                  <a:srgbClr val="00B05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林肯的正确领导</a:t>
            </a:r>
            <a:endParaRPr lang="zh-CN" altLang="en-US" sz="3600" b="1" dirty="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indent="0" algn="l" eaLnBrk="1" hangingPunct="1">
              <a:buNone/>
            </a:pPr>
            <a:r>
              <a:rPr lang="zh-CN" altLang="en-US" sz="3600" b="1" dirty="0">
                <a:solidFill>
                  <a:srgbClr val="7030A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人民的支持 </a:t>
            </a:r>
            <a:r>
              <a:rPr lang="zh-CN" altLang="en-US" sz="36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</a:t>
            </a:r>
          </a:p>
          <a:p>
            <a:pPr marL="0" indent="0" algn="l" eaLnBrk="1" hangingPunct="1">
              <a:buNone/>
            </a:pPr>
            <a:r>
              <a:rPr lang="zh-CN" altLang="en-US" sz="3600" b="1" dirty="0">
                <a:solidFill>
                  <a:schemeClr val="accent1">
                    <a:lumMod val="7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北方力量强大</a:t>
            </a:r>
            <a:endParaRPr lang="zh-CN" altLang="en-US" sz="3600" b="1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indent="0" algn="l" eaLnBrk="1" hangingPunct="1">
              <a:buNone/>
            </a:pPr>
            <a:r>
              <a:rPr lang="zh-CN" altLang="en-US" sz="3600" b="1" dirty="0">
                <a:solidFill>
                  <a:srgbClr val="FF66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《解放黑人奴隶宣言》和《宅地法》的颁布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3512820" y="206375"/>
            <a:ext cx="211899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/>
              <a:t>问题思考</a:t>
            </a: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35880" y="1764030"/>
            <a:ext cx="3371215" cy="2529205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>
    <p:wipe dir="d"/>
    <p:sndAc>
      <p:stSnd>
        <p:snd r:embed="rId3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7" dur="500"/>
                                        <p:tgtEl>
                                          <p:spTgt spid="91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2" dur="500"/>
                                        <p:tgtEl>
                                          <p:spTgt spid="911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7" dur="500"/>
                                        <p:tgtEl>
                                          <p:spTgt spid="911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2" dur="500"/>
                                        <p:tgtEl>
                                          <p:spTgt spid="911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8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7" dur="500"/>
                                        <p:tgtEl>
                                          <p:spTgt spid="911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1139" grpId="0" uiExpand="1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100705" y="8890"/>
            <a:ext cx="2941955" cy="956310"/>
          </a:xfrm>
        </p:spPr>
        <p:txBody>
          <a:bodyPr/>
          <a:lstStyle/>
          <a:p>
            <a:r>
              <a:rPr lang="zh-CN" altLang="en-US" sz="4000">
                <a:latin typeface="宋体" panose="02010600030101010101" pitchFamily="2" charset="-122"/>
                <a:ea typeface="宋体" panose="02010600030101010101" pitchFamily="2" charset="-122"/>
              </a:rPr>
              <a:t>林肯的贡献</a:t>
            </a:r>
          </a:p>
        </p:txBody>
      </p:sp>
      <p:sp>
        <p:nvSpPr>
          <p:cNvPr id="67588" name="Rectangle 4"/>
          <p:cNvSpPr/>
          <p:nvPr/>
        </p:nvSpPr>
        <p:spPr>
          <a:xfrm>
            <a:off x="514985" y="1189673"/>
            <a:ext cx="8114665" cy="1076325"/>
          </a:xfrm>
          <a:prstGeom prst="rect">
            <a:avLst/>
          </a:prstGeom>
          <a:noFill/>
          <a:ln w="9525">
            <a:noFill/>
          </a:ln>
        </p:spPr>
        <p:txBody>
          <a:bodyPr wrap="square" anchor="ctr">
            <a:spAutoFit/>
          </a:bodyPr>
          <a:lstStyle/>
          <a:p>
            <a:r>
              <a:rPr lang="en-US" altLang="zh-CN" sz="3200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2000</a:t>
            </a:r>
            <a:r>
              <a:rPr lang="zh-CN" altLang="en-US" sz="3200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年</a:t>
            </a:r>
            <a:r>
              <a:rPr lang="en-US" altLang="zh-CN" sz="3200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2</a:t>
            </a:r>
            <a:r>
              <a:rPr lang="zh-CN" altLang="en-US" sz="3200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月，美国有线电视台公布了一项美国历史上</a:t>
            </a:r>
            <a:r>
              <a:rPr lang="en-US" altLang="zh-CN" sz="3200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41</a:t>
            </a:r>
            <a:r>
              <a:rPr lang="zh-CN" altLang="en-US" sz="3200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位总统的最新排名，林肯名列首位。 </a:t>
            </a:r>
          </a:p>
        </p:txBody>
      </p:sp>
      <p:grpSp>
        <p:nvGrpSpPr>
          <p:cNvPr id="4" name="组合 3"/>
          <p:cNvGrpSpPr/>
          <p:nvPr/>
        </p:nvGrpSpPr>
        <p:grpSpPr>
          <a:xfrm>
            <a:off x="398145" y="2266315"/>
            <a:ext cx="8051800" cy="2827020"/>
            <a:chOff x="490" y="3381"/>
            <a:chExt cx="12680" cy="4452"/>
          </a:xfrm>
        </p:grpSpPr>
        <p:pic>
          <p:nvPicPr>
            <p:cNvPr id="56328" name="Picture 8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90" y="3381"/>
              <a:ext cx="6748" cy="4453"/>
            </a:xfrm>
            <a:prstGeom prst="rect">
              <a:avLst/>
            </a:prstGeom>
            <a:noFill/>
            <a:ln w="57150" cap="flat" cmpd="thickThin">
              <a:solidFill>
                <a:srgbClr val="FFFFCC"/>
              </a:solidFill>
              <a:prstDash val="solid"/>
              <a:miter/>
              <a:headEnd type="none" w="med" len="med"/>
              <a:tailEnd type="none" w="med" len="med"/>
            </a:ln>
          </p:spPr>
        </p:pic>
        <p:pic>
          <p:nvPicPr>
            <p:cNvPr id="56329" name="Picture 9" descr="176214_110f6cedd87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7238" y="3381"/>
              <a:ext cx="5933" cy="4452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5" name="文本框 4"/>
          <p:cNvSpPr txBox="1"/>
          <p:nvPr/>
        </p:nvSpPr>
        <p:spPr>
          <a:xfrm>
            <a:off x="398145" y="5194300"/>
            <a:ext cx="4011295" cy="15684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/>
              <a:t>维护了国家统一</a:t>
            </a:r>
          </a:p>
          <a:p>
            <a:r>
              <a:rPr lang="zh-CN" altLang="en-US" sz="3200"/>
              <a:t>解放了黑人奴隶</a:t>
            </a:r>
          </a:p>
          <a:p>
            <a:r>
              <a:rPr lang="zh-CN" altLang="en-US" sz="3200"/>
              <a:t>美国历史上著名总统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4409440" y="5394325"/>
            <a:ext cx="3820795" cy="11684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华盛顿</a:t>
            </a:r>
            <a:r>
              <a:rPr lang="zh-CN" altLang="en-US" sz="2800" b="1" dirty="0">
                <a:solidFill>
                  <a:srgbClr val="9900CC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创立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了美国，</a:t>
            </a:r>
            <a:endParaRPr lang="zh-CN" altLang="en-US" sz="2800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algn="ctr">
              <a:spcBef>
                <a:spcPct val="50000"/>
              </a:spcBef>
            </a:pP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而林肯</a:t>
            </a:r>
            <a:r>
              <a:rPr lang="zh-CN" altLang="en-US" sz="2800" b="1" dirty="0">
                <a:solidFill>
                  <a:srgbClr val="9900CC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拯救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了美国。</a:t>
            </a:r>
          </a:p>
        </p:txBody>
      </p:sp>
    </p:spTree>
    <p:custDataLst>
      <p:tags r:id="rId1"/>
    </p:custData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28650" y="1078865"/>
            <a:ext cx="7886700" cy="48768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zh-CN" altLang="zh-CN" sz="2800" b="1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林肯有哪些高尚品德和人格魅力值得我们学习？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4535170" y="1566545"/>
            <a:ext cx="4476750" cy="375348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 dirty="0">
                <a:solidFill>
                  <a:srgbClr val="3D10FC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1</a:t>
            </a:r>
            <a:r>
              <a:rPr lang="zh-CN" altLang="zh-CN" sz="2800" b="1" dirty="0">
                <a:solidFill>
                  <a:srgbClr val="3D10FC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、出身贫寒，但志向高远；</a:t>
            </a:r>
            <a:endParaRPr lang="zh-CN" altLang="zh-CN" sz="2800" b="1" dirty="0">
              <a:solidFill>
                <a:srgbClr val="3D10FC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zh-CN" sz="2800" b="1" dirty="0">
                <a:solidFill>
                  <a:srgbClr val="3D10FC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2、意志坚强，百折不挠，不达目的不罢休；</a:t>
            </a:r>
            <a:endParaRPr lang="zh-CN" altLang="zh-CN" sz="2800" b="1" dirty="0">
              <a:solidFill>
                <a:srgbClr val="3D10FC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zh-CN" sz="2800" b="1" dirty="0">
                <a:solidFill>
                  <a:srgbClr val="3D10FC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3、关心百姓疾苦，对黑人奴隶制度深感不满；</a:t>
            </a:r>
            <a:endParaRPr lang="zh-CN" altLang="zh-CN" sz="2800" b="1" dirty="0">
              <a:solidFill>
                <a:srgbClr val="3D10FC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en-US" altLang="zh-CN" sz="2800" b="1" dirty="0">
                <a:solidFill>
                  <a:srgbClr val="3D10FC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4</a:t>
            </a:r>
            <a:r>
              <a:rPr lang="zh-CN" altLang="zh-CN" sz="2800" b="1" dirty="0">
                <a:solidFill>
                  <a:srgbClr val="3D10FC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、热爱祖国，努力维护国家统一，直至为国献身。  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238760" y="1566545"/>
            <a:ext cx="4297045" cy="529399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altLang="zh-CN" sz="24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22</a:t>
            </a:r>
            <a:r>
              <a:rPr lang="zh-CN" altLang="en-US" sz="24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岁  生意</a:t>
            </a:r>
            <a:r>
              <a:rPr lang="zh-CN" altLang="en-US" sz="2400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失败</a:t>
            </a:r>
            <a:endParaRPr lang="zh-CN" altLang="en-US" sz="2400" dirty="0">
              <a:solidFill>
                <a:srgbClr val="0000FF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altLang="zh-CN" sz="24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23</a:t>
            </a:r>
            <a:r>
              <a:rPr lang="zh-CN" altLang="en-US" sz="24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岁  竞选州议员</a:t>
            </a:r>
            <a:r>
              <a:rPr lang="zh-CN" altLang="en-US" sz="2400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失败</a:t>
            </a:r>
            <a:endParaRPr lang="zh-CN" altLang="en-US" sz="2400" dirty="0">
              <a:solidFill>
                <a:srgbClr val="0000FF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altLang="zh-CN" sz="24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24</a:t>
            </a:r>
            <a:r>
              <a:rPr lang="zh-CN" altLang="en-US" sz="24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岁  生意再次</a:t>
            </a:r>
            <a:r>
              <a:rPr lang="zh-CN" altLang="en-US" sz="2400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失败</a:t>
            </a:r>
            <a:endParaRPr lang="zh-CN" altLang="en-US" sz="2400" dirty="0">
              <a:solidFill>
                <a:srgbClr val="0000FF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altLang="zh-CN" sz="24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25</a:t>
            </a:r>
            <a:r>
              <a:rPr lang="zh-CN" altLang="en-US" sz="24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岁  当选州议员</a:t>
            </a:r>
            <a:endParaRPr lang="zh-CN" altLang="en-US" sz="2400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altLang="zh-CN" sz="24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26</a:t>
            </a:r>
            <a:r>
              <a:rPr lang="zh-CN" altLang="en-US" sz="24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岁  爱人去世</a:t>
            </a:r>
            <a:endParaRPr lang="zh-CN" altLang="en-US" sz="2400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altLang="zh-CN" sz="24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29</a:t>
            </a:r>
            <a:r>
              <a:rPr lang="zh-CN" altLang="en-US" sz="24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岁  竞选州议长</a:t>
            </a:r>
            <a:r>
              <a:rPr lang="zh-CN" altLang="en-US" sz="2400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失败</a:t>
            </a:r>
            <a:endParaRPr lang="en-US" altLang="zh-CN" sz="2400" dirty="0">
              <a:solidFill>
                <a:srgbClr val="0000FF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altLang="zh-CN" sz="24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34</a:t>
            </a:r>
            <a:r>
              <a:rPr lang="zh-CN" altLang="en-US" sz="24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岁  竞选国会议员</a:t>
            </a:r>
            <a:r>
              <a:rPr lang="zh-CN" altLang="en-US" sz="2400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失败</a:t>
            </a:r>
            <a:endParaRPr lang="zh-CN" altLang="en-US" sz="2400" dirty="0">
              <a:solidFill>
                <a:srgbClr val="0000FF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altLang="zh-CN" sz="24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37</a:t>
            </a:r>
            <a:r>
              <a:rPr lang="zh-CN" altLang="en-US" sz="24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岁  当选国会议员</a:t>
            </a:r>
            <a:endParaRPr lang="zh-CN" altLang="en-US" sz="2400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altLang="zh-CN" sz="24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39</a:t>
            </a:r>
            <a:r>
              <a:rPr lang="zh-CN" altLang="en-US" sz="24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岁  竞选国会议员连任</a:t>
            </a:r>
            <a:r>
              <a:rPr lang="zh-CN" altLang="en-US" sz="2400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失败</a:t>
            </a:r>
            <a:endParaRPr lang="zh-CN" altLang="en-US" sz="2400" dirty="0">
              <a:solidFill>
                <a:srgbClr val="0000FF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altLang="zh-CN" sz="24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46</a:t>
            </a:r>
            <a:r>
              <a:rPr lang="zh-CN" altLang="en-US" sz="24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岁  竞选参议员</a:t>
            </a:r>
            <a:r>
              <a:rPr lang="zh-CN" altLang="en-US" sz="2400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失败</a:t>
            </a:r>
          </a:p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altLang="zh-CN" sz="24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47</a:t>
            </a:r>
            <a:r>
              <a:rPr lang="zh-CN" altLang="en-US" sz="24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岁  竞选副总统</a:t>
            </a:r>
            <a:r>
              <a:rPr lang="zh-CN" altLang="en-US" sz="2400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失败</a:t>
            </a:r>
            <a:endParaRPr lang="zh-CN" altLang="en-US" sz="2400" dirty="0">
              <a:solidFill>
                <a:srgbClr val="0000FF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altLang="zh-CN" sz="24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49</a:t>
            </a:r>
            <a:r>
              <a:rPr lang="zh-CN" altLang="en-US" sz="24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岁  竞选参议员再次</a:t>
            </a:r>
            <a:r>
              <a:rPr lang="zh-CN" altLang="en-US" sz="2400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失败</a:t>
            </a:r>
            <a:endParaRPr lang="zh-CN" altLang="en-US" sz="2400" dirty="0">
              <a:solidFill>
                <a:srgbClr val="0000FF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altLang="zh-CN" sz="24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51</a:t>
            </a:r>
            <a:r>
              <a:rPr lang="zh-CN" altLang="en-US" sz="24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岁  当选美国总统</a:t>
            </a:r>
            <a:endParaRPr lang="zh-CN" altLang="en-US" sz="2400" dirty="0">
              <a:solidFill>
                <a:srgbClr val="0000FF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  <a:sym typeface="+mn-ea"/>
            </a:endParaRPr>
          </a:p>
        </p:txBody>
      </p:sp>
    </p:spTree>
    <p:custDataLst>
      <p:tags r:id="rId1"/>
    </p:custData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898775" y="-12700"/>
            <a:ext cx="4070985" cy="1325880"/>
          </a:xfrm>
        </p:spPr>
        <p:txBody>
          <a:bodyPr/>
          <a:lstStyle/>
          <a:p>
            <a:r>
              <a:rPr lang="zh-CN" altLang="en-US" sz="3600"/>
              <a:t>三、内战的意义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35585" y="5489575"/>
            <a:ext cx="8524240" cy="1480820"/>
          </a:xfrm>
        </p:spPr>
        <p:txBody>
          <a:bodyPr>
            <a:noAutofit/>
          </a:bodyPr>
          <a:lstStyle/>
          <a:p>
            <a:pPr marL="0" indent="0" fontAlgn="t">
              <a:lnSpc>
                <a:spcPct val="150000"/>
              </a:lnSpc>
              <a:spcBef>
                <a:spcPct val="50000"/>
              </a:spcBef>
              <a:buNone/>
            </a:pPr>
            <a:r>
              <a:rPr lang="zh-CN" altLang="en-US" sz="2800" b="1" dirty="0">
                <a:solidFill>
                  <a:srgbClr val="3D10FC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扫清了美国资本主义发展的最大障碍</a:t>
            </a:r>
            <a:r>
              <a:rPr lang="en-US" altLang="zh-CN" sz="2800" b="1" dirty="0">
                <a:solidFill>
                  <a:srgbClr val="3D10FC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,</a:t>
            </a:r>
            <a:r>
              <a:rPr lang="zh-CN" altLang="en-US" sz="2800" b="1" dirty="0">
                <a:solidFill>
                  <a:srgbClr val="3D10FC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为以后经济的迅速发展创造了条件。</a:t>
            </a:r>
          </a:p>
        </p:txBody>
      </p:sp>
      <p:sp>
        <p:nvSpPr>
          <p:cNvPr id="13314" name="Rectangle 4"/>
          <p:cNvSpPr/>
          <p:nvPr/>
        </p:nvSpPr>
        <p:spPr>
          <a:xfrm>
            <a:off x="0" y="1027430"/>
            <a:ext cx="9143365" cy="1814830"/>
          </a:xfrm>
          <a:prstGeom prst="rect">
            <a:avLst/>
          </a:prstGeom>
          <a:noFill/>
          <a:ln w="9525">
            <a:noFill/>
          </a:ln>
        </p:spPr>
        <p:txBody>
          <a:bodyPr wrap="square" anchor="ctr">
            <a:spAutoFit/>
          </a:bodyPr>
          <a:lstStyle/>
          <a:p>
            <a:pPr algn="l"/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材料一：在美国历史上唯一的这次内战中</a:t>
            </a:r>
            <a:r>
              <a:rPr lang="en-US" altLang="zh-CN" sz="28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……</a:t>
            </a:r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拥有道义和价值观优势的北方取得了胜利。林肯解放了黑奴，也维护了国家的统一，而南北战争对于美国日后成为一个世界大国的意义还不止于此。</a:t>
            </a:r>
            <a:endParaRPr lang="en-US" altLang="zh-CN" sz="2800" dirty="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13316" name="Text Box 7"/>
          <p:cNvSpPr txBox="1"/>
          <p:nvPr/>
        </p:nvSpPr>
        <p:spPr>
          <a:xfrm>
            <a:off x="0" y="3432175"/>
            <a:ext cx="9144000" cy="22453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材料二：从</a:t>
            </a:r>
            <a:r>
              <a:rPr lang="en-US" altLang="zh-CN" sz="28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1859---1909</a:t>
            </a:r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年，美国的工业产量由</a:t>
            </a:r>
            <a:r>
              <a:rPr lang="en-US" altLang="zh-CN" sz="28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18.8</a:t>
            </a:r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亿美元增至</a:t>
            </a:r>
            <a:r>
              <a:rPr lang="en-US" altLang="zh-CN" sz="28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130.4</a:t>
            </a:r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亿美元，增加了约</a:t>
            </a:r>
            <a:r>
              <a:rPr lang="en-US" altLang="zh-CN" sz="28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6</a:t>
            </a:r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倍。其中，钢产量由</a:t>
            </a:r>
            <a:r>
              <a:rPr lang="en-US" altLang="zh-CN" sz="28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1.2</a:t>
            </a:r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万吨猛增至</a:t>
            </a:r>
            <a:r>
              <a:rPr lang="en-US" altLang="zh-CN" sz="28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3180</a:t>
            </a:r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万吨，成为世界上最大的产钢国；石油开采量从</a:t>
            </a:r>
            <a:r>
              <a:rPr lang="en-US" altLang="zh-CN" sz="28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50</a:t>
            </a:r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万桶增加到两亿桶以上；机器制造业和新兴工业部门发展更为迅速</a:t>
            </a:r>
            <a:r>
              <a:rPr lang="en-US" altLang="zh-CN" sz="28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……</a:t>
            </a:r>
          </a:p>
        </p:txBody>
      </p:sp>
      <p:sp>
        <p:nvSpPr>
          <p:cNvPr id="7" name="内容占位符 2"/>
          <p:cNvSpPr>
            <a:spLocks noGrp="1"/>
          </p:cNvSpPr>
          <p:nvPr/>
        </p:nvSpPr>
        <p:spPr>
          <a:xfrm>
            <a:off x="384175" y="2746375"/>
            <a:ext cx="8375650" cy="86931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t">
              <a:lnSpc>
                <a:spcPct val="150000"/>
              </a:lnSpc>
              <a:spcBef>
                <a:spcPct val="50000"/>
              </a:spcBef>
              <a:buNone/>
            </a:pPr>
            <a:r>
              <a:rPr lang="zh-CN" altLang="en-US" sz="2800" b="1" dirty="0">
                <a:solidFill>
                  <a:srgbClr val="3D10FC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维护了国家的统一，废除了奴隶制度</a:t>
            </a:r>
          </a:p>
        </p:txBody>
      </p:sp>
    </p:spTree>
    <p:custDataLst>
      <p:tags r:id="rId1"/>
    </p:custData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7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>
            <a:off x="473075" y="1762125"/>
            <a:ext cx="7690485" cy="52197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2800" b="1" dirty="0">
                <a:solidFill>
                  <a:srgbClr val="3D10FC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南北战争是美国历史上的第二次资产阶级革命。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164465" y="1144270"/>
            <a:ext cx="112014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/>
              <a:t>性质</a:t>
            </a:r>
          </a:p>
        </p:txBody>
      </p:sp>
      <p:sp>
        <p:nvSpPr>
          <p:cNvPr id="5" name="标题 4"/>
          <p:cNvSpPr>
            <a:spLocks noGrp="1"/>
          </p:cNvSpPr>
          <p:nvPr>
            <p:ph type="title"/>
          </p:nvPr>
        </p:nvSpPr>
        <p:spPr>
          <a:xfrm>
            <a:off x="2898775" y="-12700"/>
            <a:ext cx="4070985" cy="1325880"/>
          </a:xfrm>
        </p:spPr>
        <p:txBody>
          <a:bodyPr/>
          <a:lstStyle/>
          <a:p>
            <a:r>
              <a:rPr lang="zh-CN" altLang="en-US" sz="3600"/>
              <a:t>三、内战的意义</a:t>
            </a: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1870" y="2307590"/>
            <a:ext cx="6652260" cy="447294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96681" name="Group 73"/>
          <p:cNvGraphicFramePr>
            <a:graphicFrameLocks noGrp="1"/>
          </p:cNvGraphicFramePr>
          <p:nvPr/>
        </p:nvGraphicFramePr>
        <p:xfrm>
          <a:off x="0" y="0"/>
          <a:ext cx="9144000" cy="6858002"/>
        </p:xfrm>
        <a:graphic>
          <a:graphicData uri="http://schemas.openxmlformats.org/drawingml/2006/table">
            <a:tbl>
              <a:tblPr/>
              <a:tblGrid>
                <a:gridCol w="598486"/>
                <a:gridCol w="856375"/>
                <a:gridCol w="3178030"/>
                <a:gridCol w="4511109"/>
              </a:tblGrid>
              <a:tr h="606769">
                <a:tc grid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ea typeface="黑体" panose="02010609060101010101" pitchFamily="49" charset="-122"/>
                        </a:rPr>
                        <a:t>比较项目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ea typeface="黑体" panose="02010609060101010101" pitchFamily="49" charset="-122"/>
                        </a:rPr>
                        <a:t>      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ea typeface="黑体" panose="02010609060101010101" pitchFamily="49" charset="-122"/>
                        </a:rPr>
                        <a:t>独立战争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ea typeface="黑体" panose="02010609060101010101" pitchFamily="49" charset="-122"/>
                        </a:rPr>
                        <a:t>             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D10FC"/>
                          </a:solidFill>
                          <a:effectLst/>
                          <a:latin typeface="Arial" panose="020B0604020202020204" pitchFamily="34" charset="0"/>
                          <a:ea typeface="黑体" panose="02010609060101010101" pitchFamily="49" charset="-122"/>
                        </a:rPr>
                        <a:t>   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D10FC"/>
                          </a:solidFill>
                          <a:effectLst/>
                          <a:latin typeface="Arial" panose="020B0604020202020204" pitchFamily="34" charset="0"/>
                          <a:ea typeface="黑体" panose="02010609060101010101" pitchFamily="49" charset="-122"/>
                        </a:rPr>
                        <a:t>南北战争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54633">
                <a:tc grid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ea typeface="黑体" panose="02010609060101010101" pitchFamily="49" charset="-122"/>
                        </a:rPr>
                        <a:t>原因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66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49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1" lang="en-US" altLang="zh-CN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en-US" altLang="zh-CN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66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49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7234">
                <a:tc rowSpan="2" grid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ea typeface="黑体" panose="02010609060101010101" pitchFamily="49" charset="-122"/>
                        </a:rPr>
                        <a:t>性质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 h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49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49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0612">
                <a:tc gridSpan="2"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 grid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49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</a:tr>
              <a:tr h="496559">
                <a:tc grid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ea typeface="黑体" panose="02010609060101010101" pitchFamily="49" charset="-122"/>
                        </a:rPr>
                        <a:t>领导人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49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49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3710">
                <a:tc grid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ea typeface="黑体" panose="02010609060101010101" pitchFamily="49" charset="-122"/>
                        </a:rPr>
                        <a:t>文件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49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49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6559">
                <a:tc rowSpan="3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ea typeface="黑体" panose="02010609060101010101" pitchFamily="49" charset="-122"/>
                        </a:rPr>
                        <a:t>大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49" charset="-122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ea typeface="黑体" panose="02010609060101010101" pitchFamily="49" charset="-122"/>
                        </a:rPr>
                        <a:t>事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ea typeface="黑体" panose="02010609060101010101" pitchFamily="49" charset="-122"/>
                        </a:rPr>
                        <a:t>开始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49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49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7234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ea typeface="黑体" panose="02010609060101010101" pitchFamily="49" charset="-122"/>
                        </a:rPr>
                        <a:t>转折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49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49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6559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ea typeface="黑体" panose="02010609060101010101" pitchFamily="49" charset="-122"/>
                        </a:rPr>
                        <a:t>胜利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49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49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14723">
                <a:tc rowSpan="2" grid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en-US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49" charset="-122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ea typeface="黑体" panose="02010609060101010101" pitchFamily="49" charset="-122"/>
                        </a:rPr>
                        <a:t>   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ea typeface="黑体" panose="02010609060101010101" pitchFamily="49" charset="-122"/>
                        </a:rPr>
                        <a:t>意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ea typeface="黑体" panose="02010609060101010101" pitchFamily="49" charset="-122"/>
                        </a:rPr>
                        <a:t>  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ea typeface="黑体" panose="02010609060101010101" pitchFamily="49" charset="-122"/>
                        </a:rPr>
                        <a:t>   义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 h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49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49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13410">
                <a:tc gridSpan="2"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 grid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49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96659" name="Rectangle 51"/>
          <p:cNvSpPr/>
          <p:nvPr/>
        </p:nvSpPr>
        <p:spPr>
          <a:xfrm>
            <a:off x="1763713" y="605790"/>
            <a:ext cx="2592387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20000"/>
              </a:spcBef>
            </a:pPr>
            <a:r>
              <a:rPr lang="zh-CN" altLang="en-US" sz="20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英国的殖民统治</a:t>
            </a:r>
            <a:r>
              <a:rPr lang="zh-CN" altLang="en-US" sz="2000" b="1" dirty="0">
                <a:latin typeface="Arial" panose="020B0604020202020204" pitchFamily="34" charset="0"/>
                <a:ea typeface="黑体" panose="02010609060101010101" pitchFamily="49" charset="-122"/>
              </a:rPr>
              <a:t>阻碍了美国资本的发展</a:t>
            </a:r>
          </a:p>
        </p:txBody>
      </p:sp>
      <p:sp>
        <p:nvSpPr>
          <p:cNvPr id="196660" name="Rectangle 52"/>
          <p:cNvSpPr/>
          <p:nvPr/>
        </p:nvSpPr>
        <p:spPr>
          <a:xfrm>
            <a:off x="1908175" y="1412875"/>
            <a:ext cx="2509838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20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    </a:t>
            </a:r>
            <a:r>
              <a:rPr lang="zh-CN" altLang="en-US" sz="20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民族解放战争</a:t>
            </a:r>
          </a:p>
        </p:txBody>
      </p:sp>
      <p:sp>
        <p:nvSpPr>
          <p:cNvPr id="196661" name="Rectangle 53"/>
          <p:cNvSpPr/>
          <p:nvPr/>
        </p:nvSpPr>
        <p:spPr>
          <a:xfrm>
            <a:off x="6011863" y="1412875"/>
            <a:ext cx="1571625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None/>
            </a:pPr>
            <a:r>
              <a:rPr lang="zh-CN" altLang="en-US" sz="2400" b="1" dirty="0">
                <a:latin typeface="Arial" panose="020B0604020202020204" pitchFamily="34" charset="0"/>
                <a:ea typeface="黑体" panose="02010609060101010101" pitchFamily="49" charset="-122"/>
              </a:rPr>
              <a:t>内战</a:t>
            </a:r>
          </a:p>
        </p:txBody>
      </p:sp>
      <p:sp>
        <p:nvSpPr>
          <p:cNvPr id="196662" name="Rectangle 54"/>
          <p:cNvSpPr/>
          <p:nvPr/>
        </p:nvSpPr>
        <p:spPr>
          <a:xfrm>
            <a:off x="1908175" y="2349500"/>
            <a:ext cx="1862138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None/>
            </a:pPr>
            <a:r>
              <a:rPr lang="en-US" altLang="zh-CN" sz="24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     </a:t>
            </a:r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华盛顿</a:t>
            </a:r>
          </a:p>
        </p:txBody>
      </p:sp>
      <p:sp>
        <p:nvSpPr>
          <p:cNvPr id="196663" name="Rectangle 55"/>
          <p:cNvSpPr/>
          <p:nvPr/>
        </p:nvSpPr>
        <p:spPr>
          <a:xfrm>
            <a:off x="6084888" y="2420938"/>
            <a:ext cx="12954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2400" b="1" dirty="0">
                <a:latin typeface="Arial" panose="020B0604020202020204" pitchFamily="34" charset="0"/>
                <a:ea typeface="黑体" panose="02010609060101010101" pitchFamily="49" charset="-122"/>
              </a:rPr>
              <a:t>林肯</a:t>
            </a:r>
          </a:p>
        </p:txBody>
      </p:sp>
      <p:sp>
        <p:nvSpPr>
          <p:cNvPr id="196664" name="Rectangle 56"/>
          <p:cNvSpPr/>
          <p:nvPr/>
        </p:nvSpPr>
        <p:spPr>
          <a:xfrm>
            <a:off x="1979613" y="2924175"/>
            <a:ext cx="2022475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None/>
            </a:pPr>
            <a:r>
              <a:rPr lang="en-US" altLang="zh-CN" sz="24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《</a:t>
            </a:r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独立宣言</a:t>
            </a:r>
            <a:r>
              <a:rPr lang="en-US" altLang="zh-CN" sz="24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》</a:t>
            </a:r>
          </a:p>
        </p:txBody>
      </p:sp>
      <p:sp>
        <p:nvSpPr>
          <p:cNvPr id="196665" name="Rectangle 57"/>
          <p:cNvSpPr/>
          <p:nvPr/>
        </p:nvSpPr>
        <p:spPr>
          <a:xfrm>
            <a:off x="4370388" y="2924175"/>
            <a:ext cx="4773612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zh-CN" altLang="en-US" sz="2400" b="1" dirty="0">
                <a:latin typeface="Arial" panose="020B0604020202020204" pitchFamily="34" charset="0"/>
                <a:ea typeface="黑体" panose="02010609060101010101" pitchFamily="49" charset="-122"/>
              </a:rPr>
              <a:t>《宅地法》</a:t>
            </a:r>
            <a:r>
              <a:rPr lang="en-US" altLang="zh-CN" sz="2400" b="1" dirty="0">
                <a:latin typeface="Arial" panose="020B0604020202020204" pitchFamily="34" charset="0"/>
                <a:ea typeface="黑体" panose="02010609060101010101" pitchFamily="49" charset="-122"/>
              </a:rPr>
              <a:t>《</a:t>
            </a:r>
            <a:r>
              <a:rPr lang="zh-CN" altLang="en-US" sz="2400" b="1" dirty="0">
                <a:latin typeface="Arial" panose="020B0604020202020204" pitchFamily="34" charset="0"/>
                <a:ea typeface="黑体" panose="02010609060101010101" pitchFamily="49" charset="-122"/>
              </a:rPr>
              <a:t>解放黑人奴隶宣言</a:t>
            </a:r>
            <a:r>
              <a:rPr lang="en-US" altLang="zh-CN" sz="2400" b="1" dirty="0">
                <a:latin typeface="Arial" panose="020B0604020202020204" pitchFamily="34" charset="0"/>
                <a:ea typeface="黑体" panose="02010609060101010101" pitchFamily="49" charset="-122"/>
              </a:rPr>
              <a:t>》</a:t>
            </a:r>
          </a:p>
        </p:txBody>
      </p:sp>
      <p:sp>
        <p:nvSpPr>
          <p:cNvPr id="196666" name="Rectangle 58"/>
          <p:cNvSpPr/>
          <p:nvPr/>
        </p:nvSpPr>
        <p:spPr>
          <a:xfrm>
            <a:off x="1476375" y="3500438"/>
            <a:ext cx="3238500" cy="4619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24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   1775</a:t>
            </a:r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来克星顿枪声</a:t>
            </a:r>
          </a:p>
        </p:txBody>
      </p:sp>
      <p:sp>
        <p:nvSpPr>
          <p:cNvPr id="196667" name="Rectangle 59"/>
          <p:cNvSpPr/>
          <p:nvPr/>
        </p:nvSpPr>
        <p:spPr>
          <a:xfrm>
            <a:off x="5292725" y="3429000"/>
            <a:ext cx="3311525" cy="4619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2400" b="1" dirty="0">
                <a:latin typeface="Arial" panose="020B0604020202020204" pitchFamily="34" charset="0"/>
                <a:ea typeface="黑体" panose="02010609060101010101" pitchFamily="49" charset="-122"/>
              </a:rPr>
              <a:t>1861</a:t>
            </a:r>
            <a:r>
              <a:rPr lang="zh-CN" altLang="en-US" sz="2400" b="1" dirty="0">
                <a:latin typeface="Arial" panose="020B0604020202020204" pitchFamily="34" charset="0"/>
                <a:ea typeface="黑体" panose="02010609060101010101" pitchFamily="49" charset="-122"/>
              </a:rPr>
              <a:t>南方挑起内战</a:t>
            </a:r>
          </a:p>
        </p:txBody>
      </p:sp>
      <p:sp>
        <p:nvSpPr>
          <p:cNvPr id="196668" name="Rectangle 60"/>
          <p:cNvSpPr/>
          <p:nvPr/>
        </p:nvSpPr>
        <p:spPr>
          <a:xfrm>
            <a:off x="1187450" y="4005263"/>
            <a:ext cx="3240088" cy="4619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None/>
            </a:pPr>
            <a:r>
              <a:rPr lang="en-US" altLang="zh-CN" sz="24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  1777</a:t>
            </a:r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萨拉托加大捷</a:t>
            </a:r>
          </a:p>
        </p:txBody>
      </p:sp>
      <p:sp>
        <p:nvSpPr>
          <p:cNvPr id="196669" name="Rectangle 61"/>
          <p:cNvSpPr/>
          <p:nvPr/>
        </p:nvSpPr>
        <p:spPr>
          <a:xfrm>
            <a:off x="4643438" y="4005263"/>
            <a:ext cx="3586162" cy="46196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zh-CN" altLang="en-US" sz="2400" b="1" dirty="0">
                <a:latin typeface="Arial" panose="020B0604020202020204" pitchFamily="34" charset="0"/>
                <a:ea typeface="黑体" panose="02010609060101010101" pitchFamily="49" charset="-122"/>
              </a:rPr>
              <a:t>颁布</a:t>
            </a:r>
            <a:r>
              <a:rPr lang="zh-CN" altLang="en-US" sz="2400" b="1" dirty="0">
                <a:latin typeface="Lucida Sans Unicode" panose="020B0602030504020204" pitchFamily="34" charset="0"/>
                <a:ea typeface="黑体" panose="02010609060101010101" pitchFamily="49" charset="-122"/>
                <a:sym typeface="+mn-ea"/>
              </a:rPr>
              <a:t>《宅》</a:t>
            </a:r>
            <a:r>
              <a:rPr lang="en-US" altLang="zh-CN" sz="2400" b="1" dirty="0">
                <a:latin typeface="Arial" panose="020B0604020202020204" pitchFamily="34" charset="0"/>
                <a:ea typeface="黑体" panose="02010609060101010101" pitchFamily="49" charset="-122"/>
              </a:rPr>
              <a:t>《</a:t>
            </a:r>
            <a:r>
              <a:rPr lang="zh-CN" altLang="en-US" sz="2400" b="1" dirty="0">
                <a:latin typeface="Arial" panose="020B0604020202020204" pitchFamily="34" charset="0"/>
                <a:ea typeface="黑体" panose="02010609060101010101" pitchFamily="49" charset="-122"/>
              </a:rPr>
              <a:t>解</a:t>
            </a:r>
            <a:r>
              <a:rPr lang="en-US" altLang="zh-CN" sz="2400" b="1" dirty="0">
                <a:latin typeface="Arial" panose="020B0604020202020204" pitchFamily="34" charset="0"/>
                <a:ea typeface="黑体" panose="02010609060101010101" pitchFamily="49" charset="-122"/>
              </a:rPr>
              <a:t>…</a:t>
            </a:r>
            <a:r>
              <a:rPr lang="zh-CN" altLang="en-US" sz="2400" b="1" dirty="0">
                <a:latin typeface="Arial" panose="020B0604020202020204" pitchFamily="34" charset="0"/>
                <a:ea typeface="黑体" panose="02010609060101010101" pitchFamily="49" charset="-122"/>
              </a:rPr>
              <a:t>宣言</a:t>
            </a:r>
            <a:r>
              <a:rPr lang="en-US" altLang="zh-CN" sz="2400" b="1" dirty="0">
                <a:latin typeface="Arial" panose="020B0604020202020204" pitchFamily="34" charset="0"/>
                <a:ea typeface="黑体" panose="02010609060101010101" pitchFamily="49" charset="-122"/>
              </a:rPr>
              <a:t>》</a:t>
            </a:r>
          </a:p>
        </p:txBody>
      </p:sp>
      <p:sp>
        <p:nvSpPr>
          <p:cNvPr id="196671" name="Rectangle 63"/>
          <p:cNvSpPr/>
          <p:nvPr/>
        </p:nvSpPr>
        <p:spPr>
          <a:xfrm>
            <a:off x="4859338" y="4437063"/>
            <a:ext cx="3313112" cy="4619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24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    1865</a:t>
            </a:r>
            <a:r>
              <a:rPr lang="zh-CN" altLang="en-US" sz="2400" b="1" dirty="0">
                <a:latin typeface="Arial" panose="020B0604020202020204" pitchFamily="34" charset="0"/>
                <a:ea typeface="黑体" panose="02010609060101010101" pitchFamily="49" charset="-122"/>
              </a:rPr>
              <a:t>北方胜利</a:t>
            </a:r>
          </a:p>
        </p:txBody>
      </p:sp>
      <p:sp>
        <p:nvSpPr>
          <p:cNvPr id="196672" name="Rectangle 64"/>
          <p:cNvSpPr/>
          <p:nvPr/>
        </p:nvSpPr>
        <p:spPr>
          <a:xfrm>
            <a:off x="1619250" y="5013325"/>
            <a:ext cx="3021013" cy="7556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lnSpc>
                <a:spcPct val="90000"/>
              </a:lnSpc>
              <a:buClr>
                <a:schemeClr val="accent1"/>
              </a:buClr>
              <a:buFont typeface="Wingdings" panose="05000000000000000000" pitchFamily="2" charset="2"/>
              <a:buNone/>
            </a:pPr>
            <a:r>
              <a:rPr lang="zh-CN" altLang="en-US" sz="2400" b="1" dirty="0">
                <a:latin typeface="Arial" panose="020B0604020202020204" pitchFamily="34" charset="0"/>
                <a:ea typeface="黑体" panose="02010609060101010101" pitchFamily="49" charset="-122"/>
              </a:rPr>
              <a:t>推翻了</a:t>
            </a:r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英国殖民统治，</a:t>
            </a:r>
            <a:r>
              <a:rPr lang="zh-CN" altLang="en-US" sz="2400" b="1" dirty="0">
                <a:latin typeface="Arial" panose="020B0604020202020204" pitchFamily="34" charset="0"/>
                <a:ea typeface="黑体" panose="02010609060101010101" pitchFamily="49" charset="-122"/>
              </a:rPr>
              <a:t>实现了</a:t>
            </a:r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国家独立。</a:t>
            </a:r>
          </a:p>
        </p:txBody>
      </p:sp>
      <p:sp>
        <p:nvSpPr>
          <p:cNvPr id="196673" name="Rectangle 65"/>
          <p:cNvSpPr/>
          <p:nvPr/>
        </p:nvSpPr>
        <p:spPr>
          <a:xfrm>
            <a:off x="5580063" y="5013325"/>
            <a:ext cx="3030537" cy="904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None/>
            </a:pPr>
            <a:r>
              <a:rPr lang="zh-CN" altLang="en-US" sz="2400" b="1" dirty="0">
                <a:latin typeface="Arial" panose="020B0604020202020204" pitchFamily="34" charset="0"/>
                <a:ea typeface="黑体" panose="02010609060101010101" pitchFamily="49" charset="-122"/>
              </a:rPr>
              <a:t>维护了</a:t>
            </a:r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国家统一，</a:t>
            </a:r>
            <a:endParaRPr lang="en-US" altLang="zh-CN" sz="2400" b="1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  <a:p>
            <a:pPr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None/>
            </a:pPr>
            <a:r>
              <a:rPr lang="zh-CN" altLang="en-US" sz="2400" b="1" dirty="0">
                <a:latin typeface="Arial" panose="020B0604020202020204" pitchFamily="34" charset="0"/>
                <a:ea typeface="黑体" panose="02010609060101010101" pitchFamily="49" charset="-122"/>
              </a:rPr>
              <a:t>废除了</a:t>
            </a:r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奴隶制。</a:t>
            </a:r>
          </a:p>
        </p:txBody>
      </p:sp>
      <p:sp>
        <p:nvSpPr>
          <p:cNvPr id="196674" name="Rectangle 66"/>
          <p:cNvSpPr/>
          <p:nvPr/>
        </p:nvSpPr>
        <p:spPr>
          <a:xfrm>
            <a:off x="2339975" y="6165850"/>
            <a:ext cx="503555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None/>
            </a:pPr>
            <a:r>
              <a:rPr lang="en-US" altLang="zh-CN" sz="24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      </a:t>
            </a:r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推动了美国资本主义的发展</a:t>
            </a:r>
          </a:p>
        </p:txBody>
      </p:sp>
      <p:sp>
        <p:nvSpPr>
          <p:cNvPr id="196675" name="Rectangle 67"/>
          <p:cNvSpPr/>
          <p:nvPr/>
        </p:nvSpPr>
        <p:spPr>
          <a:xfrm>
            <a:off x="1979613" y="1844675"/>
            <a:ext cx="4752975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24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 </a:t>
            </a:r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　　　　　资产阶级革命</a:t>
            </a:r>
          </a:p>
        </p:txBody>
      </p:sp>
      <p:sp>
        <p:nvSpPr>
          <p:cNvPr id="26691" name="Text Box 68"/>
          <p:cNvSpPr txBox="1"/>
          <p:nvPr/>
        </p:nvSpPr>
        <p:spPr>
          <a:xfrm>
            <a:off x="5076825" y="1052513"/>
            <a:ext cx="2879725" cy="3667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endParaRPr lang="zh-CN" altLang="zh-CN" dirty="0">
              <a:latin typeface="Arial" panose="020B0604020202020204" pitchFamily="34" charset="0"/>
            </a:endParaRPr>
          </a:p>
        </p:txBody>
      </p:sp>
      <p:sp>
        <p:nvSpPr>
          <p:cNvPr id="196677" name="Text Box 69"/>
          <p:cNvSpPr txBox="1"/>
          <p:nvPr/>
        </p:nvSpPr>
        <p:spPr>
          <a:xfrm>
            <a:off x="4859338" y="596583"/>
            <a:ext cx="3967162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 dirty="0">
                <a:latin typeface="Arial" panose="020B0604020202020204" pitchFamily="34" charset="0"/>
                <a:ea typeface="黑体" panose="02010609060101010101" pitchFamily="49" charset="-122"/>
              </a:rPr>
              <a:t>南北</a:t>
            </a:r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两种经济制度</a:t>
            </a:r>
            <a:r>
              <a:rPr lang="zh-CN" altLang="en-US" sz="2400" b="1" dirty="0">
                <a:latin typeface="Arial" panose="020B0604020202020204" pitchFamily="34" charset="0"/>
                <a:ea typeface="黑体" panose="02010609060101010101" pitchFamily="49" charset="-122"/>
              </a:rPr>
              <a:t>的矛盾</a:t>
            </a:r>
            <a:endParaRPr lang="en-US" altLang="zh-CN" sz="2400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2" name="Rectangle 60"/>
          <p:cNvSpPr/>
          <p:nvPr/>
        </p:nvSpPr>
        <p:spPr>
          <a:xfrm>
            <a:off x="1370965" y="4466908"/>
            <a:ext cx="3240088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None/>
            </a:pPr>
            <a:r>
              <a:rPr lang="en-US" altLang="zh-CN" sz="24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  </a:t>
            </a:r>
            <a:r>
              <a:rPr lang="en-US" altLang="zh-CN" sz="2400" b="1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anose="020B0604020202020204" pitchFamily="34" charset="0"/>
                <a:ea typeface="黑体" panose="02010609060101010101" pitchFamily="49" charset="-122"/>
                <a:sym typeface="+mn-ea"/>
              </a:rPr>
              <a:t>1783</a:t>
            </a:r>
            <a:r>
              <a:rPr lang="zh-CN" altLang="en-US" sz="2400" b="1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anose="020B0604020202020204" pitchFamily="34" charset="0"/>
                <a:ea typeface="黑体" panose="02010609060101010101" pitchFamily="49" charset="-122"/>
                <a:sym typeface="+mn-ea"/>
              </a:rPr>
              <a:t>英承认美独立</a:t>
            </a:r>
            <a:endParaRPr lang="zh-CN" altLang="en-US" sz="2400" b="1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66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966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966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966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966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966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966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966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966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966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966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966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966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966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966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966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96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6659" grpId="0"/>
      <p:bldP spid="196660" grpId="0"/>
      <p:bldP spid="196661" grpId="0"/>
      <p:bldP spid="196662" grpId="0"/>
      <p:bldP spid="196663" grpId="0"/>
      <p:bldP spid="196664" grpId="0"/>
      <p:bldP spid="196665" grpId="0"/>
      <p:bldP spid="196666" grpId="0"/>
      <p:bldP spid="196667" grpId="0"/>
      <p:bldP spid="196668" grpId="0"/>
      <p:bldP spid="196669" grpId="0"/>
      <p:bldP spid="196671" grpId="0"/>
      <p:bldP spid="196672" grpId="0"/>
      <p:bldP spid="196673" grpId="0"/>
      <p:bldP spid="196674" grpId="0"/>
      <p:bldP spid="196675" grpId="0"/>
      <p:bldP spid="196677" grpId="0"/>
      <p:bldP spid="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2701925" y="162560"/>
            <a:ext cx="241300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/>
              <a:t>拓展延伸</a:t>
            </a:r>
          </a:p>
        </p:txBody>
      </p:sp>
      <p:sp>
        <p:nvSpPr>
          <p:cNvPr id="70658" name="文本占位符 167937"/>
          <p:cNvSpPr>
            <a:spLocks noGrp="1" noChangeArrowheads="1"/>
          </p:cNvSpPr>
          <p:nvPr/>
        </p:nvSpPr>
        <p:spPr>
          <a:xfrm>
            <a:off x="375285" y="1153160"/>
            <a:ext cx="8413750" cy="75819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numCol="1" anchor="t" anchorCtr="0" compatLnSpc="1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lvl="5" indent="-228600" algn="l" defTabSz="914400" eaLnBrk="1" fontAlgn="base" latinLnBrk="0" hangingPunct="1">
              <a:spcBef>
                <a:spcPct val="20000"/>
              </a:spcBef>
              <a:spcAft>
                <a:spcPct val="0"/>
              </a:spcAft>
              <a:buChar char="»"/>
              <a:defRPr sz="2000" b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lvl="6" indent="-228600" algn="l" defTabSz="914400" eaLnBrk="1" fontAlgn="base" latinLnBrk="0" hangingPunct="1">
              <a:spcBef>
                <a:spcPct val="20000"/>
              </a:spcBef>
              <a:spcAft>
                <a:spcPct val="0"/>
              </a:spcAft>
              <a:buChar char="»"/>
              <a:defRPr sz="2000" b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lvl="7" indent="-228600" algn="l" defTabSz="914400" eaLnBrk="1" fontAlgn="base" latinLnBrk="0" hangingPunct="1">
              <a:spcBef>
                <a:spcPct val="20000"/>
              </a:spcBef>
              <a:spcAft>
                <a:spcPct val="0"/>
              </a:spcAft>
              <a:buChar char="»"/>
              <a:defRPr sz="2000" b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lvl="8" indent="-228600" algn="l" defTabSz="914400" eaLnBrk="1" fontAlgn="base" latinLnBrk="0" hangingPunct="1">
              <a:spcBef>
                <a:spcPct val="20000"/>
              </a:spcBef>
              <a:spcAft>
                <a:spcPct val="0"/>
              </a:spcAft>
              <a:buChar char="»"/>
              <a:defRPr sz="2000" b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美国的发展和崛起带给你怎样的启示？</a:t>
            </a:r>
            <a:endParaRPr kumimoji="0" lang="en-US" altLang="zh-CN" sz="360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82955" y="2178050"/>
            <a:ext cx="7077075" cy="17532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6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独立和统一是国家强大的政治前提</a:t>
            </a:r>
          </a:p>
          <a:p>
            <a:pPr>
              <a:lnSpc>
                <a:spcPct val="150000"/>
              </a:lnSpc>
            </a:pPr>
            <a:r>
              <a:rPr lang="zh-CN" altLang="en-US" sz="36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积极解决国家内部的矛盾</a:t>
            </a:r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438525" y="83820"/>
            <a:ext cx="2267585" cy="892810"/>
          </a:xfrm>
        </p:spPr>
        <p:txBody>
          <a:bodyPr/>
          <a:lstStyle/>
          <a:p>
            <a:r>
              <a:rPr lang="zh-CN" altLang="en-US" sz="3600">
                <a:solidFill>
                  <a:srgbClr val="FF3300"/>
                </a:solidFill>
              </a:rPr>
              <a:t>本课小结</a:t>
            </a:r>
          </a:p>
        </p:txBody>
      </p:sp>
      <p:pic>
        <p:nvPicPr>
          <p:cNvPr id="5" name="内容占位符 4"/>
          <p:cNvPicPr>
            <a:picLocks noGrp="1" noChangeAspect="1"/>
          </p:cNvPicPr>
          <p:nvPr>
            <p:ph idx="1"/>
          </p:nvPr>
        </p:nvPicPr>
        <p:blipFill>
          <a:blip r:embed="rId3">
            <a:clrChange>
              <a:clrFrom>
                <a:srgbClr val="FFFFFF">
                  <a:alpha val="100000"/>
                </a:srgbClr>
              </a:clrFrom>
              <a:clrTo>
                <a:srgbClr val="FFFFFF">
                  <a:alpha val="100000"/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088005" y="2287905"/>
            <a:ext cx="5937885" cy="3136265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4" name="标题 1"/>
          <p:cNvSpPr>
            <a:spLocks noGrp="1"/>
          </p:cNvSpPr>
          <p:nvPr/>
        </p:nvSpPr>
        <p:spPr>
          <a:xfrm>
            <a:off x="3230880" y="868680"/>
            <a:ext cx="2682240" cy="95758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b="1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CN" altLang="en-US" sz="3200"/>
              <a:t> 美国内战</a:t>
            </a:r>
          </a:p>
        </p:txBody>
      </p:sp>
      <p:sp>
        <p:nvSpPr>
          <p:cNvPr id="33795" name="Rectangle 4"/>
          <p:cNvSpPr/>
          <p:nvPr/>
        </p:nvSpPr>
        <p:spPr>
          <a:xfrm>
            <a:off x="1063625" y="1739265"/>
            <a:ext cx="2024380" cy="4730115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zh-CN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根本原因：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zh-CN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南北焦点：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zh-CN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导火线：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zh-CN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开始：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zh-CN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转折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：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zh-CN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结束：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林肯贡献：</a:t>
            </a:r>
            <a:endParaRPr kumimoji="0" lang="zh-CN" altLang="zh-CN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zh-CN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性质：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zh-CN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意义：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197485" y="3187065"/>
            <a:ext cx="613410" cy="166878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2800"/>
              <a:t>美国内战</a:t>
            </a:r>
          </a:p>
        </p:txBody>
      </p:sp>
      <p:sp>
        <p:nvSpPr>
          <p:cNvPr id="7" name="左大括号 6"/>
          <p:cNvSpPr/>
          <p:nvPr/>
        </p:nvSpPr>
        <p:spPr>
          <a:xfrm>
            <a:off x="744855" y="1976120"/>
            <a:ext cx="351155" cy="4090670"/>
          </a:xfrm>
          <a:prstGeom prst="leftBrace">
            <a:avLst/>
          </a:prstGeom>
          <a:ln w="28575">
            <a:solidFill>
              <a:srgbClr val="CC33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custDataLst>
      <p:tags r:id="rId1"/>
    </p:custDataLst>
  </p:cSld>
  <p:clrMapOvr>
    <a:masterClrMapping/>
  </p:clrMapOvr>
  <p:transition>
    <p:fade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ext Box 2"/>
          <p:cNvSpPr txBox="1"/>
          <p:nvPr/>
        </p:nvSpPr>
        <p:spPr>
          <a:xfrm>
            <a:off x="250825" y="981075"/>
            <a:ext cx="7777163" cy="15525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 b="1" dirty="0">
                <a:latin typeface="Times New Roman" panose="02020603050405020304" pitchFamily="18" charset="0"/>
              </a:rPr>
              <a:t>1</a:t>
            </a:r>
            <a:r>
              <a:rPr lang="zh-CN" altLang="en-US" sz="2400" b="1" dirty="0">
                <a:latin typeface="Times New Roman" panose="02020603050405020304" pitchFamily="18" charset="0"/>
              </a:rPr>
              <a:t>、美国内战前，南北矛盾的实质是（           ）</a:t>
            </a:r>
          </a:p>
          <a:p>
            <a:pPr>
              <a:spcBef>
                <a:spcPct val="50000"/>
              </a:spcBef>
            </a:pPr>
            <a:r>
              <a:rPr lang="en-US" altLang="zh-CN" sz="2400" b="1" dirty="0">
                <a:latin typeface="Times New Roman" panose="02020603050405020304" pitchFamily="18" charset="0"/>
              </a:rPr>
              <a:t>A</a:t>
            </a:r>
            <a:r>
              <a:rPr lang="zh-CN" altLang="en-US" sz="2400" b="1" dirty="0">
                <a:latin typeface="Times New Roman" panose="02020603050405020304" pitchFamily="18" charset="0"/>
              </a:rPr>
              <a:t>、两种社会制度的矛盾            </a:t>
            </a:r>
            <a:r>
              <a:rPr lang="en-US" altLang="zh-CN" sz="2400" b="1" dirty="0">
                <a:latin typeface="Times New Roman" panose="02020603050405020304" pitchFamily="18" charset="0"/>
              </a:rPr>
              <a:t>B</a:t>
            </a:r>
            <a:r>
              <a:rPr lang="zh-CN" altLang="en-US" sz="2400" b="1" dirty="0">
                <a:latin typeface="Times New Roman" panose="02020603050405020304" pitchFamily="18" charset="0"/>
              </a:rPr>
              <a:t>、两个剥削阶级的对立</a:t>
            </a:r>
          </a:p>
          <a:p>
            <a:pPr>
              <a:spcBef>
                <a:spcPct val="50000"/>
              </a:spcBef>
            </a:pPr>
            <a:r>
              <a:rPr lang="en-US" altLang="zh-CN" sz="2400" b="1" dirty="0">
                <a:latin typeface="Times New Roman" panose="02020603050405020304" pitchFamily="18" charset="0"/>
              </a:rPr>
              <a:t>C</a:t>
            </a:r>
            <a:r>
              <a:rPr lang="zh-CN" altLang="en-US" sz="2400" b="1" dirty="0">
                <a:latin typeface="Times New Roman" panose="02020603050405020304" pitchFamily="18" charset="0"/>
              </a:rPr>
              <a:t>、地方与中央的对立                </a:t>
            </a:r>
            <a:r>
              <a:rPr lang="en-US" altLang="zh-CN" sz="2400" b="1" dirty="0">
                <a:latin typeface="Times New Roman" panose="02020603050405020304" pitchFamily="18" charset="0"/>
              </a:rPr>
              <a:t>D</a:t>
            </a:r>
            <a:r>
              <a:rPr lang="zh-CN" altLang="en-US" sz="2400" b="1" dirty="0">
                <a:latin typeface="Times New Roman" panose="02020603050405020304" pitchFamily="18" charset="0"/>
              </a:rPr>
              <a:t>、两种经济制度的矛盾</a:t>
            </a:r>
          </a:p>
        </p:txBody>
      </p:sp>
      <p:sp>
        <p:nvSpPr>
          <p:cNvPr id="28675" name="Text Box 3"/>
          <p:cNvSpPr txBox="1"/>
          <p:nvPr/>
        </p:nvSpPr>
        <p:spPr>
          <a:xfrm>
            <a:off x="323850" y="2060575"/>
            <a:ext cx="8353425" cy="366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zh-CN" altLang="zh-CN" dirty="0">
              <a:latin typeface="Times New Roman" panose="02020603050405020304" pitchFamily="18" charset="0"/>
            </a:endParaRPr>
          </a:p>
        </p:txBody>
      </p:sp>
      <p:sp>
        <p:nvSpPr>
          <p:cNvPr id="28676" name="Text Box 4"/>
          <p:cNvSpPr txBox="1"/>
          <p:nvPr/>
        </p:nvSpPr>
        <p:spPr>
          <a:xfrm>
            <a:off x="250825" y="2708275"/>
            <a:ext cx="8351838" cy="15525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 b="1" dirty="0">
                <a:latin typeface="Times New Roman" panose="02020603050405020304" pitchFamily="18" charset="0"/>
              </a:rPr>
              <a:t>2</a:t>
            </a:r>
            <a:r>
              <a:rPr lang="zh-CN" altLang="en-US" sz="2400" b="1" dirty="0">
                <a:latin typeface="Times New Roman" panose="02020603050405020304" pitchFamily="18" charset="0"/>
              </a:rPr>
              <a:t>、美国南北矛盾的焦点是（          ）</a:t>
            </a:r>
          </a:p>
          <a:p>
            <a:pPr>
              <a:spcBef>
                <a:spcPct val="50000"/>
              </a:spcBef>
            </a:pPr>
            <a:r>
              <a:rPr lang="zh-CN" altLang="en-US" sz="2400" b="1" dirty="0">
                <a:latin typeface="Times New Roman" panose="02020603050405020304" pitchFamily="18" charset="0"/>
              </a:rPr>
              <a:t>     </a:t>
            </a:r>
            <a:r>
              <a:rPr lang="en-US" altLang="zh-CN" sz="2400" b="1" dirty="0">
                <a:latin typeface="Times New Roman" panose="02020603050405020304" pitchFamily="18" charset="0"/>
              </a:rPr>
              <a:t>A</a:t>
            </a:r>
            <a:r>
              <a:rPr lang="zh-CN" altLang="en-US" sz="2400" b="1" dirty="0">
                <a:latin typeface="Times New Roman" panose="02020603050405020304" pitchFamily="18" charset="0"/>
              </a:rPr>
              <a:t>、关税问题                                   </a:t>
            </a:r>
            <a:r>
              <a:rPr lang="en-US" altLang="zh-CN" sz="2400" b="1" dirty="0">
                <a:latin typeface="Times New Roman" panose="02020603050405020304" pitchFamily="18" charset="0"/>
              </a:rPr>
              <a:t>B</a:t>
            </a:r>
            <a:r>
              <a:rPr lang="zh-CN" altLang="en-US" sz="2400" b="1" dirty="0">
                <a:latin typeface="Times New Roman" panose="02020603050405020304" pitchFamily="18" charset="0"/>
              </a:rPr>
              <a:t>、奴隶制的存废问题     </a:t>
            </a:r>
          </a:p>
          <a:p>
            <a:pPr>
              <a:spcBef>
                <a:spcPct val="50000"/>
              </a:spcBef>
            </a:pPr>
            <a:r>
              <a:rPr lang="zh-CN" altLang="en-US" sz="2400" b="1" dirty="0">
                <a:latin typeface="Times New Roman" panose="02020603050405020304" pitchFamily="18" charset="0"/>
              </a:rPr>
              <a:t>    </a:t>
            </a:r>
            <a:r>
              <a:rPr lang="en-US" altLang="zh-CN" sz="2400" b="1" dirty="0">
                <a:latin typeface="Times New Roman" panose="02020603050405020304" pitchFamily="18" charset="0"/>
              </a:rPr>
              <a:t>C</a:t>
            </a:r>
            <a:r>
              <a:rPr lang="zh-CN" altLang="en-US" sz="2400" b="1" dirty="0">
                <a:latin typeface="Times New Roman" panose="02020603050405020304" pitchFamily="18" charset="0"/>
              </a:rPr>
              <a:t>、向西部领土扩张的问题            </a:t>
            </a:r>
            <a:r>
              <a:rPr lang="en-US" altLang="zh-CN" sz="2400" b="1" dirty="0">
                <a:latin typeface="Times New Roman" panose="02020603050405020304" pitchFamily="18" charset="0"/>
              </a:rPr>
              <a:t>D</a:t>
            </a:r>
            <a:r>
              <a:rPr lang="zh-CN" altLang="en-US" sz="2400" b="1" dirty="0">
                <a:latin typeface="Times New Roman" panose="02020603050405020304" pitchFamily="18" charset="0"/>
              </a:rPr>
              <a:t>、争夺劳动力力的问题</a:t>
            </a:r>
          </a:p>
        </p:txBody>
      </p:sp>
      <p:sp>
        <p:nvSpPr>
          <p:cNvPr id="28677" name="Text Box 5"/>
          <p:cNvSpPr txBox="1"/>
          <p:nvPr/>
        </p:nvSpPr>
        <p:spPr>
          <a:xfrm>
            <a:off x="250825" y="260350"/>
            <a:ext cx="6624638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dirty="0">
                <a:latin typeface="Times New Roman" panose="02020603050405020304" pitchFamily="18" charset="0"/>
                <a:ea typeface="华文中宋" panose="02010600040101010101" pitchFamily="2" charset="-122"/>
              </a:rPr>
              <a:t>基础巩固</a:t>
            </a:r>
          </a:p>
        </p:txBody>
      </p:sp>
      <p:sp>
        <p:nvSpPr>
          <p:cNvPr id="116742" name="Text Box 6"/>
          <p:cNvSpPr txBox="1"/>
          <p:nvPr/>
        </p:nvSpPr>
        <p:spPr>
          <a:xfrm>
            <a:off x="4211955" y="2565400"/>
            <a:ext cx="894080" cy="82994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800" dirty="0">
                <a:solidFill>
                  <a:srgbClr val="FF0000"/>
                </a:solidFill>
                <a:latin typeface="Times New Roman" panose="02020603050405020304" pitchFamily="18" charset="0"/>
              </a:rPr>
              <a:t>B</a:t>
            </a:r>
          </a:p>
        </p:txBody>
      </p:sp>
      <p:sp>
        <p:nvSpPr>
          <p:cNvPr id="116743" name="Text Box 7"/>
          <p:cNvSpPr txBox="1"/>
          <p:nvPr/>
        </p:nvSpPr>
        <p:spPr>
          <a:xfrm>
            <a:off x="5508625" y="905510"/>
            <a:ext cx="620395" cy="7067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000" dirty="0">
                <a:solidFill>
                  <a:srgbClr val="FF0000"/>
                </a:solidFill>
                <a:latin typeface="Times New Roman" panose="02020603050405020304" pitchFamily="18" charset="0"/>
              </a:rPr>
              <a:t>D</a:t>
            </a:r>
          </a:p>
        </p:txBody>
      </p:sp>
      <p:sp>
        <p:nvSpPr>
          <p:cNvPr id="28680" name="Text Box 8"/>
          <p:cNvSpPr txBox="1"/>
          <p:nvPr/>
        </p:nvSpPr>
        <p:spPr>
          <a:xfrm>
            <a:off x="250825" y="4581525"/>
            <a:ext cx="8353425" cy="15525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 b="1" dirty="0">
                <a:latin typeface="Times New Roman" panose="02020603050405020304" pitchFamily="18" charset="0"/>
              </a:rPr>
              <a:t>3</a:t>
            </a:r>
            <a:r>
              <a:rPr lang="zh-CN" altLang="en-US" sz="2400" b="1" dirty="0">
                <a:latin typeface="Times New Roman" panose="02020603050405020304" pitchFamily="18" charset="0"/>
              </a:rPr>
              <a:t>、美国内战与独立战争的相同点（            ）</a:t>
            </a:r>
          </a:p>
          <a:p>
            <a:pPr>
              <a:spcBef>
                <a:spcPct val="50000"/>
              </a:spcBef>
            </a:pPr>
            <a:r>
              <a:rPr lang="en-US" altLang="zh-CN" sz="2400" b="1" dirty="0">
                <a:latin typeface="Times New Roman" panose="02020603050405020304" pitchFamily="18" charset="0"/>
              </a:rPr>
              <a:t>A</a:t>
            </a:r>
            <a:r>
              <a:rPr lang="zh-CN" altLang="en-US" sz="2400" b="1" dirty="0">
                <a:latin typeface="Times New Roman" panose="02020603050405020304" pitchFamily="18" charset="0"/>
              </a:rPr>
              <a:t>、赢得了民族独立                  </a:t>
            </a:r>
            <a:r>
              <a:rPr lang="en-US" altLang="zh-CN" sz="2400" b="1" dirty="0">
                <a:latin typeface="Times New Roman" panose="02020603050405020304" pitchFamily="18" charset="0"/>
              </a:rPr>
              <a:t>B</a:t>
            </a:r>
            <a:r>
              <a:rPr lang="zh-CN" altLang="en-US" sz="2400" b="1" dirty="0">
                <a:latin typeface="Times New Roman" panose="02020603050405020304" pitchFamily="18" charset="0"/>
              </a:rPr>
              <a:t>、维护了国家的统一</a:t>
            </a:r>
          </a:p>
          <a:p>
            <a:pPr>
              <a:spcBef>
                <a:spcPct val="50000"/>
              </a:spcBef>
            </a:pPr>
            <a:r>
              <a:rPr lang="en-US" altLang="zh-CN" sz="2400" b="1" dirty="0">
                <a:latin typeface="Times New Roman" panose="02020603050405020304" pitchFamily="18" charset="0"/>
              </a:rPr>
              <a:t>C</a:t>
            </a:r>
            <a:r>
              <a:rPr lang="zh-CN" altLang="en-US" sz="2400" b="1" dirty="0">
                <a:latin typeface="Times New Roman" panose="02020603050405020304" pitchFamily="18" charset="0"/>
              </a:rPr>
              <a:t>、扫清了资本主义发展障碍  </a:t>
            </a:r>
            <a:r>
              <a:rPr lang="en-US" altLang="zh-CN" sz="2400" b="1" dirty="0">
                <a:latin typeface="Times New Roman" panose="02020603050405020304" pitchFamily="18" charset="0"/>
              </a:rPr>
              <a:t>D</a:t>
            </a:r>
            <a:r>
              <a:rPr lang="zh-CN" altLang="en-US" sz="2400" b="1" dirty="0">
                <a:latin typeface="Times New Roman" panose="02020603050405020304" pitchFamily="18" charset="0"/>
              </a:rPr>
              <a:t>、解除了种族压迫和歧</a:t>
            </a:r>
            <a:r>
              <a:rPr lang="zh-CN" altLang="en-US" sz="2400" dirty="0">
                <a:latin typeface="Times New Roman" panose="02020603050405020304" pitchFamily="18" charset="0"/>
              </a:rPr>
              <a:t>视</a:t>
            </a:r>
          </a:p>
        </p:txBody>
      </p:sp>
      <p:sp>
        <p:nvSpPr>
          <p:cNvPr id="116745" name="Text Box 9"/>
          <p:cNvSpPr txBox="1"/>
          <p:nvPr/>
        </p:nvSpPr>
        <p:spPr>
          <a:xfrm>
            <a:off x="5148580" y="4365625"/>
            <a:ext cx="883920" cy="7067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000" dirty="0">
                <a:solidFill>
                  <a:srgbClr val="FF0000"/>
                </a:solidFill>
                <a:latin typeface="Times New Roman" panose="02020603050405020304" pitchFamily="18" charset="0"/>
              </a:rPr>
              <a:t>C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167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167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167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6742" grpId="0"/>
      <p:bldP spid="116743" grpId="0"/>
      <p:bldP spid="116745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ext Box 2"/>
          <p:cNvSpPr txBox="1"/>
          <p:nvPr/>
        </p:nvSpPr>
        <p:spPr>
          <a:xfrm>
            <a:off x="431483" y="970280"/>
            <a:ext cx="8280400" cy="15700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 b="1" dirty="0">
                <a:latin typeface="Times New Roman" panose="02020603050405020304" pitchFamily="18" charset="0"/>
              </a:rPr>
              <a:t>4</a:t>
            </a:r>
            <a:r>
              <a:rPr lang="zh-CN" altLang="en-US" sz="2400" b="1" dirty="0">
                <a:latin typeface="Times New Roman" panose="02020603050405020304" pitchFamily="18" charset="0"/>
              </a:rPr>
              <a:t>、美国内战后，哪一问题还没得到解决（           ）</a:t>
            </a:r>
          </a:p>
          <a:p>
            <a:pPr>
              <a:spcBef>
                <a:spcPct val="50000"/>
              </a:spcBef>
            </a:pPr>
            <a:r>
              <a:rPr lang="en-US" altLang="zh-CN" sz="2400" b="1" dirty="0">
                <a:latin typeface="Times New Roman" panose="02020603050405020304" pitchFamily="18" charset="0"/>
              </a:rPr>
              <a:t>A</a:t>
            </a:r>
            <a:r>
              <a:rPr lang="zh-CN" altLang="en-US" sz="2400" b="1" dirty="0">
                <a:latin typeface="Times New Roman" panose="02020603050405020304" pitchFamily="18" charset="0"/>
              </a:rPr>
              <a:t>、国内市场狭窄                </a:t>
            </a:r>
            <a:r>
              <a:rPr lang="en-US" altLang="zh-CN" sz="2400" b="1" dirty="0">
                <a:latin typeface="Times New Roman" panose="02020603050405020304" pitchFamily="18" charset="0"/>
              </a:rPr>
              <a:t>B</a:t>
            </a:r>
            <a:r>
              <a:rPr lang="zh-CN" altLang="en-US" sz="2400" b="1" dirty="0">
                <a:latin typeface="Times New Roman" panose="02020603050405020304" pitchFamily="18" charset="0"/>
              </a:rPr>
              <a:t>、雇佣劳动力不足</a:t>
            </a:r>
          </a:p>
          <a:p>
            <a:pPr>
              <a:spcBef>
                <a:spcPct val="50000"/>
              </a:spcBef>
            </a:pPr>
            <a:r>
              <a:rPr lang="en-US" altLang="zh-CN" sz="2400" b="1" dirty="0">
                <a:latin typeface="Times New Roman" panose="02020603050405020304" pitchFamily="18" charset="0"/>
              </a:rPr>
              <a:t>C</a:t>
            </a:r>
            <a:r>
              <a:rPr lang="zh-CN" altLang="en-US" sz="2400" b="1" dirty="0">
                <a:latin typeface="Times New Roman" panose="02020603050405020304" pitchFamily="18" charset="0"/>
              </a:rPr>
              <a:t>、种族歧视政策                </a:t>
            </a:r>
            <a:r>
              <a:rPr lang="en-US" altLang="zh-CN" sz="2400" b="1" dirty="0">
                <a:latin typeface="Times New Roman" panose="02020603050405020304" pitchFamily="18" charset="0"/>
              </a:rPr>
              <a:t>D</a:t>
            </a:r>
            <a:r>
              <a:rPr lang="zh-CN" altLang="en-US" sz="2400" b="1" dirty="0">
                <a:latin typeface="Times New Roman" panose="02020603050405020304" pitchFamily="18" charset="0"/>
              </a:rPr>
              <a:t>、奴隶制还没有得到完全解决</a:t>
            </a:r>
          </a:p>
        </p:txBody>
      </p:sp>
      <p:sp>
        <p:nvSpPr>
          <p:cNvPr id="29699" name="Text Box 3"/>
          <p:cNvSpPr txBox="1"/>
          <p:nvPr/>
        </p:nvSpPr>
        <p:spPr>
          <a:xfrm>
            <a:off x="323850" y="2680018"/>
            <a:ext cx="8135938" cy="2678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 b="1" dirty="0">
                <a:latin typeface="Times New Roman" panose="02020603050405020304" pitchFamily="18" charset="0"/>
              </a:rPr>
              <a:t>5</a:t>
            </a:r>
            <a:r>
              <a:rPr lang="zh-CN" altLang="en-US" sz="2400" b="1" dirty="0">
                <a:latin typeface="Times New Roman" panose="02020603050405020304" pitchFamily="18" charset="0"/>
              </a:rPr>
              <a:t>、美国是一个崇尚自由的国家，更是一个崇拜英雄的国度，能赢得美国人民尊敬的美国总统并不多，美国人民心中却有两位被誉为</a:t>
            </a:r>
            <a:r>
              <a:rPr lang="zh-CN" altLang="en-US" sz="2400" b="1" dirty="0">
                <a:latin typeface="Arial" panose="020B0604020202020204" pitchFamily="34" charset="0"/>
              </a:rPr>
              <a:t>“</a:t>
            </a:r>
            <a:r>
              <a:rPr lang="zh-CN" altLang="en-US" sz="2400" b="1" dirty="0">
                <a:latin typeface="Times New Roman" panose="02020603050405020304" pitchFamily="18" charset="0"/>
              </a:rPr>
              <a:t>开国元勋</a:t>
            </a:r>
            <a:r>
              <a:rPr lang="zh-CN" altLang="en-US" sz="2400" b="1" dirty="0">
                <a:latin typeface="Arial" panose="020B0604020202020204" pitchFamily="34" charset="0"/>
              </a:rPr>
              <a:t>”</a:t>
            </a:r>
            <a:r>
              <a:rPr lang="zh-CN" altLang="en-US" sz="2400" b="1" dirty="0">
                <a:latin typeface="Times New Roman" panose="02020603050405020304" pitchFamily="18" charset="0"/>
              </a:rPr>
              <a:t>和</a:t>
            </a:r>
            <a:r>
              <a:rPr lang="zh-CN" altLang="en-US" sz="2400" b="1" dirty="0">
                <a:latin typeface="Arial" panose="020B0604020202020204" pitchFamily="34" charset="0"/>
              </a:rPr>
              <a:t>“</a:t>
            </a:r>
            <a:r>
              <a:rPr lang="zh-CN" altLang="en-US" sz="2400" b="1" dirty="0">
                <a:latin typeface="Times New Roman" panose="02020603050405020304" pitchFamily="18" charset="0"/>
              </a:rPr>
              <a:t>黑奴解放者</a:t>
            </a:r>
            <a:r>
              <a:rPr lang="zh-CN" altLang="en-US" sz="2400" b="1" dirty="0">
                <a:latin typeface="Arial" panose="020B0604020202020204" pitchFamily="34" charset="0"/>
              </a:rPr>
              <a:t>”</a:t>
            </a:r>
            <a:r>
              <a:rPr lang="zh-CN" altLang="en-US" sz="2400" b="1" dirty="0">
                <a:latin typeface="Times New Roman" panose="02020603050405020304" pitchFamily="18" charset="0"/>
              </a:rPr>
              <a:t>的伟大总统，他们分别是（         ）</a:t>
            </a:r>
          </a:p>
          <a:p>
            <a:pPr>
              <a:spcBef>
                <a:spcPct val="50000"/>
              </a:spcBef>
            </a:pPr>
            <a:r>
              <a:rPr lang="en-US" altLang="zh-CN" sz="2400" b="1" dirty="0">
                <a:latin typeface="Times New Roman" panose="02020603050405020304" pitchFamily="18" charset="0"/>
              </a:rPr>
              <a:t>A</a:t>
            </a:r>
            <a:r>
              <a:rPr lang="zh-CN" altLang="en-US" sz="2400" b="1" dirty="0">
                <a:latin typeface="Times New Roman" panose="02020603050405020304" pitchFamily="18" charset="0"/>
              </a:rPr>
              <a:t>、华盛顿、林肯                          </a:t>
            </a:r>
            <a:r>
              <a:rPr lang="en-US" altLang="zh-CN" sz="2400" b="1" dirty="0">
                <a:latin typeface="Times New Roman" panose="02020603050405020304" pitchFamily="18" charset="0"/>
              </a:rPr>
              <a:t>B</a:t>
            </a:r>
            <a:r>
              <a:rPr lang="zh-CN" altLang="en-US" sz="2400" b="1" dirty="0">
                <a:latin typeface="Times New Roman" panose="02020603050405020304" pitchFamily="18" charset="0"/>
              </a:rPr>
              <a:t>、杰斐逊、杜鲁门</a:t>
            </a:r>
          </a:p>
          <a:p>
            <a:pPr>
              <a:spcBef>
                <a:spcPct val="50000"/>
              </a:spcBef>
            </a:pPr>
            <a:r>
              <a:rPr lang="en-US" altLang="zh-CN" sz="2400" b="1" dirty="0">
                <a:latin typeface="Times New Roman" panose="02020603050405020304" pitchFamily="18" charset="0"/>
              </a:rPr>
              <a:t>C</a:t>
            </a:r>
            <a:r>
              <a:rPr lang="zh-CN" altLang="en-US" sz="2400" b="1" dirty="0">
                <a:latin typeface="Times New Roman" panose="02020603050405020304" pitchFamily="18" charset="0"/>
              </a:rPr>
              <a:t>、华盛顿、里根                          </a:t>
            </a:r>
            <a:r>
              <a:rPr lang="en-US" altLang="zh-CN" sz="2400" b="1" dirty="0">
                <a:latin typeface="Times New Roman" panose="02020603050405020304" pitchFamily="18" charset="0"/>
              </a:rPr>
              <a:t>C</a:t>
            </a:r>
            <a:r>
              <a:rPr lang="zh-CN" altLang="en-US" sz="2400" b="1" dirty="0">
                <a:latin typeface="Times New Roman" panose="02020603050405020304" pitchFamily="18" charset="0"/>
              </a:rPr>
              <a:t>、罗斯福、布什</a:t>
            </a:r>
            <a:r>
              <a:rPr lang="en-US" altLang="zh-CN" sz="24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5</a:t>
            </a:r>
            <a:endParaRPr lang="zh-CN" altLang="en-US" sz="2400" b="1" dirty="0">
              <a:latin typeface="Times New Roman" panose="02020603050405020304" pitchFamily="18" charset="0"/>
            </a:endParaRPr>
          </a:p>
        </p:txBody>
      </p:sp>
      <p:sp>
        <p:nvSpPr>
          <p:cNvPr id="117764" name="Text Box 4"/>
          <p:cNvSpPr txBox="1"/>
          <p:nvPr/>
        </p:nvSpPr>
        <p:spPr>
          <a:xfrm>
            <a:off x="6228080" y="825500"/>
            <a:ext cx="721360" cy="7067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000" dirty="0">
                <a:solidFill>
                  <a:srgbClr val="FF0000"/>
                </a:solidFill>
                <a:latin typeface="Times New Roman" panose="02020603050405020304" pitchFamily="18" charset="0"/>
              </a:rPr>
              <a:t>C</a:t>
            </a:r>
          </a:p>
        </p:txBody>
      </p:sp>
      <p:sp>
        <p:nvSpPr>
          <p:cNvPr id="117765" name="Text Box 5"/>
          <p:cNvSpPr txBox="1"/>
          <p:nvPr/>
        </p:nvSpPr>
        <p:spPr>
          <a:xfrm>
            <a:off x="1971675" y="3668395"/>
            <a:ext cx="706755" cy="7067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000" dirty="0">
                <a:solidFill>
                  <a:srgbClr val="FF0000"/>
                </a:solidFill>
                <a:latin typeface="Times New Roman" panose="02020603050405020304" pitchFamily="18" charset="0"/>
              </a:rPr>
              <a:t>A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177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77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77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7764" grpId="0"/>
      <p:bldP spid="117765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TEMPLATE_CATEGORY" val="custom"/>
  <p:tag name="KSO_WM_TEMPLATE_INDEX" val="20187308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TEMPLATE_CATEGORY" val="custom"/>
  <p:tag name="KSO_WM_TEMPLATE_INDEX" val="2018730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20187308"/>
  <p:tag name="KSO_WM_TEMPLATE_THUMBS_INDEX" val="1、2、3、6、8、10、11、12、1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20187308"/>
  <p:tag name="KSO_WM_TEMPLATE_THUMBS_INDEX" val="1、2、3、6、8、10、11、12、1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187308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187308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187308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187308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187308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187308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187308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187308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187308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187308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187308"/>
</p:tagLst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Office 主题​​">
  <a:themeElements>
    <a:clrScheme name="2019空白演示文档">
      <a:dk1>
        <a:srgbClr val="000000"/>
      </a:dk1>
      <a:lt1>
        <a:srgbClr val="FFFFFF"/>
      </a:lt1>
      <a:dk2>
        <a:srgbClr val="E6E4E4"/>
      </a:dk2>
      <a:lt2>
        <a:srgbClr val="FFFFFF"/>
      </a:lt2>
      <a:accent1>
        <a:srgbClr val="477DEA"/>
      </a:accent1>
      <a:accent2>
        <a:srgbClr val="9B9B9B"/>
      </a:accent2>
      <a:accent3>
        <a:srgbClr val="F3B745"/>
      </a:accent3>
      <a:accent4>
        <a:srgbClr val="477EE7"/>
      </a:accent4>
      <a:accent5>
        <a:srgbClr val="4BA151"/>
      </a:accent5>
      <a:accent6>
        <a:srgbClr val="E9403C"/>
      </a:accent6>
      <a:hlink>
        <a:srgbClr val="0563C1"/>
      </a:hlink>
      <a:folHlink>
        <a:srgbClr val="954D72"/>
      </a:folHlink>
    </a:clrScheme>
    <a:fontScheme name="2019空白演示文档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龙腾四海">
  <a:themeElements>
    <a:clrScheme name="龙腾四海">
      <a:dk1>
        <a:sysClr val="windowText" lastClr="000000"/>
      </a:dk1>
      <a:lt1>
        <a:sysClr val="window" lastClr="FFFFFF"/>
      </a:lt1>
      <a:dk2>
        <a:srgbClr val="001B36"/>
      </a:dk2>
      <a:lt2>
        <a:srgbClr val="EDF8FE"/>
      </a:lt2>
      <a:accent1>
        <a:srgbClr val="477AB1"/>
      </a:accent1>
      <a:accent2>
        <a:srgbClr val="51848E"/>
      </a:accent2>
      <a:accent3>
        <a:srgbClr val="7B9B57"/>
      </a:accent3>
      <a:accent4>
        <a:srgbClr val="8B8D8C"/>
      </a:accent4>
      <a:accent5>
        <a:srgbClr val="8B7396"/>
      </a:accent5>
      <a:accent6>
        <a:srgbClr val="E89A53"/>
      </a:accent6>
      <a:hlink>
        <a:srgbClr val="0080FF"/>
      </a:hlink>
      <a:folHlink>
        <a:srgbClr val="FF00FF"/>
      </a:folHlink>
    </a:clrScheme>
    <a:fontScheme name="龙腾四海">
      <a:majorFont>
        <a:latin typeface="Maiandra GD"/>
        <a:ea typeface=""/>
        <a:cs typeface=""/>
        <a:font script="CYRL" typeface="Times New Roman"/>
        <a:font script="GREK" typeface="Times New Roman"/>
        <a:font script="Jpan" typeface="ＭＳ Ｐゴシック"/>
        <a:font script="Hang" typeface="HY중고딕"/>
        <a:font script="Hans" typeface="隶书"/>
        <a:font script="Hant" typeface="微軟正黑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ambria"/>
        <a:ea typeface=""/>
        <a:cs typeface=""/>
        <a:font script="Jpan" typeface="ＭＳ Ｐ明朝"/>
        <a:font script="Hang" typeface="HY견명조"/>
        <a:font script="Hans" typeface="华文楷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龙腾四海">
      <a: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0">
              <a:schemeClr val="phClr">
                <a:tint val="100000"/>
                <a:shade val="50000"/>
                <a:hueMod val="100000"/>
                <a:satMod val="250000"/>
              </a:schemeClr>
            </a:gs>
            <a:gs pos="75000">
              <a:schemeClr val="phClr">
                <a:tint val="80000"/>
                <a:shade val="100000"/>
                <a:hueMod val="100000"/>
                <a:satMod val="375000"/>
              </a:schemeClr>
            </a:gs>
            <a:gs pos="100000">
              <a:schemeClr val="phClr">
                <a:tint val="50000"/>
                <a:shade val="100000"/>
                <a:hueMod val="100000"/>
                <a:satMod val="5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100000"/>
                <a:shade val="50000"/>
                <a:hueMod val="100000"/>
                <a:satMod val="100000"/>
              </a:schemeClr>
              <a:schemeClr val="phClr">
                <a:tint val="100000"/>
                <a:shade val="75000"/>
                <a:hueMod val="100000"/>
                <a:satMod val="100000"/>
              </a:schemeClr>
            </a:duotone>
          </a:blip>
          <a:tile tx="0" ty="0" sx="50000" sy="50000" flip="none" algn="ctr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>
              <a:schemeClr val="phClr">
                <a:tint val="100000"/>
                <a:shade val="100000"/>
                <a:hueMod val="100000"/>
                <a:satMod val="100000"/>
              </a:schemeClr>
            </a:glow>
          </a:effectLst>
        </a:effectStyle>
        <a:effectStyle>
          <a:effectLst>
            <a:glow>
              <a:schemeClr val="phClr">
                <a:tint val="100000"/>
                <a:shade val="100000"/>
                <a:hueMod val="100000"/>
                <a:satMod val="100000"/>
              </a:schemeClr>
            </a:glow>
          </a:effectLst>
          <a:scene3d>
            <a:camera prst="orthographicFront" fov="0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2700" h="12700" prst="relaxedInset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glow>
              <a:schemeClr val="phClr">
                <a:tint val="100000"/>
                <a:shade val="100000"/>
                <a:hueMod val="100000"/>
                <a:satMod val="100000"/>
              </a:schemeClr>
            </a:glow>
            <a:outerShdw blurRad="44450" dist="50800" dir="3300000" sx="99000" sy="99000" algn="tl" rotWithShape="0">
              <a:srgbClr val="000000">
                <a:alpha val="55000"/>
              </a:srgbClr>
            </a:outerShdw>
          </a:effectLst>
          <a:scene3d>
            <a:camera prst="orthographicFront">
              <a:rot lat="0" lon="0" rev="0"/>
            </a:camera>
            <a:lightRig rig="contrasting" dir="tl">
              <a:rot lat="0" lon="0" rev="14220000"/>
            </a:lightRig>
          </a:scene3d>
          <a:sp3d prstMaterial="dkEdge">
            <a:bevelT w="63500" h="63500"/>
            <a:bevelB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</a:effectStyleLst>
      <a:bg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0">
              <a:schemeClr val="bg1">
                <a:tint val="100000"/>
                <a:shade val="100000"/>
                <a:hueMod val="100000"/>
                <a:satMod val="150000"/>
              </a:schemeClr>
            </a:gs>
            <a:gs pos="55000">
              <a:schemeClr val="bg1">
                <a:tint val="100000"/>
                <a:shade val="90000"/>
                <a:hueMod val="100000"/>
                <a:satMod val="375000"/>
              </a:schemeClr>
            </a:gs>
            <a:gs pos="100000">
              <a:schemeClr val="phClr">
                <a:tint val="88000"/>
                <a:shade val="100000"/>
                <a:hueMod val="100000"/>
                <a:satMod val="500000"/>
              </a:schemeClr>
            </a:gs>
          </a:gsLst>
          <a:lin ang="5400000" scaled="1"/>
        </a:gradFill>
        <a:blipFill>
          <a:blip xmlns:r="http://schemas.openxmlformats.org/officeDocument/2006/relationships" r:embed="rId2">
            <a:duotone>
              <a:schemeClr val="phClr">
                <a:shade val="30000"/>
                <a:satMod val="555000"/>
              </a:schemeClr>
              <a:schemeClr val="phClr">
                <a:tint val="96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1564</Words>
  <PresentationFormat>全屏显示(4:3)</PresentationFormat>
  <Paragraphs>194</Paragraphs>
  <Slides>25</Slides>
  <Notes>1</Notes>
  <HiddenSlides>0</HiddenSlides>
  <MMClips>0</MMClips>
  <ScaleCrop>false</ScaleCrop>
  <HeadingPairs>
    <vt:vector size="4" baseType="variant">
      <vt:variant>
        <vt:lpstr>主题</vt:lpstr>
      </vt:variant>
      <vt:variant>
        <vt:i4>2</vt:i4>
      </vt:variant>
      <vt:variant>
        <vt:lpstr>幻灯片标题</vt:lpstr>
      </vt:variant>
      <vt:variant>
        <vt:i4>25</vt:i4>
      </vt:variant>
    </vt:vector>
  </HeadingPairs>
  <TitlesOfParts>
    <vt:vector size="27" baseType="lpstr">
      <vt:lpstr>Office 主题​​</vt:lpstr>
      <vt:lpstr>龙腾四海</vt:lpstr>
      <vt:lpstr>第3课 美国内战</vt:lpstr>
      <vt:lpstr>一、美国内战原因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北方为什么能够取得胜利胜利?</vt:lpstr>
      <vt:lpstr>林肯的贡献</vt:lpstr>
      <vt:lpstr>幻灯片 18</vt:lpstr>
      <vt:lpstr>三、内战的意义</vt:lpstr>
      <vt:lpstr>三、内战的意义</vt:lpstr>
      <vt:lpstr>幻灯片 21</vt:lpstr>
      <vt:lpstr>幻灯片 22</vt:lpstr>
      <vt:lpstr>本课小结</vt:lpstr>
      <vt:lpstr>幻灯片 24</vt:lpstr>
      <vt:lpstr>幻灯片 25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2017-08-03T09:01:00Z</dcterms:created>
  <dcterms:modified xsi:type="dcterms:W3CDTF">2018-12-21T10:01:41Z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2052-11.1.0.8002</vt:lpwstr>
  </property>
</Properties>
</file>