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76" r:id="rId4"/>
    <p:sldId id="256" r:id="rId5"/>
    <p:sldId id="258" r:id="rId6"/>
    <p:sldId id="380" r:id="rId7"/>
    <p:sldId id="386" r:id="rId8"/>
    <p:sldId id="387" r:id="rId9"/>
    <p:sldId id="388" r:id="rId10"/>
    <p:sldId id="390" r:id="rId11"/>
    <p:sldId id="389" r:id="rId12"/>
    <p:sldId id="391" r:id="rId13"/>
    <p:sldId id="392" r:id="rId14"/>
    <p:sldId id="393" r:id="rId15"/>
    <p:sldId id="394" r:id="rId16"/>
    <p:sldId id="397" r:id="rId17"/>
    <p:sldId id="378" r:id="rId18"/>
    <p:sldId id="396" r:id="rId19"/>
    <p:sldId id="377" r:id="rId20"/>
    <p:sldId id="398" r:id="rId21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设问：</a:t>
            </a:r>
          </a:p>
          <a:p>
            <a:r>
              <a:rPr lang="en-US" altLang="zh-CN"/>
              <a:t>1.</a:t>
            </a:r>
            <a:r>
              <a:rPr lang="zh-CN" altLang="en-US"/>
              <a:t>图片和文字反映了什么历史事件？</a:t>
            </a:r>
          </a:p>
          <a:p>
            <a:r>
              <a:rPr lang="en-US" altLang="zh-CN"/>
              <a:t>2.</a:t>
            </a:r>
            <a:r>
              <a:rPr lang="zh-CN" altLang="en-US"/>
              <a:t>图中人物所建立的王朝是怎么避免重蹈覆辙的？</a:t>
            </a:r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统一：</a:t>
            </a:r>
            <a:endParaRPr lang="en-US" altLang="zh-CN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人物：宋太祖、宋太宗；</a:t>
            </a:r>
            <a:endParaRPr lang="zh-CN" altLang="en-US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2.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时间：960年</a:t>
            </a:r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~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979年；</a:t>
            </a: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3.战略方针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：</a:t>
            </a:r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先南后北”、“先易后难”。</a:t>
            </a:r>
          </a:p>
          <a:p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注意：</a:t>
            </a:r>
          </a:p>
          <a:p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北宋的统一只是消除了五代十国分裂割据的状态，不是全国的统一，北宋的统治区域，只是原来的五代十国的范围，总体呈现的是几个民族政权并存的局面。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宋初加强中央集权的历史必然性：</a:t>
            </a: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1.唐末藩镇割据的危害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；</a:t>
            </a:r>
            <a:endParaRPr lang="en-US" altLang="zh-CN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2.防止类似兵变重演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；</a:t>
            </a:r>
            <a:endParaRPr lang="en-US" altLang="zh-CN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3.建国时分裂割据现状</a:t>
            </a:r>
            <a:r>
              <a:rPr lang="zh-CN" altLang="en-US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宋初中央集权加强的特点：</a:t>
            </a:r>
          </a:p>
          <a:p>
            <a:r>
              <a:rPr lang="en-US" altLang="zh-CN"/>
              <a:t>1.守内虚外</a:t>
            </a:r>
            <a:r>
              <a:rPr lang="zh-CN" altLang="en-US"/>
              <a:t>；</a:t>
            </a:r>
          </a:p>
          <a:p>
            <a:r>
              <a:rPr lang="en-US" altLang="zh-CN"/>
              <a:t>2.强干弱枝</a:t>
            </a:r>
            <a:r>
              <a:rPr lang="zh-CN" altLang="en-US"/>
              <a:t>；</a:t>
            </a:r>
          </a:p>
          <a:p>
            <a:r>
              <a:rPr lang="en-US" altLang="zh-CN"/>
              <a:t>3.分化事权</a:t>
            </a:r>
            <a:r>
              <a:rPr lang="zh-CN" altLang="en-US"/>
              <a:t>；</a:t>
            </a:r>
          </a:p>
          <a:p>
            <a:r>
              <a:rPr lang="en-US" altLang="zh-CN"/>
              <a:t>4.崇文抑武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北宋的募兵政策：</a:t>
            </a:r>
          </a:p>
          <a:p>
            <a:r>
              <a:rPr lang="zh-CN" altLang="en-US"/>
              <a:t>北宋统治者将募兵发展为一种有意识的“养兵”政策，希望通过广泛募兵达到稳定社会治安、消除动乱因素的目的，即所谓“不收为兵，则恐为盗”“饥岁莫急于防民之盗，而防盗莫先于募民为兵”。北宋中期人说：“天下之所以困，本于兵。”“天下六分之物，五分养兵。”</a:t>
            </a:r>
          </a:p>
          <a:p>
            <a:r>
              <a:rPr lang="zh-CN" altLang="en-US"/>
              <a:t>官职差遣：</a:t>
            </a:r>
          </a:p>
          <a:p>
            <a:r>
              <a:rPr lang="zh-CN" altLang="en-US"/>
              <a:t>宋代官制。“官”指享受的待遇级别，“职”以待文学之选，差遣则是实际担任的职务。这种冗杂的官职机制导致官僚机构重叠，人浮于事，形成冗官的弊端。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北宋中期的社会危机（“积贫”“积弱”）：</a:t>
            </a:r>
          </a:p>
          <a:p>
            <a:r>
              <a:rPr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1.土地兼并严重，阶级矛盾激化——政治危机；</a:t>
            </a:r>
          </a:p>
          <a:p>
            <a:r>
              <a:rPr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2.“冗官”“冗兵”“冗费”——财政危机；</a:t>
            </a:r>
          </a:p>
          <a:p>
            <a:r>
              <a:rPr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3.辽和西夏威胁——边疆危机。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4.xml" TargetMode="Internal" /><Relationship Id="rId3" Type="http://schemas.openxmlformats.org/officeDocument/2006/relationships/slide" Target="slide11.xml" TargetMode="Internal" /><Relationship Id="rId4" Type="http://schemas.openxmlformats.org/officeDocument/2006/relationships/slide" Target="slide14.xml" TargetMode="Internal" /><Relationship Id="rId5" Type="http://schemas.openxmlformats.org/officeDocument/2006/relationships/slide" Target="slide17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jpeg" /><Relationship Id="rId4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5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Relationship Id="rId6" Type="http://schemas.openxmlformats.org/officeDocument/2006/relationships/image" Target="../media/image2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Relationship Id="rId3" Type="http://schemas.openxmlformats.org/officeDocument/2006/relationships/image" Target="../media/image2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27.jpe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image" Target="../media/image3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1" descr="=ASFfDRbbvlb814zSsxz=8IEY=ToGEsAlhtlhM3jqEwHD1536749480093compressflag[1]"/>
          <p:cNvPicPr/>
          <p:nvPr/>
        </p:nvPicPr>
        <p:blipFill>
          <a:blip r:embed="rId3"/>
          <a:srcRect l="3496" r="12379"/>
          <a:stretch>
            <a:fillRect/>
          </a:stretch>
        </p:blipFill>
        <p:spPr>
          <a:xfrm>
            <a:off x="0" y="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2" descr="16cc0004d66517b99396[1]"/>
          <p:cNvPicPr/>
          <p:nvPr/>
        </p:nvPicPr>
        <p:blipFill>
          <a:blip r:embed="rId4"/>
          <a:srcRect r="12944"/>
          <a:stretch>
            <a:fillRect/>
          </a:stretch>
        </p:blipFill>
        <p:spPr>
          <a:xfrm>
            <a:off x="6792000" y="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1"/>
          <p:cNvSpPr txBox="1"/>
          <p:nvPr/>
        </p:nvSpPr>
        <p:spPr>
          <a:xfrm>
            <a:off x="-600" y="4319905"/>
            <a:ext cx="121932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诸校露刃列于庭曰：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诸军无主，愿策太尉为天子。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未及对，有以黄衣加太祖身，众皆罗拜呼万岁。</a:t>
            </a:r>
          </a:p>
          <a:p>
            <a:pPr algn="r"/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——《宋史·太祖本纪》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/>
        </p:nvSpPr>
        <p:spPr>
          <a:xfrm>
            <a:off x="838200" y="276621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第9课　两宋的政治和军事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/>
        </p:nvSpPr>
        <p:spPr>
          <a:xfrm>
            <a:off x="4655990" y="0"/>
            <a:ext cx="2880021" cy="755650"/>
          </a:xfrm>
          <a:prstGeom prst="roundRect">
            <a:avLst/>
          </a:prstGeom>
          <a:gradFill>
            <a:gsLst>
              <a:gs pos="0">
                <a:srgbClr val="FFFF00"/>
              </a:gs>
              <a:gs pos="100000">
                <a:srgbClr val="760303"/>
              </a:gs>
            </a:gsLst>
            <a:path path="rect">
              <a:fillToRect l="50000" t="50000" r="50000" b="50000"/>
            </a:path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itchFamily="2" charset="-122"/>
              </a:rPr>
              <a:t>目录</a:t>
            </a:r>
          </a:p>
        </p:txBody>
      </p:sp>
      <p:sp>
        <p:nvSpPr>
          <p:cNvPr id="4" name="文本框 1"/>
          <p:cNvSpPr txBox="1"/>
          <p:nvPr/>
        </p:nvSpPr>
        <p:spPr>
          <a:xfrm>
            <a:off x="1595967" y="755650"/>
            <a:ext cx="9000066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sz="40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hlinkClick r:id="rId2" action="ppaction://hlinksldjump"/>
              </a:rPr>
              <a:t>一、宋初中央集权的加强</a:t>
            </a:r>
            <a:endParaRPr sz="40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40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hlinkClick r:id="rId3" action="ppaction://hlinksldjump"/>
              </a:rPr>
              <a:t>二、边防压力与财政危机</a:t>
            </a:r>
            <a:endParaRPr sz="40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40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hlinkClick r:id="rId4" action="ppaction://hlinksldjump"/>
              </a:rPr>
              <a:t>三、王安石变法</a:t>
            </a:r>
            <a:endParaRPr sz="40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40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hlinkClick r:id="rId5" action="ppaction://hlinksldjump"/>
              </a:rPr>
              <a:t>四、南宋的偏安</a:t>
            </a:r>
            <a:endParaRPr sz="40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pic>
        <p:nvPicPr>
          <p:cNvPr id="54273" name="2" descr="lishi000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45160"/>
            <a:ext cx="6480000" cy="540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480175" y="645160"/>
            <a:ext cx="5711825" cy="34150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1.背景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建立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960年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，后周禁军统帅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赵匡胤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发动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陈桥兵变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夺取帝位，建立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宋朝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，定都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东京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，史称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北宋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。赵匡胤就是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宋太祖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pic>
        <p:nvPicPr>
          <p:cNvPr id="24578" name="2" descr="WDDT0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645200"/>
            <a:ext cx="6480000" cy="540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480175" y="645160"/>
            <a:ext cx="5711825" cy="2861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1.背景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统一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：北宋建立后，相继灭掉南方的几个割据政权和北方的北汉，结束了五代十国的分裂局面。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pic>
        <p:nvPicPr>
          <p:cNvPr id="734219" name="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645160"/>
            <a:ext cx="6480000" cy="540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3" descr="16《中外历史纲要》上 P60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645200"/>
            <a:ext cx="6480000" cy="5400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480175" y="645160"/>
            <a:ext cx="5711825" cy="23069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1.背景</a:t>
            </a:r>
          </a:p>
          <a:p>
            <a:r>
              <a:rPr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</a:t>
            </a:r>
            <a:r>
              <a:rPr 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r>
              <a:rPr lang="zh-CN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教训</a:t>
            </a:r>
            <a:r>
              <a:rPr 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吸取唐后期以来</a:t>
            </a:r>
            <a:r>
              <a:rPr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军阀割据</a:t>
            </a:r>
            <a:r>
              <a:rPr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政局动荡</a:t>
            </a:r>
            <a:r>
              <a:rPr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的历史教训。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sp>
        <p:nvSpPr>
          <p:cNvPr id="4" name="2"/>
          <p:cNvSpPr txBox="1"/>
          <p:nvPr/>
        </p:nvSpPr>
        <p:spPr>
          <a:xfrm>
            <a:off x="0" y="645160"/>
            <a:ext cx="12192000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（宋太祖曾对赵普说）五代方镇残虐……朕今选儒臣干事者百余，分治大藩，纵皆贪浊，亦未及武臣一人也。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——李焘《续资治通鉴长编》卷13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自唐天宝以来，方镇……多以赋入自赡，名曰留使……及赵普为相，劝上革去其弊。申命诸州度支经费外，凡金帛以助军实，悉送都下，无得占留。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——李焘《续资治通鉴长编》卷6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材料三  禁军聚之京师……皆一以当百。诸镇皆知兵力精锐非京师之敌，莫敢有异心者。由我太祖能强干弱枝、制治于未乱故也。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——司马光《涑水记闻》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600" y="645160"/>
            <a:ext cx="12193200" cy="452310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2.措施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强干弱枝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①中央派文官出任地方各州的长官知州，节度使逐渐变为虚衔。（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削实权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②设诸路转运司统管地方财政，保证各州赋税绝大部分上缴朝廷。（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制钱谷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③将地方精锐部队编入禁军，拱卫京师，镇守地方，定期更换驻地。（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收精兵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pic>
        <p:nvPicPr>
          <p:cNvPr id="11" name="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0" y="645160"/>
            <a:ext cx="10800000" cy="5400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-600" y="645160"/>
            <a:ext cx="12193200" cy="452310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2.措施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分化事权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①在中央，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枢密院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专掌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军政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三司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专掌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财政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，与宰相分权，并增设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参知政事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为副相。枢密院与禁军管理机构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“三衙”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分权。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②在地方，先后设立了平行的四个路级机构，合称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“四监司”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，从不同方面对各州进行监控。州一级增设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通判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，与知州共同签署文书，彼此制约。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pic>
        <p:nvPicPr>
          <p:cNvPr id="5" name="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645160"/>
            <a:ext cx="5400000" cy="4320000"/>
          </a:xfrm>
          <a:prstGeom prst="rect">
            <a:avLst/>
          </a:prstGeom>
          <a:ln>
            <a:noFill/>
          </a:ln>
        </p:spPr>
      </p:pic>
      <p:pic>
        <p:nvPicPr>
          <p:cNvPr id="6" name="3"/>
          <p:cNvPicPr/>
          <p:nvPr/>
        </p:nvPicPr>
        <p:blipFill>
          <a:blip r:embed="rId4"/>
          <a:stretch>
            <a:fillRect/>
          </a:stretch>
        </p:blipFill>
        <p:spPr>
          <a:xfrm>
            <a:off x="6792000" y="644975"/>
            <a:ext cx="5400000" cy="4320000"/>
          </a:xfrm>
          <a:prstGeom prst="rect">
            <a:avLst/>
          </a:prstGeom>
          <a:ln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-1235" y="645160"/>
            <a:ext cx="12193200" cy="230695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2.措施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(3)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崇文抑武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①罢免宿将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兵权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，用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文官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担任枢密院长官。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②大力提倡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文治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，扩大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科举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规模，抬高文官和士人的地位。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一、宋初中央集权的加强</a:t>
            </a:r>
          </a:p>
        </p:txBody>
      </p:sp>
      <p:sp>
        <p:nvSpPr>
          <p:cNvPr id="4" name="2"/>
          <p:cNvSpPr txBox="1"/>
          <p:nvPr/>
        </p:nvSpPr>
        <p:spPr>
          <a:xfrm>
            <a:off x="1270" y="645160"/>
            <a:ext cx="1219200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吾宋制治，有县令，有郡守，有转运使，以大系小，丝牵绳联，总合于上。虽其地在万里外，方数千里，拥兵百万，而天子一呼于殿陛间，三尺竖子，驰传捧诏，召而归之京师，则解印趋走，唯恐不及。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——苏洵《嘉祐集》卷1《审势》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唯本朝之法，上下相维，轻重相制，如身之使臂，臂之使指……藩方守臣，统制列城，付以数千里之地，十万之师，单车之使，尺纸之诏，朝召而夕至，则为匹夫！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——范祖禹《范太史集》卷22《转对条上四事》</a:t>
            </a:r>
          </a:p>
        </p:txBody>
      </p:sp>
      <p:sp>
        <p:nvSpPr>
          <p:cNvPr id="5" name="3"/>
          <p:cNvSpPr txBox="1"/>
          <p:nvPr/>
        </p:nvSpPr>
        <p:spPr>
          <a:xfrm>
            <a:off x="0" y="645160"/>
            <a:ext cx="12192000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本朝鉴五代藩镇之弊，遂尽夺藩镇之权，兵也收了，财也收了，赏罚刑政一切收了，州郡遂日就困弱。……靖康之役，虏骑所过，莫不溃散。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——朱熹《朱子语类》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天下之弱势，历数古人之为国，无甚于本朝者。虽有百万之兵，而不免自贬为至弱之国。养兵以自困，多兵以自祸，不用兵以自败，未有甚于本朝者也。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——叶适《水心集》</a:t>
            </a:r>
          </a:p>
        </p:txBody>
      </p:sp>
      <p:sp>
        <p:nvSpPr>
          <p:cNvPr id="6" name="文本框 1"/>
          <p:cNvSpPr txBox="1"/>
          <p:nvPr/>
        </p:nvSpPr>
        <p:spPr>
          <a:xfrm>
            <a:off x="-1235" y="645160"/>
            <a:ext cx="12193200" cy="230695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3.影响</a:t>
            </a:r>
          </a:p>
          <a:p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积极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：有效地预防了内部动乱，巩固了国家的统一和安定，强化了中央集权。</a:t>
            </a:r>
          </a:p>
          <a:p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消极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：但制度过于僵化，权力分割过细，也影响了行政效率。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1"/>
      <p:bldP spid="4" grpId="2"/>
      <p:bldP spid="5" grpId="3"/>
      <p:bldP spid="5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二、边防压力与财政危机</a:t>
            </a:r>
          </a:p>
        </p:txBody>
      </p:sp>
      <p:pic>
        <p:nvPicPr>
          <p:cNvPr id="31746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-317" y="64516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8" name="3"/>
          <p:cNvPicPr/>
          <p:nvPr/>
        </p:nvPicPr>
        <p:blipFill>
          <a:blip r:embed="rId3"/>
          <a:stretch>
            <a:fillRect/>
          </a:stretch>
        </p:blipFill>
        <p:spPr>
          <a:xfrm>
            <a:off x="6792000" y="645160"/>
            <a:ext cx="5400000" cy="43200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341503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1.边防压力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宋辽关系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战争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契丹族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建立的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辽朝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占领了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燕云十六州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，对中原形成严重威胁。北宋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两次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发起夺回燕云十六州的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北伐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，均告惨败。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协议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：辽军逼迫北宋签订协议，辽宋皇帝以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兄弟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相称。北宋每年送给辽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“岁币”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，勉强获得了北部边防的安定。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二、边防压力与财政危机</a:t>
            </a:r>
          </a:p>
        </p:txBody>
      </p:sp>
      <p:pic>
        <p:nvPicPr>
          <p:cNvPr id="2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45160"/>
            <a:ext cx="5400000" cy="4320000"/>
          </a:xfrm>
          <a:prstGeom prst="rect">
            <a:avLst/>
          </a:prstGeom>
          <a:ln>
            <a:noFill/>
          </a:ln>
        </p:spPr>
      </p:pic>
      <p:pic>
        <p:nvPicPr>
          <p:cNvPr id="38913" name="3"/>
          <p:cNvPicPr/>
          <p:nvPr/>
        </p:nvPicPr>
        <p:blipFill>
          <a:blip r:embed="rId3"/>
          <a:stretch>
            <a:fillRect/>
          </a:stretch>
        </p:blipFill>
        <p:spPr>
          <a:xfrm>
            <a:off x="6792000" y="64516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286131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1.边防压力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宋夏关系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战争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：北宋与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党项族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建立的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西夏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发生战争，也是屡战屡败。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和议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：西夏向北宋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称臣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，但实际上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保持帝号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，北宋每年送给西夏钱物，称为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“岁赐”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二、边防压力与财政危机</a:t>
            </a:r>
          </a:p>
        </p:txBody>
      </p:sp>
      <p:sp>
        <p:nvSpPr>
          <p:cNvPr id="5" name="2"/>
          <p:cNvSpPr txBox="1"/>
          <p:nvPr/>
        </p:nvSpPr>
        <p:spPr>
          <a:xfrm>
            <a:off x="0" y="645160"/>
            <a:ext cx="121920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宋太祖建国之初，全国军队总额才22万，太宗至道时达66万，真宗天禧年间为91万，到仁宗庆历时激增到126万之多。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宋开国时，设官分职，尚有定数，其后荐辟之广，恩荫之滥，日增月益，遂至不可纪及。真宗咸平四年，有司言：减天下冗吏十九万五千余人。所减者如此，未减者可知也。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4" name="3"/>
          <p:cNvPicPr/>
          <p:nvPr/>
        </p:nvPicPr>
        <p:blipFill>
          <a:blip r:embed="rId3"/>
          <a:stretch>
            <a:fillRect/>
          </a:stretch>
        </p:blipFill>
        <p:spPr>
          <a:xfrm>
            <a:off x="1596000" y="645160"/>
            <a:ext cx="9000000" cy="5400000"/>
          </a:xfrm>
          <a:prstGeom prst="rect">
            <a:avLst/>
          </a:prstGeom>
          <a:ln>
            <a:noFill/>
          </a:ln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452310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2.财政危机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原因</a:t>
            </a:r>
            <a:endParaRPr lang="zh-CN" altLang="en-US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招募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组建的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军队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不断扩编，导致军费直线上升，占到国家财政开支的大半。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②北宋政府机构设置重叠，官僚子弟入仕过滥，致使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官僚队伍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不断膨胀。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(2)结果：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养兵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养官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成为朝廷的沉重负担，财政状况日益恶化。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1"/>
      <p:bldP spid="5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三、王安石变法</a:t>
            </a:r>
          </a:p>
        </p:txBody>
      </p:sp>
      <p:pic>
        <p:nvPicPr>
          <p:cNvPr id="19464" name="2" descr="C:/Users/ASUS/AppData/Local/Temp/kaimatting_20190910131147/output_20190910131203..pngoutput_20190910131203."/>
          <p:cNvPicPr/>
          <p:nvPr/>
        </p:nvPicPr>
        <p:blipFill>
          <a:blip r:embed="rId3"/>
          <a:srcRect l="11517" t="13998"/>
          <a:stretch>
            <a:fillRect/>
          </a:stretch>
        </p:blipFill>
        <p:spPr>
          <a:xfrm>
            <a:off x="-317" y="645160"/>
            <a:ext cx="3600000" cy="360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2"/>
          <p:cNvSpPr txBox="1"/>
          <p:nvPr/>
        </p:nvSpPr>
        <p:spPr>
          <a:xfrm>
            <a:off x="0" y="4244975"/>
            <a:ext cx="3600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latin typeface="楷体" panose="02010609060101010101" charset="-122"/>
                <a:ea typeface="楷体" panose="02010609060101010101" charset="-122"/>
              </a:rPr>
              <a:t>范仲淹</a:t>
            </a:r>
          </a:p>
        </p:txBody>
      </p:sp>
      <p:pic>
        <p:nvPicPr>
          <p:cNvPr id="19463" name="3" descr="C:/Users/ASUS/AppData/Local/Temp/kaimatting_20190910130145/output_20190910130155..pngoutput_20190910130155."/>
          <p:cNvPicPr/>
          <p:nvPr/>
        </p:nvPicPr>
        <p:blipFill>
          <a:blip r:embed="rId4"/>
          <a:stretch>
            <a:fillRect/>
          </a:stretch>
        </p:blipFill>
        <p:spPr>
          <a:xfrm>
            <a:off x="8592000" y="645160"/>
            <a:ext cx="3600000" cy="360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3"/>
          <p:cNvSpPr txBox="1"/>
          <p:nvPr/>
        </p:nvSpPr>
        <p:spPr>
          <a:xfrm>
            <a:off x="8331835" y="4244975"/>
            <a:ext cx="3600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latin typeface="楷体" panose="02010609060101010101" charset="-122"/>
                <a:ea typeface="楷体" panose="02010609060101010101" charset="-122"/>
              </a:rPr>
              <a:t>王安石</a:t>
            </a:r>
          </a:p>
        </p:txBody>
      </p:sp>
      <p:sp>
        <p:nvSpPr>
          <p:cNvPr id="6" name="文本框 1"/>
          <p:cNvSpPr txBox="1"/>
          <p:nvPr/>
        </p:nvSpPr>
        <p:spPr>
          <a:xfrm>
            <a:off x="-1235" y="645160"/>
            <a:ext cx="12193200" cy="396938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1.背景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“庆历新政”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失败：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宋仁宗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在位时，大臣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范仲淹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曾发起以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整顿官僚机构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为宗旨的改革，结果因触犯了官僚集团的既得利益而失败。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(2)1069年，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宋神宗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任用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王安石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主持变法。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2.目的：加强国家对诸多领域的管理和控制，达到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富国强兵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的目的。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三、王安石变法</a:t>
            </a:r>
          </a:p>
        </p:txBody>
      </p:sp>
      <p:pic>
        <p:nvPicPr>
          <p:cNvPr id="2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1596000" y="645160"/>
            <a:ext cx="9000000" cy="5400000"/>
          </a:xfrm>
          <a:prstGeom prst="rect">
            <a:avLst/>
          </a:prstGeom>
        </p:spPr>
      </p:pic>
      <p:pic>
        <p:nvPicPr>
          <p:cNvPr id="4" name="3"/>
          <p:cNvPicPr/>
          <p:nvPr/>
        </p:nvPicPr>
        <p:blipFill>
          <a:blip r:embed="rId3"/>
          <a:stretch>
            <a:fillRect/>
          </a:stretch>
        </p:blipFill>
        <p:spPr>
          <a:xfrm>
            <a:off x="1597025" y="645160"/>
            <a:ext cx="9000000" cy="3600000"/>
          </a:xfrm>
          <a:prstGeom prst="rect">
            <a:avLst/>
          </a:prstGeom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286131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3.措施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富国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方面，官府通过向农民提供农业贷款、拨巨资从事商业经营等手段，力图在调控经济的同时开辟财源。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强兵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方面，对农民进行编制管理和军事训练，希望借以逐渐恢复“兵农合一”的征兵制，取代募兵制。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三、王安石变法</a:t>
            </a:r>
          </a:p>
        </p:txBody>
      </p:sp>
      <p:pic>
        <p:nvPicPr>
          <p:cNvPr id="73729" name="2" descr="7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64516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31" name="3" descr="9"/>
          <p:cNvPicPr/>
          <p:nvPr/>
        </p:nvPicPr>
        <p:blipFill>
          <a:blip r:embed="rId4"/>
          <a:stretch>
            <a:fillRect/>
          </a:stretch>
        </p:blipFill>
        <p:spPr>
          <a:xfrm>
            <a:off x="6792000" y="64516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77" name="4" descr="12"/>
          <p:cNvPicPr/>
          <p:nvPr/>
        </p:nvPicPr>
        <p:blipFill>
          <a:blip r:embed="rId5"/>
          <a:stretch>
            <a:fillRect/>
          </a:stretch>
        </p:blipFill>
        <p:spPr>
          <a:xfrm>
            <a:off x="0" y="645160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78" name="5" descr="14"/>
          <p:cNvPicPr/>
          <p:nvPr/>
        </p:nvPicPr>
        <p:blipFill>
          <a:blip r:embed="rId6"/>
          <a:stretch>
            <a:fillRect/>
          </a:stretch>
        </p:blipFill>
        <p:spPr>
          <a:xfrm>
            <a:off x="6792000" y="644843"/>
            <a:ext cx="5400000" cy="432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6"/>
          <p:cNvSpPr txBox="1"/>
          <p:nvPr/>
        </p:nvSpPr>
        <p:spPr>
          <a:xfrm>
            <a:off x="0" y="645160"/>
            <a:ext cx="1219200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二三年间，开阖动摇，举天地之内，无一民一物得安其所者……数十百事交举并作，欲以岁月变化天下。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——刘挚《忠肃集》卷3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王安石变法四年之中，前法尚未真正落实和巩固，后法就接踵而至。……有些地方预支青苗钱是发放实物，而归还时却要求交纳现钱，由于物价上的差异，农民可能受双重损失；有些州、县以多贷款为有功，难免出现强迫贷款的情况。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——摘编自朱柏铭、郑备军《改革·经验·教训——</a:t>
            </a:r>
          </a:p>
          <a:p>
            <a:pPr algn="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王安石变法理财得失谈》</a:t>
            </a:r>
          </a:p>
        </p:txBody>
      </p:sp>
      <p:sp>
        <p:nvSpPr>
          <p:cNvPr id="6" name="文本框 1"/>
          <p:cNvSpPr txBox="1"/>
          <p:nvPr/>
        </p:nvSpPr>
        <p:spPr>
          <a:xfrm>
            <a:off x="-1235" y="645160"/>
            <a:ext cx="12193200" cy="341503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4.评价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(1)变法达到了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富国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目的，增加了大笔收入。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强兵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的效果并不明显，北宋与西夏开战，又以失败告终。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(3)一些措施在执行过程中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加重了人民的负担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，引起激烈争议。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(4)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统治集团内部的分裂日益严重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，北宋逐渐走向衰亡。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5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四、南宋的偏安</a:t>
            </a:r>
          </a:p>
        </p:txBody>
      </p:sp>
      <p:sp>
        <p:nvSpPr>
          <p:cNvPr id="5" name="2"/>
          <p:cNvSpPr txBox="1"/>
          <p:nvPr/>
        </p:nvSpPr>
        <p:spPr>
          <a:xfrm>
            <a:off x="0" y="645160"/>
            <a:ext cx="12192000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北宋宣和七年（金天会三年，1125年），金军分东、西两路南下攻打宋朝。东路由完颜宗望领军攻燕京。西路由完颜宗翰领军直扑太原。东路金兵破燕京，渡过黄河，南下汴京（今河南开封）。宋徽宗见势危，乃禅位于太子赵桓，是为宋钦宗。靖康元年（金天会四年，1126年）正月，完颜宗翰率金兵东路军进至汴京城下，逼宋议和后撤军，金人要求五百万两黄金及五千万两银币，并割让中山、河间、太原三镇。同年八月，金军又两路攻宋；闰十一月，金两路军会师攻克汴京。宋钦宗亲自至金人军营议和，被金人拘禁。</a:t>
            </a:r>
          </a:p>
          <a:p>
            <a:pPr algn="just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除徽钦二帝之外，还有大量赵氏皇族、后宫妃嫔与贵卿、朝臣等共三千余人北上金国，东京城中公私积蓄为之一空，靖康之变导致北宋的灭亡。</a:t>
            </a:r>
          </a:p>
        </p:txBody>
      </p:sp>
      <p:pic>
        <p:nvPicPr>
          <p:cNvPr id="2" name="3"/>
          <p:cNvPicPr/>
          <p:nvPr/>
        </p:nvPicPr>
        <p:blipFill>
          <a:blip r:embed="rId2"/>
          <a:stretch>
            <a:fillRect/>
          </a:stretch>
        </p:blipFill>
        <p:spPr>
          <a:xfrm>
            <a:off x="1596000" y="645160"/>
            <a:ext cx="9000000" cy="5400000"/>
          </a:xfrm>
          <a:prstGeom prst="rect">
            <a:avLst/>
          </a:prstGeom>
        </p:spPr>
      </p:pic>
      <p:pic>
        <p:nvPicPr>
          <p:cNvPr id="4" name="4"/>
          <p:cNvPicPr/>
          <p:nvPr/>
        </p:nvPicPr>
        <p:blipFill>
          <a:blip r:embed="rId3"/>
          <a:stretch>
            <a:fillRect/>
          </a:stretch>
        </p:blipFill>
        <p:spPr>
          <a:xfrm>
            <a:off x="3936000" y="645160"/>
            <a:ext cx="4320000" cy="5400000"/>
          </a:xfrm>
          <a:prstGeom prst="rect">
            <a:avLst/>
          </a:prstGeom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175323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1.南宋建立</a:t>
            </a:r>
          </a:p>
          <a:p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1127年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北宋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被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女真族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建立的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金朝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攻灭。北宋康王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赵构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在应天府称皇帝，后定都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临安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，史称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南宋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。赵构就是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宋高宗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1"/>
      <p:bldP spid="5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1"/>
          <p:cNvSpPr txBox="1"/>
          <p:nvPr/>
        </p:nvSpPr>
        <p:spPr>
          <a:xfrm>
            <a:off x="0" y="0"/>
            <a:ext cx="121932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宋体" panose="02010600030101010101" pitchFamily="2" charset="-122"/>
                <a:ea typeface="宋体" pitchFamily="2" charset="-122"/>
              </a:rPr>
              <a:t>四、南宋的偏安</a:t>
            </a:r>
          </a:p>
        </p:txBody>
      </p:sp>
      <p:pic>
        <p:nvPicPr>
          <p:cNvPr id="15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45385"/>
            <a:ext cx="3600000" cy="3600000"/>
          </a:xfrm>
          <a:prstGeom prst="rect">
            <a:avLst/>
          </a:prstGeom>
        </p:spPr>
      </p:pic>
      <p:pic>
        <p:nvPicPr>
          <p:cNvPr id="116767" name="3" descr="Z]HVG1N``3}FV_[CUQ{C}HV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96000" y="645385"/>
            <a:ext cx="3600000" cy="3600000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92000" y="645385"/>
            <a:ext cx="36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5" descr="17《中外历史纲要》上 P62"/>
          <p:cNvPicPr/>
          <p:nvPr/>
        </p:nvPicPr>
        <p:blipFill>
          <a:blip r:embed="rId5"/>
          <a:stretch>
            <a:fillRect/>
          </a:stretch>
        </p:blipFill>
        <p:spPr>
          <a:xfrm>
            <a:off x="2495365" y="645200"/>
            <a:ext cx="7200000" cy="5400000"/>
          </a:xfrm>
          <a:prstGeom prst="rect">
            <a:avLst/>
          </a:prstGeom>
        </p:spPr>
      </p:pic>
      <p:sp>
        <p:nvSpPr>
          <p:cNvPr id="6" name="文本框 1"/>
          <p:cNvSpPr txBox="1"/>
          <p:nvPr/>
        </p:nvSpPr>
        <p:spPr>
          <a:xfrm>
            <a:off x="-1235" y="645160"/>
            <a:ext cx="12193200" cy="452310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2.宋金关系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(1)南宋初年，形成了几支较有战斗力的军队，尤以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岳飞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指挥的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“岳家军”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战绩卓著。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(2)宋高宗和宰相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秦桧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主动向金朝求和。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(3)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1141年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，南宋与金订立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绍兴和议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。以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东起淮水、西至大散关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一线划界，南宋对金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称臣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，每年向金朝缴纳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“岁贡”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(4)此后，宋金之间发生几次战争，南宋地位稍有上升，不再向金称臣，而是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“世为侄国”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，继续维持</a:t>
            </a:r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南北对峙</a:t>
            </a:r>
            <a:r>
              <a:rPr lang="zh-CN" altLang="en-US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的局面。</a:t>
            </a:r>
          </a:p>
        </p:txBody>
      </p:sp>
      <p:pic>
        <p:nvPicPr>
          <p:cNvPr id="116768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585700" y="124714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6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102</Paragraphs>
  <Slides>18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2020-11-02T13:59:28Z</cp:lastPrinted>
  <dcterms:created xsi:type="dcterms:W3CDTF">2020-11-02T13:59:28Z</dcterms:created>
  <dcterms:modified xsi:type="dcterms:W3CDTF">2020-11-02T05:59:31Z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