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474" r:id="rId3"/>
    <p:sldId id="475" r:id="rId4"/>
    <p:sldId id="470" r:id="rId5"/>
    <p:sldId id="471" r:id="rId6"/>
    <p:sldId id="472" r:id="rId7"/>
    <p:sldId id="473" r:id="rId8"/>
    <p:sldId id="375" r:id="rId9"/>
    <p:sldId id="314" r:id="rId10"/>
    <p:sldId id="263" r:id="rId11"/>
    <p:sldId id="264" r:id="rId12"/>
    <p:sldId id="404" r:id="rId13"/>
    <p:sldId id="405" r:id="rId14"/>
    <p:sldId id="409" r:id="rId15"/>
    <p:sldId id="265" r:id="rId16"/>
    <p:sldId id="266" r:id="rId17"/>
    <p:sldId id="462" r:id="rId18"/>
    <p:sldId id="463" r:id="rId19"/>
    <p:sldId id="464" r:id="rId20"/>
    <p:sldId id="465" r:id="rId21"/>
    <p:sldId id="466" r:id="rId22"/>
    <p:sldId id="467" r:id="rId23"/>
    <p:sldId id="468" r:id="rId24"/>
    <p:sldId id="469" r:id="rId25"/>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A728EB64-28C9-4558-9297-0DB8D6D61967}" type="datetimeFigureOut">
              <a:rPr lang="zh-CN" altLang="en-US"/>
              <a:pPr>
                <a:defRPr/>
              </a:pPr>
              <a:t>2018/11/6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0E539D2D-6F48-42DE-8E5A-5F407F85C45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6"/>
          <p:cNvSpPr/>
          <p:nvPr/>
        </p:nvSpPr>
        <p:spPr>
          <a:xfrm>
            <a:off x="685800" y="3197225"/>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ctrTitle"/>
          </p:nvPr>
        </p:nvSpPr>
        <p:spPr>
          <a:xfrm>
            <a:off x="685800" y="1676401"/>
            <a:ext cx="7772400" cy="1538286"/>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fld id="{B33C9034-4393-4092-A6BC-C618BE9CAA1C}" type="datetimeFigureOut">
              <a:rPr lang="zh-CN" altLang="en-US"/>
              <a:pPr>
                <a:defRPr/>
              </a:pPr>
              <a:t>2018/11/6</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D30066E-034E-4CD6-8077-38DA0ECE5E51}"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矩形 6"/>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0"/>
            <a:ext cx="3200400" cy="284163"/>
          </a:xfrm>
        </p:spPr>
        <p:txBody>
          <a:bodyPr/>
          <a:lstStyle>
            <a:lvl1pPr>
              <a:defRPr/>
            </a:lvl1pPr>
          </a:lstStyle>
          <a:p>
            <a:pPr>
              <a:defRPr/>
            </a:pPr>
            <a:fld id="{A019DE8D-FA4E-4ACD-9DE5-03E538FE7FEA}" type="datetimeFigureOut">
              <a:rPr lang="zh-CN" altLang="en-US"/>
              <a:pPr>
                <a:defRPr/>
              </a:pPr>
              <a:t>2018/11/6</a:t>
            </a:fld>
            <a:endParaRPr lang="zh-CN" altLang="en-US"/>
          </a:p>
        </p:txBody>
      </p:sp>
      <p:sp>
        <p:nvSpPr>
          <p:cNvPr id="6" name="页脚占位符 4"/>
          <p:cNvSpPr>
            <a:spLocks noGrp="1"/>
          </p:cNvSpPr>
          <p:nvPr>
            <p:ph type="ftr" sz="quarter" idx="11"/>
          </p:nvPr>
        </p:nvSpPr>
        <p:spPr>
          <a:xfrm>
            <a:off x="5330825" y="6400800"/>
            <a:ext cx="3733800" cy="284163"/>
          </a:xfrm>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44EAEE9-9A6A-47DF-9983-B363EAA518B7}"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矩形 6"/>
          <p:cNvSpPr/>
          <p:nvPr/>
        </p:nvSpPr>
        <p:spPr>
          <a:xfrm>
            <a:off x="685800" y="3143250"/>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fld id="{25BA2510-B718-4BA0-8654-927EA207DCED}" type="datetimeFigureOut">
              <a:rPr lang="zh-CN" altLang="en-US"/>
              <a:pPr>
                <a:defRPr/>
              </a:pPr>
              <a:t>2018/11/6</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E55B30C-CDB3-4B0B-9030-A338744C6CA5}"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矩形 7"/>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fld id="{A239D8E9-0E8A-4C20-83CF-8BA9A1D2538A}" type="datetimeFigureOut">
              <a:rPr lang="zh-CN" altLang="en-US"/>
              <a:pPr>
                <a:defRPr/>
              </a:pPr>
              <a:t>2018/11/6</a:t>
            </a:fld>
            <a:endParaRPr lang="zh-CN" altLang="en-US"/>
          </a:p>
        </p:txBody>
      </p:sp>
      <p:sp>
        <p:nvSpPr>
          <p:cNvPr id="7" name="页脚占位符 5"/>
          <p:cNvSpPr>
            <a:spLocks noGrp="1"/>
          </p:cNvSpPr>
          <p:nvPr>
            <p:ph type="ftr" sz="quarter" idx="11"/>
          </p:nvPr>
        </p:nvSpPr>
        <p:spPr/>
        <p:txBody>
          <a:bodyPr/>
          <a:lstStyle>
            <a:lvl1pPr>
              <a:defRPr/>
            </a:lvl1pPr>
          </a:lstStyle>
          <a:p>
            <a:pPr>
              <a:defRPr/>
            </a:pPr>
            <a:endParaRPr lang="zh-CN" altLang="en-US"/>
          </a:p>
        </p:txBody>
      </p:sp>
      <p:sp>
        <p:nvSpPr>
          <p:cNvPr id="8" name="灯片编号占位符 6"/>
          <p:cNvSpPr>
            <a:spLocks noGrp="1"/>
          </p:cNvSpPr>
          <p:nvPr>
            <p:ph type="sldNum" sz="quarter" idx="12"/>
          </p:nvPr>
        </p:nvSpPr>
        <p:spPr/>
        <p:txBody>
          <a:bodyPr/>
          <a:lstStyle>
            <a:lvl1pPr>
              <a:defRPr/>
            </a:lvl1pPr>
          </a:lstStyle>
          <a:p>
            <a:pPr>
              <a:defRPr/>
            </a:pPr>
            <a:fld id="{7F838ACF-5D2E-472E-9155-12FFF7D6ED5C}"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7" name="矩形 9"/>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fld id="{F3DA6F6A-5879-41ED-B951-78BFD6E4B4DD}" type="datetimeFigureOut">
              <a:rPr lang="zh-CN" altLang="en-US"/>
              <a:pPr>
                <a:defRPr/>
              </a:pPr>
              <a:t>2018/11/6</a:t>
            </a:fld>
            <a:endParaRPr lang="zh-CN" altLang="en-US"/>
          </a:p>
        </p:txBody>
      </p:sp>
      <p:sp>
        <p:nvSpPr>
          <p:cNvPr id="9" name="页脚占位符 7"/>
          <p:cNvSpPr>
            <a:spLocks noGrp="1"/>
          </p:cNvSpPr>
          <p:nvPr>
            <p:ph type="ftr" sz="quarter" idx="11"/>
          </p:nvPr>
        </p:nvSpPr>
        <p:spPr/>
        <p:txBody>
          <a:bodyPr/>
          <a:lstStyle>
            <a:lvl1pPr>
              <a:defRPr/>
            </a:lvl1pPr>
          </a:lstStyle>
          <a:p>
            <a:pPr>
              <a:defRPr/>
            </a:pPr>
            <a:endParaRPr lang="zh-CN" altLang="en-US"/>
          </a:p>
        </p:txBody>
      </p:sp>
      <p:sp>
        <p:nvSpPr>
          <p:cNvPr id="10" name="灯片编号占位符 8"/>
          <p:cNvSpPr>
            <a:spLocks noGrp="1"/>
          </p:cNvSpPr>
          <p:nvPr>
            <p:ph type="sldNum" sz="quarter" idx="12"/>
          </p:nvPr>
        </p:nvSpPr>
        <p:spPr/>
        <p:txBody>
          <a:bodyPr/>
          <a:lstStyle>
            <a:lvl1pPr>
              <a:defRPr/>
            </a:lvl1pPr>
          </a:lstStyle>
          <a:p>
            <a:pPr>
              <a:defRPr/>
            </a:pPr>
            <a:fld id="{A9F28494-DA5D-48E8-9BD3-32D01659E66F}"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矩形 5"/>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fld id="{A08123F4-337C-401A-B6CB-74994A15E04D}" type="datetimeFigureOut">
              <a:rPr lang="zh-CN" altLang="en-US"/>
              <a:pPr>
                <a:defRPr/>
              </a:pPr>
              <a:t>2018/11/6</a:t>
            </a:fld>
            <a:endParaRPr lang="zh-CN" altLang="en-US"/>
          </a:p>
        </p:txBody>
      </p:sp>
      <p:sp>
        <p:nvSpPr>
          <p:cNvPr id="5" name="页脚占位符 3"/>
          <p:cNvSpPr>
            <a:spLocks noGrp="1"/>
          </p:cNvSpPr>
          <p:nvPr>
            <p:ph type="ftr" sz="quarter" idx="11"/>
          </p:nvPr>
        </p:nvSpPr>
        <p:spPr/>
        <p:txBody>
          <a:bodyPr/>
          <a:lstStyle>
            <a:lvl1pPr>
              <a:defRPr/>
            </a:lvl1pPr>
          </a:lstStyle>
          <a:p>
            <a:pPr>
              <a:defRPr/>
            </a:pPr>
            <a:endParaRPr lang="zh-CN" altLang="en-US"/>
          </a:p>
        </p:txBody>
      </p:sp>
      <p:sp>
        <p:nvSpPr>
          <p:cNvPr id="6" name="灯片编号占位符 4"/>
          <p:cNvSpPr>
            <a:spLocks noGrp="1"/>
          </p:cNvSpPr>
          <p:nvPr>
            <p:ph type="sldNum" sz="quarter" idx="12"/>
          </p:nvPr>
        </p:nvSpPr>
        <p:spPr/>
        <p:txBody>
          <a:bodyPr/>
          <a:lstStyle>
            <a:lvl1pPr>
              <a:defRPr/>
            </a:lvl1pPr>
          </a:lstStyle>
          <a:p>
            <a:pPr>
              <a:defRPr/>
            </a:pPr>
            <a:fld id="{8DA69D7D-9ABA-4B92-AB3B-43AC00FE19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927EF5C-4162-44BB-88C4-8C86C29B67BF}" type="datetimeFigureOut">
              <a:rPr lang="zh-CN" altLang="en-US"/>
              <a:pPr>
                <a:defRPr/>
              </a:pPr>
              <a:t>2018/11/6</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C33C319-2FF9-4130-ADEF-36C66798AED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5" name="矩形 7"/>
          <p:cNvSpPr/>
          <p:nvPr/>
        </p:nvSpPr>
        <p:spPr>
          <a:xfrm>
            <a:off x="2786063" y="1054100"/>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fld id="{C21F1FDC-FAFF-4C30-9DD3-B1228D8273D5}" type="datetimeFigureOut">
              <a:rPr lang="zh-CN" altLang="en-US"/>
              <a:pPr>
                <a:defRPr/>
              </a:pPr>
              <a:t>2018/11/6</a:t>
            </a:fld>
            <a:endParaRPr lang="zh-CN" altLang="en-US"/>
          </a:p>
        </p:txBody>
      </p:sp>
      <p:sp>
        <p:nvSpPr>
          <p:cNvPr id="7" name="页脚占位符 5"/>
          <p:cNvSpPr>
            <a:spLocks noGrp="1"/>
          </p:cNvSpPr>
          <p:nvPr>
            <p:ph type="ftr" sz="quarter" idx="11"/>
          </p:nvPr>
        </p:nvSpPr>
        <p:spPr/>
        <p:txBody>
          <a:bodyPr/>
          <a:lstStyle>
            <a:lvl1pPr>
              <a:defRPr/>
            </a:lvl1pPr>
          </a:lstStyle>
          <a:p>
            <a:pPr>
              <a:defRPr/>
            </a:pPr>
            <a:endParaRPr lang="zh-CN" altLang="en-US"/>
          </a:p>
        </p:txBody>
      </p:sp>
      <p:sp>
        <p:nvSpPr>
          <p:cNvPr id="8" name="灯片编号占位符 6"/>
          <p:cNvSpPr>
            <a:spLocks noGrp="1"/>
          </p:cNvSpPr>
          <p:nvPr>
            <p:ph type="sldNum" sz="quarter" idx="12"/>
          </p:nvPr>
        </p:nvSpPr>
        <p:spPr/>
        <p:txBody>
          <a:bodyPr/>
          <a:lstStyle>
            <a:lvl1pPr>
              <a:defRPr/>
            </a:lvl1pPr>
          </a:lstStyle>
          <a:p>
            <a:pPr>
              <a:defRPr/>
            </a:pPr>
            <a:fld id="{F9408B5B-D27B-45A4-B514-162A9B969FF2}"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fld id="{BC026579-25C8-44FF-B5B0-ABEE021D696D}" type="datetimeFigureOut">
              <a:rPr lang="zh-CN" altLang="en-US"/>
              <a:pPr>
                <a:defRPr/>
              </a:pPr>
              <a:t>2018/11/6</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C39C5DC-8C00-4C72-8C84-9CFDDDD28FDE}"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4" name="矩形 6"/>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fld id="{2C791B7E-A82B-471C-9FA7-066F87FCED0F}" type="datetimeFigureOut">
              <a:rPr lang="zh-CN" altLang="en-US"/>
              <a:pPr>
                <a:defRPr/>
              </a:pPr>
              <a:t>2018/11/6</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CC84A09-64C5-42C9-BA76-591C95D84317}"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8"/>
            <a:ext cx="6686568" cy="601188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fld id="{F1E587C1-4AC7-49B0-968D-EE9BE76ADC79}" type="datetimeFigureOut">
              <a:rPr lang="zh-CN" altLang="en-US"/>
              <a:pPr>
                <a:defRPr/>
              </a:pPr>
              <a:t>2018/11/6</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A8FD6DB-B4B0-454B-A186-6FF4FE7227CD}"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27"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smtClean="0"/>
          </a:p>
        </p:txBody>
      </p:sp>
      <p:sp>
        <p:nvSpPr>
          <p:cNvPr id="1028" name="文本占位符 2"/>
          <p:cNvSpPr>
            <a:spLocks noGrp="1"/>
          </p:cNvSpPr>
          <p:nvPr>
            <p:ph type="body" idx="1"/>
          </p:nvPr>
        </p:nvSpPr>
        <p:spPr bwMode="auto">
          <a:xfrm>
            <a:off x="457200" y="1600200"/>
            <a:ext cx="8229600" cy="468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smtClean="0"/>
          </a:p>
        </p:txBody>
      </p:sp>
      <p:sp>
        <p:nvSpPr>
          <p:cNvPr id="4" name="日期占位符 3"/>
          <p:cNvSpPr>
            <a:spLocks noGrp="1"/>
          </p:cNvSpPr>
          <p:nvPr>
            <p:ph type="dt" sz="half" idx="2"/>
          </p:nvPr>
        </p:nvSpPr>
        <p:spPr>
          <a:xfrm>
            <a:off x="76200" y="6400800"/>
            <a:ext cx="3200400" cy="284163"/>
          </a:xfrm>
          <a:prstGeom prst="rect">
            <a:avLst/>
          </a:prstGeom>
        </p:spPr>
        <p:txBody>
          <a:bodyPr vert="horz" rtlCol="0" anchor="b"/>
          <a:lstStyle>
            <a:lvl1pPr algn="l" eaLnBrk="1" fontAlgn="auto" latinLnBrk="0" hangingPunct="1">
              <a:spcBef>
                <a:spcPts val="0"/>
              </a:spcBef>
              <a:spcAft>
                <a:spcPts val="0"/>
              </a:spcAft>
              <a:defRPr kumimoji="0" sz="1100" smtClean="0">
                <a:solidFill>
                  <a:schemeClr val="tx2">
                    <a:lumMod val="75000"/>
                    <a:lumOff val="25000"/>
                  </a:schemeClr>
                </a:solidFill>
                <a:latin typeface="+mn-lt"/>
                <a:ea typeface="+mn-ea"/>
              </a:defRPr>
            </a:lvl1pPr>
          </a:lstStyle>
          <a:p>
            <a:pPr>
              <a:defRPr/>
            </a:pPr>
            <a:fld id="{F304A78E-E211-427E-8094-3D7DD60868A4}" type="datetimeFigureOut">
              <a:rPr lang="zh-CN" altLang="en-US"/>
              <a:pPr>
                <a:defRPr/>
              </a:pPr>
              <a:t>2018/11/6</a:t>
            </a:fld>
            <a:endParaRPr lang="zh-CN" altLang="en-US"/>
          </a:p>
        </p:txBody>
      </p:sp>
      <p:sp>
        <p:nvSpPr>
          <p:cNvPr id="5" name="页脚占位符 4"/>
          <p:cNvSpPr>
            <a:spLocks noGrp="1"/>
          </p:cNvSpPr>
          <p:nvPr>
            <p:ph type="ftr" sz="quarter" idx="3"/>
          </p:nvPr>
        </p:nvSpPr>
        <p:spPr>
          <a:xfrm>
            <a:off x="5334000" y="6400800"/>
            <a:ext cx="3733800" cy="284163"/>
          </a:xfrm>
          <a:prstGeom prst="rect">
            <a:avLst/>
          </a:prstGeom>
        </p:spPr>
        <p:txBody>
          <a:bodyPr vert="horz" rtlCol="0" anchor="ctr"/>
          <a:lstStyle>
            <a:lvl1pPr algn="r" eaLnBrk="1" fontAlgn="auto" latinLnBrk="0" hangingPunct="1">
              <a:spcBef>
                <a:spcPts val="0"/>
              </a:spcBef>
              <a:spcAft>
                <a:spcPts val="0"/>
              </a:spcAft>
              <a:defRPr kumimoji="0" sz="1100">
                <a:solidFill>
                  <a:schemeClr val="tx2">
                    <a:lumMod val="75000"/>
                    <a:lumOff val="2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4114800" y="6400800"/>
            <a:ext cx="914400" cy="284163"/>
          </a:xfrm>
          <a:prstGeom prst="rect">
            <a:avLst/>
          </a:prstGeom>
          <a:noFill/>
        </p:spPr>
        <p:txBody>
          <a:bodyPr vert="horz" lIns="45720" rIns="45720" rtlCol="0" anchor="ctr"/>
          <a:lstStyle>
            <a:lvl1pPr algn="ctr" eaLnBrk="1" fontAlgn="auto" latinLnBrk="0" hangingPunct="1">
              <a:spcBef>
                <a:spcPts val="0"/>
              </a:spcBef>
              <a:spcAft>
                <a:spcPts val="0"/>
              </a:spcAft>
              <a:defRPr kumimoji="0" sz="1100" b="0" smtClean="0">
                <a:solidFill>
                  <a:schemeClr val="tx2">
                    <a:lumMod val="75000"/>
                    <a:lumOff val="25000"/>
                  </a:schemeClr>
                </a:solidFill>
                <a:latin typeface="+mn-lt"/>
                <a:ea typeface="+mn-ea"/>
              </a:defRPr>
            </a:lvl1pPr>
          </a:lstStyle>
          <a:p>
            <a:pPr>
              <a:defRPr/>
            </a:pPr>
            <a:fld id="{DEDD565F-1312-49E9-AEB7-77A5E3A305D4}" type="slidenum">
              <a:rPr lang="zh-CN" altLang="en-US"/>
              <a:pPr>
                <a:defRPr/>
              </a:pPr>
              <a:t>‹#›</a:t>
            </a:fld>
            <a:endParaRPr lang="zh-CN" altLang="en-US"/>
          </a:p>
        </p:txBody>
      </p:sp>
      <p:sp>
        <p:nvSpPr>
          <p:cNvPr id="8" name="矩形 7"/>
          <p:cNvSpPr/>
          <p:nvPr/>
        </p:nvSpPr>
        <p:spPr>
          <a:xfrm>
            <a:off x="0" y="0"/>
            <a:ext cx="9144000" cy="10795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0" r:id="rId9"/>
    <p:sldLayoutId id="2147483679" r:id="rId10"/>
    <p:sldLayoutId id="2147483671"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Franklin Gothic Medium" pitchFamily="34" charset="0"/>
          <a:ea typeface="微软雅黑" pitchFamily="34" charset="-122"/>
        </a:defRPr>
      </a:lvl2pPr>
      <a:lvl3pPr algn="ctr" rtl="0" fontAlgn="base">
        <a:spcBef>
          <a:spcPct val="0"/>
        </a:spcBef>
        <a:spcAft>
          <a:spcPct val="0"/>
        </a:spcAft>
        <a:defRPr sz="4400">
          <a:solidFill>
            <a:schemeClr val="tx2"/>
          </a:solidFill>
          <a:latin typeface="Franklin Gothic Medium" pitchFamily="34" charset="0"/>
          <a:ea typeface="微软雅黑" pitchFamily="34" charset="-122"/>
        </a:defRPr>
      </a:lvl3pPr>
      <a:lvl4pPr algn="ctr" rtl="0" fontAlgn="base">
        <a:spcBef>
          <a:spcPct val="0"/>
        </a:spcBef>
        <a:spcAft>
          <a:spcPct val="0"/>
        </a:spcAft>
        <a:defRPr sz="4400">
          <a:solidFill>
            <a:schemeClr val="tx2"/>
          </a:solidFill>
          <a:latin typeface="Franklin Gothic Medium" pitchFamily="34" charset="0"/>
          <a:ea typeface="微软雅黑" pitchFamily="34" charset="-122"/>
        </a:defRPr>
      </a:lvl4pPr>
      <a:lvl5pPr algn="ctr" rtl="0" fontAlgn="base">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fontAlgn="base">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fontAlgn="base">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fontAlgn="base">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fontAlgn="base">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 name="TextBox 3"/>
          <p:cNvSpPr txBox="1"/>
          <p:nvPr/>
        </p:nvSpPr>
        <p:spPr>
          <a:xfrm>
            <a:off x="323528" y="1921737"/>
            <a:ext cx="8496944" cy="3416320"/>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zh-CN" altLang="en-US" sz="7200" b="1" cap="all" dirty="0">
                <a:ln w="0">
                  <a:solidFill>
                    <a:schemeClr val="accent2"/>
                  </a:solidFill>
                </a:ln>
                <a:solidFill>
                  <a:srgbClr val="FF0000"/>
                </a:solidFill>
                <a:effectLst>
                  <a:reflection blurRad="12700" stA="50000" endPos="50000" dist="5000" dir="5400000" sy="-100000" rotWithShape="0"/>
                </a:effectLst>
                <a:latin typeface="华文新魏" pitchFamily="2" charset="-122"/>
                <a:ea typeface="华文新魏" pitchFamily="2" charset="-122"/>
              </a:rPr>
              <a:t>第</a:t>
            </a:r>
            <a:r>
              <a:rPr lang="en-US" altLang="zh-CN" sz="7200" b="1" cap="all" dirty="0">
                <a:ln w="0">
                  <a:solidFill>
                    <a:schemeClr val="accent2"/>
                  </a:solidFill>
                </a:ln>
                <a:solidFill>
                  <a:srgbClr val="FF0000"/>
                </a:solidFill>
                <a:effectLst>
                  <a:reflection blurRad="12700" stA="50000" endPos="50000" dist="5000" dir="5400000" sy="-100000" rotWithShape="0"/>
                </a:effectLst>
                <a:latin typeface="华文新魏" pitchFamily="2" charset="-122"/>
                <a:ea typeface="华文新魏" pitchFamily="2" charset="-122"/>
              </a:rPr>
              <a:t>21</a:t>
            </a:r>
            <a:r>
              <a:rPr lang="zh-CN" altLang="en-US" sz="7200" b="1" cap="all" dirty="0">
                <a:ln w="0">
                  <a:solidFill>
                    <a:schemeClr val="accent2"/>
                  </a:solidFill>
                </a:ln>
                <a:solidFill>
                  <a:srgbClr val="FF0000"/>
                </a:solidFill>
                <a:effectLst>
                  <a:reflection blurRad="12700" stA="50000" endPos="50000" dist="5000" dir="5400000" sy="-100000" rotWithShape="0"/>
                </a:effectLst>
                <a:latin typeface="华文新魏" pitchFamily="2" charset="-122"/>
                <a:ea typeface="华文新魏" pitchFamily="2" charset="-122"/>
              </a:rPr>
              <a:t>课 </a:t>
            </a:r>
            <a:endParaRPr lang="en-US" altLang="zh-CN" sz="7200" b="1" cap="all" dirty="0">
              <a:ln w="0">
                <a:solidFill>
                  <a:schemeClr val="accent2"/>
                </a:solidFill>
              </a:ln>
              <a:solidFill>
                <a:srgbClr val="FF0000"/>
              </a:solidFill>
              <a:effectLst>
                <a:reflection blurRad="12700" stA="50000" endPos="50000" dist="5000" dir="5400000" sy="-100000" rotWithShape="0"/>
              </a:effectLst>
              <a:latin typeface="华文新魏" pitchFamily="2" charset="-122"/>
              <a:ea typeface="华文新魏" pitchFamily="2" charset="-122"/>
            </a:endParaRPr>
          </a:p>
          <a:p>
            <a:pPr algn="ctr" fontAlgn="auto">
              <a:spcBef>
                <a:spcPts val="0"/>
              </a:spcBef>
              <a:spcAft>
                <a:spcPts val="0"/>
              </a:spcAft>
              <a:defRPr/>
            </a:pPr>
            <a:r>
              <a:rPr lang="zh-CN" altLang="en-US" sz="7200" b="1" cap="all" dirty="0">
                <a:ln w="0">
                  <a:solidFill>
                    <a:schemeClr val="accent2"/>
                  </a:solidFill>
                </a:ln>
                <a:solidFill>
                  <a:srgbClr val="FF0000"/>
                </a:solidFill>
                <a:effectLst>
                  <a:reflection blurRad="12700" stA="50000" endPos="50000" dist="5000" dir="5400000" sy="-100000" rotWithShape="0"/>
                </a:effectLst>
                <a:latin typeface="华文新魏" pitchFamily="2" charset="-122"/>
                <a:ea typeface="华文新魏" pitchFamily="2" charset="-122"/>
              </a:rPr>
              <a:t>马克思主义的诞生和国际工人运动的兴起</a:t>
            </a:r>
          </a:p>
        </p:txBody>
      </p:sp>
    </p:spTree>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3886200" y="1066800"/>
            <a:ext cx="4572000" cy="4789488"/>
          </a:xfrm>
          <a:prstGeom prst="rect">
            <a:avLst/>
          </a:prstGeom>
          <a:noFill/>
          <a:ln w="9525">
            <a:noFill/>
            <a:miter lim="800000"/>
            <a:headEnd/>
            <a:tailEnd/>
          </a:ln>
        </p:spPr>
        <p:txBody>
          <a:bodyPr>
            <a:spAutoFit/>
          </a:bodyPr>
          <a:lstStyle/>
          <a:p>
            <a:r>
              <a:rPr lang="zh-CN" altLang="en-US" sz="2800" b="1">
                <a:solidFill>
                  <a:srgbClr val="000000"/>
                </a:solidFill>
                <a:latin typeface="黑体" pitchFamily="49" charset="-122"/>
                <a:ea typeface="黑体" pitchFamily="49" charset="-122"/>
              </a:rPr>
              <a:t>卡尔</a:t>
            </a:r>
            <a:r>
              <a:rPr lang="zh-CN" altLang="zh-CN" sz="2800" b="1">
                <a:solidFill>
                  <a:srgbClr val="000000"/>
                </a:solidFill>
                <a:latin typeface="Calibri" pitchFamily="34" charset="0"/>
                <a:ea typeface="黑体" pitchFamily="49" charset="-122"/>
              </a:rPr>
              <a:t>·</a:t>
            </a:r>
            <a:r>
              <a:rPr lang="zh-CN" altLang="en-US" sz="2800" b="1">
                <a:solidFill>
                  <a:srgbClr val="000000"/>
                </a:solidFill>
                <a:latin typeface="黑体" pitchFamily="49" charset="-122"/>
                <a:ea typeface="黑体" pitchFamily="49" charset="-122"/>
              </a:rPr>
              <a:t>马克思，</a:t>
            </a:r>
            <a:r>
              <a:rPr lang="zh-CN" altLang="zh-CN" sz="2800" b="1">
                <a:solidFill>
                  <a:srgbClr val="000000"/>
                </a:solidFill>
                <a:latin typeface="黑体" pitchFamily="49" charset="-122"/>
                <a:ea typeface="黑体" pitchFamily="49" charset="-122"/>
              </a:rPr>
              <a:t>1818</a:t>
            </a:r>
            <a:r>
              <a:rPr lang="zh-CN" altLang="en-US" sz="2800" b="1">
                <a:solidFill>
                  <a:srgbClr val="000000"/>
                </a:solidFill>
                <a:latin typeface="黑体" pitchFamily="49" charset="-122"/>
                <a:ea typeface="黑体" pitchFamily="49" charset="-122"/>
              </a:rPr>
              <a:t>年</a:t>
            </a:r>
            <a:r>
              <a:rPr lang="zh-CN" altLang="zh-CN" sz="2800" b="1">
                <a:solidFill>
                  <a:srgbClr val="000000"/>
                </a:solidFill>
                <a:latin typeface="黑体" pitchFamily="49" charset="-122"/>
                <a:ea typeface="黑体" pitchFamily="49" charset="-122"/>
              </a:rPr>
              <a:t>5</a:t>
            </a:r>
            <a:r>
              <a:rPr lang="zh-CN" altLang="en-US" sz="2800" b="1">
                <a:solidFill>
                  <a:srgbClr val="000000"/>
                </a:solidFill>
                <a:latin typeface="黑体" pitchFamily="49" charset="-122"/>
                <a:ea typeface="黑体" pitchFamily="49" charset="-122"/>
              </a:rPr>
              <a:t>月出生在德国莱茵省的特里尔城。在上大学时他加入</a:t>
            </a:r>
            <a:r>
              <a:rPr lang="zh-CN" altLang="en-US" sz="2800" b="1">
                <a:solidFill>
                  <a:srgbClr val="000000"/>
                </a:solidFill>
                <a:latin typeface="Calibri" pitchFamily="34" charset="0"/>
                <a:ea typeface="黑体" pitchFamily="49" charset="-122"/>
              </a:rPr>
              <a:t>“</a:t>
            </a:r>
            <a:r>
              <a:rPr lang="zh-CN" altLang="en-US" sz="2800" b="1">
                <a:solidFill>
                  <a:srgbClr val="000000"/>
                </a:solidFill>
                <a:latin typeface="黑体" pitchFamily="49" charset="-122"/>
                <a:ea typeface="黑体" pitchFamily="49" charset="-122"/>
              </a:rPr>
              <a:t>青年黑格尔派</a:t>
            </a:r>
            <a:r>
              <a:rPr lang="zh-CN" altLang="en-US" sz="2800" b="1">
                <a:solidFill>
                  <a:srgbClr val="000000"/>
                </a:solidFill>
                <a:latin typeface="Calibri" pitchFamily="34" charset="0"/>
                <a:ea typeface="黑体" pitchFamily="49" charset="-122"/>
              </a:rPr>
              <a:t>”</a:t>
            </a:r>
            <a:r>
              <a:rPr lang="zh-CN" altLang="en-US" sz="2800" b="1">
                <a:solidFill>
                  <a:srgbClr val="000000"/>
                </a:solidFill>
                <a:latin typeface="黑体" pitchFamily="49" charset="-122"/>
                <a:ea typeface="黑体" pitchFamily="49" charset="-122"/>
              </a:rPr>
              <a:t>，毕业后参加</a:t>
            </a:r>
            <a:r>
              <a:rPr lang="zh-CN" altLang="zh-CN" sz="28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莱茵报</a:t>
            </a:r>
            <a:r>
              <a:rPr lang="zh-CN" altLang="zh-CN" sz="28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的主编工作，</a:t>
            </a:r>
            <a:r>
              <a:rPr lang="zh-CN" altLang="zh-CN" sz="2800" b="1">
                <a:solidFill>
                  <a:srgbClr val="000000"/>
                </a:solidFill>
                <a:latin typeface="黑体" pitchFamily="49" charset="-122"/>
                <a:ea typeface="黑体" pitchFamily="49" charset="-122"/>
              </a:rPr>
              <a:t>1842</a:t>
            </a:r>
            <a:r>
              <a:rPr lang="zh-CN" altLang="en-US" sz="2800" b="1">
                <a:solidFill>
                  <a:srgbClr val="000000"/>
                </a:solidFill>
                <a:latin typeface="黑体" pitchFamily="49" charset="-122"/>
                <a:ea typeface="黑体" pitchFamily="49" charset="-122"/>
              </a:rPr>
              <a:t>年</a:t>
            </a:r>
            <a:r>
              <a:rPr lang="zh-CN" altLang="zh-CN" sz="2800" b="1">
                <a:solidFill>
                  <a:srgbClr val="000000"/>
                </a:solidFill>
                <a:latin typeface="黑体" pitchFamily="49" charset="-122"/>
                <a:ea typeface="黑体" pitchFamily="49" charset="-122"/>
              </a:rPr>
              <a:t>11</a:t>
            </a:r>
            <a:r>
              <a:rPr lang="zh-CN" altLang="en-US" sz="2800" b="1">
                <a:solidFill>
                  <a:srgbClr val="000000"/>
                </a:solidFill>
                <a:latin typeface="黑体" pitchFamily="49" charset="-122"/>
                <a:ea typeface="黑体" pitchFamily="49" charset="-122"/>
              </a:rPr>
              <a:t>月与恩格斯相识，从此结下了深厚友谊。后来马、恩二人并肩作战，为国际共产主义运动的发展和创立马克思主义学说作出了艰苦卓绝的奋斗。</a:t>
            </a:r>
            <a:endParaRPr lang="zh-CN" altLang="en-US" sz="2800" b="1">
              <a:latin typeface="黑体" pitchFamily="49" charset="-122"/>
              <a:ea typeface="黑体" pitchFamily="49" charset="-122"/>
            </a:endParaRPr>
          </a:p>
        </p:txBody>
      </p:sp>
      <p:grpSp>
        <p:nvGrpSpPr>
          <p:cNvPr id="60419" name="Group 3"/>
          <p:cNvGrpSpPr>
            <a:grpSpLocks/>
          </p:cNvGrpSpPr>
          <p:nvPr/>
        </p:nvGrpSpPr>
        <p:grpSpPr bwMode="auto">
          <a:xfrm>
            <a:off x="457200" y="609600"/>
            <a:ext cx="3048000" cy="5126038"/>
            <a:chOff x="0" y="0"/>
            <a:chExt cx="1920" cy="3229"/>
          </a:xfrm>
        </p:grpSpPr>
        <p:pic>
          <p:nvPicPr>
            <p:cNvPr id="60420" name="Picture 4" descr="晚年的马克思"/>
            <p:cNvPicPr>
              <a:picLocks noChangeAspect="1" noChangeArrowheads="1"/>
            </p:cNvPicPr>
            <p:nvPr/>
          </p:nvPicPr>
          <p:blipFill>
            <a:blip r:embed="rId2"/>
            <a:srcRect/>
            <a:stretch>
              <a:fillRect/>
            </a:stretch>
          </p:blipFill>
          <p:spPr bwMode="auto">
            <a:xfrm>
              <a:off x="0" y="0"/>
              <a:ext cx="1920" cy="2928"/>
            </a:xfrm>
            <a:prstGeom prst="rect">
              <a:avLst/>
            </a:prstGeom>
            <a:noFill/>
            <a:ln w="9525">
              <a:noFill/>
              <a:miter lim="800000"/>
              <a:headEnd/>
              <a:tailEnd/>
            </a:ln>
          </p:spPr>
        </p:pic>
        <p:sp>
          <p:nvSpPr>
            <p:cNvPr id="60421" name="Text Box 5"/>
            <p:cNvSpPr txBox="1">
              <a:spLocks noChangeArrowheads="1"/>
            </p:cNvSpPr>
            <p:nvPr/>
          </p:nvSpPr>
          <p:spPr bwMode="auto">
            <a:xfrm>
              <a:off x="406" y="2941"/>
              <a:ext cx="695" cy="288"/>
            </a:xfrm>
            <a:prstGeom prst="rect">
              <a:avLst/>
            </a:prstGeom>
            <a:noFill/>
            <a:ln w="9525">
              <a:noFill/>
              <a:miter lim="800000"/>
              <a:headEnd/>
              <a:tailEnd/>
            </a:ln>
          </p:spPr>
          <p:txBody>
            <a:bodyPr wrap="none">
              <a:spAutoFit/>
            </a:bodyPr>
            <a:lstStyle/>
            <a:p>
              <a:r>
                <a:rPr lang="zh-CN" altLang="en-US" sz="2400" b="1">
                  <a:latin typeface="Times New Roman" pitchFamily="18" charset="0"/>
                  <a:ea typeface="黑体" pitchFamily="49" charset="-122"/>
                </a:rPr>
                <a:t>马克思</a:t>
              </a:r>
            </a:p>
          </p:txBody>
        </p:sp>
      </p:grpSp>
      <p:sp>
        <p:nvSpPr>
          <p:cNvPr id="2" name="TextBox 1"/>
          <p:cNvSpPr txBox="1"/>
          <p:nvPr/>
        </p:nvSpPr>
        <p:spPr>
          <a:xfrm>
            <a:off x="1881743" y="143948"/>
            <a:ext cx="6476471" cy="769441"/>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rPr>
              <a:t>一、马克思和恩格斯</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3962400" y="1143000"/>
            <a:ext cx="4953000" cy="5216525"/>
          </a:xfrm>
          <a:prstGeom prst="rect">
            <a:avLst/>
          </a:prstGeom>
          <a:noFill/>
          <a:ln w="9525">
            <a:noFill/>
            <a:miter lim="800000"/>
            <a:headEnd/>
            <a:tailEnd/>
          </a:ln>
        </p:spPr>
        <p:txBody>
          <a:bodyPr>
            <a:spAutoFit/>
          </a:bodyPr>
          <a:lstStyle/>
          <a:p>
            <a:r>
              <a:rPr lang="zh-CN" altLang="zh-CN" sz="2800" b="1">
                <a:latin typeface="黑体" pitchFamily="49" charset="-122"/>
                <a:ea typeface="黑体" pitchFamily="49" charset="-122"/>
              </a:rPr>
              <a:t>1820</a:t>
            </a:r>
            <a:r>
              <a:rPr lang="zh-CN" altLang="en-US" sz="2800" b="1">
                <a:latin typeface="黑体" pitchFamily="49" charset="-122"/>
                <a:ea typeface="黑体" pitchFamily="49" charset="-122"/>
              </a:rPr>
              <a:t>年</a:t>
            </a:r>
            <a:r>
              <a:rPr lang="zh-CN" altLang="zh-CN" sz="2800" b="1">
                <a:latin typeface="黑体" pitchFamily="49" charset="-122"/>
                <a:ea typeface="黑体" pitchFamily="49" charset="-122"/>
              </a:rPr>
              <a:t>11</a:t>
            </a:r>
            <a:r>
              <a:rPr lang="zh-CN" altLang="en-US" sz="2800" b="1">
                <a:latin typeface="黑体" pitchFamily="49" charset="-122"/>
                <a:ea typeface="黑体" pitchFamily="49" charset="-122"/>
              </a:rPr>
              <a:t>月，恩格斯出生在德国莱茵省巴门城的一个工厂主家庭。</a:t>
            </a:r>
            <a:r>
              <a:rPr lang="zh-CN" altLang="zh-CN" sz="2800" b="1">
                <a:latin typeface="黑体" pitchFamily="49" charset="-122"/>
                <a:ea typeface="黑体" pitchFamily="49" charset="-122"/>
              </a:rPr>
              <a:t>1842</a:t>
            </a:r>
            <a:r>
              <a:rPr lang="zh-CN" altLang="en-US" sz="2800" b="1">
                <a:latin typeface="黑体" pitchFamily="49" charset="-122"/>
                <a:ea typeface="黑体" pitchFamily="49" charset="-122"/>
              </a:rPr>
              <a:t>年在到英国曼彻斯特的途中于法国的科伦和马克思首次会面。此后便和马克思为国际共产主义事业奋斗终身。国际工人协会成立后，恩格斯成为国际的主要领导人之一，与马克思并肩作战。马克思逝世后，他成为国际共产主义运动的领袖，继续推进马克思主义的向前发展。</a:t>
            </a:r>
          </a:p>
        </p:txBody>
      </p:sp>
      <p:grpSp>
        <p:nvGrpSpPr>
          <p:cNvPr id="61443" name="Group 3"/>
          <p:cNvGrpSpPr>
            <a:grpSpLocks/>
          </p:cNvGrpSpPr>
          <p:nvPr/>
        </p:nvGrpSpPr>
        <p:grpSpPr bwMode="auto">
          <a:xfrm>
            <a:off x="381000" y="762000"/>
            <a:ext cx="3505200" cy="4805363"/>
            <a:chOff x="0" y="0"/>
            <a:chExt cx="2088" cy="2614"/>
          </a:xfrm>
        </p:grpSpPr>
        <p:pic>
          <p:nvPicPr>
            <p:cNvPr id="61444" name="Picture 4" descr="恩格斯"/>
            <p:cNvPicPr>
              <a:picLocks noChangeAspect="1" noChangeArrowheads="1"/>
            </p:cNvPicPr>
            <p:nvPr/>
          </p:nvPicPr>
          <p:blipFill>
            <a:blip r:embed="rId2"/>
            <a:srcRect/>
            <a:stretch>
              <a:fillRect/>
            </a:stretch>
          </p:blipFill>
          <p:spPr bwMode="auto">
            <a:xfrm>
              <a:off x="0" y="0"/>
              <a:ext cx="2088" cy="2400"/>
            </a:xfrm>
            <a:prstGeom prst="rect">
              <a:avLst/>
            </a:prstGeom>
            <a:noFill/>
            <a:ln w="9525">
              <a:noFill/>
              <a:miter lim="800000"/>
              <a:headEnd/>
              <a:tailEnd/>
            </a:ln>
          </p:spPr>
        </p:pic>
        <p:sp>
          <p:nvSpPr>
            <p:cNvPr id="61445" name="Text Box 5"/>
            <p:cNvSpPr txBox="1">
              <a:spLocks noChangeArrowheads="1"/>
            </p:cNvSpPr>
            <p:nvPr/>
          </p:nvSpPr>
          <p:spPr bwMode="auto">
            <a:xfrm>
              <a:off x="556" y="2365"/>
              <a:ext cx="695" cy="249"/>
            </a:xfrm>
            <a:prstGeom prst="rect">
              <a:avLst/>
            </a:prstGeom>
            <a:noFill/>
            <a:ln w="9525">
              <a:noFill/>
              <a:miter lim="800000"/>
              <a:headEnd/>
              <a:tailEnd/>
            </a:ln>
          </p:spPr>
          <p:txBody>
            <a:bodyPr>
              <a:spAutoFit/>
            </a:bodyPr>
            <a:lstStyle/>
            <a:p>
              <a:r>
                <a:rPr lang="zh-CN" altLang="en-US" sz="2400" b="1">
                  <a:latin typeface="Times New Roman" pitchFamily="18" charset="0"/>
                  <a:ea typeface="黑体" pitchFamily="49" charset="-122"/>
                </a:rPr>
                <a:t>恩格斯</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srcRect/>
          <a:stretch>
            <a:fillRect/>
          </a:stretch>
        </p:blipFill>
        <p:spPr bwMode="auto">
          <a:xfrm>
            <a:off x="457200" y="533400"/>
            <a:ext cx="8077200" cy="4114800"/>
          </a:xfrm>
          <a:prstGeom prst="rect">
            <a:avLst/>
          </a:prstGeom>
          <a:noFill/>
          <a:ln w="9525">
            <a:noFill/>
            <a:miter lim="800000"/>
            <a:headEnd/>
            <a:tailEnd/>
          </a:ln>
        </p:spPr>
      </p:pic>
      <p:sp>
        <p:nvSpPr>
          <p:cNvPr id="11267" name="Text Box 3"/>
          <p:cNvSpPr txBox="1">
            <a:spLocks noChangeArrowheads="1"/>
          </p:cNvSpPr>
          <p:nvPr/>
        </p:nvSpPr>
        <p:spPr bwMode="auto">
          <a:xfrm>
            <a:off x="1371600" y="4800600"/>
            <a:ext cx="6400800" cy="1066800"/>
          </a:xfrm>
          <a:prstGeom prst="rect">
            <a:avLst/>
          </a:prstGeom>
          <a:solidFill>
            <a:schemeClr val="bg1"/>
          </a:solidFill>
          <a:ln w="9525">
            <a:noFill/>
            <a:miter lim="800000"/>
            <a:headEnd/>
            <a:tailEnd/>
          </a:ln>
        </p:spPr>
        <p:txBody>
          <a:bodyPr>
            <a:spAutoFit/>
          </a:bodyPr>
          <a:lstStyle/>
          <a:p>
            <a:pPr>
              <a:spcBef>
                <a:spcPct val="50000"/>
              </a:spcBef>
            </a:pPr>
            <a:r>
              <a:rPr lang="zh-CN" altLang="en-US" sz="3200" b="1">
                <a:solidFill>
                  <a:srgbClr val="FF0000"/>
                </a:solidFill>
                <a:latin typeface="Calibri" pitchFamily="34" charset="0"/>
                <a:ea typeface="黑体" pitchFamily="49" charset="-122"/>
              </a:rPr>
              <a:t>工人阶级与资产阶级之间巨大的贫富差距。</a:t>
            </a:r>
          </a:p>
        </p:txBody>
      </p:sp>
      <p:sp>
        <p:nvSpPr>
          <p:cNvPr id="56324" name="Text Box 4"/>
          <p:cNvSpPr txBox="1">
            <a:spLocks noChangeArrowheads="1"/>
          </p:cNvSpPr>
          <p:nvPr/>
        </p:nvSpPr>
        <p:spPr bwMode="auto">
          <a:xfrm>
            <a:off x="609600" y="4191000"/>
            <a:ext cx="914400" cy="366713"/>
          </a:xfrm>
          <a:prstGeom prst="rect">
            <a:avLst/>
          </a:prstGeom>
          <a:solidFill>
            <a:schemeClr val="bg1"/>
          </a:solidFill>
          <a:ln w="9525">
            <a:noFill/>
            <a:miter lim="800000"/>
            <a:headEnd/>
            <a:tailEnd/>
          </a:ln>
        </p:spPr>
        <p:txBody>
          <a:bodyPr>
            <a:spAutoFit/>
          </a:bodyPr>
          <a:lstStyle/>
          <a:p>
            <a:pPr>
              <a:spcBef>
                <a:spcPct val="50000"/>
              </a:spcBef>
            </a:pPr>
            <a:r>
              <a:rPr lang="zh-CN" altLang="en-US">
                <a:latin typeface="Calibri" pitchFamily="34" charset="0"/>
              </a:rPr>
              <a:t>图</a:t>
            </a:r>
            <a:r>
              <a:rPr lang="zh-CN" altLang="zh-CN">
                <a:latin typeface="Calibri" pitchFamily="34" charset="0"/>
              </a:rPr>
              <a:t>6-63</a:t>
            </a:r>
          </a:p>
        </p:txBody>
      </p:sp>
      <p:sp>
        <p:nvSpPr>
          <p:cNvPr id="56325" name="Text Box 5"/>
          <p:cNvSpPr txBox="1">
            <a:spLocks noChangeArrowheads="1"/>
          </p:cNvSpPr>
          <p:nvPr/>
        </p:nvSpPr>
        <p:spPr bwMode="auto">
          <a:xfrm>
            <a:off x="4495800" y="4191000"/>
            <a:ext cx="990600" cy="366713"/>
          </a:xfrm>
          <a:prstGeom prst="rect">
            <a:avLst/>
          </a:prstGeom>
          <a:solidFill>
            <a:schemeClr val="bg1"/>
          </a:solidFill>
          <a:ln w="9525">
            <a:noFill/>
            <a:miter lim="800000"/>
            <a:headEnd/>
            <a:tailEnd/>
          </a:ln>
        </p:spPr>
        <p:txBody>
          <a:bodyPr>
            <a:spAutoFit/>
          </a:bodyPr>
          <a:lstStyle/>
          <a:p>
            <a:pPr>
              <a:spcBef>
                <a:spcPct val="50000"/>
              </a:spcBef>
            </a:pPr>
            <a:r>
              <a:rPr lang="zh-CN" altLang="en-US">
                <a:latin typeface="Calibri" pitchFamily="34" charset="0"/>
              </a:rPr>
              <a:t>图</a:t>
            </a:r>
            <a:r>
              <a:rPr lang="zh-CN" altLang="zh-CN">
                <a:latin typeface="Calibri" pitchFamily="34" charset="0"/>
              </a:rPr>
              <a:t>6-64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ppt_w</p:attrName>
                                        </p:attrNameLst>
                                      </p:cBhvr>
                                      <p:tavLst>
                                        <p:tav tm="0">
                                          <p:val>
                                            <p:fltVal val="0"/>
                                          </p:val>
                                        </p:tav>
                                        <p:tav tm="100000">
                                          <p:val>
                                            <p:strVal val="#ppt_w"/>
                                          </p:val>
                                        </p:tav>
                                      </p:tavLst>
                                    </p:anim>
                                    <p:anim calcmode="lin" valueType="num">
                                      <p:cBhvr>
                                        <p:cTn id="8" dur="500" fill="hold"/>
                                        <p:tgtEl>
                                          <p:spTgt spid="11267"/>
                                        </p:tgtEl>
                                        <p:attrNameLst>
                                          <p:attrName>ppt_h</p:attrName>
                                        </p:attrNameLst>
                                      </p:cBhvr>
                                      <p:tavLst>
                                        <p:tav tm="0">
                                          <p:val>
                                            <p:fltVal val="0"/>
                                          </p:val>
                                        </p:tav>
                                        <p:tav tm="100000">
                                          <p:val>
                                            <p:strVal val="#ppt_h"/>
                                          </p:val>
                                        </p:tav>
                                      </p:tavLst>
                                    </p:anim>
                                    <p:animEffect transition="in" filter="fade">
                                      <p:cBhvr>
                                        <p:cTn id="9"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381000" y="846138"/>
            <a:ext cx="8153400" cy="4792662"/>
          </a:xfrm>
          <a:prstGeom prst="rect">
            <a:avLst/>
          </a:prstGeom>
          <a:noFill/>
          <a:ln w="9525">
            <a:noFill/>
            <a:miter lim="800000"/>
            <a:headEnd/>
            <a:tailEnd/>
          </a:ln>
        </p:spPr>
        <p:txBody>
          <a:bodyPr>
            <a:spAutoFit/>
          </a:bodyPr>
          <a:lstStyle/>
          <a:p>
            <a:pPr>
              <a:spcBef>
                <a:spcPct val="50000"/>
              </a:spcBef>
            </a:pPr>
            <a:r>
              <a:rPr lang="zh-CN" altLang="en-US" sz="2800" b="1">
                <a:latin typeface="Calibri" pitchFamily="34" charset="0"/>
                <a:ea typeface="黑体" pitchFamily="49" charset="-122"/>
              </a:rPr>
              <a:t>造成工人阶级和资产阶级巨大差异的原因是什么？</a:t>
            </a:r>
          </a:p>
          <a:p>
            <a:pPr>
              <a:spcBef>
                <a:spcPct val="50000"/>
              </a:spcBef>
            </a:pPr>
            <a:r>
              <a:rPr lang="zh-CN" altLang="zh-CN" sz="2800" b="1">
                <a:latin typeface="Calibri" pitchFamily="34" charset="0"/>
                <a:ea typeface="黑体" pitchFamily="49" charset="-122"/>
              </a:rPr>
              <a:t>       </a:t>
            </a:r>
            <a:r>
              <a:rPr lang="zh-CN" altLang="en-US" sz="2800" b="1">
                <a:solidFill>
                  <a:srgbClr val="0000CC"/>
                </a:solidFill>
                <a:latin typeface="Calibri" pitchFamily="34" charset="0"/>
                <a:ea typeface="黑体" pitchFamily="49" charset="-122"/>
              </a:rPr>
              <a:t>资本家是工厂、矿山、土地等一切生产资料的所有者；</a:t>
            </a:r>
          </a:p>
          <a:p>
            <a:pPr>
              <a:spcBef>
                <a:spcPct val="50000"/>
              </a:spcBef>
            </a:pPr>
            <a:r>
              <a:rPr lang="zh-CN" altLang="zh-CN" sz="2800" b="1">
                <a:latin typeface="Calibri" pitchFamily="34" charset="0"/>
                <a:ea typeface="黑体" pitchFamily="49" charset="-122"/>
              </a:rPr>
              <a:t>       </a:t>
            </a:r>
            <a:r>
              <a:rPr lang="zh-CN" altLang="en-US" sz="2800" b="1">
                <a:solidFill>
                  <a:srgbClr val="0000CC"/>
                </a:solidFill>
                <a:latin typeface="Calibri" pitchFamily="34" charset="0"/>
                <a:ea typeface="黑体" pitchFamily="49" charset="-122"/>
              </a:rPr>
              <a:t>工人受资本家的雇佣，只能得到最低的工资报酬。</a:t>
            </a:r>
          </a:p>
          <a:p>
            <a:pPr>
              <a:spcBef>
                <a:spcPct val="50000"/>
              </a:spcBef>
            </a:pPr>
            <a:r>
              <a:rPr lang="zh-CN" altLang="zh-CN" sz="2800" b="1">
                <a:latin typeface="Calibri" pitchFamily="34" charset="0"/>
                <a:ea typeface="黑体" pitchFamily="49" charset="-122"/>
              </a:rPr>
              <a:t>       </a:t>
            </a:r>
            <a:r>
              <a:rPr lang="zh-CN" altLang="en-US" sz="2800" b="1">
                <a:latin typeface="Calibri" pitchFamily="34" charset="0"/>
                <a:ea typeface="黑体" pitchFamily="49" charset="-122"/>
              </a:rPr>
              <a:t>资本家为获得更多的利润，采取了什么样的方式？</a:t>
            </a:r>
          </a:p>
          <a:p>
            <a:pPr>
              <a:spcBef>
                <a:spcPct val="50000"/>
              </a:spcBef>
            </a:pPr>
            <a:r>
              <a:rPr lang="zh-CN" altLang="zh-CN" sz="2800" b="1">
                <a:solidFill>
                  <a:srgbClr val="0000CC"/>
                </a:solidFill>
                <a:latin typeface="Calibri" pitchFamily="34" charset="0"/>
                <a:ea typeface="黑体" pitchFamily="49" charset="-122"/>
              </a:rPr>
              <a:t>        </a:t>
            </a:r>
            <a:r>
              <a:rPr lang="zh-CN" altLang="en-US" sz="2800" b="1">
                <a:solidFill>
                  <a:srgbClr val="0000CC"/>
                </a:solidFill>
                <a:latin typeface="Calibri" pitchFamily="34" charset="0"/>
                <a:ea typeface="黑体" pitchFamily="49" charset="-122"/>
              </a:rPr>
              <a:t>延长工人的劳动时间，雇佣妇女和童工，增加劳动的强度。</a:t>
            </a:r>
          </a:p>
        </p:txBody>
      </p:sp>
      <p:sp>
        <p:nvSpPr>
          <p:cNvPr id="12291" name="WordArt 3"/>
          <p:cNvSpPr>
            <a:spLocks noChangeArrowheads="1" noChangeShapeType="1"/>
          </p:cNvSpPr>
          <p:nvPr/>
        </p:nvSpPr>
        <p:spPr bwMode="auto">
          <a:xfrm>
            <a:off x="2514600" y="5867400"/>
            <a:ext cx="5133975" cy="457200"/>
          </a:xfrm>
          <a:prstGeom prst="rect">
            <a:avLst/>
          </a:prstGeom>
        </p:spPr>
        <p:txBody>
          <a:bodyPr wrap="none" fromWordArt="1">
            <a:prstTxWarp prst="textPlain">
              <a:avLst>
                <a:gd name="adj" fmla="val 50000"/>
              </a:avLst>
            </a:prstTxWarp>
          </a:bodyPr>
          <a:lstStyle/>
          <a:p>
            <a:pPr algn="ctr"/>
            <a:r>
              <a:rPr lang="zh-CN" altLang="en-US" sz="3600" b="1" kern="10">
                <a:ln w="19050">
                  <a:solidFill>
                    <a:srgbClr val="99CCFF"/>
                  </a:solidFill>
                  <a:round/>
                  <a:headEnd/>
                  <a:tailEnd/>
                </a:ln>
                <a:solidFill>
                  <a:srgbClr val="FF0000"/>
                </a:solidFill>
                <a:effectLst>
                  <a:outerShdw dist="35921" dir="2700000" algn="ctr" rotWithShape="0">
                    <a:srgbClr val="990000"/>
                  </a:outerShdw>
                </a:effectLst>
                <a:latin typeface="黑体"/>
                <a:ea typeface="黑体"/>
              </a:rPr>
              <a:t>两大阶级的矛盾不可调和！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290">
                                            <p:txEl>
                                              <p:pRg st="1" end="1"/>
                                            </p:txEl>
                                          </p:spTgt>
                                        </p:tgtEl>
                                        <p:attrNameLst>
                                          <p:attrName>style.visibility</p:attrName>
                                        </p:attrNameLst>
                                      </p:cBhvr>
                                      <p:to>
                                        <p:strVal val="visible"/>
                                      </p:to>
                                    </p:set>
                                    <p:anim calcmode="lin" valueType="num">
                                      <p:cBhvr additive="base">
                                        <p:cTn id="7" dur="500" fill="hold"/>
                                        <p:tgtEl>
                                          <p:spTgt spid="12290">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29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290">
                                            <p:txEl>
                                              <p:pRg st="2" end="2"/>
                                            </p:txEl>
                                          </p:spTgt>
                                        </p:tgtEl>
                                        <p:attrNameLst>
                                          <p:attrName>style.visibility</p:attrName>
                                        </p:attrNameLst>
                                      </p:cBhvr>
                                      <p:to>
                                        <p:strVal val="visible"/>
                                      </p:to>
                                    </p:set>
                                    <p:anim calcmode="lin" valueType="num">
                                      <p:cBhvr additive="base">
                                        <p:cTn id="13" dur="500" fill="hold"/>
                                        <p:tgtEl>
                                          <p:spTgt spid="12290">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29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2290">
                                            <p:txEl>
                                              <p:pRg st="4" end="4"/>
                                            </p:txEl>
                                          </p:spTgt>
                                        </p:tgtEl>
                                        <p:attrNameLst>
                                          <p:attrName>style.visibility</p:attrName>
                                        </p:attrNameLst>
                                      </p:cBhvr>
                                      <p:to>
                                        <p:strVal val="visible"/>
                                      </p:to>
                                    </p:set>
                                    <p:anim calcmode="lin" valueType="num">
                                      <p:cBhvr additive="base">
                                        <p:cTn id="19" dur="500" fill="hold"/>
                                        <p:tgtEl>
                                          <p:spTgt spid="12290">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2290">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1"/>
                                        </p:tgtEl>
                                        <p:attrNameLst>
                                          <p:attrName>style.visibility</p:attrName>
                                        </p:attrNameLst>
                                      </p:cBhvr>
                                      <p:to>
                                        <p:strVal val="visible"/>
                                      </p:to>
                                    </p:set>
                                    <p:anim calcmode="lin" valueType="num">
                                      <p:cBhvr additive="base">
                                        <p:cTn id="25" dur="500" fill="hold"/>
                                        <p:tgtEl>
                                          <p:spTgt spid="12291"/>
                                        </p:tgtEl>
                                        <p:attrNameLst>
                                          <p:attrName>ppt_x</p:attrName>
                                        </p:attrNameLst>
                                      </p:cBhvr>
                                      <p:tavLst>
                                        <p:tav tm="0">
                                          <p:val>
                                            <p:strVal val="#ppt_x"/>
                                          </p:val>
                                        </p:tav>
                                        <p:tav tm="100000">
                                          <p:val>
                                            <p:strVal val="#ppt_x"/>
                                          </p:val>
                                        </p:tav>
                                      </p:tavLst>
                                    </p:anim>
                                    <p:anim calcmode="lin" valueType="num">
                                      <p:cBhvr additive="base">
                                        <p:cTn id="26"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292100" y="266700"/>
            <a:ext cx="9994900" cy="517525"/>
          </a:xfrm>
          <a:prstGeom prst="rect">
            <a:avLst/>
          </a:prstGeom>
          <a:noFill/>
          <a:ln w="9525">
            <a:noFill/>
            <a:miter lim="800000"/>
            <a:headEnd/>
            <a:tailEnd/>
          </a:ln>
        </p:spPr>
        <p:txBody>
          <a:bodyPr>
            <a:spAutoFit/>
          </a:bodyPr>
          <a:lstStyle/>
          <a:p>
            <a:pPr>
              <a:spcBef>
                <a:spcPct val="50000"/>
              </a:spcBef>
            </a:pPr>
            <a:r>
              <a:rPr lang="zh-CN" altLang="en-US" sz="2800" b="1">
                <a:solidFill>
                  <a:srgbClr val="0000FF"/>
                </a:solidFill>
                <a:latin typeface="黑体" pitchFamily="49" charset="-122"/>
                <a:ea typeface="黑体" pitchFamily="49" charset="-122"/>
              </a:rPr>
              <a:t>1、欧洲三大工人运动</a:t>
            </a:r>
            <a:r>
              <a:rPr lang="zh-CN" altLang="en-US" sz="2400" b="1">
                <a:solidFill>
                  <a:schemeClr val="tx2"/>
                </a:solidFill>
                <a:latin typeface="楷体_GB2312"/>
                <a:ea typeface="楷体_GB2312"/>
                <a:cs typeface="楷体_GB2312"/>
              </a:rPr>
              <a:t>(19世纪30年代</a:t>
            </a:r>
            <a:r>
              <a:rPr lang="zh-CN" altLang="en-US" sz="2400" b="1">
                <a:solidFill>
                  <a:schemeClr val="tx2"/>
                </a:solidFill>
                <a:latin typeface="Calibri" pitchFamily="34" charset="0"/>
                <a:ea typeface="楷体_GB2312"/>
                <a:cs typeface="楷体_GB2312"/>
              </a:rPr>
              <a:t>—</a:t>
            </a:r>
            <a:r>
              <a:rPr lang="zh-CN" altLang="en-US" sz="2400" b="1">
                <a:solidFill>
                  <a:schemeClr val="tx2"/>
                </a:solidFill>
                <a:latin typeface="楷体_GB2312"/>
                <a:ea typeface="楷体_GB2312"/>
                <a:cs typeface="楷体_GB2312"/>
              </a:rPr>
              <a:t>40年代）</a:t>
            </a:r>
          </a:p>
        </p:txBody>
      </p:sp>
      <p:grpSp>
        <p:nvGrpSpPr>
          <p:cNvPr id="2" name="Group 3"/>
          <p:cNvGrpSpPr>
            <a:grpSpLocks/>
          </p:cNvGrpSpPr>
          <p:nvPr/>
        </p:nvGrpSpPr>
        <p:grpSpPr bwMode="auto">
          <a:xfrm>
            <a:off x="304800" y="1366838"/>
            <a:ext cx="7108825" cy="3079750"/>
            <a:chOff x="0" y="0"/>
            <a:chExt cx="4478" cy="1940"/>
          </a:xfrm>
        </p:grpSpPr>
        <p:sp>
          <p:nvSpPr>
            <p:cNvPr id="58372" name="Rectangle 4"/>
            <p:cNvSpPr>
              <a:spLocks noChangeArrowheads="1"/>
            </p:cNvSpPr>
            <p:nvPr/>
          </p:nvSpPr>
          <p:spPr bwMode="auto">
            <a:xfrm>
              <a:off x="48" y="1613"/>
              <a:ext cx="4430" cy="327"/>
            </a:xfrm>
            <a:prstGeom prst="rect">
              <a:avLst/>
            </a:prstGeom>
            <a:noFill/>
            <a:ln w="9525">
              <a:noFill/>
              <a:miter lim="800000"/>
              <a:headEnd/>
              <a:tailEnd/>
            </a:ln>
          </p:spPr>
          <p:txBody>
            <a:bodyPr>
              <a:spAutoFit/>
            </a:bodyPr>
            <a:lstStyle/>
            <a:p>
              <a:r>
                <a:rPr lang="zh-CN" altLang="zh-CN" sz="2800" b="1">
                  <a:solidFill>
                    <a:srgbClr val="0000FF"/>
                  </a:solidFill>
                  <a:latin typeface="Calibri" pitchFamily="34" charset="0"/>
                  <a:ea typeface="楷体_GB2312"/>
                  <a:cs typeface="楷体_GB2312"/>
                </a:rPr>
                <a:t>①</a:t>
              </a:r>
              <a:r>
                <a:rPr lang="zh-CN" altLang="en-US" sz="2800" b="1">
                  <a:solidFill>
                    <a:srgbClr val="0000FF"/>
                  </a:solidFill>
                  <a:latin typeface="Calibri" pitchFamily="34" charset="0"/>
                  <a:ea typeface="楷体_GB2312"/>
                  <a:cs typeface="楷体_GB2312"/>
                </a:rPr>
                <a:t>法国里昂两次工人起义</a:t>
              </a:r>
            </a:p>
          </p:txBody>
        </p:sp>
        <p:pic>
          <p:nvPicPr>
            <p:cNvPr id="58373" name="Picture 5" descr="u=413573513,374411583&amp;fm=23&amp;gp=0"/>
            <p:cNvPicPr>
              <a:picLocks noChangeAspect="1" noChangeArrowheads="1"/>
            </p:cNvPicPr>
            <p:nvPr/>
          </p:nvPicPr>
          <p:blipFill>
            <a:blip r:embed="rId2"/>
            <a:srcRect/>
            <a:stretch>
              <a:fillRect/>
            </a:stretch>
          </p:blipFill>
          <p:spPr bwMode="auto">
            <a:xfrm>
              <a:off x="0" y="0"/>
              <a:ext cx="2688" cy="1620"/>
            </a:xfrm>
            <a:prstGeom prst="rect">
              <a:avLst/>
            </a:prstGeom>
            <a:noFill/>
            <a:ln w="9525">
              <a:noFill/>
              <a:miter lim="800000"/>
              <a:headEnd/>
              <a:tailEnd/>
            </a:ln>
          </p:spPr>
        </p:pic>
      </p:grpSp>
      <p:grpSp>
        <p:nvGrpSpPr>
          <p:cNvPr id="3" name="Group 6"/>
          <p:cNvGrpSpPr>
            <a:grpSpLocks/>
          </p:cNvGrpSpPr>
          <p:nvPr/>
        </p:nvGrpSpPr>
        <p:grpSpPr bwMode="auto">
          <a:xfrm>
            <a:off x="4648200" y="1779588"/>
            <a:ext cx="6340475" cy="3097212"/>
            <a:chOff x="0" y="0"/>
            <a:chExt cx="3994" cy="1951"/>
          </a:xfrm>
        </p:grpSpPr>
        <p:sp>
          <p:nvSpPr>
            <p:cNvPr id="58375" name="Rectangle 7"/>
            <p:cNvSpPr>
              <a:spLocks noChangeArrowheads="1"/>
            </p:cNvSpPr>
            <p:nvPr/>
          </p:nvSpPr>
          <p:spPr bwMode="auto">
            <a:xfrm>
              <a:off x="288" y="1624"/>
              <a:ext cx="3706" cy="327"/>
            </a:xfrm>
            <a:prstGeom prst="rect">
              <a:avLst/>
            </a:prstGeom>
            <a:noFill/>
            <a:ln w="9525">
              <a:noFill/>
              <a:miter lim="800000"/>
              <a:headEnd/>
              <a:tailEnd/>
            </a:ln>
          </p:spPr>
          <p:txBody>
            <a:bodyPr>
              <a:spAutoFit/>
            </a:bodyPr>
            <a:lstStyle/>
            <a:p>
              <a:r>
                <a:rPr lang="zh-CN" altLang="zh-CN" sz="2800" b="1">
                  <a:solidFill>
                    <a:srgbClr val="0000FF"/>
                  </a:solidFill>
                  <a:latin typeface="楷体_GB2312"/>
                  <a:ea typeface="楷体_GB2312"/>
                  <a:cs typeface="楷体_GB2312"/>
                </a:rPr>
                <a:t>③</a:t>
              </a:r>
              <a:r>
                <a:rPr lang="zh-CN" altLang="en-US" sz="2800" b="1">
                  <a:solidFill>
                    <a:srgbClr val="0000FF"/>
                  </a:solidFill>
                  <a:latin typeface="Calibri" pitchFamily="34" charset="0"/>
                  <a:ea typeface="楷体_GB2312"/>
                  <a:cs typeface="楷体_GB2312"/>
                </a:rPr>
                <a:t>英国宪章运动</a:t>
              </a:r>
            </a:p>
          </p:txBody>
        </p:sp>
        <p:pic>
          <p:nvPicPr>
            <p:cNvPr id="58376" name="Picture 8" descr="u=3294393019,1017268480&amp;fm=23&amp;gp=0"/>
            <p:cNvPicPr>
              <a:picLocks noChangeAspect="1" noChangeArrowheads="1"/>
            </p:cNvPicPr>
            <p:nvPr/>
          </p:nvPicPr>
          <p:blipFill>
            <a:blip r:embed="rId3"/>
            <a:srcRect/>
            <a:stretch>
              <a:fillRect/>
            </a:stretch>
          </p:blipFill>
          <p:spPr bwMode="auto">
            <a:xfrm>
              <a:off x="0" y="0"/>
              <a:ext cx="2736" cy="1680"/>
            </a:xfrm>
            <a:prstGeom prst="rect">
              <a:avLst/>
            </a:prstGeom>
            <a:noFill/>
            <a:ln w="9525">
              <a:noFill/>
              <a:miter lim="800000"/>
              <a:headEnd/>
              <a:tailEnd/>
            </a:ln>
          </p:spPr>
        </p:pic>
      </p:grpSp>
      <p:sp>
        <p:nvSpPr>
          <p:cNvPr id="14345" name="Rectangle 9"/>
          <p:cNvSpPr>
            <a:spLocks noChangeArrowheads="1"/>
          </p:cNvSpPr>
          <p:nvPr/>
        </p:nvSpPr>
        <p:spPr bwMode="auto">
          <a:xfrm>
            <a:off x="5181600" y="5638800"/>
            <a:ext cx="3657600" cy="944563"/>
          </a:xfrm>
          <a:prstGeom prst="rect">
            <a:avLst/>
          </a:prstGeom>
          <a:noFill/>
          <a:ln w="9525">
            <a:noFill/>
            <a:miter lim="800000"/>
            <a:headEnd/>
            <a:tailEnd/>
          </a:ln>
        </p:spPr>
        <p:txBody>
          <a:bodyPr>
            <a:spAutoFit/>
          </a:bodyPr>
          <a:lstStyle/>
          <a:p>
            <a:r>
              <a:rPr lang="zh-CN" altLang="en-US" sz="2800" b="1">
                <a:solidFill>
                  <a:srgbClr val="0000FF"/>
                </a:solidFill>
                <a:latin typeface="楷体_GB2312"/>
                <a:ea typeface="楷体_GB2312"/>
                <a:cs typeface="楷体_GB2312"/>
                <a:sym typeface="Wingdings" pitchFamily="2" charset="2"/>
              </a:rPr>
              <a:t></a:t>
            </a:r>
            <a:r>
              <a:rPr lang="zh-CN" altLang="en-US" sz="2800" b="1">
                <a:solidFill>
                  <a:srgbClr val="0000FF"/>
                </a:solidFill>
                <a:latin typeface="楷体_GB2312"/>
                <a:ea typeface="楷体_GB2312"/>
                <a:cs typeface="楷体_GB2312"/>
              </a:rPr>
              <a:t>1844年德意志西里西亚织工起义</a:t>
            </a:r>
          </a:p>
        </p:txBody>
      </p:sp>
      <p:pic>
        <p:nvPicPr>
          <p:cNvPr id="14346" name="Picture 10" descr="u=1329656634,2155230931&amp;fm=21&amp;gp=0"/>
          <p:cNvPicPr>
            <a:picLocks noChangeAspect="1" noChangeArrowheads="1"/>
          </p:cNvPicPr>
          <p:nvPr/>
        </p:nvPicPr>
        <p:blipFill>
          <a:blip r:embed="rId4"/>
          <a:srcRect/>
          <a:stretch>
            <a:fillRect/>
          </a:stretch>
        </p:blipFill>
        <p:spPr bwMode="auto">
          <a:xfrm>
            <a:off x="304800" y="4737100"/>
            <a:ext cx="4953000" cy="2095500"/>
          </a:xfrm>
          <a:prstGeom prst="rect">
            <a:avLst/>
          </a:prstGeom>
          <a:noFill/>
          <a:ln w="9525">
            <a:noFill/>
            <a:miter lim="800000"/>
            <a:headEnd/>
            <a:tailEnd/>
          </a:ln>
        </p:spPr>
      </p:pic>
      <p:sp>
        <p:nvSpPr>
          <p:cNvPr id="14347" name="Rectangle 11"/>
          <p:cNvSpPr>
            <a:spLocks noChangeArrowheads="1"/>
          </p:cNvSpPr>
          <p:nvPr/>
        </p:nvSpPr>
        <p:spPr bwMode="auto">
          <a:xfrm>
            <a:off x="1219200" y="866775"/>
            <a:ext cx="11125200" cy="457200"/>
          </a:xfrm>
          <a:prstGeom prst="rect">
            <a:avLst/>
          </a:prstGeom>
          <a:noFill/>
          <a:ln w="9525">
            <a:noFill/>
            <a:miter lim="800000"/>
            <a:headEnd/>
            <a:tailEnd/>
          </a:ln>
        </p:spPr>
        <p:txBody>
          <a:bodyPr>
            <a:spAutoFit/>
          </a:bodyPr>
          <a:lstStyle/>
          <a:p>
            <a:r>
              <a:rPr lang="zh-CN" altLang="zh-CN" sz="2400" b="1">
                <a:solidFill>
                  <a:srgbClr val="FF0000"/>
                </a:solidFill>
                <a:latin typeface="Calibri" pitchFamily="34" charset="0"/>
                <a:ea typeface="楷体_GB2312"/>
                <a:cs typeface="楷体_GB2312"/>
              </a:rPr>
              <a:t>——</a:t>
            </a:r>
            <a:r>
              <a:rPr lang="zh-CN" altLang="en-US" sz="2400" b="1">
                <a:solidFill>
                  <a:srgbClr val="FF0000"/>
                </a:solidFill>
                <a:latin typeface="Calibri" pitchFamily="34" charset="0"/>
                <a:ea typeface="楷体_GB2312"/>
                <a:cs typeface="楷体_GB2312"/>
              </a:rPr>
              <a:t>标志着无产阶级作为独立的政治力量登上历史舞台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45"/>
                                        </p:tgtEl>
                                        <p:attrNameLst>
                                          <p:attrName>style.visibility</p:attrName>
                                        </p:attrNameLst>
                                      </p:cBhvr>
                                      <p:to>
                                        <p:strVal val="visible"/>
                                      </p:to>
                                    </p:set>
                                    <p:animEffect transition="in" filter="blinds(horizontal)">
                                      <p:cBhvr>
                                        <p:cTn id="12" dur="1000"/>
                                        <p:tgtEl>
                                          <p:spTgt spid="14345"/>
                                        </p:tgtEl>
                                      </p:cBhvr>
                                    </p:animEffect>
                                  </p:childTnLst>
                                </p:cTn>
                              </p:par>
                              <p:par>
                                <p:cTn id="13" presetID="3" presetClass="entr" presetSubtype="10" fill="hold" nodeType="withEffect">
                                  <p:stCondLst>
                                    <p:cond delay="0"/>
                                  </p:stCondLst>
                                  <p:childTnLst>
                                    <p:set>
                                      <p:cBhvr>
                                        <p:cTn id="14" dur="1" fill="hold">
                                          <p:stCondLst>
                                            <p:cond delay="0"/>
                                          </p:stCondLst>
                                        </p:cTn>
                                        <p:tgtEl>
                                          <p:spTgt spid="14346"/>
                                        </p:tgtEl>
                                        <p:attrNameLst>
                                          <p:attrName>style.visibility</p:attrName>
                                        </p:attrNameLst>
                                      </p:cBhvr>
                                      <p:to>
                                        <p:strVal val="visible"/>
                                      </p:to>
                                    </p:set>
                                    <p:animEffect transition="in" filter="blinds(horizontal)">
                                      <p:cBhvr>
                                        <p:cTn id="15" dur="1000"/>
                                        <p:tgtEl>
                                          <p:spTgt spid="1434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4347"/>
                                        </p:tgtEl>
                                        <p:attrNameLst>
                                          <p:attrName>style.visibility</p:attrName>
                                        </p:attrNameLst>
                                      </p:cBhvr>
                                      <p:to>
                                        <p:strVal val="visible"/>
                                      </p:to>
                                    </p:set>
                                    <p:animEffect transition="in" filter="blinds(horizontal)">
                                      <p:cBhvr>
                                        <p:cTn id="25" dur="1000"/>
                                        <p:tgtEl>
                                          <p:spTgt spid="14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autoUpdateAnimBg="0"/>
      <p:bldP spid="143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457200" y="533400"/>
            <a:ext cx="8077200" cy="2835275"/>
          </a:xfrm>
          <a:prstGeom prst="rect">
            <a:avLst/>
          </a:prstGeom>
          <a:noFill/>
          <a:ln w="9525">
            <a:noFill/>
            <a:miter lim="800000"/>
            <a:headEnd/>
            <a:tailEnd/>
          </a:ln>
        </p:spPr>
        <p:txBody>
          <a:bodyPr>
            <a:spAutoFit/>
          </a:bodyPr>
          <a:lstStyle/>
          <a:p>
            <a:r>
              <a:rPr lang="zh-CN" altLang="en-US" sz="3600" b="1">
                <a:latin typeface="Calibri" pitchFamily="34" charset="0"/>
                <a:ea typeface="黑体" pitchFamily="49" charset="-122"/>
              </a:rPr>
              <a:t>       </a:t>
            </a:r>
            <a:r>
              <a:rPr lang="zh-CN" altLang="en-US" sz="3600" b="1">
                <a:solidFill>
                  <a:srgbClr val="0000CC"/>
                </a:solidFill>
                <a:latin typeface="Calibri" pitchFamily="34" charset="0"/>
                <a:ea typeface="黑体" pitchFamily="49" charset="-122"/>
              </a:rPr>
              <a:t>三大工人运动，它</a:t>
            </a:r>
            <a:r>
              <a:rPr lang="zh-CN" altLang="en-US" sz="3600" b="1">
                <a:solidFill>
                  <a:srgbClr val="FF0000"/>
                </a:solidFill>
                <a:latin typeface="Calibri" pitchFamily="34" charset="0"/>
                <a:ea typeface="黑体" pitchFamily="49" charset="-122"/>
              </a:rPr>
              <a:t>标志着</a:t>
            </a:r>
            <a:r>
              <a:rPr lang="zh-CN" altLang="en-US" sz="3600" b="1">
                <a:solidFill>
                  <a:srgbClr val="0000CC"/>
                </a:solidFill>
                <a:latin typeface="Calibri" pitchFamily="34" charset="0"/>
                <a:ea typeface="黑体" pitchFamily="49" charset="-122"/>
              </a:rPr>
              <a:t>无产阶级作为一支</a:t>
            </a:r>
            <a:r>
              <a:rPr lang="zh-CN" altLang="en-US" sz="3600" b="1">
                <a:solidFill>
                  <a:srgbClr val="FF0000"/>
                </a:solidFill>
                <a:latin typeface="Calibri" pitchFamily="34" charset="0"/>
                <a:ea typeface="黑体" pitchFamily="49" charset="-122"/>
              </a:rPr>
              <a:t>独立</a:t>
            </a:r>
            <a:r>
              <a:rPr lang="zh-CN" altLang="en-US" sz="3600" b="1">
                <a:solidFill>
                  <a:srgbClr val="0000CC"/>
                </a:solidFill>
                <a:latin typeface="Calibri" pitchFamily="34" charset="0"/>
                <a:ea typeface="黑体" pitchFamily="49" charset="-122"/>
              </a:rPr>
              <a:t>的政治力量</a:t>
            </a:r>
            <a:r>
              <a:rPr lang="zh-CN" altLang="en-US" sz="3600" b="1">
                <a:solidFill>
                  <a:srgbClr val="FF0000"/>
                </a:solidFill>
                <a:latin typeface="Calibri" pitchFamily="34" charset="0"/>
                <a:ea typeface="黑体" pitchFamily="49" charset="-122"/>
              </a:rPr>
              <a:t>登上历史舞台</a:t>
            </a:r>
            <a:r>
              <a:rPr lang="zh-CN" altLang="en-US" sz="3600" b="1">
                <a:solidFill>
                  <a:srgbClr val="0000CC"/>
                </a:solidFill>
                <a:latin typeface="Calibri" pitchFamily="34" charset="0"/>
                <a:ea typeface="黑体" pitchFamily="49" charset="-122"/>
              </a:rPr>
              <a:t>。</a:t>
            </a:r>
          </a:p>
          <a:p>
            <a:endParaRPr lang="zh-CN" altLang="en-US" sz="3600" b="1">
              <a:solidFill>
                <a:srgbClr val="0000CC"/>
              </a:solidFill>
              <a:latin typeface="Calibri" pitchFamily="34" charset="0"/>
              <a:ea typeface="黑体" pitchFamily="49" charset="-122"/>
            </a:endParaRPr>
          </a:p>
          <a:p>
            <a:r>
              <a:rPr lang="zh-CN" altLang="en-US" sz="3600" b="1">
                <a:latin typeface="Calibri" pitchFamily="34" charset="0"/>
                <a:ea typeface="黑体" pitchFamily="49" charset="-122"/>
              </a:rPr>
              <a:t>       </a:t>
            </a:r>
            <a:r>
              <a:rPr lang="zh-CN" altLang="en-US" sz="3600" b="1">
                <a:solidFill>
                  <a:srgbClr val="0000CC"/>
                </a:solidFill>
                <a:latin typeface="Calibri" pitchFamily="34" charset="0"/>
                <a:ea typeface="黑体" pitchFamily="49" charset="-122"/>
              </a:rPr>
              <a:t>但斗争的结果都失败，主要原因是什么？</a:t>
            </a:r>
          </a:p>
        </p:txBody>
      </p:sp>
      <p:sp>
        <p:nvSpPr>
          <p:cNvPr id="16387" name="WordArt 3"/>
          <p:cNvSpPr>
            <a:spLocks noChangeArrowheads="1" noChangeShapeType="1"/>
          </p:cNvSpPr>
          <p:nvPr/>
        </p:nvSpPr>
        <p:spPr bwMode="auto">
          <a:xfrm>
            <a:off x="990600" y="4648200"/>
            <a:ext cx="7667625" cy="1295400"/>
          </a:xfrm>
          <a:prstGeom prst="rect">
            <a:avLst/>
          </a:prstGeom>
        </p:spPr>
        <p:txBody>
          <a:bodyPr wrap="none" fromWordArt="1">
            <a:prstTxWarp prst="textPlain">
              <a:avLst>
                <a:gd name="adj" fmla="val 50000"/>
              </a:avLst>
            </a:prstTxWarp>
          </a:bodyPr>
          <a:lstStyle/>
          <a:p>
            <a:pPr algn="ctr"/>
            <a:r>
              <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工人运动为马克思主义的诞生提供了</a:t>
            </a:r>
          </a:p>
          <a:p>
            <a:pPr algn="ctr"/>
            <a:r>
              <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阶级条件。</a:t>
            </a:r>
          </a:p>
        </p:txBody>
      </p:sp>
      <p:sp>
        <p:nvSpPr>
          <p:cNvPr id="16388" name="Oval 4"/>
          <p:cNvSpPr>
            <a:spLocks noChangeArrowheads="1"/>
          </p:cNvSpPr>
          <p:nvPr/>
        </p:nvSpPr>
        <p:spPr bwMode="auto">
          <a:xfrm>
            <a:off x="3276600" y="5181600"/>
            <a:ext cx="2971800" cy="1066800"/>
          </a:xfrm>
          <a:prstGeom prst="ellipse">
            <a:avLst/>
          </a:prstGeom>
          <a:noFill/>
          <a:ln w="63500">
            <a:solidFill>
              <a:srgbClr val="FF0000"/>
            </a:solidFill>
            <a:round/>
            <a:headEnd/>
            <a:tailEnd/>
          </a:ln>
        </p:spPr>
        <p:txBody>
          <a:bodyPr wrap="none" anchor="ctr"/>
          <a:lstStyle/>
          <a:p>
            <a:endParaRPr lang="zh-CN" altLang="en-US">
              <a:latin typeface="Calibri" pitchFamily="34" charset="0"/>
            </a:endParaRPr>
          </a:p>
        </p:txBody>
      </p:sp>
      <p:sp>
        <p:nvSpPr>
          <p:cNvPr id="59397" name="Text Box 5"/>
          <p:cNvSpPr txBox="1">
            <a:spLocks noChangeArrowheads="1"/>
          </p:cNvSpPr>
          <p:nvPr/>
        </p:nvSpPr>
        <p:spPr bwMode="auto">
          <a:xfrm>
            <a:off x="517525" y="3627438"/>
            <a:ext cx="8312150" cy="579437"/>
          </a:xfrm>
          <a:prstGeom prst="rect">
            <a:avLst/>
          </a:prstGeom>
          <a:noFill/>
          <a:ln w="9525">
            <a:noFill/>
            <a:miter lim="800000"/>
            <a:headEnd/>
            <a:tailEnd/>
          </a:ln>
        </p:spPr>
        <p:txBody>
          <a:bodyPr wrap="none">
            <a:spAutoFit/>
          </a:bodyPr>
          <a:lstStyle/>
          <a:p>
            <a:r>
              <a:rPr lang="zh-CN" altLang="en-US" sz="3200" b="1">
                <a:solidFill>
                  <a:srgbClr val="FF0000"/>
                </a:solidFill>
                <a:latin typeface="Calibri" pitchFamily="34" charset="0"/>
                <a:ea typeface="黑体" pitchFamily="49" charset="-122"/>
              </a:rPr>
              <a:t>说明</a:t>
            </a:r>
            <a:r>
              <a:rPr lang="zh-CN" altLang="en-US" sz="3200" b="1">
                <a:solidFill>
                  <a:srgbClr val="0000CC"/>
                </a:solidFill>
                <a:latin typeface="Calibri" pitchFamily="34" charset="0"/>
                <a:ea typeface="黑体" pitchFamily="49" charset="-122"/>
              </a:rPr>
              <a:t>他们迫切需要科学的、正确的理论指导。</a:t>
            </a:r>
            <a:endParaRPr lang="zh-CN" altLang="en-US" sz="32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grpId="0" nodeType="clickEffect">
                                  <p:stCondLst>
                                    <p:cond delay="0"/>
                                  </p:stCondLst>
                                  <p:childTnLst>
                                    <p:set>
                                      <p:cBhvr>
                                        <p:cTn id="14" dur="1" fill="hold">
                                          <p:stCondLst>
                                            <p:cond delay="0"/>
                                          </p:stCondLst>
                                        </p:cTn>
                                        <p:tgtEl>
                                          <p:spTgt spid="16387"/>
                                        </p:tgtEl>
                                        <p:attrNameLst>
                                          <p:attrName>style.visibility</p:attrName>
                                        </p:attrNameLst>
                                      </p:cBhvr>
                                      <p:to>
                                        <p:strVal val="visible"/>
                                      </p:to>
                                    </p:set>
                                    <p:animEffect transition="in" filter="diamond(in)">
                                      <p:cBhvr>
                                        <p:cTn id="15" dur="2000"/>
                                        <p:tgtEl>
                                          <p:spTgt spid="16387"/>
                                        </p:tgtEl>
                                      </p:cBhvr>
                                    </p:animEffect>
                                  </p:childTnLst>
                                </p:cTn>
                              </p:par>
                            </p:childTnLst>
                          </p:cTn>
                        </p:par>
                        <p:par>
                          <p:cTn id="16" fill="hold">
                            <p:stCondLst>
                              <p:cond delay="2000"/>
                            </p:stCondLst>
                            <p:childTnLst>
                              <p:par>
                                <p:cTn id="17" presetID="8" presetClass="entr" presetSubtype="16" fill="hold" grpId="0" nodeType="afterEffect">
                                  <p:stCondLst>
                                    <p:cond delay="0"/>
                                  </p:stCondLst>
                                  <p:childTnLst>
                                    <p:set>
                                      <p:cBhvr>
                                        <p:cTn id="18" dur="1" fill="hold">
                                          <p:stCondLst>
                                            <p:cond delay="0"/>
                                          </p:stCondLst>
                                        </p:cTn>
                                        <p:tgtEl>
                                          <p:spTgt spid="16388"/>
                                        </p:tgtEl>
                                        <p:attrNameLst>
                                          <p:attrName>style.visibility</p:attrName>
                                        </p:attrNameLst>
                                      </p:cBhvr>
                                      <p:to>
                                        <p:strVal val="visible"/>
                                      </p:to>
                                    </p:set>
                                    <p:animEffect transition="in" filter="diamond(in)">
                                      <p:cBhvr>
                                        <p:cTn id="19"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2880320"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相关史事：</a:t>
            </a:r>
          </a:p>
        </p:txBody>
      </p:sp>
      <p:sp>
        <p:nvSpPr>
          <p:cNvPr id="3" name="TextBox 2"/>
          <p:cNvSpPr txBox="1">
            <a:spLocks noChangeArrowheads="1"/>
          </p:cNvSpPr>
          <p:nvPr/>
        </p:nvSpPr>
        <p:spPr bwMode="auto">
          <a:xfrm>
            <a:off x="358775" y="1773238"/>
            <a:ext cx="8426450" cy="4592637"/>
          </a:xfrm>
          <a:prstGeom prst="rect">
            <a:avLst/>
          </a:prstGeom>
          <a:noFill/>
          <a:ln w="9525">
            <a:noFill/>
            <a:miter lim="800000"/>
            <a:headEnd/>
            <a:tailEnd/>
          </a:ln>
        </p:spPr>
        <p:txBody>
          <a:bodyPr>
            <a:spAutoFit/>
          </a:bodyPr>
          <a:lstStyle/>
          <a:p>
            <a:pPr>
              <a:lnSpc>
                <a:spcPct val="125000"/>
              </a:lnSpc>
            </a:pPr>
            <a:r>
              <a:rPr lang="zh-CN" altLang="en-US" sz="2600" b="1">
                <a:latin typeface="仿宋" pitchFamily="49" charset="-122"/>
                <a:ea typeface="仿宋" pitchFamily="49" charset="-122"/>
              </a:rPr>
              <a:t>（</a:t>
            </a:r>
            <a:r>
              <a:rPr lang="en-US" altLang="zh-CN" sz="2600" b="1">
                <a:latin typeface="仿宋" pitchFamily="49" charset="-122"/>
                <a:ea typeface="仿宋" pitchFamily="49" charset="-122"/>
              </a:rPr>
              <a:t>1</a:t>
            </a:r>
            <a:r>
              <a:rPr lang="zh-CN" altLang="en-US" sz="2600" b="1">
                <a:latin typeface="仿宋" pitchFamily="49" charset="-122"/>
                <a:ea typeface="仿宋" pitchFamily="49" charset="-122"/>
              </a:rPr>
              <a:t>）阶级基础：工人运动的发展，为马克思主义的诞生奠定了阶级基础。</a:t>
            </a:r>
            <a:endParaRPr lang="en-US" altLang="zh-CN" sz="2600" b="1">
              <a:latin typeface="仿宋" pitchFamily="49" charset="-122"/>
              <a:ea typeface="仿宋" pitchFamily="49" charset="-122"/>
            </a:endParaRPr>
          </a:p>
          <a:p>
            <a:pPr>
              <a:lnSpc>
                <a:spcPct val="125000"/>
              </a:lnSpc>
            </a:pPr>
            <a:r>
              <a:rPr lang="zh-CN" altLang="en-US" sz="2600" b="1">
                <a:latin typeface="仿宋" pitchFamily="49" charset="-122"/>
                <a:ea typeface="仿宋" pitchFamily="49" charset="-122"/>
              </a:rPr>
              <a:t>（</a:t>
            </a:r>
            <a:r>
              <a:rPr lang="en-US" altLang="zh-CN" sz="2600" b="1">
                <a:latin typeface="仿宋" pitchFamily="49" charset="-122"/>
                <a:ea typeface="仿宋" pitchFamily="49" charset="-122"/>
              </a:rPr>
              <a:t>2</a:t>
            </a:r>
            <a:r>
              <a:rPr lang="zh-CN" altLang="en-US" sz="2600" b="1">
                <a:latin typeface="仿宋" pitchFamily="49" charset="-122"/>
                <a:ea typeface="仿宋" pitchFamily="49" charset="-122"/>
              </a:rPr>
              <a:t>）理论基础：马克思和恩格斯顺应时代的要求，及时总结工人运动的经验教训，批判地汲取德意志古典哲学、英国古典政治经济学和英法空想社会主义学说等优秀的文化成果。</a:t>
            </a:r>
          </a:p>
          <a:p>
            <a:pPr>
              <a:lnSpc>
                <a:spcPct val="125000"/>
              </a:lnSpc>
            </a:pPr>
            <a:r>
              <a:rPr lang="zh-CN" altLang="en-US" sz="2600" b="1">
                <a:latin typeface="仿宋" pitchFamily="49" charset="-122"/>
                <a:ea typeface="仿宋" pitchFamily="49" charset="-122"/>
              </a:rPr>
              <a:t>（</a:t>
            </a:r>
            <a:r>
              <a:rPr lang="en-US" altLang="zh-CN" sz="2600" b="1">
                <a:latin typeface="仿宋" pitchFamily="49" charset="-122"/>
                <a:ea typeface="仿宋" pitchFamily="49" charset="-122"/>
              </a:rPr>
              <a:t>3</a:t>
            </a:r>
            <a:r>
              <a:rPr lang="zh-CN" altLang="en-US" sz="2600" b="1">
                <a:latin typeface="仿宋" pitchFamily="49" charset="-122"/>
                <a:ea typeface="仿宋" pitchFamily="49" charset="-122"/>
              </a:rPr>
              <a:t>）经济基础：工业革命促进了资本主义经济迅速发展。</a:t>
            </a:r>
          </a:p>
          <a:p>
            <a:pPr>
              <a:lnSpc>
                <a:spcPct val="125000"/>
              </a:lnSpc>
            </a:pPr>
            <a:r>
              <a:rPr lang="zh-CN" altLang="en-US" sz="2600" b="1">
                <a:latin typeface="仿宋" pitchFamily="49" charset="-122"/>
                <a:ea typeface="仿宋" pitchFamily="49" charset="-122"/>
              </a:rPr>
              <a:t>（</a:t>
            </a:r>
            <a:r>
              <a:rPr lang="en-US" altLang="zh-CN" sz="2600" b="1">
                <a:latin typeface="仿宋" pitchFamily="49" charset="-122"/>
                <a:ea typeface="仿宋" pitchFamily="49" charset="-122"/>
              </a:rPr>
              <a:t>4</a:t>
            </a:r>
            <a:r>
              <a:rPr lang="zh-CN" altLang="en-US" sz="2600" b="1">
                <a:latin typeface="仿宋" pitchFamily="49" charset="-122"/>
                <a:ea typeface="仿宋" pitchFamily="49" charset="-122"/>
              </a:rPr>
              <a:t>）实践继承：马克思、恩格斯长期的理论研究和革命实践活动。</a:t>
            </a:r>
          </a:p>
        </p:txBody>
      </p:sp>
      <p:sp>
        <p:nvSpPr>
          <p:cNvPr id="4" name="矩形 3"/>
          <p:cNvSpPr/>
          <p:nvPr/>
        </p:nvSpPr>
        <p:spPr>
          <a:xfrm>
            <a:off x="1979712" y="1142053"/>
            <a:ext cx="5184576" cy="584775"/>
          </a:xfrm>
          <a:prstGeom prst="rect">
            <a:avLst/>
          </a:prstGeom>
        </p:spPr>
        <p:txBody>
          <a:bodyPr>
            <a:spAutoFit/>
          </a:bodyPr>
          <a:lstStyle/>
          <a:p>
            <a:pPr algn="ctr" fontAlgn="auto">
              <a:spcBef>
                <a:spcPts val="0"/>
              </a:spcBef>
              <a:spcAft>
                <a:spcPts val="0"/>
              </a:spcAft>
              <a:defRPr/>
            </a:pPr>
            <a:r>
              <a:rPr lang="zh-CN" alt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微软雅黑" pitchFamily="34" charset="-122"/>
                <a:ea typeface="微软雅黑" pitchFamily="34" charset="-122"/>
              </a:rPr>
              <a:t>马克思主义诞生的历史条件</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Box 1"/>
          <p:cNvSpPr txBox="1">
            <a:spLocks noChangeArrowheads="1"/>
          </p:cNvSpPr>
          <p:nvPr/>
        </p:nvSpPr>
        <p:spPr bwMode="auto">
          <a:xfrm>
            <a:off x="4103688" y="500042"/>
            <a:ext cx="5040312" cy="585788"/>
          </a:xfrm>
          <a:prstGeom prst="rect">
            <a:avLst/>
          </a:prstGeom>
          <a:noFill/>
          <a:ln w="9525">
            <a:noFill/>
            <a:miter lim="800000"/>
            <a:headEnd/>
            <a:tailEnd/>
          </a:ln>
        </p:spPr>
        <p:txBody>
          <a:bodyPr>
            <a:spAutoFit/>
          </a:bodyPr>
          <a:lstStyle/>
          <a:p>
            <a:r>
              <a:rPr lang="en-US" altLang="zh-CN" sz="3200" b="1" dirty="0">
                <a:latin typeface="仿宋" pitchFamily="49" charset="-122"/>
                <a:ea typeface="仿宋" pitchFamily="49" charset="-122"/>
              </a:rPr>
              <a:t>1.《</a:t>
            </a:r>
            <a:r>
              <a:rPr lang="zh-CN" altLang="en-US" sz="3200" b="1" dirty="0">
                <a:latin typeface="仿宋" pitchFamily="49" charset="-122"/>
                <a:ea typeface="仿宋" pitchFamily="49" charset="-122"/>
              </a:rPr>
              <a:t>共产党宣言</a:t>
            </a:r>
            <a:r>
              <a:rPr lang="en-US" altLang="zh-CN" sz="3200" b="1" dirty="0">
                <a:latin typeface="仿宋" pitchFamily="49" charset="-122"/>
                <a:ea typeface="仿宋" pitchFamily="49" charset="-122"/>
              </a:rPr>
              <a:t>》</a:t>
            </a:r>
            <a:r>
              <a:rPr lang="zh-CN" altLang="en-US" sz="3200" b="1" dirty="0">
                <a:latin typeface="仿宋" pitchFamily="49" charset="-122"/>
                <a:ea typeface="仿宋" pitchFamily="49" charset="-122"/>
              </a:rPr>
              <a:t>的发表</a:t>
            </a:r>
          </a:p>
        </p:txBody>
      </p:sp>
      <p:sp>
        <p:nvSpPr>
          <p:cNvPr id="3" name="TextBox 2"/>
          <p:cNvSpPr txBox="1">
            <a:spLocks noChangeArrowheads="1"/>
          </p:cNvSpPr>
          <p:nvPr/>
        </p:nvSpPr>
        <p:spPr bwMode="auto">
          <a:xfrm>
            <a:off x="500063" y="908050"/>
            <a:ext cx="8070850" cy="1169988"/>
          </a:xfrm>
          <a:prstGeom prst="rect">
            <a:avLst/>
          </a:prstGeom>
          <a:noFill/>
          <a:ln w="9525">
            <a:noFill/>
            <a:miter lim="800000"/>
            <a:headEnd/>
            <a:tailEnd/>
          </a:ln>
        </p:spPr>
        <p:txBody>
          <a:bodyPr>
            <a:spAutoFit/>
          </a:bodyPr>
          <a:lstStyle/>
          <a:p>
            <a:pPr>
              <a:lnSpc>
                <a:spcPct val="125000"/>
              </a:lnSpc>
            </a:pPr>
            <a:r>
              <a:rPr lang="en-US" altLang="zh-CN" sz="2800" b="1">
                <a:latin typeface="楷体" pitchFamily="49" charset="-122"/>
                <a:ea typeface="楷体" pitchFamily="49" charset="-122"/>
              </a:rPr>
              <a:t>    </a:t>
            </a:r>
            <a:r>
              <a:rPr lang="en-US" altLang="zh-CN" sz="2800" b="1">
                <a:solidFill>
                  <a:srgbClr val="FF0000"/>
                </a:solidFill>
                <a:latin typeface="楷体" pitchFamily="49" charset="-122"/>
                <a:ea typeface="楷体" pitchFamily="49" charset="-122"/>
              </a:rPr>
              <a:t>1848</a:t>
            </a:r>
            <a:r>
              <a:rPr lang="zh-CN" altLang="en-US" sz="2800" b="1">
                <a:solidFill>
                  <a:srgbClr val="FF0000"/>
                </a:solidFill>
                <a:latin typeface="楷体" pitchFamily="49" charset="-122"/>
                <a:ea typeface="楷体" pitchFamily="49" charset="-122"/>
              </a:rPr>
              <a:t>年</a:t>
            </a:r>
            <a:r>
              <a:rPr lang="zh-CN" altLang="en-US" sz="2800" b="1">
                <a:latin typeface="楷体" pitchFamily="49" charset="-122"/>
                <a:ea typeface="楷体" pitchFamily="49" charset="-122"/>
              </a:rPr>
              <a:t>，马克思、恩格斯为共产主义者同盟起草的纲领</a:t>
            </a:r>
            <a:r>
              <a:rPr lang="en-US" altLang="zh-CN" sz="2800" b="1">
                <a:solidFill>
                  <a:srgbClr val="FF0000"/>
                </a:solidFill>
                <a:latin typeface="楷体" pitchFamily="49" charset="-122"/>
                <a:ea typeface="楷体" pitchFamily="49" charset="-122"/>
              </a:rPr>
              <a:t>《</a:t>
            </a:r>
            <a:r>
              <a:rPr lang="zh-CN" altLang="en-US" sz="2800" b="1">
                <a:solidFill>
                  <a:srgbClr val="FF0000"/>
                </a:solidFill>
                <a:latin typeface="楷体" pitchFamily="49" charset="-122"/>
                <a:ea typeface="楷体" pitchFamily="49" charset="-122"/>
              </a:rPr>
              <a:t>共产党宣言</a:t>
            </a:r>
            <a:r>
              <a:rPr lang="en-US" altLang="zh-CN" sz="2800" b="1">
                <a:solidFill>
                  <a:srgbClr val="FF0000"/>
                </a:solidFill>
                <a:latin typeface="楷体" pitchFamily="49" charset="-122"/>
                <a:ea typeface="楷体" pitchFamily="49" charset="-122"/>
              </a:rPr>
              <a:t>》</a:t>
            </a:r>
            <a:r>
              <a:rPr lang="zh-CN" altLang="en-US" sz="2800" b="1">
                <a:latin typeface="楷体" pitchFamily="49" charset="-122"/>
                <a:ea typeface="楷体" pitchFamily="49" charset="-122"/>
              </a:rPr>
              <a:t>在</a:t>
            </a:r>
            <a:r>
              <a:rPr lang="zh-CN" altLang="en-US" sz="2800" b="1">
                <a:solidFill>
                  <a:srgbClr val="FF0000"/>
                </a:solidFill>
                <a:latin typeface="楷体" pitchFamily="49" charset="-122"/>
                <a:ea typeface="楷体" pitchFamily="49" charset="-122"/>
              </a:rPr>
              <a:t>伦敦</a:t>
            </a:r>
            <a:r>
              <a:rPr lang="zh-CN" altLang="en-US" sz="2800" b="1">
                <a:latin typeface="楷体" pitchFamily="49" charset="-122"/>
                <a:ea typeface="楷体" pitchFamily="49" charset="-122"/>
              </a:rPr>
              <a:t>正式出版。</a:t>
            </a:r>
          </a:p>
        </p:txBody>
      </p:sp>
      <p:sp>
        <p:nvSpPr>
          <p:cNvPr id="4" name="矩形 3"/>
          <p:cNvSpPr/>
          <p:nvPr/>
        </p:nvSpPr>
        <p:spPr>
          <a:xfrm>
            <a:off x="3419475" y="2273300"/>
            <a:ext cx="5473700" cy="4154488"/>
          </a:xfrm>
          <a:prstGeom prst="rect">
            <a:avLst/>
          </a:prstGeom>
          <a:solidFill>
            <a:schemeClr val="accent2">
              <a:lumMod val="20000"/>
              <a:lumOff val="80000"/>
            </a:schemeClr>
          </a:solidFill>
        </p:spPr>
        <p:style>
          <a:lnRef idx="1">
            <a:schemeClr val="accent4"/>
          </a:lnRef>
          <a:fillRef idx="2">
            <a:schemeClr val="accent4"/>
          </a:fillRef>
          <a:effectRef idx="1">
            <a:schemeClr val="accent4"/>
          </a:effectRef>
          <a:fontRef idx="minor">
            <a:schemeClr val="dk1"/>
          </a:fontRef>
        </p:style>
        <p:txBody>
          <a:bodyPr>
            <a:spAutoFit/>
          </a:bodyPr>
          <a:lstStyle/>
          <a:p>
            <a:pPr fontAlgn="auto">
              <a:spcBef>
                <a:spcPts val="0"/>
              </a:spcBef>
              <a:spcAft>
                <a:spcPts val="0"/>
              </a:spcAft>
              <a:defRPr/>
            </a:pPr>
            <a:r>
              <a:rPr lang="en-US" altLang="zh-CN" sz="2200" b="1" dirty="0">
                <a:latin typeface="仿宋" pitchFamily="49" charset="-122"/>
                <a:ea typeface="仿宋" pitchFamily="49" charset="-122"/>
              </a:rPr>
              <a:t>   《</a:t>
            </a:r>
            <a:r>
              <a:rPr lang="zh-CN" altLang="en-US" sz="2200" b="1" dirty="0">
                <a:latin typeface="仿宋" pitchFamily="49" charset="-122"/>
                <a:ea typeface="仿宋" pitchFamily="49" charset="-122"/>
              </a:rPr>
              <a:t>共产党宣言</a:t>
            </a:r>
            <a:r>
              <a:rPr lang="en-US" altLang="zh-CN" sz="2200" b="1" dirty="0">
                <a:latin typeface="仿宋" pitchFamily="49" charset="-122"/>
                <a:ea typeface="仿宋" pitchFamily="49" charset="-122"/>
              </a:rPr>
              <a:t>》</a:t>
            </a:r>
            <a:r>
              <a:rPr lang="zh-CN" altLang="en-US" sz="2200" b="1" dirty="0">
                <a:latin typeface="仿宋" pitchFamily="49" charset="-122"/>
                <a:ea typeface="仿宋" pitchFamily="49" charset="-122"/>
              </a:rPr>
              <a:t>是马克思和恩格斯为共产主义者同盟起草的纲领，全文贯穿马克思主义的历史观，马克思主义诞生的重要标志。</a:t>
            </a:r>
            <a:r>
              <a:rPr lang="en-US" altLang="zh-CN" sz="2200" b="1" dirty="0">
                <a:latin typeface="仿宋" pitchFamily="49" charset="-122"/>
                <a:ea typeface="仿宋" pitchFamily="49" charset="-122"/>
              </a:rPr>
              <a:t>1848</a:t>
            </a:r>
            <a:r>
              <a:rPr lang="zh-CN" altLang="en-US" sz="2200" b="1" dirty="0">
                <a:latin typeface="仿宋" pitchFamily="49" charset="-122"/>
                <a:ea typeface="仿宋" pitchFamily="49" charset="-122"/>
              </a:rPr>
              <a:t>年</a:t>
            </a:r>
            <a:r>
              <a:rPr lang="en-US" altLang="zh-CN" sz="2200" b="1" dirty="0">
                <a:latin typeface="仿宋" pitchFamily="49" charset="-122"/>
                <a:ea typeface="仿宋" pitchFamily="49" charset="-122"/>
              </a:rPr>
              <a:t>2</a:t>
            </a:r>
            <a:r>
              <a:rPr lang="zh-CN" altLang="en-US" sz="2200" b="1" dirty="0">
                <a:latin typeface="仿宋" pitchFamily="49" charset="-122"/>
                <a:ea typeface="仿宋" pitchFamily="49" charset="-122"/>
              </a:rPr>
              <a:t>月</a:t>
            </a:r>
            <a:r>
              <a:rPr lang="en-US" altLang="zh-CN" sz="2200" b="1" dirty="0">
                <a:latin typeface="仿宋" pitchFamily="49" charset="-122"/>
                <a:ea typeface="仿宋" pitchFamily="49" charset="-122"/>
              </a:rPr>
              <a:t>21</a:t>
            </a:r>
            <a:r>
              <a:rPr lang="zh-CN" altLang="en-US" sz="2200" b="1" dirty="0">
                <a:latin typeface="仿宋" pitchFamily="49" charset="-122"/>
                <a:ea typeface="仿宋" pitchFamily="49" charset="-122"/>
              </a:rPr>
              <a:t>日在伦敦第一次以单行本问世。</a:t>
            </a:r>
            <a:endParaRPr lang="en-US" altLang="zh-CN" sz="2200" b="1" dirty="0">
              <a:latin typeface="仿宋" pitchFamily="49" charset="-122"/>
              <a:ea typeface="仿宋" pitchFamily="49" charset="-122"/>
            </a:endParaRPr>
          </a:p>
          <a:p>
            <a:pPr fontAlgn="auto">
              <a:spcBef>
                <a:spcPts val="0"/>
              </a:spcBef>
              <a:spcAft>
                <a:spcPts val="0"/>
              </a:spcAft>
              <a:defRPr/>
            </a:pPr>
            <a:r>
              <a:rPr lang="zh-CN" altLang="en-US" sz="2200" b="1" dirty="0">
                <a:latin typeface="仿宋" pitchFamily="49" charset="-122"/>
                <a:ea typeface="仿宋" pitchFamily="49" charset="-122"/>
              </a:rPr>
              <a:t>    宣言第一次全面系统地阐述了科学社会主义理论，指出共产主义运动将成为不可抗拒的历史潮流。</a:t>
            </a:r>
            <a:r>
              <a:rPr lang="en-US" altLang="zh-CN" sz="2200" b="1" dirty="0">
                <a:latin typeface="仿宋" pitchFamily="49" charset="-122"/>
                <a:ea typeface="仿宋" pitchFamily="49" charset="-122"/>
              </a:rPr>
              <a:t>2018</a:t>
            </a:r>
            <a:r>
              <a:rPr lang="zh-CN" altLang="en-US" sz="2200" b="1" dirty="0">
                <a:latin typeface="仿宋" pitchFamily="49" charset="-122"/>
                <a:ea typeface="仿宋" pitchFamily="49" charset="-122"/>
              </a:rPr>
              <a:t>年，</a:t>
            </a:r>
            <a:r>
              <a:rPr lang="en-US" altLang="zh-CN" sz="2200" b="1" dirty="0">
                <a:latin typeface="仿宋" pitchFamily="49" charset="-122"/>
                <a:ea typeface="仿宋" pitchFamily="49" charset="-122"/>
              </a:rPr>
              <a:t>《</a:t>
            </a:r>
            <a:r>
              <a:rPr lang="zh-CN" altLang="en-US" sz="2200" b="1" dirty="0">
                <a:latin typeface="仿宋" pitchFamily="49" charset="-122"/>
                <a:ea typeface="仿宋" pitchFamily="49" charset="-122"/>
              </a:rPr>
              <a:t>共产党宣言</a:t>
            </a:r>
            <a:r>
              <a:rPr lang="en-US" altLang="zh-CN" sz="2200" b="1" dirty="0">
                <a:latin typeface="仿宋" pitchFamily="49" charset="-122"/>
                <a:ea typeface="仿宋" pitchFamily="49" charset="-122"/>
              </a:rPr>
              <a:t>》</a:t>
            </a:r>
            <a:r>
              <a:rPr lang="zh-CN" altLang="en-US" sz="2200" b="1" dirty="0">
                <a:latin typeface="仿宋" pitchFamily="49" charset="-122"/>
                <a:ea typeface="仿宋" pitchFamily="49" charset="-122"/>
              </a:rPr>
              <a:t>发表</a:t>
            </a:r>
            <a:r>
              <a:rPr lang="en-US" altLang="zh-CN" sz="2200" b="1" dirty="0">
                <a:latin typeface="仿宋" pitchFamily="49" charset="-122"/>
                <a:ea typeface="仿宋" pitchFamily="49" charset="-122"/>
              </a:rPr>
              <a:t>170</a:t>
            </a:r>
            <a:r>
              <a:rPr lang="zh-CN" altLang="en-US" sz="2200" b="1" dirty="0">
                <a:latin typeface="仿宋" pitchFamily="49" charset="-122"/>
                <a:ea typeface="仿宋" pitchFamily="49" charset="-122"/>
              </a:rPr>
              <a:t>周年，回望</a:t>
            </a:r>
            <a:r>
              <a:rPr lang="en-US" altLang="zh-CN" sz="2200" b="1" dirty="0">
                <a:latin typeface="仿宋" pitchFamily="49" charset="-122"/>
                <a:ea typeface="仿宋" pitchFamily="49" charset="-122"/>
              </a:rPr>
              <a:t>《</a:t>
            </a:r>
            <a:r>
              <a:rPr lang="zh-CN" altLang="en-US" sz="2200" b="1" dirty="0">
                <a:latin typeface="仿宋" pitchFamily="49" charset="-122"/>
                <a:ea typeface="仿宋" pitchFamily="49" charset="-122"/>
              </a:rPr>
              <a:t>共产党宣言</a:t>
            </a:r>
            <a:r>
              <a:rPr lang="en-US" altLang="zh-CN" sz="2200" b="1" dirty="0">
                <a:latin typeface="仿宋" pitchFamily="49" charset="-122"/>
                <a:ea typeface="仿宋" pitchFamily="49" charset="-122"/>
              </a:rPr>
              <a:t>》</a:t>
            </a:r>
            <a:r>
              <a:rPr lang="zh-CN" altLang="en-US" sz="2200" b="1" dirty="0">
                <a:latin typeface="仿宋" pitchFamily="49" charset="-122"/>
                <a:ea typeface="仿宋" pitchFamily="49" charset="-122"/>
              </a:rPr>
              <a:t>诞生以来的</a:t>
            </a:r>
            <a:r>
              <a:rPr lang="en-US" altLang="zh-CN" sz="2200" b="1" dirty="0">
                <a:latin typeface="仿宋" pitchFamily="49" charset="-122"/>
                <a:ea typeface="仿宋" pitchFamily="49" charset="-122"/>
              </a:rPr>
              <a:t>170</a:t>
            </a:r>
            <a:r>
              <a:rPr lang="zh-CN" altLang="en-US" sz="2200" b="1" dirty="0">
                <a:latin typeface="仿宋" pitchFamily="49" charset="-122"/>
                <a:ea typeface="仿宋" pitchFamily="49" charset="-122"/>
              </a:rPr>
              <a:t>年，人类社会见证了种种思潮的激荡，经历了无尽的风云变幻，始终不变的是对和平幸福美好的追求。</a:t>
            </a:r>
          </a:p>
        </p:txBody>
      </p:sp>
      <p:pic>
        <p:nvPicPr>
          <p:cNvPr id="6" name="图片 18437" descr="g"/>
          <p:cNvPicPr>
            <a:picLocks noChangeAspect="1"/>
          </p:cNvPicPr>
          <p:nvPr/>
        </p:nvPicPr>
        <p:blipFill>
          <a:blip r:embed="rId2"/>
          <a:srcRect/>
          <a:stretch>
            <a:fillRect/>
          </a:stretch>
        </p:blipFill>
        <p:spPr bwMode="auto">
          <a:xfrm>
            <a:off x="179388" y="2271713"/>
            <a:ext cx="3097212" cy="4156075"/>
          </a:xfrm>
          <a:prstGeom prst="rect">
            <a:avLst/>
          </a:prstGeom>
          <a:ln>
            <a:noFill/>
          </a:ln>
          <a:effectLst>
            <a:outerShdw blurRad="190500" algn="tl" rotWithShape="0">
              <a:srgbClr val="000000">
                <a:alpha val="70000"/>
              </a:srgbClr>
            </a:outerShdw>
          </a:effectLst>
        </p:spPr>
      </p:pic>
      <p:sp>
        <p:nvSpPr>
          <p:cNvPr id="7" name="TextBox 6"/>
          <p:cNvSpPr txBox="1"/>
          <p:nvPr/>
        </p:nvSpPr>
        <p:spPr>
          <a:xfrm>
            <a:off x="0" y="0"/>
            <a:ext cx="7416824" cy="5232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rPr>
              <a:t>二、</a:t>
            </a:r>
            <a:r>
              <a:rPr lang="en-US" altLang="zh-CN"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rPr>
              <a:t>《</a:t>
            </a:r>
            <a:r>
              <a:rPr lang="zh-CN" alt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rPr>
              <a:t>共产党宣言</a:t>
            </a:r>
            <a:r>
              <a:rPr lang="en-US" altLang="zh-CN"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rPr>
              <a:t>》</a:t>
            </a:r>
            <a:endParaRPr lang="zh-CN" alt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新魏" pitchFamily="2" charset="-122"/>
              <a:ea typeface="华文新魏" pitchFamily="2"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Box 1"/>
          <p:cNvSpPr txBox="1">
            <a:spLocks noChangeArrowheads="1"/>
          </p:cNvSpPr>
          <p:nvPr/>
        </p:nvSpPr>
        <p:spPr bwMode="auto">
          <a:xfrm>
            <a:off x="107950" y="188913"/>
            <a:ext cx="5040313" cy="584200"/>
          </a:xfrm>
          <a:prstGeom prst="rect">
            <a:avLst/>
          </a:prstGeom>
          <a:noFill/>
          <a:ln w="9525">
            <a:noFill/>
            <a:miter lim="800000"/>
            <a:headEnd/>
            <a:tailEnd/>
          </a:ln>
        </p:spPr>
        <p:txBody>
          <a:bodyPr>
            <a:spAutoFit/>
          </a:bodyPr>
          <a:lstStyle/>
          <a:p>
            <a:r>
              <a:rPr lang="en-US" altLang="zh-CN" sz="3200" b="1">
                <a:latin typeface="仿宋" pitchFamily="49" charset="-122"/>
                <a:ea typeface="仿宋" pitchFamily="49" charset="-122"/>
              </a:rPr>
              <a:t>2.《</a:t>
            </a:r>
            <a:r>
              <a:rPr lang="zh-CN" altLang="en-US" sz="3200" b="1">
                <a:latin typeface="仿宋" pitchFamily="49" charset="-122"/>
                <a:ea typeface="仿宋" pitchFamily="49" charset="-122"/>
              </a:rPr>
              <a:t>共产党宣言</a:t>
            </a:r>
            <a:r>
              <a:rPr lang="en-US" altLang="zh-CN" sz="3200" b="1">
                <a:latin typeface="仿宋" pitchFamily="49" charset="-122"/>
                <a:ea typeface="仿宋" pitchFamily="49" charset="-122"/>
              </a:rPr>
              <a:t>》</a:t>
            </a:r>
            <a:r>
              <a:rPr lang="zh-CN" altLang="en-US" sz="3200" b="1">
                <a:latin typeface="仿宋" pitchFamily="49" charset="-122"/>
                <a:ea typeface="仿宋" pitchFamily="49" charset="-122"/>
              </a:rPr>
              <a:t>的内容</a:t>
            </a:r>
          </a:p>
        </p:txBody>
      </p:sp>
      <p:pic>
        <p:nvPicPr>
          <p:cNvPr id="31746" name="Picture 2"/>
          <p:cNvPicPr>
            <a:picLocks noChangeAspect="1" noChangeArrowheads="1"/>
          </p:cNvPicPr>
          <p:nvPr/>
        </p:nvPicPr>
        <p:blipFill>
          <a:blip r:embed="rId2">
            <a:duotone>
              <a:schemeClr val="bg2">
                <a:shade val="45000"/>
                <a:satMod val="135000"/>
              </a:schemeClr>
              <a:prstClr val="white"/>
            </a:duotone>
            <a:extLst>
              <a:ext uri="{28A0092B-C50C-407E-A947-70E740481C1C}"/>
            </a:extLst>
          </a:blip>
          <a:srcRect/>
          <a:stretch>
            <a:fillRect/>
          </a:stretch>
        </p:blipFill>
        <p:spPr bwMode="auto">
          <a:xfrm>
            <a:off x="0" y="908720"/>
            <a:ext cx="9144000" cy="5760640"/>
          </a:xfrm>
          <a:prstGeom prst="rect">
            <a:avLst/>
          </a:prstGeom>
          <a:ln>
            <a:noFill/>
          </a:ln>
          <a:effectLst>
            <a:softEdge rad="112500"/>
          </a:effectLst>
          <a:extLst>
            <a:ext uri="{909E8E84-426E-40DD-AFC4-6F175D3DCCD1}"/>
            <a:ext uri="{91240B29-F687-4F45-9708-019B960494DF}"/>
            <a:ext uri="{AF507438-7753-43E0-B8FC-AC1667EBCBE1}"/>
          </a:extLst>
        </p:spPr>
      </p:pic>
      <p:sp>
        <p:nvSpPr>
          <p:cNvPr id="3" name="TextBox 2"/>
          <p:cNvSpPr txBox="1">
            <a:spLocks noChangeArrowheads="1"/>
          </p:cNvSpPr>
          <p:nvPr/>
        </p:nvSpPr>
        <p:spPr bwMode="auto">
          <a:xfrm>
            <a:off x="468313" y="1412875"/>
            <a:ext cx="7991475" cy="4594225"/>
          </a:xfrm>
          <a:prstGeom prst="rect">
            <a:avLst/>
          </a:prstGeom>
          <a:noFill/>
          <a:ln w="9525">
            <a:noFill/>
            <a:miter lim="800000"/>
            <a:headEnd/>
            <a:tailEnd/>
          </a:ln>
        </p:spPr>
        <p:txBody>
          <a:bodyPr>
            <a:spAutoFit/>
          </a:bodyPr>
          <a:lstStyle/>
          <a:p>
            <a:pPr>
              <a:lnSpc>
                <a:spcPct val="125000"/>
              </a:lnSpc>
            </a:pP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1</a:t>
            </a: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a:t>
            </a:r>
            <a:r>
              <a:rPr lang="zh-CN" altLang="en-US" sz="2600" b="1">
                <a:latin typeface="楷体" pitchFamily="49" charset="-122"/>
                <a:ea typeface="楷体" pitchFamily="49" charset="-122"/>
              </a:rPr>
              <a:t>共产党宣言</a:t>
            </a:r>
            <a:r>
              <a:rPr lang="en-US" altLang="zh-CN" sz="2600" b="1">
                <a:latin typeface="楷体" pitchFamily="49" charset="-122"/>
                <a:ea typeface="楷体" pitchFamily="49" charset="-122"/>
              </a:rPr>
              <a:t>》</a:t>
            </a:r>
            <a:r>
              <a:rPr lang="zh-CN" altLang="en-US" sz="2600" b="1">
                <a:latin typeface="楷体" pitchFamily="49" charset="-122"/>
                <a:ea typeface="楷体" pitchFamily="49" charset="-122"/>
              </a:rPr>
              <a:t>指出，有文字记载的全部历史都是</a:t>
            </a:r>
            <a:r>
              <a:rPr lang="zh-CN" altLang="en-US" sz="2600" b="1">
                <a:solidFill>
                  <a:srgbClr val="FF0000"/>
                </a:solidFill>
                <a:latin typeface="楷体" pitchFamily="49" charset="-122"/>
                <a:ea typeface="楷体" pitchFamily="49" charset="-122"/>
              </a:rPr>
              <a:t>阶级斗争</a:t>
            </a:r>
            <a:r>
              <a:rPr lang="zh-CN" altLang="en-US" sz="2600" b="1">
                <a:latin typeface="楷体" pitchFamily="49" charset="-122"/>
                <a:ea typeface="楷体" pitchFamily="49" charset="-122"/>
              </a:rPr>
              <a:t>的历史。人类进入资本主义时代，整个社会日益分裂为两大对立阶级：</a:t>
            </a:r>
            <a:r>
              <a:rPr lang="zh-CN" altLang="en-US" sz="2600" b="1">
                <a:solidFill>
                  <a:srgbClr val="FF0000"/>
                </a:solidFill>
                <a:latin typeface="楷体" pitchFamily="49" charset="-122"/>
                <a:ea typeface="楷体" pitchFamily="49" charset="-122"/>
              </a:rPr>
              <a:t>资产阶级</a:t>
            </a:r>
            <a:r>
              <a:rPr lang="zh-CN" altLang="en-US" sz="2600" b="1">
                <a:latin typeface="楷体" pitchFamily="49" charset="-122"/>
                <a:ea typeface="楷体" pitchFamily="49" charset="-122"/>
              </a:rPr>
              <a:t>和</a:t>
            </a:r>
            <a:r>
              <a:rPr lang="zh-CN" altLang="en-US" sz="2600" b="1">
                <a:solidFill>
                  <a:srgbClr val="FF0000"/>
                </a:solidFill>
                <a:latin typeface="楷体" pitchFamily="49" charset="-122"/>
                <a:ea typeface="楷体" pitchFamily="49" charset="-122"/>
              </a:rPr>
              <a:t>无产阶级</a:t>
            </a:r>
            <a:r>
              <a:rPr lang="zh-CN" altLang="en-US"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资本主义社会必将被没有阶级剥削和压迫的共产主义社会所取代</a:t>
            </a:r>
            <a:r>
              <a:rPr lang="zh-CN" altLang="en-US" sz="2600" b="1">
                <a:latin typeface="楷体" pitchFamily="49" charset="-122"/>
                <a:ea typeface="楷体" pitchFamily="49" charset="-122"/>
              </a:rPr>
              <a:t>。</a:t>
            </a:r>
          </a:p>
          <a:p>
            <a:pPr>
              <a:lnSpc>
                <a:spcPct val="125000"/>
              </a:lnSpc>
            </a:pP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2</a:t>
            </a: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a:t>
            </a:r>
            <a:r>
              <a:rPr lang="zh-CN" altLang="en-US" sz="2600" b="1">
                <a:latin typeface="楷体" pitchFamily="49" charset="-122"/>
                <a:ea typeface="楷体" pitchFamily="49" charset="-122"/>
              </a:rPr>
              <a:t>共产党宣言</a:t>
            </a:r>
            <a:r>
              <a:rPr lang="en-US" altLang="zh-CN"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肯定资产阶级在历史上曾起到非常革命的作用</a:t>
            </a:r>
            <a:r>
              <a:rPr lang="zh-CN" altLang="en-US" sz="2600" b="1">
                <a:latin typeface="楷体" pitchFamily="49" charset="-122"/>
                <a:ea typeface="楷体" pitchFamily="49" charset="-122"/>
              </a:rPr>
              <a:t>。“资产阶级在它的不到一百年的阶级统治中所创造的生产力，比过去一切世代创造的全部生产力还要多，还要大。”</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duotone>
              <a:schemeClr val="bg2">
                <a:shade val="45000"/>
                <a:satMod val="135000"/>
              </a:schemeClr>
              <a:prstClr val="white"/>
            </a:duotone>
            <a:extLst>
              <a:ext uri="{28A0092B-C50C-407E-A947-70E740481C1C}"/>
            </a:extLst>
          </a:blip>
          <a:srcRect/>
          <a:stretch>
            <a:fillRect/>
          </a:stretch>
        </p:blipFill>
        <p:spPr bwMode="auto">
          <a:xfrm>
            <a:off x="-9135" y="118941"/>
            <a:ext cx="9144000" cy="6531272"/>
          </a:xfrm>
          <a:prstGeom prst="rect">
            <a:avLst/>
          </a:prstGeom>
          <a:ln>
            <a:noFill/>
          </a:ln>
          <a:effectLst>
            <a:softEdge rad="112500"/>
          </a:effectLst>
          <a:extLst>
            <a:ext uri="{909E8E84-426E-40DD-AFC4-6F175D3DCCD1}"/>
            <a:ext uri="{91240B29-F687-4F45-9708-019B960494DF}"/>
            <a:ext uri="{AF507438-7753-43E0-B8FC-AC1667EBCBE1}"/>
          </a:extLst>
        </p:spPr>
      </p:pic>
      <p:sp>
        <p:nvSpPr>
          <p:cNvPr id="2" name="矩形 1"/>
          <p:cNvSpPr>
            <a:spLocks noChangeArrowheads="1"/>
          </p:cNvSpPr>
          <p:nvPr/>
        </p:nvSpPr>
        <p:spPr bwMode="auto">
          <a:xfrm>
            <a:off x="250825" y="333375"/>
            <a:ext cx="5184775" cy="6092825"/>
          </a:xfrm>
          <a:prstGeom prst="rect">
            <a:avLst/>
          </a:prstGeom>
          <a:noFill/>
          <a:ln w="9525">
            <a:noFill/>
            <a:miter lim="800000"/>
            <a:headEnd/>
            <a:tailEnd/>
          </a:ln>
        </p:spPr>
        <p:txBody>
          <a:bodyPr>
            <a:spAutoFit/>
          </a:bodyPr>
          <a:lstStyle/>
          <a:p>
            <a:pPr>
              <a:lnSpc>
                <a:spcPct val="125000"/>
              </a:lnSpc>
            </a:pP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3</a:t>
            </a:r>
            <a:r>
              <a:rPr lang="zh-CN" altLang="en-US"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工人阶级</a:t>
            </a:r>
            <a:r>
              <a:rPr lang="zh-CN" altLang="en-US" sz="2600" b="1">
                <a:latin typeface="楷体" pitchFamily="49" charset="-122"/>
                <a:ea typeface="楷体" pitchFamily="49" charset="-122"/>
              </a:rPr>
              <a:t>创造了巨大的社会财富，但他们相对</a:t>
            </a:r>
            <a:r>
              <a:rPr lang="zh-CN" altLang="en-US" sz="2600" b="1">
                <a:solidFill>
                  <a:srgbClr val="FF0000"/>
                </a:solidFill>
                <a:latin typeface="楷体" pitchFamily="49" charset="-122"/>
                <a:ea typeface="楷体" pitchFamily="49" charset="-122"/>
              </a:rPr>
              <a:t>日益贫困</a:t>
            </a:r>
            <a:r>
              <a:rPr lang="zh-CN" altLang="en-US" sz="2600" b="1">
                <a:latin typeface="楷体" pitchFamily="49" charset="-122"/>
                <a:ea typeface="楷体" pitchFamily="49" charset="-122"/>
              </a:rPr>
              <a:t>。“工人变成赤贫者，贫困比人口和财富增长得还要快。由此可以明显地看出，</a:t>
            </a:r>
            <a:r>
              <a:rPr lang="zh-CN" altLang="en-US" sz="2600" b="1">
                <a:solidFill>
                  <a:srgbClr val="FF0000"/>
                </a:solidFill>
                <a:latin typeface="楷体" pitchFamily="49" charset="-122"/>
                <a:ea typeface="楷体" pitchFamily="49" charset="-122"/>
              </a:rPr>
              <a:t>资产阶级再不能做社会的统治阶级了</a:t>
            </a:r>
            <a:r>
              <a:rPr lang="zh-CN" altLang="en-US" sz="2600" b="1">
                <a:latin typeface="楷体" pitchFamily="49" charset="-122"/>
                <a:ea typeface="楷体" pitchFamily="49" charset="-122"/>
              </a:rPr>
              <a:t>，再不能把自己阶级的生存条件当做支配一切的规律强加于社会了。”</a:t>
            </a:r>
          </a:p>
          <a:p>
            <a:pPr>
              <a:lnSpc>
                <a:spcPct val="125000"/>
              </a:lnSpc>
            </a:pP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4</a:t>
            </a:r>
            <a:r>
              <a:rPr lang="zh-CN" altLang="en-US" sz="2600" b="1">
                <a:latin typeface="楷体" pitchFamily="49" charset="-122"/>
                <a:ea typeface="楷体" pitchFamily="49" charset="-122"/>
              </a:rPr>
              <a:t>）</a:t>
            </a:r>
            <a:r>
              <a:rPr lang="en-US" altLang="zh-CN" sz="2600" b="1">
                <a:latin typeface="楷体" pitchFamily="49" charset="-122"/>
                <a:ea typeface="楷体" pitchFamily="49" charset="-122"/>
              </a:rPr>
              <a:t>《</a:t>
            </a:r>
            <a:r>
              <a:rPr lang="zh-CN" altLang="en-US" sz="2600" b="1">
                <a:latin typeface="楷体" pitchFamily="49" charset="-122"/>
                <a:ea typeface="楷体" pitchFamily="49" charset="-122"/>
              </a:rPr>
              <a:t>共产党宣言</a:t>
            </a:r>
            <a:r>
              <a:rPr lang="en-US" altLang="zh-CN"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号召工人阶级组织起来，建立无产阶级自己的政党</a:t>
            </a:r>
            <a:r>
              <a:rPr lang="zh-CN" altLang="en-US" sz="2600" b="1">
                <a:latin typeface="楷体" pitchFamily="49" charset="-122"/>
                <a:ea typeface="楷体" pitchFamily="49" charset="-122"/>
              </a:rPr>
              <a:t>，即共产党，</a:t>
            </a:r>
            <a:r>
              <a:rPr lang="zh-CN" altLang="en-US" sz="2600" b="1">
                <a:solidFill>
                  <a:srgbClr val="FF0000"/>
                </a:solidFill>
                <a:latin typeface="楷体" pitchFamily="49" charset="-122"/>
                <a:ea typeface="楷体" pitchFamily="49" charset="-122"/>
              </a:rPr>
              <a:t>用暴力推翻资产阶级统治，进行无产阶级革命</a:t>
            </a:r>
            <a:r>
              <a:rPr lang="zh-CN" altLang="en-US" sz="2600" b="1">
                <a:latin typeface="楷体" pitchFamily="49" charset="-122"/>
                <a:ea typeface="楷体" pitchFamily="49" charset="-122"/>
              </a:rPr>
              <a:t>。</a:t>
            </a:r>
          </a:p>
        </p:txBody>
      </p:sp>
      <p:pic>
        <p:nvPicPr>
          <p:cNvPr id="31746" name="Picture 2"/>
          <p:cNvPicPr>
            <a:picLocks noChangeAspect="1" noChangeArrowheads="1"/>
          </p:cNvPicPr>
          <p:nvPr/>
        </p:nvPicPr>
        <p:blipFill>
          <a:blip r:embed="rId3"/>
          <a:srcRect/>
          <a:stretch>
            <a:fillRect/>
          </a:stretch>
        </p:blipFill>
        <p:spPr bwMode="auto">
          <a:xfrm>
            <a:off x="5581650" y="476250"/>
            <a:ext cx="3241675" cy="3168650"/>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pic>
        <p:nvPicPr>
          <p:cNvPr id="31747" name="Picture 3"/>
          <p:cNvPicPr>
            <a:picLocks noChangeAspect="1" noChangeArrowheads="1"/>
          </p:cNvPicPr>
          <p:nvPr/>
        </p:nvPicPr>
        <p:blipFill>
          <a:blip r:embed="rId4"/>
          <a:srcRect/>
          <a:stretch>
            <a:fillRect/>
          </a:stretch>
        </p:blipFill>
        <p:spPr bwMode="auto">
          <a:xfrm>
            <a:off x="5581650" y="3789363"/>
            <a:ext cx="3241675" cy="2447925"/>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1"/>
          <p:cNvSpPr txBox="1">
            <a:spLocks noChangeArrowheads="1"/>
          </p:cNvSpPr>
          <p:nvPr/>
        </p:nvSpPr>
        <p:spPr bwMode="auto">
          <a:xfrm>
            <a:off x="107950" y="188913"/>
            <a:ext cx="5040313" cy="584200"/>
          </a:xfrm>
          <a:prstGeom prst="rect">
            <a:avLst/>
          </a:prstGeom>
          <a:noFill/>
          <a:ln w="9525">
            <a:noFill/>
            <a:miter lim="800000"/>
            <a:headEnd/>
            <a:tailEnd/>
          </a:ln>
        </p:spPr>
        <p:txBody>
          <a:bodyPr>
            <a:spAutoFit/>
          </a:bodyPr>
          <a:lstStyle/>
          <a:p>
            <a:r>
              <a:rPr lang="en-US" altLang="zh-CN" sz="3200" b="1">
                <a:latin typeface="仿宋" pitchFamily="49" charset="-122"/>
                <a:ea typeface="仿宋" pitchFamily="49" charset="-122"/>
              </a:rPr>
              <a:t>3.《</a:t>
            </a:r>
            <a:r>
              <a:rPr lang="zh-CN" altLang="en-US" sz="3200" b="1">
                <a:latin typeface="仿宋" pitchFamily="49" charset="-122"/>
                <a:ea typeface="仿宋" pitchFamily="49" charset="-122"/>
              </a:rPr>
              <a:t>共产党宣言</a:t>
            </a:r>
            <a:r>
              <a:rPr lang="en-US" altLang="zh-CN" sz="3200" b="1">
                <a:latin typeface="仿宋" pitchFamily="49" charset="-122"/>
                <a:ea typeface="仿宋" pitchFamily="49" charset="-122"/>
              </a:rPr>
              <a:t>》</a:t>
            </a:r>
            <a:r>
              <a:rPr lang="zh-CN" altLang="en-US" sz="3200" b="1">
                <a:latin typeface="仿宋" pitchFamily="49" charset="-122"/>
                <a:ea typeface="仿宋" pitchFamily="49" charset="-122"/>
              </a:rPr>
              <a:t>的影响</a:t>
            </a:r>
          </a:p>
        </p:txBody>
      </p:sp>
      <p:sp>
        <p:nvSpPr>
          <p:cNvPr id="3" name="矩形 2"/>
          <p:cNvSpPr/>
          <p:nvPr/>
        </p:nvSpPr>
        <p:spPr>
          <a:xfrm>
            <a:off x="250825" y="847725"/>
            <a:ext cx="8713788" cy="20240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fontAlgn="auto">
              <a:lnSpc>
                <a:spcPct val="125000"/>
              </a:lnSpc>
              <a:spcBef>
                <a:spcPts val="0"/>
              </a:spcBef>
              <a:spcAft>
                <a:spcPts val="0"/>
              </a:spcAft>
              <a:defRPr/>
            </a:pPr>
            <a:r>
              <a:rPr lang="en-US" altLang="zh-CN" sz="2600" b="1" dirty="0">
                <a:latin typeface="楷体" pitchFamily="49" charset="-122"/>
                <a:ea typeface="楷体" pitchFamily="49" charset="-122"/>
              </a:rPr>
              <a:t>《</a:t>
            </a:r>
            <a:r>
              <a:rPr lang="zh-CN" altLang="en-US" sz="2600" b="1" dirty="0">
                <a:latin typeface="楷体" pitchFamily="49" charset="-122"/>
                <a:ea typeface="楷体" pitchFamily="49" charset="-122"/>
              </a:rPr>
              <a:t>共产党宣言</a:t>
            </a:r>
            <a:r>
              <a:rPr lang="en-US" altLang="zh-CN" sz="2600" b="1" dirty="0">
                <a:latin typeface="楷体" pitchFamily="49" charset="-122"/>
                <a:ea typeface="楷体" pitchFamily="49" charset="-122"/>
              </a:rPr>
              <a:t>》</a:t>
            </a:r>
            <a:r>
              <a:rPr lang="zh-CN" altLang="en-US" sz="2600" b="1" dirty="0">
                <a:latin typeface="楷体" pitchFamily="49" charset="-122"/>
                <a:ea typeface="楷体" pitchFamily="49" charset="-122"/>
              </a:rPr>
              <a:t>条文：</a:t>
            </a:r>
          </a:p>
          <a:p>
            <a:pPr fontAlgn="auto">
              <a:lnSpc>
                <a:spcPct val="125000"/>
              </a:lnSpc>
              <a:spcBef>
                <a:spcPts val="0"/>
              </a:spcBef>
              <a:spcAft>
                <a:spcPts val="0"/>
              </a:spcAft>
              <a:defRPr/>
            </a:pPr>
            <a:r>
              <a:rPr lang="zh-CN" altLang="en-US" sz="2600" b="1" dirty="0">
                <a:latin typeface="楷体" pitchFamily="49" charset="-122"/>
                <a:ea typeface="楷体" pitchFamily="49" charset="-122"/>
              </a:rPr>
              <a:t>    “让统治阶级在共产主义革命面前发抖吧，无产者在这个革命中失去的只是锁链。他们获得的将是整个世界。”</a:t>
            </a:r>
          </a:p>
          <a:p>
            <a:pPr fontAlgn="auto">
              <a:lnSpc>
                <a:spcPct val="125000"/>
              </a:lnSpc>
              <a:spcBef>
                <a:spcPts val="0"/>
              </a:spcBef>
              <a:spcAft>
                <a:spcPts val="0"/>
              </a:spcAft>
              <a:defRPr/>
            </a:pPr>
            <a:r>
              <a:rPr lang="zh-CN" altLang="en-US" sz="2600" b="1" dirty="0">
                <a:latin typeface="楷体" pitchFamily="49" charset="-122"/>
                <a:ea typeface="楷体" pitchFamily="49" charset="-122"/>
              </a:rPr>
              <a:t>    “全世界无产者，联合起来！”</a:t>
            </a:r>
          </a:p>
        </p:txBody>
      </p:sp>
      <p:sp>
        <p:nvSpPr>
          <p:cNvPr id="4" name="TextBox 3"/>
          <p:cNvSpPr txBox="1">
            <a:spLocks noChangeArrowheads="1"/>
          </p:cNvSpPr>
          <p:nvPr/>
        </p:nvSpPr>
        <p:spPr bwMode="auto">
          <a:xfrm>
            <a:off x="250825" y="3068638"/>
            <a:ext cx="8713788" cy="3416300"/>
          </a:xfrm>
          <a:prstGeom prst="rect">
            <a:avLst/>
          </a:prstGeom>
          <a:noFill/>
          <a:ln w="9525">
            <a:noFill/>
            <a:miter lim="800000"/>
            <a:headEnd/>
            <a:tailEnd/>
          </a:ln>
        </p:spPr>
        <p:txBody>
          <a:bodyPr>
            <a:spAutoFit/>
          </a:bodyPr>
          <a:lstStyle/>
          <a:p>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1</a:t>
            </a:r>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共产党宣言</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的发表，标志着</a:t>
            </a:r>
            <a:r>
              <a:rPr lang="zh-CN" altLang="en-US" sz="2400" b="1">
                <a:solidFill>
                  <a:srgbClr val="FF0000"/>
                </a:solidFill>
                <a:latin typeface="楷体" pitchFamily="49" charset="-122"/>
                <a:ea typeface="楷体" pitchFamily="49" charset="-122"/>
              </a:rPr>
              <a:t>马克思主义的诞生</a:t>
            </a:r>
            <a:r>
              <a:rPr lang="zh-CN" altLang="en-US" sz="2400" b="1">
                <a:latin typeface="楷体" pitchFamily="49" charset="-122"/>
                <a:ea typeface="楷体" pitchFamily="49" charset="-122"/>
              </a:rPr>
              <a:t>。</a:t>
            </a:r>
            <a:endParaRPr lang="en-US" altLang="zh-CN" sz="2400" b="1">
              <a:latin typeface="楷体" pitchFamily="49" charset="-122"/>
              <a:ea typeface="楷体" pitchFamily="49" charset="-122"/>
            </a:endParaRPr>
          </a:p>
          <a:p>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2</a:t>
            </a:r>
            <a:r>
              <a:rPr lang="zh-CN" altLang="en-US" sz="2400" b="1">
                <a:latin typeface="楷体" pitchFamily="49" charset="-122"/>
                <a:ea typeface="楷体" pitchFamily="49" charset="-122"/>
              </a:rPr>
              <a:t>）无产阶级的斗争从此有了</a:t>
            </a:r>
            <a:r>
              <a:rPr lang="zh-CN" altLang="en-US" sz="2400" b="1">
                <a:solidFill>
                  <a:srgbClr val="FF0000"/>
                </a:solidFill>
                <a:latin typeface="楷体" pitchFamily="49" charset="-122"/>
                <a:ea typeface="楷体" pitchFamily="49" charset="-122"/>
              </a:rPr>
              <a:t>科学理论的指导</a:t>
            </a:r>
            <a:r>
              <a:rPr lang="zh-CN" altLang="en-US" sz="2400" b="1">
                <a:latin typeface="楷体" pitchFamily="49" charset="-122"/>
                <a:ea typeface="楷体" pitchFamily="49" charset="-122"/>
              </a:rPr>
              <a:t>，社会主义运动更加蓬勃地发展起来。</a:t>
            </a:r>
            <a:endParaRPr lang="en-US" altLang="zh-CN" sz="2400" b="1">
              <a:latin typeface="楷体" pitchFamily="49" charset="-122"/>
              <a:ea typeface="楷体" pitchFamily="49" charset="-122"/>
            </a:endParaRPr>
          </a:p>
          <a:p>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3</a:t>
            </a:r>
            <a:r>
              <a:rPr lang="zh-CN" altLang="en-US" sz="2400" b="1">
                <a:latin typeface="楷体" pitchFamily="49" charset="-122"/>
                <a:ea typeface="楷体" pitchFamily="49" charset="-122"/>
              </a:rPr>
              <a:t>）推动</a:t>
            </a:r>
            <a:r>
              <a:rPr lang="zh-CN" altLang="en-US" sz="2400" b="1">
                <a:solidFill>
                  <a:srgbClr val="FF0000"/>
                </a:solidFill>
                <a:latin typeface="楷体" pitchFamily="49" charset="-122"/>
                <a:ea typeface="楷体" pitchFamily="49" charset="-122"/>
              </a:rPr>
              <a:t>国际工人运动</a:t>
            </a:r>
            <a:r>
              <a:rPr lang="zh-CN" altLang="en-US" sz="2400" b="1">
                <a:latin typeface="楷体" pitchFamily="49" charset="-122"/>
                <a:ea typeface="楷体" pitchFamily="49" charset="-122"/>
              </a:rPr>
              <a:t>发展，使国际工人运动进入一个新的历史时期。</a:t>
            </a:r>
            <a:endParaRPr lang="en-US" altLang="zh-CN" sz="2400" b="1">
              <a:latin typeface="楷体" pitchFamily="49" charset="-122"/>
              <a:ea typeface="楷体" pitchFamily="49" charset="-122"/>
            </a:endParaRPr>
          </a:p>
          <a:p>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4</a:t>
            </a:r>
            <a:r>
              <a:rPr lang="zh-CN" altLang="en-US" sz="2400" b="1">
                <a:latin typeface="楷体" pitchFamily="49" charset="-122"/>
                <a:ea typeface="楷体" pitchFamily="49" charset="-122"/>
              </a:rPr>
              <a:t>）为无产阶级战胜资产阶级，实行无产阶级专政，社会主义最终由</a:t>
            </a:r>
            <a:r>
              <a:rPr lang="zh-CN" altLang="en-US" sz="2400" b="1">
                <a:solidFill>
                  <a:srgbClr val="FF0000"/>
                </a:solidFill>
                <a:latin typeface="楷体" pitchFamily="49" charset="-122"/>
                <a:ea typeface="楷体" pitchFamily="49" charset="-122"/>
              </a:rPr>
              <a:t>理论变为现实</a:t>
            </a:r>
            <a:r>
              <a:rPr lang="zh-CN" altLang="en-US" sz="2400" b="1">
                <a:latin typeface="楷体" pitchFamily="49" charset="-122"/>
                <a:ea typeface="楷体" pitchFamily="49" charset="-122"/>
              </a:rPr>
              <a:t>奠定了</a:t>
            </a:r>
            <a:r>
              <a:rPr lang="zh-CN" altLang="en-US" sz="2400" b="1">
                <a:solidFill>
                  <a:srgbClr val="FF0000"/>
                </a:solidFill>
                <a:latin typeface="楷体" pitchFamily="49" charset="-122"/>
                <a:ea typeface="楷体" pitchFamily="49" charset="-122"/>
              </a:rPr>
              <a:t>思想基础</a:t>
            </a:r>
            <a:r>
              <a:rPr lang="zh-CN" altLang="en-US" sz="2400" b="1">
                <a:latin typeface="楷体" pitchFamily="49" charset="-122"/>
                <a:ea typeface="楷体" pitchFamily="49" charset="-122"/>
              </a:rPr>
              <a:t>。</a:t>
            </a:r>
            <a:endParaRPr lang="en-US" altLang="zh-CN" sz="2400" b="1">
              <a:latin typeface="楷体" pitchFamily="49" charset="-122"/>
              <a:ea typeface="楷体" pitchFamily="49" charset="-122"/>
            </a:endParaRPr>
          </a:p>
          <a:p>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5</a:t>
            </a:r>
            <a:r>
              <a:rPr lang="zh-CN" altLang="en-US" sz="2400" b="1">
                <a:latin typeface="楷体" pitchFamily="49" charset="-122"/>
                <a:ea typeface="楷体" pitchFamily="49" charset="-122"/>
              </a:rPr>
              <a:t>）迫使资产阶级不得不改变统治策略，提高工人待遇，</a:t>
            </a:r>
            <a:r>
              <a:rPr lang="zh-CN" altLang="en-US" sz="2400" b="1">
                <a:solidFill>
                  <a:srgbClr val="FF0000"/>
                </a:solidFill>
                <a:latin typeface="楷体" pitchFamily="49" charset="-122"/>
                <a:ea typeface="楷体" pitchFamily="49" charset="-122"/>
              </a:rPr>
              <a:t>完善资本主义统治制度</a:t>
            </a:r>
            <a:r>
              <a:rPr lang="zh-CN" altLang="en-US" sz="2400" b="1">
                <a:latin typeface="楷体" pitchFamily="49" charset="-122"/>
                <a:ea typeface="楷体" pitchFamily="49" charset="-122"/>
              </a:rPr>
              <a:t>。</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randombar(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2880320"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思维延伸：</a:t>
            </a:r>
          </a:p>
        </p:txBody>
      </p:sp>
      <p:sp>
        <p:nvSpPr>
          <p:cNvPr id="34818" name="TextBox 2"/>
          <p:cNvSpPr txBox="1">
            <a:spLocks noChangeArrowheads="1"/>
          </p:cNvSpPr>
          <p:nvPr/>
        </p:nvSpPr>
        <p:spPr bwMode="auto">
          <a:xfrm>
            <a:off x="539750" y="1916113"/>
            <a:ext cx="8064500" cy="4402137"/>
          </a:xfrm>
          <a:prstGeom prst="rect">
            <a:avLst/>
          </a:prstGeom>
          <a:noFill/>
          <a:ln w="9525">
            <a:noFill/>
            <a:miter lim="800000"/>
            <a:headEnd/>
            <a:tailEnd/>
          </a:ln>
        </p:spPr>
        <p:txBody>
          <a:bodyPr>
            <a:spAutoFit/>
          </a:bodyPr>
          <a:lstStyle/>
          <a:p>
            <a:pPr>
              <a:lnSpc>
                <a:spcPct val="125000"/>
              </a:lnSpc>
            </a:pPr>
            <a:r>
              <a:rPr lang="zh-CN" altLang="en-US" sz="2800" b="1">
                <a:latin typeface="仿宋" pitchFamily="49" charset="-122"/>
                <a:ea typeface="仿宋" pitchFamily="49" charset="-122"/>
              </a:rPr>
              <a:t>    在马克思主义诞生前，国际工人运动水平较低，处于自发阶段，单纯以经济斗争为目的，斗争手段不外乎捣毁机器、罢工和游行示威等。马克思主义诞生后，国际工人运动进入一个崭新的历史时期。在马克思主义理论的指导下，国际工人运动把</a:t>
            </a:r>
            <a:r>
              <a:rPr lang="zh-CN" altLang="en-US" sz="2800" b="1">
                <a:solidFill>
                  <a:srgbClr val="FF0000"/>
                </a:solidFill>
                <a:latin typeface="仿宋" pitchFamily="49" charset="-122"/>
                <a:ea typeface="仿宋" pitchFamily="49" charset="-122"/>
              </a:rPr>
              <a:t>经济斗争与政治斗争相结合</a:t>
            </a:r>
            <a:r>
              <a:rPr lang="zh-CN" altLang="en-US" sz="2800" b="1">
                <a:latin typeface="仿宋" pitchFamily="49" charset="-122"/>
                <a:ea typeface="仿宋" pitchFamily="49" charset="-122"/>
              </a:rPr>
              <a:t>，最大限度地改善和提高工人的经济、政治地位。马克思主义的诞生是国际工人运动发展史上的里程碑之一。</a:t>
            </a:r>
          </a:p>
        </p:txBody>
      </p:sp>
      <p:sp>
        <p:nvSpPr>
          <p:cNvPr id="4" name="矩形 3"/>
          <p:cNvSpPr/>
          <p:nvPr/>
        </p:nvSpPr>
        <p:spPr>
          <a:xfrm>
            <a:off x="1081334" y="1196752"/>
            <a:ext cx="6981329" cy="584775"/>
          </a:xfrm>
          <a:prstGeom prst="rect">
            <a:avLst/>
          </a:prstGeom>
        </p:spPr>
        <p:txBody>
          <a:bodyPr>
            <a:spAutoFit/>
          </a:bodyPr>
          <a:lstStyle/>
          <a:p>
            <a:pPr algn="ctr" fontAlgn="auto">
              <a:spcBef>
                <a:spcPts val="0"/>
              </a:spcBef>
              <a:spcAft>
                <a:spcPts val="0"/>
              </a:spcAft>
              <a:defRPr/>
            </a:pPr>
            <a:r>
              <a:rPr lang="zh-CN" alt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微软雅黑" pitchFamily="34" charset="-122"/>
                <a:ea typeface="微软雅黑" pitchFamily="34" charset="-122"/>
              </a:rPr>
              <a:t>马克思主义对国际工人运动的影响</a:t>
            </a:r>
          </a:p>
        </p:txBody>
      </p:sp>
    </p:spTree>
  </p:cSld>
  <p:clrMapOvr>
    <a:masterClrMapping/>
  </p:clrMapOvr>
  <p:transition spd="slow">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825" y="981075"/>
            <a:ext cx="8642350" cy="3416300"/>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fontAlgn="auto">
              <a:spcBef>
                <a:spcPts val="0"/>
              </a:spcBef>
              <a:spcAft>
                <a:spcPts val="0"/>
              </a:spcAft>
              <a:defRPr/>
            </a:pPr>
            <a:r>
              <a:rPr lang="en-US" altLang="zh-CN" sz="2400" b="1" dirty="0">
                <a:latin typeface="楷体" pitchFamily="49" charset="-122"/>
                <a:ea typeface="楷体" pitchFamily="49" charset="-122"/>
              </a:rPr>
              <a:t>1</a:t>
            </a:r>
            <a:r>
              <a:rPr lang="zh-CN" altLang="en-US" sz="2400" b="1" dirty="0">
                <a:latin typeface="楷体" pitchFamily="49" charset="-122"/>
                <a:ea typeface="楷体" pitchFamily="49" charset="-122"/>
              </a:rPr>
              <a:t>、剥夺地产</a:t>
            </a:r>
            <a:r>
              <a:rPr lang="en-US" altLang="zh-CN" sz="2400" b="1" dirty="0">
                <a:latin typeface="楷体" pitchFamily="49" charset="-122"/>
                <a:ea typeface="楷体" pitchFamily="49" charset="-122"/>
              </a:rPr>
              <a:t>,</a:t>
            </a:r>
            <a:r>
              <a:rPr lang="zh-CN" altLang="en-US" sz="2400" b="1" dirty="0">
                <a:latin typeface="楷体" pitchFamily="49" charset="-122"/>
                <a:ea typeface="楷体" pitchFamily="49" charset="-122"/>
              </a:rPr>
              <a:t>把地租用于国家支出。</a:t>
            </a:r>
          </a:p>
          <a:p>
            <a:pPr fontAlgn="auto">
              <a:spcBef>
                <a:spcPts val="0"/>
              </a:spcBef>
              <a:spcAft>
                <a:spcPts val="0"/>
              </a:spcAft>
              <a:defRPr/>
            </a:pPr>
            <a:r>
              <a:rPr lang="en-US" altLang="zh-CN" sz="2400" b="1" dirty="0">
                <a:latin typeface="楷体" pitchFamily="49" charset="-122"/>
                <a:ea typeface="楷体" pitchFamily="49" charset="-122"/>
              </a:rPr>
              <a:t>……</a:t>
            </a:r>
          </a:p>
          <a:p>
            <a:pPr fontAlgn="auto">
              <a:spcBef>
                <a:spcPts val="0"/>
              </a:spcBef>
              <a:spcAft>
                <a:spcPts val="0"/>
              </a:spcAft>
              <a:defRPr/>
            </a:pPr>
            <a:r>
              <a:rPr lang="en-US" altLang="zh-CN" sz="2400" b="1" dirty="0">
                <a:latin typeface="楷体" pitchFamily="49" charset="-122"/>
                <a:ea typeface="楷体" pitchFamily="49" charset="-122"/>
              </a:rPr>
              <a:t>4</a:t>
            </a:r>
            <a:r>
              <a:rPr lang="zh-CN" altLang="en-US" sz="2400" b="1" dirty="0">
                <a:latin typeface="楷体" pitchFamily="49" charset="-122"/>
                <a:ea typeface="楷体" pitchFamily="49" charset="-122"/>
              </a:rPr>
              <a:t>、没收一切流亡分子和叛乱分子的财产。 </a:t>
            </a:r>
          </a:p>
          <a:p>
            <a:pPr fontAlgn="auto">
              <a:spcBef>
                <a:spcPts val="0"/>
              </a:spcBef>
              <a:spcAft>
                <a:spcPts val="0"/>
              </a:spcAft>
              <a:defRPr/>
            </a:pPr>
            <a:r>
              <a:rPr lang="en-US" altLang="zh-CN" sz="2400" b="1" dirty="0">
                <a:latin typeface="楷体" pitchFamily="49" charset="-122"/>
                <a:ea typeface="楷体" pitchFamily="49" charset="-122"/>
              </a:rPr>
              <a:t>5</a:t>
            </a:r>
            <a:r>
              <a:rPr lang="zh-CN" altLang="en-US" sz="2400" b="1" dirty="0">
                <a:latin typeface="楷体" pitchFamily="49" charset="-122"/>
                <a:ea typeface="楷体" pitchFamily="49" charset="-122"/>
              </a:rPr>
              <a:t>、通过拥有国家资本和独享垄断权的国家银行，把信贷集中在国家手里。</a:t>
            </a:r>
            <a:endParaRPr lang="en-US" altLang="zh-CN" sz="2400" b="1" dirty="0">
              <a:latin typeface="楷体" pitchFamily="49" charset="-122"/>
              <a:ea typeface="楷体" pitchFamily="49" charset="-122"/>
            </a:endParaRPr>
          </a:p>
          <a:p>
            <a:pPr fontAlgn="auto">
              <a:spcBef>
                <a:spcPts val="0"/>
              </a:spcBef>
              <a:spcAft>
                <a:spcPts val="0"/>
              </a:spcAft>
              <a:defRPr/>
            </a:pPr>
            <a:r>
              <a:rPr lang="en-US" altLang="zh-CN" sz="2400" b="1" dirty="0">
                <a:latin typeface="楷体" pitchFamily="49" charset="-122"/>
                <a:ea typeface="楷体" pitchFamily="49" charset="-122"/>
              </a:rPr>
              <a:t>……</a:t>
            </a:r>
            <a:r>
              <a:rPr lang="zh-CN" altLang="en-US" sz="2400" b="1" dirty="0">
                <a:latin typeface="楷体" pitchFamily="49" charset="-122"/>
                <a:ea typeface="楷体" pitchFamily="49" charset="-122"/>
              </a:rPr>
              <a:t>　　 </a:t>
            </a:r>
          </a:p>
          <a:p>
            <a:pPr fontAlgn="auto">
              <a:spcBef>
                <a:spcPts val="0"/>
              </a:spcBef>
              <a:spcAft>
                <a:spcPts val="0"/>
              </a:spcAft>
              <a:defRPr/>
            </a:pPr>
            <a:r>
              <a:rPr lang="en-US" altLang="zh-CN" sz="2400" b="1" dirty="0">
                <a:latin typeface="楷体" pitchFamily="49" charset="-122"/>
                <a:ea typeface="楷体" pitchFamily="49" charset="-122"/>
              </a:rPr>
              <a:t>9</a:t>
            </a:r>
            <a:r>
              <a:rPr lang="zh-CN" altLang="en-US" sz="2400" b="1" dirty="0">
                <a:latin typeface="楷体" pitchFamily="49" charset="-122"/>
                <a:ea typeface="楷体" pitchFamily="49" charset="-122"/>
              </a:rPr>
              <a:t>、把农业和工业结合起来，促使城乡对立逐步消灭。 </a:t>
            </a:r>
          </a:p>
          <a:p>
            <a:pPr fontAlgn="auto">
              <a:spcBef>
                <a:spcPts val="0"/>
              </a:spcBef>
              <a:spcAft>
                <a:spcPts val="0"/>
              </a:spcAft>
              <a:defRPr/>
            </a:pPr>
            <a:r>
              <a:rPr lang="en-US" altLang="zh-CN" sz="2400" b="1" dirty="0">
                <a:latin typeface="楷体" pitchFamily="49" charset="-122"/>
                <a:ea typeface="楷体" pitchFamily="49" charset="-122"/>
              </a:rPr>
              <a:t>10</a:t>
            </a:r>
            <a:r>
              <a:rPr lang="zh-CN" altLang="en-US" sz="2400" b="1" dirty="0">
                <a:latin typeface="楷体" pitchFamily="49" charset="-122"/>
                <a:ea typeface="楷体" pitchFamily="49" charset="-122"/>
              </a:rPr>
              <a:t>、对所有儿童实行公共的和免费的教育</a:t>
            </a:r>
            <a:r>
              <a:rPr lang="en-US" altLang="zh-CN" sz="2400" b="1" dirty="0">
                <a:latin typeface="楷体" pitchFamily="49" charset="-122"/>
                <a:ea typeface="楷体" pitchFamily="49" charset="-122"/>
              </a:rPr>
              <a:t>……</a:t>
            </a:r>
          </a:p>
          <a:p>
            <a:pPr fontAlgn="auto">
              <a:spcBef>
                <a:spcPts val="0"/>
              </a:spcBef>
              <a:spcAft>
                <a:spcPts val="0"/>
              </a:spcAft>
              <a:defRPr/>
            </a:pPr>
            <a:r>
              <a:rPr lang="en-US" altLang="zh-CN" sz="2400" b="1" dirty="0">
                <a:latin typeface="楷体" pitchFamily="49" charset="-122"/>
                <a:ea typeface="楷体" pitchFamily="49" charset="-122"/>
              </a:rPr>
              <a:t>                                    ——《</a:t>
            </a:r>
            <a:r>
              <a:rPr lang="zh-CN" altLang="en-US" sz="2400" b="1" dirty="0">
                <a:latin typeface="楷体" pitchFamily="49" charset="-122"/>
                <a:ea typeface="楷体" pitchFamily="49" charset="-122"/>
              </a:rPr>
              <a:t>共产党宣言</a:t>
            </a:r>
            <a:r>
              <a:rPr lang="en-US" altLang="zh-CN" sz="2400" b="1" dirty="0">
                <a:latin typeface="楷体" pitchFamily="49" charset="-122"/>
                <a:ea typeface="楷体" pitchFamily="49" charset="-122"/>
              </a:rPr>
              <a:t>》</a:t>
            </a:r>
          </a:p>
        </p:txBody>
      </p:sp>
      <p:sp>
        <p:nvSpPr>
          <p:cNvPr id="3" name="TextBox 2"/>
          <p:cNvSpPr txBox="1"/>
          <p:nvPr/>
        </p:nvSpPr>
        <p:spPr>
          <a:xfrm>
            <a:off x="107504" y="116632"/>
            <a:ext cx="2880320"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材料研读：</a:t>
            </a:r>
          </a:p>
        </p:txBody>
      </p:sp>
      <p:sp>
        <p:nvSpPr>
          <p:cNvPr id="35843" name="矩形 3"/>
          <p:cNvSpPr>
            <a:spLocks noChangeArrowheads="1"/>
          </p:cNvSpPr>
          <p:nvPr/>
        </p:nvSpPr>
        <p:spPr bwMode="auto">
          <a:xfrm>
            <a:off x="254000" y="4508500"/>
            <a:ext cx="3262313" cy="461963"/>
          </a:xfrm>
          <a:prstGeom prst="rect">
            <a:avLst/>
          </a:prstGeom>
          <a:noFill/>
          <a:ln w="9525">
            <a:noFill/>
            <a:miter lim="800000"/>
            <a:headEnd/>
            <a:tailEnd/>
          </a:ln>
        </p:spPr>
        <p:txBody>
          <a:bodyPr wrap="none">
            <a:spAutoFit/>
          </a:bodyPr>
          <a:lstStyle/>
          <a:p>
            <a:r>
              <a:rPr lang="zh-CN" altLang="en-US" sz="2400" b="1">
                <a:latin typeface="微软雅黑" pitchFamily="34" charset="-122"/>
                <a:ea typeface="微软雅黑" pitchFamily="34" charset="-122"/>
              </a:rPr>
              <a:t>你如何理解上述材料？</a:t>
            </a:r>
          </a:p>
        </p:txBody>
      </p:sp>
      <p:sp>
        <p:nvSpPr>
          <p:cNvPr id="5" name="TextBox 4"/>
          <p:cNvSpPr txBox="1">
            <a:spLocks noChangeArrowheads="1"/>
          </p:cNvSpPr>
          <p:nvPr/>
        </p:nvSpPr>
        <p:spPr bwMode="auto">
          <a:xfrm>
            <a:off x="611188" y="4973638"/>
            <a:ext cx="8064500" cy="1570037"/>
          </a:xfrm>
          <a:prstGeom prst="rect">
            <a:avLst/>
          </a:prstGeom>
          <a:noFill/>
          <a:ln w="9525">
            <a:noFill/>
            <a:miter lim="800000"/>
            <a:headEnd/>
            <a:tailEnd/>
          </a:ln>
        </p:spPr>
        <p:txBody>
          <a:bodyPr>
            <a:spAutoFit/>
          </a:bodyPr>
          <a:lstStyle/>
          <a:p>
            <a:r>
              <a:rPr lang="zh-CN" altLang="en-US" sz="2400" b="1">
                <a:latin typeface="楷体" pitchFamily="49" charset="-122"/>
                <a:ea typeface="楷体" pitchFamily="49" charset="-122"/>
              </a:rPr>
              <a:t>    </a:t>
            </a:r>
            <a:r>
              <a:rPr lang="zh-CN" altLang="en-US" sz="2400" b="1">
                <a:solidFill>
                  <a:srgbClr val="C00000"/>
                </a:solidFill>
                <a:latin typeface="楷体" pitchFamily="49" charset="-122"/>
                <a:ea typeface="楷体" pitchFamily="49" charset="-122"/>
              </a:rPr>
              <a:t>无产阶级上升为统治阶级后，将利用自己的政治统治，逐步夺取资产阶级的全部资本，把一切生产工具集中在成为统治阶级的无产阶级手里，并且尽可能快地增加生产力的总量。</a:t>
            </a:r>
          </a:p>
        </p:txBody>
      </p:sp>
      <p:sp>
        <p:nvSpPr>
          <p:cNvPr id="6" name="矩形 5"/>
          <p:cNvSpPr/>
          <p:nvPr/>
        </p:nvSpPr>
        <p:spPr>
          <a:xfrm>
            <a:off x="5976938" y="1628775"/>
            <a:ext cx="2808287" cy="46196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fontAlgn="auto">
              <a:spcBef>
                <a:spcPts val="0"/>
              </a:spcBef>
              <a:spcAft>
                <a:spcPts val="0"/>
              </a:spcAft>
              <a:defRPr/>
            </a:pPr>
            <a:r>
              <a:rPr lang="zh-CN" altLang="en-US" sz="2400" b="1" dirty="0">
                <a:solidFill>
                  <a:prstClr val="black"/>
                </a:solidFill>
                <a:latin typeface="楷体" pitchFamily="49" charset="-122"/>
                <a:ea typeface="楷体" pitchFamily="49" charset="-122"/>
              </a:rPr>
              <a:t>公有制取代私有制</a:t>
            </a:r>
            <a:endParaRPr lang="zh-CN" altLang="en-US" dirty="0"/>
          </a:p>
        </p:txBody>
      </p:sp>
      <p:sp>
        <p:nvSpPr>
          <p:cNvPr id="7" name="矩形 6"/>
          <p:cNvSpPr/>
          <p:nvPr/>
        </p:nvSpPr>
        <p:spPr>
          <a:xfrm>
            <a:off x="4895850" y="2716213"/>
            <a:ext cx="3889375" cy="4603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fontAlgn="auto">
              <a:spcBef>
                <a:spcPts val="0"/>
              </a:spcBef>
              <a:spcAft>
                <a:spcPts val="0"/>
              </a:spcAft>
              <a:defRPr/>
            </a:pPr>
            <a:r>
              <a:rPr lang="zh-CN" altLang="en-US" sz="2400" b="1" dirty="0">
                <a:solidFill>
                  <a:prstClr val="black"/>
                </a:solidFill>
                <a:latin typeface="楷体" pitchFamily="49" charset="-122"/>
                <a:ea typeface="楷体" pitchFamily="49" charset="-122"/>
              </a:rPr>
              <a:t>消除贫富差距和城乡对立</a:t>
            </a:r>
            <a:endParaRPr lang="zh-CN" altLang="en-US" dirty="0"/>
          </a:p>
        </p:txBody>
      </p:sp>
      <p:sp>
        <p:nvSpPr>
          <p:cNvPr id="8" name="矩形 7"/>
          <p:cNvSpPr/>
          <p:nvPr/>
        </p:nvSpPr>
        <p:spPr>
          <a:xfrm>
            <a:off x="6743700" y="3548063"/>
            <a:ext cx="2041525" cy="461962"/>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pPr fontAlgn="auto">
              <a:spcBef>
                <a:spcPts val="0"/>
              </a:spcBef>
              <a:spcAft>
                <a:spcPts val="0"/>
              </a:spcAft>
              <a:defRPr/>
            </a:pPr>
            <a:r>
              <a:rPr lang="zh-CN" altLang="en-US" sz="2400" b="1" dirty="0">
                <a:solidFill>
                  <a:prstClr val="black"/>
                </a:solidFill>
                <a:latin typeface="楷体" pitchFamily="49" charset="-122"/>
                <a:ea typeface="楷体" pitchFamily="49" charset="-122"/>
              </a:rPr>
              <a:t>提高社会福利</a:t>
            </a:r>
            <a:endParaRPr lang="zh-CN" altLang="en-US" dirty="0"/>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wipe(down)">
                                      <p:cBhvr>
                                        <p:cTn id="28"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1"/>
          <p:cNvSpPr txBox="1">
            <a:spLocks noChangeArrowheads="1"/>
          </p:cNvSpPr>
          <p:nvPr/>
        </p:nvSpPr>
        <p:spPr bwMode="auto">
          <a:xfrm>
            <a:off x="107950" y="188913"/>
            <a:ext cx="3963984" cy="584775"/>
          </a:xfrm>
          <a:prstGeom prst="rect">
            <a:avLst/>
          </a:prstGeom>
          <a:noFill/>
          <a:ln w="9525">
            <a:noFill/>
            <a:miter lim="800000"/>
            <a:headEnd/>
            <a:tailEnd/>
          </a:ln>
        </p:spPr>
        <p:txBody>
          <a:bodyPr wrap="square">
            <a:spAutoFit/>
          </a:bodyPr>
          <a:lstStyle/>
          <a:p>
            <a:r>
              <a:rPr lang="zh-CN" altLang="en-US" sz="3200" b="1" dirty="0" smtClean="0">
                <a:latin typeface="仿宋" pitchFamily="49" charset="-122"/>
                <a:ea typeface="仿宋" pitchFamily="49" charset="-122"/>
              </a:rPr>
              <a:t>三、第一国际</a:t>
            </a:r>
            <a:endParaRPr lang="zh-CN" altLang="en-US" sz="3200" b="1" dirty="0">
              <a:latin typeface="仿宋" pitchFamily="49" charset="-122"/>
              <a:ea typeface="仿宋" pitchFamily="49" charset="-122"/>
            </a:endParaRPr>
          </a:p>
        </p:txBody>
      </p:sp>
      <p:sp>
        <p:nvSpPr>
          <p:cNvPr id="37890" name="TextBox 2"/>
          <p:cNvSpPr txBox="1">
            <a:spLocks noChangeArrowheads="1"/>
          </p:cNvSpPr>
          <p:nvPr/>
        </p:nvSpPr>
        <p:spPr bwMode="auto">
          <a:xfrm>
            <a:off x="250825" y="803275"/>
            <a:ext cx="8642350" cy="1592744"/>
          </a:xfrm>
          <a:prstGeom prst="rect">
            <a:avLst/>
          </a:prstGeom>
          <a:noFill/>
          <a:ln w="9525">
            <a:noFill/>
            <a:miter lim="800000"/>
            <a:headEnd/>
            <a:tailEnd/>
          </a:ln>
        </p:spPr>
        <p:txBody>
          <a:bodyPr>
            <a:spAutoFit/>
          </a:bodyPr>
          <a:lstStyle/>
          <a:p>
            <a:pPr>
              <a:lnSpc>
                <a:spcPct val="125000"/>
              </a:lnSpc>
            </a:pPr>
            <a:r>
              <a:rPr lang="zh-CN" altLang="en-US" sz="2600" b="1" dirty="0">
                <a:latin typeface="楷体" pitchFamily="49" charset="-122"/>
                <a:ea typeface="楷体" pitchFamily="49" charset="-122"/>
              </a:rPr>
              <a:t>    </a:t>
            </a:r>
            <a:r>
              <a:rPr lang="en-US" altLang="zh-CN" sz="2600" b="1" dirty="0" smtClean="0">
                <a:latin typeface="楷体" pitchFamily="49" charset="-122"/>
                <a:ea typeface="楷体" pitchFamily="49" charset="-122"/>
              </a:rPr>
              <a:t>1</a:t>
            </a:r>
            <a:r>
              <a:rPr lang="zh-CN" altLang="en-US" sz="2600" b="1" dirty="0" smtClean="0">
                <a:latin typeface="楷体" pitchFamily="49" charset="-122"/>
                <a:ea typeface="楷体" pitchFamily="49" charset="-122"/>
              </a:rPr>
              <a:t>、马克思主义</a:t>
            </a:r>
            <a:r>
              <a:rPr lang="zh-CN" altLang="en-US" sz="2600" b="1" dirty="0">
                <a:latin typeface="楷体" pitchFamily="49" charset="-122"/>
                <a:ea typeface="楷体" pitchFamily="49" charset="-122"/>
              </a:rPr>
              <a:t>诞生后，国际工人运动进入一个新的历史时期。</a:t>
            </a:r>
            <a:r>
              <a:rPr lang="en-US" altLang="zh-CN" sz="2600" b="1" dirty="0">
                <a:solidFill>
                  <a:srgbClr val="FF0000"/>
                </a:solidFill>
                <a:latin typeface="楷体" pitchFamily="49" charset="-122"/>
                <a:ea typeface="楷体" pitchFamily="49" charset="-122"/>
              </a:rPr>
              <a:t>1864</a:t>
            </a:r>
            <a:r>
              <a:rPr lang="zh-CN" altLang="en-US" sz="2600" b="1" dirty="0">
                <a:solidFill>
                  <a:srgbClr val="FF0000"/>
                </a:solidFill>
                <a:latin typeface="楷体" pitchFamily="49" charset="-122"/>
                <a:ea typeface="楷体" pitchFamily="49" charset="-122"/>
              </a:rPr>
              <a:t>年</a:t>
            </a:r>
            <a:r>
              <a:rPr lang="zh-CN" altLang="en-US" sz="2600" b="1" dirty="0">
                <a:latin typeface="楷体" pitchFamily="49" charset="-122"/>
                <a:ea typeface="楷体" pitchFamily="49" charset="-122"/>
              </a:rPr>
              <a:t>，英国、法国、德国等国的工人代表联合起来成立了</a:t>
            </a:r>
            <a:r>
              <a:rPr lang="zh-CN" altLang="en-US" sz="2600" b="1" dirty="0">
                <a:solidFill>
                  <a:srgbClr val="FF0000"/>
                </a:solidFill>
                <a:latin typeface="楷体" pitchFamily="49" charset="-122"/>
                <a:ea typeface="楷体" pitchFamily="49" charset="-122"/>
              </a:rPr>
              <a:t>国际工人协会</a:t>
            </a:r>
            <a:r>
              <a:rPr lang="zh-CN" altLang="en-US" sz="2600" b="1" dirty="0">
                <a:latin typeface="楷体" pitchFamily="49" charset="-122"/>
                <a:ea typeface="楷体" pitchFamily="49" charset="-122"/>
              </a:rPr>
              <a:t>，史称</a:t>
            </a:r>
            <a:r>
              <a:rPr lang="zh-CN" altLang="en-US" sz="2600" b="1" dirty="0">
                <a:solidFill>
                  <a:srgbClr val="FF0000"/>
                </a:solidFill>
                <a:latin typeface="楷体" pitchFamily="49" charset="-122"/>
                <a:ea typeface="楷体" pitchFamily="49" charset="-122"/>
              </a:rPr>
              <a:t>“第一国际”</a:t>
            </a:r>
            <a:r>
              <a:rPr lang="zh-CN" altLang="en-US" sz="2600" b="1" dirty="0">
                <a:latin typeface="楷体" pitchFamily="49" charset="-122"/>
                <a:ea typeface="楷体" pitchFamily="49" charset="-122"/>
              </a:rPr>
              <a:t>。</a:t>
            </a:r>
          </a:p>
        </p:txBody>
      </p:sp>
      <p:pic>
        <p:nvPicPr>
          <p:cNvPr id="31746" name="Picture 2"/>
          <p:cNvPicPr>
            <a:picLocks noChangeAspect="1" noChangeArrowheads="1"/>
          </p:cNvPicPr>
          <p:nvPr/>
        </p:nvPicPr>
        <p:blipFill>
          <a:blip r:embed="rId2">
            <a:extLst>
              <a:ext uri="{28A0092B-C50C-407E-A947-70E740481C1C}"/>
            </a:extLst>
          </a:blip>
          <a:srcRect/>
          <a:stretch>
            <a:fillRect/>
          </a:stretch>
        </p:blipFill>
        <p:spPr bwMode="auto">
          <a:xfrm>
            <a:off x="323529" y="2412023"/>
            <a:ext cx="5472608" cy="40576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ext uri="{91240B29-F687-4F45-9708-019B960494DF}"/>
            <a:ext uri="{AF507438-7753-43E0-B8FC-AC1667EBCBE1}"/>
          </a:extLst>
        </p:spPr>
      </p:pic>
      <p:sp>
        <p:nvSpPr>
          <p:cNvPr id="4" name="矩形 3"/>
          <p:cNvSpPr/>
          <p:nvPr/>
        </p:nvSpPr>
        <p:spPr>
          <a:xfrm>
            <a:off x="5940425" y="2917825"/>
            <a:ext cx="3024188" cy="304641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fontAlgn="auto">
              <a:spcBef>
                <a:spcPts val="0"/>
              </a:spcBef>
              <a:spcAft>
                <a:spcPts val="0"/>
              </a:spcAft>
              <a:defRPr/>
            </a:pPr>
            <a:r>
              <a:rPr lang="zh-CN" altLang="en-US" sz="2400" b="1" dirty="0">
                <a:latin typeface="仿宋" pitchFamily="49" charset="-122"/>
                <a:ea typeface="仿宋" pitchFamily="49" charset="-122"/>
              </a:rPr>
              <a:t>    马克思是创始人之一、实际上的领袖。</a:t>
            </a:r>
            <a:r>
              <a:rPr lang="en-US" altLang="zh-CN" sz="2400" b="1" dirty="0">
                <a:latin typeface="仿宋" pitchFamily="49" charset="-122"/>
                <a:ea typeface="仿宋" pitchFamily="49" charset="-122"/>
              </a:rPr>
              <a:t>1871</a:t>
            </a:r>
            <a:r>
              <a:rPr lang="zh-CN" altLang="en-US" sz="2400" b="1" dirty="0">
                <a:latin typeface="仿宋" pitchFamily="49" charset="-122"/>
                <a:ea typeface="仿宋" pitchFamily="49" charset="-122"/>
              </a:rPr>
              <a:t>年，第一国际法国支部参加并领导了巴黎公社运动，但是随着巴黎公社的失败，组织也日渐衰弱，</a:t>
            </a:r>
            <a:r>
              <a:rPr lang="en-US" altLang="zh-CN" sz="2400" b="1" dirty="0">
                <a:latin typeface="仿宋" pitchFamily="49" charset="-122"/>
                <a:ea typeface="仿宋" pitchFamily="49" charset="-122"/>
              </a:rPr>
              <a:t>1876</a:t>
            </a:r>
            <a:r>
              <a:rPr lang="zh-CN" altLang="en-US" sz="2400" b="1" dirty="0">
                <a:latin typeface="仿宋" pitchFamily="49" charset="-122"/>
                <a:ea typeface="仿宋" pitchFamily="49" charset="-122"/>
              </a:rPr>
              <a:t>年正式宣布解散。</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Box 1"/>
          <p:cNvSpPr txBox="1">
            <a:spLocks noChangeArrowheads="1"/>
          </p:cNvSpPr>
          <p:nvPr/>
        </p:nvSpPr>
        <p:spPr bwMode="auto">
          <a:xfrm>
            <a:off x="250825" y="423863"/>
            <a:ext cx="8642350" cy="1592262"/>
          </a:xfrm>
          <a:prstGeom prst="rect">
            <a:avLst/>
          </a:prstGeom>
          <a:noFill/>
          <a:ln w="9525">
            <a:noFill/>
            <a:miter lim="800000"/>
            <a:headEnd/>
            <a:tailEnd/>
          </a:ln>
        </p:spPr>
        <p:txBody>
          <a:bodyPr>
            <a:spAutoFit/>
          </a:bodyPr>
          <a:lstStyle/>
          <a:p>
            <a:pPr>
              <a:lnSpc>
                <a:spcPct val="125000"/>
              </a:lnSpc>
            </a:pPr>
            <a:r>
              <a:rPr lang="zh-CN" altLang="en-US" sz="2600" b="1">
                <a:latin typeface="楷体" pitchFamily="49" charset="-122"/>
                <a:ea typeface="楷体" pitchFamily="49" charset="-122"/>
              </a:rPr>
              <a:t>    第一国际成立后，在各国建立支部，努力把各国工人阶级的斗争联合起来，以</a:t>
            </a:r>
            <a:r>
              <a:rPr lang="zh-CN" altLang="en-US" sz="2600" b="1">
                <a:solidFill>
                  <a:srgbClr val="FF0000"/>
                </a:solidFill>
                <a:latin typeface="楷体" pitchFamily="49" charset="-122"/>
                <a:ea typeface="楷体" pitchFamily="49" charset="-122"/>
              </a:rPr>
              <a:t>提高工资</a:t>
            </a:r>
            <a:r>
              <a:rPr lang="zh-CN" altLang="en-US"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缩短工时</a:t>
            </a:r>
            <a:r>
              <a:rPr lang="zh-CN" altLang="en-US" sz="2600" b="1">
                <a:latin typeface="楷体" pitchFamily="49" charset="-122"/>
                <a:ea typeface="楷体" pitchFamily="49" charset="-122"/>
              </a:rPr>
              <a:t>、</a:t>
            </a:r>
            <a:r>
              <a:rPr lang="zh-CN" altLang="en-US" sz="2600" b="1">
                <a:solidFill>
                  <a:srgbClr val="FF0000"/>
                </a:solidFill>
                <a:latin typeface="楷体" pitchFamily="49" charset="-122"/>
                <a:ea typeface="楷体" pitchFamily="49" charset="-122"/>
              </a:rPr>
              <a:t>改善劳动条件</a:t>
            </a:r>
            <a:r>
              <a:rPr lang="zh-CN" altLang="en-US" sz="2600" b="1">
                <a:latin typeface="楷体" pitchFamily="49" charset="-122"/>
                <a:ea typeface="楷体" pitchFamily="49" charset="-122"/>
              </a:rPr>
              <a:t>为目标进行</a:t>
            </a:r>
            <a:r>
              <a:rPr lang="zh-CN" altLang="en-US" sz="2600" b="1">
                <a:solidFill>
                  <a:srgbClr val="FF0000"/>
                </a:solidFill>
                <a:latin typeface="楷体" pitchFamily="49" charset="-122"/>
                <a:ea typeface="楷体" pitchFamily="49" charset="-122"/>
              </a:rPr>
              <a:t>经济斗争</a:t>
            </a:r>
            <a:r>
              <a:rPr lang="zh-CN" altLang="en-US" sz="2600" b="1">
                <a:latin typeface="楷体" pitchFamily="49" charset="-122"/>
                <a:ea typeface="楷体" pitchFamily="49" charset="-122"/>
              </a:rPr>
              <a:t>。</a:t>
            </a:r>
          </a:p>
        </p:txBody>
      </p:sp>
      <p:pic>
        <p:nvPicPr>
          <p:cNvPr id="32770" name="Picture 2"/>
          <p:cNvPicPr>
            <a:picLocks noChangeAspect="1" noChangeArrowheads="1"/>
          </p:cNvPicPr>
          <p:nvPr/>
        </p:nvPicPr>
        <p:blipFill>
          <a:blip r:embed="rId2"/>
          <a:srcRect/>
          <a:stretch>
            <a:fillRect/>
          </a:stretch>
        </p:blipFill>
        <p:spPr bwMode="auto">
          <a:xfrm>
            <a:off x="395288" y="2130425"/>
            <a:ext cx="3313112" cy="4178300"/>
          </a:xfrm>
          <a:prstGeom prst="rect">
            <a:avLst/>
          </a:prstGeom>
          <a:ln>
            <a:noFill/>
          </a:ln>
          <a:effectLst>
            <a:outerShdw blurRad="190500" algn="tl" rotWithShape="0">
              <a:srgbClr val="000000">
                <a:alpha val="70000"/>
              </a:srgbClr>
            </a:outerShdw>
          </a:effectLst>
          <a:extLst>
            <a:ext uri="{909E8E84-426E-40DD-AFC4-6F175D3DCCD1}"/>
            <a:ext uri="{91240B29-F687-4F45-9708-019B960494DF}"/>
            <a:ext uri="{AF507438-7753-43E0-B8FC-AC1667EBCBE1}"/>
          </a:extLst>
        </p:spPr>
      </p:pic>
      <p:pic>
        <p:nvPicPr>
          <p:cNvPr id="32771" name="Picture 3"/>
          <p:cNvPicPr>
            <a:picLocks noChangeAspect="1" noChangeArrowheads="1"/>
          </p:cNvPicPr>
          <p:nvPr/>
        </p:nvPicPr>
        <p:blipFill>
          <a:blip r:embed="rId3"/>
          <a:srcRect/>
          <a:stretch>
            <a:fillRect/>
          </a:stretch>
        </p:blipFill>
        <p:spPr bwMode="auto">
          <a:xfrm>
            <a:off x="3851275" y="2157413"/>
            <a:ext cx="4968875" cy="4151312"/>
          </a:xfrm>
          <a:prstGeom prst="rect">
            <a:avLst/>
          </a:prstGeom>
          <a:ln>
            <a:noFill/>
          </a:ln>
          <a:effectLst>
            <a:outerShdw blurRad="190500" algn="tl" rotWithShape="0">
              <a:srgbClr val="000000">
                <a:alpha val="70000"/>
              </a:srgbClr>
            </a:outerShdw>
          </a:effectLst>
          <a:extLst>
            <a:ext uri="{909E8E84-426E-40DD-AFC4-6F175D3DCCD1}"/>
            <a:ext uri="{91240B29-F687-4F45-9708-019B960494DF}"/>
            <a:ext uri="{AF507438-7753-43E0-B8FC-AC1667EBCBE1}"/>
          </a:extLst>
        </p:spPr>
      </p:pic>
    </p:spTree>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1"/>
          <p:cNvSpPr txBox="1">
            <a:spLocks noChangeArrowheads="1"/>
          </p:cNvSpPr>
          <p:nvPr/>
        </p:nvSpPr>
        <p:spPr bwMode="auto">
          <a:xfrm>
            <a:off x="107950" y="188913"/>
            <a:ext cx="2447925" cy="584200"/>
          </a:xfrm>
          <a:prstGeom prst="rect">
            <a:avLst/>
          </a:prstGeom>
          <a:noFill/>
          <a:ln w="9525">
            <a:noFill/>
            <a:miter lim="800000"/>
            <a:headEnd/>
            <a:tailEnd/>
          </a:ln>
        </p:spPr>
        <p:txBody>
          <a:bodyPr>
            <a:spAutoFit/>
          </a:bodyPr>
          <a:lstStyle/>
          <a:p>
            <a:r>
              <a:rPr lang="en-US" altLang="zh-CN" sz="3200" b="1">
                <a:latin typeface="仿宋" pitchFamily="49" charset="-122"/>
                <a:ea typeface="仿宋" pitchFamily="49" charset="-122"/>
              </a:rPr>
              <a:t>2.</a:t>
            </a:r>
            <a:r>
              <a:rPr lang="zh-CN" altLang="en-US" sz="3200" b="1">
                <a:latin typeface="仿宋" pitchFamily="49" charset="-122"/>
                <a:ea typeface="仿宋" pitchFamily="49" charset="-122"/>
              </a:rPr>
              <a:t>巴黎公社</a:t>
            </a:r>
          </a:p>
        </p:txBody>
      </p:sp>
      <p:pic>
        <p:nvPicPr>
          <p:cNvPr id="3" name="Picture 5" descr="p"/>
          <p:cNvPicPr>
            <a:picLocks noChangeAspect="1" noChangeArrowheads="1"/>
          </p:cNvPicPr>
          <p:nvPr/>
        </p:nvPicPr>
        <p:blipFill>
          <a:blip r:embed="rId2">
            <a:lum bright="-6000" contrast="18000"/>
          </a:blip>
          <a:srcRect/>
          <a:stretch>
            <a:fillRect/>
          </a:stretch>
        </p:blipFill>
        <p:spPr bwMode="auto">
          <a:xfrm>
            <a:off x="468313" y="1412875"/>
            <a:ext cx="8207375" cy="3095625"/>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sp>
        <p:nvSpPr>
          <p:cNvPr id="39939" name="矩形 3"/>
          <p:cNvSpPr>
            <a:spLocks noChangeArrowheads="1"/>
          </p:cNvSpPr>
          <p:nvPr/>
        </p:nvSpPr>
        <p:spPr bwMode="auto">
          <a:xfrm>
            <a:off x="233363" y="4508500"/>
            <a:ext cx="8677275" cy="2124075"/>
          </a:xfrm>
          <a:prstGeom prst="rect">
            <a:avLst/>
          </a:prstGeom>
          <a:noFill/>
          <a:ln w="9525">
            <a:noFill/>
            <a:miter lim="800000"/>
            <a:headEnd/>
            <a:tailEnd/>
          </a:ln>
        </p:spPr>
        <p:txBody>
          <a:bodyPr>
            <a:spAutoFit/>
          </a:bodyPr>
          <a:lstStyle/>
          <a:p>
            <a:r>
              <a:rPr lang="en-US" altLang="zh-CN" sz="2200" b="1">
                <a:latin typeface="仿宋" pitchFamily="49" charset="-122"/>
                <a:ea typeface="仿宋" pitchFamily="49" charset="-122"/>
              </a:rPr>
              <a:t>    1867</a:t>
            </a:r>
            <a:r>
              <a:rPr lang="zh-CN" altLang="en-US" sz="2200" b="1">
                <a:latin typeface="仿宋" pitchFamily="49" charset="-122"/>
                <a:ea typeface="仿宋" pitchFamily="49" charset="-122"/>
              </a:rPr>
              <a:t>年，普鲁士首相</a:t>
            </a:r>
            <a:r>
              <a:rPr lang="zh-CN" altLang="en-US" sz="2200" b="1">
                <a:solidFill>
                  <a:srgbClr val="FF0000"/>
                </a:solidFill>
                <a:latin typeface="仿宋" pitchFamily="49" charset="-122"/>
                <a:ea typeface="仿宋" pitchFamily="49" charset="-122"/>
              </a:rPr>
              <a:t>俾斯麦</a:t>
            </a:r>
            <a:r>
              <a:rPr lang="zh-CN" altLang="en-US" sz="2200" b="1">
                <a:latin typeface="仿宋" pitchFamily="49" charset="-122"/>
                <a:ea typeface="仿宋" pitchFamily="49" charset="-122"/>
              </a:rPr>
              <a:t>组成以普鲁士为首的北德意志同盟，初步实现了德意志各邦的统一。南部的巴伐利亚等四邦，由于法国的阻挠，仍处于同盟之外。俾斯麦为统一德意志，称霸欧洲，向法国开刀。</a:t>
            </a:r>
            <a:r>
              <a:rPr lang="en-US" altLang="zh-CN" sz="2200" b="1">
                <a:solidFill>
                  <a:srgbClr val="FF0000"/>
                </a:solidFill>
                <a:latin typeface="仿宋" pitchFamily="49" charset="-122"/>
                <a:ea typeface="仿宋" pitchFamily="49" charset="-122"/>
              </a:rPr>
              <a:t>1870</a:t>
            </a:r>
            <a:r>
              <a:rPr lang="zh-CN" altLang="en-US" sz="2200" b="1">
                <a:solidFill>
                  <a:srgbClr val="FF0000"/>
                </a:solidFill>
                <a:latin typeface="仿宋" pitchFamily="49" charset="-122"/>
                <a:ea typeface="仿宋" pitchFamily="49" charset="-122"/>
              </a:rPr>
              <a:t>年</a:t>
            </a:r>
            <a:r>
              <a:rPr lang="en-US" altLang="zh-CN" sz="2200" b="1">
                <a:latin typeface="仿宋" pitchFamily="49" charset="-122"/>
                <a:ea typeface="仿宋" pitchFamily="49" charset="-122"/>
              </a:rPr>
              <a:t>7</a:t>
            </a:r>
            <a:r>
              <a:rPr lang="zh-CN" altLang="en-US" sz="2200" b="1">
                <a:latin typeface="仿宋" pitchFamily="49" charset="-122"/>
                <a:ea typeface="仿宋" pitchFamily="49" charset="-122"/>
              </a:rPr>
              <a:t>月</a:t>
            </a:r>
            <a:r>
              <a:rPr lang="en-US" altLang="zh-CN" sz="2200" b="1">
                <a:latin typeface="仿宋" pitchFamily="49" charset="-122"/>
                <a:ea typeface="仿宋" pitchFamily="49" charset="-122"/>
              </a:rPr>
              <a:t>19</a:t>
            </a:r>
            <a:r>
              <a:rPr lang="zh-CN" altLang="en-US" sz="2200" b="1">
                <a:latin typeface="仿宋" pitchFamily="49" charset="-122"/>
                <a:ea typeface="仿宋" pitchFamily="49" charset="-122"/>
              </a:rPr>
              <a:t>日，法国皇帝拿破仑三世对普鲁士宣战，</a:t>
            </a:r>
            <a:r>
              <a:rPr lang="zh-CN" altLang="en-US" sz="2200" b="1">
                <a:solidFill>
                  <a:srgbClr val="FF0000"/>
                </a:solidFill>
                <a:latin typeface="仿宋" pitchFamily="49" charset="-122"/>
                <a:ea typeface="仿宋" pitchFamily="49" charset="-122"/>
              </a:rPr>
              <a:t>普法战争爆发</a:t>
            </a:r>
            <a:r>
              <a:rPr lang="zh-CN" altLang="en-US" sz="2200" b="1">
                <a:latin typeface="仿宋" pitchFamily="49" charset="-122"/>
                <a:ea typeface="仿宋" pitchFamily="49" charset="-122"/>
              </a:rPr>
              <a:t>。</a:t>
            </a:r>
            <a:r>
              <a:rPr lang="en-US" altLang="zh-CN" sz="2200" b="1">
                <a:latin typeface="仿宋" pitchFamily="49" charset="-122"/>
                <a:ea typeface="仿宋" pitchFamily="49" charset="-122"/>
              </a:rPr>
              <a:t>9</a:t>
            </a:r>
            <a:r>
              <a:rPr lang="zh-CN" altLang="en-US" sz="2200" b="1">
                <a:latin typeface="仿宋" pitchFamily="49" charset="-122"/>
                <a:ea typeface="仿宋" pitchFamily="49" charset="-122"/>
              </a:rPr>
              <a:t>月</a:t>
            </a:r>
            <a:r>
              <a:rPr lang="en-US" altLang="zh-CN" sz="2200" b="1">
                <a:latin typeface="仿宋" pitchFamily="49" charset="-122"/>
                <a:ea typeface="仿宋" pitchFamily="49" charset="-122"/>
              </a:rPr>
              <a:t>2</a:t>
            </a:r>
            <a:r>
              <a:rPr lang="zh-CN" altLang="en-US" sz="2200" b="1">
                <a:latin typeface="仿宋" pitchFamily="49" charset="-122"/>
                <a:ea typeface="仿宋" pitchFamily="49" charset="-122"/>
              </a:rPr>
              <a:t>日，普军在色当一役中大败法军，俘虏拿破仑三世及元帅、将军、官兵共</a:t>
            </a:r>
            <a:r>
              <a:rPr lang="en-US" altLang="zh-CN" sz="2200" b="1">
                <a:latin typeface="仿宋" pitchFamily="49" charset="-122"/>
                <a:ea typeface="仿宋" pitchFamily="49" charset="-122"/>
              </a:rPr>
              <a:t>10.4</a:t>
            </a:r>
            <a:r>
              <a:rPr lang="zh-CN" altLang="en-US" sz="2200" b="1">
                <a:latin typeface="仿宋" pitchFamily="49" charset="-122"/>
                <a:ea typeface="仿宋" pitchFamily="49" charset="-122"/>
              </a:rPr>
              <a:t>万人。</a:t>
            </a:r>
            <a:r>
              <a:rPr lang="zh-CN" altLang="en-US" sz="2200" b="1">
                <a:solidFill>
                  <a:srgbClr val="FF0000"/>
                </a:solidFill>
                <a:latin typeface="仿宋" pitchFamily="49" charset="-122"/>
                <a:ea typeface="仿宋" pitchFamily="49" charset="-122"/>
              </a:rPr>
              <a:t>普法战争，普鲁士完成了德意志的统一</a:t>
            </a:r>
            <a:r>
              <a:rPr lang="zh-CN" altLang="en-US" sz="2200" b="1">
                <a:latin typeface="仿宋" pitchFamily="49" charset="-122"/>
                <a:ea typeface="仿宋" pitchFamily="49" charset="-122"/>
              </a:rPr>
              <a:t>。</a:t>
            </a:r>
          </a:p>
        </p:txBody>
      </p:sp>
      <p:sp>
        <p:nvSpPr>
          <p:cNvPr id="5" name="TextBox 4"/>
          <p:cNvSpPr txBox="1">
            <a:spLocks noChangeArrowheads="1"/>
          </p:cNvSpPr>
          <p:nvPr/>
        </p:nvSpPr>
        <p:spPr bwMode="auto">
          <a:xfrm>
            <a:off x="831850" y="773113"/>
            <a:ext cx="7848600" cy="492125"/>
          </a:xfrm>
          <a:prstGeom prst="rect">
            <a:avLst/>
          </a:prstGeom>
          <a:noFill/>
          <a:ln w="9525">
            <a:noFill/>
            <a:miter lim="800000"/>
            <a:headEnd/>
            <a:tailEnd/>
          </a:ln>
        </p:spPr>
        <p:txBody>
          <a:bodyPr>
            <a:spAutoFit/>
          </a:bodyPr>
          <a:lstStyle/>
          <a:p>
            <a:r>
              <a:rPr lang="en-US" altLang="zh-CN" sz="2600" b="1">
                <a:solidFill>
                  <a:srgbClr val="FF0000"/>
                </a:solidFill>
                <a:latin typeface="楷体" pitchFamily="49" charset="-122"/>
                <a:ea typeface="楷体" pitchFamily="49" charset="-122"/>
              </a:rPr>
              <a:t>1870</a:t>
            </a:r>
            <a:r>
              <a:rPr lang="zh-CN" altLang="en-US" sz="2600" b="1">
                <a:solidFill>
                  <a:srgbClr val="FF0000"/>
                </a:solidFill>
                <a:latin typeface="楷体" pitchFamily="49" charset="-122"/>
                <a:ea typeface="楷体" pitchFamily="49" charset="-122"/>
              </a:rPr>
              <a:t>年</a:t>
            </a:r>
            <a:r>
              <a:rPr lang="zh-CN" altLang="en-US" sz="2600" b="1">
                <a:latin typeface="楷体" pitchFamily="49" charset="-122"/>
                <a:ea typeface="楷体" pitchFamily="49" charset="-122"/>
              </a:rPr>
              <a:t>，法国在</a:t>
            </a:r>
            <a:r>
              <a:rPr lang="zh-CN" altLang="en-US" sz="2600" b="1">
                <a:solidFill>
                  <a:srgbClr val="FF0000"/>
                </a:solidFill>
                <a:latin typeface="楷体" pitchFamily="49" charset="-122"/>
                <a:ea typeface="楷体" pitchFamily="49" charset="-122"/>
              </a:rPr>
              <a:t>普法战争</a:t>
            </a:r>
            <a:r>
              <a:rPr lang="zh-CN" altLang="en-US" sz="2600" b="1">
                <a:latin typeface="楷体" pitchFamily="49" charset="-122"/>
                <a:ea typeface="楷体" pitchFamily="49" charset="-122"/>
              </a:rPr>
              <a:t>中失败，社会矛盾激化。</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50825" y="404813"/>
          <a:ext cx="8640960" cy="4392488"/>
        </p:xfrm>
        <a:graphic>
          <a:graphicData uri="http://schemas.openxmlformats.org/drawingml/2006/table">
            <a:tbl>
              <a:tblPr bandCol="1">
                <a:tableStyleId>{E8B1032C-EA38-4F05-BA0D-38AFFFC7BED3}</a:tableStyleId>
              </a:tblPr>
              <a:tblGrid>
                <a:gridCol w="2088232"/>
                <a:gridCol w="6552728"/>
              </a:tblGrid>
              <a:tr h="648072">
                <a:tc gridSpan="2">
                  <a:txBody>
                    <a:bodyPr/>
                    <a:lstStyle/>
                    <a:p>
                      <a:pPr algn="ctr"/>
                      <a:r>
                        <a:rPr lang="zh-CN" altLang="en-US" sz="3200" b="1" dirty="0" smtClean="0">
                          <a:latin typeface="幼圆" pitchFamily="49" charset="-122"/>
                          <a:ea typeface="幼圆" pitchFamily="49" charset="-122"/>
                        </a:rPr>
                        <a:t>巴黎公社</a:t>
                      </a:r>
                      <a:endParaRPr lang="zh-CN" altLang="en-US" sz="3200" b="1" dirty="0">
                        <a:latin typeface="幼圆" pitchFamily="49" charset="-122"/>
                        <a:ea typeface="幼圆" pitchFamily="49" charset="-122"/>
                      </a:endParaRPr>
                    </a:p>
                  </a:txBody>
                  <a:tcPr>
                    <a:solidFill>
                      <a:schemeClr val="accent6">
                        <a:lumMod val="20000"/>
                        <a:lumOff val="80000"/>
                        <a:alpha val="20000"/>
                      </a:schemeClr>
                    </a:solidFill>
                  </a:tcPr>
                </a:tc>
                <a:tc hMerge="1">
                  <a:txBody>
                    <a:bodyPr/>
                    <a:lstStyle/>
                    <a:p>
                      <a:endParaRPr lang="zh-CN" altLang="en-US" dirty="0"/>
                    </a:p>
                  </a:txBody>
                  <a:tcPr/>
                </a:tc>
              </a:tr>
              <a:tr h="1296144">
                <a:tc>
                  <a:txBody>
                    <a:bodyPr/>
                    <a:lstStyle/>
                    <a:p>
                      <a:pPr algn="ctr"/>
                      <a:endParaRPr lang="en-US" altLang="zh-CN" sz="2800" b="1" dirty="0" smtClean="0">
                        <a:latin typeface="幼圆" pitchFamily="49" charset="-122"/>
                        <a:ea typeface="幼圆" pitchFamily="49" charset="-122"/>
                      </a:endParaRPr>
                    </a:p>
                    <a:p>
                      <a:pPr algn="ctr"/>
                      <a:r>
                        <a:rPr lang="zh-CN" altLang="en-US" sz="2800" b="1" dirty="0" smtClean="0">
                          <a:latin typeface="幼圆" pitchFamily="49" charset="-122"/>
                          <a:ea typeface="幼圆" pitchFamily="49" charset="-122"/>
                        </a:rPr>
                        <a:t>建立</a:t>
                      </a:r>
                      <a:endParaRPr lang="zh-CN" altLang="en-US" sz="2800" b="1" dirty="0">
                        <a:latin typeface="幼圆" pitchFamily="49" charset="-122"/>
                        <a:ea typeface="幼圆" pitchFamily="49" charset="-122"/>
                      </a:endParaRPr>
                    </a:p>
                  </a:txBody>
                  <a:tcPr/>
                </a:tc>
                <a:tc>
                  <a:txBody>
                    <a:bodyPr/>
                    <a:lstStyle/>
                    <a:p>
                      <a:pPr algn="ctr"/>
                      <a:endParaRPr lang="zh-CN" altLang="en-US" sz="2800" b="1" dirty="0">
                        <a:latin typeface="幼圆" pitchFamily="49" charset="-122"/>
                        <a:ea typeface="幼圆" pitchFamily="49" charset="-122"/>
                      </a:endParaRPr>
                    </a:p>
                  </a:txBody>
                  <a:tcPr/>
                </a:tc>
              </a:tr>
              <a:tr h="576064">
                <a:tc>
                  <a:txBody>
                    <a:bodyPr/>
                    <a:lstStyle/>
                    <a:p>
                      <a:pPr algn="ctr"/>
                      <a:r>
                        <a:rPr lang="zh-CN" altLang="en-US" sz="2800" b="1" dirty="0" smtClean="0">
                          <a:latin typeface="幼圆" pitchFamily="49" charset="-122"/>
                          <a:ea typeface="幼圆" pitchFamily="49" charset="-122"/>
                        </a:rPr>
                        <a:t>性质和地位</a:t>
                      </a:r>
                      <a:endParaRPr lang="zh-CN" altLang="en-US" sz="2800" b="1" dirty="0">
                        <a:latin typeface="幼圆" pitchFamily="49" charset="-122"/>
                        <a:ea typeface="幼圆" pitchFamily="49" charset="-122"/>
                      </a:endParaRPr>
                    </a:p>
                  </a:txBody>
                  <a:tcPr/>
                </a:tc>
                <a:tc>
                  <a:txBody>
                    <a:bodyPr/>
                    <a:lstStyle/>
                    <a:p>
                      <a:pPr algn="ctr"/>
                      <a:endParaRPr lang="zh-CN" altLang="en-US" sz="2800" b="1" dirty="0">
                        <a:latin typeface="幼圆" pitchFamily="49" charset="-122"/>
                        <a:ea typeface="幼圆" pitchFamily="49" charset="-122"/>
                      </a:endParaRPr>
                    </a:p>
                  </a:txBody>
                  <a:tcPr/>
                </a:tc>
              </a:tr>
              <a:tr h="648072">
                <a:tc>
                  <a:txBody>
                    <a:bodyPr/>
                    <a:lstStyle/>
                    <a:p>
                      <a:pPr algn="ctr"/>
                      <a:r>
                        <a:rPr lang="zh-CN" altLang="en-US" sz="2800" b="1" dirty="0" smtClean="0">
                          <a:latin typeface="幼圆" pitchFamily="49" charset="-122"/>
                          <a:ea typeface="幼圆" pitchFamily="49" charset="-122"/>
                        </a:rPr>
                        <a:t>第一国际的作用</a:t>
                      </a:r>
                      <a:endParaRPr lang="zh-CN" altLang="en-US" sz="2800" b="1" dirty="0">
                        <a:latin typeface="幼圆" pitchFamily="49" charset="-122"/>
                        <a:ea typeface="幼圆" pitchFamily="49" charset="-122"/>
                      </a:endParaRPr>
                    </a:p>
                  </a:txBody>
                  <a:tcPr/>
                </a:tc>
                <a:tc>
                  <a:txBody>
                    <a:bodyPr/>
                    <a:lstStyle/>
                    <a:p>
                      <a:pPr algn="ctr"/>
                      <a:endParaRPr lang="zh-CN" altLang="en-US" sz="2800" b="1" dirty="0">
                        <a:latin typeface="幼圆" pitchFamily="49" charset="-122"/>
                        <a:ea typeface="幼圆" pitchFamily="49" charset="-122"/>
                      </a:endParaRPr>
                    </a:p>
                  </a:txBody>
                  <a:tcPr/>
                </a:tc>
              </a:tr>
              <a:tr h="927328">
                <a:tc>
                  <a:txBody>
                    <a:bodyPr/>
                    <a:lstStyle/>
                    <a:p>
                      <a:pPr algn="ctr"/>
                      <a:r>
                        <a:rPr lang="zh-CN" altLang="en-US" sz="2800" b="1" dirty="0" smtClean="0">
                          <a:latin typeface="幼圆" pitchFamily="49" charset="-122"/>
                          <a:ea typeface="幼圆" pitchFamily="49" charset="-122"/>
                        </a:rPr>
                        <a:t>失败</a:t>
                      </a:r>
                      <a:endParaRPr lang="zh-CN" altLang="en-US" sz="2800" b="1" dirty="0">
                        <a:latin typeface="幼圆" pitchFamily="49" charset="-122"/>
                        <a:ea typeface="幼圆" pitchFamily="49" charset="-122"/>
                      </a:endParaRPr>
                    </a:p>
                  </a:txBody>
                  <a:tcPr/>
                </a:tc>
                <a:tc>
                  <a:txBody>
                    <a:bodyPr/>
                    <a:lstStyle/>
                    <a:p>
                      <a:pPr algn="ctr"/>
                      <a:endParaRPr lang="zh-CN" altLang="en-US" sz="2800" b="1" dirty="0">
                        <a:latin typeface="幼圆" pitchFamily="49" charset="-122"/>
                        <a:ea typeface="幼圆" pitchFamily="49" charset="-122"/>
                      </a:endParaRPr>
                    </a:p>
                  </a:txBody>
                  <a:tcPr/>
                </a:tc>
              </a:tr>
            </a:tbl>
          </a:graphicData>
        </a:graphic>
      </p:graphicFrame>
      <p:sp>
        <p:nvSpPr>
          <p:cNvPr id="3" name="TextBox 2"/>
          <p:cNvSpPr txBox="1">
            <a:spLocks noChangeArrowheads="1"/>
          </p:cNvSpPr>
          <p:nvPr/>
        </p:nvSpPr>
        <p:spPr bwMode="auto">
          <a:xfrm>
            <a:off x="2411413" y="1125538"/>
            <a:ext cx="6408737" cy="1200150"/>
          </a:xfrm>
          <a:prstGeom prst="rect">
            <a:avLst/>
          </a:prstGeom>
          <a:noFill/>
          <a:ln w="9525">
            <a:noFill/>
            <a:miter lim="800000"/>
            <a:headEnd/>
            <a:tailEnd/>
          </a:ln>
        </p:spPr>
        <p:txBody>
          <a:bodyPr>
            <a:spAutoFit/>
          </a:bodyPr>
          <a:lstStyle/>
          <a:p>
            <a:r>
              <a:rPr lang="en-US" altLang="zh-CN" sz="2400" b="1">
                <a:latin typeface="楷体" pitchFamily="49" charset="-122"/>
                <a:ea typeface="楷体" pitchFamily="49" charset="-122"/>
              </a:rPr>
              <a:t>    </a:t>
            </a:r>
            <a:r>
              <a:rPr lang="en-US" altLang="zh-CN" sz="2400" b="1">
                <a:solidFill>
                  <a:srgbClr val="FF0000"/>
                </a:solidFill>
                <a:latin typeface="楷体" pitchFamily="49" charset="-122"/>
                <a:ea typeface="楷体" pitchFamily="49" charset="-122"/>
              </a:rPr>
              <a:t>1871</a:t>
            </a:r>
            <a:r>
              <a:rPr lang="zh-CN" altLang="en-US" sz="2400" b="1">
                <a:solidFill>
                  <a:srgbClr val="FF0000"/>
                </a:solidFill>
                <a:latin typeface="楷体" pitchFamily="49" charset="-122"/>
                <a:ea typeface="楷体" pitchFamily="49" charset="-122"/>
              </a:rPr>
              <a:t>年</a:t>
            </a:r>
            <a:r>
              <a:rPr lang="en-US" altLang="zh-CN" sz="2400" b="1">
                <a:solidFill>
                  <a:srgbClr val="FF0000"/>
                </a:solidFill>
                <a:latin typeface="楷体" pitchFamily="49" charset="-122"/>
                <a:ea typeface="楷体" pitchFamily="49" charset="-122"/>
              </a:rPr>
              <a:t>3</a:t>
            </a:r>
            <a:r>
              <a:rPr lang="zh-CN" altLang="en-US" sz="2400" b="1">
                <a:solidFill>
                  <a:srgbClr val="FF0000"/>
                </a:solidFill>
                <a:latin typeface="楷体" pitchFamily="49" charset="-122"/>
                <a:ea typeface="楷体" pitchFamily="49" charset="-122"/>
              </a:rPr>
              <a:t>月</a:t>
            </a:r>
            <a:r>
              <a:rPr lang="en-US" altLang="zh-CN" sz="2400" b="1">
                <a:solidFill>
                  <a:srgbClr val="FF0000"/>
                </a:solidFill>
                <a:latin typeface="楷体" pitchFamily="49" charset="-122"/>
                <a:ea typeface="楷体" pitchFamily="49" charset="-122"/>
              </a:rPr>
              <a:t>18</a:t>
            </a:r>
            <a:r>
              <a:rPr lang="zh-CN" altLang="en-US" sz="2400" b="1">
                <a:solidFill>
                  <a:srgbClr val="FF0000"/>
                </a:solidFill>
                <a:latin typeface="楷体" pitchFamily="49" charset="-122"/>
                <a:ea typeface="楷体" pitchFamily="49" charset="-122"/>
              </a:rPr>
              <a:t>日</a:t>
            </a:r>
            <a:r>
              <a:rPr lang="zh-CN" altLang="en-US" sz="2400" b="1">
                <a:latin typeface="楷体" pitchFamily="49" charset="-122"/>
                <a:ea typeface="楷体" pitchFamily="49" charset="-122"/>
              </a:rPr>
              <a:t>，巴黎的无产阶级和人民群众举行</a:t>
            </a:r>
            <a:r>
              <a:rPr lang="zh-CN" altLang="en-US" sz="2400" b="1">
                <a:solidFill>
                  <a:srgbClr val="FF0000"/>
                </a:solidFill>
                <a:latin typeface="楷体" pitchFamily="49" charset="-122"/>
                <a:ea typeface="楷体" pitchFamily="49" charset="-122"/>
              </a:rPr>
              <a:t>武装起义</a:t>
            </a:r>
            <a:r>
              <a:rPr lang="zh-CN" altLang="en-US" sz="2400" b="1">
                <a:latin typeface="楷体" pitchFamily="49" charset="-122"/>
                <a:ea typeface="楷体" pitchFamily="49" charset="-122"/>
              </a:rPr>
              <a:t>，推翻了资产阶级反动统治，</a:t>
            </a:r>
            <a:r>
              <a:rPr lang="en-US" altLang="zh-CN" sz="2400" b="1">
                <a:solidFill>
                  <a:srgbClr val="FF0000"/>
                </a:solidFill>
                <a:latin typeface="楷体" pitchFamily="49" charset="-122"/>
                <a:ea typeface="楷体" pitchFamily="49" charset="-122"/>
              </a:rPr>
              <a:t>3</a:t>
            </a:r>
            <a:r>
              <a:rPr lang="zh-CN" altLang="en-US" sz="2400" b="1">
                <a:solidFill>
                  <a:srgbClr val="FF0000"/>
                </a:solidFill>
                <a:latin typeface="楷体" pitchFamily="49" charset="-122"/>
                <a:ea typeface="楷体" pitchFamily="49" charset="-122"/>
              </a:rPr>
              <a:t>月</a:t>
            </a:r>
            <a:r>
              <a:rPr lang="en-US" altLang="zh-CN" sz="2400" b="1">
                <a:solidFill>
                  <a:srgbClr val="FF0000"/>
                </a:solidFill>
                <a:latin typeface="楷体" pitchFamily="49" charset="-122"/>
                <a:ea typeface="楷体" pitchFamily="49" charset="-122"/>
              </a:rPr>
              <a:t>28</a:t>
            </a:r>
            <a:r>
              <a:rPr lang="zh-CN" altLang="en-US" sz="2400" b="1">
                <a:solidFill>
                  <a:srgbClr val="FF0000"/>
                </a:solidFill>
                <a:latin typeface="楷体" pitchFamily="49" charset="-122"/>
                <a:ea typeface="楷体" pitchFamily="49" charset="-122"/>
              </a:rPr>
              <a:t>日</a:t>
            </a:r>
            <a:r>
              <a:rPr lang="zh-CN" altLang="en-US" sz="2400" b="1">
                <a:latin typeface="楷体" pitchFamily="49" charset="-122"/>
                <a:ea typeface="楷体" pitchFamily="49" charset="-122"/>
              </a:rPr>
              <a:t>，</a:t>
            </a:r>
            <a:r>
              <a:rPr lang="zh-CN" altLang="en-US" sz="2400" b="1">
                <a:solidFill>
                  <a:srgbClr val="FF0000"/>
                </a:solidFill>
                <a:latin typeface="楷体" pitchFamily="49" charset="-122"/>
                <a:ea typeface="楷体" pitchFamily="49" charset="-122"/>
              </a:rPr>
              <a:t>建立巴黎公社</a:t>
            </a:r>
            <a:r>
              <a:rPr lang="zh-CN" altLang="en-US" sz="2400" b="1">
                <a:latin typeface="楷体" pitchFamily="49" charset="-122"/>
                <a:ea typeface="楷体" pitchFamily="49" charset="-122"/>
              </a:rPr>
              <a:t>。</a:t>
            </a:r>
          </a:p>
        </p:txBody>
      </p:sp>
      <p:sp>
        <p:nvSpPr>
          <p:cNvPr id="4" name="TextBox 3"/>
          <p:cNvSpPr txBox="1">
            <a:spLocks noChangeArrowheads="1"/>
          </p:cNvSpPr>
          <p:nvPr/>
        </p:nvSpPr>
        <p:spPr bwMode="auto">
          <a:xfrm>
            <a:off x="2411413" y="2420938"/>
            <a:ext cx="6408737" cy="461962"/>
          </a:xfrm>
          <a:prstGeom prst="rect">
            <a:avLst/>
          </a:prstGeom>
          <a:noFill/>
          <a:ln w="9525">
            <a:noFill/>
            <a:miter lim="800000"/>
            <a:headEnd/>
            <a:tailEnd/>
          </a:ln>
        </p:spPr>
        <p:txBody>
          <a:bodyPr>
            <a:spAutoFit/>
          </a:bodyPr>
          <a:lstStyle/>
          <a:p>
            <a:pPr algn="ctr"/>
            <a:r>
              <a:rPr lang="zh-CN" altLang="en-US" sz="2400" b="1">
                <a:latin typeface="楷体" pitchFamily="49" charset="-122"/>
                <a:ea typeface="楷体" pitchFamily="49" charset="-122"/>
              </a:rPr>
              <a:t>巴黎公社是世界上第一个</a:t>
            </a:r>
            <a:r>
              <a:rPr lang="zh-CN" altLang="en-US" sz="2400" b="1">
                <a:solidFill>
                  <a:srgbClr val="FF0000"/>
                </a:solidFill>
                <a:latin typeface="楷体" pitchFamily="49" charset="-122"/>
                <a:ea typeface="楷体" pitchFamily="49" charset="-122"/>
              </a:rPr>
              <a:t>无产阶级政权</a:t>
            </a:r>
          </a:p>
        </p:txBody>
      </p:sp>
      <p:sp>
        <p:nvSpPr>
          <p:cNvPr id="5" name="TextBox 4"/>
          <p:cNvSpPr txBox="1">
            <a:spLocks noChangeArrowheads="1"/>
          </p:cNvSpPr>
          <p:nvPr/>
        </p:nvSpPr>
        <p:spPr bwMode="auto">
          <a:xfrm>
            <a:off x="2411413" y="2997200"/>
            <a:ext cx="6337300" cy="830263"/>
          </a:xfrm>
          <a:prstGeom prst="rect">
            <a:avLst/>
          </a:prstGeom>
          <a:noFill/>
          <a:ln w="9525">
            <a:noFill/>
            <a:miter lim="800000"/>
            <a:headEnd/>
            <a:tailEnd/>
          </a:ln>
        </p:spPr>
        <p:txBody>
          <a:bodyPr>
            <a:spAutoFit/>
          </a:bodyPr>
          <a:lstStyle/>
          <a:p>
            <a:r>
              <a:rPr lang="zh-CN" altLang="en-US" sz="2400" b="1">
                <a:latin typeface="楷体" pitchFamily="49" charset="-122"/>
                <a:ea typeface="楷体" pitchFamily="49" charset="-122"/>
              </a:rPr>
              <a:t>    公社得到了</a:t>
            </a:r>
            <a:r>
              <a:rPr lang="zh-CN" altLang="en-US" sz="2400" b="1">
                <a:solidFill>
                  <a:srgbClr val="FF0000"/>
                </a:solidFill>
                <a:latin typeface="楷体" pitchFamily="49" charset="-122"/>
                <a:ea typeface="楷体" pitchFamily="49" charset="-122"/>
              </a:rPr>
              <a:t>第一国际的支持</a:t>
            </a:r>
            <a:r>
              <a:rPr lang="zh-CN" altLang="en-US" sz="2400" b="1">
                <a:latin typeface="楷体" pitchFamily="49" charset="-122"/>
                <a:ea typeface="楷体" pitchFamily="49" charset="-122"/>
              </a:rPr>
              <a:t>，公社的很多领导人都是第一国际的成员</a:t>
            </a:r>
          </a:p>
        </p:txBody>
      </p:sp>
      <p:sp>
        <p:nvSpPr>
          <p:cNvPr id="6" name="TextBox 5"/>
          <p:cNvSpPr txBox="1">
            <a:spLocks noChangeArrowheads="1"/>
          </p:cNvSpPr>
          <p:nvPr/>
        </p:nvSpPr>
        <p:spPr bwMode="auto">
          <a:xfrm>
            <a:off x="2411413" y="3933825"/>
            <a:ext cx="6408737" cy="830263"/>
          </a:xfrm>
          <a:prstGeom prst="rect">
            <a:avLst/>
          </a:prstGeom>
          <a:noFill/>
          <a:ln w="9525">
            <a:noFill/>
            <a:miter lim="800000"/>
            <a:headEnd/>
            <a:tailEnd/>
          </a:ln>
        </p:spPr>
        <p:txBody>
          <a:bodyPr>
            <a:spAutoFit/>
          </a:bodyPr>
          <a:lstStyle/>
          <a:p>
            <a:r>
              <a:rPr lang="en-US" altLang="zh-CN" sz="2400" b="1">
                <a:latin typeface="楷体" pitchFamily="49" charset="-122"/>
                <a:ea typeface="楷体" pitchFamily="49" charset="-122"/>
              </a:rPr>
              <a:t>    </a:t>
            </a:r>
            <a:r>
              <a:rPr lang="en-US" altLang="zh-CN" sz="2400" b="1">
                <a:solidFill>
                  <a:srgbClr val="FF0000"/>
                </a:solidFill>
                <a:latin typeface="楷体" pitchFamily="49" charset="-122"/>
                <a:ea typeface="楷体" pitchFamily="49" charset="-122"/>
              </a:rPr>
              <a:t>5</a:t>
            </a:r>
            <a:r>
              <a:rPr lang="zh-CN" altLang="en-US" sz="2400" b="1">
                <a:solidFill>
                  <a:srgbClr val="FF0000"/>
                </a:solidFill>
                <a:latin typeface="楷体" pitchFamily="49" charset="-122"/>
                <a:ea typeface="楷体" pitchFamily="49" charset="-122"/>
              </a:rPr>
              <a:t>月</a:t>
            </a:r>
            <a:r>
              <a:rPr lang="en-US" altLang="zh-CN" sz="2400" b="1">
                <a:solidFill>
                  <a:srgbClr val="FF0000"/>
                </a:solidFill>
                <a:latin typeface="楷体" pitchFamily="49" charset="-122"/>
                <a:ea typeface="楷体" pitchFamily="49" charset="-122"/>
              </a:rPr>
              <a:t>28</a:t>
            </a:r>
            <a:r>
              <a:rPr lang="zh-CN" altLang="en-US" sz="2400" b="1">
                <a:solidFill>
                  <a:srgbClr val="FF0000"/>
                </a:solidFill>
                <a:latin typeface="楷体" pitchFamily="49" charset="-122"/>
                <a:ea typeface="楷体" pitchFamily="49" charset="-122"/>
              </a:rPr>
              <a:t>日</a:t>
            </a:r>
            <a:r>
              <a:rPr lang="zh-CN" altLang="en-US" sz="2400" b="1">
                <a:latin typeface="楷体" pitchFamily="49" charset="-122"/>
                <a:ea typeface="楷体" pitchFamily="49" charset="-122"/>
              </a:rPr>
              <a:t>，资产阶级反动政府勾结普军联合反扑，</a:t>
            </a:r>
            <a:r>
              <a:rPr lang="zh-CN" altLang="en-US" sz="2400" b="1">
                <a:solidFill>
                  <a:srgbClr val="FF0000"/>
                </a:solidFill>
                <a:latin typeface="楷体" pitchFamily="49" charset="-122"/>
                <a:ea typeface="楷体" pitchFamily="49" charset="-122"/>
              </a:rPr>
              <a:t>公社失败</a:t>
            </a:r>
          </a:p>
        </p:txBody>
      </p:sp>
      <p:pic>
        <p:nvPicPr>
          <p:cNvPr id="33794" name="Picture 2"/>
          <p:cNvPicPr>
            <a:picLocks noChangeAspect="1" noChangeArrowheads="1"/>
          </p:cNvPicPr>
          <p:nvPr/>
        </p:nvPicPr>
        <p:blipFill>
          <a:blip r:embed="rId2" cstate="print">
            <a:extLst>
              <a:ext uri="{28A0092B-C50C-407E-A947-70E740481C1C}"/>
            </a:extLst>
          </a:blip>
          <a:srcRect/>
          <a:stretch>
            <a:fillRect/>
          </a:stretch>
        </p:blipFill>
        <p:spPr bwMode="auto">
          <a:xfrm>
            <a:off x="2987824" y="4892005"/>
            <a:ext cx="2252489" cy="1665039"/>
          </a:xfrm>
          <a:prstGeom prst="rect">
            <a:avLst/>
          </a:prstGeom>
          <a:ln>
            <a:noFill/>
          </a:ln>
          <a:effectLst>
            <a:softEdge rad="112500"/>
          </a:effectLst>
          <a:extLst>
            <a:ext uri="{909E8E84-426E-40DD-AFC4-6F175D3DCCD1}"/>
            <a:ext uri="{91240B29-F687-4F45-9708-019B960494DF}"/>
            <a:ext uri="{AF507438-7753-43E0-B8FC-AC1667EBCBE1}"/>
          </a:extLst>
        </p:spPr>
      </p:pic>
      <p:pic>
        <p:nvPicPr>
          <p:cNvPr id="33795" name="Picture 3"/>
          <p:cNvPicPr>
            <a:picLocks noChangeAspect="1" noChangeArrowheads="1"/>
          </p:cNvPicPr>
          <p:nvPr/>
        </p:nvPicPr>
        <p:blipFill>
          <a:blip r:embed="rId3">
            <a:extLst>
              <a:ext uri="{28A0092B-C50C-407E-A947-70E740481C1C}"/>
            </a:extLst>
          </a:blip>
          <a:srcRect/>
          <a:stretch>
            <a:fillRect/>
          </a:stretch>
        </p:blipFill>
        <p:spPr bwMode="auto">
          <a:xfrm>
            <a:off x="251520" y="4892005"/>
            <a:ext cx="2736304" cy="1665039"/>
          </a:xfrm>
          <a:prstGeom prst="rect">
            <a:avLst/>
          </a:prstGeom>
          <a:ln>
            <a:noFill/>
          </a:ln>
          <a:effectLst>
            <a:softEdge rad="112500"/>
          </a:effectLst>
          <a:extLst>
            <a:ext uri="{909E8E84-426E-40DD-AFC4-6F175D3DCCD1}"/>
            <a:ext uri="{91240B29-F687-4F45-9708-019B960494DF}"/>
            <a:ext uri="{AF507438-7753-43E0-B8FC-AC1667EBCBE1}"/>
          </a:extLst>
        </p:spPr>
      </p:pic>
      <p:pic>
        <p:nvPicPr>
          <p:cNvPr id="33796" name="Picture 4"/>
          <p:cNvPicPr>
            <a:picLocks noChangeAspect="1" noChangeArrowheads="1"/>
          </p:cNvPicPr>
          <p:nvPr/>
        </p:nvPicPr>
        <p:blipFill>
          <a:blip r:embed="rId4" cstate="print">
            <a:extLst>
              <a:ext uri="{28A0092B-C50C-407E-A947-70E740481C1C}"/>
            </a:extLst>
          </a:blip>
          <a:srcRect/>
          <a:stretch>
            <a:fillRect/>
          </a:stretch>
        </p:blipFill>
        <p:spPr bwMode="auto">
          <a:xfrm>
            <a:off x="5240314" y="4892005"/>
            <a:ext cx="3614432" cy="1665039"/>
          </a:xfrm>
          <a:prstGeom prst="rect">
            <a:avLst/>
          </a:prstGeom>
          <a:ln>
            <a:noFill/>
          </a:ln>
          <a:effectLst>
            <a:softEdge rad="112500"/>
          </a:effectLst>
          <a:extLst>
            <a:ext uri="{909E8E84-426E-40DD-AFC4-6F175D3DCCD1}"/>
            <a:ext uri="{91240B29-F687-4F45-9708-019B960494DF}"/>
            <a:ext uri="{AF507438-7753-43E0-B8FC-AC1667EBCBE1}"/>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保卫公社的战斗（含图）"/>
          <p:cNvPicPr>
            <a:picLocks noChangeAspect="1" noChangeArrowheads="1"/>
          </p:cNvPicPr>
          <p:nvPr/>
        </p:nvPicPr>
        <p:blipFill rotWithShape="1">
          <a:blip r:embed="rId2"/>
          <a:srcRect l="41170" t="1655" b="4178"/>
          <a:stretch/>
        </p:blipFill>
        <p:spPr bwMode="auto">
          <a:xfrm>
            <a:off x="250825" y="333375"/>
            <a:ext cx="5380038" cy="61198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extLst>
        </p:spPr>
      </p:pic>
      <p:sp>
        <p:nvSpPr>
          <p:cNvPr id="4" name="矩形 3"/>
          <p:cNvSpPr>
            <a:spLocks noChangeArrowheads="1"/>
          </p:cNvSpPr>
          <p:nvPr/>
        </p:nvSpPr>
        <p:spPr bwMode="auto">
          <a:xfrm>
            <a:off x="5927725" y="1268413"/>
            <a:ext cx="2882900" cy="4832350"/>
          </a:xfrm>
          <a:prstGeom prst="rect">
            <a:avLst/>
          </a:prstGeom>
          <a:noFill/>
          <a:ln w="9525">
            <a:noFill/>
            <a:miter lim="800000"/>
            <a:headEnd/>
            <a:tailEnd/>
          </a:ln>
        </p:spPr>
        <p:txBody>
          <a:bodyPr>
            <a:spAutoFit/>
          </a:bodyPr>
          <a:lstStyle/>
          <a:p>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1</a:t>
            </a:r>
            <a:r>
              <a:rPr lang="zh-CN" altLang="en-US" sz="2800" b="1">
                <a:latin typeface="仿宋" pitchFamily="49" charset="-122"/>
                <a:ea typeface="仿宋" pitchFamily="49" charset="-122"/>
              </a:rPr>
              <a:t>）直接选举公社的最高权力机关。</a:t>
            </a:r>
          </a:p>
          <a:p>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2</a:t>
            </a:r>
            <a:r>
              <a:rPr lang="zh-CN" altLang="en-US" sz="2800" b="1">
                <a:latin typeface="仿宋" pitchFamily="49" charset="-122"/>
                <a:ea typeface="仿宋" pitchFamily="49" charset="-122"/>
              </a:rPr>
              <a:t>）所有公职人员的工资不得超过熟练技术工人的工资。</a:t>
            </a:r>
          </a:p>
          <a:p>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3</a:t>
            </a:r>
            <a:r>
              <a:rPr lang="zh-CN" altLang="en-US" sz="2800" b="1">
                <a:latin typeface="仿宋" pitchFamily="49" charset="-122"/>
                <a:ea typeface="仿宋" pitchFamily="49" charset="-122"/>
              </a:rPr>
              <a:t>）人民有权监督和罢免他们。</a:t>
            </a:r>
          </a:p>
          <a:p>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4</a:t>
            </a:r>
            <a:r>
              <a:rPr lang="zh-CN" altLang="en-US" sz="2800" b="1">
                <a:latin typeface="仿宋" pitchFamily="49" charset="-122"/>
                <a:ea typeface="仿宋" pitchFamily="49" charset="-122"/>
              </a:rPr>
              <a:t>）维护劳动者利益的其他措施。</a:t>
            </a:r>
          </a:p>
        </p:txBody>
      </p:sp>
      <p:sp>
        <p:nvSpPr>
          <p:cNvPr id="5" name="TextBox 4"/>
          <p:cNvSpPr txBox="1"/>
          <p:nvPr/>
        </p:nvSpPr>
        <p:spPr>
          <a:xfrm>
            <a:off x="5796136" y="332656"/>
            <a:ext cx="1728192" cy="707886"/>
          </a:xfrm>
          <a:prstGeom prst="rect">
            <a:avLst/>
          </a:prstGeom>
          <a:noFill/>
        </p:spPr>
        <p:txBody>
          <a:bodyPr>
            <a:spAutoFit/>
          </a:bodyPr>
          <a:lstStyle/>
          <a:p>
            <a:pPr fontAlgn="auto">
              <a:spcBef>
                <a:spcPts val="0"/>
              </a:spcBef>
              <a:spcAft>
                <a:spcPts val="0"/>
              </a:spcAft>
              <a:defRPr/>
            </a:pPr>
            <a:r>
              <a:rPr lang="zh-CN" alt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软雅黑" pitchFamily="34" charset="-122"/>
                <a:ea typeface="微软雅黑" pitchFamily="34" charset="-122"/>
              </a:rPr>
              <a:t>措 施：</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randombar(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矩形 2"/>
          <p:cNvSpPr>
            <a:spLocks noChangeArrowheads="1"/>
          </p:cNvSpPr>
          <p:nvPr/>
        </p:nvSpPr>
        <p:spPr bwMode="auto">
          <a:xfrm>
            <a:off x="2771775" y="5157788"/>
            <a:ext cx="3570288" cy="460375"/>
          </a:xfrm>
          <a:prstGeom prst="rect">
            <a:avLst/>
          </a:prstGeom>
          <a:noFill/>
          <a:ln w="9525">
            <a:noFill/>
            <a:miter lim="800000"/>
            <a:headEnd/>
            <a:tailEnd/>
          </a:ln>
        </p:spPr>
        <p:txBody>
          <a:bodyPr wrap="none">
            <a:spAutoFit/>
          </a:bodyPr>
          <a:lstStyle/>
          <a:p>
            <a:pPr algn="ctr"/>
            <a:r>
              <a:rPr lang="zh-CN" altLang="en-US" sz="2400" b="1">
                <a:latin typeface="隶书" pitchFamily="49" charset="-122"/>
                <a:ea typeface="隶书" pitchFamily="49" charset="-122"/>
              </a:rPr>
              <a:t>贝尔</a:t>
            </a:r>
            <a:r>
              <a:rPr lang="en-US" altLang="zh-CN" sz="2400" b="1">
                <a:latin typeface="隶书" pitchFamily="49" charset="-122"/>
                <a:ea typeface="隶书" pitchFamily="49" charset="-122"/>
              </a:rPr>
              <a:t>—</a:t>
            </a:r>
            <a:r>
              <a:rPr lang="zh-CN" altLang="en-US" sz="2400" b="1">
                <a:latin typeface="隶书" pitchFamily="49" charset="-122"/>
                <a:ea typeface="隶书" pitchFamily="49" charset="-122"/>
              </a:rPr>
              <a:t>拉雪兹墓地的屠杀</a:t>
            </a:r>
          </a:p>
        </p:txBody>
      </p:sp>
      <p:pic>
        <p:nvPicPr>
          <p:cNvPr id="34821" name="Picture 5"/>
          <p:cNvPicPr>
            <a:picLocks noChangeAspect="1" noChangeArrowheads="1"/>
          </p:cNvPicPr>
          <p:nvPr/>
        </p:nvPicPr>
        <p:blipFill>
          <a:blip r:embed="rId2"/>
          <a:srcRect/>
          <a:stretch>
            <a:fillRect/>
          </a:stretch>
        </p:blipFill>
        <p:spPr bwMode="auto">
          <a:xfrm>
            <a:off x="4643438" y="1209675"/>
            <a:ext cx="4176712" cy="36909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ext uri="{91240B29-F687-4F45-9708-019B960494DF}"/>
            <a:ext uri="{AF507438-7753-43E0-B8FC-AC1667EBCBE1}"/>
          </a:extLst>
        </p:spPr>
      </p:pic>
      <p:pic>
        <p:nvPicPr>
          <p:cNvPr id="34822" name="Picture 6"/>
          <p:cNvPicPr>
            <a:picLocks noChangeAspect="1" noChangeArrowheads="1"/>
          </p:cNvPicPr>
          <p:nvPr/>
        </p:nvPicPr>
        <p:blipFill>
          <a:blip r:embed="rId3"/>
          <a:srcRect/>
          <a:stretch>
            <a:fillRect/>
          </a:stretch>
        </p:blipFill>
        <p:spPr bwMode="auto">
          <a:xfrm>
            <a:off x="369888" y="1209675"/>
            <a:ext cx="4064000" cy="36909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ext uri="{91240B29-F687-4F45-9708-019B960494DF}"/>
            <a:ext uri="{AF507438-7753-43E0-B8FC-AC1667EBCBE1}"/>
          </a:extLst>
        </p:spPr>
      </p:pic>
      <p:sp>
        <p:nvSpPr>
          <p:cNvPr id="2" name="TextBox 1"/>
          <p:cNvSpPr txBox="1"/>
          <p:nvPr/>
        </p:nvSpPr>
        <p:spPr>
          <a:xfrm>
            <a:off x="179512" y="188640"/>
            <a:ext cx="684076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zh-CN" altLang="en-US" sz="4400" b="1" dirty="0">
                <a:ln w="11430">
                  <a:solidFill>
                    <a:srgbClr val="C00000"/>
                  </a:solidFill>
                </a:ln>
                <a:solidFill>
                  <a:srgbClr val="FF0000"/>
                </a:solidFill>
                <a:effectLst>
                  <a:outerShdw blurRad="50800" dist="39000" dir="5460000" algn="tl">
                    <a:srgbClr val="000000">
                      <a:alpha val="38000"/>
                    </a:srgbClr>
                  </a:outerShdw>
                </a:effectLst>
                <a:latin typeface="幼圆" pitchFamily="49" charset="-122"/>
                <a:ea typeface="幼圆" pitchFamily="49" charset="-122"/>
              </a:rPr>
              <a:t>巴黎</a:t>
            </a:r>
            <a:r>
              <a:rPr lang="en-US" altLang="zh-CN" sz="4400" b="1" dirty="0">
                <a:ln w="11430">
                  <a:solidFill>
                    <a:srgbClr val="C00000"/>
                  </a:solidFill>
                </a:ln>
                <a:solidFill>
                  <a:srgbClr val="FF0000"/>
                </a:solidFill>
                <a:effectLst>
                  <a:outerShdw blurRad="50800" dist="39000" dir="5460000" algn="tl">
                    <a:srgbClr val="000000">
                      <a:alpha val="38000"/>
                    </a:srgbClr>
                  </a:outerShdw>
                </a:effectLst>
                <a:latin typeface="幼圆" pitchFamily="49" charset="-122"/>
                <a:ea typeface="幼圆" pitchFamily="49" charset="-122"/>
              </a:rPr>
              <a:t>——</a:t>
            </a:r>
            <a:r>
              <a:rPr lang="zh-CN" altLang="en-US" sz="4400" b="1" dirty="0">
                <a:ln w="11430">
                  <a:solidFill>
                    <a:srgbClr val="C00000"/>
                  </a:solidFill>
                </a:ln>
                <a:solidFill>
                  <a:srgbClr val="FF0000"/>
                </a:solidFill>
                <a:effectLst>
                  <a:outerShdw blurRad="50800" dist="39000" dir="5460000" algn="tl">
                    <a:srgbClr val="000000">
                      <a:alpha val="38000"/>
                    </a:srgbClr>
                  </a:outerShdw>
                </a:effectLst>
                <a:latin typeface="幼圆" pitchFamily="49" charset="-122"/>
                <a:ea typeface="幼圆" pitchFamily="49" charset="-122"/>
              </a:rPr>
              <a:t>“五月流血周”</a:t>
            </a:r>
          </a:p>
        </p:txBody>
      </p:sp>
      <p:pic>
        <p:nvPicPr>
          <p:cNvPr id="34820" name="Picture 4"/>
          <p:cNvPicPr>
            <a:picLocks noChangeAspect="1" noChangeArrowheads="1"/>
          </p:cNvPicPr>
          <p:nvPr/>
        </p:nvPicPr>
        <p:blipFill>
          <a:blip r:embed="rId4"/>
          <a:srcRect/>
          <a:stretch>
            <a:fillRect/>
          </a:stretch>
        </p:blipFill>
        <p:spPr bwMode="auto">
          <a:xfrm>
            <a:off x="250825" y="1149350"/>
            <a:ext cx="8642350" cy="4872038"/>
          </a:xfrm>
          <a:prstGeom prst="rect">
            <a:avLst/>
          </a:prstGeom>
          <a:ln>
            <a:noFill/>
          </a:ln>
          <a:effectLst>
            <a:outerShdw blurRad="190500" algn="tl" rotWithShape="0">
              <a:srgbClr val="000000">
                <a:alpha val="70000"/>
              </a:srgbClr>
            </a:outerShdw>
          </a:effectLst>
          <a:extLst>
            <a:ext uri="{909E8E84-426E-40DD-AFC4-6F175D3DCCD1}"/>
            <a:ext uri="{91240B29-F687-4F45-9708-019B960494DF}"/>
            <a:ext uri="{AF507438-7753-43E0-B8FC-AC1667EBCBE1}"/>
          </a:extLst>
        </p:spPr>
      </p:pic>
      <p:sp>
        <p:nvSpPr>
          <p:cNvPr id="4" name="TextBox 3"/>
          <p:cNvSpPr txBox="1">
            <a:spLocks noChangeArrowheads="1"/>
          </p:cNvSpPr>
          <p:nvPr/>
        </p:nvSpPr>
        <p:spPr bwMode="auto">
          <a:xfrm>
            <a:off x="3332163" y="6065838"/>
            <a:ext cx="2449512" cy="461962"/>
          </a:xfrm>
          <a:prstGeom prst="rect">
            <a:avLst/>
          </a:prstGeom>
          <a:noFill/>
          <a:ln w="9525">
            <a:noFill/>
            <a:miter lim="800000"/>
            <a:headEnd/>
            <a:tailEnd/>
          </a:ln>
        </p:spPr>
        <p:txBody>
          <a:bodyPr>
            <a:spAutoFit/>
          </a:bodyPr>
          <a:lstStyle/>
          <a:p>
            <a:pPr algn="ctr"/>
            <a:r>
              <a:rPr lang="zh-CN" altLang="en-US" sz="2400" b="1">
                <a:latin typeface="隶书" pitchFamily="49" charset="-122"/>
                <a:ea typeface="隶书" pitchFamily="49" charset="-122"/>
              </a:rPr>
              <a:t>巴黎公社殉难墙</a:t>
            </a:r>
          </a:p>
        </p:txBody>
      </p:sp>
      <p:pic>
        <p:nvPicPr>
          <p:cNvPr id="34819" name="Picture 3"/>
          <p:cNvPicPr>
            <a:picLocks noChangeAspect="1" noChangeArrowheads="1"/>
          </p:cNvPicPr>
          <p:nvPr/>
        </p:nvPicPr>
        <p:blipFill>
          <a:blip r:embed="rId5"/>
          <a:srcRect/>
          <a:stretch>
            <a:fillRect/>
          </a:stretch>
        </p:blipFill>
        <p:spPr bwMode="auto">
          <a:xfrm>
            <a:off x="246063" y="1130300"/>
            <a:ext cx="8647112" cy="4891088"/>
          </a:xfrm>
          <a:prstGeom prst="rect">
            <a:avLst/>
          </a:prstGeom>
          <a:ln>
            <a:noFill/>
          </a:ln>
          <a:effectLst>
            <a:outerShdw blurRad="190500" algn="tl" rotWithShape="0">
              <a:srgbClr val="000000">
                <a:alpha val="70000"/>
              </a:srgbClr>
            </a:outerShdw>
          </a:effectLst>
          <a:extLst>
            <a:ext uri="{909E8E84-426E-40DD-AFC4-6F175D3DCCD1}"/>
            <a:ext uri="{91240B29-F687-4F45-9708-019B960494DF}"/>
            <a:ext uri="{AF507438-7753-43E0-B8FC-AC1667EBCBE1}"/>
          </a:extLst>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circle(in)">
                                      <p:cBhvr>
                                        <p:cTn id="7" dur="2000"/>
                                        <p:tgtEl>
                                          <p:spTgt spid="3482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nodeType="clickEffect">
                                  <p:stCondLst>
                                    <p:cond delay="0"/>
                                  </p:stCondLst>
                                  <p:childTnLst>
                                    <p:set>
                                      <p:cBhvr>
                                        <p:cTn id="14" dur="1" fill="hold">
                                          <p:stCondLst>
                                            <p:cond delay="0"/>
                                          </p:stCondLst>
                                        </p:cTn>
                                        <p:tgtEl>
                                          <p:spTgt spid="34819"/>
                                        </p:tgtEl>
                                        <p:attrNameLst>
                                          <p:attrName>style.visibility</p:attrName>
                                        </p:attrNameLst>
                                      </p:cBhvr>
                                      <p:to>
                                        <p:strVal val="visible"/>
                                      </p:to>
                                    </p:set>
                                    <p:animEffect transition="in" filter="barn(outVertical)">
                                      <p:cBhvr>
                                        <p:cTn id="15"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2880320"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思维延伸：</a:t>
            </a:r>
          </a:p>
        </p:txBody>
      </p:sp>
      <p:sp>
        <p:nvSpPr>
          <p:cNvPr id="3" name="TextBox 2"/>
          <p:cNvSpPr txBox="1">
            <a:spLocks noChangeArrowheads="1"/>
          </p:cNvSpPr>
          <p:nvPr/>
        </p:nvSpPr>
        <p:spPr bwMode="auto">
          <a:xfrm>
            <a:off x="611188" y="2060575"/>
            <a:ext cx="7993062" cy="3324225"/>
          </a:xfrm>
          <a:prstGeom prst="rect">
            <a:avLst/>
          </a:prstGeom>
          <a:noFill/>
          <a:ln w="9525">
            <a:noFill/>
            <a:miter lim="800000"/>
            <a:headEnd/>
            <a:tailEnd/>
          </a:ln>
        </p:spPr>
        <p:txBody>
          <a:bodyPr>
            <a:spAutoFit/>
          </a:bodyPr>
          <a:lstStyle/>
          <a:p>
            <a:pPr>
              <a:lnSpc>
                <a:spcPct val="125000"/>
              </a:lnSpc>
            </a:pPr>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1</a:t>
            </a:r>
            <a:r>
              <a:rPr lang="zh-CN" altLang="en-US" sz="2800" b="1">
                <a:latin typeface="仿宋" pitchFamily="49" charset="-122"/>
                <a:ea typeface="仿宋" pitchFamily="49" charset="-122"/>
              </a:rPr>
              <a:t>）根本原因：当时法国资本主义仍处于上升时期，不具备建立无产阶级专政的条件。</a:t>
            </a:r>
          </a:p>
          <a:p>
            <a:pPr>
              <a:lnSpc>
                <a:spcPct val="125000"/>
              </a:lnSpc>
            </a:pPr>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2</a:t>
            </a:r>
            <a:r>
              <a:rPr lang="zh-CN" altLang="en-US" sz="2800" b="1">
                <a:latin typeface="仿宋" pitchFamily="49" charset="-122"/>
                <a:ea typeface="仿宋" pitchFamily="49" charset="-122"/>
              </a:rPr>
              <a:t>）主观原因：没有成熟的无产阶级政党的领导，缺乏斗争经验；没能发动广大人民群众，未形成工农联盟；未乘胜追击敌人，给其喘息机会。</a:t>
            </a:r>
          </a:p>
          <a:p>
            <a:pPr>
              <a:lnSpc>
                <a:spcPct val="125000"/>
              </a:lnSpc>
            </a:pPr>
            <a:r>
              <a:rPr lang="zh-CN" altLang="en-US" sz="2800" b="1">
                <a:latin typeface="仿宋" pitchFamily="49" charset="-122"/>
                <a:ea typeface="仿宋" pitchFamily="49" charset="-122"/>
              </a:rPr>
              <a:t>（</a:t>
            </a:r>
            <a:r>
              <a:rPr lang="en-US" altLang="zh-CN" sz="2800" b="1">
                <a:latin typeface="仿宋" pitchFamily="49" charset="-122"/>
                <a:ea typeface="仿宋" pitchFamily="49" charset="-122"/>
              </a:rPr>
              <a:t>3</a:t>
            </a:r>
            <a:r>
              <a:rPr lang="zh-CN" altLang="en-US" sz="2800" b="1">
                <a:latin typeface="仿宋" pitchFamily="49" charset="-122"/>
                <a:ea typeface="仿宋" pitchFamily="49" charset="-122"/>
              </a:rPr>
              <a:t>）客观原因：资产阶级势力的强大。</a:t>
            </a:r>
          </a:p>
        </p:txBody>
      </p:sp>
      <p:sp>
        <p:nvSpPr>
          <p:cNvPr id="4" name="矩形 3"/>
          <p:cNvSpPr/>
          <p:nvPr/>
        </p:nvSpPr>
        <p:spPr>
          <a:xfrm>
            <a:off x="2464322" y="1196752"/>
            <a:ext cx="4354077" cy="646331"/>
          </a:xfrm>
          <a:prstGeom prst="rect">
            <a:avLst/>
          </a:prstGeom>
        </p:spPr>
        <p:txBody>
          <a:bodyPr wrap="none">
            <a:spAutoFit/>
          </a:bodyPr>
          <a:lstStyle/>
          <a:p>
            <a:pPr algn="ctr" fontAlgn="auto">
              <a:spcBef>
                <a:spcPts val="0"/>
              </a:spcBef>
              <a:spcAft>
                <a:spcPts val="0"/>
              </a:spcAft>
              <a:defRPr/>
            </a:pPr>
            <a:r>
              <a:rPr lang="zh-CN" altLang="en-US"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微软雅黑" pitchFamily="34" charset="-122"/>
                <a:ea typeface="微软雅黑" pitchFamily="34" charset="-122"/>
              </a:rPr>
              <a:t>巴黎公社失败的原因</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74532"/>
            <a:ext cx="2880320"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思维延伸：</a:t>
            </a:r>
          </a:p>
        </p:txBody>
      </p:sp>
      <p:sp>
        <p:nvSpPr>
          <p:cNvPr id="3" name="TextBox 2"/>
          <p:cNvSpPr txBox="1">
            <a:spLocks noChangeArrowheads="1"/>
          </p:cNvSpPr>
          <p:nvPr/>
        </p:nvSpPr>
        <p:spPr bwMode="auto">
          <a:xfrm>
            <a:off x="179388" y="1412875"/>
            <a:ext cx="8785225" cy="5262563"/>
          </a:xfrm>
          <a:prstGeom prst="rect">
            <a:avLst/>
          </a:prstGeom>
          <a:noFill/>
          <a:ln w="9525">
            <a:noFill/>
            <a:miter lim="800000"/>
            <a:headEnd/>
            <a:tailEnd/>
          </a:ln>
        </p:spPr>
        <p:txBody>
          <a:bodyPr>
            <a:spAutoFit/>
          </a:bodyPr>
          <a:lstStyle/>
          <a:p>
            <a:r>
              <a:rPr lang="en-US" altLang="zh-CN" sz="2400" b="1">
                <a:latin typeface="仿宋" pitchFamily="49" charset="-122"/>
                <a:ea typeface="仿宋" pitchFamily="49" charset="-122"/>
              </a:rPr>
              <a:t>1.</a:t>
            </a:r>
            <a:r>
              <a:rPr lang="zh-CN" altLang="en-US" sz="2400" b="1">
                <a:latin typeface="仿宋" pitchFamily="49" charset="-122"/>
                <a:ea typeface="仿宋" pitchFamily="49" charset="-122"/>
              </a:rPr>
              <a:t>经验</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1</a:t>
            </a:r>
            <a:r>
              <a:rPr lang="zh-CN" altLang="en-US" sz="2400" b="1">
                <a:latin typeface="仿宋" pitchFamily="49" charset="-122"/>
                <a:ea typeface="仿宋" pitchFamily="49" charset="-122"/>
              </a:rPr>
              <a:t>）通过暴力革命，打碎资产阶级旧的国家机器，建立无产阶级专政，这是巴黎公社最主要的经验。</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2</a:t>
            </a:r>
            <a:r>
              <a:rPr lang="zh-CN" altLang="en-US" sz="2400" b="1">
                <a:latin typeface="仿宋" pitchFamily="49" charset="-122"/>
                <a:ea typeface="仿宋" pitchFamily="49" charset="-122"/>
              </a:rPr>
              <a:t>）巴黎公社是无产阶级专政的第一次伟大尝试，它所实行的一系列政策措施，体现了无产阶级政权有别于资产阶级政权的重要特点。</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3</a:t>
            </a:r>
            <a:r>
              <a:rPr lang="zh-CN" altLang="en-US" sz="2400" b="1">
                <a:latin typeface="仿宋" pitchFamily="49" charset="-122"/>
                <a:ea typeface="仿宋" pitchFamily="49" charset="-122"/>
              </a:rPr>
              <a:t>）革命武装对于无产阶级革命和无产阶级专政有极其重要的作用。</a:t>
            </a:r>
          </a:p>
          <a:p>
            <a:r>
              <a:rPr lang="en-US" altLang="zh-CN" sz="2400" b="1">
                <a:latin typeface="仿宋" pitchFamily="49" charset="-122"/>
                <a:ea typeface="仿宋" pitchFamily="49" charset="-122"/>
              </a:rPr>
              <a:t>2.</a:t>
            </a:r>
            <a:r>
              <a:rPr lang="zh-CN" altLang="en-US" sz="2400" b="1">
                <a:latin typeface="仿宋" pitchFamily="49" charset="-122"/>
                <a:ea typeface="仿宋" pitchFamily="49" charset="-122"/>
              </a:rPr>
              <a:t>教训</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1</a:t>
            </a:r>
            <a:r>
              <a:rPr lang="zh-CN" altLang="en-US" sz="2400" b="1">
                <a:latin typeface="仿宋" pitchFamily="49" charset="-122"/>
                <a:ea typeface="仿宋" pitchFamily="49" charset="-122"/>
              </a:rPr>
              <a:t>）无产阶级革命要想取得成功，必须有无产阶级的科学理论即马克思主义理论的指导。</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2</a:t>
            </a:r>
            <a:r>
              <a:rPr lang="zh-CN" altLang="en-US" sz="2400" b="1">
                <a:latin typeface="仿宋" pitchFamily="49" charset="-122"/>
                <a:ea typeface="仿宋" pitchFamily="49" charset="-122"/>
              </a:rPr>
              <a:t>）必须广泛发动人民群众，结成坚固的工农联盟。</a:t>
            </a:r>
          </a:p>
          <a:p>
            <a:r>
              <a:rPr lang="zh-CN" altLang="en-US" sz="2400" b="1">
                <a:latin typeface="仿宋" pitchFamily="49" charset="-122"/>
                <a:ea typeface="仿宋" pitchFamily="49" charset="-122"/>
              </a:rPr>
              <a:t>（</a:t>
            </a:r>
            <a:r>
              <a:rPr lang="en-US" altLang="zh-CN" sz="2400" b="1">
                <a:latin typeface="仿宋" pitchFamily="49" charset="-122"/>
                <a:ea typeface="仿宋" pitchFamily="49" charset="-122"/>
              </a:rPr>
              <a:t>3</a:t>
            </a:r>
            <a:r>
              <a:rPr lang="zh-CN" altLang="en-US" sz="2400" b="1">
                <a:latin typeface="仿宋" pitchFamily="49" charset="-122"/>
                <a:ea typeface="仿宋" pitchFamily="49" charset="-122"/>
              </a:rPr>
              <a:t>）革命取得初步胜利后，必须乘胜追击敌人，不能让其死灰复燃。</a:t>
            </a:r>
          </a:p>
        </p:txBody>
      </p:sp>
      <p:sp>
        <p:nvSpPr>
          <p:cNvPr id="4" name="矩形 3"/>
          <p:cNvSpPr/>
          <p:nvPr/>
        </p:nvSpPr>
        <p:spPr>
          <a:xfrm>
            <a:off x="1924062" y="908720"/>
            <a:ext cx="5295875" cy="584775"/>
          </a:xfrm>
          <a:prstGeom prst="rect">
            <a:avLst/>
          </a:prstGeom>
        </p:spPr>
        <p:txBody>
          <a:bodyPr>
            <a:spAutoFit/>
          </a:bodyPr>
          <a:lstStyle/>
          <a:p>
            <a:pPr algn="ctr" fontAlgn="auto">
              <a:spcBef>
                <a:spcPts val="0"/>
              </a:spcBef>
              <a:spcAft>
                <a:spcPts val="0"/>
              </a:spcAft>
              <a:defRPr/>
            </a:pPr>
            <a:r>
              <a:rPr lang="zh-CN" alt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微软雅黑" pitchFamily="34" charset="-122"/>
                <a:ea typeface="微软雅黑" pitchFamily="34" charset="-122"/>
              </a:rPr>
              <a:t>巴黎公社的经验和教训</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duotone>
              <a:schemeClr val="bg2">
                <a:shade val="45000"/>
                <a:satMod val="135000"/>
              </a:schemeClr>
              <a:prstClr val="white"/>
            </a:duotone>
            <a:extLst>
              <a:ext uri="{28A0092B-C50C-407E-A947-70E740481C1C}"/>
            </a:extLst>
          </a:blip>
          <a:srcRect/>
          <a:stretch>
            <a:fillRect/>
          </a:stretch>
        </p:blipFill>
        <p:spPr bwMode="auto">
          <a:xfrm>
            <a:off x="64476" y="188641"/>
            <a:ext cx="4579532" cy="6480720"/>
          </a:xfrm>
          <a:prstGeom prst="rect">
            <a:avLst/>
          </a:prstGeom>
          <a:ln>
            <a:noFill/>
          </a:ln>
          <a:effectLst>
            <a:softEdge rad="112500"/>
          </a:effectLst>
          <a:extLst>
            <a:ext uri="{909E8E84-426E-40DD-AFC4-6F175D3DCCD1}"/>
            <a:ext uri="{91240B29-F687-4F45-9708-019B960494DF}"/>
            <a:ext uri="{AF507438-7753-43E0-B8FC-AC1667EBCBE1}"/>
          </a:extLst>
        </p:spPr>
      </p:pic>
      <p:sp>
        <p:nvSpPr>
          <p:cNvPr id="46082" name="矩形 1"/>
          <p:cNvSpPr>
            <a:spLocks noChangeArrowheads="1"/>
          </p:cNvSpPr>
          <p:nvPr/>
        </p:nvSpPr>
        <p:spPr bwMode="auto">
          <a:xfrm>
            <a:off x="266700" y="333375"/>
            <a:ext cx="4175125" cy="6124575"/>
          </a:xfrm>
          <a:prstGeom prst="rect">
            <a:avLst/>
          </a:prstGeom>
          <a:noFill/>
          <a:ln w="9525">
            <a:noFill/>
            <a:miter lim="800000"/>
            <a:headEnd/>
            <a:tailEnd/>
          </a:ln>
        </p:spPr>
        <p:txBody>
          <a:bodyPr>
            <a:spAutoFit/>
          </a:bodyPr>
          <a:lstStyle/>
          <a:p>
            <a:pPr algn="ctr"/>
            <a:r>
              <a:rPr lang="en-US" altLang="zh-CN" sz="2800" b="1">
                <a:latin typeface="微软雅黑" pitchFamily="34" charset="-122"/>
                <a:ea typeface="微软雅黑" pitchFamily="34" charset="-122"/>
              </a:rPr>
              <a:t>《</a:t>
            </a:r>
            <a:r>
              <a:rPr lang="zh-CN" altLang="en-US" sz="2800" b="1">
                <a:latin typeface="微软雅黑" pitchFamily="34" charset="-122"/>
                <a:ea typeface="微软雅黑" pitchFamily="34" charset="-122"/>
              </a:rPr>
              <a:t>国际歌</a:t>
            </a:r>
            <a:r>
              <a:rPr lang="en-US" altLang="zh-CN" sz="2800" b="1">
                <a:latin typeface="微软雅黑" pitchFamily="34" charset="-122"/>
                <a:ea typeface="微软雅黑" pitchFamily="34" charset="-122"/>
              </a:rPr>
              <a:t>》</a:t>
            </a:r>
          </a:p>
          <a:p>
            <a:r>
              <a:rPr lang="zh-CN" altLang="en-US" sz="2800" b="1">
                <a:latin typeface="仿宋" pitchFamily="49" charset="-122"/>
                <a:ea typeface="仿宋" pitchFamily="49" charset="-122"/>
              </a:rPr>
              <a:t>    起来，饥寒交迫的奴隶，起来，全世界受苦的人！满腔的热血已经沸腾，要为真理而斗争！旧世界打个落花流水，奴隶们起来，起来！</a:t>
            </a:r>
            <a:r>
              <a:rPr lang="en-US" altLang="zh-CN" sz="2800" b="1">
                <a:latin typeface="仿宋" pitchFamily="49" charset="-122"/>
                <a:ea typeface="仿宋" pitchFamily="49" charset="-122"/>
              </a:rPr>
              <a:t>……</a:t>
            </a:r>
            <a:r>
              <a:rPr lang="zh-CN" altLang="en-US" sz="2800" b="1">
                <a:latin typeface="仿宋" pitchFamily="49" charset="-122"/>
                <a:ea typeface="仿宋" pitchFamily="49" charset="-122"/>
              </a:rPr>
              <a:t>不要说我们一事所有，我们要做天下的主人！我们要夺回劳动果实，让思想冲破牢笼！</a:t>
            </a:r>
            <a:r>
              <a:rPr lang="en-US" altLang="zh-CN" sz="2800" b="1">
                <a:latin typeface="仿宋" pitchFamily="49" charset="-122"/>
                <a:ea typeface="仿宋" pitchFamily="49" charset="-122"/>
              </a:rPr>
              <a:t>……</a:t>
            </a:r>
            <a:r>
              <a:rPr lang="zh-CN" altLang="en-US" sz="2800" b="1">
                <a:latin typeface="仿宋" pitchFamily="49" charset="-122"/>
                <a:ea typeface="仿宋" pitchFamily="49" charset="-122"/>
              </a:rPr>
              <a:t>最可恨那些毒蛇猛兽，吃尽了我们的血肉，一旦把它们消灭干净，鲜红的太阳照遍全球！</a:t>
            </a:r>
          </a:p>
        </p:txBody>
      </p:sp>
      <p:pic>
        <p:nvPicPr>
          <p:cNvPr id="35843" name="Picture 3"/>
          <p:cNvPicPr>
            <a:picLocks noChangeAspect="1" noChangeArrowheads="1"/>
          </p:cNvPicPr>
          <p:nvPr/>
        </p:nvPicPr>
        <p:blipFill>
          <a:blip r:embed="rId3">
            <a:extLst>
              <a:ext uri="{28A0092B-C50C-407E-A947-70E740481C1C}"/>
            </a:extLst>
          </a:blip>
          <a:srcRect/>
          <a:stretch>
            <a:fillRect/>
          </a:stretch>
        </p:blipFill>
        <p:spPr bwMode="auto">
          <a:xfrm>
            <a:off x="5007736" y="188641"/>
            <a:ext cx="1995233" cy="2448272"/>
          </a:xfrm>
          <a:prstGeom prst="ellipse">
            <a:avLst/>
          </a:prstGeom>
          <a:ln>
            <a:noFill/>
          </a:ln>
          <a:effectLst>
            <a:softEdge rad="112500"/>
          </a:effectLst>
          <a:extLst>
            <a:ext uri="{909E8E84-426E-40DD-AFC4-6F175D3DCCD1}"/>
            <a:ext uri="{91240B29-F687-4F45-9708-019B960494DF}"/>
            <a:ext uri="{AF507438-7753-43E0-B8FC-AC1667EBCBE1}"/>
          </a:extLst>
        </p:spPr>
      </p:pic>
      <p:pic>
        <p:nvPicPr>
          <p:cNvPr id="35844" name="Picture 4"/>
          <p:cNvPicPr>
            <a:picLocks noChangeAspect="1" noChangeArrowheads="1"/>
          </p:cNvPicPr>
          <p:nvPr/>
        </p:nvPicPr>
        <p:blipFill>
          <a:blip r:embed="rId4">
            <a:extLst>
              <a:ext uri="{28A0092B-C50C-407E-A947-70E740481C1C}"/>
            </a:extLst>
          </a:blip>
          <a:srcRect/>
          <a:stretch>
            <a:fillRect/>
          </a:stretch>
        </p:blipFill>
        <p:spPr bwMode="auto">
          <a:xfrm>
            <a:off x="7020272" y="188641"/>
            <a:ext cx="1944216" cy="2448273"/>
          </a:xfrm>
          <a:prstGeom prst="ellipse">
            <a:avLst/>
          </a:prstGeom>
          <a:ln>
            <a:noFill/>
          </a:ln>
          <a:effectLst>
            <a:softEdge rad="112500"/>
          </a:effectLst>
          <a:extLst>
            <a:ext uri="{909E8E84-426E-40DD-AFC4-6F175D3DCCD1}"/>
            <a:ext uri="{91240B29-F687-4F45-9708-019B960494DF}"/>
            <a:ext uri="{AF507438-7753-43E0-B8FC-AC1667EBCBE1}"/>
          </a:extLst>
        </p:spPr>
      </p:pic>
      <p:sp>
        <p:nvSpPr>
          <p:cNvPr id="46085" name="矩形 2"/>
          <p:cNvSpPr>
            <a:spLocks noChangeArrowheads="1"/>
          </p:cNvSpPr>
          <p:nvPr/>
        </p:nvSpPr>
        <p:spPr bwMode="auto">
          <a:xfrm>
            <a:off x="4643438" y="2514600"/>
            <a:ext cx="4321175" cy="4154488"/>
          </a:xfrm>
          <a:prstGeom prst="rect">
            <a:avLst/>
          </a:prstGeom>
          <a:noFill/>
          <a:ln w="9525">
            <a:noFill/>
            <a:miter lim="800000"/>
            <a:headEnd/>
            <a:tailEnd/>
          </a:ln>
        </p:spPr>
        <p:txBody>
          <a:bodyPr>
            <a:spAutoFit/>
          </a:bodyPr>
          <a:lstStyle/>
          <a:p>
            <a:r>
              <a:rPr lang="zh-CN" altLang="en-US" sz="2400" b="1">
                <a:latin typeface="楷体" pitchFamily="49" charset="-122"/>
                <a:ea typeface="楷体" pitchFamily="49" charset="-122"/>
              </a:rPr>
              <a:t>     </a:t>
            </a:r>
            <a:r>
              <a:rPr lang="zh-CN" altLang="en-US" sz="2400" b="1">
                <a:solidFill>
                  <a:srgbClr val="FF0000"/>
                </a:solidFill>
                <a:latin typeface="楷体" pitchFamily="49" charset="-122"/>
                <a:ea typeface="楷体" pitchFamily="49" charset="-122"/>
              </a:rPr>
              <a:t>欧仁</a:t>
            </a:r>
            <a:r>
              <a:rPr lang="en-US" altLang="zh-CN" sz="2400" b="1">
                <a:solidFill>
                  <a:srgbClr val="FF0000"/>
                </a:solidFill>
                <a:latin typeface="楷体" pitchFamily="49" charset="-122"/>
                <a:ea typeface="楷体" pitchFamily="49" charset="-122"/>
              </a:rPr>
              <a:t>▪</a:t>
            </a:r>
            <a:r>
              <a:rPr lang="zh-CN" altLang="en-US" sz="2400" b="1">
                <a:solidFill>
                  <a:srgbClr val="FF0000"/>
                </a:solidFill>
                <a:latin typeface="楷体" pitchFamily="49" charset="-122"/>
                <a:ea typeface="楷体" pitchFamily="49" charset="-122"/>
              </a:rPr>
              <a:t>鲍狄埃</a:t>
            </a:r>
            <a:r>
              <a:rPr lang="zh-CN" altLang="en-US" sz="2400" b="1">
                <a:latin typeface="楷体" pitchFamily="49" charset="-122"/>
                <a:ea typeface="楷体" pitchFamily="49" charset="-122"/>
              </a:rPr>
              <a:t>在公社失败的悲痛日子里，以满腔热诚写下了惊心动魄的诗篇</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国际歌</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a:t>
            </a:r>
            <a:r>
              <a:rPr lang="en-US" altLang="zh-CN" sz="2400" b="1">
                <a:latin typeface="楷体" pitchFamily="49" charset="-122"/>
                <a:ea typeface="楷体" pitchFamily="49" charset="-122"/>
              </a:rPr>
              <a:t>1888</a:t>
            </a:r>
            <a:r>
              <a:rPr lang="zh-CN" altLang="en-US" sz="2400" b="1">
                <a:latin typeface="楷体" pitchFamily="49" charset="-122"/>
                <a:ea typeface="楷体" pitchFamily="49" charset="-122"/>
              </a:rPr>
              <a:t>年，</a:t>
            </a:r>
            <a:r>
              <a:rPr lang="zh-CN" altLang="en-US" sz="2400" b="1">
                <a:solidFill>
                  <a:srgbClr val="FF0000"/>
                </a:solidFill>
                <a:latin typeface="楷体" pitchFamily="49" charset="-122"/>
                <a:ea typeface="楷体" pitchFamily="49" charset="-122"/>
              </a:rPr>
              <a:t>狄盖特</a:t>
            </a:r>
            <a:r>
              <a:rPr lang="zh-CN" altLang="en-US" sz="2400" b="1">
                <a:latin typeface="楷体" pitchFamily="49" charset="-122"/>
                <a:ea typeface="楷体" pitchFamily="49" charset="-122"/>
              </a:rPr>
              <a:t>为</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国际歌</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谱曲。</a:t>
            </a:r>
            <a:endParaRPr lang="en-US" altLang="zh-CN" sz="2400" b="1">
              <a:latin typeface="楷体" pitchFamily="49" charset="-122"/>
              <a:ea typeface="楷体" pitchFamily="49" charset="-122"/>
            </a:endParaRPr>
          </a:p>
          <a:p>
            <a:r>
              <a:rPr lang="en-US" altLang="zh-CN" sz="2400" b="1">
                <a:latin typeface="楷体" pitchFamily="49" charset="-122"/>
                <a:ea typeface="楷体" pitchFamily="49" charset="-122"/>
              </a:rPr>
              <a:t>   《</a:t>
            </a:r>
            <a:r>
              <a:rPr lang="zh-CN" altLang="en-US" sz="2400" b="1">
                <a:latin typeface="楷体" pitchFamily="49" charset="-122"/>
                <a:ea typeface="楷体" pitchFamily="49" charset="-122"/>
              </a:rPr>
              <a:t>国际歌</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是一座以巴黎无产阶级鲜血谱写成的纪念碑。一个世纪以来，它以气势磅礴、雄伟庄严的旋律，把无产阶级革命真理传遍全球，成为</a:t>
            </a:r>
            <a:r>
              <a:rPr lang="zh-CN" altLang="en-US" sz="2400" b="1">
                <a:solidFill>
                  <a:srgbClr val="FF0000"/>
                </a:solidFill>
                <a:latin typeface="楷体" pitchFamily="49" charset="-122"/>
                <a:ea typeface="楷体" pitchFamily="49" charset="-122"/>
              </a:rPr>
              <a:t>全世界无产阶级的战歌</a:t>
            </a:r>
            <a:r>
              <a:rPr lang="zh-CN" altLang="en-US" sz="2400" b="1">
                <a:latin typeface="楷体" pitchFamily="49" charset="-122"/>
                <a:ea typeface="楷体" pitchFamily="49" charset="-122"/>
              </a:rPr>
              <a:t>。 </a:t>
            </a: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9832" y="332656"/>
            <a:ext cx="2664296" cy="76944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zh-CN" alt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知识小结</a:t>
            </a:r>
          </a:p>
        </p:txBody>
      </p:sp>
      <p:sp>
        <p:nvSpPr>
          <p:cNvPr id="3" name="TextBox 2"/>
          <p:cNvSpPr txBox="1"/>
          <p:nvPr/>
        </p:nvSpPr>
        <p:spPr>
          <a:xfrm>
            <a:off x="468313" y="2201863"/>
            <a:ext cx="2087562" cy="95408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zh-CN" altLang="en-US" sz="2800" b="1" dirty="0">
                <a:latin typeface="楷体" pitchFamily="49" charset="-122"/>
                <a:ea typeface="楷体" pitchFamily="49" charset="-122"/>
              </a:rPr>
              <a:t>马克思、恩格斯的努力</a:t>
            </a:r>
          </a:p>
        </p:txBody>
      </p:sp>
      <p:sp>
        <p:nvSpPr>
          <p:cNvPr id="4" name="TextBox 3"/>
          <p:cNvSpPr txBox="1"/>
          <p:nvPr/>
        </p:nvSpPr>
        <p:spPr>
          <a:xfrm>
            <a:off x="468313" y="3978275"/>
            <a:ext cx="2087562" cy="95408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en-US" altLang="zh-CN" sz="2800" b="1" dirty="0">
                <a:latin typeface="楷体" pitchFamily="49" charset="-122"/>
                <a:ea typeface="楷体" pitchFamily="49" charset="-122"/>
              </a:rPr>
              <a:t>《</a:t>
            </a:r>
            <a:r>
              <a:rPr lang="zh-CN" altLang="en-US" sz="2800" b="1" dirty="0">
                <a:latin typeface="楷体" pitchFamily="49" charset="-122"/>
                <a:ea typeface="楷体" pitchFamily="49" charset="-122"/>
              </a:rPr>
              <a:t>共产党宣言</a:t>
            </a:r>
            <a:r>
              <a:rPr lang="en-US" altLang="zh-CN" sz="2800" b="1" dirty="0">
                <a:latin typeface="楷体" pitchFamily="49" charset="-122"/>
                <a:ea typeface="楷体" pitchFamily="49" charset="-122"/>
              </a:rPr>
              <a:t>》</a:t>
            </a:r>
            <a:r>
              <a:rPr lang="zh-CN" altLang="en-US" sz="2800" b="1" dirty="0">
                <a:latin typeface="楷体" pitchFamily="49" charset="-122"/>
                <a:ea typeface="楷体" pitchFamily="49" charset="-122"/>
              </a:rPr>
              <a:t>的发表</a:t>
            </a:r>
          </a:p>
        </p:txBody>
      </p:sp>
      <p:sp>
        <p:nvSpPr>
          <p:cNvPr id="5" name="TextBox 4"/>
          <p:cNvSpPr txBox="1"/>
          <p:nvPr/>
        </p:nvSpPr>
        <p:spPr>
          <a:xfrm>
            <a:off x="3276600" y="1841500"/>
            <a:ext cx="539750" cy="35385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zh-CN" altLang="en-US" sz="2800" b="1" dirty="0">
                <a:latin typeface="楷体" pitchFamily="49" charset="-122"/>
                <a:ea typeface="楷体" pitchFamily="49" charset="-122"/>
              </a:rPr>
              <a:t>马克思主义的诞生</a:t>
            </a:r>
          </a:p>
        </p:txBody>
      </p:sp>
      <p:sp>
        <p:nvSpPr>
          <p:cNvPr id="8" name="TextBox 7"/>
          <p:cNvSpPr txBox="1"/>
          <p:nvPr/>
        </p:nvSpPr>
        <p:spPr>
          <a:xfrm>
            <a:off x="4643438" y="2271713"/>
            <a:ext cx="541337" cy="2678112"/>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zh-CN" altLang="en-US" sz="2800" b="1" dirty="0">
                <a:latin typeface="楷体" pitchFamily="49" charset="-122"/>
                <a:ea typeface="楷体" pitchFamily="49" charset="-122"/>
              </a:rPr>
              <a:t>国际工人运动</a:t>
            </a:r>
          </a:p>
        </p:txBody>
      </p:sp>
      <p:sp>
        <p:nvSpPr>
          <p:cNvPr id="9" name="TextBox 8"/>
          <p:cNvSpPr txBox="1"/>
          <p:nvPr/>
        </p:nvSpPr>
        <p:spPr>
          <a:xfrm>
            <a:off x="6156325" y="2295525"/>
            <a:ext cx="2376488" cy="5238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zh-CN" altLang="en-US" sz="2800" b="1" dirty="0">
                <a:latin typeface="楷体" pitchFamily="49" charset="-122"/>
                <a:ea typeface="楷体" pitchFamily="49" charset="-122"/>
              </a:rPr>
              <a:t>第一国际建立</a:t>
            </a:r>
          </a:p>
        </p:txBody>
      </p:sp>
      <p:sp>
        <p:nvSpPr>
          <p:cNvPr id="10" name="TextBox 9"/>
          <p:cNvSpPr txBox="1"/>
          <p:nvPr/>
        </p:nvSpPr>
        <p:spPr>
          <a:xfrm>
            <a:off x="6156325" y="4370388"/>
            <a:ext cx="2376488" cy="5238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fontAlgn="auto">
              <a:spcBef>
                <a:spcPts val="0"/>
              </a:spcBef>
              <a:spcAft>
                <a:spcPts val="0"/>
              </a:spcAft>
              <a:defRPr/>
            </a:pPr>
            <a:r>
              <a:rPr lang="zh-CN" altLang="en-US" sz="2800" b="1" dirty="0">
                <a:latin typeface="楷体" pitchFamily="49" charset="-122"/>
                <a:ea typeface="楷体" pitchFamily="49" charset="-122"/>
              </a:rPr>
              <a:t>巴黎公社</a:t>
            </a:r>
          </a:p>
        </p:txBody>
      </p:sp>
      <p:cxnSp>
        <p:nvCxnSpPr>
          <p:cNvPr id="12" name="直接箭头连接符 11"/>
          <p:cNvCxnSpPr>
            <a:stCxn id="3" idx="2"/>
            <a:endCxn id="4" idx="0"/>
          </p:cNvCxnSpPr>
          <p:nvPr/>
        </p:nvCxnSpPr>
        <p:spPr>
          <a:xfrm>
            <a:off x="1511300" y="3155950"/>
            <a:ext cx="0" cy="82232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直接箭头连接符 13"/>
          <p:cNvCxnSpPr>
            <a:stCxn id="4" idx="3"/>
          </p:cNvCxnSpPr>
          <p:nvPr/>
        </p:nvCxnSpPr>
        <p:spPr>
          <a:xfrm flipV="1">
            <a:off x="2555875" y="4454525"/>
            <a:ext cx="720725"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直接箭头连接符 15"/>
          <p:cNvCxnSpPr>
            <a:stCxn id="5" idx="3"/>
            <a:endCxn id="8" idx="1"/>
          </p:cNvCxnSpPr>
          <p:nvPr/>
        </p:nvCxnSpPr>
        <p:spPr>
          <a:xfrm>
            <a:off x="3816350" y="3609975"/>
            <a:ext cx="82708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8" name="直接连接符 17"/>
          <p:cNvCxnSpPr>
            <a:stCxn id="8" idx="3"/>
          </p:cNvCxnSpPr>
          <p:nvPr/>
        </p:nvCxnSpPr>
        <p:spPr>
          <a:xfrm>
            <a:off x="5184775" y="3609975"/>
            <a:ext cx="39528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0" name="直接连接符 19"/>
          <p:cNvCxnSpPr/>
          <p:nvPr/>
        </p:nvCxnSpPr>
        <p:spPr>
          <a:xfrm>
            <a:off x="5580063" y="2557463"/>
            <a:ext cx="0" cy="2074862"/>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直接连接符 21"/>
          <p:cNvCxnSpPr>
            <a:stCxn id="10" idx="1"/>
          </p:cNvCxnSpPr>
          <p:nvPr/>
        </p:nvCxnSpPr>
        <p:spPr>
          <a:xfrm flipH="1">
            <a:off x="5580063" y="4632325"/>
            <a:ext cx="57626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直接连接符 23"/>
          <p:cNvCxnSpPr>
            <a:stCxn id="9" idx="1"/>
          </p:cNvCxnSpPr>
          <p:nvPr/>
        </p:nvCxnSpPr>
        <p:spPr>
          <a:xfrm flipH="1">
            <a:off x="5580063" y="2557463"/>
            <a:ext cx="576262" cy="0"/>
          </a:xfrm>
          <a:prstGeom prst="line">
            <a:avLst/>
          </a:prstGeom>
        </p:spPr>
        <p:style>
          <a:lnRef idx="3">
            <a:schemeClr val="accent2"/>
          </a:lnRef>
          <a:fillRef idx="0">
            <a:schemeClr val="accent2"/>
          </a:fillRef>
          <a:effectRef idx="2">
            <a:schemeClr val="accent2"/>
          </a:effectRef>
          <a:fontRef idx="minor">
            <a:schemeClr val="tx1"/>
          </a:fontRef>
        </p:style>
      </p:cxnSp>
      <p:sp>
        <p:nvSpPr>
          <p:cNvPr id="47119" name="TextBox 25"/>
          <p:cNvSpPr txBox="1">
            <a:spLocks noChangeArrowheads="1"/>
          </p:cNvSpPr>
          <p:nvPr/>
        </p:nvSpPr>
        <p:spPr bwMode="auto">
          <a:xfrm>
            <a:off x="3959225" y="3090863"/>
            <a:ext cx="433388" cy="954087"/>
          </a:xfrm>
          <a:prstGeom prst="rect">
            <a:avLst/>
          </a:prstGeom>
          <a:noFill/>
          <a:ln w="9525">
            <a:noFill/>
            <a:miter lim="800000"/>
            <a:headEnd/>
            <a:tailEnd/>
          </a:ln>
        </p:spPr>
        <p:txBody>
          <a:bodyPr>
            <a:spAutoFit/>
          </a:bodyPr>
          <a:lstStyle/>
          <a:p>
            <a:pPr algn="ctr"/>
            <a:r>
              <a:rPr lang="zh-CN" altLang="en-US" sz="2800">
                <a:latin typeface="Franklin Gothic Book" pitchFamily="34" charset="0"/>
                <a:ea typeface="黑体" pitchFamily="49" charset="-122"/>
              </a:rPr>
              <a:t>推动</a:t>
            </a:r>
          </a:p>
        </p:txBody>
      </p:sp>
    </p:spTree>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凤舞九天">
      <a:fillStyleLst>
        <a:solidFill>
          <a:schemeClr val="phClr">
            <a:tint val="100000"/>
            <a:shade val="100000"/>
            <a:hueMod val="100000"/>
            <a:satMod val="100000"/>
          </a:schemeClr>
        </a:solidFill>
        <a:gradFill rotWithShape="1">
          <a:gsLst>
            <a:gs pos="0">
              <a:schemeClr val="phClr">
                <a:tint val="65000"/>
                <a:satMod val="180000"/>
              </a:schemeClr>
            </a:gs>
            <a:gs pos="50000">
              <a:schemeClr val="phClr">
                <a:tint val="40000"/>
                <a:satMod val="175000"/>
              </a:schemeClr>
            </a:gs>
            <a:gs pos="100000">
              <a:schemeClr val="phClr">
                <a:tint val="65000"/>
                <a:satMod val="180000"/>
              </a:schemeClr>
            </a:gs>
          </a:gsLst>
          <a:lin ang="0" scaled="1"/>
        </a:gradFill>
        <a:gradFill rotWithShape="1">
          <a:gsLst>
            <a:gs pos="0">
              <a:schemeClr val="phClr">
                <a:shade val="38000"/>
                <a:satMod val="150000"/>
              </a:schemeClr>
            </a:gs>
            <a:gs pos="50000">
              <a:schemeClr val="phClr">
                <a:shade val="100000"/>
                <a:satMod val="100000"/>
              </a:schemeClr>
            </a:gs>
            <a:gs pos="100000">
              <a:schemeClr val="phClr">
                <a:shade val="38000"/>
                <a:satMod val="150000"/>
              </a:schemeClr>
            </a:gs>
          </a:gsLst>
          <a:lin ang="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1">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578</TotalTime>
  <Words>1945</Words>
  <PresentationFormat>全屏显示(4:3)</PresentationFormat>
  <Paragraphs>121</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暗香扑面</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2018-10-04T06:46:32Z</dcterms:created>
  <dcterms:modified xsi:type="dcterms:W3CDTF">2018-11-06T15:27:48Z</dcterms:modified>
</cp:coreProperties>
</file>