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4"/>
  </p:notesMasterIdLst>
  <p:sldIdLst>
    <p:sldId id="626" r:id="rId5"/>
    <p:sldId id="511" r:id="rId6"/>
    <p:sldId id="614" r:id="rId7"/>
    <p:sldId id="615" r:id="rId8"/>
    <p:sldId id="630" r:id="rId9"/>
    <p:sldId id="645" r:id="rId10"/>
    <p:sldId id="618" r:id="rId11"/>
    <p:sldId id="619" r:id="rId12"/>
    <p:sldId id="620" r:id="rId13"/>
    <p:sldId id="646" r:id="rId14"/>
    <p:sldId id="623" r:id="rId15"/>
    <p:sldId id="624" r:id="rId16"/>
    <p:sldId id="583" r:id="rId17"/>
    <p:sldId id="634" r:id="rId18"/>
    <p:sldId id="633" r:id="rId19"/>
    <p:sldId id="635" r:id="rId20"/>
    <p:sldId id="636" r:id="rId21"/>
    <p:sldId id="638" r:id="rId22"/>
    <p:sldId id="640" r:id="rId23"/>
    <p:sldId id="641" r:id="rId24"/>
  </p:sldIdLst>
  <p:sldSz cx="12858750" cy="7232650"/>
  <p:notesSz cx="6858000" cy="9144000"/>
  <p:embeddedFontLst>
    <p:embeddedFont>
      <p:font typeface="华文新魏" pitchFamily="2" charset="-122"/>
      <p:regular r:id="rId26"/>
    </p:embeddedFont>
    <p:embeddedFont>
      <p:font typeface="黑体" pitchFamily="49" charset="-122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华文中宋" pitchFamily="2" charset="-122"/>
      <p:regular r:id="rId32"/>
    </p:embeddedFont>
    <p:embeddedFont>
      <p:font typeface="楷体" pitchFamily="49" charset="-122"/>
      <p:regular r:id="rId33"/>
    </p:embeddedFont>
    <p:embeddedFont>
      <p:font typeface="楷体_GB2312" charset="-122"/>
      <p:regular r:id="rId34"/>
    </p:embeddedFont>
    <p:embeddedFont>
      <p:font typeface="Arial Black" pitchFamily="34" charset="0"/>
      <p:bold r:id="rId35"/>
    </p:embeddedFont>
    <p:embeddedFont>
      <p:font typeface="Calibri Light" pitchFamily="34" charset="0"/>
      <p:regular r:id="rId36"/>
      <p:italic r:id="rId37"/>
    </p:embeddedFont>
    <p:embeddedFont>
      <p:font typeface="仿宋" pitchFamily="49" charset="-122"/>
      <p:regular r:id="rId38"/>
    </p:embeddedFont>
    <p:embeddedFont>
      <p:font typeface="隶书" pitchFamily="49" charset="-122"/>
      <p:regular r:id="rId39"/>
    </p:embeddedFont>
    <p:embeddedFont>
      <p:font typeface="微软雅黑" pitchFamily="34" charset="-122"/>
      <p:regular r:id="rId40"/>
      <p:bold r:id="rId41"/>
    </p:embeddedFont>
    <p:embeddedFont>
      <p:font typeface="Verdana" pitchFamily="34" charset="0"/>
      <p:regular r:id="rId42"/>
      <p:bold r:id="rId43"/>
      <p:italic r:id="rId44"/>
      <p:boldItalic r:id="rId45"/>
    </p:embeddedFont>
    <p:embeddedFont>
      <p:font typeface="Webdings" pitchFamily="18" charset="2"/>
      <p:regular r:id="rId46"/>
    </p:embeddedFont>
    <p:embeddedFont>
      <p:font typeface="Wingdings 2" pitchFamily="18" charset="2"/>
      <p:regular r:id="rId47"/>
    </p:embeddedFont>
    <p:embeddedFont>
      <p:font typeface="幼圆" pitchFamily="49" charset="-122"/>
      <p:regular r:id="rId48"/>
    </p:embeddedFont>
  </p:embeddedFontLst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57848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5697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73609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314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893060" algn="l" defTabSz="115697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3471545" algn="l" defTabSz="115697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4050665" algn="l" defTabSz="115697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4629150" algn="l" defTabSz="115697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561" autoAdjust="0"/>
    <p:restoredTop sz="92687" autoAdjust="0"/>
  </p:normalViewPr>
  <p:slideViewPr>
    <p:cSldViewPr snapToGrid="0" snapToObjects="1">
      <p:cViewPr varScale="1">
        <p:scale>
          <a:sx n="78" d="100"/>
          <a:sy n="78" d="100"/>
        </p:scale>
        <p:origin x="-864" y="-102"/>
      </p:cViewPr>
      <p:guideLst>
        <p:guide orient="horz" pos="2183"/>
        <p:guide pos="40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1999" cy="71999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tags" Target="tags/tag1.xml" /><Relationship Id="rId26" Type="http://schemas.openxmlformats.org/officeDocument/2006/relationships/font" Target="fonts/font1.fntdata" /><Relationship Id="rId27" Type="http://schemas.openxmlformats.org/officeDocument/2006/relationships/font" Target="fonts/font2.fntdata" /><Relationship Id="rId28" Type="http://schemas.openxmlformats.org/officeDocument/2006/relationships/font" Target="fonts/font3.fntdata" /><Relationship Id="rId29" Type="http://schemas.openxmlformats.org/officeDocument/2006/relationships/font" Target="fonts/font4.fntdata" /><Relationship Id="rId3" Type="http://schemas.openxmlformats.org/officeDocument/2006/relationships/slideMaster" Target="slideMasters/slideMaster3.xml" /><Relationship Id="rId30" Type="http://schemas.openxmlformats.org/officeDocument/2006/relationships/font" Target="fonts/font5.fntdata" /><Relationship Id="rId31" Type="http://schemas.openxmlformats.org/officeDocument/2006/relationships/font" Target="fonts/font6.fntdata" /><Relationship Id="rId32" Type="http://schemas.openxmlformats.org/officeDocument/2006/relationships/font" Target="fonts/font7.fntdata" /><Relationship Id="rId33" Type="http://schemas.openxmlformats.org/officeDocument/2006/relationships/font" Target="fonts/font8.fntdata" /><Relationship Id="rId34" Type="http://schemas.openxmlformats.org/officeDocument/2006/relationships/font" Target="fonts/font9.fntdata" /><Relationship Id="rId35" Type="http://schemas.openxmlformats.org/officeDocument/2006/relationships/font" Target="fonts/font10.fntdata" /><Relationship Id="rId36" Type="http://schemas.openxmlformats.org/officeDocument/2006/relationships/font" Target="fonts/font11.fntdata" /><Relationship Id="rId37" Type="http://schemas.openxmlformats.org/officeDocument/2006/relationships/font" Target="fonts/font12.fntdata" /><Relationship Id="rId38" Type="http://schemas.openxmlformats.org/officeDocument/2006/relationships/font" Target="fonts/font13.fntdata" /><Relationship Id="rId39" Type="http://schemas.openxmlformats.org/officeDocument/2006/relationships/font" Target="fonts/font14.fntdata" /><Relationship Id="rId4" Type="http://schemas.openxmlformats.org/officeDocument/2006/relationships/notesMaster" Target="notesMasters/notesMaster1.xml" /><Relationship Id="rId40" Type="http://schemas.openxmlformats.org/officeDocument/2006/relationships/font" Target="fonts/font15.fntdata" /><Relationship Id="rId41" Type="http://schemas.openxmlformats.org/officeDocument/2006/relationships/font" Target="fonts/font16.fntdata" /><Relationship Id="rId42" Type="http://schemas.openxmlformats.org/officeDocument/2006/relationships/font" Target="fonts/font17.fntdata" /><Relationship Id="rId43" Type="http://schemas.openxmlformats.org/officeDocument/2006/relationships/font" Target="fonts/font18.fntdata" /><Relationship Id="rId44" Type="http://schemas.openxmlformats.org/officeDocument/2006/relationships/font" Target="fonts/font19.fntdata" /><Relationship Id="rId45" Type="http://schemas.openxmlformats.org/officeDocument/2006/relationships/font" Target="fonts/font20.fntdata" /><Relationship Id="rId46" Type="http://schemas.openxmlformats.org/officeDocument/2006/relationships/font" Target="fonts/font21.fntdata" /><Relationship Id="rId47" Type="http://schemas.openxmlformats.org/officeDocument/2006/relationships/font" Target="fonts/font22.fntdata" /><Relationship Id="rId48" Type="http://schemas.openxmlformats.org/officeDocument/2006/relationships/font" Target="fonts/font23.fntdata" /><Relationship Id="rId49" Type="http://schemas.openxmlformats.org/officeDocument/2006/relationships/presProps" Target="presProps.xml" /><Relationship Id="rId5" Type="http://schemas.openxmlformats.org/officeDocument/2006/relationships/slide" Target="slides/slide1.xml" /><Relationship Id="rId50" Type="http://schemas.openxmlformats.org/officeDocument/2006/relationships/viewProps" Target="viewProps.xml" /><Relationship Id="rId51" Type="http://schemas.openxmlformats.org/officeDocument/2006/relationships/theme" Target="theme/theme1.xml" /><Relationship Id="rId52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6147" name="Rectangle 3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
第二级
第三级
第四级
第五级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fld id="{639229C3-A291-4128-8F0F-63EF153C5283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2354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52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940435" indent="-361950" algn="l" rtl="0" eaLnBrk="0" fontAlgn="base" hangingPunct="0">
      <a:spcBef>
        <a:spcPct val="30000"/>
      </a:spcBef>
      <a:spcAft>
        <a:spcPct val="0"/>
      </a:spcAft>
      <a:defRPr sz="152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446530" indent="-289560" algn="l" rtl="0" eaLnBrk="0" fontAlgn="base" hangingPunct="0">
      <a:spcBef>
        <a:spcPct val="30000"/>
      </a:spcBef>
      <a:spcAft>
        <a:spcPct val="0"/>
      </a:spcAft>
      <a:defRPr sz="152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2025015" indent="-289560" algn="l" rtl="0" eaLnBrk="0" fontAlgn="base" hangingPunct="0">
      <a:spcBef>
        <a:spcPct val="30000"/>
      </a:spcBef>
      <a:spcAft>
        <a:spcPct val="0"/>
      </a:spcAft>
      <a:defRPr sz="152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604135" indent="-289560" algn="l" rtl="0" eaLnBrk="0" fontAlgn="base" hangingPunct="0">
      <a:spcBef>
        <a:spcPct val="30000"/>
      </a:spcBef>
      <a:spcAft>
        <a:spcPct val="0"/>
      </a:spcAft>
      <a:defRPr sz="152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893060" algn="l" defTabSz="1156970" rtl="0" eaLnBrk="1" latinLnBrk="0" hangingPunct="1">
      <a:defRPr sz="1520" kern="1200">
        <a:solidFill>
          <a:schemeClr val="tx1"/>
        </a:solidFill>
        <a:latin typeface="+mn-lt"/>
        <a:ea typeface="+mn-ea"/>
        <a:cs typeface="+mn-cs"/>
      </a:defRPr>
    </a:lvl6pPr>
    <a:lvl7pPr marL="3471545" algn="l" defTabSz="1156970" rtl="0" eaLnBrk="1" latinLnBrk="0" hangingPunct="1">
      <a:defRPr sz="1520" kern="1200">
        <a:solidFill>
          <a:schemeClr val="tx1"/>
        </a:solidFill>
        <a:latin typeface="+mn-lt"/>
        <a:ea typeface="+mn-ea"/>
        <a:cs typeface="+mn-cs"/>
      </a:defRPr>
    </a:lvl7pPr>
    <a:lvl8pPr marL="4050665" algn="l" defTabSz="1156970" rtl="0" eaLnBrk="1" latinLnBrk="0" hangingPunct="1">
      <a:defRPr sz="1520" kern="1200">
        <a:solidFill>
          <a:schemeClr val="tx1"/>
        </a:solidFill>
        <a:latin typeface="+mn-lt"/>
        <a:ea typeface="+mn-ea"/>
        <a:cs typeface="+mn-cs"/>
      </a:defRPr>
    </a:lvl8pPr>
    <a:lvl9pPr marL="4629150" algn="l" defTabSz="1156970" rtl="0" eaLnBrk="1" latinLnBrk="0" hangingPunct="1">
      <a:defRPr sz="152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638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638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1E04B7-B550-4ADB-9AC2-6CE1FBD3E796}" type="slidenum">
              <a:rPr altLang="en-US" smtClean="0">
                <a:latin typeface="Arial" panose="020b0604020202020204" pitchFamily="34" charset="0"/>
              </a:rPr>
              <a:t>2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8435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313D26-63EC-4AEB-96E5-7DE3AD745A5A}" type="slidenum">
              <a:rPr altLang="en-US" smtClean="0">
                <a:latin typeface="Arial" panose="020b0604020202020204" pitchFamily="34" charset="0"/>
              </a:rPr>
              <a:t>3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0483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048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438A32-7C85-46C8-8DFF-C042F9DA8EAC}" type="slidenum">
              <a:rPr altLang="en-US" smtClean="0">
                <a:latin typeface="Arial" panose="020b0604020202020204" pitchFamily="34" charset="0"/>
              </a:rPr>
              <a:t>4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27750EB-A0C9-447B-AF9B-596CD812B679}" type="slidenum">
              <a:rPr altLang="en-US" smtClean="0">
                <a:latin typeface="Arial" panose="020b0604020202020204" pitchFamily="34" charset="0"/>
              </a:rPr>
              <a:t>5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2771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277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8004AF0-DEDC-4D55-A4F4-1290FBC9702F}" type="slidenum">
              <a:rPr altLang="en-US" smtClean="0">
                <a:latin typeface="Arial" panose="020b0604020202020204" pitchFamily="34" charset="0"/>
              </a:rPr>
              <a:t>13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4819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3482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0787F-A544-4CC0-88F0-5C4C79B55212}" type="slidenum">
              <a:rPr altLang="en-US" smtClean="0">
                <a:latin typeface="Arial" panose="020b0604020202020204" pitchFamily="34" charset="0"/>
              </a:rPr>
              <a:t>14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6867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3686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3836396-304F-41AE-A3C9-E3F28DD06179}" type="slidenum">
              <a:rPr altLang="en-US" smtClean="0">
                <a:latin typeface="Arial" panose="020b0604020202020204" pitchFamily="34" charset="0"/>
              </a:rPr>
              <a:t>15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8915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3891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FFBA50-18C7-46F9-8F69-25D417467F6D}" type="slidenum">
              <a:rPr altLang="en-US" smtClean="0">
                <a:latin typeface="Arial" panose="020b0604020202020204" pitchFamily="34" charset="0"/>
              </a:rPr>
              <a:t>16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0963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4096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6A96494-8BFA-4D01-A05B-54FC7CD28A8A}" type="slidenum">
              <a:rPr altLang="en-US" smtClean="0">
                <a:latin typeface="Arial" panose="020b0604020202020204" pitchFamily="34" charset="0"/>
              </a:rPr>
              <a:t>17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4035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760718E-A00B-488C-B92B-885FA26AA774}" type="slidenum">
              <a:rPr altLang="en-US" smtClean="0">
                <a:latin typeface="Arial" panose="020b0604020202020204" pitchFamily="34" charset="0"/>
              </a:rPr>
              <a:t>19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9229C3-A291-4128-8F0F-63EF153C5283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24"/>
            <a:ext cx="10929938" cy="155033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3504C-28A1-45E6-99DF-DC9B08C00D5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94019-A22F-4B18-BE85-14F76C6345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5754" y="4647662"/>
            <a:ext cx="10929938" cy="143648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5754" y="3065506"/>
            <a:ext cx="10929938" cy="158214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85A3A-A9D3-4A9B-9E5B-36E7BD822F0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2938" y="1687620"/>
            <a:ext cx="5679281" cy="4773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36535" y="1687620"/>
            <a:ext cx="5679281" cy="4773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EFEEA-F304-4AD2-82E9-64CC87A72F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37" y="1618976"/>
            <a:ext cx="5681515" cy="6747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2937" y="2293688"/>
            <a:ext cx="5681515" cy="41671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32079" y="1618976"/>
            <a:ext cx="5683746" cy="6747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32079" y="2293688"/>
            <a:ext cx="5683746" cy="41671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418E0-FE32-4DAF-B980-205956229B0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F2163-1776-4F47-B9C5-0A9FFB766BB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53BB5-B843-413F-AA7C-0393C9C66F8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47" y="287966"/>
            <a:ext cx="4230441" cy="12255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7414" y="287971"/>
            <a:ext cx="7188398" cy="61728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42947" y="1513504"/>
            <a:ext cx="4230441" cy="494733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F3928-6B4A-4364-B752-B071ABB447A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0405" y="5062867"/>
            <a:ext cx="7715250" cy="597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20405" y="646251"/>
            <a:ext cx="7715250" cy="43395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20405" y="5660567"/>
            <a:ext cx="7715250" cy="8488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A449D-0B4E-4E4B-B7B7-7D410117997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7608A-0FB3-4DB4-A6A6-C701EF15B54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22594" y="289656"/>
            <a:ext cx="2893219" cy="6171192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2941" y="289656"/>
            <a:ext cx="8465344" cy="6171192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4974E-2AC2-43B8-A97E-83ED1189345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027" y="0"/>
            <a:ext cx="12864778" cy="723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10"/>
          <p:cNvSpPr>
            <a:spLocks noChangeArrowheads="1"/>
          </p:cNvSpPr>
          <p:nvPr/>
        </p:nvSpPr>
        <p:spPr bwMode="auto">
          <a:xfrm>
            <a:off x="-6027" y="0"/>
            <a:ext cx="12864778" cy="724872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smtClean="0">
              <a:solidFill>
                <a:srgbClr val="FFFFFF"/>
              </a:solidFill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9911" y="3166294"/>
            <a:ext cx="5016921" cy="41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KSO_BT1"/>
          <p:cNvSpPr>
            <a:spLocks noGrp="1" noChangeArrowheads="1"/>
          </p:cNvSpPr>
          <p:nvPr>
            <p:ph type="ctrTitle"/>
          </p:nvPr>
        </p:nvSpPr>
        <p:spPr>
          <a:xfrm>
            <a:off x="964410" y="2153054"/>
            <a:ext cx="10912078" cy="961005"/>
          </a:xfrm>
        </p:spPr>
        <p:txBody>
          <a:bodyPr/>
          <a:lstStyle>
            <a:lvl1pPr algn="ctr">
              <a:defRPr sz="3600">
                <a:solidFill>
                  <a:srgbClr val="3E889C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081" name="KSO_BC1"/>
          <p:cNvSpPr>
            <a:spLocks noGrp="1" noChangeArrowheads="1"/>
          </p:cNvSpPr>
          <p:nvPr>
            <p:ph type="subTitle" idx="1"/>
          </p:nvPr>
        </p:nvSpPr>
        <p:spPr>
          <a:xfrm>
            <a:off x="3875485" y="3187725"/>
            <a:ext cx="5036343" cy="441995"/>
          </a:xfrm>
        </p:spPr>
        <p:txBody>
          <a:bodyPr/>
          <a:lstStyle>
            <a:lvl1pPr marL="0" indent="0" algn="ctr">
              <a:buFont typeface="Wingdings 2" panose="05020102010507070707" pitchFamily="18" charset="2"/>
              <a:buNone/>
              <a:defRPr sz="1800">
                <a:solidFill>
                  <a:schemeClr val="accent2"/>
                </a:solidFill>
              </a:defRPr>
            </a:lvl1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7" name="KSO_FD"/>
          <p:cNvSpPr>
            <a:spLocks noGrp="1" noChangeArrowheads="1"/>
          </p:cNvSpPr>
          <p:nvPr>
            <p:ph type="dt" sz="half" idx="10"/>
          </p:nvPr>
        </p:nvSpPr>
        <p:spPr>
          <a:xfrm>
            <a:off x="642937" y="6585730"/>
            <a:ext cx="2999706" cy="50226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KSO_FT"/>
          <p:cNvSpPr>
            <a:spLocks noGrp="1" noChangeArrowheads="1"/>
          </p:cNvSpPr>
          <p:nvPr>
            <p:ph type="ftr" sz="quarter" idx="11"/>
          </p:nvPr>
        </p:nvSpPr>
        <p:spPr>
          <a:xfrm>
            <a:off x="4394077" y="6585730"/>
            <a:ext cx="4070598" cy="5022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KSO_FN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216108" y="6585730"/>
            <a:ext cx="2999705" cy="50226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0F56B6F-A02A-4BAD-B1FA-6EE10B984E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EC73D-86E5-491F-9DD8-7A2DEE5008B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5754" y="4647662"/>
            <a:ext cx="10929938" cy="143648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5754" y="3065506"/>
            <a:ext cx="10929938" cy="158214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99B76-D931-446C-9FC4-5DD5D0B228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16152" y="1228882"/>
            <a:ext cx="5701605" cy="5288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32077" y="1228882"/>
            <a:ext cx="5703840" cy="5288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75EC8-980E-49E0-A431-68EEB9050DC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9642"/>
            <a:ext cx="11572875" cy="1205442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37" y="1618976"/>
            <a:ext cx="5681515" cy="6747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2937" y="2293688"/>
            <a:ext cx="5681515" cy="41671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32079" y="1618976"/>
            <a:ext cx="5683746" cy="6747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32079" y="2293688"/>
            <a:ext cx="5683746" cy="41671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86450-F1AB-4AC3-B41E-5C962FD1F10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96D56-4E60-48BE-998E-51E569C65E3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F6917-793A-4984-A5CC-88452078FD7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47" y="287966"/>
            <a:ext cx="4230441" cy="122553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7414" y="287971"/>
            <a:ext cx="7188398" cy="61728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42947" y="1513504"/>
            <a:ext cx="4230441" cy="494733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E681A-9D03-422F-8346-687BA8A97CD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0405" y="5062867"/>
            <a:ext cx="7715250" cy="59770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20405" y="646251"/>
            <a:ext cx="7715250" cy="43395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20405" y="5660567"/>
            <a:ext cx="7715250" cy="8488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43DD-B080-4984-8C93-C0C72C14B5F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310D1-247E-4912-AF0B-7388B50035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42697" y="287981"/>
            <a:ext cx="2906614" cy="622979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6149" y="287981"/>
            <a:ext cx="8512225" cy="622979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97553-C80F-4FF5-9F61-42440A0055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344" y="1183677"/>
            <a:ext cx="9644063" cy="2518034"/>
          </a:xfrm>
        </p:spPr>
        <p:txBody>
          <a:bodyPr anchor="b"/>
          <a:lstStyle>
            <a:lvl1pPr algn="ctr">
              <a:defRPr sz="633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4" y="3798816"/>
            <a:ext cx="9644063" cy="1746216"/>
          </a:xfrm>
        </p:spPr>
        <p:txBody>
          <a:bodyPr/>
          <a:lstStyle>
            <a:lvl1pPr marL="0" indent="0" algn="ctr">
              <a:buNone/>
              <a:defRPr sz="2530"/>
            </a:lvl1pPr>
            <a:lvl2pPr marL="481965" indent="0" algn="ctr">
              <a:buNone/>
              <a:defRPr sz="2110"/>
            </a:lvl2pPr>
            <a:lvl3pPr marL="964565" indent="0" algn="ctr">
              <a:buNone/>
              <a:defRPr sz="1900"/>
            </a:lvl3pPr>
            <a:lvl4pPr marL="1446530" indent="0" algn="ctr">
              <a:buNone/>
              <a:defRPr sz="1685"/>
            </a:lvl4pPr>
            <a:lvl5pPr marL="1928495" indent="0" algn="ctr">
              <a:buNone/>
              <a:defRPr sz="1685"/>
            </a:lvl5pPr>
            <a:lvl6pPr marL="2411095" indent="0" algn="ctr">
              <a:buNone/>
              <a:defRPr sz="1685"/>
            </a:lvl6pPr>
            <a:lvl7pPr marL="2893060" indent="0" algn="ctr">
              <a:buNone/>
              <a:defRPr sz="1685"/>
            </a:lvl7pPr>
            <a:lvl8pPr marL="3375025" indent="0" algn="ctr">
              <a:buNone/>
              <a:defRPr sz="1685"/>
            </a:lvl8pPr>
            <a:lvl9pPr marL="3856990" indent="0" algn="ctr">
              <a:buNone/>
              <a:defRPr sz="1685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79D668-E049-43CF-9915-ECBAC8C225F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9"/>
          <p:cNvPicPr>
            <a:picLocks noChangeAspect="1" noChangeArrowheads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65"/>
          <a:stretch>
            <a:fillRect/>
          </a:stretch>
        </p:blipFill>
        <p:spPr bwMode="auto">
          <a:xfrm>
            <a:off x="0" y="588658"/>
            <a:ext cx="12858750" cy="599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D367C0-B536-4AA1-9318-BD10C4305E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342" y="1803141"/>
            <a:ext cx="11090672" cy="3008581"/>
          </a:xfrm>
        </p:spPr>
        <p:txBody>
          <a:bodyPr anchor="b"/>
          <a:lstStyle>
            <a:lvl1pPr>
              <a:defRPr sz="633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342" y="4840184"/>
            <a:ext cx="11090672" cy="1582142"/>
          </a:xfrm>
        </p:spPr>
        <p:txBody>
          <a:bodyPr/>
          <a:lstStyle>
            <a:lvl1pPr marL="0" indent="0">
              <a:buNone/>
              <a:defRPr sz="2530">
                <a:solidFill>
                  <a:schemeClr val="tx1">
                    <a:tint val="75000"/>
                  </a:schemeClr>
                </a:solidFill>
              </a:defRPr>
            </a:lvl1pPr>
            <a:lvl2pPr marL="481965" indent="0">
              <a:buNone/>
              <a:defRPr sz="2110">
                <a:solidFill>
                  <a:schemeClr val="tx1">
                    <a:tint val="75000"/>
                  </a:schemeClr>
                </a:solidFill>
              </a:defRPr>
            </a:lvl2pPr>
            <a:lvl3pPr marL="9645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446530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4pPr>
            <a:lvl5pPr marL="1928495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5pPr>
            <a:lvl6pPr marL="2411095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6pPr>
            <a:lvl7pPr marL="2893060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7pPr>
            <a:lvl8pPr marL="3375025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8pPr>
            <a:lvl9pPr marL="3856990" indent="0">
              <a:buNone/>
              <a:defRPr sz="16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8BBC9-C68C-4774-B321-DAB88B2B964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4039" y="1925358"/>
            <a:ext cx="5464969" cy="45890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9742" y="1925358"/>
            <a:ext cx="5464969" cy="45890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8CB408-97A0-42C9-BB59-EFFCD99FC11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714" y="385072"/>
            <a:ext cx="11090672" cy="139797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5715" y="1773004"/>
            <a:ext cx="5439853" cy="868922"/>
          </a:xfrm>
        </p:spPr>
        <p:txBody>
          <a:bodyPr anchor="b"/>
          <a:lstStyle>
            <a:lvl1pPr marL="0" indent="0">
              <a:buNone/>
              <a:defRPr sz="2530" b="1"/>
            </a:lvl1pPr>
            <a:lvl2pPr marL="481965" indent="0">
              <a:buNone/>
              <a:defRPr sz="2110" b="1"/>
            </a:lvl2pPr>
            <a:lvl3pPr marL="964565" indent="0">
              <a:buNone/>
              <a:defRPr sz="1900" b="1"/>
            </a:lvl3pPr>
            <a:lvl4pPr marL="1446530" indent="0">
              <a:buNone/>
              <a:defRPr sz="1685" b="1"/>
            </a:lvl4pPr>
            <a:lvl5pPr marL="1928495" indent="0">
              <a:buNone/>
              <a:defRPr sz="1685" b="1"/>
            </a:lvl5pPr>
            <a:lvl6pPr marL="2411095" indent="0">
              <a:buNone/>
              <a:defRPr sz="1685" b="1"/>
            </a:lvl6pPr>
            <a:lvl7pPr marL="2893060" indent="0">
              <a:buNone/>
              <a:defRPr sz="1685" b="1"/>
            </a:lvl7pPr>
            <a:lvl8pPr marL="3375025" indent="0">
              <a:buNone/>
              <a:defRPr sz="1685" b="1"/>
            </a:lvl8pPr>
            <a:lvl9pPr marL="3856990" indent="0">
              <a:buNone/>
              <a:defRPr sz="1685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5715" y="2641926"/>
            <a:ext cx="5439853" cy="38858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9742" y="1773004"/>
            <a:ext cx="5466644" cy="868922"/>
          </a:xfrm>
        </p:spPr>
        <p:txBody>
          <a:bodyPr anchor="b"/>
          <a:lstStyle>
            <a:lvl1pPr marL="0" indent="0">
              <a:buNone/>
              <a:defRPr sz="2530" b="1"/>
            </a:lvl1pPr>
            <a:lvl2pPr marL="481965" indent="0">
              <a:buNone/>
              <a:defRPr sz="2110" b="1"/>
            </a:lvl2pPr>
            <a:lvl3pPr marL="964565" indent="0">
              <a:buNone/>
              <a:defRPr sz="1900" b="1"/>
            </a:lvl3pPr>
            <a:lvl4pPr marL="1446530" indent="0">
              <a:buNone/>
              <a:defRPr sz="1685" b="1"/>
            </a:lvl4pPr>
            <a:lvl5pPr marL="1928495" indent="0">
              <a:buNone/>
              <a:defRPr sz="1685" b="1"/>
            </a:lvl5pPr>
            <a:lvl6pPr marL="2411095" indent="0">
              <a:buNone/>
              <a:defRPr sz="1685" b="1"/>
            </a:lvl6pPr>
            <a:lvl7pPr marL="2893060" indent="0">
              <a:buNone/>
              <a:defRPr sz="1685" b="1"/>
            </a:lvl7pPr>
            <a:lvl8pPr marL="3375025" indent="0">
              <a:buNone/>
              <a:defRPr sz="1685" b="1"/>
            </a:lvl8pPr>
            <a:lvl9pPr marL="3856990" indent="0">
              <a:buNone/>
              <a:defRPr sz="1685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9742" y="2641926"/>
            <a:ext cx="5466644" cy="38858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4ED5F-FE2A-4B95-8DFC-8A7D9E532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5A95FE-231A-4AB5-BFEE-8514924C2D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EEA674-7CA2-4E0C-A96F-DE5D813A1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715" y="482177"/>
            <a:ext cx="4147281" cy="1687618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6644" y="1041368"/>
            <a:ext cx="6509742" cy="5139869"/>
          </a:xfrm>
        </p:spPr>
        <p:txBody>
          <a:bodyPr/>
          <a:lstStyle>
            <a:lvl1pPr>
              <a:defRPr sz="3375"/>
            </a:lvl1pPr>
            <a:lvl2pPr>
              <a:defRPr sz="2955"/>
            </a:lvl2pPr>
            <a:lvl3pPr>
              <a:defRPr sz="2530"/>
            </a:lvl3pPr>
            <a:lvl4pPr>
              <a:defRPr sz="2110"/>
            </a:lvl4pPr>
            <a:lvl5pPr>
              <a:defRPr sz="2110"/>
            </a:lvl5pPr>
            <a:lvl6pPr>
              <a:defRPr sz="2110"/>
            </a:lvl6pPr>
            <a:lvl7pPr>
              <a:defRPr sz="2110"/>
            </a:lvl7pPr>
            <a:lvl8pPr>
              <a:defRPr sz="2110"/>
            </a:lvl8pPr>
            <a:lvl9pPr>
              <a:defRPr sz="211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715" y="2169795"/>
            <a:ext cx="4147281" cy="4019814"/>
          </a:xfrm>
        </p:spPr>
        <p:txBody>
          <a:bodyPr/>
          <a:lstStyle>
            <a:lvl1pPr marL="0" indent="0">
              <a:buNone/>
              <a:defRPr sz="1685"/>
            </a:lvl1pPr>
            <a:lvl2pPr marL="481965" indent="0">
              <a:buNone/>
              <a:defRPr sz="1475"/>
            </a:lvl2pPr>
            <a:lvl3pPr marL="964565" indent="0">
              <a:buNone/>
              <a:defRPr sz="1265"/>
            </a:lvl3pPr>
            <a:lvl4pPr marL="1446530" indent="0">
              <a:buNone/>
              <a:defRPr sz="1055"/>
            </a:lvl4pPr>
            <a:lvl5pPr marL="1928495" indent="0">
              <a:buNone/>
              <a:defRPr sz="1055"/>
            </a:lvl5pPr>
            <a:lvl6pPr marL="2411095" indent="0">
              <a:buNone/>
              <a:defRPr sz="1055"/>
            </a:lvl6pPr>
            <a:lvl7pPr marL="2893060" indent="0">
              <a:buNone/>
              <a:defRPr sz="1055"/>
            </a:lvl7pPr>
            <a:lvl8pPr marL="3375025" indent="0">
              <a:buNone/>
              <a:defRPr sz="1055"/>
            </a:lvl8pPr>
            <a:lvl9pPr marL="3856990" indent="0">
              <a:buNone/>
              <a:defRPr sz="105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4702A-CD78-4FD1-B03C-853BABB986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715" y="482177"/>
            <a:ext cx="4147281" cy="1687618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66644" y="1041368"/>
            <a:ext cx="6509742" cy="5139869"/>
          </a:xfrm>
        </p:spPr>
        <p:txBody>
          <a:bodyPr anchor="t"/>
          <a:lstStyle>
            <a:lvl1pPr marL="0" indent="0">
              <a:buNone/>
              <a:defRPr sz="3375"/>
            </a:lvl1pPr>
            <a:lvl2pPr marL="481965" indent="0">
              <a:buNone/>
              <a:defRPr sz="2955"/>
            </a:lvl2pPr>
            <a:lvl3pPr marL="964565" indent="0">
              <a:buNone/>
              <a:defRPr sz="2530"/>
            </a:lvl3pPr>
            <a:lvl4pPr marL="1446530" indent="0">
              <a:buNone/>
              <a:defRPr sz="2110"/>
            </a:lvl4pPr>
            <a:lvl5pPr marL="1928495" indent="0">
              <a:buNone/>
              <a:defRPr sz="2110"/>
            </a:lvl5pPr>
            <a:lvl6pPr marL="2411095" indent="0">
              <a:buNone/>
              <a:defRPr sz="2110"/>
            </a:lvl6pPr>
            <a:lvl7pPr marL="2893060" indent="0">
              <a:buNone/>
              <a:defRPr sz="2110"/>
            </a:lvl7pPr>
            <a:lvl8pPr marL="3375025" indent="0">
              <a:buNone/>
              <a:defRPr sz="2110"/>
            </a:lvl8pPr>
            <a:lvl9pPr marL="3856990" indent="0">
              <a:buNone/>
              <a:defRPr sz="211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715" y="2169795"/>
            <a:ext cx="4147281" cy="4019814"/>
          </a:xfrm>
        </p:spPr>
        <p:txBody>
          <a:bodyPr/>
          <a:lstStyle>
            <a:lvl1pPr marL="0" indent="0">
              <a:buNone/>
              <a:defRPr sz="1685"/>
            </a:lvl1pPr>
            <a:lvl2pPr marL="481965" indent="0">
              <a:buNone/>
              <a:defRPr sz="1475"/>
            </a:lvl2pPr>
            <a:lvl3pPr marL="964565" indent="0">
              <a:buNone/>
              <a:defRPr sz="1265"/>
            </a:lvl3pPr>
            <a:lvl4pPr marL="1446530" indent="0">
              <a:buNone/>
              <a:defRPr sz="1055"/>
            </a:lvl4pPr>
            <a:lvl5pPr marL="1928495" indent="0">
              <a:buNone/>
              <a:defRPr sz="1055"/>
            </a:lvl5pPr>
            <a:lvl6pPr marL="2411095" indent="0">
              <a:buNone/>
              <a:defRPr sz="1055"/>
            </a:lvl6pPr>
            <a:lvl7pPr marL="2893060" indent="0">
              <a:buNone/>
              <a:defRPr sz="1055"/>
            </a:lvl7pPr>
            <a:lvl8pPr marL="3375025" indent="0">
              <a:buNone/>
              <a:defRPr sz="1055"/>
            </a:lvl8pPr>
            <a:lvl9pPr marL="3856990" indent="0">
              <a:buNone/>
              <a:defRPr sz="105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B4360E-D91A-436C-BA16-7738CB6154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FA1591-AD2F-44D1-92B7-24FF225D7D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02043" y="385071"/>
            <a:ext cx="2772668" cy="61293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4039" y="385071"/>
            <a:ext cx="8157270" cy="61293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89756-3189-4C59-A79E-A09E1805D40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image" Target="../media/image3.jpeg" /><Relationship Id="rId13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image" Target="../media/image5.jpeg" /><Relationship Id="rId13" Type="http://schemas.openxmlformats.org/officeDocument/2006/relationships/image" Target="../media/image6.png" /><Relationship Id="rId14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42938" y="289306"/>
            <a:ext cx="11572875" cy="1205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9"/>
          </p:nvPr>
        </p:nvSpPr>
        <p:spPr bwMode="auto">
          <a:xfrm>
            <a:off x="642938" y="1687618"/>
            <a:ext cx="11572875" cy="477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2937" y="6585730"/>
            <a:ext cx="2999706" cy="50226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94077" y="6585730"/>
            <a:ext cx="4070598" cy="50226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216108" y="6585730"/>
            <a:ext cx="2999705" cy="50226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noProof="1"/>
            </a:lvl1pPr>
          </a:lstStyle>
          <a:p>
            <a:pPr>
              <a:defRPr/>
            </a:pPr>
            <a:fld id="{C475D8BD-0633-415C-BEE3-50DDB4F25ED6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1630" indent="-34163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80" indent="-28448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1730" indent="-22733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598930" indent="-22733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6130" indent="-22733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图片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12858750" cy="7238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7"/>
          <p:cNvSpPr>
            <a:spLocks noChangeArrowheads="1"/>
          </p:cNvSpPr>
          <p:nvPr/>
        </p:nvSpPr>
        <p:spPr bwMode="auto">
          <a:xfrm>
            <a:off x="0" y="1"/>
            <a:ext cx="12858750" cy="722260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smtClean="0">
              <a:solidFill>
                <a:srgbClr val="FFFFFF"/>
              </a:solidFill>
            </a:endParaRPr>
          </a:p>
        </p:txBody>
      </p:sp>
      <p:sp>
        <p:nvSpPr>
          <p:cNvPr id="2052" name="KSO_BT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16820" y="287297"/>
            <a:ext cx="11633150" cy="73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3" name="KSO_BC1"/>
          <p:cNvSpPr>
            <a:spLocks noGrp="1" noChangeArrowheads="1"/>
          </p:cNvSpPr>
          <p:nvPr>
            <p:ph type="body" idx="9"/>
          </p:nvPr>
        </p:nvSpPr>
        <p:spPr bwMode="auto">
          <a:xfrm>
            <a:off x="616819" y="1229550"/>
            <a:ext cx="11619086" cy="528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2054" name="KSO_FD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039" y="6704265"/>
            <a:ext cx="2893219" cy="3837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919293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KSO_F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59461" y="6704265"/>
            <a:ext cx="4339828" cy="3837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919293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6" name="KSO_FN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081492" y="6704265"/>
            <a:ext cx="2893219" cy="3837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solidFill>
                  <a:srgbClr val="919293"/>
                </a:solidFill>
              </a:defRPr>
            </a:lvl1pPr>
          </a:lstStyle>
          <a:p>
            <a:pPr>
              <a:defRPr/>
            </a:pPr>
            <a:fld id="{539C3952-91AD-4A76-B0ED-8532064FE222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F516F"/>
          </a:solidFill>
          <a:latin typeface="Arial Black" panose="020b0a04020102020204" pitchFamily="34" charset="0"/>
          <a:ea typeface="微软雅黑" panose="020b0503020204020204" pitchFamily="34" charset="-122"/>
        </a:defRPr>
      </a:lvl9pPr>
    </p:titleStyle>
    <p:bodyStyle>
      <a:lvl1pPr marL="355600" indent="-355600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2"/>
        </a:buClr>
        <a:buSzPct val="60000"/>
        <a:buFont typeface="Wingdings 2" panose="05020102010507070707" pitchFamily="18" charset="2"/>
        <a:buChar char=""/>
        <a:defRPr sz="2000">
          <a:solidFill>
            <a:srgbClr val="286991"/>
          </a:solidFill>
          <a:latin typeface="+mn-lt"/>
          <a:ea typeface="+mn-ea"/>
          <a:cs typeface="+mn-cs"/>
        </a:defRPr>
      </a:lvl1pPr>
      <a:lvl2pPr marL="355600" indent="-355600" algn="l" rtl="0" eaLnBrk="0" fontAlgn="base" hangingPunct="0">
        <a:lnSpc>
          <a:spcPct val="130000"/>
        </a:lnSpc>
        <a:spcBef>
          <a:spcPct val="0"/>
        </a:spcBef>
        <a:spcAft>
          <a:spcPts val="600"/>
        </a:spcAft>
        <a:buClr>
          <a:srgbClr val="9FCDD9"/>
        </a:buClr>
        <a:buFont typeface="幼圆" panose="02010509060101010101" pitchFamily="49" charset="-122"/>
        <a:buChar char=" "/>
        <a:defRPr sz="1600">
          <a:solidFill>
            <a:srgbClr val="7D7D7D"/>
          </a:solidFill>
          <a:latin typeface="幼圆" panose="02010509060101010101" pitchFamily="49" charset="-122"/>
          <a:ea typeface="幼圆" panose="02010509060101010101" pitchFamily="49" charset="-122"/>
        </a:defRPr>
      </a:lvl2pPr>
      <a:lvl3pPr marL="11417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3pPr>
      <a:lvl4pPr marL="15989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4pPr>
      <a:lvl5pPr marL="20561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Calibri" panose="020f0502020204030204" pitchFamily="34" charset="0"/>
          <a:ea typeface="幼圆" panose="02010509060101010101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475D8BD-0633-415C-BEE3-50DDB4F25ED6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13"/>
          <p:cNvGrpSpPr/>
          <p:nvPr userDrawn="1"/>
        </p:nvGrpSpPr>
        <p:grpSpPr>
          <a:xfrm>
            <a:off x="0" y="0"/>
            <a:ext cx="12858750" cy="7232650"/>
            <a:chOff x="0" y="-38361"/>
            <a:chExt cx="9144000" cy="6905070"/>
          </a:xfrm>
        </p:grpSpPr>
        <p:pic>
          <p:nvPicPr>
            <p:cNvPr id="8" name="图片 1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2625636"/>
              <a:ext cx="9144000" cy="4241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矩形 12"/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-38361"/>
              <a:ext cx="9144000" cy="690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algn="l" defTabSz="964565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300" indent="-241300" algn="l" defTabSz="964565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5" kern="1200">
          <a:solidFill>
            <a:schemeClr val="tx1"/>
          </a:solidFill>
          <a:latin typeface="+mn-lt"/>
          <a:ea typeface="+mn-ea"/>
          <a:cs typeface="+mn-cs"/>
        </a:defRPr>
      </a:lvl1pPr>
      <a:lvl2pPr marL="72326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30" kern="1200">
          <a:solidFill>
            <a:schemeClr val="tx1"/>
          </a:solidFill>
          <a:latin typeface="+mn-lt"/>
          <a:ea typeface="+mn-ea"/>
          <a:cs typeface="+mn-cs"/>
        </a:defRPr>
      </a:lvl2pPr>
      <a:lvl3pPr marL="120523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10" kern="1200">
          <a:solidFill>
            <a:schemeClr val="tx1"/>
          </a:solidFill>
          <a:latin typeface="+mn-lt"/>
          <a:ea typeface="+mn-ea"/>
          <a:cs typeface="+mn-cs"/>
        </a:defRPr>
      </a:lvl3pPr>
      <a:lvl4pPr marL="168783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6979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5176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36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61632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09829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196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456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4653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849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109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9306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7502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5699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Relationship Id="rId7" Type="http://schemas.openxmlformats.org/officeDocument/2006/relationships/image" Target="../media/image2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2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Relationship Id="rId5" Type="http://schemas.openxmlformats.org/officeDocument/2006/relationships/image" Target="../media/image27.jpeg" /><Relationship Id="rId6" Type="http://schemas.openxmlformats.org/officeDocument/2006/relationships/image" Target="../media/image2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31.jpeg" /><Relationship Id="rId4" Type="http://schemas.openxmlformats.org/officeDocument/2006/relationships/image" Target="../media/image3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Relationship Id="rId5" Type="http://schemas.openxmlformats.org/officeDocument/2006/relationships/image" Target="../media/image3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38.jpeg" /><Relationship Id="rId4" Type="http://schemas.openxmlformats.org/officeDocument/2006/relationships/image" Target="../media/image3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8" name="TextBox 3"/>
          <p:cNvSpPr txBox="1">
            <a:spLocks noChangeArrowheads="1"/>
          </p:cNvSpPr>
          <p:nvPr/>
        </p:nvSpPr>
        <p:spPr bwMode="auto">
          <a:xfrm>
            <a:off x="1023552" y="2208601"/>
            <a:ext cx="1101325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4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4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</a:t>
            </a:r>
            <a:r>
              <a:rPr lang="en-US" altLang="zh-CN" sz="4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资产阶级革命与资本主义制度的建立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Box 10"/>
          <p:cNvSpPr txBox="1">
            <a:spLocks noChangeArrowheads="1"/>
          </p:cNvSpPr>
          <p:nvPr/>
        </p:nvSpPr>
        <p:spPr bwMode="auto">
          <a:xfrm>
            <a:off x="507998" y="-1"/>
            <a:ext cx="12350751" cy="646331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1.</a:t>
            </a:r>
            <a:r>
              <a:rPr lang="zh-CN" altLang="en-US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英国资产阶级革命</a:t>
            </a:r>
            <a:endParaRPr lang="zh-CN" altLang="en-US" sz="4000" b="1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4" descr="a71ea8d3fd1f413499a8aedc2d1f95cad0c85ef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88709" y="843756"/>
            <a:ext cx="4929318" cy="59257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5383353" y="1455452"/>
            <a:ext cx="7235367" cy="48936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zh-CN" sz="2800" b="1" smtClean="0">
                <a:solidFill>
                  <a:schemeClr val="tx1"/>
                </a:solidFill>
              </a:rPr>
              <a:t>（</a:t>
            </a:r>
            <a:r>
              <a:rPr lang="en-US" altLang="zh-CN" sz="2800" b="1">
                <a:solidFill>
                  <a:schemeClr val="tx1"/>
                </a:solidFill>
              </a:rPr>
              <a:t>1</a:t>
            </a:r>
            <a:r>
              <a:rPr lang="zh-CN" altLang="zh-CN" sz="2800" b="1">
                <a:solidFill>
                  <a:schemeClr val="tx1"/>
                </a:solidFill>
              </a:rPr>
              <a:t>）背景：</a:t>
            </a:r>
            <a:r>
              <a:rPr lang="en-US" altLang="zh-CN" sz="2800" b="1">
                <a:solidFill>
                  <a:schemeClr val="tx1"/>
                </a:solidFill>
              </a:rPr>
              <a:t>16—17</a:t>
            </a:r>
            <a:r>
              <a:rPr lang="zh-CN" altLang="zh-CN" sz="2800" b="1">
                <a:solidFill>
                  <a:schemeClr val="tx1"/>
                </a:solidFill>
              </a:rPr>
              <a:t>世纪，英国资产阶级和新贵族在经济上日益强大，他们以议会为基地，向专制王权发起挑战 。</a:t>
            </a:r>
          </a:p>
          <a:p>
            <a:r>
              <a:rPr lang="zh-CN" altLang="zh-CN" sz="2800" b="1">
                <a:solidFill>
                  <a:schemeClr val="tx1"/>
                </a:solidFill>
              </a:rPr>
              <a:t>（</a:t>
            </a:r>
            <a:r>
              <a:rPr lang="en-US" altLang="zh-CN" sz="2800" b="1">
                <a:solidFill>
                  <a:schemeClr val="tx1"/>
                </a:solidFill>
              </a:rPr>
              <a:t>2</a:t>
            </a:r>
            <a:r>
              <a:rPr lang="zh-CN" altLang="zh-CN" sz="2800" b="1">
                <a:solidFill>
                  <a:schemeClr val="tx1"/>
                </a:solidFill>
              </a:rPr>
              <a:t>）经过</a:t>
            </a:r>
          </a:p>
          <a:p>
            <a:r>
              <a:rPr lang="zh-CN" altLang="zh-CN" sz="2800" b="1">
                <a:solidFill>
                  <a:schemeClr val="tx1"/>
                </a:solidFill>
              </a:rPr>
              <a:t>①</a:t>
            </a:r>
            <a:r>
              <a:rPr lang="en-US" altLang="zh-CN" sz="2800" b="1">
                <a:solidFill>
                  <a:schemeClr val="tx1"/>
                </a:solidFill>
              </a:rPr>
              <a:t>1640</a:t>
            </a:r>
            <a:r>
              <a:rPr lang="zh-CN" altLang="zh-CN" sz="2800" b="1">
                <a:solidFill>
                  <a:schemeClr val="tx1"/>
                </a:solidFill>
              </a:rPr>
              <a:t>年，英国爆发资产阶级革命。</a:t>
            </a:r>
          </a:p>
          <a:p>
            <a:r>
              <a:rPr lang="zh-CN" altLang="zh-CN" sz="2800" b="1">
                <a:solidFill>
                  <a:schemeClr val="tx1"/>
                </a:solidFill>
              </a:rPr>
              <a:t>②经过两次内战，议会获胜，处死国王。随后英国经历了共和国、军事独裁和王朝复辟时期反复斗争。</a:t>
            </a:r>
          </a:p>
          <a:p>
            <a:r>
              <a:rPr lang="zh-CN" altLang="zh-CN" sz="2800" b="1">
                <a:solidFill>
                  <a:schemeClr val="tx1"/>
                </a:solidFill>
              </a:rPr>
              <a:t>③</a:t>
            </a:r>
            <a:r>
              <a:rPr lang="en-US" altLang="zh-CN" sz="2800" b="1">
                <a:solidFill>
                  <a:schemeClr val="tx1"/>
                </a:solidFill>
              </a:rPr>
              <a:t>1688</a:t>
            </a:r>
            <a:r>
              <a:rPr lang="zh-CN" altLang="zh-CN" sz="2800" b="1">
                <a:solidFill>
                  <a:schemeClr val="tx1"/>
                </a:solidFill>
              </a:rPr>
              <a:t>年，发生</a:t>
            </a:r>
            <a:r>
              <a:rPr lang="en-US" altLang="zh-CN" sz="2800" b="1">
                <a:solidFill>
                  <a:schemeClr val="tx1"/>
                </a:solidFill>
              </a:rPr>
              <a:t>“</a:t>
            </a:r>
            <a:r>
              <a:rPr lang="zh-CN" altLang="zh-CN" sz="2800" b="1">
                <a:solidFill>
                  <a:schemeClr val="tx1"/>
                </a:solidFill>
              </a:rPr>
              <a:t>光荣革命</a:t>
            </a:r>
            <a:r>
              <a:rPr lang="en-US" altLang="zh-CN" sz="2800" b="1">
                <a:solidFill>
                  <a:schemeClr val="tx1"/>
                </a:solidFill>
              </a:rPr>
              <a:t>”</a:t>
            </a:r>
            <a:r>
              <a:rPr lang="zh-CN" altLang="zh-CN" sz="2800" b="1">
                <a:solidFill>
                  <a:schemeClr val="tx1"/>
                </a:solidFill>
              </a:rPr>
              <a:t>，资产阶级革命成果获得巩固。</a:t>
            </a:r>
          </a:p>
        </p:txBody>
      </p:sp>
      <p:pic>
        <p:nvPicPr>
          <p:cNvPr id="15375" name="Picture 14" descr="https://ss0.bdstatic.com/70cFvHSh_Q1YnxGkpoWK1HF6hhy/it/u=4165712757,976755151&amp;fm=26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464"/>
            <a:ext cx="855406" cy="64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Box 10"/>
          <p:cNvSpPr txBox="1">
            <a:spLocks noChangeArrowheads="1"/>
          </p:cNvSpPr>
          <p:nvPr/>
        </p:nvSpPr>
        <p:spPr bwMode="auto">
          <a:xfrm>
            <a:off x="696912" y="15081"/>
            <a:ext cx="12016197" cy="646331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2.</a:t>
            </a:r>
            <a:r>
              <a:rPr lang="zh-CN" altLang="en-US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美国独立战争</a:t>
            </a:r>
            <a:endParaRPr lang="zh-CN" altLang="en-US" sz="40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5786335" y="983016"/>
            <a:ext cx="4270092" cy="5533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1775-1783</a:t>
            </a:r>
            <a:endParaRPr lang="zh-CN" altLang="en-US" sz="3200" b="1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5786415" y="1713706"/>
            <a:ext cx="1111238" cy="60402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7064068" y="1754805"/>
            <a:ext cx="553464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英国殖民统治   北美资本主义发展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7064068" y="2394591"/>
            <a:ext cx="475481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美利坚民族的形成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5786415" y="3691262"/>
            <a:ext cx="1111238" cy="60392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7057102" y="3781152"/>
            <a:ext cx="506607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1775.4 </a:t>
            </a:r>
            <a:r>
              <a:rPr lang="zh-CN" altLang="en-US"/>
              <a:t>来克星顿枪声</a:t>
            </a: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7263444" y="6155973"/>
            <a:ext cx="4967567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既是民族独立运动，也是资产阶级革命</a:t>
            </a:r>
          </a:p>
        </p:txBody>
      </p:sp>
      <p:cxnSp>
        <p:nvCxnSpPr>
          <p:cNvPr id="4" name="直接箭头连接符 3"/>
          <p:cNvCxnSpPr/>
          <p:nvPr/>
        </p:nvCxnSpPr>
        <p:spPr bwMode="auto">
          <a:xfrm>
            <a:off x="9236075" y="2015717"/>
            <a:ext cx="3968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7064068" y="3011993"/>
            <a:ext cx="412063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启蒙思想的影响</a:t>
            </a: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7057102" y="4353675"/>
            <a:ext cx="506607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1776.7 《</a:t>
            </a:r>
            <a:r>
              <a:rPr lang="zh-CN" altLang="en-US"/>
              <a:t>独立宣言</a:t>
            </a:r>
            <a:r>
              <a:rPr lang="en-US" altLang="zh-CN"/>
              <a:t>》</a:t>
            </a:r>
            <a:r>
              <a:rPr lang="zh-CN" altLang="en-US"/>
              <a:t>发表</a:t>
            </a: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7057102" y="4940115"/>
            <a:ext cx="506607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1781</a:t>
            </a:r>
            <a:r>
              <a:rPr lang="zh-CN" altLang="en-US"/>
              <a:t>年</a:t>
            </a:r>
            <a:r>
              <a:rPr lang="en-US" altLang="zh-CN"/>
              <a:t> </a:t>
            </a:r>
            <a:r>
              <a:rPr lang="zh-CN" altLang="en-US"/>
              <a:t>约克镇大捷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7057102" y="5545704"/>
            <a:ext cx="505910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1783.9 </a:t>
            </a:r>
            <a:r>
              <a:rPr lang="zh-CN" altLang="en-US"/>
              <a:t>英国承认美国独立</a:t>
            </a:r>
          </a:p>
        </p:txBody>
      </p:sp>
      <p:sp>
        <p:nvSpPr>
          <p:cNvPr id="29" name="矩形 28"/>
          <p:cNvSpPr/>
          <p:nvPr/>
        </p:nvSpPr>
        <p:spPr bwMode="auto">
          <a:xfrm>
            <a:off x="5786336" y="6068924"/>
            <a:ext cx="1183466" cy="101030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双重</a:t>
            </a:r>
            <a:endParaRPr lang="en-US" altLang="zh-CN" sz="3200" b="1" smtClean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性质</a:t>
            </a: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</a:p>
        </p:txBody>
      </p:sp>
      <p:pic>
        <p:nvPicPr>
          <p:cNvPr id="17424" name="Picture 6" descr="https://timgsa.baidu.com/timg?image&amp;quality=80&amp;size=b9999_10000&amp;sec=1582553321211&amp;di=b8a30a82bbaa51df8106a5dba9d5fe74&amp;imgtype=0&amp;src=http%3A%2F%2Fattachment.tpooo.com%2Fforum%2F201406%2F17%2F165048czb6rract12t176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0160"/>
            <a:ext cx="963558" cy="671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5" name="组合 1"/>
          <p:cNvGrpSpPr/>
          <p:nvPr/>
        </p:nvGrpSpPr>
        <p:grpSpPr>
          <a:xfrm>
            <a:off x="138768" y="915463"/>
            <a:ext cx="5353926" cy="5995450"/>
            <a:chOff x="165490" y="947738"/>
            <a:chExt cx="3796910" cy="4491037"/>
          </a:xfrm>
        </p:grpSpPr>
        <p:grpSp>
          <p:nvGrpSpPr>
            <p:cNvPr id="17426" name="组合 1"/>
            <p:cNvGrpSpPr/>
            <p:nvPr/>
          </p:nvGrpSpPr>
          <p:grpSpPr>
            <a:xfrm>
              <a:off x="222250" y="947738"/>
              <a:ext cx="3678238" cy="4203700"/>
              <a:chOff x="298675" y="947701"/>
              <a:chExt cx="3677732" cy="4204468"/>
            </a:xfrm>
          </p:grpSpPr>
          <p:pic>
            <p:nvPicPr>
              <p:cNvPr id="17428" name="Picture 2" descr="https://timgsa.baidu.com/timg?image&amp;quality=80&amp;size=b9999_10000&amp;sec=1582546373105&amp;di=c1b1b1fddcb287347318819269cf962b&amp;imgtype=0&amp;src=http%3A%2F%2Fimg3.itiexue.net%2F1100%2F11008179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12" t="2089" r="33636" b="92863"/>
              <a:stretch>
                <a:fillRect/>
              </a:stretch>
            </p:blipFill>
            <p:spPr bwMode="auto">
              <a:xfrm>
                <a:off x="1527941" y="947701"/>
                <a:ext cx="1219200" cy="2177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29" name="Picture 4" descr="https://timgsa.baidu.com/timg?image&amp;quality=80&amp;size=b9999_10000&amp;sec=1582546404424&amp;di=9a5dab1bd29667c22edf5f1a045bee3c&amp;imgtype=0&amp;src=http%3A%2F%2Fwww.pep.com.cn%2Fczls%2Frjbczls%2Frjczlstp%2F201008%2FW020100825477220682857.jpg"/>
              <p:cNvSpPr>
                <a:spLocks noChangeAspect="1" noChangeArrowheads="1"/>
              </p:cNvSpPr>
              <p:nvPr/>
            </p:nvSpPr>
            <p:spPr bwMode="auto">
              <a:xfrm>
                <a:off x="298675" y="1155598"/>
                <a:ext cx="3677732" cy="39965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pic>
          <p:nvPicPr>
            <p:cNvPr id="17427" name="Picture 21" descr="https://timgsa.baidu.com/timg?image&amp;quality=80&amp;size=b9999_10000&amp;sec=1582646084381&amp;di=def57a36cfbeb19a07a1ca68e5381ee3&amp;imgtype=0&amp;src=http%3A%2F%2Fwww.pep.com.cn%2Fczls%2Frjbczls%2Frjczlstp%2F201008%2FW02010082547722068285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5490" y="1162050"/>
              <a:ext cx="3796910" cy="427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TextBox 10"/>
          <p:cNvSpPr txBox="1">
            <a:spLocks noChangeArrowheads="1"/>
          </p:cNvSpPr>
          <p:nvPr/>
        </p:nvSpPr>
        <p:spPr bwMode="auto">
          <a:xfrm>
            <a:off x="946150" y="11881"/>
            <a:ext cx="11912599" cy="646331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600" b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法国资产阶级革命</a:t>
            </a:r>
            <a:endParaRPr lang="zh-CN" altLang="en-US" sz="40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5902920" y="803275"/>
            <a:ext cx="4376706" cy="65979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1789-1815</a:t>
            </a:r>
            <a:endParaRPr lang="zh-CN" altLang="en-US" sz="32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5913626" y="1595475"/>
            <a:ext cx="1066801" cy="53846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7034164" y="1639421"/>
            <a:ext cx="557158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封建专制统治   </a:t>
            </a:r>
            <a:r>
              <a:rPr lang="zh-CN" altLang="en-US" smtClean="0"/>
              <a:t>    资本主义</a:t>
            </a:r>
            <a:r>
              <a:rPr lang="zh-CN" altLang="en-US"/>
              <a:t>发展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7041357" y="2219548"/>
            <a:ext cx="466633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资产阶级的发展壮大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5851331" y="3170262"/>
            <a:ext cx="1077910" cy="6918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7209688" y="3441290"/>
            <a:ext cx="455748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1789.7 </a:t>
            </a:r>
            <a:r>
              <a:rPr lang="zh-CN" altLang="en-US"/>
              <a:t>攻占巴士底狱</a:t>
            </a:r>
          </a:p>
        </p:txBody>
      </p:sp>
      <p:cxnSp>
        <p:nvCxnSpPr>
          <p:cNvPr id="4" name="直接箭头连接符 3"/>
          <p:cNvCxnSpPr/>
          <p:nvPr/>
        </p:nvCxnSpPr>
        <p:spPr bwMode="auto">
          <a:xfrm>
            <a:off x="9331176" y="1864709"/>
            <a:ext cx="572836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7034164" y="2765847"/>
            <a:ext cx="351950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启蒙思想的影响</a:t>
            </a: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7191374" y="4010025"/>
            <a:ext cx="455748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1789.8 《</a:t>
            </a:r>
            <a:r>
              <a:rPr lang="zh-CN" altLang="en-US"/>
              <a:t>人权宣言</a:t>
            </a:r>
            <a:r>
              <a:rPr lang="en-US" altLang="zh-CN"/>
              <a:t>》</a:t>
            </a:r>
            <a:r>
              <a:rPr lang="zh-CN" altLang="en-US"/>
              <a:t>发表</a:t>
            </a: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7209687" y="4562741"/>
            <a:ext cx="455748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1791</a:t>
            </a:r>
            <a:r>
              <a:rPr lang="zh-CN" altLang="en-US"/>
              <a:t>年</a:t>
            </a:r>
            <a:r>
              <a:rPr lang="en-US" altLang="zh-CN"/>
              <a:t> </a:t>
            </a:r>
            <a:r>
              <a:rPr lang="zh-CN" altLang="en-US"/>
              <a:t>颁布宪法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7191374" y="5131476"/>
            <a:ext cx="455748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1799</a:t>
            </a:r>
            <a:r>
              <a:rPr lang="zh-CN" altLang="en-US"/>
              <a:t>年</a:t>
            </a:r>
            <a:r>
              <a:rPr lang="en-US" altLang="zh-CN"/>
              <a:t> </a:t>
            </a:r>
            <a:r>
              <a:rPr lang="zh-CN" altLang="en-US"/>
              <a:t>雾月政变</a:t>
            </a:r>
          </a:p>
        </p:txBody>
      </p:sp>
      <p:pic>
        <p:nvPicPr>
          <p:cNvPr id="19470" name="Picture 2" descr="https://ss2.bdstatic.com/70cFvnSh_Q1YnxGkpoWK1HF6hhy/it/u=3759046319,2357543341&amp;fm=26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46150" cy="62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图片 19" descr="78f5db8bgx6BhwN67nI7a&amp;690[1]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970" y="803275"/>
            <a:ext cx="5493152" cy="615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7186821" y="5863700"/>
            <a:ext cx="4917221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/>
              <a:t>1804-1815 </a:t>
            </a:r>
            <a:r>
              <a:rPr lang="zh-CN" altLang="en-US"/>
              <a:t>拿破仑帝国，颁布</a:t>
            </a:r>
            <a:r>
              <a:rPr lang="en-US" altLang="zh-CN"/>
              <a:t>《</a:t>
            </a:r>
            <a:r>
              <a:rPr lang="zh-CN" altLang="en-US"/>
              <a:t>民法典</a:t>
            </a:r>
            <a:r>
              <a:rPr lang="en-US" altLang="zh-CN"/>
              <a:t>》</a:t>
            </a:r>
            <a:r>
              <a:rPr lang="zh-CN" altLang="en-US"/>
              <a:t>，对外战争。</a:t>
            </a:r>
          </a:p>
        </p:txBody>
      </p:sp>
      <p:sp>
        <p:nvSpPr>
          <p:cNvPr id="5" name="左大括号 4"/>
          <p:cNvSpPr/>
          <p:nvPr/>
        </p:nvSpPr>
        <p:spPr bwMode="auto">
          <a:xfrm>
            <a:off x="6853239" y="3711334"/>
            <a:ext cx="313913" cy="1582738"/>
          </a:xfrm>
          <a:prstGeom prst="leftBrac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85112" y="3988769"/>
            <a:ext cx="923330" cy="11427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法国大革命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5" grpId="0"/>
      <p:bldP spid="26" grpId="0"/>
      <p:bldP spid="27" grpId="0"/>
      <p:bldP spid="28" grpId="0"/>
      <p:bldP spid="21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148" y="128742"/>
            <a:ext cx="3046796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28"/>
          <p:cNvSpPr txBox="1">
            <a:spLocks noChangeArrowheads="1"/>
          </p:cNvSpPr>
          <p:nvPr/>
        </p:nvSpPr>
        <p:spPr bwMode="auto">
          <a:xfrm>
            <a:off x="1418304" y="1128937"/>
            <a:ext cx="9746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b="1">
                <a:latin typeface="华文中宋" panose="02010600040101010101" pitchFamily="2" charset="-122"/>
                <a:ea typeface="华文中宋" panose="02010600040101010101" pitchFamily="2" charset="-122"/>
              </a:rPr>
              <a:t>  英、美、法三国</a:t>
            </a:r>
            <a:r>
              <a:rPr lang="zh-CN" altLang="en-US" sz="44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革命有哪些</a:t>
            </a:r>
            <a:r>
              <a:rPr lang="zh-CN" altLang="en-US" sz="4400" b="1">
                <a:latin typeface="华文中宋" panose="02010600040101010101" pitchFamily="2" charset="-122"/>
                <a:ea typeface="华文中宋" panose="02010600040101010101" pitchFamily="2" charset="-122"/>
              </a:rPr>
              <a:t>共性？</a:t>
            </a:r>
          </a:p>
        </p:txBody>
      </p:sp>
      <p:sp>
        <p:nvSpPr>
          <p:cNvPr id="21508" name="Text Box 28"/>
          <p:cNvSpPr txBox="1">
            <a:spLocks noChangeArrowheads="1"/>
          </p:cNvSpPr>
          <p:nvPr/>
        </p:nvSpPr>
        <p:spPr bwMode="auto">
          <a:xfrm>
            <a:off x="1366785" y="2204152"/>
            <a:ext cx="25456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  革命根源：</a:t>
            </a:r>
          </a:p>
        </p:txBody>
      </p:sp>
      <p:sp>
        <p:nvSpPr>
          <p:cNvPr id="21509" name="Text Box 28"/>
          <p:cNvSpPr txBox="1">
            <a:spLocks noChangeArrowheads="1"/>
          </p:cNvSpPr>
          <p:nvPr/>
        </p:nvSpPr>
        <p:spPr bwMode="auto">
          <a:xfrm>
            <a:off x="1366785" y="3039892"/>
            <a:ext cx="25456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  领导力量：</a:t>
            </a:r>
          </a:p>
        </p:txBody>
      </p:sp>
      <p:sp>
        <p:nvSpPr>
          <p:cNvPr id="21510" name="Text Box 28"/>
          <p:cNvSpPr txBox="1">
            <a:spLocks noChangeArrowheads="1"/>
          </p:cNvSpPr>
          <p:nvPr/>
        </p:nvSpPr>
        <p:spPr bwMode="auto">
          <a:xfrm>
            <a:off x="1366785" y="3881521"/>
            <a:ext cx="25456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  革命动力：</a:t>
            </a:r>
          </a:p>
        </p:txBody>
      </p:sp>
      <p:sp>
        <p:nvSpPr>
          <p:cNvPr id="21511" name="Text Box 28"/>
          <p:cNvSpPr txBox="1">
            <a:spLocks noChangeArrowheads="1"/>
          </p:cNvSpPr>
          <p:nvPr/>
        </p:nvSpPr>
        <p:spPr bwMode="auto">
          <a:xfrm>
            <a:off x="1366785" y="4736311"/>
            <a:ext cx="25456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  革命结果：</a:t>
            </a:r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auto">
          <a:xfrm>
            <a:off x="4531235" y="2158292"/>
            <a:ext cx="51732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资本主义发展受阻</a:t>
            </a:r>
          </a:p>
        </p:txBody>
      </p:sp>
      <p:sp>
        <p:nvSpPr>
          <p:cNvPr id="13" name="Text Box 28"/>
          <p:cNvSpPr txBox="1">
            <a:spLocks noChangeArrowheads="1"/>
          </p:cNvSpPr>
          <p:nvPr/>
        </p:nvSpPr>
        <p:spPr bwMode="auto">
          <a:xfrm>
            <a:off x="4545983" y="3045082"/>
            <a:ext cx="51732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4000" b="1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资产阶级</a:t>
            </a:r>
            <a:endParaRPr lang="zh-CN" altLang="en-US" sz="4000" b="1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4531235" y="3899300"/>
            <a:ext cx="51732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人民群众参与、推动</a:t>
            </a:r>
          </a:p>
        </p:txBody>
      </p:sp>
      <p:sp>
        <p:nvSpPr>
          <p:cNvPr id="15" name="Text Box 28"/>
          <p:cNvSpPr txBox="1">
            <a:spLocks noChangeArrowheads="1"/>
          </p:cNvSpPr>
          <p:nvPr/>
        </p:nvSpPr>
        <p:spPr bwMode="auto">
          <a:xfrm>
            <a:off x="4531235" y="4751059"/>
            <a:ext cx="51732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建立资产阶级政权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TextBox 10"/>
          <p:cNvSpPr txBox="1">
            <a:spLocks noChangeArrowheads="1"/>
          </p:cNvSpPr>
          <p:nvPr/>
        </p:nvSpPr>
        <p:spPr bwMode="auto">
          <a:xfrm>
            <a:off x="0" y="592623"/>
            <a:ext cx="12858750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资本主义经济制度</a:t>
            </a:r>
            <a:endParaRPr lang="zh-CN" altLang="en-US" sz="4400" b="1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-132736" y="756197"/>
            <a:ext cx="1287534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200000"/>
              </a:lnSpc>
              <a:spcAft>
                <a:spcPct val="0"/>
              </a:spcAft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背景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: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资产阶级革命的成功。</a:t>
            </a:r>
          </a:p>
          <a:p>
            <a:pPr indent="266700">
              <a:lnSpc>
                <a:spcPct val="200000"/>
              </a:lnSpc>
              <a:spcAft>
                <a:spcPct val="0"/>
              </a:spcAft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基础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: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以</a:t>
            </a:r>
            <a:r>
              <a:rPr lang="zh-CN" altLang="zh-CN" sz="4000" b="1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资本家占有生产资料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和</a:t>
            </a:r>
            <a:r>
              <a:rPr lang="zh-CN" altLang="zh-CN" sz="4000" b="1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+mj-ea"/>
                <a:ea typeface="+mj-ea"/>
                <a:cs typeface="Times New Roman" panose="02020603050405020304" pitchFamily="18" charset="0"/>
              </a:rPr>
              <a:t>雇佣劳动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为基础。</a:t>
            </a:r>
          </a:p>
          <a:p>
            <a:pPr indent="266700">
              <a:lnSpc>
                <a:spcPct val="200000"/>
              </a:lnSpc>
              <a:spcAft>
                <a:spcPct val="0"/>
              </a:spcAft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zh-CN" altLang="en-US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实质</a:t>
            </a:r>
            <a:r>
              <a:rPr lang="en-US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:</a:t>
            </a:r>
            <a:r>
              <a:rPr lang="zh-CN" altLang="zh-CN" sz="4000" b="1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资本</a:t>
            </a:r>
            <a:r>
              <a:rPr lang="zh-CN" altLang="zh-CN" sz="4000" b="1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剥削雇佣劳动。</a:t>
            </a:r>
            <a:endParaRPr lang="zh-CN" altLang="en-US" sz="4000" b="1">
              <a:latin typeface="+mj-ea"/>
              <a:ea typeface="+mj-ea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05475" y="4752780"/>
            <a:ext cx="11289993" cy="707886"/>
          </a:xfrm>
          <a:prstGeom prst="rect">
            <a:avLst/>
          </a:prstGeom>
          <a:solidFill>
            <a:srgbClr val="0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资本主义发展三要素：资本、劳动力、市场。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05475" y="5645901"/>
            <a:ext cx="11289994" cy="1323439"/>
          </a:xfrm>
          <a:prstGeom prst="rect">
            <a:avLst/>
          </a:prstGeom>
          <a:solidFill>
            <a:srgbClr val="0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资本主义经济制度：政府政策、雇佣劳动制度、生产组织、分配制度、金融体系</a:t>
            </a:r>
            <a:r>
              <a:rPr lang="en-US" altLang="zh-CN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40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405475" y="0"/>
            <a:ext cx="1157040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zh-CN" sz="4000"/>
              <a:t>资本主义基本制度的确立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TextBox 10"/>
          <p:cNvSpPr txBox="1">
            <a:spLocks noChangeArrowheads="1"/>
          </p:cNvSpPr>
          <p:nvPr/>
        </p:nvSpPr>
        <p:spPr bwMode="auto">
          <a:xfrm>
            <a:off x="38100" y="56358"/>
            <a:ext cx="12820649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资本主义政治制度</a:t>
            </a:r>
            <a:endParaRPr lang="zh-CN" altLang="en-US" sz="4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935863" y="811733"/>
            <a:ext cx="6862915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英国君主立宪制的创立与完善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279274" y="1501529"/>
            <a:ext cx="2098778" cy="6055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2515585" y="1605633"/>
            <a:ext cx="4155575" cy="584775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1689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权利法案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279275" y="2297321"/>
            <a:ext cx="2098778" cy="6919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发展完善：</a:t>
            </a: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2433106" y="2337977"/>
            <a:ext cx="4619625" cy="584775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世纪责任内阁制形成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279276" y="3098371"/>
            <a:ext cx="2098776" cy="4655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运作特点：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6397625" y="1717860"/>
            <a:ext cx="6213483" cy="5328352"/>
            <a:chOff x="4294331" y="1570490"/>
            <a:chExt cx="4462304" cy="4035126"/>
          </a:xfrm>
        </p:grpSpPr>
        <p:grpSp>
          <p:nvGrpSpPr>
            <p:cNvPr id="25611" name="组合 34"/>
            <p:cNvGrpSpPr/>
            <p:nvPr/>
          </p:nvGrpSpPr>
          <p:grpSpPr>
            <a:xfrm>
              <a:off x="6115169" y="4784534"/>
              <a:ext cx="1419610" cy="821082"/>
              <a:chOff x="6115169" y="4784534"/>
              <a:chExt cx="1419610" cy="821082"/>
            </a:xfrm>
          </p:grpSpPr>
          <p:pic>
            <p:nvPicPr>
              <p:cNvPr id="122892" name="Picture 12" descr="https://ss2.bdstatic.com/70cFvnSh_Q1YnxGkpoWK1HF6hhy/it/u=3644036888,1141215106&amp;fm=15&amp;gp=0.jpg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6115169" y="4784534"/>
                <a:ext cx="1419610" cy="552026"/>
              </a:xfrm>
              <a:prstGeom prst="rect">
                <a:avLst/>
              </a:prstGeom>
              <a:ln>
                <a:solidFill>
                  <a:srgbClr val="C0000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642" name="文本框 37"/>
              <p:cNvSpPr txBox="1">
                <a:spLocks noChangeArrowheads="1"/>
              </p:cNvSpPr>
              <p:nvPr/>
            </p:nvSpPr>
            <p:spPr bwMode="auto">
              <a:xfrm>
                <a:off x="6326195" y="5302615"/>
                <a:ext cx="996463" cy="3030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英国选民</a:t>
                </a:r>
              </a:p>
            </p:txBody>
          </p:sp>
        </p:grpSp>
        <p:grpSp>
          <p:nvGrpSpPr>
            <p:cNvPr id="25612" name="组合 52"/>
            <p:cNvGrpSpPr/>
            <p:nvPr/>
          </p:nvGrpSpPr>
          <p:grpSpPr>
            <a:xfrm>
              <a:off x="4294331" y="1570490"/>
              <a:ext cx="4462304" cy="3406595"/>
              <a:chOff x="4294331" y="1570490"/>
              <a:chExt cx="4462304" cy="3406595"/>
            </a:xfrm>
          </p:grpSpPr>
          <p:grpSp>
            <p:nvGrpSpPr>
              <p:cNvPr id="25613" name="组合 16"/>
              <p:cNvGrpSpPr/>
              <p:nvPr/>
            </p:nvGrpSpPr>
            <p:grpSpPr>
              <a:xfrm>
                <a:off x="7130885" y="1649535"/>
                <a:ext cx="1468148" cy="1269408"/>
                <a:chOff x="7106035" y="1750839"/>
                <a:chExt cx="1468148" cy="1269408"/>
              </a:xfrm>
            </p:grpSpPr>
            <p:pic>
              <p:nvPicPr>
                <p:cNvPr id="15" name="图片 14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106035" y="1750839"/>
                  <a:ext cx="1468148" cy="98279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  <p:sp>
              <p:nvSpPr>
                <p:cNvPr id="25640" name="文本框 15"/>
                <p:cNvSpPr txBox="1">
                  <a:spLocks noChangeArrowheads="1"/>
                </p:cNvSpPr>
                <p:nvPr/>
              </p:nvSpPr>
              <p:spPr bwMode="auto">
                <a:xfrm>
                  <a:off x="7423644" y="2717246"/>
                  <a:ext cx="996462" cy="303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英国国王</a:t>
                  </a:r>
                </a:p>
              </p:txBody>
            </p:sp>
          </p:grpSp>
          <p:grpSp>
            <p:nvGrpSpPr>
              <p:cNvPr id="25614" name="组合 32"/>
              <p:cNvGrpSpPr/>
              <p:nvPr/>
            </p:nvGrpSpPr>
            <p:grpSpPr>
              <a:xfrm>
                <a:off x="4742221" y="1570490"/>
                <a:ext cx="1486514" cy="1145535"/>
                <a:chOff x="4679825" y="1642183"/>
                <a:chExt cx="1486514" cy="1145535"/>
              </a:xfrm>
            </p:grpSpPr>
            <p:pic>
              <p:nvPicPr>
                <p:cNvPr id="25637" name="Picture 2" descr="https://timgsa.baidu.com/timg?image&amp;quality=80&amp;size=b9999_10000&amp;sec=1582435134203&amp;di=136c6164387a4502cc3c88544ea5e552&amp;imgtype=0&amp;src=http%3A%2F%2Fpics0.baidu.com%2Ffeed%2Fbf096b63f6246b60583506308e67144a500fa2e4.jpeg%3Ftoken%3Da94bc1620bdc35d858ca9478c35d08a2%26s%3D1341B04E4C231A9CB03085B30300101B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79825" y="1642183"/>
                  <a:ext cx="1148916" cy="90685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638" name="文本框 18"/>
                <p:cNvSpPr txBox="1">
                  <a:spLocks noChangeArrowheads="1"/>
                </p:cNvSpPr>
                <p:nvPr/>
              </p:nvSpPr>
              <p:spPr bwMode="auto">
                <a:xfrm>
                  <a:off x="4836259" y="2484717"/>
                  <a:ext cx="1330080" cy="303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首相及内阁</a:t>
                  </a:r>
                </a:p>
              </p:txBody>
            </p:sp>
          </p:grpSp>
          <p:grpSp>
            <p:nvGrpSpPr>
              <p:cNvPr id="25615" name="组合 31"/>
              <p:cNvGrpSpPr/>
              <p:nvPr/>
            </p:nvGrpSpPr>
            <p:grpSpPr>
              <a:xfrm>
                <a:off x="4594783" y="3129389"/>
                <a:ext cx="4161852" cy="1847696"/>
                <a:chOff x="4616632" y="3103250"/>
                <a:chExt cx="4161852" cy="1847696"/>
              </a:xfrm>
            </p:grpSpPr>
            <p:sp>
              <p:nvSpPr>
                <p:cNvPr id="25628" name="文本框 20"/>
                <p:cNvSpPr txBox="1">
                  <a:spLocks noChangeArrowheads="1"/>
                </p:cNvSpPr>
                <p:nvPr/>
              </p:nvSpPr>
              <p:spPr bwMode="auto">
                <a:xfrm>
                  <a:off x="6188700" y="3917118"/>
                  <a:ext cx="1184765" cy="303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    议会</a:t>
                  </a:r>
                </a:p>
              </p:txBody>
            </p:sp>
            <p:cxnSp>
              <p:nvCxnSpPr>
                <p:cNvPr id="24" name="直接连接符 23"/>
                <p:cNvCxnSpPr/>
                <p:nvPr/>
              </p:nvCxnSpPr>
              <p:spPr bwMode="auto">
                <a:xfrm>
                  <a:off x="7471843" y="3399230"/>
                  <a:ext cx="461510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 bwMode="auto">
                <a:xfrm>
                  <a:off x="5717414" y="3417763"/>
                  <a:ext cx="509957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31" name="Picture 8" descr="https://ss0.bdstatic.com/70cFuHSh_Q1YnxGkpoWK1HF6hhy/it/u=2856292845,2942843285&amp;fm=26&amp;gp=0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40491" y="3683019"/>
                  <a:ext cx="1322135" cy="880543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5632" name="文本框 27"/>
                <p:cNvSpPr txBox="1">
                  <a:spLocks noChangeArrowheads="1"/>
                </p:cNvSpPr>
                <p:nvPr/>
              </p:nvSpPr>
              <p:spPr bwMode="auto">
                <a:xfrm>
                  <a:off x="4616632" y="4574370"/>
                  <a:ext cx="1184765" cy="303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下院</a:t>
                  </a:r>
                </a:p>
              </p:txBody>
            </p:sp>
            <p:sp>
              <p:nvSpPr>
                <p:cNvPr id="25633" name="文本框 28"/>
                <p:cNvSpPr txBox="1">
                  <a:spLocks noChangeArrowheads="1"/>
                </p:cNvSpPr>
                <p:nvPr/>
              </p:nvSpPr>
              <p:spPr bwMode="auto">
                <a:xfrm>
                  <a:off x="7507295" y="4647945"/>
                  <a:ext cx="1184765" cy="303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上院</a:t>
                  </a:r>
                </a:p>
              </p:txBody>
            </p:sp>
            <p:pic>
              <p:nvPicPr>
                <p:cNvPr id="25634" name="Picture 10" descr="https://timgsa.baidu.com/timg?image&amp;quality=80&amp;size=b9999_10000&amp;sec=1582615998745&amp;di=53fc0ef1b36f99d5feeaf0c93387826c&amp;imgtype=0&amp;src=http%3A%2F%2Fimg1.cache.netease.com%2Fcatchpic%2FE%2FE0%2FE0A95FBAEAC6924F2C9E029AD8B540E8.jpg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470343" y="3670190"/>
                  <a:ext cx="1308141" cy="9261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0" name="直接连接符 29"/>
                <p:cNvCxnSpPr/>
                <p:nvPr/>
              </p:nvCxnSpPr>
              <p:spPr bwMode="auto">
                <a:xfrm flipH="1">
                  <a:off x="5717414" y="3405393"/>
                  <a:ext cx="0" cy="264415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 bwMode="auto">
                <a:xfrm flipH="1">
                  <a:off x="7933353" y="3396115"/>
                  <a:ext cx="0" cy="265962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27" name="Picture 5" descr="议会大厦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6056739" y="3103250"/>
                  <a:ext cx="1404059" cy="821492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37" name="直接箭头连接符 36"/>
              <p:cNvCxnSpPr/>
              <p:nvPr/>
            </p:nvCxnSpPr>
            <p:spPr bwMode="auto">
              <a:xfrm flipH="1" flipV="1">
                <a:off x="5818077" y="4337657"/>
                <a:ext cx="336909" cy="446877"/>
              </a:xfrm>
              <a:prstGeom prst="straightConnector1">
                <a:avLst/>
              </a:prstGeom>
              <a:ln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17" name="文本框 43"/>
              <p:cNvSpPr txBox="1">
                <a:spLocks noChangeArrowheads="1"/>
              </p:cNvSpPr>
              <p:nvPr/>
            </p:nvSpPr>
            <p:spPr bwMode="auto">
              <a:xfrm>
                <a:off x="5959957" y="4375610"/>
                <a:ext cx="996462" cy="349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选举</a:t>
                </a:r>
              </a:p>
            </p:txBody>
          </p:sp>
          <p:sp>
            <p:nvSpPr>
              <p:cNvPr id="25618" name="文本框 44"/>
              <p:cNvSpPr txBox="1">
                <a:spLocks noChangeArrowheads="1"/>
              </p:cNvSpPr>
              <p:nvPr/>
            </p:nvSpPr>
            <p:spPr bwMode="auto">
              <a:xfrm>
                <a:off x="4294331" y="2909729"/>
                <a:ext cx="1093619" cy="9090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多数党领袖上台组阁</a:t>
                </a:r>
              </a:p>
            </p:txBody>
          </p:sp>
          <p:cxnSp>
            <p:nvCxnSpPr>
              <p:cNvPr id="46" name="直接箭头连接符 45"/>
              <p:cNvCxnSpPr/>
              <p:nvPr/>
            </p:nvCxnSpPr>
            <p:spPr bwMode="auto">
              <a:xfrm flipH="1" flipV="1">
                <a:off x="5202453" y="2680036"/>
                <a:ext cx="10719" cy="994263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0" name="文本框 49"/>
              <p:cNvSpPr txBox="1">
                <a:spLocks noChangeArrowheads="1"/>
              </p:cNvSpPr>
              <p:nvPr/>
            </p:nvSpPr>
            <p:spPr bwMode="auto">
              <a:xfrm>
                <a:off x="4971400" y="2087989"/>
                <a:ext cx="1260643" cy="3030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（行政权）</a:t>
                </a:r>
              </a:p>
            </p:txBody>
          </p:sp>
          <p:sp>
            <p:nvSpPr>
              <p:cNvPr id="25621" name="文本框 50"/>
              <p:cNvSpPr txBox="1">
                <a:spLocks noChangeArrowheads="1"/>
              </p:cNvSpPr>
              <p:nvPr/>
            </p:nvSpPr>
            <p:spPr bwMode="auto">
              <a:xfrm>
                <a:off x="6063312" y="3337939"/>
                <a:ext cx="1139972" cy="5360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（权力中心，立法权）</a:t>
                </a:r>
              </a:p>
            </p:txBody>
          </p:sp>
          <p:cxnSp>
            <p:nvCxnSpPr>
              <p:cNvPr id="52" name="直接箭头连接符 51"/>
              <p:cNvCxnSpPr/>
              <p:nvPr/>
            </p:nvCxnSpPr>
            <p:spPr bwMode="auto">
              <a:xfrm flipH="1" flipV="1">
                <a:off x="5744570" y="2658388"/>
                <a:ext cx="442575" cy="46388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3" name="文本框 54"/>
              <p:cNvSpPr txBox="1">
                <a:spLocks noChangeArrowheads="1"/>
              </p:cNvSpPr>
              <p:nvPr/>
            </p:nvSpPr>
            <p:spPr bwMode="auto">
              <a:xfrm>
                <a:off x="5501220" y="2861896"/>
                <a:ext cx="996462" cy="349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监督</a:t>
                </a:r>
              </a:p>
            </p:txBody>
          </p:sp>
          <p:cxnSp>
            <p:nvCxnSpPr>
              <p:cNvPr id="56" name="直接箭头连接符 55"/>
              <p:cNvCxnSpPr/>
              <p:nvPr/>
            </p:nvCxnSpPr>
            <p:spPr bwMode="auto">
              <a:xfrm>
                <a:off x="5923025" y="2477348"/>
                <a:ext cx="499237" cy="55511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sp>
            <p:nvSpPr>
              <p:cNvPr id="25625" name="文本框 57"/>
              <p:cNvSpPr txBox="1">
                <a:spLocks noChangeArrowheads="1"/>
              </p:cNvSpPr>
              <p:nvPr/>
            </p:nvSpPr>
            <p:spPr bwMode="auto">
              <a:xfrm>
                <a:off x="6097732" y="2439185"/>
                <a:ext cx="996462" cy="349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负责</a:t>
                </a:r>
              </a:p>
            </p:txBody>
          </p:sp>
          <p:sp>
            <p:nvSpPr>
              <p:cNvPr id="25626" name="文本框 58"/>
              <p:cNvSpPr txBox="1">
                <a:spLocks noChangeArrowheads="1"/>
              </p:cNvSpPr>
              <p:nvPr/>
            </p:nvSpPr>
            <p:spPr bwMode="auto">
              <a:xfrm>
                <a:off x="7288128" y="2319961"/>
                <a:ext cx="1442126" cy="3030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（国家元首）</a:t>
                </a:r>
              </a:p>
            </p:txBody>
          </p:sp>
        </p:grpSp>
      </p:grpSp>
      <p:sp>
        <p:nvSpPr>
          <p:cNvPr id="62" name="Text Box 28"/>
          <p:cNvSpPr txBox="1">
            <a:spLocks noChangeArrowheads="1"/>
          </p:cNvSpPr>
          <p:nvPr/>
        </p:nvSpPr>
        <p:spPr bwMode="auto">
          <a:xfrm>
            <a:off x="113933" y="3590721"/>
            <a:ext cx="6238912" cy="35394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国王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权力受到限制；</a:t>
            </a:r>
            <a:endParaRPr lang="en-US" altLang="zh-CN" sz="3200" b="1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议会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是最高立法机关和权力机关；</a:t>
            </a:r>
            <a:endParaRPr lang="en-US" altLang="zh-CN" sz="32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首相及内阁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组成英国政府，掌行政权，受议会监督，对议会负责；</a:t>
            </a:r>
            <a:endParaRPr lang="en-US" altLang="zh-CN" sz="32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如果议会通过对政府的不信任案，内阁及首相就要集体辞职，或者解散议会，重新选举。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TextBox 10"/>
          <p:cNvSpPr txBox="1">
            <a:spLocks noChangeArrowheads="1"/>
          </p:cNvSpPr>
          <p:nvPr/>
        </p:nvSpPr>
        <p:spPr bwMode="auto">
          <a:xfrm>
            <a:off x="-46314" y="12701"/>
            <a:ext cx="12905064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资本主义政治制度</a:t>
            </a:r>
            <a:endParaRPr lang="zh-CN" altLang="en-US" sz="4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627438" y="888735"/>
            <a:ext cx="612047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美国联邦制共和制的创立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398207" y="1580588"/>
            <a:ext cx="1931373" cy="60101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2442369" y="1680346"/>
            <a:ext cx="3406775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1787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年宪法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398207" y="2352749"/>
            <a:ext cx="1931373" cy="6046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两大原则：</a:t>
            </a:r>
          </a:p>
        </p:txBody>
      </p:sp>
      <p:sp>
        <p:nvSpPr>
          <p:cNvPr id="62" name="Text Box 28"/>
          <p:cNvSpPr txBox="1">
            <a:spLocks noChangeArrowheads="1"/>
          </p:cNvSpPr>
          <p:nvPr/>
        </p:nvSpPr>
        <p:spPr bwMode="auto">
          <a:xfrm>
            <a:off x="1960820" y="2945507"/>
            <a:ext cx="2732087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分权制衡；</a:t>
            </a:r>
            <a:endParaRPr lang="en-US" altLang="zh-CN" sz="32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联邦制。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292851" y="1703214"/>
            <a:ext cx="6228530" cy="4623844"/>
            <a:chOff x="3833445" y="1753174"/>
            <a:chExt cx="4995436" cy="2894963"/>
          </a:xfrm>
        </p:grpSpPr>
        <p:pic>
          <p:nvPicPr>
            <p:cNvPr id="26635" name="Picture 2" descr="https://ss1.bdstatic.com/70cFuXSh_Q1YnxGkpoWK1HF6hhy/it/u=2736541669,3511992842&amp;fm=26&amp;gp=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246929" y="1753174"/>
              <a:ext cx="3042382" cy="1904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6" name="椭圆 2"/>
            <p:cNvSpPr>
              <a:spLocks noChangeArrowheads="1"/>
            </p:cNvSpPr>
            <p:nvPr/>
          </p:nvSpPr>
          <p:spPr bwMode="auto">
            <a:xfrm>
              <a:off x="4021015" y="1753174"/>
              <a:ext cx="3634154" cy="190442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840"/>
                </a:spcBef>
                <a:buFont typeface="Arial" panose="020b0604020202020204" pitchFamily="34" charset="0"/>
                <a:buChar char="•"/>
                <a:defRPr sz="2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6637" name="椭圆 3"/>
            <p:cNvSpPr>
              <a:spLocks noChangeArrowheads="1"/>
            </p:cNvSpPr>
            <p:nvPr/>
          </p:nvSpPr>
          <p:spPr bwMode="auto">
            <a:xfrm>
              <a:off x="3833445" y="1805352"/>
              <a:ext cx="3974123" cy="2039815"/>
            </a:xfrm>
            <a:prstGeom prst="ellipse">
              <a:avLst/>
            </a:prstGeom>
            <a:noFill/>
            <a:ln w="952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840"/>
                </a:spcBef>
                <a:buFont typeface="Arial" panose="020b0604020202020204" pitchFamily="34" charset="0"/>
                <a:buChar char="•"/>
                <a:defRPr sz="2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6638" name="文本框 46"/>
            <p:cNvSpPr txBox="1">
              <a:spLocks noChangeArrowheads="1"/>
            </p:cNvSpPr>
            <p:nvPr/>
          </p:nvSpPr>
          <p:spPr bwMode="auto">
            <a:xfrm>
              <a:off x="7832419" y="2351443"/>
              <a:ext cx="996462" cy="86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840"/>
                </a:spcBef>
                <a:buFont typeface="Arial" panose="020b0604020202020204" pitchFamily="34" charset="0"/>
                <a:buChar char="•"/>
                <a:defRPr sz="2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1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1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联邦中央政府</a:t>
              </a:r>
            </a:p>
          </p:txBody>
        </p:sp>
        <p:grpSp>
          <p:nvGrpSpPr>
            <p:cNvPr id="26639" name="组合 7"/>
            <p:cNvGrpSpPr/>
            <p:nvPr/>
          </p:nvGrpSpPr>
          <p:grpSpPr>
            <a:xfrm>
              <a:off x="4577189" y="3990291"/>
              <a:ext cx="3313381" cy="657846"/>
              <a:chOff x="4599598" y="4561551"/>
              <a:chExt cx="3313381" cy="657846"/>
            </a:xfrm>
          </p:grpSpPr>
          <p:sp>
            <p:nvSpPr>
              <p:cNvPr id="26640" name="椭圆 59"/>
              <p:cNvSpPr>
                <a:spLocks noChangeArrowheads="1"/>
              </p:cNvSpPr>
              <p:nvPr/>
            </p:nvSpPr>
            <p:spPr bwMode="auto">
              <a:xfrm>
                <a:off x="4598977" y="4586124"/>
                <a:ext cx="825692" cy="633273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defRPr/>
                </a:pPr>
                <a:r>
                  <a:rPr lang="zh-CN" altLang="en-US" sz="3200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各</a:t>
                </a:r>
              </a:p>
            </p:txBody>
          </p:sp>
          <p:sp>
            <p:nvSpPr>
              <p:cNvPr id="26641" name="椭圆 60"/>
              <p:cNvSpPr>
                <a:spLocks noChangeArrowheads="1"/>
              </p:cNvSpPr>
              <p:nvPr/>
            </p:nvSpPr>
            <p:spPr bwMode="auto">
              <a:xfrm>
                <a:off x="5424669" y="4586124"/>
                <a:ext cx="825692" cy="633273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eaLnBrk="1" hangingPunct="1">
                  <a:buFont typeface="Arial" panose="020b0604020202020204" pitchFamily="34" charset="0"/>
                  <a:buNone/>
                  <a:defRPr/>
                </a:pPr>
                <a:r>
                  <a:rPr lang="zh-CN" altLang="en-US" sz="3200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州</a:t>
                </a:r>
              </a:p>
            </p:txBody>
          </p:sp>
          <p:sp>
            <p:nvSpPr>
              <p:cNvPr id="26642" name="椭圆 62"/>
              <p:cNvSpPr>
                <a:spLocks noChangeArrowheads="1"/>
              </p:cNvSpPr>
              <p:nvPr/>
            </p:nvSpPr>
            <p:spPr bwMode="auto">
              <a:xfrm>
                <a:off x="6250361" y="4562317"/>
                <a:ext cx="825692" cy="633272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eaLnBrk="1" hangingPunct="1">
                  <a:buFont typeface="Arial" panose="020b0604020202020204" pitchFamily="34" charset="0"/>
                  <a:buNone/>
                  <a:defRPr/>
                </a:pPr>
                <a:r>
                  <a:rPr lang="zh-CN" altLang="en-US" sz="3200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政</a:t>
                </a:r>
              </a:p>
            </p:txBody>
          </p:sp>
          <p:sp>
            <p:nvSpPr>
              <p:cNvPr id="26643" name="椭圆 63"/>
              <p:cNvSpPr>
                <a:spLocks noChangeArrowheads="1"/>
              </p:cNvSpPr>
              <p:nvPr/>
            </p:nvSpPr>
            <p:spPr bwMode="auto">
              <a:xfrm>
                <a:off x="7087168" y="4586124"/>
                <a:ext cx="825692" cy="633273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defRPr/>
                </a:pPr>
                <a:r>
                  <a:rPr lang="zh-CN" altLang="en-US" sz="3200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府</a:t>
                </a:r>
              </a:p>
            </p:txBody>
          </p:sp>
        </p:grpSp>
      </p:grpSp>
      <p:sp>
        <p:nvSpPr>
          <p:cNvPr id="65" name="矩形 64"/>
          <p:cNvSpPr/>
          <p:nvPr/>
        </p:nvSpPr>
        <p:spPr bwMode="auto">
          <a:xfrm>
            <a:off x="398207" y="3864077"/>
            <a:ext cx="1410249" cy="6110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评价：</a:t>
            </a:r>
          </a:p>
        </p:txBody>
      </p:sp>
      <p:sp>
        <p:nvSpPr>
          <p:cNvPr id="66" name="Text Box 28"/>
          <p:cNvSpPr txBox="1">
            <a:spLocks noChangeArrowheads="1"/>
          </p:cNvSpPr>
          <p:nvPr/>
        </p:nvSpPr>
        <p:spPr bwMode="auto">
          <a:xfrm>
            <a:off x="562666" y="4615483"/>
            <a:ext cx="5528393" cy="2062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第一部比较完善的资产阶级成文宪法；</a:t>
            </a:r>
            <a:endParaRPr lang="en-US" altLang="zh-CN" sz="32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承认奴隶制；</a:t>
            </a:r>
            <a:endParaRPr lang="en-US" altLang="zh-CN" sz="32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性别和种族歧视。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62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TextBox 10"/>
          <p:cNvSpPr txBox="1">
            <a:spLocks noChangeArrowheads="1"/>
          </p:cNvSpPr>
          <p:nvPr/>
        </p:nvSpPr>
        <p:spPr bwMode="auto">
          <a:xfrm>
            <a:off x="0" y="0"/>
            <a:ext cx="12858750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资本主义政治制度</a:t>
            </a:r>
            <a:endParaRPr lang="zh-CN" altLang="en-US" sz="4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713725" y="790575"/>
            <a:ext cx="5474519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法国共和制的最后确立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pic>
        <p:nvPicPr>
          <p:cNvPr id="27652" name="Picture 2" descr="https://timgsa.baidu.com/timg?image&amp;quality=80&amp;size=b9999_10000&amp;sec=1582618240103&amp;di=73ddd8a857f1228f109d6566bf407c46&amp;imgtype=0&amp;src=http%3A%2F%2Fc.hiphotos.baidu.com%2Fzhidao%2Fwh%3D450%2C600%2Fsign%3D982bb7d963d0f703e6e79dd83dca7d0b%2F7a899e510fb30f24509f0dcdc995d143ac4b03f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59"/>
          <a:stretch>
            <a:fillRect/>
          </a:stretch>
        </p:blipFill>
        <p:spPr bwMode="auto">
          <a:xfrm>
            <a:off x="774597" y="1662222"/>
            <a:ext cx="10537415" cy="249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10854811" y="1436906"/>
            <a:ext cx="1238865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C00000"/>
                </a:solidFill>
                <a:latin typeface="+mj-ea"/>
                <a:ea typeface="+mj-ea"/>
              </a:rPr>
              <a:t>1875</a:t>
            </a: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年宪法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rcRect t="38683"/>
          <a:stretch>
            <a:fillRect/>
          </a:stretch>
        </p:blipFill>
        <p:spPr>
          <a:xfrm>
            <a:off x="2171802" y="4005963"/>
            <a:ext cx="10596607" cy="3088011"/>
          </a:xfrm>
          <a:prstGeom prst="rect">
            <a:avLst/>
          </a:prstGeom>
          <a:ln w="38100" cap="sq">
            <a:solidFill>
              <a:srgbClr val="6BA42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文本框 26"/>
          <p:cNvSpPr txBox="1"/>
          <p:nvPr/>
        </p:nvSpPr>
        <p:spPr>
          <a:xfrm>
            <a:off x="416181" y="4651624"/>
            <a:ext cx="1604348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知识拓展：</a:t>
            </a:r>
            <a:endParaRPr lang="en-US" altLang="zh-CN" sz="2400" b="1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zh-CN" altLang="en-US" sz="2400" b="1">
                <a:solidFill>
                  <a:srgbClr val="000000"/>
                </a:solidFill>
                <a:latin typeface="+mj-ea"/>
                <a:ea typeface="+mj-ea"/>
              </a:rPr>
              <a:t>法国政体</a:t>
            </a:r>
            <a:endParaRPr lang="en-US" altLang="zh-CN" sz="2400" b="1">
              <a:solidFill>
                <a:srgbClr val="0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zh-CN" altLang="en-US" sz="2400" b="1">
                <a:solidFill>
                  <a:srgbClr val="000000"/>
                </a:solidFill>
                <a:latin typeface="+mj-ea"/>
                <a:ea typeface="+mj-ea"/>
              </a:rPr>
              <a:t>更替简示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TextBox 10"/>
          <p:cNvSpPr txBox="1">
            <a:spLocks noChangeArrowheads="1"/>
          </p:cNvSpPr>
          <p:nvPr/>
        </p:nvSpPr>
        <p:spPr bwMode="auto">
          <a:xfrm>
            <a:off x="0" y="0"/>
            <a:ext cx="12858750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</a:t>
            </a: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</a:t>
            </a:r>
            <a:r>
              <a:rPr lang="zh-CN" altLang="en-US" sz="4000" b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制度的相似性</a:t>
            </a:r>
            <a:endParaRPr lang="zh-CN" altLang="en-US" sz="4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506909" y="3220691"/>
            <a:ext cx="6146578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4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mtClean="0"/>
              <a:t>2.</a:t>
            </a:r>
            <a:r>
              <a:rPr lang="zh-CN" altLang="en-US" smtClean="0"/>
              <a:t>政党制度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12010" y="4145682"/>
            <a:ext cx="103000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）形成两党制（英、美）或者多党制（法）</a:t>
            </a:r>
            <a:endParaRPr lang="en-US" altLang="zh-CN" sz="32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）特点</a:t>
            </a: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是议会斗争的产物；</a:t>
            </a:r>
            <a:endParaRPr lang="en-US" altLang="zh-CN" sz="32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代表资产阶级不同利益集团；</a:t>
            </a:r>
            <a:endParaRPr lang="en-US" altLang="zh-CN" sz="32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en-US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</a:t>
            </a:r>
            <a:r>
              <a:rPr lang="zh-CN" altLang="en-US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通过定期选举轮流执政</a:t>
            </a:r>
            <a:r>
              <a:rPr lang="zh-CN" altLang="zh-CN" sz="32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en-US" sz="32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6909" y="885357"/>
            <a:ext cx="12088213" cy="193899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实行代议制 </a:t>
            </a:r>
            <a:endParaRPr lang="en-US" altLang="zh-CN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3200" smtClean="0">
                <a:latin typeface="仿宋" panose="02010609060101010101" pitchFamily="49" charset="-122"/>
                <a:ea typeface="仿宋" panose="02010609060101010101" pitchFamily="49" charset="-122"/>
              </a:rPr>
              <a:t>即公民</a:t>
            </a:r>
            <a:r>
              <a:rPr lang="zh-CN" altLang="en-US" sz="3200">
                <a:latin typeface="仿宋" panose="02010609060101010101" pitchFamily="49" charset="-122"/>
                <a:ea typeface="仿宋" panose="02010609060101010101" pitchFamily="49" charset="-122"/>
              </a:rPr>
              <a:t>通过选举代表，</a:t>
            </a:r>
            <a:r>
              <a:rPr lang="zh-CN" altLang="en-US" sz="3200" smtClean="0">
                <a:latin typeface="仿宋" panose="02010609060101010101" pitchFamily="49" charset="-122"/>
                <a:ea typeface="仿宋" panose="02010609060101010101" pitchFamily="49" charset="-122"/>
              </a:rPr>
              <a:t>组成议会行使</a:t>
            </a:r>
            <a:r>
              <a:rPr lang="zh-CN" altLang="en-US" sz="3200">
                <a:latin typeface="仿宋" panose="02010609060101010101" pitchFamily="49" charset="-122"/>
                <a:ea typeface="仿宋" panose="02010609060101010101" pitchFamily="49" charset="-122"/>
              </a:rPr>
              <a:t>国家权力的制度，</a:t>
            </a:r>
            <a:r>
              <a:rPr lang="zh-CN" altLang="en-US" sz="3200" smtClean="0">
                <a:latin typeface="仿宋" panose="02010609060101010101" pitchFamily="49" charset="-122"/>
                <a:ea typeface="仿宋" panose="02010609060101010101" pitchFamily="49" charset="-122"/>
              </a:rPr>
              <a:t>是一种间接</a:t>
            </a:r>
            <a:r>
              <a:rPr lang="zh-CN" altLang="en-US" sz="3200">
                <a:latin typeface="仿宋" panose="02010609060101010101" pitchFamily="49" charset="-122"/>
                <a:ea typeface="仿宋" panose="02010609060101010101" pitchFamily="49" charset="-122"/>
              </a:rPr>
              <a:t>民主的形式。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0"/>
          <p:cNvSpPr txBox="1">
            <a:spLocks noChangeArrowheads="1"/>
          </p:cNvSpPr>
          <p:nvPr/>
        </p:nvSpPr>
        <p:spPr bwMode="auto">
          <a:xfrm>
            <a:off x="9423" y="0"/>
            <a:ext cx="1711325" cy="6461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6712" y="483321"/>
            <a:ext cx="10255455" cy="120032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rgbClr val="000000"/>
                </a:solidFill>
                <a:latin typeface="+mj-ea"/>
                <a:ea typeface="+mj-ea"/>
              </a:rPr>
              <a:t>在资产阶级革命和资本主义制度确立过程中，哪些方面初步实现了启蒙运动的政治理念？</a:t>
            </a:r>
          </a:p>
        </p:txBody>
      </p:sp>
      <p:sp>
        <p:nvSpPr>
          <p:cNvPr id="4" name="矩形 3"/>
          <p:cNvSpPr/>
          <p:nvPr/>
        </p:nvSpPr>
        <p:spPr bwMode="auto">
          <a:xfrm>
            <a:off x="1029774" y="2156276"/>
            <a:ext cx="2406600" cy="11031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启蒙运动</a:t>
            </a:r>
            <a:endParaRPr lang="en-US" altLang="zh-CN" sz="3600" b="1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政治理念</a:t>
            </a:r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8108425" y="2027400"/>
            <a:ext cx="2126956" cy="646331"/>
          </a:xfrm>
          <a:prstGeom prst="rect">
            <a:avLst/>
          </a:prstGeom>
          <a:solidFill>
            <a:srgbClr val="0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 sz="3600"/>
              <a:t>主权在民</a:t>
            </a:r>
          </a:p>
        </p:txBody>
      </p: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3571186" y="2059065"/>
            <a:ext cx="3920995" cy="646331"/>
          </a:xfrm>
          <a:prstGeom prst="rect">
            <a:avLst/>
          </a:prstGeom>
          <a:solidFill>
            <a:srgbClr val="0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 sz="3600"/>
              <a:t>天赋人权自由平等</a:t>
            </a: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3571186" y="2844622"/>
            <a:ext cx="3920995" cy="646331"/>
          </a:xfrm>
          <a:prstGeom prst="rect">
            <a:avLst/>
          </a:prstGeom>
          <a:solidFill>
            <a:srgbClr val="0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 sz="3600"/>
              <a:t>社会契约法治精神</a:t>
            </a:r>
          </a:p>
        </p:txBody>
      </p:sp>
      <p:sp>
        <p:nvSpPr>
          <p:cNvPr id="8" name="Text Box 28"/>
          <p:cNvSpPr txBox="1">
            <a:spLocks noChangeArrowheads="1"/>
          </p:cNvSpPr>
          <p:nvPr/>
        </p:nvSpPr>
        <p:spPr bwMode="auto">
          <a:xfrm>
            <a:off x="8108425" y="2903918"/>
            <a:ext cx="2126956" cy="646331"/>
          </a:xfrm>
          <a:prstGeom prst="rect">
            <a:avLst/>
          </a:prstGeom>
          <a:solidFill>
            <a:srgbClr val="0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 sz="3600"/>
              <a:t>分权制衡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1029774" y="4405313"/>
            <a:ext cx="2214358" cy="1143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资产阶级实践活动</a:t>
            </a: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3571186" y="4180198"/>
            <a:ext cx="8642043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革命中的宣言书：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独立宣言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人权宣言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3571186" y="4773924"/>
            <a:ext cx="8215003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革命中的反王权、反独裁、求独立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auto">
          <a:xfrm>
            <a:off x="3571186" y="5362614"/>
            <a:ext cx="8215003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革命中或革命后通过立法维护革命成果</a:t>
            </a:r>
          </a:p>
        </p:txBody>
      </p:sp>
      <p:sp>
        <p:nvSpPr>
          <p:cNvPr id="13" name="Text Box 28"/>
          <p:cNvSpPr txBox="1">
            <a:spLocks noChangeArrowheads="1"/>
          </p:cNvSpPr>
          <p:nvPr/>
        </p:nvSpPr>
        <p:spPr bwMode="auto">
          <a:xfrm>
            <a:off x="3571186" y="5991631"/>
            <a:ext cx="7195137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制度建设中的权力制衡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3885302" y="1765557"/>
            <a:ext cx="485420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/>
              <a:t>全球扩展</a:t>
            </a:r>
          </a:p>
        </p:txBody>
      </p:sp>
      <p:grpSp>
        <p:nvGrpSpPr>
          <p:cNvPr id="30723" name="组合 3"/>
          <p:cNvGrpSpPr/>
          <p:nvPr/>
        </p:nvGrpSpPr>
        <p:grpSpPr>
          <a:xfrm>
            <a:off x="0" y="3908322"/>
            <a:ext cx="12858750" cy="2728451"/>
            <a:chOff x="1" y="3774830"/>
            <a:chExt cx="9143999" cy="1874150"/>
          </a:xfrm>
        </p:grpSpPr>
        <p:pic>
          <p:nvPicPr>
            <p:cNvPr id="30724" name="Picture 2" descr="https://timgsa.baidu.com/timg?image&amp;quality=80&amp;size=b9999_10000&amp;sec=1582622055616&amp;di=82dd785a8cb00c7b892de195ab840791&amp;imgtype=0&amp;src=http%3A%2F%2Fdpic.tiankong.com%2Fb6%2Fi0%2FQJ844471717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368063" y="3774831"/>
              <a:ext cx="2088168" cy="1874149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5" name="Picture 4" descr="https://timgsa.baidu.com/timg?image&amp;quality=80&amp;size=b9999_10000&amp;sec=1582622528841&amp;di=ce003278ca23348a85a2652f9d90ca72&amp;imgtype=0&amp;src=http%3A%2F%2Fwww.da-quan.net%2Fuppic%2Fhttp%3A%2F%2Fpic4.zhimg.com%2Fv2-992c34229e081c3912f71e0f660771d2_1200x500.jpg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864"/>
            <a:stretch>
              <a:fillRect/>
            </a:stretch>
          </p:blipFill>
          <p:spPr bwMode="auto">
            <a:xfrm>
              <a:off x="1" y="3774830"/>
              <a:ext cx="2368062" cy="1874149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6" name="Picture 6" descr="https://timgsa.baidu.com/timg?image&amp;quality=80&amp;size=b9999_10000&amp;sec=1582622838380&amp;di=ce32e847a8994aad548d59fc053f24c4&amp;imgtype=0&amp;src=http%3A%2F%2Fi0.hdslb.com%2Fbfs%2Farticle%2Fe28e5aee2ca4c19142eb96a6cc51e212edafd7d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456231" y="3774831"/>
              <a:ext cx="1159123" cy="1874149"/>
            </a:xfrm>
            <a:prstGeom prst="rect">
              <a:avLst/>
            </a:prstGeom>
            <a:noFill/>
            <a:ln w="9525">
              <a:solidFill>
                <a:srgbClr val="00B05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7" name="Picture 10" descr="https://timgsa.baidu.com/timg?image&amp;quality=80&amp;size=b9999_10000&amp;sec=1582623071537&amp;di=1c9842ee26fb6326d12671538d9244c2&amp;imgtype=0&amp;src=http%3A%2F%2Fi0.hdslb.com%2Fbfs%2Farticle%2Fc5b95ab12020c72c1064de501a77e6f98c43a025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15354" y="3774831"/>
              <a:ext cx="1629508" cy="1874149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8" name="Picture 12" descr="https://timgsa.baidu.com/timg?image&amp;quality=80&amp;size=b9999_10000&amp;sec=1582623154760&amp;di=c96ac8d1d8fcbebbf543ab0ecafb8f5f&amp;imgtype=0&amp;src=http%3A%2F%2F5b0988e595225.cdn.sohucs.com%2Fimages%2F20181102%2F097db29c5c474bc197ade03cd5593c53.jpe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44862" y="3774830"/>
              <a:ext cx="1899138" cy="1874150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>
    <p:push dir="u"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1" name="直接箭头连接符 10"/>
          <p:cNvCxnSpPr/>
          <p:nvPr/>
        </p:nvCxnSpPr>
        <p:spPr bwMode="auto">
          <a:xfrm flipH="1">
            <a:off x="1186427" y="1936173"/>
            <a:ext cx="0" cy="4862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 bwMode="auto">
          <a:xfrm flipH="1">
            <a:off x="914471" y="1936173"/>
            <a:ext cx="0" cy="4862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 bwMode="auto">
          <a:xfrm>
            <a:off x="420282" y="2258290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endParaRPr lang="zh-CN" altLang="en-US" sz="3200" b="1">
              <a:ln w="0"/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428410" y="3084544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434023" y="4917243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1870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434023" y="5749906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1871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428410" y="3945999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1868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2386433" y="2210546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沙俄农奴制改革</a:t>
            </a:r>
          </a:p>
        </p:txBody>
      </p:sp>
      <p:sp>
        <p:nvSpPr>
          <p:cNvPr id="19" name="文本框 18"/>
          <p:cNvSpPr txBox="1"/>
          <p:nvPr/>
        </p:nvSpPr>
        <p:spPr bwMode="auto">
          <a:xfrm>
            <a:off x="2386431" y="3078272"/>
            <a:ext cx="3198395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algn="ctr">
              <a:defRPr/>
            </a:pPr>
            <a:r>
              <a:rPr lang="zh-CN" altLang="en-US">
                <a:solidFill>
                  <a:srgbClr val="000000"/>
                </a:solidFill>
              </a:rPr>
              <a:t>美国内战结束</a:t>
            </a: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2386432" y="3945998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algn="ctr">
              <a:defRPr/>
            </a:pPr>
            <a:r>
              <a:rPr lang="zh-CN" altLang="en-US">
                <a:solidFill>
                  <a:srgbClr val="000000"/>
                </a:solidFill>
              </a:rPr>
              <a:t>日本明治维新</a:t>
            </a: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2386433" y="4917243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意大利完成统一</a:t>
            </a:r>
          </a:p>
        </p:txBody>
      </p:sp>
      <p:sp>
        <p:nvSpPr>
          <p:cNvPr id="22" name="文本框 21"/>
          <p:cNvSpPr txBox="1"/>
          <p:nvPr/>
        </p:nvSpPr>
        <p:spPr bwMode="auto">
          <a:xfrm>
            <a:off x="2386433" y="5749905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德意志帝国建立</a:t>
            </a:r>
          </a:p>
        </p:txBody>
      </p:sp>
      <p:grpSp>
        <p:nvGrpSpPr>
          <p:cNvPr id="31747" name="组合 9"/>
          <p:cNvGrpSpPr/>
          <p:nvPr/>
        </p:nvGrpSpPr>
        <p:grpSpPr>
          <a:xfrm>
            <a:off x="312671" y="431397"/>
            <a:ext cx="2871973" cy="1262535"/>
            <a:chOff x="196850" y="4878388"/>
            <a:chExt cx="2831794" cy="1029879"/>
          </a:xfrm>
        </p:grpSpPr>
        <p:grpSp>
          <p:nvGrpSpPr>
            <p:cNvPr id="31749" name="Group 4"/>
            <p:cNvGrpSpPr/>
            <p:nvPr/>
          </p:nvGrpSpPr>
          <p:grpSpPr>
            <a:xfrm>
              <a:off x="196850" y="4878388"/>
              <a:ext cx="2797175" cy="590550"/>
              <a:chExt cx="1762" cy="446"/>
            </a:xfrm>
          </p:grpSpPr>
          <p:pic>
            <p:nvPicPr>
              <p:cNvPr id="31751" name="Picture 5" descr="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0"/>
                <a:ext cx="1762" cy="4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52" name="Rectangle 6"/>
              <p:cNvSpPr>
                <a:spLocks noChangeArrowheads="1"/>
              </p:cNvSpPr>
              <p:nvPr/>
            </p:nvSpPr>
            <p:spPr bwMode="auto"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0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5" name="矩形 24"/>
            <p:cNvSpPr/>
            <p:nvPr/>
          </p:nvSpPr>
          <p:spPr>
            <a:xfrm>
              <a:off x="790231" y="4878919"/>
              <a:ext cx="2238413" cy="1029348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3600" b="1">
                  <a:ln>
                    <a:prstDash val="solid"/>
                  </a:ln>
                  <a:solidFill>
                    <a:srgbClr val="7030A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自主学习</a:t>
              </a:r>
              <a:r>
                <a:rPr lang="zh-CN" altLang="zh-CN" sz="3600" b="1">
                  <a:ln>
                    <a:prstDash val="solid"/>
                  </a:ln>
                  <a:solidFill>
                    <a:srgbClr val="6BA42C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endParaRPr lang="zh-CN" altLang="en-US" sz="3600" b="1">
                <a:ln>
                  <a:prstDash val="solid"/>
                </a:ln>
                <a:solidFill>
                  <a:srgbClr val="6BA42C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楷体" pitchFamily="49" charset="-122"/>
                <a:ea typeface="楷体" pitchFamily="49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4000" b="1" spc="5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楷体_GB2312" panose="02010609030101010101"/>
                  <a:ea typeface="隶书" panose="02010509060101010101" pitchFamily="49" charset="-122"/>
                </a:rPr>
                <a:t> </a:t>
              </a:r>
              <a:endParaRPr lang="zh-CN" altLang="en-US" sz="4000" b="1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_GB2312"/>
              </a:endParaRPr>
            </a:p>
          </p:txBody>
        </p:sp>
      </p:grp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2049556" y="1228287"/>
            <a:ext cx="103685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  阅读教材，快速完成各个国家的资料卡片。</a:t>
            </a:r>
          </a:p>
        </p:txBody>
      </p:sp>
    </p:spTree>
  </p:cSld>
  <p:clrMapOvr>
    <a:masterClrMapping/>
  </p:clrMapOvr>
  <p:transition spd="slow">
    <p:randomBar dir="vert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Box 10"/>
          <p:cNvSpPr txBox="1">
            <a:spLocks noChangeArrowheads="1"/>
          </p:cNvSpPr>
          <p:nvPr/>
        </p:nvSpPr>
        <p:spPr bwMode="auto">
          <a:xfrm>
            <a:off x="169504" y="15261"/>
            <a:ext cx="12689246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沙俄</a:t>
            </a:r>
            <a:r>
              <a:rPr lang="en-US" altLang="zh-CN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年改革</a:t>
            </a:r>
            <a:endParaRPr lang="zh-CN" altLang="en-US" sz="4400" b="1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430889" y="1224117"/>
            <a:ext cx="12064181" cy="5632311"/>
          </a:xfrm>
          <a:prstGeom prst="rect">
            <a:avLst/>
          </a:prstGeom>
          <a:solidFill>
            <a:srgbClr val="FFFFF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   物：  </a:t>
            </a:r>
            <a:r>
              <a:rPr lang="zh-CN" altLang="en-US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亚历山大二世</a:t>
            </a:r>
            <a:endParaRPr lang="en-US" altLang="zh-CN" sz="36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   容：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农奴获得人身自由</a:t>
            </a:r>
            <a:r>
              <a:rPr lang="en-US" altLang="zh-CN" sz="3600" b="1">
                <a:latin typeface="微软雅黑" panose="020b0503020204020204" pitchFamily="34" charset="-122"/>
                <a:ea typeface="华文新魏" panose="02010800040101010101"/>
              </a:rPr>
              <a:t>,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可以通过赎买得到土地。</a:t>
            </a:r>
          </a:p>
          <a:p>
            <a:pPr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         实行地方自治和地方选举、实施统一的司法制度、进行教育改革、实行义务兵役制等，还采取各种措施刺激工业。</a:t>
            </a: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   义：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en-US" altLang="zh-CN" sz="3600" b="1">
                <a:latin typeface="微软雅黑" panose="020b0503020204020204" pitchFamily="34" charset="-122"/>
                <a:ea typeface="华文新魏" panose="02010800040101010101"/>
              </a:rPr>
              <a:t>           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促进了俄国资本主义的发展</a:t>
            </a:r>
            <a:r>
              <a:rPr lang="zh-CN" altLang="en-US" sz="3600">
                <a:latin typeface="微软雅黑" panose="020b0503020204020204" pitchFamily="34" charset="-122"/>
                <a:ea typeface="华文新魏" panose="02010800040101010101"/>
              </a:rPr>
              <a:t>。</a:t>
            </a:r>
            <a:endParaRPr lang="en-US" altLang="zh-CN" sz="3600">
              <a:latin typeface="微软雅黑" pitchFamily="34" charset="-122"/>
              <a:ea typeface="华文新魏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   限：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        没有触及沙皇专制制度，保留了大量农奴制残余。</a:t>
            </a:r>
            <a:endParaRPr lang="zh-CN" altLang="en-US" sz="3600">
              <a:latin typeface="微软雅黑" pitchFamily="34" charset="-122"/>
              <a:ea typeface="华文新魏" charset="-122"/>
            </a:endParaRPr>
          </a:p>
        </p:txBody>
      </p:sp>
      <p:pic>
        <p:nvPicPr>
          <p:cNvPr id="12" name="Picture 2" descr="https://gss2.bdstatic.com/-fo3dSag_xI4khGkpoWK1HF6hhy/baike/c0%3Dbaike92%2C5%2C5%2C92%2C30/sign=996c348a0446f21fdd395601974d0005/d058ccbf6c81800a577ef37fbf3533fa828b4723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306256" y="74255"/>
            <a:ext cx="2552494" cy="279340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https://timgsa.baidu.com/timg?image&amp;quality=80&amp;size=b9999_10000&amp;sec=1582688064447&amp;di=62eaa7f072686390bf05283bfd3cb2df&amp;imgtype=0&amp;src=http%3A%2F%2Fimg.mp.itc.cn%2Fupload%2F20170327%2F4933c269134b44508f080a35f762b255_t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5260"/>
            <a:ext cx="943853" cy="707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TextBox 2"/>
          <p:cNvSpPr txBox="1"/>
          <p:nvPr/>
        </p:nvSpPr>
        <p:spPr>
          <a:xfrm>
            <a:off x="491333" y="1106130"/>
            <a:ext cx="11587596" cy="5632311"/>
          </a:xfrm>
          <a:prstGeom prst="rect">
            <a:avLst/>
          </a:prstGeom>
          <a:solidFill>
            <a:srgbClr val="FFFFF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   物：  亚伯拉罕</a:t>
            </a: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</a:t>
            </a:r>
            <a:endParaRPr lang="en-US" altLang="zh-CN" sz="36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   因：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   程：</a:t>
            </a: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1861-1865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，北方获胜</a:t>
            </a:r>
            <a:endParaRPr lang="en-US" altLang="zh-CN" sz="3600" b="1">
              <a:latin typeface="微软雅黑" pitchFamily="34" charset="-122"/>
              <a:ea typeface="华文新魏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   件：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   义：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en-US" altLang="zh-CN" sz="3600" b="1">
                <a:latin typeface="微软雅黑" panose="020b0503020204020204" pitchFamily="34" charset="-122"/>
                <a:ea typeface="华文新魏" panose="02010800040101010101"/>
              </a:rPr>
              <a:t>   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维护了美国的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华文新魏" panose="02010800040101010101"/>
              </a:rPr>
              <a:t>国家统一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，基本解决了农民的土地问题，在法律上承认了黑人的公民权利，为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华文新魏" panose="02010800040101010101"/>
              </a:rPr>
              <a:t>此后美国的发展和迅速崛起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奠定了基础</a:t>
            </a:r>
            <a:r>
              <a:rPr lang="zh-CN" altLang="en-US" sz="3600">
                <a:latin typeface="微软雅黑" panose="020b0503020204020204" pitchFamily="34" charset="-122"/>
                <a:ea typeface="华文新魏" panose="02010800040101010101"/>
              </a:rPr>
              <a:t>。</a:t>
            </a:r>
            <a:endParaRPr lang="en-US" altLang="zh-CN" sz="3600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   限：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黑人仍备受歧视。</a:t>
            </a:r>
            <a:endParaRPr lang="zh-CN" altLang="en-US" sz="3600">
              <a:latin typeface="微软雅黑" panose="020b0503020204020204" pitchFamily="34" charset="-122"/>
              <a:ea typeface="华文新魏" panose="02010800040101010101"/>
            </a:endParaRPr>
          </a:p>
        </p:txBody>
      </p:sp>
      <p:sp>
        <p:nvSpPr>
          <p:cNvPr id="31746" name="TextBox 10"/>
          <p:cNvSpPr txBox="1">
            <a:spLocks noChangeArrowheads="1"/>
          </p:cNvSpPr>
          <p:nvPr/>
        </p:nvSpPr>
        <p:spPr bwMode="auto">
          <a:xfrm>
            <a:off x="491332" y="-24799"/>
            <a:ext cx="12367418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4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2" descr="https://timgsa.baidu.com/timg?image&amp;quality=80&amp;size=b9999_10000&amp;sec=1582622055616&amp;di=82dd785a8cb00c7b892de195ab840791&amp;imgtype=0&amp;src=http%3A%2F%2Fdpic.tiankong.com%2Fb6%2Fi0%2FQJ84447171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70" y="-24799"/>
            <a:ext cx="1056465" cy="707886"/>
          </a:xfrm>
          <a:prstGeom prst="rect">
            <a:avLst/>
          </a:prstGeom>
          <a:noFill/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2" descr="https://timgsa.baidu.com/timg?image&amp;quality=80&amp;size=b9999_10000&amp;sec=1582693554873&amp;di=e71c113fac1a819b99dc6e22246d52f2&amp;imgtype=0&amp;src=http%3A%2F%2Fa0.att.hudong.com%2F48%2F01%2F01300000167299124849018387113_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80401" y="-38765"/>
            <a:ext cx="2278349" cy="286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91333" y="1677783"/>
            <a:ext cx="1073219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              南北双方在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关税、西部领土建州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等问题上</a:t>
            </a:r>
            <a:endParaRPr lang="en-US" altLang="zh-CN" sz="3600" b="1">
              <a:latin typeface="微软雅黑" pitchFamily="34" charset="-122"/>
              <a:ea typeface="华文新魏" pitchFamily="2" charset="-122"/>
            </a:endParaRPr>
          </a:p>
          <a:p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 矛盾重重，在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奴隶制存废问题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上斗争尤其尖锐。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 pitchFamily="2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21187" y="3246184"/>
            <a:ext cx="96487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              </a:t>
            </a: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《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宅地法</a:t>
            </a: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》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、</a:t>
            </a: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《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解放黑人奴隶宣言</a:t>
            </a: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》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Box 10"/>
          <p:cNvSpPr txBox="1">
            <a:spLocks noChangeArrowheads="1"/>
          </p:cNvSpPr>
          <p:nvPr/>
        </p:nvSpPr>
        <p:spPr bwMode="auto">
          <a:xfrm>
            <a:off x="110510" y="36154"/>
            <a:ext cx="12748239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意大利统一</a:t>
            </a:r>
            <a:endParaRPr lang="zh-CN" altLang="en-US" sz="4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4531905" y="1128244"/>
            <a:ext cx="8326845" cy="5078313"/>
          </a:xfrm>
          <a:prstGeom prst="rect">
            <a:avLst/>
          </a:prstGeom>
          <a:solidFill>
            <a:srgbClr val="FFFFF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   物：  朱塞佩</a:t>
            </a: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加里波第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   因：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拿破仑统治激发了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             意大利的民族意识；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             发展资本主义的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             要求呼唤着统一。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   程：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________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年，建立意大利王国，实行君主立宪；</a:t>
            </a:r>
            <a:endParaRPr lang="en-US" altLang="zh-CN" sz="3600" b="1">
              <a:solidFill>
                <a:srgbClr val="C00000"/>
              </a:solidFill>
              <a:latin typeface="微软雅黑" pitchFamily="34" charset="-122"/>
              <a:ea typeface="华文新魏" charset="-122"/>
            </a:endParaRPr>
          </a:p>
          <a:p>
            <a:pPr>
              <a:defRPr/>
            </a:pPr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          ________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年，实现国家统一。</a:t>
            </a:r>
            <a:endParaRPr lang="zh-CN" altLang="en-US" sz="3600">
              <a:solidFill>
                <a:srgbClr val="C00000"/>
              </a:solidFill>
              <a:latin typeface="微软雅黑" pitchFamily="34" charset="-122"/>
              <a:ea typeface="华文新魏" charset="-122"/>
            </a:endParaRPr>
          </a:p>
        </p:txBody>
      </p:sp>
      <p:pic>
        <p:nvPicPr>
          <p:cNvPr id="37894" name="Picture 6" descr="https://timgsa.baidu.com/timg?image&amp;quality=80&amp;size=b9999_10000&amp;sec=1582622838380&amp;di=ce32e847a8994aad548d59fc053f24c4&amp;imgtype=0&amp;src=http%3A%2F%2Fi0.hdslb.com%2Fbfs%2Farticle%2Fe28e5aee2ca4c19142eb96a6cc51e212edafd7d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803057" cy="74404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2" descr="https://gss0.bdstatic.com/94o3dSag_xI4khGkpoWK1HF6hhy/baike/c0%3Dbaike72%2C5%2C5%2C72%2C24/sign=d325ba820823dd54357eaf3ab060d8bb/b21bb051f81986182e4c29624bed2e738ad4e6c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55698" y="36153"/>
            <a:ext cx="2555024" cy="3503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4" descr="imag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912813"/>
            <a:ext cx="4513006" cy="606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140451" y="4372651"/>
            <a:ext cx="14716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1861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140451" y="5456050"/>
            <a:ext cx="16909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1870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Box 10"/>
          <p:cNvSpPr txBox="1">
            <a:spLocks noChangeArrowheads="1"/>
          </p:cNvSpPr>
          <p:nvPr/>
        </p:nvSpPr>
        <p:spPr bwMode="auto">
          <a:xfrm>
            <a:off x="0" y="40539"/>
            <a:ext cx="12858750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德意志统一</a:t>
            </a:r>
            <a:endParaRPr lang="zh-CN" altLang="en-US" sz="4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294968" y="1076633"/>
            <a:ext cx="12447638" cy="5078313"/>
          </a:xfrm>
          <a:prstGeom prst="rect">
            <a:avLst/>
          </a:prstGeom>
          <a:solidFill>
            <a:srgbClr val="FFFFF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   物：冯</a:t>
            </a: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俾斯麦、威廉一世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   导：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普鲁士王国</a:t>
            </a:r>
            <a:endParaRPr lang="en-US" altLang="zh-CN" sz="3600" b="1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   策：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   程：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3600" b="1">
                <a:latin typeface="微软雅黑" panose="020b0503020204020204" pitchFamily="34" charset="-122"/>
                <a:ea typeface="华文新魏" panose="02010800040101010101"/>
              </a:rPr>
              <a:t>________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年，普鲁士先后击败丹麦、奥地利、法</a:t>
            </a:r>
            <a:endParaRPr lang="en-US" altLang="zh-CN" sz="3600" b="1">
              <a:latin typeface="微软雅黑" panose="020b0503020204020204" pitchFamily="34" charset="-122"/>
              <a:ea typeface="华文新魏" panose="02010800040101010101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国，在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巴黎凡尔赛宫</a:t>
            </a:r>
            <a:r>
              <a:rPr lang="zh-CN" altLang="en-US" sz="3600" b="1">
                <a:latin typeface="微软雅黑" panose="020b0503020204020204" pitchFamily="34" charset="-122"/>
                <a:ea typeface="华文新魏" panose="02010800040101010101"/>
              </a:rPr>
              <a:t>宣布建立德意志帝国，实行</a:t>
            </a: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/>
              </a:rPr>
              <a:t>君主立宪。</a:t>
            </a:r>
            <a:endParaRPr lang="zh-CN" altLang="en-US" sz="3600">
              <a:solidFill>
                <a:srgbClr val="C00000"/>
              </a:solidFill>
              <a:latin typeface="微软雅黑" panose="020b0503020204020204" pitchFamily="34" charset="-122"/>
              <a:ea typeface="华文新魏" panose="02010800040101010101"/>
            </a:endParaRPr>
          </a:p>
        </p:txBody>
      </p:sp>
      <p:pic>
        <p:nvPicPr>
          <p:cNvPr id="39942" name="Picture 10" descr="https://timgsa.baidu.com/timg?image&amp;quality=80&amp;size=b9999_10000&amp;sec=1582623071537&amp;di=1c9842ee26fb6326d12671538d9244c2&amp;imgtype=0&amp;src=http%3A%2F%2Fi0.hdslb.com%2Fbfs%2Farticle%2Fc5b95ab12020c72c1064de501a77e6f98c43a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3394" cy="707886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3" name="Picture 2" descr="https://timgsa.baidu.com/timg?image&amp;quality=80&amp;size=b9999_10000&amp;sec=1582697136259&amp;di=2126f882031aaf155a0ae59a2d0998bc&amp;imgtype=0&amp;src=http%3A%2F%2F5b0988e595225.cdn.sohucs.com%2Fimages%2F20180921%2Fc47f8161def644e1990707750819ca88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07678" y="0"/>
            <a:ext cx="3251072" cy="447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94969" y="2965605"/>
            <a:ext cx="8343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微软雅黑" panose="020b0503020204020204" pitchFamily="34" charset="-122"/>
                <a:ea typeface="华文新魏" panose="02010800040101010101" pitchFamily="2" charset="-122"/>
              </a:rPr>
              <a:t>              “铁血政策”和王朝战争</a:t>
            </a:r>
            <a:endParaRPr lang="en-US" altLang="zh-CN" sz="3600" b="1">
              <a:solidFill>
                <a:srgbClr val="C00000"/>
              </a:solidFill>
              <a:latin typeface="微软雅黑" pitchFamily="34" charset="-122"/>
              <a:ea typeface="华文新魏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873045" y="4357689"/>
            <a:ext cx="18206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微软雅黑" panose="020b0503020204020204" pitchFamily="34" charset="-122"/>
                <a:ea typeface="华文新魏" panose="02010800040101010101" pitchFamily="2" charset="-122"/>
              </a:rPr>
              <a:t>1871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324465" y="1680254"/>
            <a:ext cx="1230015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第十一条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联邦主席职位属于普鲁士国王，普鲁士国王享有德意志帝国皇帝的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尊称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。皇帝在国际关系上为帝国的代表，以帝国的名义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宣战与媾和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，同外国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缔结同盟及其他条约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，委派并接受使节</a:t>
            </a:r>
            <a:r>
              <a:rPr lang="en-US" altLang="zh-CN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  <a:endParaRPr lang="zh-CN" altLang="en-US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第十二条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联邦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议会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与帝国国会的召集、开会、延会、闭会之权属于皇帝</a:t>
            </a:r>
            <a:r>
              <a:rPr lang="en-US" altLang="zh-CN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第十七条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建议并公布帝国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法律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及监督其执行之权属于皇帝</a:t>
            </a:r>
            <a:r>
              <a:rPr lang="en-US" altLang="zh-CN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第十八条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皇帝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委派官吏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命令</a:t>
            </a:r>
            <a:r>
              <a:rPr lang="zh-CN" altLang="en-US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他们宣誓效忠帝国，并在必要情况下，</a:t>
            </a:r>
            <a:r>
              <a:rPr lang="zh-CN" altLang="en-US" sz="280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命令他们退职</a:t>
            </a:r>
            <a:r>
              <a:rPr lang="en-US" altLang="zh-CN" sz="28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  <a:endParaRPr lang="en-US" altLang="zh-CN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1987" name="TextBox 6"/>
          <p:cNvSpPr txBox="1">
            <a:spLocks noChangeArrowheads="1"/>
          </p:cNvSpPr>
          <p:nvPr/>
        </p:nvSpPr>
        <p:spPr bwMode="auto">
          <a:xfrm>
            <a:off x="4195583" y="2010759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41988" name="TextBox 10"/>
          <p:cNvSpPr txBox="1">
            <a:spLocks noChangeArrowheads="1"/>
          </p:cNvSpPr>
          <p:nvPr/>
        </p:nvSpPr>
        <p:spPr bwMode="auto">
          <a:xfrm>
            <a:off x="4075907" y="853614"/>
            <a:ext cx="50498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anose="020b0604020202020204" pitchFamily="34" charset="0"/>
              <a:buChar char="•"/>
              <a:defRPr sz="2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德意志宪法</a:t>
            </a: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节选</a:t>
            </a:r>
          </a:p>
        </p:txBody>
      </p:sp>
      <p:pic>
        <p:nvPicPr>
          <p:cNvPr id="41989" name="Picture 5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259" y="218370"/>
            <a:ext cx="3311114" cy="843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/>
          <p:cNvSpPr/>
          <p:nvPr/>
        </p:nvSpPr>
        <p:spPr bwMode="auto">
          <a:xfrm>
            <a:off x="929876" y="218370"/>
            <a:ext cx="2302233" cy="707886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学思之窗</a:t>
            </a:r>
            <a:r>
              <a:rPr lang="zh-CN" altLang="en-US" sz="4000" b="1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_GB2312" panose="02010609030101010101"/>
                <a:ea typeface="隶书" panose="02010509060101010101" pitchFamily="49" charset="-122"/>
              </a:rPr>
              <a:t> </a:t>
            </a:r>
            <a:endParaRPr lang="zh-CN" altLang="en-US" sz="4000" b="1" spc="5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_GB2312" panose="02010609030101010101"/>
            </a:endParaRPr>
          </a:p>
        </p:txBody>
      </p:sp>
      <p:sp>
        <p:nvSpPr>
          <p:cNvPr id="41991" name="矩形 14"/>
          <p:cNvSpPr>
            <a:spLocks noChangeArrowheads="1"/>
          </p:cNvSpPr>
          <p:nvPr/>
        </p:nvSpPr>
        <p:spPr bwMode="auto">
          <a:xfrm>
            <a:off x="505082" y="5381259"/>
            <a:ext cx="8447188" cy="58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33" tIns="48216" rIns="96433" bIns="482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t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思考：德意志帝国君主立宪制的特点。</a:t>
            </a:r>
            <a:endParaRPr lang="en-US" altLang="zh-CN" sz="32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92" name="矩形 15"/>
          <p:cNvSpPr>
            <a:spLocks noChangeArrowheads="1"/>
          </p:cNvSpPr>
          <p:nvPr/>
        </p:nvSpPr>
        <p:spPr bwMode="auto">
          <a:xfrm>
            <a:off x="726307" y="5983144"/>
            <a:ext cx="11042905" cy="1082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33" tIns="48216" rIns="96433" bIns="482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t"/>
            <a:r>
              <a:rPr lang="zh-CN" altLang="en-US" sz="32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运用法律手段巩固成果；体现出一定的民主特点，但具有浓厚的专制主义色彩。</a:t>
            </a:r>
            <a:endParaRPr lang="en-US" altLang="zh-CN" sz="3200" b="1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Box 10"/>
          <p:cNvSpPr txBox="1">
            <a:spLocks noChangeArrowheads="1"/>
          </p:cNvSpPr>
          <p:nvPr/>
        </p:nvSpPr>
        <p:spPr bwMode="auto">
          <a:xfrm>
            <a:off x="0" y="0"/>
            <a:ext cx="12858750" cy="707886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日本的明治维新</a:t>
            </a:r>
            <a:r>
              <a:rPr lang="zh-CN" altLang="en-US" sz="4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1868</a:t>
            </a:r>
            <a:r>
              <a:rPr lang="zh-CN" altLang="en-US" sz="4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4400" b="1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387318" y="1007182"/>
            <a:ext cx="12471432" cy="5909310"/>
          </a:xfrm>
          <a:prstGeom prst="rect">
            <a:avLst/>
          </a:prstGeom>
          <a:solidFill>
            <a:srgbClr val="FFFFF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   物：明治天皇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   景：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日益严重的民族危机；倒幕运动胜利。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   容：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加强中央集权；废除封建等级制度；推行</a:t>
            </a:r>
            <a:endParaRPr lang="en-US" altLang="zh-CN" sz="3600" b="1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“富国强兵”“殖产兴业”“文明开化”三大政策</a:t>
            </a:r>
            <a:r>
              <a:rPr lang="en-US" altLang="zh-CN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仿效西方国家立宪。</a:t>
            </a:r>
            <a:r>
              <a:rPr lang="en-US" altLang="zh-CN" sz="3600" b="1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1889</a:t>
            </a:r>
            <a:r>
              <a:rPr lang="zh-CN" altLang="en-US" sz="3600" b="1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年，通过宪法确立日本的近代天皇制政体</a:t>
            </a: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3600" b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   响：</a:t>
            </a:r>
            <a:endParaRPr lang="en-US" altLang="zh-CN" sz="3600" b="1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明治维新推动日本资本主义快速发展；保留了大量封建势力</a:t>
            </a:r>
            <a:r>
              <a:rPr lang="en-US" altLang="zh-CN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官僚寡头和军阀实际掌握了权力</a:t>
            </a:r>
            <a:r>
              <a:rPr lang="en-US" altLang="zh-CN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成为军国主义的社会基础。日本很快开始对外侵略扩张。</a:t>
            </a:r>
          </a:p>
        </p:txBody>
      </p:sp>
      <p:pic>
        <p:nvPicPr>
          <p:cNvPr id="6" name="Picture 12" descr="https://timgsa.baidu.com/timg?image&amp;quality=80&amp;size=b9999_10000&amp;sec=1582623154760&amp;di=c96ac8d1d8fcbebbf543ab0ecafb8f5f&amp;imgtype=0&amp;src=http%3A%2F%2F5b0988e595225.cdn.sohucs.com%2Fimages%2F20181102%2F097db29c5c474bc197ade03cd5593c5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90655"/>
            <a:ext cx="1001648" cy="8891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5" name="Picture 8" descr="https://timgsa.baidu.com/timg?image&amp;quality=80&amp;size=b9999_10000&amp;sec=1582722366358&amp;di=0bf70cbf9583bf656aa998ff431c3109&amp;imgtype=0&amp;src=http%3A%2F%2Fimgsrc.baidu.com%2Fforum%2Fw%3D580%2Fsign%3Dc914611a6a2762d0803ea4b790ed0849%2Fd9b18001baa1cd111273ac19b012c8fcc2ce2db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59438" y="0"/>
            <a:ext cx="3099312" cy="3406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1280209" y="2593950"/>
            <a:ext cx="553998" cy="21787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eaVert"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资产阶级革命</a:t>
            </a:r>
          </a:p>
        </p:txBody>
      </p:sp>
      <p:sp>
        <p:nvSpPr>
          <p:cNvPr id="10" name="左大括号 9"/>
          <p:cNvSpPr/>
          <p:nvPr/>
        </p:nvSpPr>
        <p:spPr>
          <a:xfrm>
            <a:off x="2076773" y="1348582"/>
            <a:ext cx="111125" cy="3536950"/>
          </a:xfrm>
          <a:prstGeom prst="leftBrac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233714" y="4358997"/>
            <a:ext cx="814884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r>
              <a:rPr lang="zh-CN" altLang="en-US" sz="2400" smtClean="0">
                <a:solidFill>
                  <a:srgbClr val="000000"/>
                </a:solidFill>
              </a:rPr>
              <a:t>法国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971168" y="1200790"/>
            <a:ext cx="77430" cy="1110622"/>
          </a:xfrm>
          <a:prstGeom prst="leftBrac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158370" y="1472767"/>
            <a:ext cx="986322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119281" y="1079518"/>
            <a:ext cx="3114520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1688</a:t>
            </a:r>
            <a:r>
              <a:rPr lang="zh-CN" altLang="en-US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“光荣革命”</a:t>
            </a:r>
            <a:endParaRPr lang="zh-CN" altLang="en-US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144692" y="1497802"/>
            <a:ext cx="2826103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1689《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权利法案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985306" y="1886593"/>
            <a:ext cx="3198044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1701《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王位继承法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55771" y="1152283"/>
            <a:ext cx="1353891" cy="95410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君主立宪政体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22131" y="3297209"/>
            <a:ext cx="1022865" cy="95410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共和</a:t>
            </a:r>
            <a:endParaRPr lang="en-US" altLang="zh-CN" sz="2800" b="1">
              <a:ln w="0"/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28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政体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144445" y="2357289"/>
            <a:ext cx="2287542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1775-1783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49870" y="2774021"/>
            <a:ext cx="3020403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1776《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独立宣言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67292" y="3190337"/>
            <a:ext cx="2722562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《1787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宪法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98898" y="3735687"/>
            <a:ext cx="2488851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1789-1815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949357" y="4148919"/>
            <a:ext cx="237119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人权宣言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985374" y="4958422"/>
            <a:ext cx="1801813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民法典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960747" y="4542626"/>
            <a:ext cx="2229579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1791</a:t>
            </a:r>
            <a:r>
              <a:rPr lang="zh-CN" altLang="en-US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宪法</a:t>
            </a:r>
            <a:r>
              <a:rPr lang="en-US" altLang="zh-CN" sz="24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右大括号 29"/>
          <p:cNvSpPr/>
          <p:nvPr/>
        </p:nvSpPr>
        <p:spPr>
          <a:xfrm>
            <a:off x="5741144" y="2484937"/>
            <a:ext cx="160337" cy="2455862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56469" y="241569"/>
            <a:ext cx="6629393" cy="646331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en-US" altLang="zh-CN" sz="3600">
                <a:solidFill>
                  <a:srgbClr val="000000"/>
                </a:solidFill>
              </a:rPr>
              <a:t>17—18</a:t>
            </a:r>
            <a:r>
              <a:rPr lang="zh-CN" altLang="en-US" sz="3600">
                <a:solidFill>
                  <a:srgbClr val="000000"/>
                </a:solidFill>
              </a:rPr>
              <a:t>世纪的革命与制度建立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207376" y="232410"/>
            <a:ext cx="3729613" cy="646331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algn="ctr"/>
            <a:r>
              <a:rPr lang="en-US" altLang="zh-CN"/>
              <a:t>19</a:t>
            </a:r>
            <a:r>
              <a:rPr lang="zh-CN" altLang="en-US"/>
              <a:t>世纪的扩展</a:t>
            </a:r>
          </a:p>
        </p:txBody>
      </p:sp>
      <p:grpSp>
        <p:nvGrpSpPr>
          <p:cNvPr id="45123" name="组合 54"/>
          <p:cNvGrpSpPr/>
          <p:nvPr/>
        </p:nvGrpSpPr>
        <p:grpSpPr>
          <a:xfrm>
            <a:off x="301286" y="5758369"/>
            <a:ext cx="11955424" cy="883469"/>
            <a:chOff x="241611" y="4933242"/>
            <a:chExt cx="9724489" cy="704347"/>
          </a:xfrm>
        </p:grpSpPr>
        <p:sp>
          <p:nvSpPr>
            <p:cNvPr id="49" name="右箭头 48"/>
            <p:cNvSpPr/>
            <p:nvPr/>
          </p:nvSpPr>
          <p:spPr>
            <a:xfrm>
              <a:off x="241308" y="4933259"/>
              <a:ext cx="9725443" cy="704929"/>
            </a:xfrm>
            <a:prstGeom prst="rightArrow">
              <a:avLst>
                <a:gd name="adj1" fmla="val 50000"/>
                <a:gd name="adj2" fmla="val 50277"/>
              </a:avLst>
            </a:prstGeom>
            <a:solidFill>
              <a:srgbClr val="0066FF">
                <a:alpha val="89999"/>
              </a:srgbClr>
            </a:soli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effectLst>
                  <a:outerShdw blurRad="38100" dist="38100" dir="2700000">
                    <a:srgbClr val="000000"/>
                  </a:outerShdw>
                </a:effectLst>
                <a:ea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649314" y="5114254"/>
              <a:ext cx="2910012" cy="354053"/>
            </a:xfrm>
            <a:prstGeom prst="rect">
              <a:avLst/>
            </a:prstGeom>
            <a:solidFill>
              <a:srgbClr val="FF3399">
                <a:alpha val="79999"/>
              </a:srgbClr>
            </a:soli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3399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b="1">
                  <a:solidFill>
                    <a:srgbClr val="FFFF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资产阶级壮大、思想解放</a:t>
              </a:r>
            </a:p>
          </p:txBody>
        </p:sp>
        <p:sp>
          <p:nvSpPr>
            <p:cNvPr id="51" name="矩形 50"/>
            <p:cNvSpPr/>
            <p:nvPr/>
          </p:nvSpPr>
          <p:spPr>
            <a:xfrm>
              <a:off x="3853026" y="5092027"/>
              <a:ext cx="2090827" cy="352465"/>
            </a:xfrm>
            <a:prstGeom prst="rect">
              <a:avLst/>
            </a:prstGeom>
            <a:solidFill>
              <a:srgbClr val="FF3399">
                <a:alpha val="79999"/>
              </a:srgbClr>
            </a:soli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3399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b="1">
                  <a:solidFill>
                    <a:srgbClr val="FFFF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经济政治制度确立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7075790" y="5092027"/>
              <a:ext cx="2090827" cy="352465"/>
            </a:xfrm>
            <a:prstGeom prst="rect">
              <a:avLst/>
            </a:prstGeom>
            <a:solidFill>
              <a:srgbClr val="FF3399">
                <a:alpha val="79999"/>
              </a:srgbClr>
            </a:soli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3399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b="1">
                  <a:solidFill>
                    <a:srgbClr val="FFFF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工业革命</a:t>
              </a:r>
            </a:p>
          </p:txBody>
        </p:sp>
      </p:grpSp>
      <p:sp>
        <p:nvSpPr>
          <p:cNvPr id="45122" name="文本框 143363"/>
          <p:cNvSpPr txBox="1">
            <a:spLocks noChangeArrowheads="1"/>
          </p:cNvSpPr>
          <p:nvPr/>
        </p:nvSpPr>
        <p:spPr bwMode="auto">
          <a:xfrm>
            <a:off x="256381" y="2311412"/>
            <a:ext cx="700088" cy="2554545"/>
          </a:xfrm>
          <a:prstGeom prst="rect">
            <a:avLst/>
          </a:prstGeom>
          <a:solidFill>
            <a:srgbClr val="008000"/>
          </a:solidFill>
          <a:ln w="9525">
            <a:miter lim="800000"/>
          </a:ln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008000"/>
            </a:extrusionClr>
            <a:contourClr>
              <a:srgbClr val="008000"/>
            </a:contourClr>
          </a:sp3d>
        </p:spPr>
        <p:txBody>
          <a:bodyPr>
            <a:spAutoFit/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rgbClr val="FFFF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知识小结</a:t>
            </a:r>
            <a:endParaRPr lang="zh-CN" altLang="en-US" sz="4000" b="1">
              <a:solidFill>
                <a:srgbClr val="FFFF00"/>
              </a:solidFill>
              <a:latin typeface="Verdana" pitchFamily="34" charset="0"/>
              <a:ea typeface="隶书" pitchFamily="49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 bwMode="auto">
          <a:xfrm flipH="1">
            <a:off x="8771641" y="948857"/>
            <a:ext cx="0" cy="4862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箭头连接符 56"/>
          <p:cNvCxnSpPr/>
          <p:nvPr/>
        </p:nvCxnSpPr>
        <p:spPr bwMode="auto">
          <a:xfrm flipH="1">
            <a:off x="8499685" y="948857"/>
            <a:ext cx="0" cy="4862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文本框 57"/>
          <p:cNvSpPr txBox="1"/>
          <p:nvPr/>
        </p:nvSpPr>
        <p:spPr bwMode="auto">
          <a:xfrm>
            <a:off x="8005496" y="1270974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 bwMode="auto">
          <a:xfrm>
            <a:off x="8013624" y="2097228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 bwMode="auto">
          <a:xfrm>
            <a:off x="8019237" y="3929927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1870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 bwMode="auto">
          <a:xfrm>
            <a:off x="8019237" y="4762590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1871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 bwMode="auto">
          <a:xfrm>
            <a:off x="8013624" y="2958683"/>
            <a:ext cx="1308972" cy="584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>
                <a:ln w="0"/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1868</a:t>
            </a:r>
            <a:endParaRPr lang="zh-CN" altLang="en-US" sz="3200" b="1">
              <a:ln w="0"/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 bwMode="auto">
          <a:xfrm>
            <a:off x="9573451" y="1223230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沙俄农奴制改革</a:t>
            </a:r>
          </a:p>
        </p:txBody>
      </p:sp>
      <p:sp>
        <p:nvSpPr>
          <p:cNvPr id="64" name="文本框 63"/>
          <p:cNvSpPr txBox="1"/>
          <p:nvPr/>
        </p:nvSpPr>
        <p:spPr bwMode="auto">
          <a:xfrm>
            <a:off x="9573449" y="2090956"/>
            <a:ext cx="3198395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algn="ctr">
              <a:defRPr/>
            </a:pPr>
            <a:r>
              <a:rPr lang="zh-CN" altLang="en-US">
                <a:solidFill>
                  <a:srgbClr val="000000"/>
                </a:solidFill>
              </a:rPr>
              <a:t>美国内战结束</a:t>
            </a:r>
          </a:p>
        </p:txBody>
      </p:sp>
      <p:sp>
        <p:nvSpPr>
          <p:cNvPr id="65" name="文本框 64"/>
          <p:cNvSpPr txBox="1"/>
          <p:nvPr/>
        </p:nvSpPr>
        <p:spPr bwMode="auto">
          <a:xfrm>
            <a:off x="9573450" y="2958682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algn="ctr">
              <a:defRPr/>
            </a:pPr>
            <a:r>
              <a:rPr lang="zh-CN" altLang="en-US">
                <a:solidFill>
                  <a:srgbClr val="000000"/>
                </a:solidFill>
              </a:rPr>
              <a:t>日本明治维新</a:t>
            </a:r>
          </a:p>
        </p:txBody>
      </p:sp>
      <p:sp>
        <p:nvSpPr>
          <p:cNvPr id="66" name="文本框 65"/>
          <p:cNvSpPr txBox="1"/>
          <p:nvPr/>
        </p:nvSpPr>
        <p:spPr bwMode="auto">
          <a:xfrm>
            <a:off x="9573451" y="3929927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意大利完成统一</a:t>
            </a:r>
          </a:p>
        </p:txBody>
      </p:sp>
      <p:sp>
        <p:nvSpPr>
          <p:cNvPr id="67" name="文本框 66"/>
          <p:cNvSpPr txBox="1"/>
          <p:nvPr/>
        </p:nvSpPr>
        <p:spPr bwMode="auto">
          <a:xfrm>
            <a:off x="9573451" y="4762589"/>
            <a:ext cx="3198394" cy="584775"/>
          </a:xfrm>
          <a:prstGeom prst="rect">
            <a:avLst/>
          </a:prstGeom>
          <a:gradFill rotWithShape="1">
            <a:gsLst>
              <a:gs pos="0">
                <a:srgbClr val="FFE18C"/>
              </a:gs>
              <a:gs pos="50000">
                <a:srgbClr val="FFEBBA"/>
              </a:gs>
              <a:gs pos="100000">
                <a:srgbClr val="FFF4DD"/>
              </a:gs>
            </a:gsLst>
            <a:lin ang="54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32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德意志帝国建立</a:t>
            </a:r>
          </a:p>
        </p:txBody>
      </p:sp>
      <p:sp>
        <p:nvSpPr>
          <p:cNvPr id="68" name="左大括号 67"/>
          <p:cNvSpPr/>
          <p:nvPr/>
        </p:nvSpPr>
        <p:spPr>
          <a:xfrm>
            <a:off x="2985306" y="2484937"/>
            <a:ext cx="77430" cy="1110622"/>
          </a:xfrm>
          <a:prstGeom prst="leftBrac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69" name="左大括号 68"/>
          <p:cNvSpPr/>
          <p:nvPr/>
        </p:nvSpPr>
        <p:spPr>
          <a:xfrm>
            <a:off x="3046245" y="3819128"/>
            <a:ext cx="45719" cy="1310233"/>
          </a:xfrm>
          <a:prstGeom prst="leftBrac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33714" y="2779311"/>
            <a:ext cx="853449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4294967294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r>
              <a:rPr lang="zh-CN" altLang="en-US" sz="2400" smtClean="0">
                <a:solidFill>
                  <a:srgbClr val="000000"/>
                </a:solidFill>
              </a:rPr>
              <a:t>美国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13955" y="6496114"/>
            <a:ext cx="5213804" cy="58477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经济上：工业化，全球化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535732" y="6496114"/>
            <a:ext cx="5213804" cy="58477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政治上：民主化，法治化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5124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1163300" y="10896600"/>
            <a:ext cx="444500" cy="495300"/>
          </a:xfrm>
          <a:prstGeom prst="cube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0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A000120140530A89PWBG">
  <a:themeElements>
    <a:clrScheme name="A000120140530A89PWBG 1">
      <a:dk1>
        <a:srgbClr val="3D3F41"/>
      </a:dk1>
      <a:lt1>
        <a:srgbClr val="FFFFFF"/>
      </a:lt1>
      <a:dk2>
        <a:srgbClr val="454749"/>
      </a:dk2>
      <a:lt2>
        <a:srgbClr val="FFFFFF"/>
      </a:lt2>
      <a:accent1>
        <a:srgbClr val="358CC1"/>
      </a:accent1>
      <a:accent2>
        <a:srgbClr val="5FACC0"/>
      </a:accent2>
      <a:accent3>
        <a:srgbClr val="FFFFFF"/>
      </a:accent3>
      <a:accent4>
        <a:srgbClr val="333436"/>
      </a:accent4>
      <a:accent5>
        <a:srgbClr val="AEC5DD"/>
      </a:accent5>
      <a:accent6>
        <a:srgbClr val="559BAE"/>
      </a:accent6>
      <a:hlink>
        <a:srgbClr val="00B0F0"/>
      </a:hlink>
      <a:folHlink>
        <a:srgbClr val="AFB2B4"/>
      </a:folHlink>
    </a:clrScheme>
    <a:fontScheme name="A000120140530A89PWBG">
      <a:majorFont>
        <a:latin typeface="Arial Black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000120140530A89PWBG 1">
        <a:dk1>
          <a:srgbClr val="3D3F41"/>
        </a:dk1>
        <a:lt1>
          <a:srgbClr val="FFFFFF"/>
        </a:lt1>
        <a:dk2>
          <a:srgbClr val="454749"/>
        </a:dk2>
        <a:lt2>
          <a:srgbClr val="FFFFFF"/>
        </a:lt2>
        <a:accent1>
          <a:srgbClr val="358CC1"/>
        </a:accent1>
        <a:accent2>
          <a:srgbClr val="5FACC0"/>
        </a:accent2>
        <a:accent3>
          <a:srgbClr val="FFFFFF"/>
        </a:accent3>
        <a:accent4>
          <a:srgbClr val="333436"/>
        </a:accent4>
        <a:accent5>
          <a:srgbClr val="AEC5DD"/>
        </a:accent5>
        <a:accent6>
          <a:srgbClr val="559BAE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A000120141119A59PWBG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222</Paragraphs>
  <Slides>20</Slides>
  <Notes>11</Notes>
  <TotalTime>16</TotalTime>
  <HiddenSlides>0</HiddenSlides>
  <MMClips>0</MMClips>
  <ScaleCrop>0</ScaleCrop>
  <HeadingPairs>
    <vt:vector baseType="variant" size="6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9">
      <vt:lpstr>Arial</vt:lpstr>
      <vt:lpstr>宋体</vt:lpstr>
      <vt:lpstr>Arial Black</vt:lpstr>
      <vt:lpstr>微软雅黑</vt:lpstr>
      <vt:lpstr>Wingdings 2</vt:lpstr>
      <vt:lpstr>幼圆</vt:lpstr>
      <vt:lpstr>Calibri</vt:lpstr>
      <vt:lpstr>Calibri Light</vt:lpstr>
      <vt:lpstr>楷体</vt:lpstr>
      <vt:lpstr>Webdings</vt:lpstr>
      <vt:lpstr>华文中宋</vt:lpstr>
      <vt:lpstr>华文新魏</vt:lpstr>
      <vt:lpstr>Times New Roman</vt:lpstr>
      <vt:lpstr>仿宋</vt:lpstr>
      <vt:lpstr>楷体_GB2312</vt:lpstr>
      <vt:lpstr>隶书</vt:lpstr>
      <vt:lpstr>黑体</vt:lpstr>
      <vt:lpstr>Verdana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常海燕</cp:lastModifiedBy>
  <cp:revision>837</cp:revision>
  <dcterms:created xsi:type="dcterms:W3CDTF">2013-01-25T01:44:00Z</dcterms:created>
  <dcterms:modified xsi:type="dcterms:W3CDTF">2020-07-06T02:07:54Z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2052-11.1.0.9440</vt:lpwstr>
  </property>
</Properties>
</file>