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34"/>
  </p:notesMasterIdLst>
  <p:sldIdLst>
    <p:sldId id="403" r:id="rId2"/>
    <p:sldId id="343" r:id="rId3"/>
    <p:sldId id="383" r:id="rId4"/>
    <p:sldId id="405" r:id="rId5"/>
    <p:sldId id="388" r:id="rId6"/>
    <p:sldId id="257" r:id="rId7"/>
    <p:sldId id="368" r:id="rId8"/>
    <p:sldId id="305" r:id="rId9"/>
    <p:sldId id="389" r:id="rId10"/>
    <p:sldId id="392" r:id="rId11"/>
    <p:sldId id="391" r:id="rId12"/>
    <p:sldId id="400" r:id="rId13"/>
    <p:sldId id="303" r:id="rId14"/>
    <p:sldId id="390" r:id="rId15"/>
    <p:sldId id="404" r:id="rId16"/>
    <p:sldId id="406" r:id="rId17"/>
    <p:sldId id="396" r:id="rId18"/>
    <p:sldId id="394" r:id="rId19"/>
    <p:sldId id="1045" r:id="rId20"/>
    <p:sldId id="395" r:id="rId21"/>
    <p:sldId id="402" r:id="rId22"/>
    <p:sldId id="1050" r:id="rId23"/>
    <p:sldId id="1051" r:id="rId24"/>
    <p:sldId id="398" r:id="rId25"/>
    <p:sldId id="1053" r:id="rId26"/>
    <p:sldId id="1054" r:id="rId27"/>
    <p:sldId id="401" r:id="rId28"/>
    <p:sldId id="397" r:id="rId29"/>
    <p:sldId id="371" r:id="rId30"/>
    <p:sldId id="699" r:id="rId31"/>
    <p:sldId id="399" r:id="rId32"/>
    <p:sldId id="379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CE1"/>
    <a:srgbClr val="953735"/>
    <a:srgbClr val="FEF7FE"/>
    <a:srgbClr val="0000CC"/>
    <a:srgbClr val="000066"/>
    <a:srgbClr val="FFCCFF"/>
    <a:srgbClr val="BCD7DA"/>
    <a:srgbClr val="006600"/>
    <a:srgbClr val="FF33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92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fld id="{F0C69A0D-6642-4387-BCCE-3BAA40493D8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04157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DBDA5D-3212-46BE-9CE0-03BEF62C6087}" type="slidenum">
              <a:rPr lang="zh-CN" altLang="en-US"/>
              <a:pPr/>
              <a:t>8</a:t>
            </a:fld>
            <a:endParaRPr lang="en-US" altLang="zh-CN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987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581400" y="685800"/>
            <a:ext cx="5561013" cy="3352800"/>
          </a:xfrm>
        </p:spPr>
        <p:txBody>
          <a:bodyPr/>
          <a:lstStyle>
            <a:lvl1pPr>
              <a:defRPr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5181600" y="4038600"/>
            <a:ext cx="3960813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 marL="0" indent="0" algn="ctr"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fld id="{04EB568D-1977-47DA-BA91-32D498BA90A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BF6786-813D-4507-A5B7-79C288311F5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393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0802F-00CA-406D-8BAA-CF699102526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183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3461B-B825-4AA8-9716-9F7DBA3638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9242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8988-A2BA-4552-BE30-0EB1EB2F634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3118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BB18B-841D-4DF5-9B6C-0D00BE348CE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117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FF34F-E93D-436D-90CF-A532404B692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37526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15664-6C57-4D88-8D2B-78164485FC9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9339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9F162-EA26-4C4E-85C5-B6A8A034948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239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E6745-9964-41FB-AB47-360010B4D45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102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86600" y="533400"/>
            <a:ext cx="1905000" cy="5562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371600" y="533400"/>
            <a:ext cx="5562600" cy="5562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8E4EF-0E79-4F8F-BCE0-BC7F43198D0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664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533400"/>
            <a:ext cx="7543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ea typeface="+mn-ea"/>
              </a:defRPr>
            </a:lvl1pPr>
          </a:lstStyle>
          <a:p>
            <a:fld id="{FD4BEDAF-FA62-4513-9719-6FBC2CE701A8}" type="slidenum">
              <a:rPr lang="zh-CN" altLang="en-US"/>
              <a:pPr/>
              <a:t>‹#›</a:t>
            </a:fld>
            <a:endParaRPr lang="en-US" altLang="zh-CN"/>
          </a:p>
        </p:txBody>
      </p:sp>
      <p:pic>
        <p:nvPicPr>
          <p:cNvPr id="34822" name="Picture 6" descr="strtegic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981200"/>
            <a:ext cx="762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w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9500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.bin"/><Relationship Id="rId4" Type="http://schemas.openxmlformats.org/officeDocument/2006/relationships/slide" Target="slide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4019AF79-41AC-47CF-BDEA-B421246E69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4620704"/>
              </p:ext>
            </p:extLst>
          </p:nvPr>
        </p:nvGraphicFramePr>
        <p:xfrm>
          <a:off x="765776" y="1399487"/>
          <a:ext cx="7416825" cy="1713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5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0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77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28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606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zh-CN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总企业数</a:t>
                      </a:r>
                      <a:r>
                        <a:rPr lang="en-US" altLang="zh-CN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3265623</a:t>
                      </a:r>
                      <a:endParaRPr lang="zh-CN" altLang="zh-CN" sz="2400" b="0" u="none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工人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蒸汽马力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电力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5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大企业数占比 </a:t>
                      </a:r>
                      <a:r>
                        <a:rPr lang="en-US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0.9%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39.4%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75.3%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77.2%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581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小企业数占比 </a:t>
                      </a:r>
                      <a:r>
                        <a:rPr lang="en-US" altLang="zh-CN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91.1%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60.6%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24.7%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0" u="none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22.8%</a:t>
                      </a:r>
                    </a:p>
                  </a:txBody>
                  <a:tcPr marL="0" marR="0" marT="0" marB="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7A5121D9-5B55-4AE0-A56A-7197E4493D9A}"/>
              </a:ext>
            </a:extLst>
          </p:cNvPr>
          <p:cNvSpPr txBox="1"/>
          <p:nvPr/>
        </p:nvSpPr>
        <p:spPr>
          <a:xfrm>
            <a:off x="539552" y="548680"/>
            <a:ext cx="829226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0" noProof="1">
                <a:latin typeface="+mn-ea"/>
                <a:ea typeface="+mn-ea"/>
              </a:rPr>
              <a:t>19</a:t>
            </a:r>
            <a:r>
              <a:rPr lang="zh-CN" altLang="en-US" sz="3600" b="0" noProof="1">
                <a:latin typeface="+mn-ea"/>
                <a:ea typeface="+mn-ea"/>
              </a:rPr>
              <a:t>世纪末</a:t>
            </a:r>
            <a:r>
              <a:rPr lang="en-US" altLang="zh-CN" sz="3600" b="0" noProof="1">
                <a:latin typeface="+mn-ea"/>
                <a:ea typeface="+mn-ea"/>
              </a:rPr>
              <a:t>20</a:t>
            </a:r>
            <a:r>
              <a:rPr lang="zh-CN" altLang="en-US" sz="3600" b="0" noProof="1">
                <a:latin typeface="+mn-ea"/>
                <a:ea typeface="+mn-ea"/>
              </a:rPr>
              <a:t>世纪初的</a:t>
            </a:r>
            <a:r>
              <a:rPr lang="zh-CN" altLang="en-US" sz="3600" b="0" noProof="1">
                <a:solidFill>
                  <a:srgbClr val="FF0000"/>
                </a:solidFill>
                <a:latin typeface="+mn-ea"/>
                <a:ea typeface="+mn-ea"/>
              </a:rPr>
              <a:t>德国</a:t>
            </a:r>
            <a:r>
              <a:rPr lang="zh-CN" altLang="en-US" sz="3600" b="0" noProof="1">
                <a:latin typeface="+mn-ea"/>
                <a:ea typeface="+mn-ea"/>
              </a:rPr>
              <a:t>生产发展状况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B71BD51-EA44-4BC4-89A5-B0B22FB93275}"/>
              </a:ext>
            </a:extLst>
          </p:cNvPr>
          <p:cNvSpPr txBox="1"/>
          <p:nvPr/>
        </p:nvSpPr>
        <p:spPr>
          <a:xfrm>
            <a:off x="558540" y="3954338"/>
            <a:ext cx="7859073" cy="5219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问：德国生产发展呈现怎样的状态？原因是什么？</a:t>
            </a:r>
          </a:p>
        </p:txBody>
      </p:sp>
      <p:sp>
        <p:nvSpPr>
          <p:cNvPr id="6151" name="Text Box 8">
            <a:extLst>
              <a:ext uri="{FF2B5EF4-FFF2-40B4-BE49-F238E27FC236}">
                <a16:creationId xmlns:a16="http://schemas.microsoft.com/office/drawing/2014/main" id="{24029700-46DC-4A9C-B7F6-6CF156E84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189" y="4702779"/>
            <a:ext cx="3405999" cy="5207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Aft>
                <a:spcPct val="30000"/>
              </a:spcAft>
            </a:pPr>
            <a:r>
              <a:rPr lang="zh-CN" altLang="en-US" sz="2800" b="0" dirty="0">
                <a:latin typeface="+mn-ea"/>
                <a:ea typeface="+mn-ea"/>
              </a:rPr>
              <a:t>生产和资本高度集中</a:t>
            </a: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5085203A-176C-4101-99BE-ACBBBA0E3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0950" y="5740150"/>
            <a:ext cx="4302100" cy="584200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Aft>
                <a:spcPct val="30000"/>
              </a:spcAft>
            </a:pPr>
            <a:r>
              <a:rPr lang="zh-CN" altLang="en-US" sz="3200" b="1">
                <a:solidFill>
                  <a:srgbClr val="FF0000"/>
                </a:solidFill>
                <a:latin typeface="+mn-ea"/>
                <a:ea typeface="+mn-ea"/>
              </a:rPr>
              <a:t>原因：第二次工业革命</a:t>
            </a:r>
          </a:p>
        </p:txBody>
      </p:sp>
      <p:sp>
        <p:nvSpPr>
          <p:cNvPr id="7196" name="文本框 1">
            <a:extLst>
              <a:ext uri="{FF2B5EF4-FFF2-40B4-BE49-F238E27FC236}">
                <a16:creationId xmlns:a16="http://schemas.microsoft.com/office/drawing/2014/main" id="{418EAD36-83D1-48D3-B47B-2D73CE0A7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732" y="3302134"/>
            <a:ext cx="6149869" cy="46166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dirty="0">
                <a:latin typeface="+mn-ea"/>
                <a:ea typeface="+mn-ea"/>
              </a:rPr>
              <a:t>——</a:t>
            </a:r>
            <a:r>
              <a:rPr lang="zh-CN" altLang="en-US" sz="2400" dirty="0">
                <a:latin typeface="+mn-ea"/>
                <a:ea typeface="+mn-ea"/>
              </a:rPr>
              <a:t>列宁《帝国主义是资本主义的最高阶段》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BB74ADB-2D23-4013-83DB-778464CCEF32}"/>
              </a:ext>
            </a:extLst>
          </p:cNvPr>
          <p:cNvSpPr/>
          <p:nvPr/>
        </p:nvSpPr>
        <p:spPr>
          <a:xfrm>
            <a:off x="5353332" y="4362965"/>
            <a:ext cx="2037738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lstStyle/>
          <a:p>
            <a:pPr algn="ctr"/>
            <a:r>
              <a:rPr lang="zh-CN" altLang="en-US" sz="7200" b="1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solidFill>
                  <a:srgbClr val="FF0000"/>
                </a:soli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  <a:latin typeface="+mn-ea"/>
                <a:ea typeface="+mn-ea"/>
              </a:rPr>
              <a:t>垄断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65B04DD7-50AF-4A17-ACD5-BD5EA27B1467}"/>
              </a:ext>
            </a:extLst>
          </p:cNvPr>
          <p:cNvSpPr/>
          <p:nvPr/>
        </p:nvSpPr>
        <p:spPr bwMode="auto">
          <a:xfrm>
            <a:off x="765776" y="2036638"/>
            <a:ext cx="1141928" cy="1074956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FDD3B160-C688-442E-928A-5E2C85D69FA1}"/>
              </a:ext>
            </a:extLst>
          </p:cNvPr>
          <p:cNvSpPr/>
          <p:nvPr/>
        </p:nvSpPr>
        <p:spPr bwMode="auto">
          <a:xfrm>
            <a:off x="2699792" y="2036637"/>
            <a:ext cx="936104" cy="1060023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669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ldLvl="0" animBg="1"/>
      <p:bldP spid="8" grpId="0" bldLvl="0" animBg="1"/>
      <p:bldP spid="9" grpId="0" animBg="1"/>
      <p:bldP spid="2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2339752" y="260648"/>
            <a:ext cx="4121633" cy="769441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44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第二次工业革命</a:t>
            </a:r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2051720" y="2003973"/>
            <a:ext cx="4751723" cy="769441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44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资本主义快速发展</a:t>
            </a:r>
          </a:p>
        </p:txBody>
      </p:sp>
      <p:sp>
        <p:nvSpPr>
          <p:cNvPr id="144394" name="AutoShape 10"/>
          <p:cNvSpPr>
            <a:spLocks noChangeArrowheads="1"/>
          </p:cNvSpPr>
          <p:nvPr/>
        </p:nvSpPr>
        <p:spPr bwMode="auto">
          <a:xfrm>
            <a:off x="4112438" y="1162424"/>
            <a:ext cx="576263" cy="709214"/>
          </a:xfrm>
          <a:prstGeom prst="downArrow">
            <a:avLst>
              <a:gd name="adj1" fmla="val 50000"/>
              <a:gd name="adj2" fmla="val 40565"/>
            </a:avLst>
          </a:prstGeom>
          <a:solidFill>
            <a:srgbClr val="FF0000"/>
          </a:solidFill>
          <a:ln w="12700" cap="sq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4396" name="AutoShape 12"/>
          <p:cNvSpPr>
            <a:spLocks noChangeArrowheads="1"/>
          </p:cNvSpPr>
          <p:nvPr/>
        </p:nvSpPr>
        <p:spPr bwMode="auto">
          <a:xfrm>
            <a:off x="4112438" y="2905749"/>
            <a:ext cx="576263" cy="709215"/>
          </a:xfrm>
          <a:prstGeom prst="downArrow">
            <a:avLst>
              <a:gd name="adj1" fmla="val 50000"/>
              <a:gd name="adj2" fmla="val 40565"/>
            </a:avLst>
          </a:prstGeom>
          <a:solidFill>
            <a:srgbClr val="FF0000"/>
          </a:solidFill>
          <a:ln w="12700" cap="sq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4397" name="Text Box 13"/>
          <p:cNvSpPr txBox="1">
            <a:spLocks noChangeArrowheads="1"/>
          </p:cNvSpPr>
          <p:nvPr/>
        </p:nvSpPr>
        <p:spPr bwMode="auto">
          <a:xfrm>
            <a:off x="1732548" y="3753840"/>
            <a:ext cx="5319087" cy="769441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zh-CN" altLang="en-US" sz="44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资本集中，垄断经济</a:t>
            </a:r>
          </a:p>
        </p:txBody>
      </p:sp>
      <p:sp>
        <p:nvSpPr>
          <p:cNvPr id="8" name="AutoShape 12">
            <a:extLst>
              <a:ext uri="{FF2B5EF4-FFF2-40B4-BE49-F238E27FC236}">
                <a16:creationId xmlns:a16="http://schemas.microsoft.com/office/drawing/2014/main" id="{24E7DB95-C669-402E-9996-0E321F8DB1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2436" y="4657619"/>
            <a:ext cx="576263" cy="709215"/>
          </a:xfrm>
          <a:prstGeom prst="downArrow">
            <a:avLst>
              <a:gd name="adj1" fmla="val 50000"/>
              <a:gd name="adj2" fmla="val 40565"/>
            </a:avLst>
          </a:prstGeom>
          <a:solidFill>
            <a:srgbClr val="FF0000"/>
          </a:solidFill>
          <a:ln w="12700" cap="sq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Text Box 13">
            <a:extLst>
              <a:ext uri="{FF2B5EF4-FFF2-40B4-BE49-F238E27FC236}">
                <a16:creationId xmlns:a16="http://schemas.microsoft.com/office/drawing/2014/main" id="{455D2127-ED4D-461C-845F-A06F592CD4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8227" y="5495315"/>
            <a:ext cx="4104680" cy="769441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zh-CN" altLang="en-US" sz="44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向帝国主义过渡</a:t>
            </a:r>
          </a:p>
        </p:txBody>
      </p:sp>
      <p:pic>
        <p:nvPicPr>
          <p:cNvPr id="198658" name="Picture 2" descr="https://timgsa.baidu.com/timg?image&amp;quality=80&amp;size=b9999_10000&amp;sec=1540106400983&amp;di=59799dc0d6625a633f685e045b5d8db1&amp;imgtype=0&amp;src=http%3A%2F%2Fimg.mp.itc.cn%2Fupload%2F20160815%2F8bec147958d34d938ce9058356e50f00.png">
            <a:extLst>
              <a:ext uri="{FF2B5EF4-FFF2-40B4-BE49-F238E27FC236}">
                <a16:creationId xmlns:a16="http://schemas.microsoft.com/office/drawing/2014/main" id="{E993F4C1-C69F-422E-9A4E-1718DDC18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9054"/>
            <a:ext cx="9144000" cy="353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4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4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4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14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30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0" grpId="0" animBg="1" autoUpdateAnimBg="0"/>
      <p:bldP spid="144394" grpId="0" animBg="1"/>
      <p:bldP spid="144396" grpId="0" animBg="1"/>
      <p:bldP spid="144397" grpId="0" animBg="1" autoUpdateAnimBg="0"/>
      <p:bldP spid="8" grpId="0" animBg="1"/>
      <p:bldP spid="9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04"/>
            <a:ext cx="9144000" cy="572414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0" y="5754510"/>
            <a:ext cx="9144000" cy="110799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垄断组织控制下的美国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DB9F57E-4846-4BE5-BAC5-EFD67726B037}"/>
              </a:ext>
            </a:extLst>
          </p:cNvPr>
          <p:cNvSpPr/>
          <p:nvPr/>
        </p:nvSpPr>
        <p:spPr>
          <a:xfrm>
            <a:off x="4248594" y="161818"/>
            <a:ext cx="3096344" cy="190846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对内垄断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箭头: 下 5">
            <a:extLst>
              <a:ext uri="{FF2B5EF4-FFF2-40B4-BE49-F238E27FC236}">
                <a16:creationId xmlns:a16="http://schemas.microsoft.com/office/drawing/2014/main" id="{B73603BB-4BC1-421C-9E0A-F835D3C65CA3}"/>
              </a:ext>
            </a:extLst>
          </p:cNvPr>
          <p:cNvSpPr/>
          <p:nvPr/>
        </p:nvSpPr>
        <p:spPr bwMode="auto">
          <a:xfrm rot="8815512">
            <a:off x="6427593" y="1460164"/>
            <a:ext cx="432048" cy="792088"/>
          </a:xfrm>
          <a:prstGeom prst="downArrow">
            <a:avLst/>
          </a:prstGeom>
          <a:solidFill>
            <a:srgbClr val="FFFF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B97621C1-3DFD-4483-8131-69E295CBF9E9}"/>
              </a:ext>
            </a:extLst>
          </p:cNvPr>
          <p:cNvSpPr/>
          <p:nvPr/>
        </p:nvSpPr>
        <p:spPr bwMode="auto">
          <a:xfrm>
            <a:off x="6763405" y="2214299"/>
            <a:ext cx="570964" cy="537478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C0540022-949E-4627-BE98-F7A2279E00A0}"/>
              </a:ext>
            </a:extLst>
          </p:cNvPr>
          <p:cNvSpPr/>
          <p:nvPr/>
        </p:nvSpPr>
        <p:spPr bwMode="auto">
          <a:xfrm>
            <a:off x="5677634" y="2214299"/>
            <a:ext cx="570964" cy="537478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9C873374-44C1-4B99-A52D-AFABDD5CCE85}"/>
              </a:ext>
            </a:extLst>
          </p:cNvPr>
          <p:cNvSpPr/>
          <p:nvPr/>
        </p:nvSpPr>
        <p:spPr bwMode="auto">
          <a:xfrm>
            <a:off x="4504488" y="2305969"/>
            <a:ext cx="570964" cy="537478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http://img.redocn.com/sheying/20150612/lieqiangguafenzhongguohoudeshijutu_4504680.jpg">
            <a:extLst>
              <a:ext uri="{FF2B5EF4-FFF2-40B4-BE49-F238E27FC236}">
                <a16:creationId xmlns:a16="http://schemas.microsoft.com/office/drawing/2014/main" id="{FD32821A-AA2B-415F-B8AF-4C4342638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1"/>
          <a:stretch/>
        </p:blipFill>
        <p:spPr bwMode="auto">
          <a:xfrm>
            <a:off x="1691680" y="55305"/>
            <a:ext cx="5400600" cy="6747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2039F450-7871-4B2F-A719-394192BDC961}"/>
              </a:ext>
            </a:extLst>
          </p:cNvPr>
          <p:cNvSpPr/>
          <p:nvPr/>
        </p:nvSpPr>
        <p:spPr>
          <a:xfrm>
            <a:off x="4860032" y="188640"/>
            <a:ext cx="4140460" cy="2520280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对外侵略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0E1CA91-6023-4C49-A1FE-3060EF8DC319}"/>
              </a:ext>
            </a:extLst>
          </p:cNvPr>
          <p:cNvSpPr txBox="1"/>
          <p:nvPr/>
        </p:nvSpPr>
        <p:spPr>
          <a:xfrm>
            <a:off x="251520" y="1022072"/>
            <a:ext cx="1292662" cy="4813854"/>
          </a:xfrm>
          <a:prstGeom prst="rect">
            <a:avLst/>
          </a:prstGeom>
          <a:solidFill>
            <a:schemeClr val="bg1"/>
          </a:solidFill>
        </p:spPr>
        <p:txBody>
          <a:bodyPr vert="eaVert" wrap="square" rtlCol="0">
            <a:spAutoFit/>
          </a:bodyPr>
          <a:lstStyle/>
          <a:p>
            <a:r>
              <a:rPr lang="en-US" altLang="zh-CN" sz="3600" b="0" dirty="0">
                <a:latin typeface="+mn-ea"/>
                <a:ea typeface="+mn-ea"/>
              </a:rPr>
              <a:t>19</a:t>
            </a:r>
            <a:r>
              <a:rPr lang="zh-CN" altLang="en-US" sz="3600" b="0" dirty="0">
                <a:latin typeface="+mn-ea"/>
                <a:ea typeface="+mn-ea"/>
              </a:rPr>
              <a:t>世纪末帝国主义列强瓜分中国后的“时局图”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DD241300-FE2E-48AE-91E7-0FAD718F6C4A}"/>
              </a:ext>
            </a:extLst>
          </p:cNvPr>
          <p:cNvCxnSpPr>
            <a:cxnSpLocks/>
          </p:cNvCxnSpPr>
          <p:nvPr/>
        </p:nvCxnSpPr>
        <p:spPr bwMode="auto">
          <a:xfrm>
            <a:off x="899592" y="2996952"/>
            <a:ext cx="0" cy="2694958"/>
          </a:xfrm>
          <a:prstGeom prst="line">
            <a:avLst/>
          </a:prstGeom>
          <a:solidFill>
            <a:schemeClr val="accent1"/>
          </a:solidFill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4BB739B5-F6CC-4419-9127-E93C023A9728}"/>
              </a:ext>
            </a:extLst>
          </p:cNvPr>
          <p:cNvCxnSpPr>
            <a:cxnSpLocks/>
          </p:cNvCxnSpPr>
          <p:nvPr/>
        </p:nvCxnSpPr>
        <p:spPr bwMode="auto">
          <a:xfrm>
            <a:off x="323528" y="1124744"/>
            <a:ext cx="0" cy="1728192"/>
          </a:xfrm>
          <a:prstGeom prst="line">
            <a:avLst/>
          </a:prstGeom>
          <a:solidFill>
            <a:schemeClr val="accent1"/>
          </a:solidFill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040988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5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214407"/>
              </p:ext>
            </p:extLst>
          </p:nvPr>
        </p:nvGraphicFramePr>
        <p:xfrm>
          <a:off x="4623" y="-23106"/>
          <a:ext cx="9139377" cy="4170526"/>
        </p:xfrm>
        <a:graphic>
          <a:graphicData uri="http://schemas.openxmlformats.org/drawingml/2006/table">
            <a:tbl>
              <a:tblPr/>
              <a:tblGrid>
                <a:gridCol w="3562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31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5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41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4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07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项  目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英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德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法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美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97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1870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-1913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工业增长速度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1.3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4.6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1.9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8.1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7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1913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年工业产量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所占位置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第三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第二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第四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第一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013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1913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年殖民地面积所占位置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第一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第四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第二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第五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椭圆 3"/>
          <p:cNvSpPr/>
          <p:nvPr/>
        </p:nvSpPr>
        <p:spPr bwMode="auto">
          <a:xfrm>
            <a:off x="7956376" y="2132856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椭圆 12"/>
          <p:cNvSpPr/>
          <p:nvPr/>
        </p:nvSpPr>
        <p:spPr bwMode="auto">
          <a:xfrm>
            <a:off x="5148064" y="2132856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椭圆 13"/>
          <p:cNvSpPr/>
          <p:nvPr/>
        </p:nvSpPr>
        <p:spPr bwMode="auto">
          <a:xfrm>
            <a:off x="6588224" y="3284984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3779912" y="3284984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5536" y="4437112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上表说明什么问题？</a:t>
            </a:r>
          </a:p>
        </p:txBody>
      </p:sp>
      <p:sp>
        <p:nvSpPr>
          <p:cNvPr id="6" name="右箭头 5"/>
          <p:cNvSpPr/>
          <p:nvPr/>
        </p:nvSpPr>
        <p:spPr bwMode="auto">
          <a:xfrm>
            <a:off x="3021195" y="5174905"/>
            <a:ext cx="3168352" cy="648072"/>
          </a:xfrm>
          <a:prstGeom prst="rightArrow">
            <a:avLst/>
          </a:prstGeom>
          <a:solidFill>
            <a:schemeClr val="tx2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76256" y="4437112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实力与殖民地成反比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96410" y="4446240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会产生怎样的后果？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867011" y="4446240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列强加紧争夺殖民地</a:t>
            </a:r>
          </a:p>
        </p:txBody>
      </p:sp>
    </p:spTree>
    <p:extLst>
      <p:ext uri="{BB962C8B-B14F-4D97-AF65-F5344CB8AC3E}">
        <p14:creationId xmlns:p14="http://schemas.microsoft.com/office/powerpoint/2010/main" val="34010234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5" grpId="0" animBg="1"/>
      <p:bldP spid="6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66" name="Group 5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147" name="Picture 3" descr="日德兰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48" name="WordArt 4"/>
            <p:cNvSpPr>
              <a:spLocks noChangeArrowheads="1" noChangeShapeType="1" noTextEdit="1"/>
            </p:cNvSpPr>
            <p:nvPr/>
          </p:nvSpPr>
          <p:spPr bwMode="auto">
            <a:xfrm>
              <a:off x="816" y="890"/>
              <a:ext cx="4512" cy="259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ObliqueTopLeft"/>
                <a:lightRig rig="legacyHarsh3" dir="t"/>
              </a:scene3d>
              <a:sp3d extrusionH="430200" prstMaterial="legacyMatte">
                <a:extrusionClr>
                  <a:srgbClr val="FF6600"/>
                </a:extrusionClr>
                <a:contourClr>
                  <a:srgbClr val="FFE701"/>
                </a:contourClr>
              </a:sp3d>
            </a:bodyPr>
            <a:lstStyle/>
            <a:p>
              <a:pPr algn="ctr"/>
              <a:r>
                <a:rPr lang="zh-CN" altLang="en-US" sz="3600" kern="10">
                  <a:ln w="9525"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第一次世界大战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300" name="Group 4"/>
          <p:cNvGrpSpPr>
            <a:grpSpLocks/>
          </p:cNvGrpSpPr>
          <p:nvPr/>
        </p:nvGrpSpPr>
        <p:grpSpPr bwMode="auto">
          <a:xfrm>
            <a:off x="1655676" y="3401766"/>
            <a:ext cx="5832648" cy="2499633"/>
            <a:chOff x="-916" y="2736"/>
            <a:chExt cx="3146" cy="1391"/>
          </a:xfrm>
        </p:grpSpPr>
        <p:sp>
          <p:nvSpPr>
            <p:cNvPr id="183301" name="AutoShape 5"/>
            <p:cNvSpPr>
              <a:spLocks noChangeArrowheads="1"/>
            </p:cNvSpPr>
            <p:nvPr/>
          </p:nvSpPr>
          <p:spPr bwMode="auto">
            <a:xfrm>
              <a:off x="-916" y="2736"/>
              <a:ext cx="3146" cy="1391"/>
            </a:xfrm>
            <a:prstGeom prst="cloudCallout">
              <a:avLst>
                <a:gd name="adj1" fmla="val -48685"/>
                <a:gd name="adj2" fmla="val 32417"/>
              </a:avLst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lang="zh-CN" altLang="en-US" sz="2400" b="0">
                <a:ea typeface="宋体" panose="02010600030101010101" pitchFamily="2" charset="-122"/>
              </a:endParaRPr>
            </a:p>
          </p:txBody>
        </p:sp>
        <p:sp>
          <p:nvSpPr>
            <p:cNvPr id="183302" name="Text Box 6"/>
            <p:cNvSpPr txBox="1">
              <a:spLocks noChangeArrowheads="1"/>
            </p:cNvSpPr>
            <p:nvPr/>
          </p:nvSpPr>
          <p:spPr bwMode="auto">
            <a:xfrm>
              <a:off x="-542" y="3139"/>
              <a:ext cx="2500" cy="39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4000" dirty="0">
                  <a:solidFill>
                    <a:srgbClr val="CCFF33"/>
                  </a:solidFill>
                  <a:ea typeface="宋体" panose="02010600030101010101" pitchFamily="2" charset="-122"/>
                </a:rPr>
                <a:t>渴 望 更 多 殖 民 地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CB4905BC-0B3A-49A2-A7B4-021AE762E461}"/>
              </a:ext>
            </a:extLst>
          </p:cNvPr>
          <p:cNvSpPr/>
          <p:nvPr/>
        </p:nvSpPr>
        <p:spPr>
          <a:xfrm>
            <a:off x="0" y="0"/>
            <a:ext cx="9144000" cy="280076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zh-CN" altLang="en-US" b="0" dirty="0">
                <a:latin typeface="+mn-ea"/>
                <a:ea typeface="+mn-ea"/>
              </a:rPr>
              <a:t>德国人向自己的一个邻国让出陆地，向另一个让出海洋，而给自己留下一钱不值的天空，这样的时代一去不复返了！</a:t>
            </a:r>
            <a:r>
              <a:rPr lang="en-US" altLang="zh-CN" b="0" dirty="0">
                <a:latin typeface="+mn-ea"/>
                <a:ea typeface="+mn-ea"/>
              </a:rPr>
              <a:t>••••••</a:t>
            </a:r>
            <a:r>
              <a:rPr lang="zh-CN" altLang="en-US" b="0" dirty="0">
                <a:latin typeface="+mn-ea"/>
                <a:ea typeface="+mn-ea"/>
              </a:rPr>
              <a:t>我们也要给自己一块光明之地，一块阳光下的地盘。</a:t>
            </a:r>
          </a:p>
          <a:p>
            <a:pPr indent="457200" algn="just"/>
            <a:r>
              <a:rPr lang="zh-CN" altLang="en-US" b="0" dirty="0">
                <a:latin typeface="+mn-ea"/>
                <a:ea typeface="+mn-ea"/>
              </a:rPr>
              <a:t>                       </a:t>
            </a:r>
            <a:r>
              <a:rPr lang="en-US" altLang="zh-CN" b="0" dirty="0">
                <a:latin typeface="+mn-ea"/>
                <a:ea typeface="+mn-ea"/>
              </a:rPr>
              <a:t>——</a:t>
            </a:r>
            <a:r>
              <a:rPr lang="zh-CN" altLang="en-US" b="0" dirty="0">
                <a:latin typeface="+mn-ea"/>
                <a:ea typeface="+mn-ea"/>
              </a:rPr>
              <a:t>德国外长皮洛夫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0F033E57-CF40-47B8-815F-15EC70B6E0D9}"/>
              </a:ext>
            </a:extLst>
          </p:cNvPr>
          <p:cNvSpPr/>
          <p:nvPr/>
        </p:nvSpPr>
        <p:spPr bwMode="auto">
          <a:xfrm>
            <a:off x="4103948" y="1484784"/>
            <a:ext cx="936104" cy="576064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75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910" name="Picture 86" descr="图片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9140825" cy="685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7826" name="Group 2"/>
          <p:cNvGrpSpPr>
            <a:grpSpLocks/>
          </p:cNvGrpSpPr>
          <p:nvPr/>
        </p:nvGrpSpPr>
        <p:grpSpPr bwMode="auto">
          <a:xfrm>
            <a:off x="1270000" y="357188"/>
            <a:ext cx="990600" cy="1066800"/>
            <a:chOff x="800" y="560"/>
            <a:chExt cx="624" cy="672"/>
          </a:xfrm>
        </p:grpSpPr>
        <p:sp>
          <p:nvSpPr>
            <p:cNvPr id="77827" name="Oval 3"/>
            <p:cNvSpPr>
              <a:spLocks noChangeArrowheads="1"/>
            </p:cNvSpPr>
            <p:nvPr/>
          </p:nvSpPr>
          <p:spPr bwMode="auto">
            <a:xfrm>
              <a:off x="800" y="560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28" name="Text Box 4"/>
            <p:cNvSpPr txBox="1">
              <a:spLocks noChangeArrowheads="1"/>
            </p:cNvSpPr>
            <p:nvPr/>
          </p:nvSpPr>
          <p:spPr bwMode="auto">
            <a:xfrm>
              <a:off x="816" y="576"/>
              <a:ext cx="551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>
                  <a:latin typeface="楷体" panose="02010609060101010101" pitchFamily="49" charset="-122"/>
                  <a:ea typeface="楷体" panose="02010609060101010101" pitchFamily="49" charset="-122"/>
                </a:rPr>
                <a:t>意</a:t>
              </a:r>
              <a:endParaRPr lang="zh-CN" altLang="en-US" sz="60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30" name="Group 6"/>
          <p:cNvGrpSpPr>
            <a:grpSpLocks/>
          </p:cNvGrpSpPr>
          <p:nvPr/>
        </p:nvGrpSpPr>
        <p:grpSpPr bwMode="auto">
          <a:xfrm>
            <a:off x="3657600" y="3659188"/>
            <a:ext cx="2138363" cy="762000"/>
            <a:chOff x="2304" y="2640"/>
            <a:chExt cx="1241" cy="480"/>
          </a:xfrm>
        </p:grpSpPr>
        <p:sp>
          <p:nvSpPr>
            <p:cNvPr id="77831" name="AutoShape 7"/>
            <p:cNvSpPr>
              <a:spLocks noChangeArrowheads="1"/>
            </p:cNvSpPr>
            <p:nvPr/>
          </p:nvSpPr>
          <p:spPr bwMode="auto">
            <a:xfrm>
              <a:off x="2672" y="2880"/>
              <a:ext cx="240" cy="240"/>
            </a:xfrm>
            <a:prstGeom prst="irregularSeal1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32" name="Text Box 8"/>
            <p:cNvSpPr txBox="1">
              <a:spLocks noChangeArrowheads="1"/>
            </p:cNvSpPr>
            <p:nvPr/>
          </p:nvSpPr>
          <p:spPr bwMode="auto">
            <a:xfrm rot="1323928">
              <a:off x="2304" y="2640"/>
              <a:ext cx="12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800" b="0">
                  <a:latin typeface="楷体" panose="02010609060101010101" pitchFamily="49" charset="-122"/>
                  <a:ea typeface="楷体" panose="02010609060101010101" pitchFamily="49" charset="-122"/>
                </a:rPr>
                <a:t>巴尔干问题</a:t>
              </a:r>
            </a:p>
          </p:txBody>
        </p:sp>
      </p:grpSp>
      <p:grpSp>
        <p:nvGrpSpPr>
          <p:cNvPr id="77834" name="Group 10"/>
          <p:cNvGrpSpPr>
            <a:grpSpLocks/>
          </p:cNvGrpSpPr>
          <p:nvPr/>
        </p:nvGrpSpPr>
        <p:grpSpPr bwMode="auto">
          <a:xfrm>
            <a:off x="2235200" y="3443288"/>
            <a:ext cx="4497388" cy="1570037"/>
            <a:chOff x="1408" y="2504"/>
            <a:chExt cx="2816" cy="952"/>
          </a:xfrm>
        </p:grpSpPr>
        <p:sp>
          <p:nvSpPr>
            <p:cNvPr id="77835" name="Line 11"/>
            <p:cNvSpPr>
              <a:spLocks noChangeShapeType="1"/>
            </p:cNvSpPr>
            <p:nvPr/>
          </p:nvSpPr>
          <p:spPr bwMode="auto">
            <a:xfrm rot="13021509" flipV="1">
              <a:off x="2928" y="3072"/>
              <a:ext cx="1296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36" name="Line 12"/>
            <p:cNvSpPr>
              <a:spLocks noChangeShapeType="1"/>
            </p:cNvSpPr>
            <p:nvPr/>
          </p:nvSpPr>
          <p:spPr bwMode="auto">
            <a:xfrm rot="2353737" flipV="1">
              <a:off x="1408" y="2504"/>
              <a:ext cx="1296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37" name="Group 13"/>
          <p:cNvGrpSpPr>
            <a:grpSpLocks/>
          </p:cNvGrpSpPr>
          <p:nvPr/>
        </p:nvGrpSpPr>
        <p:grpSpPr bwMode="auto">
          <a:xfrm>
            <a:off x="2311400" y="915988"/>
            <a:ext cx="4419600" cy="25400"/>
            <a:chOff x="1456" y="912"/>
            <a:chExt cx="2784" cy="16"/>
          </a:xfrm>
        </p:grpSpPr>
        <p:sp>
          <p:nvSpPr>
            <p:cNvPr id="77838" name="Line 14"/>
            <p:cNvSpPr>
              <a:spLocks noChangeShapeType="1"/>
            </p:cNvSpPr>
            <p:nvPr/>
          </p:nvSpPr>
          <p:spPr bwMode="auto">
            <a:xfrm>
              <a:off x="1456" y="912"/>
              <a:ext cx="129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39" name="Line 15"/>
            <p:cNvSpPr>
              <a:spLocks noChangeShapeType="1"/>
            </p:cNvSpPr>
            <p:nvPr/>
          </p:nvSpPr>
          <p:spPr bwMode="auto">
            <a:xfrm rot="10870575" flipV="1">
              <a:off x="2960" y="912"/>
              <a:ext cx="1280" cy="1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40" name="Group 16"/>
          <p:cNvGrpSpPr>
            <a:grpSpLocks/>
          </p:cNvGrpSpPr>
          <p:nvPr/>
        </p:nvGrpSpPr>
        <p:grpSpPr bwMode="auto">
          <a:xfrm>
            <a:off x="3574192" y="357188"/>
            <a:ext cx="2030413" cy="762000"/>
            <a:chOff x="2251" y="560"/>
            <a:chExt cx="1241" cy="480"/>
          </a:xfrm>
        </p:grpSpPr>
        <p:sp>
          <p:nvSpPr>
            <p:cNvPr id="77841" name="AutoShape 17"/>
            <p:cNvSpPr>
              <a:spLocks noChangeArrowheads="1"/>
            </p:cNvSpPr>
            <p:nvPr/>
          </p:nvSpPr>
          <p:spPr bwMode="auto">
            <a:xfrm>
              <a:off x="2736" y="800"/>
              <a:ext cx="240" cy="240"/>
            </a:xfrm>
            <a:prstGeom prst="irregularSeal1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42" name="Text Box 18"/>
            <p:cNvSpPr txBox="1">
              <a:spLocks noChangeArrowheads="1"/>
            </p:cNvSpPr>
            <p:nvPr/>
          </p:nvSpPr>
          <p:spPr bwMode="auto">
            <a:xfrm>
              <a:off x="2251" y="560"/>
              <a:ext cx="12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800" b="0" dirty="0">
                  <a:latin typeface="楷体" panose="02010609060101010101" pitchFamily="49" charset="-122"/>
                  <a:ea typeface="楷体" panose="02010609060101010101" pitchFamily="49" charset="-122"/>
                </a:rPr>
                <a:t>突尼斯问题</a:t>
              </a:r>
              <a:endParaRPr lang="zh-CN" altLang="en-US" sz="3600" b="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77844" name="AutoShape 20"/>
          <p:cNvSpPr>
            <a:spLocks noChangeArrowheads="1"/>
          </p:cNvSpPr>
          <p:nvPr/>
        </p:nvSpPr>
        <p:spPr bwMode="auto">
          <a:xfrm>
            <a:off x="4343400" y="5005388"/>
            <a:ext cx="381000" cy="381000"/>
          </a:xfrm>
          <a:prstGeom prst="irregularSeal1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7846" name="Line 22"/>
          <p:cNvSpPr>
            <a:spLocks noChangeShapeType="1"/>
          </p:cNvSpPr>
          <p:nvPr/>
        </p:nvSpPr>
        <p:spPr bwMode="auto">
          <a:xfrm>
            <a:off x="2311400" y="5183188"/>
            <a:ext cx="2057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7849" name="Line 25"/>
          <p:cNvSpPr>
            <a:spLocks noChangeShapeType="1"/>
          </p:cNvSpPr>
          <p:nvPr/>
        </p:nvSpPr>
        <p:spPr bwMode="auto">
          <a:xfrm rot="21318995" flipV="1">
            <a:off x="2209800" y="2109788"/>
            <a:ext cx="20574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7851" name="Line 27"/>
          <p:cNvSpPr>
            <a:spLocks noChangeShapeType="1"/>
          </p:cNvSpPr>
          <p:nvPr/>
        </p:nvSpPr>
        <p:spPr bwMode="auto">
          <a:xfrm rot="21512640" flipH="1">
            <a:off x="4648200" y="1068388"/>
            <a:ext cx="2057400" cy="762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7852" name="Line 28"/>
          <p:cNvSpPr>
            <a:spLocks noChangeShapeType="1"/>
          </p:cNvSpPr>
          <p:nvPr/>
        </p:nvSpPr>
        <p:spPr bwMode="auto">
          <a:xfrm rot="10870575" flipV="1">
            <a:off x="4699000" y="5183188"/>
            <a:ext cx="2032000" cy="25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7854" name="Group 30"/>
          <p:cNvGrpSpPr>
            <a:grpSpLocks/>
          </p:cNvGrpSpPr>
          <p:nvPr/>
        </p:nvGrpSpPr>
        <p:grpSpPr bwMode="auto">
          <a:xfrm>
            <a:off x="6756400" y="357188"/>
            <a:ext cx="990600" cy="1066800"/>
            <a:chOff x="4256" y="560"/>
            <a:chExt cx="624" cy="672"/>
          </a:xfrm>
        </p:grpSpPr>
        <p:sp>
          <p:nvSpPr>
            <p:cNvPr id="77855" name="Oval 31"/>
            <p:cNvSpPr>
              <a:spLocks noChangeArrowheads="1"/>
            </p:cNvSpPr>
            <p:nvPr/>
          </p:nvSpPr>
          <p:spPr bwMode="auto">
            <a:xfrm>
              <a:off x="4256" y="560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56" name="Text Box 32"/>
            <p:cNvSpPr txBox="1">
              <a:spLocks noChangeArrowheads="1"/>
            </p:cNvSpPr>
            <p:nvPr/>
          </p:nvSpPr>
          <p:spPr bwMode="auto">
            <a:xfrm>
              <a:off x="4281" y="576"/>
              <a:ext cx="551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>
                  <a:latin typeface="楷体" panose="02010609060101010101" pitchFamily="49" charset="-122"/>
                  <a:ea typeface="楷体" panose="02010609060101010101" pitchFamily="49" charset="-122"/>
                </a:rPr>
                <a:t>法</a:t>
              </a: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60" name="Group 36"/>
          <p:cNvGrpSpPr>
            <a:grpSpLocks/>
          </p:cNvGrpSpPr>
          <p:nvPr/>
        </p:nvGrpSpPr>
        <p:grpSpPr bwMode="auto">
          <a:xfrm>
            <a:off x="1270000" y="4649788"/>
            <a:ext cx="990600" cy="1066800"/>
            <a:chOff x="800" y="3264"/>
            <a:chExt cx="624" cy="672"/>
          </a:xfrm>
        </p:grpSpPr>
        <p:sp>
          <p:nvSpPr>
            <p:cNvPr id="77861" name="Oval 37"/>
            <p:cNvSpPr>
              <a:spLocks noChangeArrowheads="1"/>
            </p:cNvSpPr>
            <p:nvPr/>
          </p:nvSpPr>
          <p:spPr bwMode="auto">
            <a:xfrm>
              <a:off x="800" y="3264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62" name="Text Box 38"/>
            <p:cNvSpPr txBox="1">
              <a:spLocks noChangeArrowheads="1"/>
            </p:cNvSpPr>
            <p:nvPr/>
          </p:nvSpPr>
          <p:spPr bwMode="auto">
            <a:xfrm>
              <a:off x="832" y="3280"/>
              <a:ext cx="551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>
                  <a:latin typeface="楷体" panose="02010609060101010101" pitchFamily="49" charset="-122"/>
                  <a:ea typeface="楷体" panose="02010609060101010101" pitchFamily="49" charset="-122"/>
                </a:rPr>
                <a:t>奥</a:t>
              </a: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63" name="Group 39"/>
          <p:cNvGrpSpPr>
            <a:grpSpLocks/>
          </p:cNvGrpSpPr>
          <p:nvPr/>
        </p:nvGrpSpPr>
        <p:grpSpPr bwMode="auto">
          <a:xfrm>
            <a:off x="6756400" y="4738688"/>
            <a:ext cx="990600" cy="1066800"/>
            <a:chOff x="4256" y="3264"/>
            <a:chExt cx="624" cy="672"/>
          </a:xfrm>
        </p:grpSpPr>
        <p:sp>
          <p:nvSpPr>
            <p:cNvPr id="77864" name="Oval 40"/>
            <p:cNvSpPr>
              <a:spLocks noChangeArrowheads="1"/>
            </p:cNvSpPr>
            <p:nvPr/>
          </p:nvSpPr>
          <p:spPr bwMode="auto">
            <a:xfrm>
              <a:off x="4256" y="3264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65" name="Text Box 41"/>
            <p:cNvSpPr txBox="1">
              <a:spLocks noChangeArrowheads="1"/>
            </p:cNvSpPr>
            <p:nvPr/>
          </p:nvSpPr>
          <p:spPr bwMode="auto">
            <a:xfrm>
              <a:off x="4297" y="3296"/>
              <a:ext cx="555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>
                  <a:latin typeface="楷体" panose="02010609060101010101" pitchFamily="49" charset="-122"/>
                  <a:ea typeface="楷体" panose="02010609060101010101" pitchFamily="49" charset="-122"/>
                </a:rPr>
                <a:t>俄</a:t>
              </a: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887" name="Group 63"/>
          <p:cNvGrpSpPr>
            <a:grpSpLocks/>
          </p:cNvGrpSpPr>
          <p:nvPr/>
        </p:nvGrpSpPr>
        <p:grpSpPr bwMode="auto">
          <a:xfrm>
            <a:off x="2268538" y="2505077"/>
            <a:ext cx="4464050" cy="976313"/>
            <a:chOff x="1456" y="1913"/>
            <a:chExt cx="2768" cy="615"/>
          </a:xfrm>
        </p:grpSpPr>
        <p:sp>
          <p:nvSpPr>
            <p:cNvPr id="77850" name="AutoShape 26"/>
            <p:cNvSpPr>
              <a:spLocks noChangeArrowheads="1"/>
            </p:cNvSpPr>
            <p:nvPr/>
          </p:nvSpPr>
          <p:spPr bwMode="auto">
            <a:xfrm>
              <a:off x="1456" y="2176"/>
              <a:ext cx="1200" cy="192"/>
            </a:xfrm>
            <a:prstGeom prst="rightArrow">
              <a:avLst>
                <a:gd name="adj1" fmla="val 50000"/>
                <a:gd name="adj2" fmla="val 15625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53" name="AutoShape 29"/>
            <p:cNvSpPr>
              <a:spLocks noChangeArrowheads="1"/>
            </p:cNvSpPr>
            <p:nvPr/>
          </p:nvSpPr>
          <p:spPr bwMode="auto">
            <a:xfrm>
              <a:off x="3024" y="2176"/>
              <a:ext cx="1200" cy="192"/>
            </a:xfrm>
            <a:prstGeom prst="leftArrow">
              <a:avLst>
                <a:gd name="adj1" fmla="val 50000"/>
                <a:gd name="adj2" fmla="val 15625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66" name="AutoShape 42"/>
            <p:cNvSpPr>
              <a:spLocks noChangeArrowheads="1"/>
            </p:cNvSpPr>
            <p:nvPr/>
          </p:nvSpPr>
          <p:spPr bwMode="auto">
            <a:xfrm>
              <a:off x="2640" y="2096"/>
              <a:ext cx="384" cy="432"/>
            </a:xfrm>
            <a:prstGeom prst="irregularSeal1">
              <a:avLst/>
            </a:prstGeom>
            <a:solidFill>
              <a:srgbClr val="A5002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67" name="Text Box 43"/>
            <p:cNvSpPr txBox="1">
              <a:spLocks noChangeArrowheads="1"/>
            </p:cNvSpPr>
            <p:nvPr/>
          </p:nvSpPr>
          <p:spPr bwMode="auto">
            <a:xfrm>
              <a:off x="1680" y="1913"/>
              <a:ext cx="248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800" b="0" dirty="0">
                  <a:latin typeface="楷体" panose="02010609060101010101" pitchFamily="49" charset="-122"/>
                  <a:ea typeface="楷体" panose="02010609060101010101" pitchFamily="49" charset="-122"/>
                </a:rPr>
                <a:t>世界市场 、殖民地问题</a:t>
              </a:r>
            </a:p>
          </p:txBody>
        </p:sp>
      </p:grpSp>
      <p:sp>
        <p:nvSpPr>
          <p:cNvPr id="77868" name="Text Box 44"/>
          <p:cNvSpPr txBox="1">
            <a:spLocks noChangeArrowheads="1"/>
          </p:cNvSpPr>
          <p:nvPr/>
        </p:nvSpPr>
        <p:spPr bwMode="auto">
          <a:xfrm>
            <a:off x="3508375" y="4541838"/>
            <a:ext cx="2143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800" b="0">
                <a:latin typeface="楷体" panose="02010609060101010101" pitchFamily="49" charset="-122"/>
                <a:ea typeface="楷体" panose="02010609060101010101" pitchFamily="49" charset="-122"/>
              </a:rPr>
              <a:t>争夺巴尔干</a:t>
            </a:r>
          </a:p>
        </p:txBody>
      </p:sp>
      <p:grpSp>
        <p:nvGrpSpPr>
          <p:cNvPr id="77869" name="Group 45"/>
          <p:cNvGrpSpPr>
            <a:grpSpLocks/>
          </p:cNvGrpSpPr>
          <p:nvPr/>
        </p:nvGrpSpPr>
        <p:grpSpPr bwMode="auto">
          <a:xfrm>
            <a:off x="3047037" y="1397662"/>
            <a:ext cx="2403475" cy="737526"/>
            <a:chOff x="1919" y="1234"/>
            <a:chExt cx="1466" cy="446"/>
          </a:xfrm>
        </p:grpSpPr>
        <p:sp>
          <p:nvSpPr>
            <p:cNvPr id="77870" name="AutoShape 46"/>
            <p:cNvSpPr>
              <a:spLocks noChangeArrowheads="1"/>
            </p:cNvSpPr>
            <p:nvPr/>
          </p:nvSpPr>
          <p:spPr bwMode="auto">
            <a:xfrm>
              <a:off x="2688" y="1440"/>
              <a:ext cx="240" cy="240"/>
            </a:xfrm>
            <a:prstGeom prst="irregularSeal1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71" name="Text Box 47"/>
            <p:cNvSpPr txBox="1">
              <a:spLocks noChangeArrowheads="1"/>
            </p:cNvSpPr>
            <p:nvPr/>
          </p:nvSpPr>
          <p:spPr bwMode="auto">
            <a:xfrm rot="20312073">
              <a:off x="1919" y="1234"/>
              <a:ext cx="1466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800" b="0" dirty="0">
                  <a:latin typeface="楷体" panose="02010609060101010101" pitchFamily="49" charset="-122"/>
                  <a:ea typeface="楷体" panose="02010609060101010101" pitchFamily="49" charset="-122"/>
                </a:rPr>
                <a:t>普法战争后果</a:t>
              </a:r>
              <a:endParaRPr lang="zh-CN" altLang="en-US" sz="2400" b="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77872" name="Text Box 48"/>
          <p:cNvSpPr txBox="1">
            <a:spLocks noChangeArrowheads="1"/>
          </p:cNvSpPr>
          <p:nvPr/>
        </p:nvSpPr>
        <p:spPr bwMode="auto">
          <a:xfrm>
            <a:off x="2388393" y="-71816"/>
            <a:ext cx="46720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3600" b="0" dirty="0">
                <a:solidFill>
                  <a:srgbClr val="1642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两大军事集团的形成</a:t>
            </a:r>
            <a:endParaRPr lang="zh-CN" altLang="en-US" sz="36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7880" name="Group 56"/>
          <p:cNvGrpSpPr>
            <a:grpSpLocks/>
          </p:cNvGrpSpPr>
          <p:nvPr/>
        </p:nvGrpSpPr>
        <p:grpSpPr bwMode="auto">
          <a:xfrm>
            <a:off x="1763713" y="3657608"/>
            <a:ext cx="1368425" cy="968376"/>
            <a:chOff x="1111" y="2639"/>
            <a:chExt cx="771" cy="610"/>
          </a:xfrm>
        </p:grpSpPr>
        <p:sp>
          <p:nvSpPr>
            <p:cNvPr id="77873" name="Line 49"/>
            <p:cNvSpPr>
              <a:spLocks noChangeShapeType="1"/>
            </p:cNvSpPr>
            <p:nvPr/>
          </p:nvSpPr>
          <p:spPr bwMode="auto">
            <a:xfrm>
              <a:off x="1111" y="2639"/>
              <a:ext cx="0" cy="610"/>
            </a:xfrm>
            <a:prstGeom prst="line">
              <a:avLst/>
            </a:prstGeom>
            <a:noFill/>
            <a:ln w="666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79" name="Text Box 55"/>
            <p:cNvSpPr txBox="1">
              <a:spLocks noChangeArrowheads="1"/>
            </p:cNvSpPr>
            <p:nvPr/>
          </p:nvSpPr>
          <p:spPr bwMode="auto">
            <a:xfrm>
              <a:off x="1156" y="2840"/>
              <a:ext cx="7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zh-CN" sz="2800" b="0">
                  <a:latin typeface="楷体" panose="02010609060101010101" pitchFamily="49" charset="-122"/>
                  <a:ea typeface="楷体" panose="02010609060101010101" pitchFamily="49" charset="-122"/>
                </a:rPr>
                <a:t>1879</a:t>
              </a:r>
              <a:r>
                <a:rPr lang="zh-CN" altLang="en-US" sz="2800" b="0"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</a:p>
          </p:txBody>
        </p:sp>
      </p:grpSp>
      <p:grpSp>
        <p:nvGrpSpPr>
          <p:cNvPr id="77882" name="Group 58"/>
          <p:cNvGrpSpPr>
            <a:grpSpLocks/>
          </p:cNvGrpSpPr>
          <p:nvPr/>
        </p:nvGrpSpPr>
        <p:grpSpPr bwMode="auto">
          <a:xfrm>
            <a:off x="1763713" y="1457325"/>
            <a:ext cx="1439862" cy="1079500"/>
            <a:chOff x="1111" y="1253"/>
            <a:chExt cx="907" cy="680"/>
          </a:xfrm>
        </p:grpSpPr>
        <p:sp>
          <p:nvSpPr>
            <p:cNvPr id="77874" name="Line 50"/>
            <p:cNvSpPr>
              <a:spLocks noChangeShapeType="1"/>
            </p:cNvSpPr>
            <p:nvPr/>
          </p:nvSpPr>
          <p:spPr bwMode="auto">
            <a:xfrm>
              <a:off x="1111" y="1253"/>
              <a:ext cx="0" cy="680"/>
            </a:xfrm>
            <a:prstGeom prst="line">
              <a:avLst/>
            </a:prstGeom>
            <a:noFill/>
            <a:ln w="666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81" name="Text Box 57"/>
            <p:cNvSpPr txBox="1">
              <a:spLocks noChangeArrowheads="1"/>
            </p:cNvSpPr>
            <p:nvPr/>
          </p:nvSpPr>
          <p:spPr bwMode="auto">
            <a:xfrm>
              <a:off x="1156" y="1480"/>
              <a:ext cx="86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zh-CN" sz="2800" b="0">
                  <a:latin typeface="楷体" panose="02010609060101010101" pitchFamily="49" charset="-122"/>
                  <a:ea typeface="楷体" panose="02010609060101010101" pitchFamily="49" charset="-122"/>
                </a:rPr>
                <a:t>1882</a:t>
              </a:r>
              <a:r>
                <a:rPr lang="zh-CN" altLang="en-US" sz="2800" b="0">
                  <a:latin typeface="楷体" panose="02010609060101010101" pitchFamily="49" charset="-122"/>
                  <a:ea typeface="楷体" panose="02010609060101010101" pitchFamily="49" charset="-122"/>
                </a:rPr>
                <a:t>年</a:t>
              </a:r>
            </a:p>
          </p:txBody>
        </p:sp>
      </p:grpSp>
      <p:grpSp>
        <p:nvGrpSpPr>
          <p:cNvPr id="77885" name="Group 61"/>
          <p:cNvGrpSpPr>
            <a:grpSpLocks/>
          </p:cNvGrpSpPr>
          <p:nvPr/>
        </p:nvGrpSpPr>
        <p:grpSpPr bwMode="auto">
          <a:xfrm>
            <a:off x="0" y="765175"/>
            <a:ext cx="971550" cy="4319588"/>
            <a:chOff x="0" y="845"/>
            <a:chExt cx="612" cy="2721"/>
          </a:xfrm>
        </p:grpSpPr>
        <p:sp>
          <p:nvSpPr>
            <p:cNvPr id="77877" name="AutoShape 53"/>
            <p:cNvSpPr>
              <a:spLocks/>
            </p:cNvSpPr>
            <p:nvPr/>
          </p:nvSpPr>
          <p:spPr bwMode="auto">
            <a:xfrm>
              <a:off x="521" y="845"/>
              <a:ext cx="91" cy="2721"/>
            </a:xfrm>
            <a:prstGeom prst="leftBrace">
              <a:avLst>
                <a:gd name="adj1" fmla="val 249176"/>
                <a:gd name="adj2" fmla="val 50384"/>
              </a:avLst>
            </a:prstGeom>
            <a:noFill/>
            <a:ln w="7302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83" name="Text Box 59"/>
            <p:cNvSpPr txBox="1">
              <a:spLocks noChangeArrowheads="1"/>
            </p:cNvSpPr>
            <p:nvPr/>
          </p:nvSpPr>
          <p:spPr bwMode="auto">
            <a:xfrm>
              <a:off x="0" y="1434"/>
              <a:ext cx="430" cy="1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zh-CN" altLang="en-US" sz="4000" b="0">
                  <a:latin typeface="楷体" panose="02010609060101010101" pitchFamily="49" charset="-122"/>
                  <a:ea typeface="楷体" panose="02010609060101010101" pitchFamily="49" charset="-122"/>
                </a:rPr>
                <a:t>三国同盟</a:t>
              </a:r>
            </a:p>
          </p:txBody>
        </p:sp>
      </p:grpSp>
      <p:grpSp>
        <p:nvGrpSpPr>
          <p:cNvPr id="77913" name="Group 89"/>
          <p:cNvGrpSpPr>
            <a:grpSpLocks/>
          </p:cNvGrpSpPr>
          <p:nvPr/>
        </p:nvGrpSpPr>
        <p:grpSpPr bwMode="auto">
          <a:xfrm>
            <a:off x="7885113" y="809625"/>
            <a:ext cx="503237" cy="4464050"/>
            <a:chOff x="4967" y="510"/>
            <a:chExt cx="317" cy="2812"/>
          </a:xfrm>
        </p:grpSpPr>
        <p:sp>
          <p:nvSpPr>
            <p:cNvPr id="77888" name="AutoShape 64"/>
            <p:cNvSpPr>
              <a:spLocks/>
            </p:cNvSpPr>
            <p:nvPr/>
          </p:nvSpPr>
          <p:spPr bwMode="auto">
            <a:xfrm>
              <a:off x="5057" y="510"/>
              <a:ext cx="227" cy="2812"/>
            </a:xfrm>
            <a:prstGeom prst="rightBrace">
              <a:avLst>
                <a:gd name="adj1" fmla="val 103231"/>
                <a:gd name="adj2" fmla="val 50000"/>
              </a:avLst>
            </a:prstGeom>
            <a:noFill/>
            <a:ln w="76200">
              <a:solidFill>
                <a:srgbClr val="FF6600"/>
              </a:solidFill>
              <a:prstDash val="lgDash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89" name="Text Box 65"/>
            <p:cNvSpPr txBox="1">
              <a:spLocks noChangeArrowheads="1"/>
            </p:cNvSpPr>
            <p:nvPr/>
          </p:nvSpPr>
          <p:spPr bwMode="auto">
            <a:xfrm>
              <a:off x="4967" y="1326"/>
              <a:ext cx="181" cy="1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zh-CN" b="0" dirty="0">
                  <a:latin typeface="楷体" panose="02010609060101010101" pitchFamily="49" charset="-122"/>
                  <a:ea typeface="楷体" panose="02010609060101010101" pitchFamily="49" charset="-122"/>
                </a:rPr>
                <a:t>1892</a:t>
              </a:r>
            </a:p>
          </p:txBody>
        </p:sp>
      </p:grpSp>
      <p:grpSp>
        <p:nvGrpSpPr>
          <p:cNvPr id="77914" name="Group 90"/>
          <p:cNvGrpSpPr>
            <a:grpSpLocks/>
          </p:cNvGrpSpPr>
          <p:nvPr/>
        </p:nvGrpSpPr>
        <p:grpSpPr bwMode="auto">
          <a:xfrm>
            <a:off x="6156325" y="1457325"/>
            <a:ext cx="1152525" cy="1079500"/>
            <a:chOff x="3878" y="918"/>
            <a:chExt cx="726" cy="680"/>
          </a:xfrm>
        </p:grpSpPr>
        <p:sp>
          <p:nvSpPr>
            <p:cNvPr id="77876" name="Line 52"/>
            <p:cNvSpPr>
              <a:spLocks noChangeShapeType="1"/>
            </p:cNvSpPr>
            <p:nvPr/>
          </p:nvSpPr>
          <p:spPr bwMode="auto">
            <a:xfrm>
              <a:off x="4558" y="918"/>
              <a:ext cx="0" cy="680"/>
            </a:xfrm>
            <a:prstGeom prst="line">
              <a:avLst/>
            </a:prstGeom>
            <a:noFill/>
            <a:ln w="66675">
              <a:solidFill>
                <a:srgbClr val="FF6600"/>
              </a:solidFill>
              <a:prstDash val="dash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91" name="Text Box 67"/>
            <p:cNvSpPr txBox="1">
              <a:spLocks noChangeArrowheads="1"/>
            </p:cNvSpPr>
            <p:nvPr/>
          </p:nvSpPr>
          <p:spPr bwMode="auto">
            <a:xfrm>
              <a:off x="3878" y="1099"/>
              <a:ext cx="72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zh-CN" b="0">
                  <a:latin typeface="楷体" panose="02010609060101010101" pitchFamily="49" charset="-122"/>
                  <a:ea typeface="楷体" panose="02010609060101010101" pitchFamily="49" charset="-122"/>
                </a:rPr>
                <a:t>1904</a:t>
              </a:r>
            </a:p>
          </p:txBody>
        </p:sp>
      </p:grpSp>
      <p:grpSp>
        <p:nvGrpSpPr>
          <p:cNvPr id="77915" name="Group 91"/>
          <p:cNvGrpSpPr>
            <a:grpSpLocks/>
          </p:cNvGrpSpPr>
          <p:nvPr/>
        </p:nvGrpSpPr>
        <p:grpSpPr bwMode="auto">
          <a:xfrm>
            <a:off x="6229350" y="3617913"/>
            <a:ext cx="1150938" cy="1106487"/>
            <a:chOff x="3924" y="2279"/>
            <a:chExt cx="725" cy="697"/>
          </a:xfrm>
        </p:grpSpPr>
        <p:sp>
          <p:nvSpPr>
            <p:cNvPr id="77875" name="Line 51"/>
            <p:cNvSpPr>
              <a:spLocks noChangeShapeType="1"/>
            </p:cNvSpPr>
            <p:nvPr/>
          </p:nvSpPr>
          <p:spPr bwMode="auto">
            <a:xfrm>
              <a:off x="4558" y="2279"/>
              <a:ext cx="0" cy="697"/>
            </a:xfrm>
            <a:prstGeom prst="line">
              <a:avLst/>
            </a:prstGeom>
            <a:noFill/>
            <a:ln w="66675">
              <a:solidFill>
                <a:srgbClr val="FF6600"/>
              </a:solidFill>
              <a:prstDash val="dash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93" name="Text Box 69"/>
            <p:cNvSpPr txBox="1">
              <a:spLocks noChangeArrowheads="1"/>
            </p:cNvSpPr>
            <p:nvPr/>
          </p:nvSpPr>
          <p:spPr bwMode="auto">
            <a:xfrm>
              <a:off x="3924" y="2505"/>
              <a:ext cx="72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altLang="zh-CN" b="0">
                  <a:latin typeface="楷体" panose="02010609060101010101" pitchFamily="49" charset="-122"/>
                  <a:ea typeface="楷体" panose="02010609060101010101" pitchFamily="49" charset="-122"/>
                </a:rPr>
                <a:t>1907</a:t>
              </a:r>
            </a:p>
          </p:txBody>
        </p:sp>
      </p:grpSp>
      <p:sp>
        <p:nvSpPr>
          <p:cNvPr id="77895" name="Text Box 71"/>
          <p:cNvSpPr txBox="1">
            <a:spLocks noChangeArrowheads="1"/>
          </p:cNvSpPr>
          <p:nvPr/>
        </p:nvSpPr>
        <p:spPr bwMode="auto">
          <a:xfrm>
            <a:off x="8459788" y="1628775"/>
            <a:ext cx="684212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CN" altLang="en-US" sz="4000" b="0" dirty="0">
                <a:latin typeface="楷体" panose="02010609060101010101" pitchFamily="49" charset="-122"/>
                <a:ea typeface="楷体" panose="02010609060101010101" pitchFamily="49" charset="-122"/>
              </a:rPr>
              <a:t>三国协约</a:t>
            </a:r>
          </a:p>
        </p:txBody>
      </p:sp>
      <p:grpSp>
        <p:nvGrpSpPr>
          <p:cNvPr id="77906" name="Group 82"/>
          <p:cNvGrpSpPr>
            <a:grpSpLocks/>
          </p:cNvGrpSpPr>
          <p:nvPr/>
        </p:nvGrpSpPr>
        <p:grpSpPr bwMode="auto">
          <a:xfrm>
            <a:off x="323850" y="4194175"/>
            <a:ext cx="2519363" cy="1871663"/>
            <a:chOff x="204" y="2931"/>
            <a:chExt cx="1587" cy="1179"/>
          </a:xfrm>
        </p:grpSpPr>
        <p:sp>
          <p:nvSpPr>
            <p:cNvPr id="77901" name="Line 77"/>
            <p:cNvSpPr>
              <a:spLocks noChangeShapeType="1"/>
            </p:cNvSpPr>
            <p:nvPr/>
          </p:nvSpPr>
          <p:spPr bwMode="auto">
            <a:xfrm>
              <a:off x="204" y="2931"/>
              <a:ext cx="0" cy="1179"/>
            </a:xfrm>
            <a:prstGeom prst="line">
              <a:avLst/>
            </a:prstGeom>
            <a:noFill/>
            <a:ln w="635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902" name="Line 78"/>
            <p:cNvSpPr>
              <a:spLocks noChangeShapeType="1"/>
            </p:cNvSpPr>
            <p:nvPr/>
          </p:nvSpPr>
          <p:spPr bwMode="auto">
            <a:xfrm>
              <a:off x="204" y="4110"/>
              <a:ext cx="1587" cy="0"/>
            </a:xfrm>
            <a:prstGeom prst="line">
              <a:avLst/>
            </a:prstGeom>
            <a:noFill/>
            <a:ln w="63500" cap="sq">
              <a:solidFill>
                <a:schemeClr val="tx1"/>
              </a:solidFill>
              <a:miter lim="800000"/>
              <a:headEnd type="none" w="sm" len="sm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907" name="Group 83"/>
          <p:cNvGrpSpPr>
            <a:grpSpLocks/>
          </p:cNvGrpSpPr>
          <p:nvPr/>
        </p:nvGrpSpPr>
        <p:grpSpPr bwMode="auto">
          <a:xfrm>
            <a:off x="6156325" y="4192588"/>
            <a:ext cx="2663825" cy="1873250"/>
            <a:chOff x="3878" y="2976"/>
            <a:chExt cx="1678" cy="1180"/>
          </a:xfrm>
        </p:grpSpPr>
        <p:sp>
          <p:nvSpPr>
            <p:cNvPr id="77903" name="Line 79"/>
            <p:cNvSpPr>
              <a:spLocks noChangeShapeType="1"/>
            </p:cNvSpPr>
            <p:nvPr/>
          </p:nvSpPr>
          <p:spPr bwMode="auto">
            <a:xfrm>
              <a:off x="5556" y="2976"/>
              <a:ext cx="0" cy="1179"/>
            </a:xfrm>
            <a:prstGeom prst="line">
              <a:avLst/>
            </a:prstGeom>
            <a:noFill/>
            <a:ln w="635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904" name="Line 80"/>
            <p:cNvSpPr>
              <a:spLocks noChangeShapeType="1"/>
            </p:cNvSpPr>
            <p:nvPr/>
          </p:nvSpPr>
          <p:spPr bwMode="auto">
            <a:xfrm flipH="1">
              <a:off x="3878" y="4155"/>
              <a:ext cx="1678" cy="1"/>
            </a:xfrm>
            <a:prstGeom prst="line">
              <a:avLst/>
            </a:prstGeom>
            <a:noFill/>
            <a:ln w="63500" cap="sq">
              <a:solidFill>
                <a:schemeClr val="tx1"/>
              </a:solidFill>
              <a:miter lim="800000"/>
              <a:headEnd type="none" w="sm" len="sm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77909" name="AutoShape 8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45646" y="5298578"/>
            <a:ext cx="3524300" cy="1806250"/>
          </a:xfrm>
          <a:prstGeom prst="irregularSeal2">
            <a:avLst/>
          </a:prstGeom>
          <a:solidFill>
            <a:srgbClr val="FF33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1500000" lon="15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  <a:contourClr>
              <a:srgbClr val="FF33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spcBef>
                <a:spcPct val="0"/>
              </a:spcBef>
            </a:pPr>
            <a:r>
              <a:rPr lang="zh-CN" altLang="en-US" sz="3600" b="0" dirty="0">
                <a:solidFill>
                  <a:srgbClr val="CCFF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剑拔弩张</a:t>
            </a:r>
          </a:p>
        </p:txBody>
      </p:sp>
      <p:sp>
        <p:nvSpPr>
          <p:cNvPr id="77911" name="Text Box 87"/>
          <p:cNvSpPr txBox="1">
            <a:spLocks noChangeArrowheads="1"/>
          </p:cNvSpPr>
          <p:nvPr/>
        </p:nvSpPr>
        <p:spPr bwMode="auto">
          <a:xfrm>
            <a:off x="3203575" y="2487820"/>
            <a:ext cx="2505745" cy="11906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3600" b="0" dirty="0">
                <a:solidFill>
                  <a:srgbClr val="0000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两大集团对峙局面出现</a:t>
            </a:r>
          </a:p>
        </p:txBody>
      </p:sp>
      <p:grpSp>
        <p:nvGrpSpPr>
          <p:cNvPr id="77857" name="Group 33"/>
          <p:cNvGrpSpPr>
            <a:grpSpLocks/>
          </p:cNvGrpSpPr>
          <p:nvPr/>
        </p:nvGrpSpPr>
        <p:grpSpPr bwMode="auto">
          <a:xfrm>
            <a:off x="1258888" y="2565400"/>
            <a:ext cx="990600" cy="1066800"/>
            <a:chOff x="800" y="1936"/>
            <a:chExt cx="624" cy="672"/>
          </a:xfrm>
        </p:grpSpPr>
        <p:sp>
          <p:nvSpPr>
            <p:cNvPr id="77858" name="Oval 34"/>
            <p:cNvSpPr>
              <a:spLocks noChangeArrowheads="1"/>
            </p:cNvSpPr>
            <p:nvPr/>
          </p:nvSpPr>
          <p:spPr bwMode="auto">
            <a:xfrm>
              <a:off x="800" y="1936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59" name="Text Box 35"/>
            <p:cNvSpPr txBox="1">
              <a:spLocks noChangeArrowheads="1"/>
            </p:cNvSpPr>
            <p:nvPr/>
          </p:nvSpPr>
          <p:spPr bwMode="auto">
            <a:xfrm>
              <a:off x="848" y="1952"/>
              <a:ext cx="555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>
                  <a:latin typeface="楷体" panose="02010609060101010101" pitchFamily="49" charset="-122"/>
                  <a:ea typeface="楷体" panose="02010609060101010101" pitchFamily="49" charset="-122"/>
                </a:rPr>
                <a:t>德</a:t>
              </a:r>
            </a:p>
          </p:txBody>
        </p:sp>
      </p:grpSp>
      <p:grpSp>
        <p:nvGrpSpPr>
          <p:cNvPr id="77886" name="Group 62"/>
          <p:cNvGrpSpPr>
            <a:grpSpLocks/>
          </p:cNvGrpSpPr>
          <p:nvPr/>
        </p:nvGrpSpPr>
        <p:grpSpPr bwMode="auto">
          <a:xfrm>
            <a:off x="6732588" y="2566988"/>
            <a:ext cx="990600" cy="1050925"/>
            <a:chOff x="4272" y="1952"/>
            <a:chExt cx="624" cy="672"/>
          </a:xfrm>
        </p:grpSpPr>
        <p:sp>
          <p:nvSpPr>
            <p:cNvPr id="77847" name="Oval 23"/>
            <p:cNvSpPr>
              <a:spLocks noChangeArrowheads="1"/>
            </p:cNvSpPr>
            <p:nvPr/>
          </p:nvSpPr>
          <p:spPr bwMode="auto">
            <a:xfrm>
              <a:off x="4272" y="1952"/>
              <a:ext cx="624" cy="6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lang="zh-CN" altLang="en-US" sz="2400" b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77848" name="Text Box 24"/>
            <p:cNvSpPr txBox="1">
              <a:spLocks noChangeArrowheads="1"/>
            </p:cNvSpPr>
            <p:nvPr/>
          </p:nvSpPr>
          <p:spPr bwMode="auto">
            <a:xfrm>
              <a:off x="4304" y="1984"/>
              <a:ext cx="550" cy="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5400" b="0" dirty="0">
                  <a:latin typeface="楷体" panose="02010609060101010101" pitchFamily="49" charset="-122"/>
                  <a:ea typeface="楷体" panose="02010609060101010101" pitchFamily="49" charset="-122"/>
                </a:rPr>
                <a:t>英</a:t>
              </a:r>
              <a:endParaRPr lang="zh-CN" altLang="en-US" sz="2400" b="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8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8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7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7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7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7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7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7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7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7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7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7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7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7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0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7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7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78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78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7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7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7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7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7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78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78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7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778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7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7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7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7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7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7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3" dur="80"/>
                                        <p:tgtEl>
                                          <p:spTgt spid="7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4" dur="80"/>
                                        <p:tgtEl>
                                          <p:spTgt spid="7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80"/>
                                        <p:tgtEl>
                                          <p:spTgt spid="7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778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7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7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5" presetClass="emp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9" dur="1000" fill="hold"/>
                                        <p:tgtEl>
                                          <p:spTgt spid="7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7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77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7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7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7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77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77846" grpId="0" animBg="1"/>
      <p:bldP spid="77849" grpId="0" animBg="1"/>
      <p:bldP spid="77851" grpId="0" animBg="1"/>
      <p:bldP spid="77852" grpId="0" animBg="1"/>
      <p:bldP spid="77868" grpId="0"/>
      <p:bldP spid="77895" grpId="0"/>
      <p:bldP spid="77909" grpId="0" animBg="1"/>
      <p:bldP spid="779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msotw9_temp0"/>
          <p:cNvPicPr>
            <a:picLocks noChangeAspect="1" noChangeArrowheads="1"/>
          </p:cNvPicPr>
          <p:nvPr/>
        </p:nvPicPr>
        <p:blipFill>
          <a:blip r:embed="rId2">
            <a:lum bright="-30000" contras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15"/>
            <a:ext cx="9144000" cy="686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1619" name="Group 3"/>
          <p:cNvGrpSpPr>
            <a:grpSpLocks/>
          </p:cNvGrpSpPr>
          <p:nvPr/>
        </p:nvGrpSpPr>
        <p:grpSpPr bwMode="auto">
          <a:xfrm>
            <a:off x="1386214" y="1769025"/>
            <a:ext cx="6425571" cy="2343480"/>
            <a:chOff x="1081" y="1158"/>
            <a:chExt cx="3684" cy="1420"/>
          </a:xfrm>
        </p:grpSpPr>
        <p:sp>
          <p:nvSpPr>
            <p:cNvPr id="111620" name="Oval 4"/>
            <p:cNvSpPr>
              <a:spLocks noChangeArrowheads="1"/>
            </p:cNvSpPr>
            <p:nvPr/>
          </p:nvSpPr>
          <p:spPr bwMode="auto">
            <a:xfrm>
              <a:off x="1696" y="2304"/>
              <a:ext cx="363" cy="27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1" name="Oval 5"/>
            <p:cNvSpPr>
              <a:spLocks noChangeArrowheads="1"/>
            </p:cNvSpPr>
            <p:nvPr/>
          </p:nvSpPr>
          <p:spPr bwMode="auto">
            <a:xfrm>
              <a:off x="1081" y="1158"/>
              <a:ext cx="334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2" name="Oval 6"/>
            <p:cNvSpPr>
              <a:spLocks noChangeArrowheads="1"/>
            </p:cNvSpPr>
            <p:nvPr/>
          </p:nvSpPr>
          <p:spPr bwMode="auto">
            <a:xfrm>
              <a:off x="4404" y="1322"/>
              <a:ext cx="361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3" name="Line 7"/>
            <p:cNvSpPr>
              <a:spLocks noChangeShapeType="1"/>
            </p:cNvSpPr>
            <p:nvPr/>
          </p:nvSpPr>
          <p:spPr bwMode="auto">
            <a:xfrm>
              <a:off x="1291" y="1446"/>
              <a:ext cx="437" cy="90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4" name="Line 8"/>
            <p:cNvSpPr>
              <a:spLocks noChangeShapeType="1"/>
            </p:cNvSpPr>
            <p:nvPr/>
          </p:nvSpPr>
          <p:spPr bwMode="auto">
            <a:xfrm flipV="1">
              <a:off x="2059" y="1610"/>
              <a:ext cx="2508" cy="82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5" name="Line 9"/>
            <p:cNvSpPr>
              <a:spLocks noChangeShapeType="1"/>
            </p:cNvSpPr>
            <p:nvPr/>
          </p:nvSpPr>
          <p:spPr bwMode="auto">
            <a:xfrm flipH="1" flipV="1">
              <a:off x="1421" y="1283"/>
              <a:ext cx="3146" cy="39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11626" name="Group 10"/>
          <p:cNvGrpSpPr>
            <a:grpSpLocks/>
          </p:cNvGrpSpPr>
          <p:nvPr/>
        </p:nvGrpSpPr>
        <p:grpSpPr bwMode="auto">
          <a:xfrm>
            <a:off x="4114800" y="2576685"/>
            <a:ext cx="1981200" cy="2057400"/>
            <a:chOff x="2640" y="1632"/>
            <a:chExt cx="1248" cy="1296"/>
          </a:xfrm>
        </p:grpSpPr>
        <p:grpSp>
          <p:nvGrpSpPr>
            <p:cNvPr id="111627" name="Group 11"/>
            <p:cNvGrpSpPr>
              <a:grpSpLocks/>
            </p:cNvGrpSpPr>
            <p:nvPr/>
          </p:nvGrpSpPr>
          <p:grpSpPr bwMode="auto">
            <a:xfrm>
              <a:off x="2640" y="1632"/>
              <a:ext cx="1248" cy="1296"/>
              <a:chOff x="2640" y="1632"/>
              <a:chExt cx="1248" cy="1296"/>
            </a:xfrm>
          </p:grpSpPr>
          <p:sp>
            <p:nvSpPr>
              <p:cNvPr id="111628" name="Oval 12"/>
              <p:cNvSpPr>
                <a:spLocks noChangeArrowheads="1"/>
              </p:cNvSpPr>
              <p:nvPr/>
            </p:nvSpPr>
            <p:spPr bwMode="auto">
              <a:xfrm>
                <a:off x="2640" y="2640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29" name="Oval 13"/>
              <p:cNvSpPr>
                <a:spLocks noChangeArrowheads="1"/>
              </p:cNvSpPr>
              <p:nvPr/>
            </p:nvSpPr>
            <p:spPr bwMode="auto">
              <a:xfrm>
                <a:off x="3360" y="2352"/>
                <a:ext cx="528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0" name="Oval 14"/>
              <p:cNvSpPr>
                <a:spLocks noChangeArrowheads="1"/>
              </p:cNvSpPr>
              <p:nvPr/>
            </p:nvSpPr>
            <p:spPr bwMode="auto">
              <a:xfrm>
                <a:off x="2640" y="1632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1" name="Line 15"/>
              <p:cNvSpPr>
                <a:spLocks noChangeShapeType="1"/>
              </p:cNvSpPr>
              <p:nvPr/>
            </p:nvSpPr>
            <p:spPr bwMode="auto">
              <a:xfrm>
                <a:off x="3072" y="1824"/>
                <a:ext cx="528" cy="528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2" name="Line 16"/>
              <p:cNvSpPr>
                <a:spLocks noChangeShapeType="1"/>
              </p:cNvSpPr>
              <p:nvPr/>
            </p:nvSpPr>
            <p:spPr bwMode="auto">
              <a:xfrm>
                <a:off x="2832" y="1920"/>
                <a:ext cx="5" cy="720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1633" name="Line 17"/>
            <p:cNvSpPr>
              <a:spLocks noChangeShapeType="1"/>
            </p:cNvSpPr>
            <p:nvPr/>
          </p:nvSpPr>
          <p:spPr bwMode="auto">
            <a:xfrm flipV="1">
              <a:off x="3072" y="2544"/>
              <a:ext cx="288" cy="192"/>
            </a:xfrm>
            <a:prstGeom prst="line">
              <a:avLst/>
            </a:prstGeom>
            <a:noFill/>
            <a:ln w="57150">
              <a:solidFill>
                <a:srgbClr val="0033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1634" name="Text Box 18"/>
          <p:cNvSpPr txBox="1">
            <a:spLocks noChangeArrowheads="1"/>
          </p:cNvSpPr>
          <p:nvPr/>
        </p:nvSpPr>
        <p:spPr bwMode="auto">
          <a:xfrm>
            <a:off x="4938688" y="2074300"/>
            <a:ext cx="744538" cy="7620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德</a:t>
            </a: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508362" y="1124744"/>
            <a:ext cx="750526" cy="76944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英</a:t>
            </a:r>
          </a:p>
        </p:txBody>
      </p:sp>
    </p:spTree>
    <p:extLst>
      <p:ext uri="{BB962C8B-B14F-4D97-AF65-F5344CB8AC3E}">
        <p14:creationId xmlns:p14="http://schemas.microsoft.com/office/powerpoint/2010/main" val="1449093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1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4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1" name="Picture 3" descr="英国工厂炮弹海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403648" y="186895"/>
            <a:ext cx="6769100" cy="838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kumimoji="1" sz="4400" kern="120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100" b="1" dirty="0">
                <a:solidFill>
                  <a:srgbClr val="FF0000"/>
                </a:solidFill>
                <a:effectLst/>
              </a:rPr>
              <a:t>英国工厂内炮弹的海洋</a:t>
            </a:r>
          </a:p>
        </p:txBody>
      </p:sp>
    </p:spTree>
    <p:extLst>
      <p:ext uri="{BB962C8B-B14F-4D97-AF65-F5344CB8AC3E}">
        <p14:creationId xmlns:p14="http://schemas.microsoft.com/office/powerpoint/2010/main" val="21931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msotw9_temp0"/>
          <p:cNvPicPr>
            <a:picLocks noChangeAspect="1" noChangeArrowheads="1"/>
          </p:cNvPicPr>
          <p:nvPr/>
        </p:nvPicPr>
        <p:blipFill rotWithShape="1">
          <a:blip r:embed="rId2">
            <a:lum bright="-3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7"/>
          <a:stretch/>
        </p:blipFill>
        <p:spPr bwMode="auto">
          <a:xfrm>
            <a:off x="12460" y="303"/>
            <a:ext cx="9131540" cy="6911739"/>
          </a:xfrm>
          <a:prstGeom prst="rect">
            <a:avLst/>
          </a:prstGeom>
          <a:noFill/>
          <a:ln w="12700">
            <a:solidFill>
              <a:srgbClr val="003399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667" name="Line 3"/>
          <p:cNvSpPr>
            <a:spLocks noChangeShapeType="1"/>
          </p:cNvSpPr>
          <p:nvPr/>
        </p:nvSpPr>
        <p:spPr bwMode="auto">
          <a:xfrm>
            <a:off x="4356100" y="765175"/>
            <a:ext cx="1143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07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2842" y="764704"/>
            <a:ext cx="9144000" cy="5047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kumimoji="0" lang="zh-CN" altLang="en-US" sz="28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巴尔干半岛</a:t>
            </a:r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是欧洲的东南门户，地势险要。巴尔干及地中海地区有丰富的煤、铁、石油、棉花等资源，是帝国主义竞相掠取的战略物资。因此，这一地区长期以来是帝国主义剧烈争夺的场所。这里多民族聚居，语言、宗教信仰、风俗习惯各不相同，经常发生纠纷。长期以来，又受土耳其的统治和奴役，特别是由于帝国主义的侵略和干涉，</a:t>
            </a:r>
            <a:r>
              <a:rPr kumimoji="0" lang="zh-CN" altLang="en-US" sz="28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成了各种矛盾的集合点</a:t>
            </a:r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kumimoji="0" lang="en-US" altLang="zh-CN" sz="2800" b="0" dirty="0">
                <a:solidFill>
                  <a:srgbClr val="3333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帝国主义列强之间的矛盾，巴尔干被压迫民族和人民与帝国主义之间的矛盾，巴尔干人民与土耳其封建统治的矛盾，巴尔干各国及各民族之间的矛盾等交织在一起。其中，主要是帝国主义之间的矛盾。 </a:t>
            </a:r>
          </a:p>
        </p:txBody>
      </p:sp>
    </p:spTree>
    <p:extLst>
      <p:ext uri="{BB962C8B-B14F-4D97-AF65-F5344CB8AC3E}">
        <p14:creationId xmlns:p14="http://schemas.microsoft.com/office/powerpoint/2010/main" val="1902209296"/>
      </p:ext>
    </p:extLst>
  </p:cSld>
  <p:clrMapOvr>
    <a:masterClrMapping/>
  </p:clrMapOvr>
  <p:transition spd="slow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`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0" r="2386" b="1370"/>
          <a:stretch>
            <a:fillRect/>
          </a:stretch>
        </p:blipFill>
        <p:spPr bwMode="auto">
          <a:xfrm>
            <a:off x="7950" y="1167209"/>
            <a:ext cx="9136049" cy="5690791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804" name="Group 28"/>
          <p:cNvGrpSpPr>
            <a:grpSpLocks/>
          </p:cNvGrpSpPr>
          <p:nvPr/>
        </p:nvGrpSpPr>
        <p:grpSpPr bwMode="auto">
          <a:xfrm>
            <a:off x="7023100" y="4191000"/>
            <a:ext cx="457200" cy="152400"/>
            <a:chOff x="4560" y="2496"/>
            <a:chExt cx="288" cy="96"/>
          </a:xfrm>
        </p:grpSpPr>
        <p:sp>
          <p:nvSpPr>
            <p:cNvPr id="75805" name="Line 29"/>
            <p:cNvSpPr>
              <a:spLocks noChangeShapeType="1"/>
            </p:cNvSpPr>
            <p:nvPr/>
          </p:nvSpPr>
          <p:spPr bwMode="auto">
            <a:xfrm>
              <a:off x="4560" y="2496"/>
              <a:ext cx="288" cy="0"/>
            </a:xfrm>
            <a:prstGeom prst="line">
              <a:avLst/>
            </a:prstGeom>
            <a:noFill/>
            <a:ln w="28575">
              <a:solidFill>
                <a:srgbClr val="71A59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en-US" b="0">
                <a:latin typeface="+mn-ea"/>
                <a:ea typeface="+mn-ea"/>
              </a:endParaRPr>
            </a:p>
          </p:txBody>
        </p:sp>
        <p:sp>
          <p:nvSpPr>
            <p:cNvPr id="75806" name="Line 30"/>
            <p:cNvSpPr>
              <a:spLocks noChangeShapeType="1"/>
            </p:cNvSpPr>
            <p:nvPr/>
          </p:nvSpPr>
          <p:spPr bwMode="auto">
            <a:xfrm>
              <a:off x="4560" y="2544"/>
              <a:ext cx="288" cy="0"/>
            </a:xfrm>
            <a:prstGeom prst="line">
              <a:avLst/>
            </a:prstGeom>
            <a:noFill/>
            <a:ln w="28575">
              <a:solidFill>
                <a:srgbClr val="71A59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en-US" b="0">
                <a:latin typeface="+mn-ea"/>
                <a:ea typeface="+mn-ea"/>
              </a:endParaRPr>
            </a:p>
          </p:txBody>
        </p:sp>
        <p:sp>
          <p:nvSpPr>
            <p:cNvPr id="75807" name="Line 31"/>
            <p:cNvSpPr>
              <a:spLocks noChangeShapeType="1"/>
            </p:cNvSpPr>
            <p:nvPr/>
          </p:nvSpPr>
          <p:spPr bwMode="auto">
            <a:xfrm>
              <a:off x="4560" y="2592"/>
              <a:ext cx="288" cy="0"/>
            </a:xfrm>
            <a:prstGeom prst="line">
              <a:avLst/>
            </a:prstGeom>
            <a:noFill/>
            <a:ln w="28575">
              <a:solidFill>
                <a:srgbClr val="71A59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en-US" b="0">
                <a:latin typeface="+mn-ea"/>
                <a:ea typeface="+mn-ea"/>
              </a:endParaRPr>
            </a:p>
          </p:txBody>
        </p:sp>
      </p:grpSp>
      <p:sp>
        <p:nvSpPr>
          <p:cNvPr id="75816" name="AutoShape 40"/>
          <p:cNvSpPr>
            <a:spLocks noChangeArrowheads="1"/>
          </p:cNvSpPr>
          <p:nvPr/>
        </p:nvSpPr>
        <p:spPr bwMode="auto">
          <a:xfrm rot="1282849">
            <a:off x="5292725" y="3357563"/>
            <a:ext cx="366713" cy="1150937"/>
          </a:xfrm>
          <a:prstGeom prst="downArrow">
            <a:avLst>
              <a:gd name="adj1" fmla="val 50000"/>
              <a:gd name="adj2" fmla="val 78463"/>
            </a:avLst>
          </a:prstGeom>
          <a:solidFill>
            <a:srgbClr val="FF99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17" name="AutoShape 41"/>
          <p:cNvSpPr>
            <a:spLocks noChangeArrowheads="1"/>
          </p:cNvSpPr>
          <p:nvPr/>
        </p:nvSpPr>
        <p:spPr bwMode="auto">
          <a:xfrm rot="2835260">
            <a:off x="3823494" y="3933031"/>
            <a:ext cx="1187450" cy="40798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18" name="AutoShape 42"/>
          <p:cNvSpPr>
            <a:spLocks noChangeArrowheads="1"/>
          </p:cNvSpPr>
          <p:nvPr/>
        </p:nvSpPr>
        <p:spPr bwMode="auto">
          <a:xfrm rot="2835260">
            <a:off x="3883026" y="3959225"/>
            <a:ext cx="1116012" cy="407987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19" name="AutoShape 43"/>
          <p:cNvSpPr>
            <a:spLocks noChangeArrowheads="1"/>
          </p:cNvSpPr>
          <p:nvPr/>
        </p:nvSpPr>
        <p:spPr bwMode="auto">
          <a:xfrm rot="2835260">
            <a:off x="3942556" y="3985419"/>
            <a:ext cx="1044575" cy="40798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22" name="AutoShape 46"/>
          <p:cNvSpPr>
            <a:spLocks noChangeArrowheads="1"/>
          </p:cNvSpPr>
          <p:nvPr/>
        </p:nvSpPr>
        <p:spPr bwMode="auto">
          <a:xfrm rot="1282849">
            <a:off x="5292725" y="3357563"/>
            <a:ext cx="366713" cy="1150937"/>
          </a:xfrm>
          <a:prstGeom prst="downArrow">
            <a:avLst>
              <a:gd name="adj1" fmla="val 50000"/>
              <a:gd name="adj2" fmla="val 78463"/>
            </a:avLst>
          </a:prstGeom>
          <a:solidFill>
            <a:srgbClr val="FF99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23" name="AutoShape 47"/>
          <p:cNvSpPr>
            <a:spLocks noChangeArrowheads="1"/>
          </p:cNvSpPr>
          <p:nvPr/>
        </p:nvSpPr>
        <p:spPr bwMode="auto">
          <a:xfrm rot="1282849">
            <a:off x="5292725" y="3357563"/>
            <a:ext cx="366713" cy="1150937"/>
          </a:xfrm>
          <a:prstGeom prst="downArrow">
            <a:avLst>
              <a:gd name="adj1" fmla="val 50000"/>
              <a:gd name="adj2" fmla="val 78463"/>
            </a:avLst>
          </a:prstGeom>
          <a:solidFill>
            <a:srgbClr val="FF99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  <p:sp>
        <p:nvSpPr>
          <p:cNvPr id="75824" name="Text Box 48"/>
          <p:cNvSpPr txBox="1">
            <a:spLocks noChangeArrowheads="1"/>
          </p:cNvSpPr>
          <p:nvPr/>
        </p:nvSpPr>
        <p:spPr bwMode="auto">
          <a:xfrm>
            <a:off x="-719" y="1746647"/>
            <a:ext cx="3059832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b="0" dirty="0">
                <a:latin typeface="+mn-ea"/>
                <a:ea typeface="+mn-ea"/>
              </a:rPr>
              <a:t>列强之间的矛盾</a:t>
            </a:r>
          </a:p>
        </p:txBody>
      </p:sp>
      <p:grpSp>
        <p:nvGrpSpPr>
          <p:cNvPr id="75829" name="Group 53"/>
          <p:cNvGrpSpPr>
            <a:grpSpLocks/>
          </p:cNvGrpSpPr>
          <p:nvPr/>
        </p:nvGrpSpPr>
        <p:grpSpPr bwMode="auto">
          <a:xfrm>
            <a:off x="3772578" y="4642539"/>
            <a:ext cx="2645939" cy="1341562"/>
            <a:chOff x="1791" y="3430"/>
            <a:chExt cx="2041" cy="1061"/>
          </a:xfrm>
        </p:grpSpPr>
        <p:sp>
          <p:nvSpPr>
            <p:cNvPr id="75828" name="AutoShape 52"/>
            <p:cNvSpPr>
              <a:spLocks noChangeArrowheads="1"/>
            </p:cNvSpPr>
            <p:nvPr/>
          </p:nvSpPr>
          <p:spPr bwMode="auto">
            <a:xfrm>
              <a:off x="1791" y="3430"/>
              <a:ext cx="2041" cy="1061"/>
            </a:xfrm>
            <a:prstGeom prst="irregularSeal2">
              <a:avLst/>
            </a:prstGeom>
            <a:solidFill>
              <a:srgbClr val="FF33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1500000" lon="1500000" rev="0"/>
              </a:camera>
              <a:lightRig rig="legacyFlat2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3300"/>
              </a:extrusionClr>
              <a:contourClr>
                <a:srgbClr val="FF33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algn="ctr">
                <a:spcBef>
                  <a:spcPct val="0"/>
                </a:spcBef>
              </a:pPr>
              <a:endParaRPr lang="zh-CN" altLang="en-US" sz="3600" b="0">
                <a:solidFill>
                  <a:srgbClr val="CCFF33"/>
                </a:solidFill>
                <a:latin typeface="+mn-ea"/>
                <a:ea typeface="+mn-ea"/>
              </a:endParaRPr>
            </a:p>
          </p:txBody>
        </p:sp>
        <p:sp>
          <p:nvSpPr>
            <p:cNvPr id="75827" name="Text Box 51"/>
            <p:cNvSpPr txBox="1">
              <a:spLocks noChangeArrowheads="1"/>
            </p:cNvSpPr>
            <p:nvPr/>
          </p:nvSpPr>
          <p:spPr bwMode="auto">
            <a:xfrm>
              <a:off x="2226" y="3702"/>
              <a:ext cx="1243" cy="6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0" dirty="0">
                  <a:solidFill>
                    <a:schemeClr val="bg1"/>
                  </a:solidFill>
                  <a:latin typeface="+mn-ea"/>
                  <a:ea typeface="+mn-ea"/>
                </a:rPr>
                <a:t>火药桶</a:t>
              </a:r>
            </a:p>
          </p:txBody>
        </p:sp>
      </p:grpSp>
      <p:sp>
        <p:nvSpPr>
          <p:cNvPr id="75831" name="Rectangle 55"/>
          <p:cNvSpPr>
            <a:spLocks noChangeArrowheads="1"/>
          </p:cNvSpPr>
          <p:nvPr/>
        </p:nvSpPr>
        <p:spPr bwMode="auto">
          <a:xfrm>
            <a:off x="-718" y="8336"/>
            <a:ext cx="6282553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b="0" dirty="0">
                <a:latin typeface="+mn-ea"/>
                <a:ea typeface="+mn-ea"/>
              </a:rPr>
              <a:t>奥斯曼土耳其与巴尔干各国的矛盾</a:t>
            </a:r>
          </a:p>
        </p:txBody>
      </p:sp>
      <p:sp>
        <p:nvSpPr>
          <p:cNvPr id="75832" name="Rectangle 56"/>
          <p:cNvSpPr>
            <a:spLocks noChangeArrowheads="1"/>
          </p:cNvSpPr>
          <p:nvPr/>
        </p:nvSpPr>
        <p:spPr bwMode="auto">
          <a:xfrm>
            <a:off x="-719" y="587773"/>
            <a:ext cx="4716735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b="0" dirty="0">
                <a:latin typeface="+mn-ea"/>
                <a:ea typeface="+mn-ea"/>
              </a:rPr>
              <a:t>奥匈帝国与土耳其的矛盾</a:t>
            </a:r>
          </a:p>
        </p:txBody>
      </p:sp>
      <p:sp>
        <p:nvSpPr>
          <p:cNvPr id="75833" name="Rectangle 57"/>
          <p:cNvSpPr>
            <a:spLocks noChangeArrowheads="1"/>
          </p:cNvSpPr>
          <p:nvPr/>
        </p:nvSpPr>
        <p:spPr bwMode="auto">
          <a:xfrm>
            <a:off x="-719" y="1167210"/>
            <a:ext cx="5508823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b="0" dirty="0">
                <a:latin typeface="+mn-ea"/>
                <a:ea typeface="+mn-ea"/>
              </a:rPr>
              <a:t>奥匈帝国与巴尔干各国的矛盾</a:t>
            </a:r>
          </a:p>
        </p:txBody>
      </p:sp>
      <p:sp>
        <p:nvSpPr>
          <p:cNvPr id="75834" name="AutoShape 58"/>
          <p:cNvSpPr>
            <a:spLocks noChangeArrowheads="1"/>
          </p:cNvSpPr>
          <p:nvPr/>
        </p:nvSpPr>
        <p:spPr bwMode="auto">
          <a:xfrm rot="5400000">
            <a:off x="1259681" y="2853532"/>
            <a:ext cx="2879725" cy="2303462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0000FF"/>
          </a:solidFill>
          <a:ln w="12700" cap="sq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b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8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8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5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5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5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75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75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75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75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75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75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75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16" grpId="0" animBg="1"/>
      <p:bldP spid="75817" grpId="0" animBg="1"/>
      <p:bldP spid="75818" grpId="0" animBg="1"/>
      <p:bldP spid="75819" grpId="0" animBg="1"/>
      <p:bldP spid="75822" grpId="0" animBg="1"/>
      <p:bldP spid="75822" grpId="1" animBg="1"/>
      <p:bldP spid="75823" grpId="0" animBg="1"/>
      <p:bldP spid="75824" grpId="0" animBg="1"/>
      <p:bldP spid="75831" grpId="0" animBg="1"/>
      <p:bldP spid="75832" grpId="0" animBg="1"/>
      <p:bldP spid="75833" grpId="0" animBg="1"/>
      <p:bldP spid="758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B1FA9B6-EB12-40FD-A70A-D5B77F2194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/>
        </p:blipFill>
        <p:spPr>
          <a:xfrm>
            <a:off x="-1" y="-1"/>
            <a:ext cx="5714999" cy="381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" y="0"/>
            <a:ext cx="5715000" cy="3810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15000" y="554476"/>
            <a:ext cx="3424378" cy="163121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1914</a:t>
            </a:r>
            <a:r>
              <a:rPr lang="zh-CN" altLang="en-US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endParaRPr lang="en-US" altLang="zh-CN" sz="4000" b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萨拉热窝事件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11560" y="4015544"/>
            <a:ext cx="777686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457200" algn="just" eaLnBrk="1" hangingPunct="1">
              <a:spcBef>
                <a:spcPct val="50000"/>
              </a:spcBef>
              <a:buFontTx/>
              <a:buNone/>
            </a:pP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1914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日，</a:t>
            </a:r>
            <a:r>
              <a:rPr lang="zh-CN" altLang="en-US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奥匈帝国皇储</a:t>
            </a:r>
            <a:r>
              <a:rPr lang="zh-CN" altLang="en-US" b="0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斐迪南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夫妇经过萨拉热窝街头时，被塞尔维亚青年</a:t>
            </a:r>
            <a:r>
              <a:rPr lang="zh-CN" altLang="en-US" b="0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普林西普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刺杀。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日，奥匈帝国向塞尔维亚宣战，</a:t>
            </a:r>
            <a:r>
              <a:rPr lang="zh-CN" altLang="en-US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俄国、德国、英国、法国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在一个星期内纷纷参战，战争规模迅速扩大。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4B8E758-8521-4DAF-8934-BB4BA75F436C}"/>
              </a:ext>
            </a:extLst>
          </p:cNvPr>
          <p:cNvSpPr/>
          <p:nvPr/>
        </p:nvSpPr>
        <p:spPr>
          <a:xfrm>
            <a:off x="5868144" y="2251904"/>
            <a:ext cx="2808312" cy="1763640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一战爆发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131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msotw9_temp0">
            <a:extLst>
              <a:ext uri="{FF2B5EF4-FFF2-40B4-BE49-F238E27FC236}">
                <a16:creationId xmlns:a16="http://schemas.microsoft.com/office/drawing/2014/main" id="{49502F83-2FFE-4099-9351-7AFAB51EE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-30000" contras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" t="1693" r="1559" b="1237"/>
          <a:stretch/>
        </p:blipFill>
        <p:spPr bwMode="auto">
          <a:xfrm>
            <a:off x="0" y="0"/>
            <a:ext cx="91249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Freeform 3">
            <a:extLst>
              <a:ext uri="{FF2B5EF4-FFF2-40B4-BE49-F238E27FC236}">
                <a16:creationId xmlns:a16="http://schemas.microsoft.com/office/drawing/2014/main" id="{604AC11E-B0D9-4357-9270-BDAA1ABE5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1" y="2735044"/>
            <a:ext cx="673720" cy="1073555"/>
          </a:xfrm>
          <a:custGeom>
            <a:avLst/>
            <a:gdLst>
              <a:gd name="T0" fmla="*/ 234 w 365"/>
              <a:gd name="T1" fmla="*/ 72 h 819"/>
              <a:gd name="T2" fmla="*/ 207 w 365"/>
              <a:gd name="T3" fmla="*/ 54 h 819"/>
              <a:gd name="T4" fmla="*/ 189 w 365"/>
              <a:gd name="T5" fmla="*/ 27 h 819"/>
              <a:gd name="T6" fmla="*/ 135 w 365"/>
              <a:gd name="T7" fmla="*/ 0 h 819"/>
              <a:gd name="T8" fmla="*/ 0 w 365"/>
              <a:gd name="T9" fmla="*/ 27 h 819"/>
              <a:gd name="T10" fmla="*/ 0 w 365"/>
              <a:gd name="T11" fmla="*/ 90 h 819"/>
              <a:gd name="T12" fmla="*/ 18 w 365"/>
              <a:gd name="T13" fmla="*/ 180 h 819"/>
              <a:gd name="T14" fmla="*/ 99 w 365"/>
              <a:gd name="T15" fmla="*/ 342 h 819"/>
              <a:gd name="T16" fmla="*/ 117 w 365"/>
              <a:gd name="T17" fmla="*/ 369 h 819"/>
              <a:gd name="T18" fmla="*/ 126 w 365"/>
              <a:gd name="T19" fmla="*/ 396 h 819"/>
              <a:gd name="T20" fmla="*/ 180 w 365"/>
              <a:gd name="T21" fmla="*/ 432 h 819"/>
              <a:gd name="T22" fmla="*/ 216 w 365"/>
              <a:gd name="T23" fmla="*/ 513 h 819"/>
              <a:gd name="T24" fmla="*/ 252 w 365"/>
              <a:gd name="T25" fmla="*/ 567 h 819"/>
              <a:gd name="T26" fmla="*/ 270 w 365"/>
              <a:gd name="T27" fmla="*/ 594 h 819"/>
              <a:gd name="T28" fmla="*/ 324 w 365"/>
              <a:gd name="T29" fmla="*/ 630 h 819"/>
              <a:gd name="T30" fmla="*/ 351 w 365"/>
              <a:gd name="T31" fmla="*/ 819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65" h="819">
                <a:moveTo>
                  <a:pt x="234" y="72"/>
                </a:moveTo>
                <a:cubicBezTo>
                  <a:pt x="225" y="66"/>
                  <a:pt x="215" y="62"/>
                  <a:pt x="207" y="54"/>
                </a:cubicBezTo>
                <a:cubicBezTo>
                  <a:pt x="199" y="46"/>
                  <a:pt x="197" y="34"/>
                  <a:pt x="189" y="27"/>
                </a:cubicBezTo>
                <a:cubicBezTo>
                  <a:pt x="173" y="14"/>
                  <a:pt x="152" y="11"/>
                  <a:pt x="135" y="0"/>
                </a:cubicBezTo>
                <a:cubicBezTo>
                  <a:pt x="55" y="27"/>
                  <a:pt x="100" y="16"/>
                  <a:pt x="0" y="27"/>
                </a:cubicBezTo>
                <a:cubicBezTo>
                  <a:pt x="22" y="92"/>
                  <a:pt x="0" y="11"/>
                  <a:pt x="0" y="90"/>
                </a:cubicBezTo>
                <a:cubicBezTo>
                  <a:pt x="0" y="121"/>
                  <a:pt x="12" y="150"/>
                  <a:pt x="18" y="180"/>
                </a:cubicBezTo>
                <a:cubicBezTo>
                  <a:pt x="30" y="236"/>
                  <a:pt x="38" y="322"/>
                  <a:pt x="99" y="342"/>
                </a:cubicBezTo>
                <a:cubicBezTo>
                  <a:pt x="105" y="351"/>
                  <a:pt x="112" y="359"/>
                  <a:pt x="117" y="369"/>
                </a:cubicBezTo>
                <a:cubicBezTo>
                  <a:pt x="121" y="377"/>
                  <a:pt x="119" y="389"/>
                  <a:pt x="126" y="396"/>
                </a:cubicBezTo>
                <a:cubicBezTo>
                  <a:pt x="141" y="411"/>
                  <a:pt x="180" y="432"/>
                  <a:pt x="180" y="432"/>
                </a:cubicBezTo>
                <a:cubicBezTo>
                  <a:pt x="209" y="475"/>
                  <a:pt x="195" y="449"/>
                  <a:pt x="216" y="513"/>
                </a:cubicBezTo>
                <a:cubicBezTo>
                  <a:pt x="223" y="534"/>
                  <a:pt x="240" y="549"/>
                  <a:pt x="252" y="567"/>
                </a:cubicBezTo>
                <a:cubicBezTo>
                  <a:pt x="258" y="576"/>
                  <a:pt x="264" y="585"/>
                  <a:pt x="270" y="594"/>
                </a:cubicBezTo>
                <a:cubicBezTo>
                  <a:pt x="282" y="612"/>
                  <a:pt x="324" y="630"/>
                  <a:pt x="324" y="630"/>
                </a:cubicBezTo>
                <a:cubicBezTo>
                  <a:pt x="365" y="692"/>
                  <a:pt x="351" y="737"/>
                  <a:pt x="351" y="819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endParaRPr lang="zh-CN" altLang="en-US">
              <a:latin typeface="+mn-ea"/>
              <a:ea typeface="+mn-ea"/>
            </a:endParaRP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D9F98ABB-ACB5-471D-817A-2B73920CF0A7}"/>
              </a:ext>
            </a:extLst>
          </p:cNvPr>
          <p:cNvGrpSpPr>
            <a:grpSpLocks/>
          </p:cNvGrpSpPr>
          <p:nvPr/>
        </p:nvGrpSpPr>
        <p:grpSpPr bwMode="auto">
          <a:xfrm>
            <a:off x="2916238" y="2852738"/>
            <a:ext cx="1524000" cy="1143000"/>
            <a:chOff x="1200" y="1824"/>
            <a:chExt cx="960" cy="720"/>
          </a:xfrm>
        </p:grpSpPr>
        <p:grpSp>
          <p:nvGrpSpPr>
            <p:cNvPr id="20484" name="Group 7">
              <a:extLst>
                <a:ext uri="{FF2B5EF4-FFF2-40B4-BE49-F238E27FC236}">
                  <a16:creationId xmlns:a16="http://schemas.microsoft.com/office/drawing/2014/main" id="{0DFC1F3B-23D4-48B3-84E6-E0C9AF58B7C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2" y="1824"/>
              <a:ext cx="528" cy="480"/>
              <a:chOff x="1344" y="1488"/>
              <a:chExt cx="528" cy="480"/>
            </a:xfrm>
          </p:grpSpPr>
          <p:sp>
            <p:nvSpPr>
              <p:cNvPr id="20485" name="AutoShape 8">
                <a:extLst>
                  <a:ext uri="{FF2B5EF4-FFF2-40B4-BE49-F238E27FC236}">
                    <a16:creationId xmlns:a16="http://schemas.microsoft.com/office/drawing/2014/main" id="{C9D716E4-B5AC-4689-9C0D-EBC33797A2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>
                <a:off x="1440" y="1680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0486" name="AutoShape 9">
                <a:extLst>
                  <a:ext uri="{FF2B5EF4-FFF2-40B4-BE49-F238E27FC236}">
                    <a16:creationId xmlns:a16="http://schemas.microsoft.com/office/drawing/2014/main" id="{5F0BF588-E4B6-41E9-9B2E-E48945D438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>
                <a:off x="1344" y="1488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0487" name="AutoShape 10">
                <a:extLst>
                  <a:ext uri="{FF2B5EF4-FFF2-40B4-BE49-F238E27FC236}">
                    <a16:creationId xmlns:a16="http://schemas.microsoft.com/office/drawing/2014/main" id="{372647E2-ED28-461F-8FDC-0D75FC97BD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>
                <a:off x="1584" y="1872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20488" name="Group 11">
              <a:extLst>
                <a:ext uri="{FF2B5EF4-FFF2-40B4-BE49-F238E27FC236}">
                  <a16:creationId xmlns:a16="http://schemas.microsoft.com/office/drawing/2014/main" id="{A0132394-FA70-4951-BC1C-320B0D2663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2064"/>
              <a:ext cx="528" cy="480"/>
              <a:chOff x="1008" y="1728"/>
              <a:chExt cx="528" cy="480"/>
            </a:xfrm>
          </p:grpSpPr>
          <p:sp>
            <p:nvSpPr>
              <p:cNvPr id="20489" name="AutoShape 12">
                <a:extLst>
                  <a:ext uri="{FF2B5EF4-FFF2-40B4-BE49-F238E27FC236}">
                    <a16:creationId xmlns:a16="http://schemas.microsoft.com/office/drawing/2014/main" id="{C51DD6E0-A81B-419F-A457-8BA6A08E0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 flipH="1" flipV="1">
                <a:off x="1104" y="1920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0490" name="AutoShape 13">
                <a:extLst>
                  <a:ext uri="{FF2B5EF4-FFF2-40B4-BE49-F238E27FC236}">
                    <a16:creationId xmlns:a16="http://schemas.microsoft.com/office/drawing/2014/main" id="{F6196993-6E25-4DE9-92D3-4CAAAD5FE5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 flipH="1" flipV="1">
                <a:off x="1008" y="1728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0491" name="AutoShape 14">
                <a:extLst>
                  <a:ext uri="{FF2B5EF4-FFF2-40B4-BE49-F238E27FC236}">
                    <a16:creationId xmlns:a16="http://schemas.microsoft.com/office/drawing/2014/main" id="{7608C0E1-4D77-45F3-B401-4BA1ED8EFB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2107829" flipH="1" flipV="1">
                <a:off x="1248" y="2112"/>
                <a:ext cx="288" cy="96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endParaRPr lang="zh-CN" altLang="en-US">
                  <a:solidFill>
                    <a:srgbClr val="000000"/>
                  </a:solidFill>
                  <a:latin typeface="+mn-ea"/>
                  <a:ea typeface="+mn-ea"/>
                </a:endParaRPr>
              </a:p>
            </p:txBody>
          </p:sp>
        </p:grpSp>
      </p:grpSp>
      <p:grpSp>
        <p:nvGrpSpPr>
          <p:cNvPr id="5" name="Group 15">
            <a:extLst>
              <a:ext uri="{FF2B5EF4-FFF2-40B4-BE49-F238E27FC236}">
                <a16:creationId xmlns:a16="http://schemas.microsoft.com/office/drawing/2014/main" id="{6D68051F-603C-47EC-9240-E2DA72EEFF7D}"/>
              </a:ext>
            </a:extLst>
          </p:cNvPr>
          <p:cNvGrpSpPr>
            <a:grpSpLocks/>
          </p:cNvGrpSpPr>
          <p:nvPr/>
        </p:nvGrpSpPr>
        <p:grpSpPr bwMode="auto">
          <a:xfrm>
            <a:off x="5292725" y="1989138"/>
            <a:ext cx="2592388" cy="2016125"/>
            <a:chOff x="2993" y="1104"/>
            <a:chExt cx="1663" cy="1715"/>
          </a:xfrm>
        </p:grpSpPr>
        <p:sp>
          <p:nvSpPr>
            <p:cNvPr id="20493" name="AutoShape 16">
              <a:extLst>
                <a:ext uri="{FF2B5EF4-FFF2-40B4-BE49-F238E27FC236}">
                  <a16:creationId xmlns:a16="http://schemas.microsoft.com/office/drawing/2014/main" id="{ACD7E37E-6EBC-47C8-B076-AE6BC535BA6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 flipH="1" flipV="1">
              <a:off x="3281" y="1248"/>
              <a:ext cx="319" cy="83"/>
            </a:xfrm>
            <a:prstGeom prst="leftArrow">
              <a:avLst>
                <a:gd name="adj1" fmla="val 50000"/>
                <a:gd name="adj2" fmla="val 9594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4" name="AutoShape 17">
              <a:extLst>
                <a:ext uri="{FF2B5EF4-FFF2-40B4-BE49-F238E27FC236}">
                  <a16:creationId xmlns:a16="http://schemas.microsoft.com/office/drawing/2014/main" id="{92E8541B-1F29-4F92-92A7-FC200078051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 flipH="1" flipV="1">
              <a:off x="3521" y="2077"/>
              <a:ext cx="319" cy="83"/>
            </a:xfrm>
            <a:prstGeom prst="leftArrow">
              <a:avLst>
                <a:gd name="adj1" fmla="val 50000"/>
                <a:gd name="adj2" fmla="val 9594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5" name="AutoShape 18">
              <a:extLst>
                <a:ext uri="{FF2B5EF4-FFF2-40B4-BE49-F238E27FC236}">
                  <a16:creationId xmlns:a16="http://schemas.microsoft.com/office/drawing/2014/main" id="{A7299985-DC94-4485-9EA5-899210C39EB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 flipH="1" flipV="1">
              <a:off x="3744" y="2400"/>
              <a:ext cx="319" cy="83"/>
            </a:xfrm>
            <a:prstGeom prst="leftArrow">
              <a:avLst>
                <a:gd name="adj1" fmla="val 50000"/>
                <a:gd name="adj2" fmla="val 9594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6" name="AutoShape 19">
              <a:extLst>
                <a:ext uri="{FF2B5EF4-FFF2-40B4-BE49-F238E27FC236}">
                  <a16:creationId xmlns:a16="http://schemas.microsoft.com/office/drawing/2014/main" id="{B077B02A-9A7D-48BF-B32F-E97058AB127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 flipH="1" flipV="1">
              <a:off x="2993" y="1872"/>
              <a:ext cx="319" cy="83"/>
            </a:xfrm>
            <a:prstGeom prst="leftArrow">
              <a:avLst>
                <a:gd name="adj1" fmla="val 50000"/>
                <a:gd name="adj2" fmla="val 9594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7" name="AutoShape 20">
              <a:extLst>
                <a:ext uri="{FF2B5EF4-FFF2-40B4-BE49-F238E27FC236}">
                  <a16:creationId xmlns:a16="http://schemas.microsoft.com/office/drawing/2014/main" id="{EEDE31D5-293C-43E0-BB28-9AD5EA7EE4E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>
              <a:off x="3648" y="1104"/>
              <a:ext cx="331" cy="75"/>
            </a:xfrm>
            <a:prstGeom prst="leftArrow">
              <a:avLst>
                <a:gd name="adj1" fmla="val 50000"/>
                <a:gd name="adj2" fmla="val 11017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8" name="AutoShape 21">
              <a:extLst>
                <a:ext uri="{FF2B5EF4-FFF2-40B4-BE49-F238E27FC236}">
                  <a16:creationId xmlns:a16="http://schemas.microsoft.com/office/drawing/2014/main" id="{39C92215-A158-4C8A-A699-13332D08094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>
              <a:off x="3413" y="1701"/>
              <a:ext cx="331" cy="75"/>
            </a:xfrm>
            <a:prstGeom prst="leftArrow">
              <a:avLst>
                <a:gd name="adj1" fmla="val 50000"/>
                <a:gd name="adj2" fmla="val 11017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499" name="AutoShape 22">
              <a:extLst>
                <a:ext uri="{FF2B5EF4-FFF2-40B4-BE49-F238E27FC236}">
                  <a16:creationId xmlns:a16="http://schemas.microsoft.com/office/drawing/2014/main" id="{19B8A742-8530-460F-B970-02068247A72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>
              <a:off x="3989" y="1845"/>
              <a:ext cx="331" cy="75"/>
            </a:xfrm>
            <a:prstGeom prst="leftArrow">
              <a:avLst>
                <a:gd name="adj1" fmla="val 50000"/>
                <a:gd name="adj2" fmla="val 11017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500" name="AutoShape 23">
              <a:extLst>
                <a:ext uri="{FF2B5EF4-FFF2-40B4-BE49-F238E27FC236}">
                  <a16:creationId xmlns:a16="http://schemas.microsoft.com/office/drawing/2014/main" id="{D524A248-8356-42E0-87B2-16F9507522E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>
              <a:off x="4224" y="2181"/>
              <a:ext cx="331" cy="75"/>
            </a:xfrm>
            <a:prstGeom prst="leftArrow">
              <a:avLst>
                <a:gd name="adj1" fmla="val 50000"/>
                <a:gd name="adj2" fmla="val 11017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501" name="AutoShape 24">
              <a:extLst>
                <a:ext uri="{FF2B5EF4-FFF2-40B4-BE49-F238E27FC236}">
                  <a16:creationId xmlns:a16="http://schemas.microsoft.com/office/drawing/2014/main" id="{D9D3324A-38B3-428A-9D33-D09FB31C17D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>
              <a:off x="4325" y="2544"/>
              <a:ext cx="331" cy="75"/>
            </a:xfrm>
            <a:prstGeom prst="leftArrow">
              <a:avLst>
                <a:gd name="adj1" fmla="val 50000"/>
                <a:gd name="adj2" fmla="val 11017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0502" name="AutoShape 25">
              <a:extLst>
                <a:ext uri="{FF2B5EF4-FFF2-40B4-BE49-F238E27FC236}">
                  <a16:creationId xmlns:a16="http://schemas.microsoft.com/office/drawing/2014/main" id="{68E4FF4F-AA57-4A97-83C8-6518F7B2981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342307" flipH="1" flipV="1">
              <a:off x="3905" y="2736"/>
              <a:ext cx="319" cy="83"/>
            </a:xfrm>
            <a:prstGeom prst="leftArrow">
              <a:avLst>
                <a:gd name="adj1" fmla="val 50000"/>
                <a:gd name="adj2" fmla="val 9594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endParaRPr lang="zh-CN" altLang="en-US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7194" name="Freeform 26">
            <a:extLst>
              <a:ext uri="{FF2B5EF4-FFF2-40B4-BE49-F238E27FC236}">
                <a16:creationId xmlns:a16="http://schemas.microsoft.com/office/drawing/2014/main" id="{5BC4FF05-6CD4-4002-B111-8FF4888DA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916114"/>
            <a:ext cx="1698625" cy="1871662"/>
          </a:xfrm>
          <a:custGeom>
            <a:avLst/>
            <a:gdLst>
              <a:gd name="T0" fmla="*/ 48 w 1347"/>
              <a:gd name="T1" fmla="*/ 0 h 1944"/>
              <a:gd name="T2" fmla="*/ 75 w 1347"/>
              <a:gd name="T3" fmla="*/ 27 h 1944"/>
              <a:gd name="T4" fmla="*/ 102 w 1347"/>
              <a:gd name="T5" fmla="*/ 36 h 1944"/>
              <a:gd name="T6" fmla="*/ 111 w 1347"/>
              <a:gd name="T7" fmla="*/ 63 h 1944"/>
              <a:gd name="T8" fmla="*/ 147 w 1347"/>
              <a:gd name="T9" fmla="*/ 117 h 1944"/>
              <a:gd name="T10" fmla="*/ 174 w 1347"/>
              <a:gd name="T11" fmla="*/ 126 h 1944"/>
              <a:gd name="T12" fmla="*/ 228 w 1347"/>
              <a:gd name="T13" fmla="*/ 153 h 1944"/>
              <a:gd name="T14" fmla="*/ 282 w 1347"/>
              <a:gd name="T15" fmla="*/ 234 h 1944"/>
              <a:gd name="T16" fmla="*/ 300 w 1347"/>
              <a:gd name="T17" fmla="*/ 261 h 1944"/>
              <a:gd name="T18" fmla="*/ 318 w 1347"/>
              <a:gd name="T19" fmla="*/ 324 h 1944"/>
              <a:gd name="T20" fmla="*/ 264 w 1347"/>
              <a:gd name="T21" fmla="*/ 477 h 1944"/>
              <a:gd name="T22" fmla="*/ 183 w 1347"/>
              <a:gd name="T23" fmla="*/ 531 h 1944"/>
              <a:gd name="T24" fmla="*/ 75 w 1347"/>
              <a:gd name="T25" fmla="*/ 585 h 1944"/>
              <a:gd name="T26" fmla="*/ 21 w 1347"/>
              <a:gd name="T27" fmla="*/ 621 h 1944"/>
              <a:gd name="T28" fmla="*/ 21 w 1347"/>
              <a:gd name="T29" fmla="*/ 747 h 1944"/>
              <a:gd name="T30" fmla="*/ 39 w 1347"/>
              <a:gd name="T31" fmla="*/ 819 h 1944"/>
              <a:gd name="T32" fmla="*/ 84 w 1347"/>
              <a:gd name="T33" fmla="*/ 1107 h 1944"/>
              <a:gd name="T34" fmla="*/ 156 w 1347"/>
              <a:gd name="T35" fmla="*/ 1098 h 1944"/>
              <a:gd name="T36" fmla="*/ 174 w 1347"/>
              <a:gd name="T37" fmla="*/ 1071 h 1944"/>
              <a:gd name="T38" fmla="*/ 201 w 1347"/>
              <a:gd name="T39" fmla="*/ 1062 h 1944"/>
              <a:gd name="T40" fmla="*/ 210 w 1347"/>
              <a:gd name="T41" fmla="*/ 1035 h 1944"/>
              <a:gd name="T42" fmla="*/ 318 w 1347"/>
              <a:gd name="T43" fmla="*/ 1071 h 1944"/>
              <a:gd name="T44" fmla="*/ 345 w 1347"/>
              <a:gd name="T45" fmla="*/ 1080 h 1944"/>
              <a:gd name="T46" fmla="*/ 516 w 1347"/>
              <a:gd name="T47" fmla="*/ 1044 h 1944"/>
              <a:gd name="T48" fmla="*/ 597 w 1347"/>
              <a:gd name="T49" fmla="*/ 1071 h 1944"/>
              <a:gd name="T50" fmla="*/ 678 w 1347"/>
              <a:gd name="T51" fmla="*/ 1089 h 1944"/>
              <a:gd name="T52" fmla="*/ 732 w 1347"/>
              <a:gd name="T53" fmla="*/ 1125 h 1944"/>
              <a:gd name="T54" fmla="*/ 759 w 1347"/>
              <a:gd name="T55" fmla="*/ 1143 h 1944"/>
              <a:gd name="T56" fmla="*/ 777 w 1347"/>
              <a:gd name="T57" fmla="*/ 1170 h 1944"/>
              <a:gd name="T58" fmla="*/ 804 w 1347"/>
              <a:gd name="T59" fmla="*/ 1179 h 1944"/>
              <a:gd name="T60" fmla="*/ 813 w 1347"/>
              <a:gd name="T61" fmla="*/ 1332 h 1944"/>
              <a:gd name="T62" fmla="*/ 831 w 1347"/>
              <a:gd name="T63" fmla="*/ 1386 h 1944"/>
              <a:gd name="T64" fmla="*/ 840 w 1347"/>
              <a:gd name="T65" fmla="*/ 1413 h 1944"/>
              <a:gd name="T66" fmla="*/ 930 w 1347"/>
              <a:gd name="T67" fmla="*/ 1701 h 1944"/>
              <a:gd name="T68" fmla="*/ 957 w 1347"/>
              <a:gd name="T69" fmla="*/ 1755 h 1944"/>
              <a:gd name="T70" fmla="*/ 1038 w 1347"/>
              <a:gd name="T71" fmla="*/ 1881 h 1944"/>
              <a:gd name="T72" fmla="*/ 1056 w 1347"/>
              <a:gd name="T73" fmla="*/ 1908 h 1944"/>
              <a:gd name="T74" fmla="*/ 1110 w 1347"/>
              <a:gd name="T75" fmla="*/ 1944 h 1944"/>
              <a:gd name="T76" fmla="*/ 1290 w 1347"/>
              <a:gd name="T77" fmla="*/ 1926 h 1944"/>
              <a:gd name="T78" fmla="*/ 1344 w 1347"/>
              <a:gd name="T79" fmla="*/ 1899 h 19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347" h="1944">
                <a:moveTo>
                  <a:pt x="48" y="0"/>
                </a:moveTo>
                <a:cubicBezTo>
                  <a:pt x="57" y="9"/>
                  <a:pt x="64" y="20"/>
                  <a:pt x="75" y="27"/>
                </a:cubicBezTo>
                <a:cubicBezTo>
                  <a:pt x="83" y="32"/>
                  <a:pt x="95" y="29"/>
                  <a:pt x="102" y="36"/>
                </a:cubicBezTo>
                <a:cubicBezTo>
                  <a:pt x="109" y="43"/>
                  <a:pt x="106" y="55"/>
                  <a:pt x="111" y="63"/>
                </a:cubicBezTo>
                <a:cubicBezTo>
                  <a:pt x="122" y="82"/>
                  <a:pt x="135" y="99"/>
                  <a:pt x="147" y="117"/>
                </a:cubicBezTo>
                <a:cubicBezTo>
                  <a:pt x="152" y="125"/>
                  <a:pt x="166" y="122"/>
                  <a:pt x="174" y="126"/>
                </a:cubicBezTo>
                <a:cubicBezTo>
                  <a:pt x="244" y="161"/>
                  <a:pt x="160" y="130"/>
                  <a:pt x="228" y="153"/>
                </a:cubicBezTo>
                <a:cubicBezTo>
                  <a:pt x="228" y="154"/>
                  <a:pt x="273" y="220"/>
                  <a:pt x="282" y="234"/>
                </a:cubicBezTo>
                <a:cubicBezTo>
                  <a:pt x="288" y="243"/>
                  <a:pt x="300" y="261"/>
                  <a:pt x="300" y="261"/>
                </a:cubicBezTo>
                <a:cubicBezTo>
                  <a:pt x="305" y="282"/>
                  <a:pt x="318" y="302"/>
                  <a:pt x="318" y="324"/>
                </a:cubicBezTo>
                <a:cubicBezTo>
                  <a:pt x="318" y="352"/>
                  <a:pt x="285" y="459"/>
                  <a:pt x="264" y="477"/>
                </a:cubicBezTo>
                <a:cubicBezTo>
                  <a:pt x="240" y="498"/>
                  <a:pt x="210" y="513"/>
                  <a:pt x="183" y="531"/>
                </a:cubicBezTo>
                <a:cubicBezTo>
                  <a:pt x="149" y="554"/>
                  <a:pt x="111" y="565"/>
                  <a:pt x="75" y="585"/>
                </a:cubicBezTo>
                <a:cubicBezTo>
                  <a:pt x="56" y="596"/>
                  <a:pt x="21" y="621"/>
                  <a:pt x="21" y="621"/>
                </a:cubicBezTo>
                <a:cubicBezTo>
                  <a:pt x="0" y="685"/>
                  <a:pt x="6" y="682"/>
                  <a:pt x="21" y="747"/>
                </a:cubicBezTo>
                <a:cubicBezTo>
                  <a:pt x="27" y="771"/>
                  <a:pt x="39" y="819"/>
                  <a:pt x="39" y="819"/>
                </a:cubicBezTo>
                <a:cubicBezTo>
                  <a:pt x="44" y="931"/>
                  <a:pt x="25" y="1019"/>
                  <a:pt x="84" y="1107"/>
                </a:cubicBezTo>
                <a:cubicBezTo>
                  <a:pt x="108" y="1104"/>
                  <a:pt x="134" y="1107"/>
                  <a:pt x="156" y="1098"/>
                </a:cubicBezTo>
                <a:cubicBezTo>
                  <a:pt x="166" y="1094"/>
                  <a:pt x="166" y="1078"/>
                  <a:pt x="174" y="1071"/>
                </a:cubicBezTo>
                <a:cubicBezTo>
                  <a:pt x="181" y="1065"/>
                  <a:pt x="192" y="1065"/>
                  <a:pt x="201" y="1062"/>
                </a:cubicBezTo>
                <a:cubicBezTo>
                  <a:pt x="204" y="1053"/>
                  <a:pt x="204" y="1042"/>
                  <a:pt x="210" y="1035"/>
                </a:cubicBezTo>
                <a:cubicBezTo>
                  <a:pt x="249" y="987"/>
                  <a:pt x="288" y="1051"/>
                  <a:pt x="318" y="1071"/>
                </a:cubicBezTo>
                <a:cubicBezTo>
                  <a:pt x="326" y="1076"/>
                  <a:pt x="336" y="1077"/>
                  <a:pt x="345" y="1080"/>
                </a:cubicBezTo>
                <a:cubicBezTo>
                  <a:pt x="429" y="1074"/>
                  <a:pt x="457" y="1083"/>
                  <a:pt x="516" y="1044"/>
                </a:cubicBezTo>
                <a:cubicBezTo>
                  <a:pt x="543" y="1053"/>
                  <a:pt x="570" y="1062"/>
                  <a:pt x="597" y="1071"/>
                </a:cubicBezTo>
                <a:cubicBezTo>
                  <a:pt x="623" y="1080"/>
                  <a:pt x="653" y="1075"/>
                  <a:pt x="678" y="1089"/>
                </a:cubicBezTo>
                <a:cubicBezTo>
                  <a:pt x="697" y="1100"/>
                  <a:pt x="714" y="1113"/>
                  <a:pt x="732" y="1125"/>
                </a:cubicBezTo>
                <a:cubicBezTo>
                  <a:pt x="741" y="1131"/>
                  <a:pt x="759" y="1143"/>
                  <a:pt x="759" y="1143"/>
                </a:cubicBezTo>
                <a:cubicBezTo>
                  <a:pt x="765" y="1152"/>
                  <a:pt x="769" y="1163"/>
                  <a:pt x="777" y="1170"/>
                </a:cubicBezTo>
                <a:cubicBezTo>
                  <a:pt x="784" y="1176"/>
                  <a:pt x="802" y="1170"/>
                  <a:pt x="804" y="1179"/>
                </a:cubicBezTo>
                <a:cubicBezTo>
                  <a:pt x="815" y="1229"/>
                  <a:pt x="806" y="1281"/>
                  <a:pt x="813" y="1332"/>
                </a:cubicBezTo>
                <a:cubicBezTo>
                  <a:pt x="815" y="1351"/>
                  <a:pt x="825" y="1368"/>
                  <a:pt x="831" y="1386"/>
                </a:cubicBezTo>
                <a:cubicBezTo>
                  <a:pt x="834" y="1395"/>
                  <a:pt x="840" y="1413"/>
                  <a:pt x="840" y="1413"/>
                </a:cubicBezTo>
                <a:cubicBezTo>
                  <a:pt x="846" y="1523"/>
                  <a:pt x="831" y="1635"/>
                  <a:pt x="930" y="1701"/>
                </a:cubicBezTo>
                <a:cubicBezTo>
                  <a:pt x="963" y="1799"/>
                  <a:pt x="910" y="1650"/>
                  <a:pt x="957" y="1755"/>
                </a:cubicBezTo>
                <a:cubicBezTo>
                  <a:pt x="980" y="1807"/>
                  <a:pt x="988" y="1848"/>
                  <a:pt x="1038" y="1881"/>
                </a:cubicBezTo>
                <a:cubicBezTo>
                  <a:pt x="1044" y="1890"/>
                  <a:pt x="1048" y="1901"/>
                  <a:pt x="1056" y="1908"/>
                </a:cubicBezTo>
                <a:cubicBezTo>
                  <a:pt x="1072" y="1922"/>
                  <a:pt x="1110" y="1944"/>
                  <a:pt x="1110" y="1944"/>
                </a:cubicBezTo>
                <a:cubicBezTo>
                  <a:pt x="1167" y="1940"/>
                  <a:pt x="1232" y="1942"/>
                  <a:pt x="1290" y="1926"/>
                </a:cubicBezTo>
                <a:cubicBezTo>
                  <a:pt x="1347" y="1910"/>
                  <a:pt x="1344" y="1926"/>
                  <a:pt x="1344" y="1899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7195" name="Freeform 27">
            <a:extLst>
              <a:ext uri="{FF2B5EF4-FFF2-40B4-BE49-F238E27FC236}">
                <a16:creationId xmlns:a16="http://schemas.microsoft.com/office/drawing/2014/main" id="{EE858F6F-91EE-43C6-BB28-113DFED0E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7050" y="4356201"/>
            <a:ext cx="863600" cy="754063"/>
          </a:xfrm>
          <a:custGeom>
            <a:avLst/>
            <a:gdLst>
              <a:gd name="T0" fmla="*/ 646 w 646"/>
              <a:gd name="T1" fmla="*/ 40 h 475"/>
              <a:gd name="T2" fmla="*/ 269 w 646"/>
              <a:gd name="T3" fmla="*/ 28 h 475"/>
              <a:gd name="T4" fmla="*/ 199 w 646"/>
              <a:gd name="T5" fmla="*/ 52 h 475"/>
              <a:gd name="T6" fmla="*/ 128 w 646"/>
              <a:gd name="T7" fmla="*/ 99 h 475"/>
              <a:gd name="T8" fmla="*/ 105 w 646"/>
              <a:gd name="T9" fmla="*/ 134 h 475"/>
              <a:gd name="T10" fmla="*/ 70 w 646"/>
              <a:gd name="T11" fmla="*/ 157 h 475"/>
              <a:gd name="T12" fmla="*/ 23 w 646"/>
              <a:gd name="T13" fmla="*/ 216 h 475"/>
              <a:gd name="T14" fmla="*/ 70 w 646"/>
              <a:gd name="T15" fmla="*/ 381 h 475"/>
              <a:gd name="T16" fmla="*/ 152 w 646"/>
              <a:gd name="T17" fmla="*/ 475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6" h="475">
                <a:moveTo>
                  <a:pt x="646" y="40"/>
                </a:moveTo>
                <a:cubicBezTo>
                  <a:pt x="525" y="0"/>
                  <a:pt x="393" y="20"/>
                  <a:pt x="269" y="28"/>
                </a:cubicBezTo>
                <a:cubicBezTo>
                  <a:pt x="246" y="36"/>
                  <a:pt x="222" y="44"/>
                  <a:pt x="199" y="52"/>
                </a:cubicBezTo>
                <a:cubicBezTo>
                  <a:pt x="172" y="61"/>
                  <a:pt x="128" y="99"/>
                  <a:pt x="128" y="99"/>
                </a:cubicBezTo>
                <a:cubicBezTo>
                  <a:pt x="120" y="111"/>
                  <a:pt x="115" y="124"/>
                  <a:pt x="105" y="134"/>
                </a:cubicBezTo>
                <a:cubicBezTo>
                  <a:pt x="95" y="144"/>
                  <a:pt x="79" y="146"/>
                  <a:pt x="70" y="157"/>
                </a:cubicBezTo>
                <a:cubicBezTo>
                  <a:pt x="6" y="238"/>
                  <a:pt x="121" y="151"/>
                  <a:pt x="23" y="216"/>
                </a:cubicBezTo>
                <a:cubicBezTo>
                  <a:pt x="0" y="284"/>
                  <a:pt x="12" y="342"/>
                  <a:pt x="70" y="381"/>
                </a:cubicBezTo>
                <a:cubicBezTo>
                  <a:pt x="94" y="417"/>
                  <a:pt x="122" y="445"/>
                  <a:pt x="152" y="475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20505" name="Text Box 28">
            <a:extLst>
              <a:ext uri="{FF2B5EF4-FFF2-40B4-BE49-F238E27FC236}">
                <a16:creationId xmlns:a16="http://schemas.microsoft.com/office/drawing/2014/main" id="{2FB1AA36-C612-409F-B530-54D622420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105400"/>
            <a:ext cx="1981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endParaRPr lang="zh-CN" altLang="zh-CN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7198" name="Picture 30" descr="3_5">
            <a:extLst>
              <a:ext uri="{FF2B5EF4-FFF2-40B4-BE49-F238E27FC236}">
                <a16:creationId xmlns:a16="http://schemas.microsoft.com/office/drawing/2014/main" id="{B0253BEB-6C02-4257-9E5E-81FFCE72E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442" y="4433613"/>
            <a:ext cx="906462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9" name="Picture 31" descr="3_5">
            <a:extLst>
              <a:ext uri="{FF2B5EF4-FFF2-40B4-BE49-F238E27FC236}">
                <a16:creationId xmlns:a16="http://schemas.microsoft.com/office/drawing/2014/main" id="{DDD96BC5-F9EC-4A13-8F53-67BC1612A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492375"/>
            <a:ext cx="11779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0" name="Picture 32" descr="3_5">
            <a:extLst>
              <a:ext uri="{FF2B5EF4-FFF2-40B4-BE49-F238E27FC236}">
                <a16:creationId xmlns:a16="http://schemas.microsoft.com/office/drawing/2014/main" id="{1FECB20C-BA06-48DF-BCDB-535AE32AD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240" y="2964833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9" name="Line 34">
            <a:extLst>
              <a:ext uri="{FF2B5EF4-FFF2-40B4-BE49-F238E27FC236}">
                <a16:creationId xmlns:a16="http://schemas.microsoft.com/office/drawing/2014/main" id="{D6F4E4E4-FD82-40EC-AE1A-A61FD00312C8}"/>
              </a:ext>
            </a:extLst>
          </p:cNvPr>
          <p:cNvSpPr>
            <a:spLocks noChangeShapeType="1"/>
          </p:cNvSpPr>
          <p:nvPr/>
        </p:nvSpPr>
        <p:spPr bwMode="auto">
          <a:xfrm>
            <a:off x="4356100" y="2924175"/>
            <a:ext cx="1223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20510" name="Line 35">
            <a:extLst>
              <a:ext uri="{FF2B5EF4-FFF2-40B4-BE49-F238E27FC236}">
                <a16:creationId xmlns:a16="http://schemas.microsoft.com/office/drawing/2014/main" id="{8B15008A-A9AA-4320-AC62-90F789C577DC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4076700"/>
            <a:ext cx="1511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20511" name="Line 36">
            <a:extLst>
              <a:ext uri="{FF2B5EF4-FFF2-40B4-BE49-F238E27FC236}">
                <a16:creationId xmlns:a16="http://schemas.microsoft.com/office/drawing/2014/main" id="{FB0C5677-8160-44B6-8539-3A411B14E31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08850" y="2420938"/>
            <a:ext cx="1223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20512" name="Line 37">
            <a:extLst>
              <a:ext uri="{FF2B5EF4-FFF2-40B4-BE49-F238E27FC236}">
                <a16:creationId xmlns:a16="http://schemas.microsoft.com/office/drawing/2014/main" id="{C6666460-0DE0-4F80-BD01-229501E71471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7313" y="4076700"/>
            <a:ext cx="10080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20513" name="Text Box 39">
            <a:extLst>
              <a:ext uri="{FF2B5EF4-FFF2-40B4-BE49-F238E27FC236}">
                <a16:creationId xmlns:a16="http://schemas.microsoft.com/office/drawing/2014/main" id="{8A2B78A2-245E-4F69-8253-966405479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8732"/>
            <a:ext cx="6305550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</a:rPr>
              <a:t>欧洲三条战线：西线、东线、南线</a:t>
            </a:r>
          </a:p>
        </p:txBody>
      </p:sp>
      <p:sp>
        <p:nvSpPr>
          <p:cNvPr id="12307" name="AutoShape 4">
            <a:extLst>
              <a:ext uri="{FF2B5EF4-FFF2-40B4-BE49-F238E27FC236}">
                <a16:creationId xmlns:a16="http://schemas.microsoft.com/office/drawing/2014/main" id="{E7644136-05C2-49B5-A067-DD1AC0AE2F7C}"/>
              </a:ext>
            </a:extLst>
          </p:cNvPr>
          <p:cNvSpPr>
            <a:spLocks noChangeArrowheads="1"/>
          </p:cNvSpPr>
          <p:nvPr/>
        </p:nvSpPr>
        <p:spPr bwMode="auto">
          <a:xfrm rot="10772747">
            <a:off x="25448" y="4107410"/>
            <a:ext cx="3348383" cy="1627187"/>
          </a:xfrm>
          <a:prstGeom prst="wedgeRoundRectCallout">
            <a:avLst>
              <a:gd name="adj1" fmla="val -53858"/>
              <a:gd name="adj2" fmla="val 76690"/>
              <a:gd name="adj3" fmla="val 16667"/>
            </a:avLst>
          </a:prstGeom>
          <a:solidFill>
            <a:srgbClr val="00000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0" dirty="0">
                <a:solidFill>
                  <a:schemeClr val="bg1"/>
                </a:solidFill>
                <a:latin typeface="+mn-ea"/>
                <a:ea typeface="+mn-ea"/>
              </a:rPr>
              <a:t>西线：比利时、法国北和德法边境英法←→德</a:t>
            </a:r>
          </a:p>
        </p:txBody>
      </p:sp>
      <p:sp>
        <p:nvSpPr>
          <p:cNvPr id="45" name="AutoShape 6">
            <a:extLst>
              <a:ext uri="{FF2B5EF4-FFF2-40B4-BE49-F238E27FC236}">
                <a16:creationId xmlns:a16="http://schemas.microsoft.com/office/drawing/2014/main" id="{89690147-E0C4-4C2C-9C69-351A6B66D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7474" y="125413"/>
            <a:ext cx="2676525" cy="2266375"/>
          </a:xfrm>
          <a:prstGeom prst="wedgeRoundRectCallout">
            <a:avLst>
              <a:gd name="adj1" fmla="val -67839"/>
              <a:gd name="adj2" fmla="val 55513"/>
              <a:gd name="adj3" fmla="val 16667"/>
            </a:avLst>
          </a:prstGeom>
          <a:solidFill>
            <a:schemeClr val="tx2">
              <a:lumMod val="50000"/>
              <a:alpha val="50195"/>
            </a:schemeClr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>
              <a:defRPr/>
            </a:pPr>
            <a:r>
              <a:rPr lang="zh-CN" altLang="en-US" sz="2800" b="0" dirty="0">
                <a:solidFill>
                  <a:schemeClr val="bg1"/>
                </a:solidFill>
                <a:latin typeface="+mn-ea"/>
                <a:ea typeface="+mn-ea"/>
              </a:rPr>
              <a:t>东线：波罗的海南岸至罗马尼亚</a:t>
            </a:r>
            <a:endParaRPr lang="en-US" altLang="zh-CN" sz="2800" b="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>
              <a:defRPr/>
            </a:pPr>
            <a:r>
              <a:rPr lang="zh-CN" altLang="en-US" sz="2800" b="0" dirty="0">
                <a:solidFill>
                  <a:schemeClr val="bg1"/>
                </a:solidFill>
                <a:latin typeface="+mn-ea"/>
                <a:ea typeface="+mn-ea"/>
              </a:rPr>
              <a:t>俄←→德奥匈</a:t>
            </a:r>
          </a:p>
        </p:txBody>
      </p:sp>
      <p:sp>
        <p:nvSpPr>
          <p:cNvPr id="12309" name="AutoShape 8">
            <a:extLst>
              <a:ext uri="{FF2B5EF4-FFF2-40B4-BE49-F238E27FC236}">
                <a16:creationId xmlns:a16="http://schemas.microsoft.com/office/drawing/2014/main" id="{78539CBD-C733-4FE3-9554-0FA1213370F0}"/>
              </a:ext>
            </a:extLst>
          </p:cNvPr>
          <p:cNvSpPr>
            <a:spLocks noChangeArrowheads="1"/>
          </p:cNvSpPr>
          <p:nvPr/>
        </p:nvSpPr>
        <p:spPr bwMode="auto">
          <a:xfrm rot="10747330">
            <a:off x="4246573" y="5540233"/>
            <a:ext cx="3317969" cy="1290637"/>
          </a:xfrm>
          <a:prstGeom prst="wedgeRoundRectCallout">
            <a:avLst>
              <a:gd name="adj1" fmla="val -26699"/>
              <a:gd name="adj2" fmla="val 82642"/>
              <a:gd name="adj3" fmla="val 16667"/>
            </a:avLst>
          </a:prstGeom>
          <a:solidFill>
            <a:srgbClr val="000000">
              <a:alpha val="50194"/>
            </a:srgb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ot="1080000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0" dirty="0">
                <a:solidFill>
                  <a:schemeClr val="bg1"/>
                </a:solidFill>
                <a:latin typeface="+mn-ea"/>
                <a:ea typeface="+mn-ea"/>
              </a:rPr>
              <a:t>巴尔干半岛</a:t>
            </a:r>
          </a:p>
          <a:p>
            <a:pPr algn="ctr"/>
            <a:r>
              <a:rPr lang="zh-CN" altLang="en-US" sz="2800" b="0" dirty="0">
                <a:solidFill>
                  <a:schemeClr val="bg1"/>
                </a:solidFill>
                <a:latin typeface="+mn-ea"/>
                <a:ea typeface="+mn-ea"/>
              </a:rPr>
              <a:t>塞尔维亚←→奥匈</a:t>
            </a:r>
          </a:p>
        </p:txBody>
      </p:sp>
      <p:sp>
        <p:nvSpPr>
          <p:cNvPr id="6151" name="Text Box 8">
            <a:extLst>
              <a:ext uri="{FF2B5EF4-FFF2-40B4-BE49-F238E27FC236}">
                <a16:creationId xmlns:a16="http://schemas.microsoft.com/office/drawing/2014/main" id="{D38E01BA-52E4-469E-BE0D-D1510E9B3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7" y="572581"/>
            <a:ext cx="4922838" cy="6445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Aft>
                <a:spcPct val="30000"/>
              </a:spcAft>
            </a:pPr>
            <a:r>
              <a:rPr lang="zh-CN" altLang="en-US" sz="3600" b="1" dirty="0">
                <a:latin typeface="+mn-ea"/>
                <a:ea typeface="+mn-ea"/>
              </a:rPr>
              <a:t>战场主要集中在：欧洲</a:t>
            </a:r>
          </a:p>
        </p:txBody>
      </p:sp>
    </p:spTree>
    <p:extLst>
      <p:ext uri="{BB962C8B-B14F-4D97-AF65-F5344CB8AC3E}">
        <p14:creationId xmlns:p14="http://schemas.microsoft.com/office/powerpoint/2010/main" val="3804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 bldLvl="0" animBg="1"/>
      <p:bldP spid="45" grpId="0" bldLvl="0" animBg="1"/>
      <p:bldP spid="12309" grpId="0" bldLvl="0" animBg="1"/>
      <p:bldP spid="61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6" name="Picture 2" descr="https://timgsa.baidu.com/timg?image&amp;quality=80&amp;size=b9999_10000&amp;sec=1540111239492&amp;di=e30dd83fe5e576ecda55eab86d4ab908&amp;imgtype=0&amp;src=http%3A%2F%2Fgss0.baidu.com%2F9vo3dSag_xI4khGko9WTAnF6hhy%2Fzhidao%2Fpic%2Fitem%2F0e2442a7d933c89598350cddd11373f0830200c8.jpg">
            <a:extLst>
              <a:ext uri="{FF2B5EF4-FFF2-40B4-BE49-F238E27FC236}">
                <a16:creationId xmlns:a16="http://schemas.microsoft.com/office/drawing/2014/main" id="{3DF59B6B-8206-48B0-A3CE-2F58F455A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75"/>
            <a:ext cx="9144000" cy="454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2" descr="3_5">
            <a:extLst>
              <a:ext uri="{FF2B5EF4-FFF2-40B4-BE49-F238E27FC236}">
                <a16:creationId xmlns:a16="http://schemas.microsoft.com/office/drawing/2014/main" id="{94E67514-CD77-41A1-9AD9-84B1B2A31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28800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2" descr="3_5">
            <a:extLst>
              <a:ext uri="{FF2B5EF4-FFF2-40B4-BE49-F238E27FC236}">
                <a16:creationId xmlns:a16="http://schemas.microsoft.com/office/drawing/2014/main" id="{0CE9D070-EFDB-480C-BB36-E9429A102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2638450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2" descr="3_5">
            <a:extLst>
              <a:ext uri="{FF2B5EF4-FFF2-40B4-BE49-F238E27FC236}">
                <a16:creationId xmlns:a16="http://schemas.microsoft.com/office/drawing/2014/main" id="{BC464ECD-190A-4C31-9F50-2DD14E2B1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4" y="1700808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2" descr="3_5">
            <a:extLst>
              <a:ext uri="{FF2B5EF4-FFF2-40B4-BE49-F238E27FC236}">
                <a16:creationId xmlns:a16="http://schemas.microsoft.com/office/drawing/2014/main" id="{8DB59B84-B3D1-4593-B23B-A5FDAE7DC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160" y="2234605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2" descr="3_5">
            <a:extLst>
              <a:ext uri="{FF2B5EF4-FFF2-40B4-BE49-F238E27FC236}">
                <a16:creationId xmlns:a16="http://schemas.microsoft.com/office/drawing/2014/main" id="{DDFE23EE-8575-42C3-AB46-C193E0FAB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371" y="1574242"/>
            <a:ext cx="626396" cy="64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2" descr="3_5">
            <a:extLst>
              <a:ext uri="{FF2B5EF4-FFF2-40B4-BE49-F238E27FC236}">
                <a16:creationId xmlns:a16="http://schemas.microsoft.com/office/drawing/2014/main" id="{BCE270FF-9C4C-49B9-AC68-0B66EC2CA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37" y="2205633"/>
            <a:ext cx="9747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3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0"/>
          <p:cNvSpPr txBox="1">
            <a:spLocks noChangeArrowheads="1"/>
          </p:cNvSpPr>
          <p:nvPr/>
        </p:nvSpPr>
        <p:spPr bwMode="auto">
          <a:xfrm>
            <a:off x="1981200" y="2687638"/>
            <a:ext cx="260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/>
              <a:t> </a:t>
            </a:r>
          </a:p>
        </p:txBody>
      </p:sp>
      <p:pic>
        <p:nvPicPr>
          <p:cNvPr id="13315" name="Picture 134" descr="坦克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89350"/>
            <a:ext cx="4572000" cy="31591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137" descr="飞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689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138" descr="防毒面具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3"/>
          <a:stretch>
            <a:fillRect/>
          </a:stretch>
        </p:blipFill>
        <p:spPr bwMode="auto">
          <a:xfrm>
            <a:off x="4572000" y="0"/>
            <a:ext cx="4572000" cy="3689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139" descr="远程大炮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6"/>
          <a:stretch>
            <a:fillRect/>
          </a:stretch>
        </p:blipFill>
        <p:spPr bwMode="auto">
          <a:xfrm>
            <a:off x="0" y="3689350"/>
            <a:ext cx="45720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00400" y="3223418"/>
            <a:ext cx="2743200" cy="823913"/>
          </a:xfrm>
          <a:prstGeom prst="rect">
            <a:avLst/>
          </a:prstGeom>
          <a:solidFill>
            <a:srgbClr val="FFE4C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800" b="0">
                <a:solidFill>
                  <a:srgbClr val="CC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新式武器</a:t>
            </a:r>
          </a:p>
        </p:txBody>
      </p:sp>
    </p:spTree>
    <p:extLst>
      <p:ext uri="{BB962C8B-B14F-4D97-AF65-F5344CB8AC3E}">
        <p14:creationId xmlns:p14="http://schemas.microsoft.com/office/powerpoint/2010/main" val="97984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索姆河边上的包扎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41316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T1">
            <a:extLst>
              <a:ext uri="{FF2B5EF4-FFF2-40B4-BE49-F238E27FC236}">
                <a16:creationId xmlns:a16="http://schemas.microsoft.com/office/drawing/2014/main" id="{BCE24616-A968-4F24-B611-781DAC870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5" descr="0">
            <a:extLst>
              <a:ext uri="{FF2B5EF4-FFF2-40B4-BE49-F238E27FC236}">
                <a16:creationId xmlns:a16="http://schemas.microsoft.com/office/drawing/2014/main" id="{A6636CC8-452E-4705-8166-888037A64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829" y="2482216"/>
            <a:ext cx="8382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AutoShape 8">
            <a:extLst>
              <a:ext uri="{FF2B5EF4-FFF2-40B4-BE49-F238E27FC236}">
                <a16:creationId xmlns:a16="http://schemas.microsoft.com/office/drawing/2014/main" id="{624653C6-E1EB-46BD-A154-99C2FB18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362767"/>
            <a:ext cx="3031976" cy="2159000"/>
          </a:xfrm>
          <a:prstGeom prst="wedgeRoundRectCallout">
            <a:avLst>
              <a:gd name="adj1" fmla="val -49185"/>
              <a:gd name="adj2" fmla="val -105222"/>
              <a:gd name="adj3" fmla="val 16667"/>
            </a:avLst>
          </a:prstGeom>
          <a:solidFill>
            <a:srgbClr val="FFFF00"/>
          </a:solidFill>
          <a:ln w="9525">
            <a:solidFill>
              <a:srgbClr val="00CC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1916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年，法德展开的一场会战。</a:t>
            </a:r>
          </a:p>
          <a:p>
            <a:pPr algn="just"/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双方投入兵力</a:t>
            </a:r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万伤亡</a:t>
            </a:r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70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万，被称为“凡尔登绞肉机”。 </a:t>
            </a:r>
          </a:p>
        </p:txBody>
      </p:sp>
      <p:sp>
        <p:nvSpPr>
          <p:cNvPr id="33796" name="WordArt 4">
            <a:extLst>
              <a:ext uri="{FF2B5EF4-FFF2-40B4-BE49-F238E27FC236}">
                <a16:creationId xmlns:a16="http://schemas.microsoft.com/office/drawing/2014/main" id="{A4D368A5-9744-4AD2-8C50-C7E5DF925415}"/>
              </a:ext>
            </a:extLst>
          </p:cNvPr>
          <p:cNvSpPr/>
          <p:nvPr/>
        </p:nvSpPr>
        <p:spPr>
          <a:xfrm>
            <a:off x="-1075690" y="2431733"/>
            <a:ext cx="2370138" cy="620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endParaRPr lang="zh-CN" altLang="en-US" sz="36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BD3EA78-AE01-4763-883A-BEF5D7999675}"/>
              </a:ext>
            </a:extLst>
          </p:cNvPr>
          <p:cNvSpPr/>
          <p:nvPr/>
        </p:nvSpPr>
        <p:spPr>
          <a:xfrm>
            <a:off x="2239888" y="523873"/>
            <a:ext cx="5105400" cy="1077218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b="0" dirty="0">
                <a:latin typeface="宋体" panose="02010600030101010101" pitchFamily="2" charset="-122"/>
                <a:ea typeface="宋体" panose="02010600030101010101" pitchFamily="2" charset="-122"/>
              </a:rPr>
              <a:t>德国企图打破僵持局面，但遭遇失败，从此陷入被动。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D5713E2-FC08-4835-900B-DE1F671465B1}"/>
              </a:ext>
            </a:extLst>
          </p:cNvPr>
          <p:cNvSpPr/>
          <p:nvPr/>
        </p:nvSpPr>
        <p:spPr>
          <a:xfrm>
            <a:off x="3703709" y="2288283"/>
            <a:ext cx="2348086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0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凡尔登战役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 animBg="1"/>
      <p:bldP spid="3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凡尔登绞肉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4" t="5949" r="757" b="2759"/>
          <a:stretch>
            <a:fillRect/>
          </a:stretch>
        </p:blipFill>
        <p:spPr bwMode="auto">
          <a:xfrm>
            <a:off x="-12730" y="116632"/>
            <a:ext cx="9156730" cy="6632126"/>
          </a:xfrm>
          <a:prstGeom prst="rect">
            <a:avLst/>
          </a:prstGeom>
          <a:noFill/>
          <a:ln w="76200" cmpd="tri">
            <a:solidFill>
              <a:schemeClr val="hlink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316691" y="4149080"/>
            <a:ext cx="8497887" cy="20447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凡尔登战役中一位战地记者写道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:“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整个树林被削平得像割去谷穗的田地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所有覆盖物弹痕累累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到处都是残骸、击破的战车、碎成一块一块的尸体、击毁的大炮，几个月都是如此。”读了这段文字，你有何感想？</a:t>
            </a:r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416034" y="548680"/>
            <a:ext cx="6299200" cy="7016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战争是残酷的、灭绝人性的</a:t>
            </a:r>
          </a:p>
        </p:txBody>
      </p:sp>
    </p:spTree>
    <p:extLst>
      <p:ext uri="{BB962C8B-B14F-4D97-AF65-F5344CB8AC3E}">
        <p14:creationId xmlns:p14="http://schemas.microsoft.com/office/powerpoint/2010/main" val="419098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 autoUpdateAnimBg="0"/>
      <p:bldP spid="1290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473332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83768" y="1938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483768" y="3188967"/>
            <a:ext cx="136360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903560" y="687417"/>
            <a:ext cx="1224136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德国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903560" y="1938192"/>
            <a:ext cx="223168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奥匈帝国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903560" y="3188967"/>
            <a:ext cx="180020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意大利</a:t>
            </a:r>
          </a:p>
        </p:txBody>
      </p:sp>
      <p:sp>
        <p:nvSpPr>
          <p:cNvPr id="10" name="左大括号 9"/>
          <p:cNvSpPr/>
          <p:nvPr/>
        </p:nvSpPr>
        <p:spPr bwMode="auto">
          <a:xfrm>
            <a:off x="20264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左大括号 10"/>
          <p:cNvSpPr/>
          <p:nvPr/>
        </p:nvSpPr>
        <p:spPr bwMode="auto">
          <a:xfrm>
            <a:off x="64269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38106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三国同盟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056897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三国协约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73332" y="5157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473332" y="6090910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483768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</a:p>
        </p:txBody>
      </p:sp>
    </p:spTree>
    <p:extLst>
      <p:ext uri="{BB962C8B-B14F-4D97-AF65-F5344CB8AC3E}">
        <p14:creationId xmlns:p14="http://schemas.microsoft.com/office/powerpoint/2010/main" val="130748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48732 0.15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75" y="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扛着炮弹的中国劳工">
            <a:extLst>
              <a:ext uri="{FF2B5EF4-FFF2-40B4-BE49-F238E27FC236}">
                <a16:creationId xmlns:a16="http://schemas.microsoft.com/office/drawing/2014/main" id="{95D3F16D-395C-456E-9A20-456392D61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69320"/>
            <a:ext cx="3581400" cy="5445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Rectangle 3">
            <a:extLst>
              <a:ext uri="{FF2B5EF4-FFF2-40B4-BE49-F238E27FC236}">
                <a16:creationId xmlns:a16="http://schemas.microsoft.com/office/drawing/2014/main" id="{AA6DD5EE-8BD0-4CCC-88F8-B1DAFE0EE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7155" y="349895"/>
            <a:ext cx="3430747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 dirty="0">
                <a:solidFill>
                  <a:srgbClr val="FF3300"/>
                </a:solidFill>
                <a:latin typeface="宋体" panose="02010600030101010101" pitchFamily="2" charset="-122"/>
              </a:rPr>
              <a:t>扛着炮弹的中国劳工</a:t>
            </a:r>
          </a:p>
        </p:txBody>
      </p:sp>
      <p:pic>
        <p:nvPicPr>
          <p:cNvPr id="27651" name="Picture 4" descr="正在干活的中国劳工2">
            <a:extLst>
              <a:ext uri="{FF2B5EF4-FFF2-40B4-BE49-F238E27FC236}">
                <a16:creationId xmlns:a16="http://schemas.microsoft.com/office/drawing/2014/main" id="{87C98B66-2B80-4BFF-B276-BAF10DE35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639" y="2348880"/>
            <a:ext cx="5017532" cy="34568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2" name="Rectangle 5">
            <a:extLst>
              <a:ext uri="{FF2B5EF4-FFF2-40B4-BE49-F238E27FC236}">
                <a16:creationId xmlns:a16="http://schemas.microsoft.com/office/drawing/2014/main" id="{1504AEDC-C0BE-4BEC-9D39-6C4A136685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0031" y="1628800"/>
            <a:ext cx="3430747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 dirty="0">
                <a:solidFill>
                  <a:srgbClr val="FF3300"/>
                </a:solidFill>
                <a:latin typeface="宋体" panose="02010600030101010101" pitchFamily="2" charset="-122"/>
              </a:rPr>
              <a:t>正在干活的中国劳工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2">
            <a:extLst>
              <a:ext uri="{FF2B5EF4-FFF2-40B4-BE49-F238E27FC236}">
                <a16:creationId xmlns:a16="http://schemas.microsoft.com/office/drawing/2014/main" id="{6965D6CB-8A5D-454B-B451-D593CE330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114800"/>
            <a:ext cx="685800" cy="685800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b="0">
              <a:latin typeface="宋体" panose="02010600030101010101" pitchFamily="2" charset="-122"/>
            </a:endParaRPr>
          </a:p>
        </p:txBody>
      </p:sp>
      <p:sp>
        <p:nvSpPr>
          <p:cNvPr id="28674" name="Line 3">
            <a:extLst>
              <a:ext uri="{FF2B5EF4-FFF2-40B4-BE49-F238E27FC236}">
                <a16:creationId xmlns:a16="http://schemas.microsoft.com/office/drawing/2014/main" id="{4DFF48DC-A0BF-4886-9F74-872DDB2AB2F8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35814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5" name="Line 4">
            <a:extLst>
              <a:ext uri="{FF2B5EF4-FFF2-40B4-BE49-F238E27FC236}">
                <a16:creationId xmlns:a16="http://schemas.microsoft.com/office/drawing/2014/main" id="{5A6A127E-F7FC-4E15-B1F9-518B49ED916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066800" y="3352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6" name="Line 5">
            <a:extLst>
              <a:ext uri="{FF2B5EF4-FFF2-40B4-BE49-F238E27FC236}">
                <a16:creationId xmlns:a16="http://schemas.microsoft.com/office/drawing/2014/main" id="{94A755F6-B278-4A6B-AEF7-19A2AEC6DF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48000" y="3352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7" name="Line 6">
            <a:extLst>
              <a:ext uri="{FF2B5EF4-FFF2-40B4-BE49-F238E27FC236}">
                <a16:creationId xmlns:a16="http://schemas.microsoft.com/office/drawing/2014/main" id="{6294B4AB-679E-4D83-9945-43A069C53774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4267200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8" name="Line 7">
            <a:extLst>
              <a:ext uri="{FF2B5EF4-FFF2-40B4-BE49-F238E27FC236}">
                <a16:creationId xmlns:a16="http://schemas.microsoft.com/office/drawing/2014/main" id="{669FFFCF-02AB-426D-808D-730223DC01B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562600" y="40386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9" name="Line 8">
            <a:extLst>
              <a:ext uri="{FF2B5EF4-FFF2-40B4-BE49-F238E27FC236}">
                <a16:creationId xmlns:a16="http://schemas.microsoft.com/office/drawing/2014/main" id="{B794629E-691E-45A8-81AC-3DDD392D71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43800" y="40386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0" name="Text Box 9">
            <a:extLst>
              <a:ext uri="{FF2B5EF4-FFF2-40B4-BE49-F238E27FC236}">
                <a16:creationId xmlns:a16="http://schemas.microsoft.com/office/drawing/2014/main" id="{221E6A6E-B540-4C1D-AF2C-C2A0A4D59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039" y="2452688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德</a:t>
            </a:r>
          </a:p>
        </p:txBody>
      </p:sp>
      <p:sp>
        <p:nvSpPr>
          <p:cNvPr id="28681" name="Text Box 10">
            <a:extLst>
              <a:ext uri="{FF2B5EF4-FFF2-40B4-BE49-F238E27FC236}">
                <a16:creationId xmlns:a16="http://schemas.microsoft.com/office/drawing/2014/main" id="{B9759EE2-D75D-4B6F-A879-846CCC18F2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0" y="2433638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 dirty="0">
                <a:solidFill>
                  <a:srgbClr val="FF0000"/>
                </a:solidFill>
                <a:latin typeface="宋体" panose="02010600030101010101" pitchFamily="2" charset="-122"/>
              </a:rPr>
              <a:t>奥</a:t>
            </a:r>
          </a:p>
        </p:txBody>
      </p:sp>
      <p:sp>
        <p:nvSpPr>
          <p:cNvPr id="28682" name="Text Box 11">
            <a:extLst>
              <a:ext uri="{FF2B5EF4-FFF2-40B4-BE49-F238E27FC236}">
                <a16:creationId xmlns:a16="http://schemas.microsoft.com/office/drawing/2014/main" id="{C25A345E-C36C-409B-8FB6-D9BC1B045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2305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英</a:t>
            </a:r>
          </a:p>
        </p:txBody>
      </p:sp>
      <p:sp>
        <p:nvSpPr>
          <p:cNvPr id="28683" name="Text Box 12">
            <a:extLst>
              <a:ext uri="{FF2B5EF4-FFF2-40B4-BE49-F238E27FC236}">
                <a16:creationId xmlns:a16="http://schemas.microsoft.com/office/drawing/2014/main" id="{8B35C726-F20C-4FD3-B941-CEF0C5218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2305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法</a:t>
            </a:r>
          </a:p>
        </p:txBody>
      </p:sp>
      <p:sp>
        <p:nvSpPr>
          <p:cNvPr id="28684" name="Text Box 13">
            <a:extLst>
              <a:ext uri="{FF2B5EF4-FFF2-40B4-BE49-F238E27FC236}">
                <a16:creationId xmlns:a16="http://schemas.microsoft.com/office/drawing/2014/main" id="{D9554384-D09C-40C8-8F23-606D220D7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32305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 dirty="0">
                <a:solidFill>
                  <a:srgbClr val="FF0000"/>
                </a:solidFill>
                <a:latin typeface="宋体" panose="02010600030101010101" pitchFamily="2" charset="-122"/>
              </a:rPr>
              <a:t>俄</a:t>
            </a:r>
          </a:p>
        </p:txBody>
      </p:sp>
      <p:sp>
        <p:nvSpPr>
          <p:cNvPr id="28685" name="Text Box 14">
            <a:extLst>
              <a:ext uri="{FF2B5EF4-FFF2-40B4-BE49-F238E27FC236}">
                <a16:creationId xmlns:a16="http://schemas.microsoft.com/office/drawing/2014/main" id="{9B1DCC36-47B0-440E-9A27-8EC95629C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3230563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意</a:t>
            </a:r>
          </a:p>
        </p:txBody>
      </p:sp>
      <p:sp>
        <p:nvSpPr>
          <p:cNvPr id="28686" name="Text Box 15">
            <a:extLst>
              <a:ext uri="{FF2B5EF4-FFF2-40B4-BE49-F238E27FC236}">
                <a16:creationId xmlns:a16="http://schemas.microsoft.com/office/drawing/2014/main" id="{C929E5DD-6EE3-432B-8230-52DC855FB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219" y="2782095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solidFill>
                  <a:srgbClr val="FF0000"/>
                </a:solidFill>
                <a:latin typeface="宋体" panose="02010600030101010101" pitchFamily="2" charset="-122"/>
              </a:rPr>
              <a:t>美</a:t>
            </a:r>
          </a:p>
        </p:txBody>
      </p:sp>
      <p:sp>
        <p:nvSpPr>
          <p:cNvPr id="28687" name="Text Box 16">
            <a:extLst>
              <a:ext uri="{FF2B5EF4-FFF2-40B4-BE49-F238E27FC236}">
                <a16:creationId xmlns:a16="http://schemas.microsoft.com/office/drawing/2014/main" id="{AAD0D312-AD1B-4320-833E-7023C28BD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5593" y="2782095"/>
            <a:ext cx="492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 dirty="0">
                <a:solidFill>
                  <a:srgbClr val="FF0000"/>
                </a:solidFill>
                <a:latin typeface="宋体" panose="02010600030101010101" pitchFamily="2" charset="-122"/>
              </a:rPr>
              <a:t>中</a:t>
            </a:r>
          </a:p>
        </p:txBody>
      </p:sp>
      <p:sp>
        <p:nvSpPr>
          <p:cNvPr id="28688" name="Line 17">
            <a:extLst>
              <a:ext uri="{FF2B5EF4-FFF2-40B4-BE49-F238E27FC236}">
                <a16:creationId xmlns:a16="http://schemas.microsoft.com/office/drawing/2014/main" id="{49B3684E-F2AA-44E4-84FA-1B7FD2199D1F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3733800"/>
            <a:ext cx="4419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89" name="Line 18">
            <a:extLst>
              <a:ext uri="{FF2B5EF4-FFF2-40B4-BE49-F238E27FC236}">
                <a16:creationId xmlns:a16="http://schemas.microsoft.com/office/drawing/2014/main" id="{55990769-286D-4CE6-B301-0DEA0A744F0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981200" y="3581400"/>
            <a:ext cx="76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0" name="Line 19">
            <a:extLst>
              <a:ext uri="{FF2B5EF4-FFF2-40B4-BE49-F238E27FC236}">
                <a16:creationId xmlns:a16="http://schemas.microsoft.com/office/drawing/2014/main" id="{D328AEE4-D30E-47D2-A7E4-AC0F346FE33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77000" y="42672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1" name="Text Box 20">
            <a:extLst>
              <a:ext uri="{FF2B5EF4-FFF2-40B4-BE49-F238E27FC236}">
                <a16:creationId xmlns:a16="http://schemas.microsoft.com/office/drawing/2014/main" id="{86DAD96E-7191-40CC-A241-A4E39FF6D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846638"/>
            <a:ext cx="2590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0">
                <a:latin typeface="宋体" panose="02010600030101010101" pitchFamily="2" charset="-122"/>
              </a:rPr>
              <a:t>战争的天平</a:t>
            </a:r>
          </a:p>
        </p:txBody>
      </p:sp>
      <p:sp>
        <p:nvSpPr>
          <p:cNvPr id="28692" name="Text Box 21">
            <a:extLst>
              <a:ext uri="{FF2B5EF4-FFF2-40B4-BE49-F238E27FC236}">
                <a16:creationId xmlns:a16="http://schemas.microsoft.com/office/drawing/2014/main" id="{480C440D-3EAF-4B16-8CB1-D35E4EABD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4688" y="3565525"/>
            <a:ext cx="17891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0">
                <a:latin typeface="宋体" panose="02010600030101010101" pitchFamily="2" charset="-122"/>
              </a:rPr>
              <a:t>协约国</a:t>
            </a:r>
          </a:p>
        </p:txBody>
      </p:sp>
      <p:sp>
        <p:nvSpPr>
          <p:cNvPr id="28693" name="Text Box 22">
            <a:extLst>
              <a:ext uri="{FF2B5EF4-FFF2-40B4-BE49-F238E27FC236}">
                <a16:creationId xmlns:a16="http://schemas.microsoft.com/office/drawing/2014/main" id="{39C34C08-DB92-47B3-B981-8BE7D0619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2895600"/>
            <a:ext cx="1752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0">
                <a:latin typeface="宋体" panose="02010600030101010101" pitchFamily="2" charset="-122"/>
              </a:rPr>
              <a:t>同盟国</a:t>
            </a:r>
          </a:p>
        </p:txBody>
      </p:sp>
      <p:sp>
        <p:nvSpPr>
          <p:cNvPr id="28694" name="Text Box 23">
            <a:extLst>
              <a:ext uri="{FF2B5EF4-FFF2-40B4-BE49-F238E27FC236}">
                <a16:creationId xmlns:a16="http://schemas.microsoft.com/office/drawing/2014/main" id="{2E9F0958-8CAC-40B7-BC74-787F96E77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9906" y="908719"/>
            <a:ext cx="58777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 dirty="0">
                <a:solidFill>
                  <a:srgbClr val="FF0000"/>
                </a:solidFill>
                <a:latin typeface="宋体" panose="02010600030101010101" pitchFamily="2" charset="-122"/>
              </a:rPr>
              <a:t>帝国主义国家关系以国家利益为转移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524000" y="0"/>
            <a:ext cx="692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endParaRPr lang="zh-CN" altLang="en-US" sz="400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981200" y="2687638"/>
            <a:ext cx="260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</a:rPr>
              <a:t> 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6390" name="Picture 5" descr="福煦车厢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0" t="4379" r="2255" b="3503"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1" name="Text Box 6"/>
            <p:cNvSpPr txBox="1">
              <a:spLocks noChangeArrowheads="1"/>
            </p:cNvSpPr>
            <p:nvPr/>
          </p:nvSpPr>
          <p:spPr bwMode="auto">
            <a:xfrm>
              <a:off x="1872" y="21"/>
              <a:ext cx="1655" cy="4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4000" dirty="0">
                  <a:latin typeface="Times New Roman" panose="02020603050405020304" pitchFamily="18" charset="0"/>
                </a:rPr>
                <a:t>福 煦 车 厢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16389" name="Object 7">
            <a:hlinkClick r:id="rId4" action="ppaction://hlinksldjump"/>
          </p:cNvPr>
          <p:cNvGraphicFramePr>
            <a:graphicFrameLocks noChangeAspect="1"/>
          </p:cNvGraphicFramePr>
          <p:nvPr/>
        </p:nvGraphicFramePr>
        <p:xfrm>
          <a:off x="8564563" y="6342063"/>
          <a:ext cx="579437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97" name="剪辑" r:id="rId5" imgW="3286125" imgH="3038475" progId="MS_ClipArt_Gallery.2">
                  <p:embed/>
                </p:oleObj>
              </mc:Choice>
              <mc:Fallback>
                <p:oleObj name="剪辑" r:id="rId5" imgW="3286125" imgH="3038475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64563" y="6342063"/>
                        <a:ext cx="579437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99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>
            <a:extLst>
              <a:ext uri="{FF2B5EF4-FFF2-40B4-BE49-F238E27FC236}">
                <a16:creationId xmlns:a16="http://schemas.microsoft.com/office/drawing/2014/main" id="{6F6308E8-25CE-4068-916A-6E30CF02E9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8175" y="4837981"/>
            <a:ext cx="46958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</a:rPr>
              <a:t>他们俩谁说得有道理？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请说明你的观点</a:t>
            </a:r>
            <a:r>
              <a:rPr lang="zh-CN" altLang="en-US" sz="36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1747" name="AutoShape 3">
            <a:extLst>
              <a:ext uri="{FF2B5EF4-FFF2-40B4-BE49-F238E27FC236}">
                <a16:creationId xmlns:a16="http://schemas.microsoft.com/office/drawing/2014/main" id="{F9A475AB-720E-4654-A9C6-D3F6B399B1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9854" y="476584"/>
            <a:ext cx="4878610" cy="2952415"/>
          </a:xfrm>
          <a:prstGeom prst="cloudCallout">
            <a:avLst>
              <a:gd name="adj1" fmla="val -55248"/>
              <a:gd name="adj2" fmla="val 86148"/>
            </a:avLst>
          </a:prstGeom>
          <a:solidFill>
            <a:srgbClr val="953735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>
              <a:buFontTx/>
              <a:buNone/>
              <a:defRPr/>
            </a:pP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30723" name="AutoShape 4">
            <a:extLst>
              <a:ext uri="{FF2B5EF4-FFF2-40B4-BE49-F238E27FC236}">
                <a16:creationId xmlns:a16="http://schemas.microsoft.com/office/drawing/2014/main" id="{4CFB17FA-8EB5-493A-A0EE-BE568B1E1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4358" y="476585"/>
            <a:ext cx="3743970" cy="3097212"/>
          </a:xfrm>
          <a:prstGeom prst="cloudCallout">
            <a:avLst>
              <a:gd name="adj1" fmla="val 28481"/>
              <a:gd name="adj2" fmla="val 80303"/>
            </a:avLst>
          </a:prstGeom>
          <a:solidFill>
            <a:srgbClr val="EEECE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0724" name="Text Box 5">
            <a:extLst>
              <a:ext uri="{FF2B5EF4-FFF2-40B4-BE49-F238E27FC236}">
                <a16:creationId xmlns:a16="http://schemas.microsoft.com/office/drawing/2014/main" id="{DA5C7A84-4480-4C39-99AE-8FE7FB6CC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895" y="1117250"/>
            <a:ext cx="255746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 如果没有萨拉热窝事件，第一次世界大战就不会爆发。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5" name="Text Box 6">
            <a:extLst>
              <a:ext uri="{FF2B5EF4-FFF2-40B4-BE49-F238E27FC236}">
                <a16:creationId xmlns:a16="http://schemas.microsoft.com/office/drawing/2014/main" id="{78331288-CA12-422F-9A0E-23F9D8A4A9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066" y="1052736"/>
            <a:ext cx="336418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zh-CN" altLang="en-US" sz="2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不一定。萨拉热窝事件只是奥匈帝国开战的借口。帝国主义之间的大规模战争是无法避免。</a:t>
            </a:r>
          </a:p>
        </p:txBody>
      </p:sp>
      <p:pic>
        <p:nvPicPr>
          <p:cNvPr id="30726" name="Picture 7" descr="businessman41">
            <a:extLst>
              <a:ext uri="{FF2B5EF4-FFF2-40B4-BE49-F238E27FC236}">
                <a16:creationId xmlns:a16="http://schemas.microsoft.com/office/drawing/2014/main" id="{8CF92F2A-037C-41D1-BD4B-A680EE411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4648200"/>
            <a:ext cx="1800225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E28668C0-2191-4FA3-BACD-69FE7596051E}"/>
              </a:ext>
            </a:extLst>
          </p:cNvPr>
          <p:cNvSpPr txBox="1"/>
          <p:nvPr/>
        </p:nvSpPr>
        <p:spPr>
          <a:xfrm>
            <a:off x="1538" y="327344"/>
            <a:ext cx="385192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zh-CN" altLang="en-US" b="0" dirty="0">
                <a:latin typeface="+mn-ea"/>
                <a:ea typeface="+mn-ea"/>
              </a:rPr>
              <a:t>一战前的世界局势：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1C58958-7823-4912-962C-616EC4870F03}"/>
              </a:ext>
            </a:extLst>
          </p:cNvPr>
          <p:cNvSpPr txBox="1"/>
          <p:nvPr/>
        </p:nvSpPr>
        <p:spPr>
          <a:xfrm>
            <a:off x="2947653" y="1216304"/>
            <a:ext cx="30608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1898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年美西战争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0B2D325-F793-483E-9BFD-8202E06FA3F0}"/>
              </a:ext>
            </a:extLst>
          </p:cNvPr>
          <p:cNvSpPr txBox="1"/>
          <p:nvPr/>
        </p:nvSpPr>
        <p:spPr>
          <a:xfrm>
            <a:off x="2947653" y="1818596"/>
            <a:ext cx="30608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1899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年英布战争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3AFD25A-B787-4750-909A-37A878C54A2C}"/>
              </a:ext>
            </a:extLst>
          </p:cNvPr>
          <p:cNvSpPr txBox="1"/>
          <p:nvPr/>
        </p:nvSpPr>
        <p:spPr>
          <a:xfrm>
            <a:off x="2947653" y="2420888"/>
            <a:ext cx="306084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1904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年日俄战争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A6187C3-E468-4343-9F22-706ACF3232A1}"/>
              </a:ext>
            </a:extLst>
          </p:cNvPr>
          <p:cNvSpPr txBox="1"/>
          <p:nvPr/>
        </p:nvSpPr>
        <p:spPr>
          <a:xfrm>
            <a:off x="2353841" y="3017461"/>
            <a:ext cx="424847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1905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年德法摩洛哥危机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3997759-9BEE-42A5-8653-ECDE44406B27}"/>
              </a:ext>
            </a:extLst>
          </p:cNvPr>
          <p:cNvSpPr txBox="1"/>
          <p:nvPr/>
        </p:nvSpPr>
        <p:spPr>
          <a:xfrm>
            <a:off x="1525749" y="3614034"/>
            <a:ext cx="590465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1908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年俄、奥、德波斯尼亚危机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F550D983-0451-4D43-B2E1-8C6C6BD5BB5F}"/>
              </a:ext>
            </a:extLst>
          </p:cNvPr>
          <p:cNvSpPr txBox="1"/>
          <p:nvPr/>
        </p:nvSpPr>
        <p:spPr>
          <a:xfrm>
            <a:off x="1525749" y="4210607"/>
            <a:ext cx="590465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1911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年德、法第二次摩洛哥危机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AFE6B2F-FE89-46EA-A02D-859F35DC939A}"/>
              </a:ext>
            </a:extLst>
          </p:cNvPr>
          <p:cNvSpPr txBox="1"/>
          <p:nvPr/>
        </p:nvSpPr>
        <p:spPr>
          <a:xfrm>
            <a:off x="2941576" y="4806820"/>
            <a:ext cx="306692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1911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年意土战争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C65FB9A-CACD-43DA-A8D6-4AF4280F067E}"/>
              </a:ext>
            </a:extLst>
          </p:cNvPr>
          <p:cNvSpPr txBox="1"/>
          <p:nvPr/>
        </p:nvSpPr>
        <p:spPr>
          <a:xfrm>
            <a:off x="2335225" y="5403033"/>
            <a:ext cx="427962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just"/>
            <a:r>
              <a:rPr lang="en-US" altLang="zh-CN" b="0" dirty="0">
                <a:solidFill>
                  <a:srgbClr val="FF0000"/>
                </a:solidFill>
                <a:latin typeface="+mn-ea"/>
                <a:ea typeface="+mn-ea"/>
              </a:rPr>
              <a:t>1912</a:t>
            </a:r>
            <a:r>
              <a:rPr lang="zh-CN" altLang="en-US" b="0" dirty="0">
                <a:solidFill>
                  <a:srgbClr val="FF0000"/>
                </a:solidFill>
                <a:latin typeface="+mn-ea"/>
                <a:ea typeface="+mn-ea"/>
              </a:rPr>
              <a:t>年两次巴尔干战争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5C7F9769-CFE3-4783-A420-C2285C323D8F}"/>
              </a:ext>
            </a:extLst>
          </p:cNvPr>
          <p:cNvSpPr/>
          <p:nvPr/>
        </p:nvSpPr>
        <p:spPr>
          <a:xfrm>
            <a:off x="-50" y="1289574"/>
            <a:ext cx="2808312" cy="1763640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动荡不安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C3556A9-215D-4CEC-9149-114F17B12B91}"/>
              </a:ext>
            </a:extLst>
          </p:cNvPr>
          <p:cNvSpPr/>
          <p:nvPr/>
        </p:nvSpPr>
        <p:spPr>
          <a:xfrm>
            <a:off x="6228184" y="4941168"/>
            <a:ext cx="2808312" cy="1763640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矛盾尖锐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2431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539552" y="1592389"/>
            <a:ext cx="8064895" cy="169277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200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在巴黎和会上，德国代表在接受凡尔赛和约时说：“有人要我们承认我们是战争的</a:t>
            </a:r>
            <a:r>
              <a:rPr kumimoji="1" lang="zh-CN" altLang="en-US" sz="3600" b="0" dirty="0">
                <a:solidFill>
                  <a:srgbClr val="A500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唯一祸首</a:t>
            </a:r>
            <a:r>
              <a:rPr kumimoji="1" lang="zh-CN" altLang="en-US" sz="3200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，我本人承认，那就是</a:t>
            </a:r>
            <a:r>
              <a:rPr kumimoji="1" lang="zh-CN" altLang="en-US" sz="3600" b="0" dirty="0">
                <a:solidFill>
                  <a:srgbClr val="A5002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欺人之谈</a:t>
            </a:r>
            <a:r>
              <a:rPr kumimoji="1" lang="zh-CN" altLang="en-US" sz="3200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  <a:endParaRPr kumimoji="1" lang="zh-CN" altLang="en-US" sz="32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544891" y="3933056"/>
            <a:ext cx="8059556" cy="1815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/>
            <a:r>
              <a:rPr kumimoji="1" lang="en-US" altLang="zh-CN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kumimoji="1" lang="zh-CN" altLang="en-US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从双方来说，</a:t>
            </a:r>
            <a:r>
              <a:rPr kumimoji="1" lang="zh-CN" altLang="en-US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都是</a:t>
            </a:r>
            <a:r>
              <a:rPr kumimoji="1" lang="zh-CN" altLang="en-US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帝国主义的（即侵略的、掠夺的、强盗的）战争。”</a:t>
            </a:r>
            <a:endParaRPr kumimoji="1" lang="en-US" altLang="zh-CN" b="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altLang="zh-CN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</a:t>
            </a:r>
            <a:r>
              <a:rPr kumimoji="1" lang="en-US" altLang="zh-CN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kumimoji="1" lang="zh-CN" altLang="en-US" b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列宁</a:t>
            </a:r>
          </a:p>
        </p:txBody>
      </p:sp>
      <p:sp>
        <p:nvSpPr>
          <p:cNvPr id="139270" name="WordArt 6"/>
          <p:cNvSpPr>
            <a:spLocks noChangeArrowheads="1" noChangeShapeType="1" noTextEdit="1"/>
          </p:cNvSpPr>
          <p:nvPr/>
        </p:nvSpPr>
        <p:spPr bwMode="auto">
          <a:xfrm>
            <a:off x="395536" y="260648"/>
            <a:ext cx="2057400" cy="1295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29778"/>
              </a:avLst>
            </a:prstTxWarp>
          </a:bodyPr>
          <a:lstStyle/>
          <a:p>
            <a:pPr algn="ctr"/>
            <a:r>
              <a:rPr lang="zh-CN" altLang="en-US" sz="4800" b="0" kern="1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你知道吗</a:t>
            </a:r>
            <a:r>
              <a:rPr lang="en-US" altLang="zh-CN" sz="4800" b="0" kern="1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?</a:t>
            </a:r>
            <a:endParaRPr lang="zh-CN" altLang="en-US" sz="4800" b="0" kern="1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797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 animBg="1"/>
      <p:bldP spid="13926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81000" y="914400"/>
            <a:ext cx="876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600">
                <a:ea typeface="黑体" panose="02010609060101010101" pitchFamily="49" charset="-122"/>
              </a:rPr>
              <a:t>        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564" y="428178"/>
            <a:ext cx="9144000" cy="60016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德国的目的</a:t>
            </a:r>
            <a:r>
              <a:rPr lang="zh-CN" altLang="en-US" sz="2400" b="0" dirty="0">
                <a:latin typeface="+mn-ea"/>
                <a:ea typeface="+mn-ea"/>
              </a:rPr>
              <a:t>是实现世界霸权，还要催垮英国的海上垄断权，夺取英、法的殖民地。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奥匈帝国的目的</a:t>
            </a:r>
            <a:r>
              <a:rPr lang="zh-CN" altLang="en-US" sz="2400" b="0" dirty="0">
                <a:latin typeface="+mn-ea"/>
                <a:ea typeface="+mn-ea"/>
              </a:rPr>
              <a:t>是奴役巴尔干，使塞尔维亚沦为附属国。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英国的目的</a:t>
            </a:r>
            <a:r>
              <a:rPr lang="zh-CN" altLang="en-US" sz="2400" b="0" dirty="0">
                <a:latin typeface="+mn-ea"/>
                <a:ea typeface="+mn-ea"/>
              </a:rPr>
              <a:t>是保住世界霸主地位，打败最大的竞争对手德国，瓜分德国的殖民地和德国舰队。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法国的目的</a:t>
            </a:r>
            <a:r>
              <a:rPr lang="zh-CN" altLang="en-US" sz="2400" b="0" dirty="0">
                <a:latin typeface="+mn-ea"/>
                <a:ea typeface="+mn-ea"/>
              </a:rPr>
              <a:t>是收复阿尔萨斯和洛林，进而夺取德国的萨尔区，树立法国在欧洲大陆的霸主地位。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俄国的目的</a:t>
            </a:r>
            <a:r>
              <a:rPr lang="zh-CN" altLang="en-US" sz="2400" b="0" dirty="0">
                <a:latin typeface="+mn-ea"/>
                <a:ea typeface="+mn-ea"/>
              </a:rPr>
              <a:t>是摧毁德、奥在土耳其和巴尔干的势力，确立自己在这一地区的统治。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日本</a:t>
            </a:r>
            <a:r>
              <a:rPr lang="zh-CN" altLang="en-US" sz="2400" b="0" dirty="0">
                <a:latin typeface="+mn-ea"/>
                <a:ea typeface="+mn-ea"/>
              </a:rPr>
              <a:t>的参战，是为了夺取德国在太平洋上的属地和攫取德国在山东的权益。</a:t>
            </a:r>
            <a:endParaRPr lang="en-US" altLang="zh-CN" sz="2400" b="0" dirty="0">
              <a:latin typeface="+mn-ea"/>
              <a:ea typeface="+mn-ea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564" y="2924944"/>
            <a:ext cx="9144000" cy="1323439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第一次世界大战是帝国主义非正义战争</a:t>
            </a:r>
            <a:endParaRPr lang="en-US" altLang="zh-CN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根本目的是掠夺殖民地和争夺霸权</a:t>
            </a:r>
          </a:p>
        </p:txBody>
      </p:sp>
    </p:spTree>
    <p:extLst>
      <p:ext uri="{BB962C8B-B14F-4D97-AF65-F5344CB8AC3E}">
        <p14:creationId xmlns:p14="http://schemas.microsoft.com/office/powerpoint/2010/main" val="404259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398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079360"/>
              </p:ext>
            </p:extLst>
          </p:nvPr>
        </p:nvGraphicFramePr>
        <p:xfrm>
          <a:off x="228600" y="1299227"/>
          <a:ext cx="8686800" cy="4064001"/>
        </p:xfrm>
        <a:graphic>
          <a:graphicData uri="http://schemas.openxmlformats.org/drawingml/2006/table">
            <a:tbl>
              <a:tblPr/>
              <a:tblGrid>
                <a:gridCol w="1974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11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战争历时</a:t>
                      </a:r>
                      <a:endParaRPr kumimoji="1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4年零3个多月（1914/7/28—</a:t>
                      </a:r>
                      <a:r>
                        <a:rPr kumimoji="1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1918/11/11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参战国家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31个（协约国27个，同盟国4个）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战争范围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14个国家的400万平方千米以上土地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卷入人口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超过15亿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参战人员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7000多万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伤亡人员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3000多万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经济损失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27</a:t>
                      </a:r>
                      <a:r>
                        <a:rPr kumimoji="1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00多亿美元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6396" name="Text Box 28"/>
          <p:cNvSpPr txBox="1">
            <a:spLocks noChangeArrowheads="1"/>
          </p:cNvSpPr>
          <p:nvPr/>
        </p:nvSpPr>
        <p:spPr bwMode="auto">
          <a:xfrm>
            <a:off x="2057400" y="457200"/>
            <a:ext cx="477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CC0066"/>
                </a:solidFill>
                <a:ea typeface="宋体" panose="02010600030101010101" pitchFamily="2" charset="-122"/>
              </a:rPr>
              <a:t>第一次世界大战概况表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05580303-8B4C-4959-931B-DFC64B5D1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45224"/>
            <a:ext cx="9144000" cy="1323439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第一次世界大战给全世界人民带来了沉重灾难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8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>
            <a:extLst>
              <a:ext uri="{FF2B5EF4-FFF2-40B4-BE49-F238E27FC236}">
                <a16:creationId xmlns:a16="http://schemas.microsoft.com/office/drawing/2014/main" id="{86F05D2C-B78C-4E7A-805A-3698F1964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838200"/>
            <a:ext cx="822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ea typeface="楷体_GB2312" pitchFamily="1" charset="-122"/>
              </a:rPr>
              <a:t>        </a:t>
            </a:r>
            <a:endParaRPr lang="zh-CN" altLang="en-US"/>
          </a:p>
        </p:txBody>
      </p:sp>
      <p:sp>
        <p:nvSpPr>
          <p:cNvPr id="28675" name="Text Box 3">
            <a:extLst>
              <a:ext uri="{FF2B5EF4-FFF2-40B4-BE49-F238E27FC236}">
                <a16:creationId xmlns:a16="http://schemas.microsoft.com/office/drawing/2014/main" id="{CCF51618-74A9-43A4-A060-93CC6E746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41925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28676" name="Text Box 4">
            <a:extLst>
              <a:ext uri="{FF2B5EF4-FFF2-40B4-BE49-F238E27FC236}">
                <a16:creationId xmlns:a16="http://schemas.microsoft.com/office/drawing/2014/main" id="{FEA8E851-1D30-4579-996A-7A8C117A8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65556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just"/>
            <a:r>
              <a:rPr lang="zh-CN" altLang="en-US" sz="2400" b="0" dirty="0">
                <a:solidFill>
                  <a:srgbClr val="F8F8F8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获得百年难逢的发财良机。大战结束时，全世界进出口总额减少了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，而美国的进出口贸易却猛烈扩大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••••••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1919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年，协约国欠美国债务约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100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亿美元。世界黄金储备的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在美国手中。</a:t>
            </a: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日本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利用“大战的天赐良机”趁火打劫，掠夺殖民地，扩张海外市场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••••••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日本基本上由农业国变成为资本主义工业国，由债务国变成了债权国。</a:t>
            </a: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英国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的对外贸易联系破坏了，使它不能像过去那样执世界之牛耳。沿着盛及而衰的下坡路跌落下去。</a:t>
            </a: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在战争中被德军占领了经济发达的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个省，工农业生产损失严重。</a:t>
            </a: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沙皇俄国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永远从帝国主义列强的名单中勾销了。</a:t>
            </a: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德国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战败，受到的削弱比英法更甚，并且陷入经济困境。</a:t>
            </a:r>
            <a:endParaRPr lang="en-US" altLang="zh-CN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——《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世界经济史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241DFC63-ED69-47BD-875C-A91AC22D8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16764"/>
            <a:ext cx="9144000" cy="707886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第一次世界大战改变了国际关系格局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00" y="3048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0" name="Text Box 16"/>
          <p:cNvSpPr txBox="1">
            <a:spLocks noChangeArrowheads="1"/>
          </p:cNvSpPr>
          <p:nvPr/>
        </p:nvSpPr>
        <p:spPr bwMode="auto">
          <a:xfrm>
            <a:off x="0" y="255521"/>
            <a:ext cx="2267744" cy="711200"/>
          </a:xfrm>
          <a:prstGeom prst="rect">
            <a:avLst/>
          </a:prstGeom>
          <a:solidFill>
            <a:srgbClr val="FFCC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课堂小结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07504" y="1268760"/>
            <a:ext cx="8748712" cy="4757737"/>
            <a:chOff x="113" y="705"/>
            <a:chExt cx="5511" cy="2997"/>
          </a:xfrm>
        </p:grpSpPr>
        <p:sp>
          <p:nvSpPr>
            <p:cNvPr id="11269" name="Rectangle 18"/>
            <p:cNvSpPr>
              <a:spLocks noChangeArrowheads="1"/>
            </p:cNvSpPr>
            <p:nvPr/>
          </p:nvSpPr>
          <p:spPr bwMode="auto">
            <a:xfrm>
              <a:off x="1247" y="705"/>
              <a:ext cx="3129" cy="408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资本主义经济政治发展不平衡</a:t>
              </a:r>
            </a:p>
          </p:txBody>
        </p:sp>
        <p:sp>
          <p:nvSpPr>
            <p:cNvPr id="11270" name="Rectangle 19"/>
            <p:cNvSpPr>
              <a:spLocks noChangeArrowheads="1"/>
            </p:cNvSpPr>
            <p:nvPr/>
          </p:nvSpPr>
          <p:spPr bwMode="auto">
            <a:xfrm>
              <a:off x="1746" y="1480"/>
              <a:ext cx="2313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帝国主义列强争夺霸权</a:t>
              </a:r>
            </a:p>
          </p:txBody>
        </p:sp>
        <p:sp>
          <p:nvSpPr>
            <p:cNvPr id="11271" name="Rectangle 20"/>
            <p:cNvSpPr>
              <a:spLocks noChangeArrowheads="1"/>
            </p:cNvSpPr>
            <p:nvPr/>
          </p:nvSpPr>
          <p:spPr bwMode="auto">
            <a:xfrm>
              <a:off x="2064" y="2432"/>
              <a:ext cx="1678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第一次世界大战</a:t>
              </a:r>
            </a:p>
          </p:txBody>
        </p:sp>
        <p:sp>
          <p:nvSpPr>
            <p:cNvPr id="11272" name="Rectangle 21"/>
            <p:cNvSpPr>
              <a:spLocks noChangeArrowheads="1"/>
            </p:cNvSpPr>
            <p:nvPr/>
          </p:nvSpPr>
          <p:spPr bwMode="auto">
            <a:xfrm>
              <a:off x="113" y="2432"/>
              <a:ext cx="1497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萨拉热窝事件</a:t>
              </a:r>
            </a:p>
          </p:txBody>
        </p:sp>
        <p:sp>
          <p:nvSpPr>
            <p:cNvPr id="11273" name="Rectangle 22"/>
            <p:cNvSpPr>
              <a:spLocks noChangeArrowheads="1"/>
            </p:cNvSpPr>
            <p:nvPr/>
          </p:nvSpPr>
          <p:spPr bwMode="auto">
            <a:xfrm>
              <a:off x="340" y="1525"/>
              <a:ext cx="861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同盟国</a:t>
              </a:r>
            </a:p>
          </p:txBody>
        </p:sp>
        <p:sp>
          <p:nvSpPr>
            <p:cNvPr id="11274" name="Rectangle 23"/>
            <p:cNvSpPr>
              <a:spLocks noChangeArrowheads="1"/>
            </p:cNvSpPr>
            <p:nvPr/>
          </p:nvSpPr>
          <p:spPr bwMode="auto">
            <a:xfrm>
              <a:off x="4604" y="1480"/>
              <a:ext cx="907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协约国</a:t>
              </a:r>
            </a:p>
          </p:txBody>
        </p:sp>
        <p:sp>
          <p:nvSpPr>
            <p:cNvPr id="11275" name="Rectangle 24"/>
            <p:cNvSpPr>
              <a:spLocks noChangeArrowheads="1"/>
            </p:cNvSpPr>
            <p:nvPr/>
          </p:nvSpPr>
          <p:spPr bwMode="auto">
            <a:xfrm>
              <a:off x="4241" y="2387"/>
              <a:ext cx="1383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凡尔登战役</a:t>
              </a:r>
            </a:p>
          </p:txBody>
        </p:sp>
        <p:sp>
          <p:nvSpPr>
            <p:cNvPr id="11276" name="Rectangle 25"/>
            <p:cNvSpPr>
              <a:spLocks noChangeArrowheads="1"/>
            </p:cNvSpPr>
            <p:nvPr/>
          </p:nvSpPr>
          <p:spPr bwMode="auto">
            <a:xfrm>
              <a:off x="2199" y="3339"/>
              <a:ext cx="1270" cy="363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人类的灾难</a:t>
              </a:r>
            </a:p>
          </p:txBody>
        </p:sp>
        <p:sp>
          <p:nvSpPr>
            <p:cNvPr id="11277" name="Line 27"/>
            <p:cNvSpPr>
              <a:spLocks noChangeShapeType="1"/>
            </p:cNvSpPr>
            <p:nvPr/>
          </p:nvSpPr>
          <p:spPr bwMode="auto">
            <a:xfrm>
              <a:off x="1247" y="1752"/>
              <a:ext cx="45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8" name="Line 28"/>
            <p:cNvSpPr>
              <a:spLocks noChangeShapeType="1"/>
            </p:cNvSpPr>
            <p:nvPr/>
          </p:nvSpPr>
          <p:spPr bwMode="auto">
            <a:xfrm flipH="1">
              <a:off x="4105" y="1706"/>
              <a:ext cx="453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9" name="Line 29"/>
            <p:cNvSpPr>
              <a:spLocks noChangeShapeType="1"/>
            </p:cNvSpPr>
            <p:nvPr/>
          </p:nvSpPr>
          <p:spPr bwMode="auto">
            <a:xfrm>
              <a:off x="1655" y="2659"/>
              <a:ext cx="363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0" name="Line 30"/>
            <p:cNvSpPr>
              <a:spLocks noChangeShapeType="1"/>
            </p:cNvSpPr>
            <p:nvPr/>
          </p:nvSpPr>
          <p:spPr bwMode="auto">
            <a:xfrm>
              <a:off x="3787" y="2659"/>
              <a:ext cx="4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1" name="AutoShape 31"/>
            <p:cNvSpPr>
              <a:spLocks noChangeArrowheads="1"/>
            </p:cNvSpPr>
            <p:nvPr/>
          </p:nvSpPr>
          <p:spPr bwMode="auto">
            <a:xfrm>
              <a:off x="2744" y="1162"/>
              <a:ext cx="182" cy="272"/>
            </a:xfrm>
            <a:prstGeom prst="downArrow">
              <a:avLst>
                <a:gd name="adj1" fmla="val 50000"/>
                <a:gd name="adj2" fmla="val 37363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82" name="AutoShape 32"/>
            <p:cNvSpPr>
              <a:spLocks noChangeArrowheads="1"/>
            </p:cNvSpPr>
            <p:nvPr/>
          </p:nvSpPr>
          <p:spPr bwMode="auto">
            <a:xfrm>
              <a:off x="2744" y="2931"/>
              <a:ext cx="182" cy="363"/>
            </a:xfrm>
            <a:prstGeom prst="downArrow">
              <a:avLst>
                <a:gd name="adj1" fmla="val 50000"/>
                <a:gd name="adj2" fmla="val 49863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83" name="AutoShape 33"/>
            <p:cNvSpPr>
              <a:spLocks noChangeArrowheads="1"/>
            </p:cNvSpPr>
            <p:nvPr/>
          </p:nvSpPr>
          <p:spPr bwMode="auto">
            <a:xfrm>
              <a:off x="2744" y="1979"/>
              <a:ext cx="181" cy="362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684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026" y="0"/>
            <a:ext cx="6091947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trategic">
  <a:themeElements>
    <a:clrScheme name="Strategic 3">
      <a:dk1>
        <a:srgbClr val="000000"/>
      </a:dk1>
      <a:lt1>
        <a:srgbClr val="FFFFFF"/>
      </a:lt1>
      <a:dk2>
        <a:srgbClr val="000000"/>
      </a:dk2>
      <a:lt2>
        <a:srgbClr val="5F5F5F"/>
      </a:lt2>
      <a:accent1>
        <a:srgbClr val="CBCBCB"/>
      </a:accent1>
      <a:accent2>
        <a:srgbClr val="808080"/>
      </a:accent2>
      <a:accent3>
        <a:srgbClr val="FFFFFF"/>
      </a:accent3>
      <a:accent4>
        <a:srgbClr val="000000"/>
      </a:accent4>
      <a:accent5>
        <a:srgbClr val="E2E2E2"/>
      </a:accent5>
      <a:accent6>
        <a:srgbClr val="737373"/>
      </a:accent6>
      <a:hlink>
        <a:srgbClr val="5F5F5F"/>
      </a:hlink>
      <a:folHlink>
        <a:srgbClr val="969696"/>
      </a:folHlink>
    </a:clrScheme>
    <a:fontScheme name="Strategic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Strategic 1">
        <a:dk1>
          <a:srgbClr val="000000"/>
        </a:dk1>
        <a:lt1>
          <a:srgbClr val="EAEAEA"/>
        </a:lt1>
        <a:dk2>
          <a:srgbClr val="819E81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C1CCC1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2">
        <a:dk1>
          <a:srgbClr val="000000"/>
        </a:dk1>
        <a:lt1>
          <a:srgbClr val="E9E2B6"/>
        </a:lt1>
        <a:dk2>
          <a:srgbClr val="996600"/>
        </a:dk2>
        <a:lt2>
          <a:srgbClr val="786950"/>
        </a:lt2>
        <a:accent1>
          <a:srgbClr val="727DE0"/>
        </a:accent1>
        <a:accent2>
          <a:srgbClr val="D54F41"/>
        </a:accent2>
        <a:accent3>
          <a:srgbClr val="F2EED7"/>
        </a:accent3>
        <a:accent4>
          <a:srgbClr val="000000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4">
        <a:dk1>
          <a:srgbClr val="000000"/>
        </a:dk1>
        <a:lt1>
          <a:srgbClr val="EAEAEA"/>
        </a:lt1>
        <a:dk2>
          <a:srgbClr val="BC6262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DAB7B7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0066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5">
        <a:dk1>
          <a:srgbClr val="000000"/>
        </a:dk1>
        <a:lt1>
          <a:srgbClr val="EAEAEA"/>
        </a:lt1>
        <a:dk2>
          <a:srgbClr val="5C74A4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B5BCCF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FFFFCC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6">
        <a:dk1>
          <a:srgbClr val="000000"/>
        </a:dk1>
        <a:lt1>
          <a:srgbClr val="EAEAEA"/>
        </a:lt1>
        <a:dk2>
          <a:srgbClr val="996600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CAB8AA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CDESIGNA</Template>
  <TotalTime>3257</TotalTime>
  <Words>1275</Words>
  <PresentationFormat>全屏显示(4:3)</PresentationFormat>
  <Paragraphs>201</Paragraphs>
  <Slides>32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黑体</vt:lpstr>
      <vt:lpstr>楷体</vt:lpstr>
      <vt:lpstr>楷体_GB2312</vt:lpstr>
      <vt:lpstr>隶书</vt:lpstr>
      <vt:lpstr>宋体</vt:lpstr>
      <vt:lpstr>Arial</vt:lpstr>
      <vt:lpstr>Tahoma</vt:lpstr>
      <vt:lpstr>Times New Roman</vt:lpstr>
      <vt:lpstr>Verdana</vt:lpstr>
      <vt:lpstr>Wingdings</vt:lpstr>
      <vt:lpstr>Strategic</vt:lpstr>
      <vt:lpstr>剪辑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1601-01-01T00:00:00Z</dcterms:created>
  <dcterms:modified xsi:type="dcterms:W3CDTF">2018-10-21T08:13:20Z</dcterms:modified>
</cp:coreProperties>
</file>