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52" r:id="rId2"/>
  </p:sldMasterIdLst>
  <p:notesMasterIdLst>
    <p:notesMasterId r:id="rId3"/>
  </p:notesMasterIdLst>
  <p:handoutMasterIdLst>
    <p:handoutMasterId r:id="rId4"/>
  </p:handoutMasterIdLst>
  <p:sldIdLst>
    <p:sldId id="256" r:id="rId5"/>
    <p:sldId id="545" r:id="rId6"/>
    <p:sldId id="565" r:id="rId7"/>
    <p:sldId id="551" r:id="rId8"/>
    <p:sldId id="611" r:id="rId9"/>
    <p:sldId id="550" r:id="rId10"/>
    <p:sldId id="612" r:id="rId11"/>
    <p:sldId id="613" r:id="rId12"/>
    <p:sldId id="567" r:id="rId13"/>
    <p:sldId id="614" r:id="rId14"/>
    <p:sldId id="568" r:id="rId15"/>
    <p:sldId id="573" r:id="rId16"/>
    <p:sldId id="569" r:id="rId17"/>
    <p:sldId id="571" r:id="rId18"/>
    <p:sldId id="570" r:id="rId19"/>
    <p:sldId id="549" r:id="rId20"/>
    <p:sldId id="559" r:id="rId21"/>
    <p:sldId id="615" r:id="rId22"/>
    <p:sldId id="558" r:id="rId23"/>
    <p:sldId id="557" r:id="rId24"/>
    <p:sldId id="579" r:id="rId25"/>
    <p:sldId id="555" r:id="rId26"/>
    <p:sldId id="578" r:id="rId27"/>
    <p:sldId id="572" r:id="rId28"/>
    <p:sldId id="616" r:id="rId29"/>
    <p:sldId id="583" r:id="rId30"/>
    <p:sldId id="584" r:id="rId31"/>
    <p:sldId id="617" r:id="rId32"/>
    <p:sldId id="589" r:id="rId33"/>
    <p:sldId id="576" r:id="rId34"/>
    <p:sldId id="575" r:id="rId35"/>
    <p:sldId id="574" r:id="rId36"/>
    <p:sldId id="582" r:id="rId37"/>
    <p:sldId id="585" r:id="rId38"/>
    <p:sldId id="587" r:id="rId39"/>
    <p:sldId id="607" r:id="rId40"/>
  </p:sldIdLst>
  <p:sldSz cx="12192000" cy="6858000"/>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李永宾" initials="李永宾" lastIdx="0" clrIdx="0"/>
  <p:cmAuthor id="2" name="rebacca" initials="r"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080" autoAdjust="0"/>
  </p:normalViewPr>
  <p:slideViewPr>
    <p:cSldViewPr snapToGrid="0">
      <p:cViewPr varScale="1">
        <p:scale>
          <a:sx n="87" d="100"/>
          <a:sy n="87" d="100"/>
        </p:scale>
        <p:origin x="-606" y="-84"/>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53" d="100"/>
          <a:sy n="53" d="100"/>
        </p:scale>
        <p:origin x="2648" y="48"/>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tags" Target="tags/tag1.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heme" Target="theme/theme1.xml" /><Relationship Id="rId45"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1B4A61C-6C9E-4571-98AB-DCE859B0FB7B}" type="datetimeFigureOut">
              <a:rPr lang="zh-CN" altLang="en-US" smtClean="0"/>
              <a:t>2020/7/6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93E652-97E8-4E43-81D4-B2F97C751BAD}" type="slidenum">
              <a:rPr lang="zh-CN" altLang="en-US" smtClean="0"/>
              <a:t>‹#›</a:t>
            </a:fld>
            <a:endParaRPr lang="zh-CN" altLang="en-US"/>
          </a:p>
        </p:txBody>
      </p:sp>
    </p:spTree>
    <p:extLst>
      <p:ext uri="{BB962C8B-B14F-4D97-AF65-F5344CB8AC3E}">
        <p14:creationId xmlns:p14="http://schemas.microsoft.com/office/powerpoint/2010/main" val="1631473647"/>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23CFE-E85A-4CB1-B388-FD452395EFF5}"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13E388-8A17-44FA-AE8B-AAB64D773570}" type="slidenum">
              <a:rPr lang="zh-CN" altLang="en-US" smtClean="0"/>
              <a:t>‹#›</a:t>
            </a:fld>
            <a:endParaRPr lang="zh-CN" altLang="en-US"/>
          </a:p>
        </p:txBody>
      </p:sp>
    </p:spTree>
    <p:extLst>
      <p:ext uri="{BB962C8B-B14F-4D97-AF65-F5344CB8AC3E}">
        <p14:creationId xmlns:p14="http://schemas.microsoft.com/office/powerpoint/2010/main" val="3126774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7" name="矩形 6"/>
          <p:cNvSpPr/>
          <p:nvPr/>
        </p:nvSpPr>
        <p:spPr>
          <a:xfrm>
            <a:off x="914400" y="3196686"/>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914400" y="1676401"/>
            <a:ext cx="103632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828800" y="3214686"/>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pPr eaLnBrk="1" latinLnBrk="0" hangingPunct="1"/>
            <a:fld id="{11DF6C85-580E-49AA-8C0F-7282E851D184}" type="datetimeFigureOut">
              <a:rPr lang="en-US" smtClean="0"/>
              <a:pPr eaLnBrk="1" latinLnBrk="0" hangingPunct="1"/>
              <a:t>7/6/2020</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fld id="{6D95434A-1094-4C26-ADA4-1AB6210859AE}" type="slidenum">
              <a:rPr kumimoji="0" lang="en-US" smtClean="0"/>
              <a:pPr eaLnBrk="1" latinLnBrk="0" hangingPunct="1"/>
              <a:t>‹#›</a:t>
            </a:fld>
            <a:endParaRPr kumimoji="0"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97536" y="6400800"/>
            <a:ext cx="4267200" cy="283800"/>
          </a:xfrm>
        </p:spPr>
        <p:txBody>
          <a:bodyPr/>
          <a:lstStyle/>
          <a:p>
            <a:fld id="{C34FCE23-231B-4CFE-A76F-252AEF0EE017}" type="datetimeFigureOut">
              <a:rPr lang="zh-CN" altLang="en-US" smtClean="0"/>
              <a:t>2020/7/6</a:t>
            </a:fld>
            <a:endParaRPr lang="zh-CN" altLang="en-US"/>
          </a:p>
        </p:txBody>
      </p:sp>
      <p:sp>
        <p:nvSpPr>
          <p:cNvPr id="5" name="页脚占位符 4"/>
          <p:cNvSpPr>
            <a:spLocks noGrp="1"/>
          </p:cNvSpPr>
          <p:nvPr>
            <p:ph type="ftr" sz="quarter" idx="11"/>
          </p:nvPr>
        </p:nvSpPr>
        <p:spPr>
          <a:xfrm>
            <a:off x="7107936" y="6400800"/>
            <a:ext cx="4978400" cy="283800"/>
          </a:xfrm>
        </p:spPr>
        <p:txBody>
          <a:bodyPr/>
          <a:lstStyle/>
          <a:p>
            <a:endParaRPr lang="zh-CN" altLang="en-US"/>
          </a:p>
        </p:txBody>
      </p:sp>
      <p:sp>
        <p:nvSpPr>
          <p:cNvPr id="6" name="灯片编号占位符 5"/>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7" name="矩形 6"/>
          <p:cNvSpPr/>
          <p:nvPr/>
        </p:nvSpPr>
        <p:spPr>
          <a:xfrm>
            <a:off x="914400" y="3143248"/>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963084" y="3143249"/>
            <a:ext cx="103632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63084" y="1643062"/>
            <a:ext cx="103632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矩形 7"/>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矩形 9"/>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6" name="矩形 5"/>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Ref idx="1002">
        <a:schemeClr val="bg2"/>
      </p:bgRef>
    </p:bg>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8" name="矩形 7"/>
          <p:cNvSpPr/>
          <p:nvPr/>
        </p:nvSpPr>
        <p:spPr>
          <a:xfrm>
            <a:off x="3714733" y="1053546"/>
            <a:ext cx="7872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3714734" y="228600"/>
            <a:ext cx="7867669"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714733" y="1142984"/>
            <a:ext cx="7867667"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609607" y="1142984"/>
            <a:ext cx="3009877"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Ref idx="1002">
        <a:schemeClr val="bg2"/>
      </p:bgRef>
    </p:bg>
    <p:spTree>
      <p:nvGrpSpPr>
        <p:cNvPr id="1" name=""/>
        <p:cNvGrpSpPr/>
        <p:nvPr/>
      </p:nvGrpSpPr>
      <p:grpSpPr>
        <a:xfrm>
          <a:off x="0" y="0"/>
          <a:ext cx="0" cy="0"/>
        </a:xfrm>
      </p:grpSpPr>
      <p:sp>
        <p:nvSpPr>
          <p:cNvPr id="2" name="标题 1"/>
          <p:cNvSpPr>
            <a:spLocks noGrp="1"/>
          </p:cNvSpPr>
          <p:nvPr>
            <p:ph type="title"/>
          </p:nvPr>
        </p:nvSpPr>
        <p:spPr>
          <a:xfrm>
            <a:off x="711200" y="304800"/>
            <a:ext cx="85344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935403" y="1143000"/>
            <a:ext cx="9630997"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3149600" y="5410200"/>
            <a:ext cx="7543851"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6536A5-DAEE-4F65-B2D5-30A7A77F84CB}" type="slidenum">
              <a:rPr lang="zh-CN" altLang="en-US" smtClean="0"/>
              <a:t>‹#›</a:t>
            </a:fld>
            <a:endParaRPr lang="zh-CN" altLang="en-US"/>
          </a:p>
        </p:txBody>
      </p:sp>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9620275" y="274638"/>
            <a:ext cx="1962125"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915424"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2085149"/>
            <a:ext cx="7315200" cy="1307275"/>
          </a:xfrm>
        </p:spPr>
        <p:txBody>
          <a:bodyPr/>
          <a:lstStyle>
            <a:lvl1pPr algn="ctr">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C34FCE23-231B-4CFE-A76F-252AEF0EE017}"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6536A5-DAEE-4F65-B2D5-30A7A77F84CB}" type="slidenum">
              <a:rPr lang="zh-CN" altLang="en-US" smtClean="0"/>
              <a:t>‹#›</a:t>
            </a:fld>
            <a:endParaRPr lang="zh-CN" altLang="en-US"/>
          </a:p>
        </p:txBody>
      </p:sp>
      <p:sp>
        <p:nvSpPr>
          <p:cNvPr id="9" name="副标题 2"/>
          <p:cNvSpPr>
            <a:spLocks noGrp="1"/>
          </p:cNvSpPr>
          <p:nvPr>
            <p:ph type="subTitle" idx="1"/>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_标题幻灯片">
    <p:spTree>
      <p:nvGrpSpPr>
        <p:cNvPr id="1" name=""/>
        <p:cNvGrpSpPr/>
        <p:nvPr/>
      </p:nvGrpSpPr>
      <p:grpSpPr>
        <a:xfrm>
          <a:off x="0" y="0"/>
          <a: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a:t>单击此处编辑母版标题样式</a:t>
            </a:r>
          </a:p>
        </p:txBody>
      </p:sp>
      <p:sp>
        <p:nvSpPr>
          <p:cNvPr id="19" name="内容占位符 2"/>
          <p:cNvSpPr>
            <a:spLocks noGrp="1"/>
          </p:cNvSpPr>
          <p:nvPr>
            <p:ph idx="1"/>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_标题幻灯片">
    <p:spTree>
      <p:nvGrpSpPr>
        <p:cNvPr id="1" name=""/>
        <p:cNvGrpSpPr/>
        <p:nvPr/>
      </p:nvGrpSpPr>
      <p:grpSpPr>
        <a:xfrm>
          <a:off x="0" y="0"/>
          <a:ext cx="0" cy="0"/>
        </a:xfrm>
      </p:grpSpPr>
      <p:sp>
        <p:nvSpPr>
          <p:cNvPr id="4" name="日期占位符 3"/>
          <p:cNvSpPr>
            <a:spLocks noGrp="1"/>
          </p:cNvSpPr>
          <p:nvPr>
            <p:ph type="dt" sz="half" idx="10"/>
          </p:nvPr>
        </p:nvSpPr>
        <p:spPr/>
        <p:txBody>
          <a:bodyPr/>
          <a:lstStyle>
            <a:lvl1pPr>
              <a:defRPr>
                <a:solidFill>
                  <a:schemeClr val="tx1"/>
                </a:solidFill>
              </a:defRPr>
            </a:lvl1pPr>
          </a:lstStyle>
          <a:p>
            <a:fld id="{C34FCE23-231B-4CFE-A76F-252AEF0EE017}"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lvl1pPr>
              <a:defRPr>
                <a:solidFill>
                  <a:schemeClr val="tx1"/>
                </a:solidFill>
              </a:defRPr>
            </a:lvl1pPr>
          </a:lstStyle>
          <a:p>
            <a:endParaRPr lang="zh-CN" altLang="en-US"/>
          </a:p>
        </p:txBody>
      </p:sp>
      <p:sp>
        <p:nvSpPr>
          <p:cNvPr id="6" name="灯片编号占位符 5"/>
          <p:cNvSpPr>
            <a:spLocks noGrp="1"/>
          </p:cNvSpPr>
          <p:nvPr>
            <p:ph type="sldNum" sz="quarter" idx="12"/>
          </p:nvPr>
        </p:nvSpPr>
        <p:spPr/>
        <p:txBody>
          <a:bodyPr/>
          <a:lstStyle>
            <a:lvl1pPr>
              <a:defRPr>
                <a:solidFill>
                  <a:schemeClr val="tx1"/>
                </a:solidFill>
              </a:defRPr>
            </a:lvl1pPr>
          </a:lstStyle>
          <a:p>
            <a:fld id="{BF6536A5-DAEE-4F65-B2D5-30A7A77F84CB}" type="slidenum">
              <a:rPr lang="zh-CN" altLang="en-US" smtClean="0"/>
              <a:t>‹#›</a:t>
            </a:fld>
            <a:endParaRPr lang="zh-CN" altLang="en-US"/>
          </a:p>
        </p:txBody>
      </p:sp>
      <p:sp>
        <p:nvSpPr>
          <p:cNvPr id="12" name="标题 1"/>
          <p:cNvSpPr>
            <a:spLocks noGrp="1"/>
          </p:cNvSpPr>
          <p:nvPr>
            <p:ph type="title" hasCustomPrompt="1"/>
          </p:nvPr>
        </p:nvSpPr>
        <p:spPr>
          <a:xfrm>
            <a:off x="838200" y="2085149"/>
            <a:ext cx="7315200" cy="1307275"/>
          </a:xfrm>
        </p:spPr>
        <p:txBody>
          <a:bodyPr>
            <a:normAutofit/>
          </a:bodyPr>
          <a:lstStyle>
            <a:lvl1pPr algn="ctr">
              <a:defRPr sz="6000"/>
            </a:lvl1pPr>
          </a:lstStyle>
          <a:p>
            <a:r>
              <a:rPr lang="zh-CN" altLang="en-US"/>
              <a:t>再 见</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7" name="矩形 6"/>
          <p:cNvSpPr/>
          <p:nvPr/>
        </p:nvSpPr>
        <p:spPr>
          <a:xfrm>
            <a:off x="0" y="6678000"/>
            <a:ext cx="12192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609600" y="274638"/>
            <a:ext cx="109728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600200"/>
            <a:ext cx="109728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101600" y="6400800"/>
            <a:ext cx="42672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C34FCE23-231B-4CFE-A76F-252AEF0EE017}" type="datetimeFigureOut">
              <a:rPr lang="zh-CN" altLang="en-US" smtClean="0"/>
              <a:t>2020/7/6</a:t>
            </a:fld>
            <a:endParaRPr lang="zh-CN" altLang="en-US"/>
          </a:p>
        </p:txBody>
      </p:sp>
      <p:sp>
        <p:nvSpPr>
          <p:cNvPr id="5" name="页脚占位符 4"/>
          <p:cNvSpPr>
            <a:spLocks noGrp="1"/>
          </p:cNvSpPr>
          <p:nvPr>
            <p:ph type="ftr" sz="quarter" idx="3"/>
          </p:nvPr>
        </p:nvSpPr>
        <p:spPr>
          <a:xfrm>
            <a:off x="7112000" y="6400800"/>
            <a:ext cx="49784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5486400" y="6400800"/>
            <a:ext cx="12192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BF6536A5-DAEE-4F65-B2D5-30A7A77F84CB}" type="slidenum">
              <a:rPr lang="zh-CN" altLang="en-US" smtClean="0"/>
              <a:t>‹#›</a:t>
            </a:fld>
            <a:endParaRPr lang="zh-CN" altLang="en-US"/>
          </a:p>
        </p:txBody>
      </p:sp>
      <p:sp>
        <p:nvSpPr>
          <p:cNvPr id="8" name="矩形 7"/>
          <p:cNvSpPr/>
          <p:nvPr/>
        </p:nvSpPr>
        <p:spPr>
          <a:xfrm>
            <a:off x="0" y="0"/>
            <a:ext cx="12192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50" r:id="rId13"/>
    <p:sldLayoutId id="2147483651" r:id="rId14"/>
  </p:sldLayoutIdLst>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4.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5.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jpeg" /><Relationship Id="rId3" Type="http://schemas.openxmlformats.org/officeDocument/2006/relationships/slide" Target="slide3.xml" TargetMode="Internal" /><Relationship Id="rId4" Type="http://schemas.openxmlformats.org/officeDocument/2006/relationships/image" Target="../media/image8.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9.gif" /><Relationship Id="rId4" Type="http://schemas.openxmlformats.org/officeDocument/2006/relationships/image" Target="../media/image10.png" /><Relationship Id="rId5" Type="http://schemas.openxmlformats.org/officeDocument/2006/relationships/image" Target="../media/image1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3.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png" /><Relationship Id="rId3" Type="http://schemas.openxmlformats.org/officeDocument/2006/relationships/image" Target="../media/image3.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png" /><Relationship Id="rId3" Type="http://schemas.openxmlformats.org/officeDocument/2006/relationships/image" Target="../media/image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5.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 Target="slide11.xml" TargetMode="Internal" /><Relationship Id="rId3" Type="http://schemas.openxmlformats.org/officeDocument/2006/relationships/image" Target="../media/image3.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6.jpeg" /><Relationship Id="rId4" Type="http://schemas.openxmlformats.org/officeDocument/2006/relationships/image" Target="../media/image17.jpeg" /><Relationship Id="rId5" Type="http://schemas.openxmlformats.org/officeDocument/2006/relationships/image" Target="../media/image18.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jpeg" /><Relationship Id="rId3" Type="http://schemas.openxmlformats.org/officeDocument/2006/relationships/slide" Target="slide4.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9.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0.png" /><Relationship Id="rId4" Type="http://schemas.openxmlformats.org/officeDocument/2006/relationships/image" Target="../media/image21.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2.png" /><Relationship Id="rId4" Type="http://schemas.openxmlformats.org/officeDocument/2006/relationships/image" Target="../media/image23.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4.png" /><Relationship Id="rId4" Type="http://schemas.openxmlformats.org/officeDocument/2006/relationships/image" Target="../media/image25.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6.jpeg" /><Relationship Id="rId3" Type="http://schemas.openxmlformats.org/officeDocument/2006/relationships/image" Target="../media/image3.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7.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png" /><Relationship Id="rId3" Type="http://schemas.openxmlformats.org/officeDocument/2006/relationships/image" Target="../media/image2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555171" y="2159761"/>
            <a:ext cx="10433812" cy="828675"/>
          </a:xfrm>
        </p:spPr>
        <p:txBody>
          <a:bodyPr>
            <a:normAutofit fontScale="90000"/>
          </a:bodyPr>
          <a:lstStyle/>
          <a:p>
            <a:pPr>
              <a:lnSpc>
                <a:spcPct val="150000"/>
              </a:lnSpc>
              <a:defRPr/>
            </a:pPr>
            <a:r>
              <a:rPr lang="zh-CN" altLang="en-US" smtClean="0">
                <a:solidFill>
                  <a:schemeClr val="tx1"/>
                </a:solidFill>
                <a:latin typeface="等线" pitchFamily="2" charset="-122"/>
                <a:ea typeface="等线" pitchFamily="2" charset="-122"/>
              </a:rPr>
              <a:t>第</a:t>
            </a:r>
            <a:r>
              <a:rPr lang="en-US" altLang="zh-CN" smtClean="0">
                <a:solidFill>
                  <a:schemeClr val="tx1"/>
                </a:solidFill>
                <a:latin typeface="等线" pitchFamily="2" charset="-122"/>
                <a:ea typeface="等线" pitchFamily="2" charset="-122"/>
              </a:rPr>
              <a:t>9</a:t>
            </a:r>
            <a:r>
              <a:rPr lang="zh-CN" altLang="en-US" smtClean="0">
                <a:solidFill>
                  <a:schemeClr val="tx1"/>
                </a:solidFill>
                <a:latin typeface="等线" pitchFamily="2" charset="-122"/>
                <a:ea typeface="等线" pitchFamily="2" charset="-122"/>
              </a:rPr>
              <a:t>课  资产阶级革命与资本主义制度的确立</a:t>
            </a:r>
            <a:endParaRPr lang="zh-CN" altLang="en-US">
              <a:solidFill>
                <a:schemeClr val="tx1"/>
              </a:solidFill>
              <a:latin typeface="等线" pitchFamily="2" charset="-122"/>
              <a:ea typeface="等线" pitchFamily="2" charset="-122"/>
            </a:endParaRPr>
          </a:p>
        </p:txBody>
      </p:sp>
      <p:sp>
        <p:nvSpPr>
          <p:cNvPr id="4" name="副标题 2"/>
          <p:cNvSpPr txBox="1"/>
          <p:nvPr/>
        </p:nvSpPr>
        <p:spPr>
          <a:xfrm>
            <a:off x="-1735826" y="2574099"/>
            <a:ext cx="9057640" cy="759650"/>
          </a:xfrm>
          <a:prstGeom prst="rect">
            <a:avLst/>
          </a:prstGeom>
        </p:spPr>
        <p:txBody>
          <a:bodyPr vert="horz" lIns="91440" tIns="45720" rIns="91440" bIns="45720" rtlCol="0">
            <a:normAutofit/>
          </a:bodyPr>
          <a:lstStyle>
            <a:lvl1pPr marL="0" indent="0" algn="ctr" defTabSz="914400" rtl="0" eaLnBrk="1" latinLnBrk="0" hangingPunct="1">
              <a:lnSpc>
                <a:spcPct val="100000"/>
              </a:lnSpc>
              <a:spcBef>
                <a:spcPts val="1000"/>
              </a:spcBef>
              <a:buFont typeface="Arial" panose="020b0604020202020204" pitchFamily="34" charset="0"/>
              <a:buNone/>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457200" indent="0" algn="ctr" defTabSz="914400" rtl="0" eaLnBrk="1" latinLnBrk="0" hangingPunct="1">
              <a:lnSpc>
                <a:spcPct val="100000"/>
              </a:lnSpc>
              <a:spcBef>
                <a:spcPts val="500"/>
              </a:spcBef>
              <a:buFont typeface="Arial" panose="020b0604020202020204" pitchFamily="34" charset="0"/>
              <a:buNone/>
              <a:defRPr sz="20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284" y="951085"/>
            <a:ext cx="513660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331206" y="65866"/>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7" name="文本框 6"/>
          <p:cNvSpPr txBox="1"/>
          <p:nvPr/>
        </p:nvSpPr>
        <p:spPr>
          <a:xfrm flipV="1">
            <a:off x="976045" y="1624915"/>
            <a:ext cx="2871677"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1.</a:t>
            </a:r>
            <a:r>
              <a:rPr lang="zh-CN" altLang="en-US" sz="3200" smtClean="0">
                <a:solidFill>
                  <a:schemeClr val="bg1"/>
                </a:solidFill>
                <a:latin typeface="黑体" panose="02010609060101010101" pitchFamily="49" charset="-122"/>
                <a:ea typeface="黑体" panose="02010609060101010101" pitchFamily="49" charset="-122"/>
              </a:rPr>
              <a:t>英国</a:t>
            </a:r>
            <a:endParaRPr lang="zh-CN" altLang="en-US" sz="3200">
              <a:solidFill>
                <a:schemeClr val="bg1"/>
              </a:solidFill>
              <a:latin typeface="黑体" pitchFamily="49" charset="-122"/>
              <a:ea typeface="黑体" pitchFamily="49" charset="-122"/>
            </a:endParaRPr>
          </a:p>
        </p:txBody>
      </p:sp>
      <p:sp>
        <p:nvSpPr>
          <p:cNvPr id="5" name="文本框 4"/>
          <p:cNvSpPr txBox="1"/>
          <p:nvPr/>
        </p:nvSpPr>
        <p:spPr>
          <a:xfrm>
            <a:off x="1107980" y="1775971"/>
            <a:ext cx="1913344" cy="523220"/>
          </a:xfrm>
          <a:prstGeom prst="rect">
            <a:avLst/>
          </a:prstGeom>
          <a:solidFill>
            <a:schemeClr val="accent2">
              <a:lumMod val="60000"/>
              <a:lumOff val="40000"/>
            </a:schemeClr>
          </a:solidFill>
        </p:spPr>
        <p:txBody>
          <a:bodyPr wrap="square" rtlCol="0">
            <a:spAutoFit/>
          </a:bodyPr>
          <a:lstStyle/>
          <a:p>
            <a:r>
              <a:rPr lang="zh-CN" altLang="en-US" sz="2800" smtClean="0">
                <a:solidFill>
                  <a:schemeClr val="tx1">
                    <a:lumMod val="95000"/>
                    <a:lumOff val="5000"/>
                  </a:schemeClr>
                </a:solidFill>
                <a:latin typeface="黑体" panose="02010609060101010101" pitchFamily="49" charset="-122"/>
                <a:ea typeface="黑体" panose="02010609060101010101" pitchFamily="49" charset="-122"/>
              </a:rPr>
              <a:t>（</a:t>
            </a:r>
            <a:r>
              <a:rPr lang="en-US" altLang="zh-CN" sz="2800" smtClean="0">
                <a:solidFill>
                  <a:schemeClr val="tx1">
                    <a:lumMod val="95000"/>
                    <a:lumOff val="5000"/>
                  </a:schemeClr>
                </a:solidFill>
                <a:latin typeface="黑体" panose="02010609060101010101" pitchFamily="49" charset="-122"/>
                <a:ea typeface="黑体" panose="02010609060101010101" pitchFamily="49" charset="-122"/>
              </a:rPr>
              <a:t>1</a:t>
            </a:r>
            <a:r>
              <a:rPr lang="zh-CN" altLang="en-US" sz="2800" smtClean="0">
                <a:solidFill>
                  <a:schemeClr val="tx1">
                    <a:lumMod val="95000"/>
                    <a:lumOff val="5000"/>
                  </a:schemeClr>
                </a:solidFill>
                <a:latin typeface="黑体" panose="02010609060101010101" pitchFamily="49" charset="-122"/>
                <a:ea typeface="黑体" panose="02010609060101010101" pitchFamily="49" charset="-122"/>
              </a:rPr>
              <a:t>）原因</a:t>
            </a:r>
            <a:endParaRPr lang="zh-CN" altLang="en-US" sz="2800">
              <a:solidFill>
                <a:schemeClr val="tx1">
                  <a:lumMod val="95000"/>
                  <a:lumOff val="5000"/>
                </a:schemeClr>
              </a:solidFill>
              <a:latin typeface="黑体" pitchFamily="49" charset="-122"/>
              <a:ea typeface="黑体" pitchFamily="49" charset="-122"/>
            </a:endParaRPr>
          </a:p>
        </p:txBody>
      </p:sp>
      <p:sp>
        <p:nvSpPr>
          <p:cNvPr id="8" name="文本框 7"/>
          <p:cNvSpPr txBox="1"/>
          <p:nvPr/>
        </p:nvSpPr>
        <p:spPr>
          <a:xfrm>
            <a:off x="511922" y="1018340"/>
            <a:ext cx="4160248"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1.</a:t>
            </a:r>
            <a:r>
              <a:rPr lang="zh-CN" altLang="en-US" sz="3200" smtClean="0">
                <a:solidFill>
                  <a:schemeClr val="bg1"/>
                </a:solidFill>
                <a:latin typeface="黑体" panose="02010609060101010101" pitchFamily="49" charset="-122"/>
                <a:ea typeface="黑体" panose="02010609060101010101" pitchFamily="49" charset="-122"/>
              </a:rPr>
              <a:t>英国资产阶级革命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sp>
        <p:nvSpPr>
          <p:cNvPr id="9" name="矩形 8"/>
          <p:cNvSpPr/>
          <p:nvPr/>
        </p:nvSpPr>
        <p:spPr>
          <a:xfrm>
            <a:off x="366838" y="2388691"/>
            <a:ext cx="7629357" cy="1754326"/>
          </a:xfrm>
          <a:prstGeom prst="rect">
            <a:avLst/>
          </a:prstGeom>
        </p:spPr>
        <p:txBody>
          <a:bodyPr wrap="square">
            <a:spAutoFit/>
          </a:bodyPr>
          <a:lstStyle/>
          <a:p>
            <a:pPr>
              <a:lnSpc>
                <a:spcPct val="120000"/>
              </a:lnSpc>
            </a:pPr>
            <a:r>
              <a:rPr lang="zh-CN" altLang="en-US" sz="2400">
                <a:solidFill>
                  <a:srgbClr val="000000"/>
                </a:solidFill>
                <a:latin typeface="黑体" panose="02010609060101010101" pitchFamily="49" charset="-122"/>
                <a:ea typeface="黑体" panose="02010609060101010101" pitchFamily="49" charset="-122"/>
                <a:cs typeface="华文新魏" panose="02010800040101010101" charset="-122"/>
              </a:rPr>
              <a:t> </a:t>
            </a:r>
            <a:r>
              <a:rPr lang="zh-CN" altLang="en-US" sz="2400" smtClean="0">
                <a:solidFill>
                  <a:srgbClr val="000000"/>
                </a:solidFill>
                <a:latin typeface="黑体" panose="02010609060101010101" pitchFamily="49" charset="-122"/>
                <a:ea typeface="黑体" panose="02010609060101010101" pitchFamily="49" charset="-122"/>
                <a:cs typeface="华文新魏" panose="02010800040101010101" charset="-122"/>
              </a:rPr>
              <a:t>   </a:t>
            </a:r>
            <a:r>
              <a:rPr lang="zh-CN" altLang="en-US" sz="2200" b="1">
                <a:solidFill>
                  <a:srgbClr val="000000"/>
                </a:solidFill>
                <a:latin typeface="黑体" panose="02010609060101010101" pitchFamily="49" charset="-122"/>
                <a:ea typeface="黑体" panose="02010609060101010101" pitchFamily="49" charset="-122"/>
                <a:cs typeface="华文新魏" panose="02010800040101010101" charset="-122"/>
              </a:rPr>
              <a:t>①</a:t>
            </a:r>
            <a:r>
              <a:rPr lang="zh-CN" altLang="en-US" sz="2200" b="1" smtClean="0">
                <a:solidFill>
                  <a:srgbClr val="000000"/>
                </a:solidFill>
                <a:latin typeface="黑体" panose="02010609060101010101" pitchFamily="49" charset="-122"/>
                <a:ea typeface="黑体" panose="02010609060101010101" pitchFamily="49" charset="-122"/>
                <a:cs typeface="华文新魏" panose="02010800040101010101" charset="-122"/>
              </a:rPr>
              <a:t>新</a:t>
            </a:r>
            <a:r>
              <a:rPr lang="zh-CN" altLang="en-US" sz="2200" b="1">
                <a:solidFill>
                  <a:srgbClr val="000000"/>
                </a:solidFill>
                <a:latin typeface="黑体" panose="02010609060101010101" pitchFamily="49" charset="-122"/>
                <a:ea typeface="黑体" panose="02010609060101010101" pitchFamily="49" charset="-122"/>
                <a:cs typeface="华文新魏" panose="02010800040101010101" charset="-122"/>
              </a:rPr>
              <a:t>航路开辟以后，欧洲</a:t>
            </a:r>
            <a:r>
              <a:rPr lang="zh-CN" altLang="en-US" sz="2200" b="1" smtClean="0">
                <a:solidFill>
                  <a:srgbClr val="000000"/>
                </a:solidFill>
                <a:latin typeface="黑体" panose="02010609060101010101" pitchFamily="49" charset="-122"/>
                <a:ea typeface="黑体" panose="02010609060101010101" pitchFamily="49" charset="-122"/>
                <a:cs typeface="华文新魏" panose="02010800040101010101" charset="-122"/>
              </a:rPr>
              <a:t>贸易中心转移</a:t>
            </a:r>
            <a:r>
              <a:rPr lang="zh-CN" altLang="en-US" sz="2200" b="1">
                <a:solidFill>
                  <a:srgbClr val="000000"/>
                </a:solidFill>
                <a:latin typeface="黑体" panose="02010609060101010101" pitchFamily="49" charset="-122"/>
                <a:ea typeface="黑体" panose="02010609060101010101" pitchFamily="49" charset="-122"/>
                <a:cs typeface="华文新魏" panose="02010800040101010101" charset="-122"/>
              </a:rPr>
              <a:t>到</a:t>
            </a:r>
            <a:r>
              <a:rPr lang="zh-CN" altLang="en-US" sz="2200" b="1">
                <a:solidFill>
                  <a:srgbClr val="000000"/>
                </a:solidFill>
                <a:latin typeface="黑体" panose="02010609060101010101" pitchFamily="49" charset="-122"/>
                <a:ea typeface="黑体" panose="02010609060101010101" pitchFamily="49" charset="-122"/>
                <a:cs typeface="华文新魏" panose="02010800040101010101" charset="-122"/>
                <a:sym typeface="+mn-ea"/>
              </a:rPr>
              <a:t>大西洋</a:t>
            </a:r>
            <a:r>
              <a:rPr lang="zh-CN" altLang="en-US" sz="2200" b="1" smtClean="0">
                <a:solidFill>
                  <a:srgbClr val="000000"/>
                </a:solidFill>
                <a:latin typeface="黑体" panose="02010609060101010101" pitchFamily="49" charset="-122"/>
                <a:ea typeface="黑体" panose="02010609060101010101" pitchFamily="49" charset="-122"/>
                <a:cs typeface="华文新魏" panose="02010800040101010101" charset="-122"/>
                <a:sym typeface="+mn-ea"/>
              </a:rPr>
              <a:t>沿岸。</a:t>
            </a:r>
            <a:r>
              <a:rPr lang="zh-CN" altLang="zh-CN" sz="2200" b="1" smtClean="0">
                <a:solidFill>
                  <a:srgbClr val="FF0000"/>
                </a:solidFill>
                <a:latin typeface="黑体" panose="02010609060101010101" pitchFamily="49" charset="-122"/>
                <a:ea typeface="黑体" panose="02010609060101010101" pitchFamily="49" charset="-122"/>
                <a:cs typeface="华文新魏" panose="02010800040101010101" charset="-122"/>
              </a:rPr>
              <a:t>英国</a:t>
            </a:r>
            <a:r>
              <a:rPr lang="zh-CN" altLang="zh-CN" sz="2200" b="1">
                <a:solidFill>
                  <a:srgbClr val="000000"/>
                </a:solidFill>
                <a:latin typeface="黑体" panose="02010609060101010101" pitchFamily="49" charset="-122"/>
                <a:ea typeface="黑体" panose="02010609060101010101" pitchFamily="49" charset="-122"/>
                <a:cs typeface="华文新魏" panose="02010800040101010101" charset="-122"/>
              </a:rPr>
              <a:t>处于</a:t>
            </a:r>
            <a:r>
              <a:rPr lang="zh-CN" altLang="zh-CN" sz="2200" b="1">
                <a:solidFill>
                  <a:srgbClr val="FF0000"/>
                </a:solidFill>
                <a:latin typeface="黑体" panose="02010609060101010101" pitchFamily="49" charset="-122"/>
                <a:ea typeface="黑体" panose="02010609060101010101" pitchFamily="49" charset="-122"/>
                <a:cs typeface="华文新魏" panose="02010800040101010101" charset="-122"/>
              </a:rPr>
              <a:t>大西洋</a:t>
            </a:r>
            <a:r>
              <a:rPr lang="zh-CN" altLang="zh-CN" sz="2200" b="1">
                <a:solidFill>
                  <a:srgbClr val="000000"/>
                </a:solidFill>
                <a:latin typeface="黑体" panose="02010609060101010101" pitchFamily="49" charset="-122"/>
                <a:ea typeface="黑体" panose="02010609060101010101" pitchFamily="49" charset="-122"/>
                <a:cs typeface="华文新魏" panose="02010800040101010101" charset="-122"/>
              </a:rPr>
              <a:t>航运中心线上</a:t>
            </a:r>
            <a:r>
              <a:rPr lang="zh-CN" altLang="en-US" sz="2200" b="1">
                <a:solidFill>
                  <a:srgbClr val="000000"/>
                </a:solidFill>
                <a:latin typeface="黑体" panose="02010609060101010101" pitchFamily="49" charset="-122"/>
                <a:ea typeface="黑体" panose="02010609060101010101" pitchFamily="49" charset="-122"/>
                <a:cs typeface="华文新魏" panose="02010800040101010101" charset="-122"/>
              </a:rPr>
              <a:t>，</a:t>
            </a:r>
            <a:r>
              <a:rPr lang="zh-CN" altLang="en-US" sz="2200" b="1">
                <a:solidFill>
                  <a:srgbClr val="000000"/>
                </a:solidFill>
                <a:latin typeface="黑体" panose="02010609060101010101" pitchFamily="49" charset="-122"/>
                <a:ea typeface="黑体" panose="02010609060101010101" pitchFamily="49" charset="-122"/>
                <a:cs typeface="华文新魏" panose="02010800040101010101" charset="-122"/>
                <a:sym typeface="+mn-ea"/>
              </a:rPr>
              <a:t>资本主义迅速发展，</a:t>
            </a:r>
            <a:r>
              <a:rPr lang="zh-CN" altLang="zh-CN" sz="2200" b="1">
                <a:solidFill>
                  <a:srgbClr val="000000"/>
                </a:solidFill>
                <a:latin typeface="黑体" panose="02010609060101010101" pitchFamily="49" charset="-122"/>
                <a:ea typeface="黑体" panose="02010609060101010101" pitchFamily="49" charset="-122"/>
                <a:cs typeface="华文新魏" panose="02010800040101010101" charset="-122"/>
              </a:rPr>
              <a:t>出现了</a:t>
            </a:r>
            <a:r>
              <a:rPr lang="zh-CN" altLang="zh-CN" sz="2200" b="1">
                <a:solidFill>
                  <a:srgbClr val="FF0000"/>
                </a:solidFill>
                <a:latin typeface="黑体" panose="02010609060101010101" pitchFamily="49" charset="-122"/>
                <a:ea typeface="黑体" panose="02010609060101010101" pitchFamily="49" charset="-122"/>
                <a:cs typeface="华文新魏" panose="02010800040101010101" charset="-122"/>
              </a:rPr>
              <a:t>新兴资产阶级</a:t>
            </a:r>
            <a:r>
              <a:rPr lang="zh-CN" altLang="zh-CN" sz="2200" b="1">
                <a:solidFill>
                  <a:srgbClr val="000000"/>
                </a:solidFill>
                <a:latin typeface="黑体" panose="02010609060101010101" pitchFamily="49" charset="-122"/>
                <a:ea typeface="黑体" panose="02010609060101010101" pitchFamily="49" charset="-122"/>
                <a:cs typeface="华文新魏" panose="02010800040101010101" charset="-122"/>
              </a:rPr>
              <a:t>和按照资本主义方式从事经济活动的</a:t>
            </a:r>
            <a:r>
              <a:rPr lang="zh-CN" altLang="zh-CN" sz="2200" b="1">
                <a:solidFill>
                  <a:srgbClr val="FF0000"/>
                </a:solidFill>
                <a:latin typeface="黑体" panose="02010609060101010101" pitchFamily="49" charset="-122"/>
                <a:ea typeface="黑体" panose="02010609060101010101" pitchFamily="49" charset="-122"/>
                <a:cs typeface="华文新魏" panose="02010800040101010101" charset="-122"/>
              </a:rPr>
              <a:t>新</a:t>
            </a:r>
            <a:r>
              <a:rPr lang="zh-CN" altLang="zh-CN" sz="2200" b="1" smtClean="0">
                <a:solidFill>
                  <a:srgbClr val="FF0000"/>
                </a:solidFill>
                <a:latin typeface="黑体" panose="02010609060101010101" pitchFamily="49" charset="-122"/>
                <a:ea typeface="黑体" panose="02010609060101010101" pitchFamily="49" charset="-122"/>
                <a:cs typeface="华文新魏" panose="02010800040101010101" charset="-122"/>
              </a:rPr>
              <a:t>贵族</a:t>
            </a:r>
            <a:r>
              <a:rPr lang="zh-CN" altLang="en-US" sz="2200" b="1" smtClean="0">
                <a:solidFill>
                  <a:srgbClr val="000000"/>
                </a:solidFill>
                <a:latin typeface="黑体" panose="02010609060101010101" pitchFamily="49" charset="-122"/>
                <a:ea typeface="黑体" panose="02010609060101010101" pitchFamily="49" charset="-122"/>
                <a:cs typeface="华文新魏" panose="02010800040101010101" charset="-122"/>
              </a:rPr>
              <a:t>。</a:t>
            </a:r>
            <a:endParaRPr lang="en-US" altLang="zh-CN" sz="2200" b="1" smtClean="0">
              <a:solidFill>
                <a:srgbClr val="000000"/>
              </a:solidFill>
              <a:latin typeface="黑体" pitchFamily="49" charset="-122"/>
              <a:ea typeface="黑体" pitchFamily="49" charset="-122"/>
              <a:cs typeface="华文新魏" panose="02010800040101010101" charset="-122"/>
            </a:endParaRPr>
          </a:p>
          <a:p>
            <a:pPr>
              <a:lnSpc>
                <a:spcPct val="120000"/>
              </a:lnSpc>
            </a:pPr>
            <a:r>
              <a:rPr lang="en-US" altLang="zh-CN" sz="2200" b="1">
                <a:solidFill>
                  <a:srgbClr val="000000"/>
                </a:solidFill>
                <a:latin typeface="黑体" panose="02010609060101010101" pitchFamily="49" charset="-122"/>
                <a:ea typeface="黑体" panose="02010609060101010101" pitchFamily="49" charset="-122"/>
                <a:cs typeface="华文新魏" panose="02010800040101010101" charset="-122"/>
              </a:rPr>
              <a:t> </a:t>
            </a:r>
            <a:r>
              <a:rPr lang="en-US" altLang="zh-CN" sz="2200" b="1" smtClean="0">
                <a:solidFill>
                  <a:srgbClr val="000000"/>
                </a:solidFill>
                <a:latin typeface="黑体" panose="02010609060101010101" pitchFamily="49" charset="-122"/>
                <a:ea typeface="黑体" panose="02010609060101010101" pitchFamily="49" charset="-122"/>
                <a:cs typeface="华文新魏" panose="02010800040101010101" charset="-122"/>
              </a:rPr>
              <a:t>   </a:t>
            </a:r>
            <a:endParaRPr lang="zh-CN" altLang="en-US" sz="2200" b="1">
              <a:solidFill>
                <a:srgbClr val="000000"/>
              </a:solidFill>
              <a:latin typeface="黑体" pitchFamily="49" charset="-122"/>
              <a:ea typeface="黑体" pitchFamily="49" charset="-122"/>
              <a:cs typeface="华文新魏" panose="02010800040101010101" charset="-122"/>
            </a:endParaRPr>
          </a:p>
        </p:txBody>
      </p:sp>
      <p:sp>
        <p:nvSpPr>
          <p:cNvPr id="10" name="文本框 9"/>
          <p:cNvSpPr txBox="1"/>
          <p:nvPr/>
        </p:nvSpPr>
        <p:spPr>
          <a:xfrm>
            <a:off x="366838" y="5562849"/>
            <a:ext cx="10623178" cy="1138773"/>
          </a:xfrm>
          <a:prstGeom prst="rect">
            <a:avLst/>
          </a:prstGeom>
          <a:noFill/>
        </p:spPr>
        <p:txBody>
          <a:bodyPr wrap="square" rtlCol="0">
            <a:spAutoFit/>
          </a:bodyPr>
          <a:lstStyle/>
          <a:p>
            <a:r>
              <a:rPr kumimoji="1" lang="zh-CN" altLang="en-US" sz="2400" b="1" spc="300" smtClean="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   </a:t>
            </a:r>
            <a:r>
              <a:rPr kumimoji="1" lang="zh-CN" altLang="en-US" sz="2200" b="1" spc="30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③</a:t>
            </a:r>
            <a:r>
              <a:rPr kumimoji="1" lang="en-US" altLang="zh-CN" sz="2200" b="1" spc="300" smtClean="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17</a:t>
            </a:r>
            <a:r>
              <a:rPr kumimoji="1" lang="zh-CN" altLang="en-US" sz="2200" b="1" spc="300" smtClean="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世纪，资产阶级和新贵族在经济上日益强大，</a:t>
            </a:r>
            <a:r>
              <a:rPr kumimoji="1" lang="zh-CN" altLang="en-US" sz="2200" b="1" spc="30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统治</a:t>
            </a:r>
            <a:r>
              <a:rPr kumimoji="1" lang="zh-CN" altLang="en-US" sz="2200" b="1" spc="300" smtClean="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英国的斯图亚特王朝信奉</a:t>
            </a:r>
            <a:r>
              <a:rPr kumimoji="1" lang="zh-CN" altLang="en-US" sz="2200" b="1" spc="300">
                <a:solidFill>
                  <a:srgbClr val="FF0000"/>
                </a:solidFill>
                <a:latin typeface="黑体" panose="02010609060101010101" pitchFamily="49" charset="-122"/>
                <a:ea typeface="黑体" panose="02010609060101010101" pitchFamily="49" charset="-122"/>
                <a:cs typeface="华文新魏" panose="02010800040101010101" charset="-122"/>
              </a:rPr>
              <a:t>“君权神授”</a:t>
            </a:r>
            <a:r>
              <a:rPr kumimoji="1" lang="zh-CN" altLang="en-US" sz="2200" b="1" spc="30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，厉行</a:t>
            </a:r>
            <a:r>
              <a:rPr kumimoji="1" lang="zh-CN" altLang="en-US" sz="2200" b="1" spc="300" smtClean="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专制</a:t>
            </a:r>
            <a:r>
              <a:rPr kumimoji="1" lang="zh-CN" altLang="en-US" sz="2200" b="1" spc="30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a:t>
            </a:r>
            <a:r>
              <a:rPr kumimoji="1" lang="zh-CN" altLang="en-US" sz="2200" b="1" spc="300" smtClean="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资产阶级</a:t>
            </a:r>
            <a:r>
              <a:rPr kumimoji="1" lang="zh-CN" altLang="en-US" sz="2200" b="1" spc="30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和新贵族的利益受到侵犯，他们</a:t>
            </a:r>
            <a:r>
              <a:rPr kumimoji="1" lang="zh-CN" altLang="en-US" sz="2200" b="1" spc="300" smtClean="0">
                <a:solidFill>
                  <a:schemeClr val="tx1">
                    <a:lumMod val="95000"/>
                    <a:lumOff val="5000"/>
                  </a:schemeClr>
                </a:solidFill>
                <a:latin typeface="黑体" panose="02010609060101010101" pitchFamily="49" charset="-122"/>
                <a:ea typeface="黑体" panose="02010609060101010101" pitchFamily="49" charset="-122"/>
                <a:cs typeface="华文新魏" panose="02010800040101010101" charset="-122"/>
              </a:rPr>
              <a:t>以议会为基地，向专制王权发起挑战。</a:t>
            </a:r>
          </a:p>
        </p:txBody>
      </p:sp>
      <p:cxnSp>
        <p:nvCxnSpPr>
          <p:cNvPr id="11" name="直线箭头连接符 3"/>
          <p:cNvCxnSpPr/>
          <p:nvPr/>
        </p:nvCxnSpPr>
        <p:spPr>
          <a:xfrm flipV="1">
            <a:off x="701565" y="4908682"/>
            <a:ext cx="7487004" cy="11548"/>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970330" y="5059197"/>
            <a:ext cx="2554419" cy="430887"/>
          </a:xfrm>
          <a:prstGeom prst="rect">
            <a:avLst/>
          </a:prstGeom>
          <a:noFill/>
        </p:spPr>
        <p:txBody>
          <a:bodyPr wrap="square" rtlCol="0">
            <a:spAutoFit/>
          </a:bodyPr>
          <a:lstStyle/>
          <a:p>
            <a:pPr algn="ctr"/>
            <a:r>
              <a:rPr kumimoji="1" lang="en-US" altLang="zh-CN" sz="2200" b="1" spc="300" smtClean="0">
                <a:solidFill>
                  <a:prstClr val="black"/>
                </a:solidFill>
                <a:latin typeface="黑体" panose="02010609060101010101" pitchFamily="49" charset="-122"/>
                <a:ea typeface="黑体" panose="02010609060101010101" pitchFamily="49" charset="-122"/>
                <a:cs typeface="华文新魏" panose="02010800040101010101" charset="-122"/>
              </a:rPr>
              <a:t>16</a:t>
            </a:r>
            <a:r>
              <a:rPr kumimoji="1" lang="zh-CN" altLang="en-US" sz="2200" b="1" spc="300" smtClean="0">
                <a:solidFill>
                  <a:prstClr val="black"/>
                </a:solidFill>
                <a:latin typeface="黑体" panose="02010609060101010101" pitchFamily="49" charset="-122"/>
                <a:ea typeface="黑体" panose="02010609060101010101" pitchFamily="49" charset="-122"/>
                <a:cs typeface="华文新魏" panose="02010800040101010101" charset="-122"/>
              </a:rPr>
              <a:t>世纪</a:t>
            </a:r>
          </a:p>
        </p:txBody>
      </p:sp>
      <p:sp>
        <p:nvSpPr>
          <p:cNvPr id="13" name="文本框 12"/>
          <p:cNvSpPr txBox="1"/>
          <p:nvPr/>
        </p:nvSpPr>
        <p:spPr>
          <a:xfrm>
            <a:off x="4330970" y="4982598"/>
            <a:ext cx="2003609" cy="430887"/>
          </a:xfrm>
          <a:prstGeom prst="rect">
            <a:avLst/>
          </a:prstGeom>
          <a:noFill/>
        </p:spPr>
        <p:txBody>
          <a:bodyPr wrap="square" rtlCol="0">
            <a:spAutoFit/>
          </a:bodyPr>
          <a:lstStyle/>
          <a:p>
            <a:pPr algn="ctr"/>
            <a:r>
              <a:rPr kumimoji="1" lang="en-US" altLang="zh-CN" sz="2200" b="1" spc="300" smtClean="0">
                <a:solidFill>
                  <a:prstClr val="black"/>
                </a:solidFill>
                <a:latin typeface="黑体" panose="02010609060101010101" pitchFamily="49" charset="-122"/>
                <a:ea typeface="黑体" panose="02010609060101010101" pitchFamily="49" charset="-122"/>
                <a:cs typeface="华文新魏" panose="02010800040101010101" charset="-122"/>
              </a:rPr>
              <a:t>17</a:t>
            </a:r>
            <a:r>
              <a:rPr kumimoji="1" lang="zh-CN" altLang="en-US" sz="2200" b="1" spc="300" smtClean="0">
                <a:solidFill>
                  <a:prstClr val="black"/>
                </a:solidFill>
                <a:latin typeface="黑体" panose="02010609060101010101" pitchFamily="49" charset="-122"/>
                <a:ea typeface="黑体" panose="02010609060101010101" pitchFamily="49" charset="-122"/>
                <a:cs typeface="华文新魏" panose="02010800040101010101" charset="-122"/>
              </a:rPr>
              <a:t>世纪</a:t>
            </a:r>
            <a:endParaRPr kumimoji="1" lang="zh-CN" altLang="en-US" sz="2200" b="1" spc="300">
              <a:solidFill>
                <a:prstClr val="black"/>
              </a:solidFill>
              <a:latin typeface="黑体" pitchFamily="49" charset="-122"/>
              <a:ea typeface="黑体" pitchFamily="49" charset="-122"/>
              <a:cs typeface="华文新魏" panose="02010800040101010101" charset="-122"/>
            </a:endParaRPr>
          </a:p>
        </p:txBody>
      </p:sp>
      <p:sp>
        <p:nvSpPr>
          <p:cNvPr id="14" name="文本框 13"/>
          <p:cNvSpPr txBox="1"/>
          <p:nvPr/>
        </p:nvSpPr>
        <p:spPr>
          <a:xfrm>
            <a:off x="-324794" y="4339949"/>
            <a:ext cx="9412740" cy="430887"/>
          </a:xfrm>
          <a:prstGeom prst="rect">
            <a:avLst/>
          </a:prstGeom>
          <a:noFill/>
        </p:spPr>
        <p:txBody>
          <a:bodyPr wrap="square" rtlCol="0">
            <a:spAutoFit/>
          </a:bodyPr>
          <a:lstStyle/>
          <a:p>
            <a:pPr algn="ctr"/>
            <a:r>
              <a:rPr kumimoji="1" lang="zh-CN" altLang="en-US" sz="2200" b="1" spc="300" smtClean="0">
                <a:solidFill>
                  <a:prstClr val="black"/>
                </a:solidFill>
                <a:latin typeface="黑体" panose="02010609060101010101" pitchFamily="49" charset="-122"/>
                <a:ea typeface="黑体" panose="02010609060101010101" pitchFamily="49" charset="-122"/>
                <a:cs typeface="华文新魏" panose="02010800040101010101" charset="-122"/>
              </a:rPr>
              <a:t>新航路开辟，文艺复兴、宗教改革促进思想解放 </a:t>
            </a:r>
            <a:endParaRPr kumimoji="1" lang="en-US" altLang="zh-CN" sz="2200" b="1" spc="300" smtClean="0">
              <a:solidFill>
                <a:prstClr val="black"/>
              </a:solidFill>
              <a:latin typeface="黑体" pitchFamily="49" charset="-122"/>
              <a:ea typeface="黑体" pitchFamily="49" charset="-122"/>
              <a:cs typeface="华文新魏" panose="02010800040101010101" charset="-122"/>
            </a:endParaRPr>
          </a:p>
        </p:txBody>
      </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1586" y="1192789"/>
            <a:ext cx="3879935" cy="4230370"/>
          </a:xfrm>
          <a:prstGeom prst="rect">
            <a:avLst/>
          </a:prstGeom>
          <a:effectLst>
            <a:softEdge rad="381000"/>
          </a:effectLst>
        </p:spPr>
      </p:pic>
      <p:sp>
        <p:nvSpPr>
          <p:cNvPr id="17" name="椭圆 16"/>
          <p:cNvSpPr/>
          <p:nvPr/>
        </p:nvSpPr>
        <p:spPr>
          <a:xfrm>
            <a:off x="8798241" y="2482372"/>
            <a:ext cx="949960" cy="1206500"/>
          </a:xfrm>
          <a:prstGeom prst="ellipse">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prstClr val="white"/>
              </a:solidFill>
            </a:endParaRPr>
          </a:p>
        </p:txBody>
      </p:sp>
      <p:sp>
        <p:nvSpPr>
          <p:cNvPr id="18" name="矩形 17"/>
          <p:cNvSpPr/>
          <p:nvPr/>
        </p:nvSpPr>
        <p:spPr>
          <a:xfrm>
            <a:off x="970330" y="3837020"/>
            <a:ext cx="7629357" cy="444674"/>
          </a:xfrm>
          <a:prstGeom prst="rect">
            <a:avLst/>
          </a:prstGeom>
        </p:spPr>
        <p:txBody>
          <a:bodyPr wrap="square">
            <a:spAutoFit/>
          </a:bodyPr>
          <a:lstStyle/>
          <a:p>
            <a:pPr>
              <a:lnSpc>
                <a:spcPct val="120000"/>
              </a:lnSpc>
            </a:pPr>
            <a:r>
              <a:rPr lang="zh-CN" altLang="en-US" sz="2200" b="1" smtClean="0">
                <a:solidFill>
                  <a:srgbClr val="000000"/>
                </a:solidFill>
                <a:latin typeface="黑体" panose="02010609060101010101" pitchFamily="49" charset="-122"/>
                <a:ea typeface="黑体" panose="02010609060101010101" pitchFamily="49" charset="-122"/>
                <a:cs typeface="华文新魏" panose="02010800040101010101" charset="-122"/>
              </a:rPr>
              <a:t>②</a:t>
            </a:r>
            <a:r>
              <a:rPr lang="zh-CN" altLang="en-US" sz="2200" b="1">
                <a:solidFill>
                  <a:srgbClr val="000000"/>
                </a:solidFill>
                <a:latin typeface="黑体" panose="02010609060101010101" pitchFamily="49" charset="-122"/>
                <a:ea typeface="黑体" panose="02010609060101010101" pitchFamily="49" charset="-122"/>
                <a:cs typeface="华文新魏" panose="02010800040101010101" charset="-122"/>
              </a:rPr>
              <a:t>文艺复兴运动、宗教改革促进思想</a:t>
            </a:r>
            <a:r>
              <a:rPr lang="zh-CN" altLang="en-US" sz="2200" b="1" smtClean="0">
                <a:solidFill>
                  <a:srgbClr val="000000"/>
                </a:solidFill>
                <a:latin typeface="黑体" panose="02010609060101010101" pitchFamily="49" charset="-122"/>
                <a:ea typeface="黑体" panose="02010609060101010101" pitchFamily="49" charset="-122"/>
                <a:cs typeface="华文新魏" panose="02010800040101010101" charset="-122"/>
              </a:rPr>
              <a:t>解放。</a:t>
            </a:r>
            <a:r>
              <a:rPr lang="en-US" altLang="zh-CN" sz="2200" b="1" smtClean="0">
                <a:solidFill>
                  <a:srgbClr val="000000"/>
                </a:solidFill>
                <a:latin typeface="黑体" panose="02010609060101010101" pitchFamily="49" charset="-122"/>
                <a:ea typeface="黑体" panose="02010609060101010101" pitchFamily="49" charset="-122"/>
                <a:cs typeface="华文新魏" panose="02010800040101010101" charset="-122"/>
              </a:rPr>
              <a:t> </a:t>
            </a:r>
            <a:endParaRPr lang="zh-CN" altLang="en-US" sz="2200" b="1">
              <a:solidFill>
                <a:srgbClr val="000000"/>
              </a:solidFill>
              <a:latin typeface="黑体" panose="02010609060101010101" pitchFamily="49" charset="-122"/>
              <a:ea typeface="黑体" panose="02010609060101010101" pitchFamily="49" charset="-122"/>
              <a:cs typeface="华文新魏" panose="02010800040101010101"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grpId="1"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par>
                                <p:cTn id="20" presetID="2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p:bldP spid="14" grpId="0"/>
      <p:bldP spid="17" grpId="0"/>
      <p:bldP spid="18" grpId="1"/>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9" name="标题 2"/>
          <p:cNvSpPr txBox="1"/>
          <p:nvPr/>
        </p:nvSpPr>
        <p:spPr>
          <a:xfrm>
            <a:off x="556034" y="0"/>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latin typeface="黑体" panose="02010609060101010101" pitchFamily="49" charset="-122"/>
              </a:rPr>
              <a:t>一、英法美资产阶级革命及资本主义制度的确立</a:t>
            </a:r>
            <a:endParaRPr lang="zh-CN" altLang="en-US">
              <a:latin typeface="黑体" pitchFamily="49" charset="-122"/>
            </a:endParaRPr>
          </a:p>
        </p:txBody>
      </p:sp>
      <p:sp>
        <p:nvSpPr>
          <p:cNvPr id="10" name="文本框 9"/>
          <p:cNvSpPr txBox="1"/>
          <p:nvPr/>
        </p:nvSpPr>
        <p:spPr>
          <a:xfrm>
            <a:off x="1129907" y="1543276"/>
            <a:ext cx="1957718" cy="523220"/>
          </a:xfrm>
          <a:prstGeom prst="rect">
            <a:avLst/>
          </a:prstGeom>
          <a:solidFill>
            <a:schemeClr val="accent2">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2</a:t>
            </a:r>
            <a:r>
              <a:rPr lang="zh-CN" altLang="en-US" sz="2800" smtClean="0">
                <a:latin typeface="黑体" panose="02010609060101010101" pitchFamily="49" charset="-122"/>
                <a:ea typeface="黑体" panose="02010609060101010101" pitchFamily="49" charset="-122"/>
              </a:rPr>
              <a:t>）过程</a:t>
            </a:r>
            <a:endParaRPr lang="zh-CN" altLang="en-US" sz="2800">
              <a:latin typeface="黑体" pitchFamily="49" charset="-122"/>
              <a:ea typeface="黑体" pitchFamily="49" charset="-122"/>
            </a:endParaRPr>
          </a:p>
        </p:txBody>
      </p:sp>
      <p:sp>
        <p:nvSpPr>
          <p:cNvPr id="12" name="右箭头 11"/>
          <p:cNvSpPr/>
          <p:nvPr/>
        </p:nvSpPr>
        <p:spPr>
          <a:xfrm>
            <a:off x="1227027" y="2379878"/>
            <a:ext cx="9446171" cy="134733"/>
          </a:xfrm>
          <a:prstGeom prst="rightArrow">
            <a:avLst/>
          </a:prstGeom>
          <a:solidFill>
            <a:schemeClr val="accent5"/>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黑体" pitchFamily="49" charset="-122"/>
              <a:ea typeface="黑体" pitchFamily="49" charset="-122"/>
            </a:endParaRPr>
          </a:p>
        </p:txBody>
      </p:sp>
      <p:sp>
        <p:nvSpPr>
          <p:cNvPr id="13" name="六角星 12"/>
          <p:cNvSpPr/>
          <p:nvPr/>
        </p:nvSpPr>
        <p:spPr>
          <a:xfrm>
            <a:off x="1637899" y="2168324"/>
            <a:ext cx="389299" cy="423107"/>
          </a:xfrm>
          <a:prstGeom prst="star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00"/>
              </a:solidFill>
              <a:latin typeface="黑体" pitchFamily="49" charset="-122"/>
              <a:ea typeface="黑体" pitchFamily="49" charset="-122"/>
            </a:endParaRPr>
          </a:p>
        </p:txBody>
      </p:sp>
      <p:sp>
        <p:nvSpPr>
          <p:cNvPr id="14" name="六角星 13"/>
          <p:cNvSpPr/>
          <p:nvPr/>
        </p:nvSpPr>
        <p:spPr>
          <a:xfrm>
            <a:off x="3502788" y="2168323"/>
            <a:ext cx="389299" cy="423107"/>
          </a:xfrm>
          <a:prstGeom prst="star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00"/>
              </a:solidFill>
              <a:latin typeface="黑体" panose="02010609060101010101" pitchFamily="49" charset="-122"/>
              <a:ea typeface="黑体" panose="02010609060101010101" pitchFamily="49" charset="-122"/>
            </a:endParaRPr>
          </a:p>
        </p:txBody>
      </p:sp>
      <p:sp>
        <p:nvSpPr>
          <p:cNvPr id="15" name="六角星 14"/>
          <p:cNvSpPr/>
          <p:nvPr/>
        </p:nvSpPr>
        <p:spPr>
          <a:xfrm>
            <a:off x="5863341" y="2235690"/>
            <a:ext cx="389299" cy="423107"/>
          </a:xfrm>
          <a:prstGeom prst="star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00"/>
              </a:solidFill>
              <a:latin typeface="黑体" panose="02010609060101010101" pitchFamily="49" charset="-122"/>
              <a:ea typeface="黑体" panose="02010609060101010101" pitchFamily="49" charset="-122"/>
            </a:endParaRPr>
          </a:p>
        </p:txBody>
      </p:sp>
      <p:sp>
        <p:nvSpPr>
          <p:cNvPr id="16" name="六角星 15"/>
          <p:cNvSpPr/>
          <p:nvPr/>
        </p:nvSpPr>
        <p:spPr>
          <a:xfrm>
            <a:off x="8468378" y="2205268"/>
            <a:ext cx="389299" cy="423107"/>
          </a:xfrm>
          <a:prstGeom prst="star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00"/>
              </a:solidFill>
              <a:latin typeface="黑体" panose="02010609060101010101" pitchFamily="49" charset="-122"/>
              <a:ea typeface="黑体" panose="02010609060101010101" pitchFamily="49" charset="-122"/>
            </a:endParaRPr>
          </a:p>
        </p:txBody>
      </p:sp>
      <p:sp>
        <p:nvSpPr>
          <p:cNvPr id="17" name="文本框 4"/>
          <p:cNvSpPr txBox="1">
            <a:spLocks noChangeArrowheads="1"/>
          </p:cNvSpPr>
          <p:nvPr/>
        </p:nvSpPr>
        <p:spPr bwMode="auto">
          <a:xfrm>
            <a:off x="1045078" y="2635545"/>
            <a:ext cx="2042547" cy="1200329"/>
          </a:xfrm>
          <a:prstGeom prst="rect">
            <a:avLst/>
          </a:prstGeom>
          <a:noFill/>
          <a:ln w="9525">
            <a:noFill/>
            <a:miter lim="800000"/>
          </a:ln>
        </p:spPr>
        <p:txBody>
          <a:bodyPr wrap="none">
            <a:spAutoFit/>
          </a:bodyPr>
          <a:lstStyle/>
          <a:p>
            <a:r>
              <a:rPr lang="en-US" altLang="zh-CN" sz="2400" b="1">
                <a:solidFill>
                  <a:srgbClr val="FF0000"/>
                </a:solidFill>
                <a:latin typeface="黑体" panose="02010609060101010101" pitchFamily="49" charset="-122"/>
                <a:ea typeface="黑体" panose="02010609060101010101" pitchFamily="49" charset="-122"/>
              </a:rPr>
              <a:t>  </a:t>
            </a:r>
            <a:r>
              <a:rPr lang="en-US" altLang="zh-CN" sz="2400" b="1" smtClean="0">
                <a:solidFill>
                  <a:srgbClr val="FF0000"/>
                </a:solidFill>
                <a:latin typeface="黑体" panose="02010609060101010101" pitchFamily="49" charset="-122"/>
                <a:ea typeface="黑体" panose="02010609060101010101" pitchFamily="49" charset="-122"/>
              </a:rPr>
              <a:t>1640</a:t>
            </a:r>
            <a:r>
              <a:rPr lang="zh-CN" altLang="en-US" sz="2400" b="1">
                <a:solidFill>
                  <a:srgbClr val="FF0000"/>
                </a:solidFill>
                <a:latin typeface="黑体" panose="02010609060101010101" pitchFamily="49" charset="-122"/>
                <a:ea typeface="黑体" panose="02010609060101010101" pitchFamily="49" charset="-122"/>
              </a:rPr>
              <a:t>年</a:t>
            </a:r>
            <a:endParaRPr lang="en-US" altLang="zh-CN" sz="2400" b="1">
              <a:solidFill>
                <a:srgbClr val="FF0000"/>
              </a:solidFill>
              <a:latin typeface="黑体" pitchFamily="49" charset="-122"/>
              <a:ea typeface="黑体" pitchFamily="49" charset="-122"/>
            </a:endParaRPr>
          </a:p>
          <a:p>
            <a:r>
              <a:rPr lang="zh-CN" altLang="en-US" sz="2400" b="1">
                <a:latin typeface="黑体" panose="02010609060101010101" pitchFamily="49" charset="-122"/>
                <a:ea typeface="黑体" panose="02010609060101010101" pitchFamily="49" charset="-122"/>
              </a:rPr>
              <a:t>英国资产阶</a:t>
            </a:r>
          </a:p>
          <a:p>
            <a:r>
              <a:rPr lang="zh-CN" altLang="en-US" sz="2400" b="1">
                <a:latin typeface="黑体" panose="02010609060101010101" pitchFamily="49" charset="-122"/>
                <a:ea typeface="黑体" panose="02010609060101010101" pitchFamily="49" charset="-122"/>
              </a:rPr>
              <a:t>级革命开始  </a:t>
            </a:r>
          </a:p>
        </p:txBody>
      </p:sp>
      <p:sp>
        <p:nvSpPr>
          <p:cNvPr id="18" name="文本框 11"/>
          <p:cNvSpPr txBox="1">
            <a:spLocks noChangeArrowheads="1"/>
          </p:cNvSpPr>
          <p:nvPr/>
        </p:nvSpPr>
        <p:spPr bwMode="auto">
          <a:xfrm>
            <a:off x="2465428" y="2635544"/>
            <a:ext cx="2298073" cy="1200329"/>
          </a:xfrm>
          <a:prstGeom prst="rect">
            <a:avLst/>
          </a:prstGeom>
          <a:noFill/>
          <a:ln w="9525">
            <a:noFill/>
            <a:miter lim="800000"/>
          </a:ln>
        </p:spPr>
        <p:txBody>
          <a:bodyPr wrap="square">
            <a:spAutoFit/>
          </a:bodyPr>
          <a:lstStyle/>
          <a:p>
            <a:r>
              <a:rPr lang="en-US" altLang="zh-CN" sz="2400" b="1">
                <a:solidFill>
                  <a:srgbClr val="FF0000"/>
                </a:solidFill>
                <a:latin typeface="黑体" panose="02010609060101010101" pitchFamily="49" charset="-122"/>
                <a:ea typeface="黑体" panose="02010609060101010101" pitchFamily="49" charset="-122"/>
              </a:rPr>
              <a:t>     </a:t>
            </a:r>
            <a:r>
              <a:rPr lang="en-US" altLang="zh-CN" sz="2400" b="1" smtClean="0">
                <a:solidFill>
                  <a:srgbClr val="FF0000"/>
                </a:solidFill>
                <a:latin typeface="黑体" panose="02010609060101010101" pitchFamily="49" charset="-122"/>
                <a:ea typeface="黑体" panose="02010609060101010101" pitchFamily="49" charset="-122"/>
              </a:rPr>
              <a:t>1649</a:t>
            </a:r>
            <a:r>
              <a:rPr lang="zh-CN" altLang="en-US" sz="2400" b="1">
                <a:solidFill>
                  <a:srgbClr val="FF0000"/>
                </a:solidFill>
                <a:latin typeface="黑体" panose="02010609060101010101" pitchFamily="49" charset="-122"/>
                <a:ea typeface="黑体" panose="02010609060101010101" pitchFamily="49" charset="-122"/>
              </a:rPr>
              <a:t>年</a:t>
            </a:r>
            <a:endParaRPr lang="en-US" altLang="zh-CN" sz="2400" b="1">
              <a:latin typeface="黑体" pitchFamily="49" charset="-122"/>
              <a:ea typeface="黑体" pitchFamily="49" charset="-122"/>
            </a:endParaRPr>
          </a:p>
          <a:p>
            <a:r>
              <a:rPr lang="zh-CN" altLang="en-US" sz="2400" b="1" smtClean="0">
                <a:latin typeface="黑体" panose="02010609060101010101" pitchFamily="49" charset="-122"/>
                <a:ea typeface="黑体" panose="02010609060101010101" pitchFamily="49" charset="-122"/>
              </a:rPr>
              <a:t>    查理一世</a:t>
            </a:r>
            <a:endParaRPr lang="en-US" altLang="zh-CN" sz="2400" b="1" smtClean="0">
              <a:latin typeface="黑体" pitchFamily="49" charset="-122"/>
              <a:ea typeface="黑体" pitchFamily="49" charset="-122"/>
            </a:endParaRPr>
          </a:p>
          <a:p>
            <a:r>
              <a:rPr lang="en-US" altLang="zh-CN" sz="2400" b="1">
                <a:latin typeface="黑体" panose="02010609060101010101" pitchFamily="49" charset="-122"/>
                <a:ea typeface="黑体" panose="02010609060101010101" pitchFamily="49" charset="-122"/>
              </a:rPr>
              <a:t> </a:t>
            </a:r>
            <a:r>
              <a:rPr lang="en-US" altLang="zh-CN" sz="2400" b="1" smtClean="0">
                <a:latin typeface="黑体" panose="02010609060101010101" pitchFamily="49" charset="-122"/>
                <a:ea typeface="黑体" panose="02010609060101010101" pitchFamily="49" charset="-122"/>
              </a:rPr>
              <a:t>    </a:t>
            </a:r>
            <a:r>
              <a:rPr lang="zh-CN" altLang="en-US" sz="2400" b="1" smtClean="0">
                <a:latin typeface="黑体" panose="02010609060101010101" pitchFamily="49" charset="-122"/>
                <a:ea typeface="黑体" panose="02010609060101010101" pitchFamily="49" charset="-122"/>
              </a:rPr>
              <a:t>被</a:t>
            </a:r>
            <a:r>
              <a:rPr lang="zh-CN" altLang="en-US" sz="2400" b="1">
                <a:latin typeface="黑体" panose="02010609060101010101" pitchFamily="49" charset="-122"/>
                <a:ea typeface="黑体" panose="02010609060101010101" pitchFamily="49" charset="-122"/>
                <a:sym typeface="+mn-ea"/>
              </a:rPr>
              <a:t>处死</a:t>
            </a:r>
          </a:p>
        </p:txBody>
      </p:sp>
      <p:sp>
        <p:nvSpPr>
          <p:cNvPr id="19" name="文本框 12"/>
          <p:cNvSpPr txBox="1">
            <a:spLocks noChangeArrowheads="1"/>
          </p:cNvSpPr>
          <p:nvPr/>
        </p:nvSpPr>
        <p:spPr bwMode="auto">
          <a:xfrm>
            <a:off x="5403230" y="2587999"/>
            <a:ext cx="1440159" cy="1200329"/>
          </a:xfrm>
          <a:prstGeom prst="rect">
            <a:avLst/>
          </a:prstGeom>
          <a:noFill/>
          <a:ln w="9525">
            <a:noFill/>
            <a:miter lim="800000"/>
          </a:ln>
        </p:spPr>
        <p:txBody>
          <a:bodyPr wrap="square">
            <a:spAutoFit/>
          </a:bodyPr>
          <a:lstStyle/>
          <a:p>
            <a:r>
              <a:rPr lang="en-US" altLang="zh-CN" sz="2400" b="1">
                <a:solidFill>
                  <a:srgbClr val="FF0000"/>
                </a:solidFill>
                <a:latin typeface="黑体" panose="02010609060101010101" pitchFamily="49" charset="-122"/>
                <a:ea typeface="黑体" panose="02010609060101010101" pitchFamily="49" charset="-122"/>
              </a:rPr>
              <a:t> 1660</a:t>
            </a:r>
            <a:r>
              <a:rPr lang="zh-CN" altLang="en-US" sz="2400" b="1">
                <a:solidFill>
                  <a:srgbClr val="FF0000"/>
                </a:solidFill>
                <a:latin typeface="黑体" panose="02010609060101010101" pitchFamily="49" charset="-122"/>
                <a:ea typeface="黑体" panose="02010609060101010101" pitchFamily="49" charset="-122"/>
              </a:rPr>
              <a:t>年</a:t>
            </a:r>
            <a:endParaRPr lang="en-US" altLang="zh-CN" sz="2400" b="1">
              <a:latin typeface="黑体" panose="02010609060101010101" pitchFamily="49" charset="-122"/>
              <a:ea typeface="黑体" panose="02010609060101010101" pitchFamily="49" charset="-122"/>
            </a:endParaRPr>
          </a:p>
          <a:p>
            <a:r>
              <a:rPr lang="zh-CN" altLang="en-US" sz="2400" b="1">
                <a:latin typeface="黑体" panose="02010609060101010101" pitchFamily="49" charset="-122"/>
                <a:ea typeface="黑体" panose="02010609060101010101" pitchFamily="49" charset="-122"/>
              </a:rPr>
              <a:t>斯图亚特</a:t>
            </a:r>
          </a:p>
          <a:p>
            <a:r>
              <a:rPr lang="zh-CN" altLang="en-US" sz="2400" b="1">
                <a:latin typeface="黑体" panose="02010609060101010101" pitchFamily="49" charset="-122"/>
                <a:ea typeface="黑体" panose="02010609060101010101" pitchFamily="49" charset="-122"/>
              </a:rPr>
              <a:t>王朝复辟</a:t>
            </a:r>
          </a:p>
        </p:txBody>
      </p:sp>
      <p:sp>
        <p:nvSpPr>
          <p:cNvPr id="20" name="矩形 19"/>
          <p:cNvSpPr/>
          <p:nvPr/>
        </p:nvSpPr>
        <p:spPr>
          <a:xfrm>
            <a:off x="7897067" y="2726165"/>
            <a:ext cx="1656184" cy="830997"/>
          </a:xfrm>
          <a:prstGeom prst="rect">
            <a:avLst/>
          </a:prstGeom>
        </p:spPr>
        <p:txBody>
          <a:bodyPr wrap="square">
            <a:spAutoFit/>
          </a:bodyPr>
          <a:lstStyle/>
          <a:p>
            <a:pPr lvl="0" fontAlgn="base">
              <a:spcBef>
                <a:spcPct val="0"/>
              </a:spcBef>
              <a:spcAft>
                <a:spcPct val="0"/>
              </a:spcAft>
            </a:pPr>
            <a:r>
              <a:rPr lang="en-US" altLang="zh-CN" sz="2400" b="1">
                <a:solidFill>
                  <a:srgbClr val="FF0000"/>
                </a:solidFill>
                <a:latin typeface="黑体" panose="02010609060101010101" pitchFamily="49" charset="-122"/>
                <a:ea typeface="黑体" panose="02010609060101010101" pitchFamily="49" charset="-122"/>
              </a:rPr>
              <a:t>  1688</a:t>
            </a:r>
            <a:r>
              <a:rPr lang="zh-CN" altLang="en-US" sz="2400" b="1">
                <a:solidFill>
                  <a:srgbClr val="FF0000"/>
                </a:solidFill>
                <a:latin typeface="黑体" panose="02010609060101010101" pitchFamily="49" charset="-122"/>
                <a:ea typeface="黑体" panose="02010609060101010101" pitchFamily="49" charset="-122"/>
              </a:rPr>
              <a:t>年</a:t>
            </a:r>
            <a:endParaRPr lang="en-US" altLang="zh-CN" sz="2400" b="1">
              <a:solidFill>
                <a:prstClr val="black"/>
              </a:solidFill>
              <a:latin typeface="黑体" pitchFamily="49" charset="-122"/>
              <a:ea typeface="黑体" pitchFamily="49" charset="-122"/>
            </a:endParaRPr>
          </a:p>
          <a:p>
            <a:pPr lvl="0" fontAlgn="base">
              <a:spcBef>
                <a:spcPct val="0"/>
              </a:spcBef>
              <a:spcAft>
                <a:spcPct val="0"/>
              </a:spcAft>
            </a:pPr>
            <a:r>
              <a:rPr lang="zh-CN" altLang="en-US" sz="2400" b="1">
                <a:solidFill>
                  <a:prstClr val="black"/>
                </a:solidFill>
                <a:latin typeface="黑体" panose="02010609060101010101" pitchFamily="49" charset="-122"/>
                <a:ea typeface="黑体" panose="02010609060101010101" pitchFamily="49" charset="-122"/>
              </a:rPr>
              <a:t> 光荣革命</a:t>
            </a:r>
          </a:p>
        </p:txBody>
      </p:sp>
      <p:sp>
        <p:nvSpPr>
          <p:cNvPr id="21" name="上箭头 20"/>
          <p:cNvSpPr/>
          <p:nvPr/>
        </p:nvSpPr>
        <p:spPr>
          <a:xfrm>
            <a:off x="8530510" y="1816204"/>
            <a:ext cx="231150" cy="32772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黑体" pitchFamily="49" charset="-122"/>
              <a:ea typeface="黑体" pitchFamily="49" charset="-122"/>
            </a:endParaRPr>
          </a:p>
        </p:txBody>
      </p:sp>
      <p:sp>
        <p:nvSpPr>
          <p:cNvPr id="22" name="文本框 21"/>
          <p:cNvSpPr txBox="1"/>
          <p:nvPr/>
        </p:nvSpPr>
        <p:spPr>
          <a:xfrm>
            <a:off x="7675695" y="1323303"/>
            <a:ext cx="2171929" cy="461665"/>
          </a:xfrm>
          <a:prstGeom prst="rect">
            <a:avLst/>
          </a:prstGeom>
          <a:noFill/>
          <a:ln w="9525">
            <a:noFill/>
          </a:ln>
        </p:spPr>
        <p:txBody>
          <a:bodyPr wrap="square" rtlCol="0" anchor="t">
            <a:spAutoFit/>
          </a:bodyPr>
          <a:lstStyle/>
          <a:p>
            <a:r>
              <a:rPr lang="zh-CN" altLang="en-US" sz="2400" b="1" smtClean="0">
                <a:solidFill>
                  <a:srgbClr val="FF0000"/>
                </a:solidFill>
                <a:latin typeface="黑体" panose="02010609060101010101" pitchFamily="49" charset="-122"/>
                <a:ea typeface="黑体" panose="02010609060101010101" pitchFamily="49" charset="-122"/>
              </a:rPr>
              <a:t>革命结束标志</a:t>
            </a:r>
            <a:endParaRPr lang="zh-CN" altLang="en-US" sz="2400" b="1">
              <a:solidFill>
                <a:srgbClr val="FF0000"/>
              </a:solidFill>
              <a:latin typeface="黑体" pitchFamily="49" charset="-122"/>
              <a:ea typeface="黑体" pitchFamily="49" charset="-122"/>
            </a:endParaRPr>
          </a:p>
        </p:txBody>
      </p:sp>
      <p:sp>
        <p:nvSpPr>
          <p:cNvPr id="23" name="TextBox 11"/>
          <p:cNvSpPr txBox="1"/>
          <p:nvPr/>
        </p:nvSpPr>
        <p:spPr>
          <a:xfrm>
            <a:off x="9847624" y="2951986"/>
            <a:ext cx="2143272" cy="830997"/>
          </a:xfrm>
          <a:prstGeom prst="rect">
            <a:avLst/>
          </a:prstGeom>
          <a:noFill/>
        </p:spPr>
        <p:txBody>
          <a:bodyPr wrap="square" rtlCol="0">
            <a:spAutoFit/>
          </a:bodyPr>
          <a:lstStyle/>
          <a:p>
            <a:r>
              <a:rPr lang="en-US" altLang="zh-CN" sz="2400" b="1" smtClean="0">
                <a:solidFill>
                  <a:srgbClr val="FF0000"/>
                </a:solidFill>
                <a:latin typeface="黑体" panose="02010609060101010101" pitchFamily="49" charset="-122"/>
                <a:ea typeface="黑体" panose="02010609060101010101" pitchFamily="49" charset="-122"/>
              </a:rPr>
              <a:t>1689</a:t>
            </a:r>
            <a:r>
              <a:rPr lang="zh-CN" altLang="en-US" sz="2400" b="1" smtClean="0">
                <a:solidFill>
                  <a:srgbClr val="FF0000"/>
                </a:solidFill>
                <a:latin typeface="黑体" panose="02010609060101010101" pitchFamily="49" charset="-122"/>
                <a:ea typeface="黑体" panose="02010609060101010101" pitchFamily="49" charset="-122"/>
              </a:rPr>
              <a:t>年，</a:t>
            </a:r>
            <a:r>
              <a:rPr lang="zh-CN" altLang="en-US" sz="2400" b="1" smtClean="0">
                <a:latin typeface="黑体" panose="02010609060101010101" pitchFamily="49" charset="-122"/>
                <a:ea typeface="黑体" panose="02010609060101010101" pitchFamily="49" charset="-122"/>
              </a:rPr>
              <a:t>颁布</a:t>
            </a:r>
            <a:r>
              <a:rPr lang="en-US" altLang="zh-CN" sz="2400" b="1" smtClean="0">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权利法案</a:t>
            </a:r>
            <a:r>
              <a:rPr lang="en-US" altLang="zh-CN" sz="2400" b="1">
                <a:latin typeface="黑体" panose="02010609060101010101" pitchFamily="49" charset="-122"/>
                <a:ea typeface="黑体" panose="02010609060101010101" pitchFamily="49" charset="-122"/>
              </a:rPr>
              <a:t>》</a:t>
            </a:r>
            <a:endParaRPr lang="zh-CN" altLang="en-US"/>
          </a:p>
        </p:txBody>
      </p:sp>
      <p:sp>
        <p:nvSpPr>
          <p:cNvPr id="27" name="圆角右箭头 26"/>
          <p:cNvSpPr/>
          <p:nvPr/>
        </p:nvSpPr>
        <p:spPr>
          <a:xfrm rot="10800000">
            <a:off x="10257892" y="4221177"/>
            <a:ext cx="856759" cy="1190130"/>
          </a:xfrm>
          <a:prstGeom prst="bentArrow">
            <a:avLst>
              <a:gd name="adj1" fmla="val 25000"/>
              <a:gd name="adj2" fmla="val 18628"/>
              <a:gd name="adj3" fmla="val 31859"/>
              <a:gd name="adj4" fmla="val 14337"/>
            </a:avLst>
          </a:prstGeom>
          <a:solidFill>
            <a:schemeClr val="accent5"/>
          </a:solidFill>
          <a:ln w="127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黑体" pitchFamily="49" charset="-122"/>
              <a:ea typeface="黑体" pitchFamily="49" charset="-122"/>
            </a:endParaRPr>
          </a:p>
        </p:txBody>
      </p:sp>
      <p:sp>
        <p:nvSpPr>
          <p:cNvPr id="28" name="TextBox 19"/>
          <p:cNvSpPr txBox="1"/>
          <p:nvPr/>
        </p:nvSpPr>
        <p:spPr>
          <a:xfrm>
            <a:off x="7897067" y="4883060"/>
            <a:ext cx="2107884" cy="830997"/>
          </a:xfrm>
          <a:prstGeom prst="rect">
            <a:avLst/>
          </a:prstGeom>
          <a:noFill/>
        </p:spPr>
        <p:txBody>
          <a:bodyPr wrap="square" rtlCol="0">
            <a:spAutoFit/>
          </a:bodyPr>
          <a:lstStyle/>
          <a:p>
            <a:r>
              <a:rPr lang="en-US" altLang="zh-CN" sz="2400" b="1">
                <a:solidFill>
                  <a:srgbClr val="FF0000"/>
                </a:solidFill>
                <a:latin typeface="黑体" panose="02010609060101010101" pitchFamily="49" charset="-122"/>
                <a:ea typeface="黑体" panose="02010609060101010101" pitchFamily="49" charset="-122"/>
              </a:rPr>
              <a:t>1701</a:t>
            </a:r>
            <a:r>
              <a:rPr lang="zh-CN" altLang="en-US" sz="2400" b="1">
                <a:solidFill>
                  <a:srgbClr val="FF0000"/>
                </a:solidFill>
                <a:latin typeface="黑体" panose="02010609060101010101" pitchFamily="49" charset="-122"/>
                <a:ea typeface="黑体" panose="02010609060101010101" pitchFamily="49" charset="-122"/>
              </a:rPr>
              <a:t>年，</a:t>
            </a:r>
            <a:r>
              <a:rPr lang="zh-CN" altLang="en-US" sz="2400" b="1">
                <a:latin typeface="黑体" panose="02010609060101010101" pitchFamily="49" charset="-122"/>
                <a:ea typeface="黑体" panose="02010609060101010101" pitchFamily="49" charset="-122"/>
              </a:rPr>
              <a:t>颁布</a:t>
            </a:r>
            <a:r>
              <a:rPr lang="en-US" altLang="zh-CN" sz="2400" b="1">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王位继承法</a:t>
            </a:r>
            <a:r>
              <a:rPr lang="en-US" altLang="zh-CN" sz="2400" b="1">
                <a:latin typeface="黑体" panose="02010609060101010101" pitchFamily="49" charset="-122"/>
                <a:ea typeface="黑体" panose="02010609060101010101" pitchFamily="49" charset="-122"/>
              </a:rPr>
              <a:t>》</a:t>
            </a:r>
          </a:p>
        </p:txBody>
      </p:sp>
      <p:sp>
        <p:nvSpPr>
          <p:cNvPr id="30" name="TextBox 18"/>
          <p:cNvSpPr txBox="1"/>
          <p:nvPr/>
        </p:nvSpPr>
        <p:spPr>
          <a:xfrm>
            <a:off x="4556954" y="5106103"/>
            <a:ext cx="2414524" cy="1200329"/>
          </a:xfrm>
          <a:prstGeom prst="rect">
            <a:avLst/>
          </a:prstGeom>
          <a:noFill/>
        </p:spPr>
        <p:txBody>
          <a:bodyPr wrap="square" rtlCol="0">
            <a:spAutoFit/>
          </a:bodyPr>
          <a:lstStyle/>
          <a:p>
            <a:r>
              <a:rPr lang="en-US" altLang="zh-CN" sz="2400" b="1">
                <a:solidFill>
                  <a:srgbClr val="FF0000"/>
                </a:solidFill>
                <a:latin typeface="黑体" panose="02010609060101010101" pitchFamily="49" charset="-122"/>
                <a:ea typeface="黑体" panose="02010609060101010101" pitchFamily="49" charset="-122"/>
              </a:rPr>
              <a:t>18</a:t>
            </a:r>
            <a:r>
              <a:rPr lang="zh-CN" altLang="en-US" sz="2400" b="1">
                <a:solidFill>
                  <a:srgbClr val="FF0000"/>
                </a:solidFill>
                <a:latin typeface="黑体" panose="02010609060101010101" pitchFamily="49" charset="-122"/>
                <a:ea typeface="黑体" panose="02010609060101010101" pitchFamily="49" charset="-122"/>
              </a:rPr>
              <a:t>世纪中叶</a:t>
            </a:r>
            <a:r>
              <a:rPr lang="zh-CN" altLang="en-US" sz="2400" b="1" smtClean="0">
                <a:solidFill>
                  <a:srgbClr val="FF0000"/>
                </a:solidFill>
                <a:latin typeface="黑体" panose="02010609060101010101" pitchFamily="49" charset="-122"/>
                <a:ea typeface="黑体" panose="02010609060101010101" pitchFamily="49" charset="-122"/>
              </a:rPr>
              <a:t>，</a:t>
            </a:r>
            <a:endParaRPr lang="en-US" altLang="zh-CN" sz="2400" b="1" smtClean="0">
              <a:solidFill>
                <a:srgbClr val="FF0000"/>
              </a:solidFill>
              <a:latin typeface="黑体" pitchFamily="49" charset="-122"/>
              <a:ea typeface="黑体" pitchFamily="49" charset="-122"/>
            </a:endParaRPr>
          </a:p>
          <a:p>
            <a:r>
              <a:rPr lang="zh-CN" altLang="en-US" sz="2400" b="1" smtClean="0">
                <a:latin typeface="黑体" panose="02010609060101010101" pitchFamily="49" charset="-122"/>
                <a:ea typeface="黑体" panose="02010609060101010101" pitchFamily="49" charset="-122"/>
              </a:rPr>
              <a:t>形成</a:t>
            </a:r>
            <a:r>
              <a:rPr lang="zh-CN" altLang="en-US" sz="2400" b="1">
                <a:latin typeface="黑体" panose="02010609060101010101" pitchFamily="49" charset="-122"/>
                <a:ea typeface="黑体" panose="02010609060101010101" pitchFamily="49" charset="-122"/>
              </a:rPr>
              <a:t>责任内阁</a:t>
            </a:r>
            <a:r>
              <a:rPr lang="zh-CN" altLang="en-US" sz="2400" b="1" smtClean="0">
                <a:latin typeface="黑体" panose="02010609060101010101" pitchFamily="49" charset="-122"/>
                <a:ea typeface="黑体" panose="02010609060101010101" pitchFamily="49" charset="-122"/>
              </a:rPr>
              <a:t>制</a:t>
            </a:r>
            <a:endParaRPr lang="zh-CN" altLang="en-US" sz="2400" b="1">
              <a:latin typeface="黑体" pitchFamily="49" charset="-122"/>
              <a:ea typeface="黑体" pitchFamily="49" charset="-122"/>
            </a:endParaRPr>
          </a:p>
          <a:p>
            <a:endParaRPr lang="en-US" altLang="zh-CN" sz="2400" b="1">
              <a:ln>
                <a:solidFill>
                  <a:schemeClr val="accent1">
                    <a:lumMod val="50000"/>
                  </a:schemeClr>
                </a:solidFill>
              </a:ln>
              <a:latin typeface="黑体" pitchFamily="49" charset="-122"/>
              <a:ea typeface="黑体" pitchFamily="49" charset="-122"/>
            </a:endParaRPr>
          </a:p>
        </p:txBody>
      </p:sp>
      <p:sp>
        <p:nvSpPr>
          <p:cNvPr id="31" name="TextBox 64"/>
          <p:cNvSpPr txBox="1"/>
          <p:nvPr/>
        </p:nvSpPr>
        <p:spPr>
          <a:xfrm>
            <a:off x="1280973" y="5387257"/>
            <a:ext cx="2517539" cy="584775"/>
          </a:xfrm>
          <a:prstGeom prst="rect">
            <a:avLst/>
          </a:prstGeom>
          <a:solidFill>
            <a:schemeClr val="bg2"/>
          </a:solidFill>
        </p:spPr>
        <p:txBody>
          <a:bodyPr wrap="square" rtlCol="0">
            <a:spAutoFit/>
          </a:bodyPr>
          <a:lstStyle>
            <a:defPPr>
              <a:defRPr lang="zh-CN"/>
            </a:defPPr>
            <a:lvl1pPr>
              <a:defRPr sz="1800">
                <a:solidFill>
                  <a:schemeClr val="tx1">
                    <a:lumMod val="75000"/>
                    <a:lumOff val="25000"/>
                  </a:schemeClr>
                </a:solidFill>
              </a:defRPr>
            </a:lvl1pPr>
          </a:lstStyle>
          <a:p>
            <a:pPr algn="ctr" fontAlgn="ctr"/>
            <a:r>
              <a:rPr lang="zh-CN" altLang="en-US" sz="3200" spc="600" smtClean="0">
                <a:solidFill>
                  <a:schemeClr val="tx1"/>
                </a:solidFill>
                <a:latin typeface="黑体" panose="02010609060101010101" pitchFamily="49" charset="-122"/>
                <a:ea typeface="黑体" panose="02010609060101010101" pitchFamily="49" charset="-122"/>
                <a:sym typeface="+mn-lt"/>
              </a:rPr>
              <a:t>和平渐进</a:t>
            </a:r>
          </a:p>
        </p:txBody>
      </p:sp>
      <p:sp>
        <p:nvSpPr>
          <p:cNvPr id="34" name="TextBox 23"/>
          <p:cNvSpPr txBox="1"/>
          <p:nvPr/>
        </p:nvSpPr>
        <p:spPr>
          <a:xfrm>
            <a:off x="7874282" y="5679644"/>
            <a:ext cx="3197352" cy="1015663"/>
          </a:xfrm>
          <a:prstGeom prst="rect">
            <a:avLst/>
          </a:prstGeom>
          <a:noFill/>
        </p:spPr>
        <p:txBody>
          <a:bodyPr wrap="square" rtlCol="0">
            <a:spAutoFit/>
          </a:bodyPr>
          <a:lstStyle/>
          <a:p>
            <a:r>
              <a:rPr lang="zh-CN" altLang="en-US" sz="2000" b="1" smtClean="0">
                <a:solidFill>
                  <a:srgbClr val="FF0000"/>
                </a:solidFill>
                <a:latin typeface="黑体" panose="02010609060101010101" pitchFamily="49" charset="-122"/>
                <a:ea typeface="黑体" panose="02010609060101010101" pitchFamily="49" charset="-122"/>
              </a:rPr>
              <a:t>国王不得为天主教徒，也不能与天主教徒结婚，王位</a:t>
            </a:r>
            <a:r>
              <a:rPr lang="zh-CN" altLang="en-US" sz="2000" b="1">
                <a:solidFill>
                  <a:srgbClr val="FF0000"/>
                </a:solidFill>
                <a:latin typeface="黑体" panose="02010609060101010101" pitchFamily="49" charset="-122"/>
                <a:ea typeface="黑体" panose="02010609060101010101" pitchFamily="49" charset="-122"/>
              </a:rPr>
              <a:t>继承用法律固定</a:t>
            </a:r>
            <a:r>
              <a:rPr lang="zh-CN" altLang="en-US" sz="2000" b="1" smtClean="0">
                <a:solidFill>
                  <a:srgbClr val="FF0000"/>
                </a:solidFill>
                <a:latin typeface="黑体" panose="02010609060101010101" pitchFamily="49" charset="-122"/>
                <a:ea typeface="黑体" panose="02010609060101010101" pitchFamily="49" charset="-122"/>
              </a:rPr>
              <a:t>下来。</a:t>
            </a:r>
            <a:endParaRPr lang="zh-CN" altLang="en-US" sz="2000" b="1">
              <a:solidFill>
                <a:srgbClr val="FF0000"/>
              </a:solidFill>
              <a:latin typeface="黑体" pitchFamily="49" charset="-122"/>
              <a:ea typeface="黑体" pitchFamily="49" charset="-122"/>
            </a:endParaRPr>
          </a:p>
        </p:txBody>
      </p:sp>
      <p:pic>
        <p:nvPicPr>
          <p:cNvPr id="25"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0842" y="807232"/>
            <a:ext cx="513660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文本框 25"/>
          <p:cNvSpPr txBox="1"/>
          <p:nvPr/>
        </p:nvSpPr>
        <p:spPr>
          <a:xfrm>
            <a:off x="517458" y="943894"/>
            <a:ext cx="4183368"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1.</a:t>
            </a:r>
            <a:r>
              <a:rPr lang="zh-CN" altLang="en-US" sz="3200" smtClean="0">
                <a:solidFill>
                  <a:schemeClr val="bg1"/>
                </a:solidFill>
                <a:latin typeface="黑体" panose="02010609060101010101" pitchFamily="49" charset="-122"/>
                <a:ea typeface="黑体" panose="02010609060101010101" pitchFamily="49" charset="-122"/>
              </a:rPr>
              <a:t>英国资产阶级革命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sp>
        <p:nvSpPr>
          <p:cNvPr id="32" name="文本框 31"/>
          <p:cNvSpPr txBox="1">
            <a:spLocks noChangeArrowheads="1"/>
          </p:cNvSpPr>
          <p:nvPr/>
        </p:nvSpPr>
        <p:spPr bwMode="auto">
          <a:xfrm>
            <a:off x="1045078" y="3847354"/>
            <a:ext cx="9081471" cy="107721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indent="200025" fontAlgn="base">
              <a:spcBef>
                <a:spcPct val="0"/>
              </a:spcBef>
              <a:spcAft>
                <a:spcPct val="0"/>
              </a:spcAft>
            </a:pPr>
            <a:r>
              <a:rPr lang="zh-CN" altLang="en-US" sz="1600" b="1" smtClean="0">
                <a:solidFill>
                  <a:srgbClr val="0000FF"/>
                </a:solidFill>
                <a:latin typeface="黑体" panose="02010609060101010101" pitchFamily="49" charset="-122"/>
                <a:ea typeface="黑体" panose="02010609060101010101" pitchFamily="49" charset="-122"/>
              </a:rPr>
              <a:t>  新</a:t>
            </a:r>
            <a:r>
              <a:rPr lang="zh-CN" altLang="en-US" sz="1600" b="1">
                <a:solidFill>
                  <a:srgbClr val="0000FF"/>
                </a:solidFill>
                <a:latin typeface="黑体" panose="02010609060101010101" pitchFamily="49" charset="-122"/>
                <a:ea typeface="黑体" panose="02010609060101010101" pitchFamily="49" charset="-122"/>
              </a:rPr>
              <a:t>国王是由议会创造出来的，没有议会就没有国王的王位。这就把近</a:t>
            </a:r>
            <a:r>
              <a:rPr lang="en-US" altLang="zh-CN" sz="1600" b="1">
                <a:solidFill>
                  <a:srgbClr val="0000FF"/>
                </a:solidFill>
                <a:latin typeface="黑体" panose="02010609060101010101" pitchFamily="49" charset="-122"/>
                <a:ea typeface="黑体" panose="02010609060101010101" pitchFamily="49" charset="-122"/>
              </a:rPr>
              <a:t>100</a:t>
            </a:r>
            <a:r>
              <a:rPr lang="zh-CN" altLang="en-US" sz="1600" b="1">
                <a:solidFill>
                  <a:srgbClr val="0000FF"/>
                </a:solidFill>
                <a:latin typeface="黑体" panose="02010609060101010101" pitchFamily="49" charset="-122"/>
                <a:ea typeface="黑体" panose="02010609060101010101" pitchFamily="49" charset="-122"/>
              </a:rPr>
              <a:t>年来困扰英国不休的主权问题解决了：既然议会创造了国王，主权当然在议会</a:t>
            </a:r>
            <a:r>
              <a:rPr lang="zh-CN" altLang="en-US" sz="1600" b="1" smtClean="0">
                <a:solidFill>
                  <a:srgbClr val="0000FF"/>
                </a:solidFill>
                <a:latin typeface="黑体" panose="02010609060101010101" pitchFamily="49" charset="-122"/>
                <a:ea typeface="黑体" panose="02010609060101010101" pitchFamily="49" charset="-122"/>
              </a:rPr>
              <a:t>。</a:t>
            </a:r>
            <a:endParaRPr lang="en-US" altLang="zh-CN" sz="1600" b="1" smtClean="0">
              <a:solidFill>
                <a:srgbClr val="0000FF"/>
              </a:solidFill>
              <a:latin typeface="黑体" pitchFamily="49" charset="-122"/>
              <a:ea typeface="黑体" pitchFamily="49" charset="-122"/>
            </a:endParaRPr>
          </a:p>
          <a:p>
            <a:pPr fontAlgn="base">
              <a:spcBef>
                <a:spcPct val="0"/>
              </a:spcBef>
              <a:spcAft>
                <a:spcPct val="0"/>
              </a:spcAft>
            </a:pPr>
            <a:r>
              <a:rPr lang="zh-CN" altLang="en-US" sz="1600" b="1" smtClean="0">
                <a:solidFill>
                  <a:srgbClr val="0000FF"/>
                </a:solidFill>
                <a:latin typeface="黑体" panose="02010609060101010101" pitchFamily="49" charset="-122"/>
                <a:ea typeface="黑体" panose="02010609060101010101" pitchFamily="49" charset="-122"/>
                <a:sym typeface="+mn-ea"/>
              </a:rPr>
              <a:t>    光荣</a:t>
            </a:r>
            <a:r>
              <a:rPr lang="zh-CN" altLang="en-US" sz="1600" b="1">
                <a:solidFill>
                  <a:srgbClr val="0000FF"/>
                </a:solidFill>
                <a:latin typeface="黑体" panose="02010609060101010101" pitchFamily="49" charset="-122"/>
                <a:ea typeface="黑体" panose="02010609060101010101" pitchFamily="49" charset="-122"/>
                <a:sym typeface="+mn-ea"/>
              </a:rPr>
              <a:t>革命还留下深刻的历史遗产：制度变迁可以用非革命的手段完成。从此以后</a:t>
            </a:r>
            <a:r>
              <a:rPr lang="en-US" altLang="zh-CN" sz="1600" b="1">
                <a:solidFill>
                  <a:srgbClr val="0000FF"/>
                </a:solidFill>
                <a:latin typeface="黑体" panose="02010609060101010101" pitchFamily="49" charset="-122"/>
                <a:ea typeface="黑体" panose="02010609060101010101" pitchFamily="49" charset="-122"/>
                <a:sym typeface="+mn-ea"/>
              </a:rPr>
              <a:t>……</a:t>
            </a:r>
            <a:r>
              <a:rPr lang="zh-CN" altLang="en-US" sz="1600" b="1">
                <a:solidFill>
                  <a:srgbClr val="FF0000"/>
                </a:solidFill>
                <a:latin typeface="黑体" panose="02010609060101010101" pitchFamily="49" charset="-122"/>
                <a:ea typeface="黑体" panose="02010609060101010101" pitchFamily="49" charset="-122"/>
                <a:sym typeface="+mn-ea"/>
              </a:rPr>
              <a:t>和平和渐进的改革</a:t>
            </a:r>
            <a:r>
              <a:rPr lang="zh-CN" altLang="en-US" sz="1600" b="1">
                <a:solidFill>
                  <a:srgbClr val="0000FF"/>
                </a:solidFill>
                <a:latin typeface="黑体" panose="02010609060101010101" pitchFamily="49" charset="-122"/>
                <a:ea typeface="黑体" panose="02010609060101010101" pitchFamily="49" charset="-122"/>
                <a:sym typeface="+mn-ea"/>
              </a:rPr>
              <a:t>成为英国历史发展的特色</a:t>
            </a:r>
            <a:r>
              <a:rPr lang="zh-CN" altLang="en-US" sz="1600" b="1" smtClean="0">
                <a:solidFill>
                  <a:srgbClr val="0000FF"/>
                </a:solidFill>
                <a:latin typeface="黑体" panose="02010609060101010101" pitchFamily="49" charset="-122"/>
                <a:ea typeface="黑体" panose="02010609060101010101" pitchFamily="49" charset="-122"/>
                <a:sym typeface="+mn-ea"/>
              </a:rPr>
              <a:t>。</a:t>
            </a:r>
            <a:r>
              <a:rPr lang="en-US" altLang="zh-CN" sz="1600" b="1">
                <a:solidFill>
                  <a:srgbClr val="0000FF"/>
                </a:solidFill>
                <a:latin typeface="黑体" panose="02010609060101010101" pitchFamily="49" charset="-122"/>
                <a:ea typeface="黑体" panose="02010609060101010101" pitchFamily="49" charset="-122"/>
                <a:sym typeface="+mn-ea"/>
              </a:rPr>
              <a:t> </a:t>
            </a:r>
            <a:r>
              <a:rPr lang="en-US" altLang="zh-CN" sz="1600" b="1" smtClean="0">
                <a:solidFill>
                  <a:srgbClr val="0000FF"/>
                </a:solidFill>
                <a:latin typeface="黑体" panose="02010609060101010101" pitchFamily="49" charset="-122"/>
                <a:ea typeface="黑体" panose="02010609060101010101" pitchFamily="49" charset="-122"/>
                <a:sym typeface="+mn-ea"/>
              </a:rPr>
              <a:t>                    </a:t>
            </a:r>
            <a:r>
              <a:rPr lang="en-US" altLang="zh-CN" sz="1600" b="1" smtClean="0">
                <a:solidFill>
                  <a:srgbClr val="0000FF"/>
                </a:solidFill>
                <a:latin typeface="黑体" panose="02010609060101010101" pitchFamily="49" charset="-122"/>
                <a:ea typeface="黑体" panose="02010609060101010101" pitchFamily="49" charset="-122"/>
              </a:rPr>
              <a:t>——</a:t>
            </a:r>
            <a:r>
              <a:rPr lang="zh-CN" altLang="en-US" sz="1600" b="1" smtClean="0">
                <a:solidFill>
                  <a:srgbClr val="0000FF"/>
                </a:solidFill>
                <a:latin typeface="黑体" panose="02010609060101010101" pitchFamily="49" charset="-122"/>
                <a:ea typeface="黑体" panose="02010609060101010101" pitchFamily="49" charset="-122"/>
                <a:sym typeface="+mn-ea"/>
              </a:rPr>
              <a:t>钱乘旦、许洁明</a:t>
            </a:r>
            <a:r>
              <a:rPr lang="zh-CN" altLang="zh-CN" sz="1600" b="1" smtClean="0">
                <a:solidFill>
                  <a:srgbClr val="0000FF"/>
                </a:solidFill>
                <a:latin typeface="黑体" panose="02010609060101010101" pitchFamily="49" charset="-122"/>
                <a:ea typeface="黑体" panose="02010609060101010101" pitchFamily="49" charset="-122"/>
                <a:sym typeface="+mn-ea"/>
              </a:rPr>
              <a:t>《</a:t>
            </a:r>
            <a:r>
              <a:rPr lang="zh-CN" altLang="en-US" sz="1600" b="1" smtClean="0">
                <a:solidFill>
                  <a:srgbClr val="0000FF"/>
                </a:solidFill>
                <a:latin typeface="黑体" panose="02010609060101010101" pitchFamily="49" charset="-122"/>
                <a:ea typeface="黑体" panose="02010609060101010101" pitchFamily="49" charset="-122"/>
                <a:sym typeface="+mn-ea"/>
              </a:rPr>
              <a:t>英国通史</a:t>
            </a:r>
            <a:r>
              <a:rPr lang="zh-CN" altLang="zh-CN" sz="1600" b="1" smtClean="0">
                <a:solidFill>
                  <a:srgbClr val="0000FF"/>
                </a:solidFill>
                <a:latin typeface="黑体" panose="02010609060101010101" pitchFamily="49" charset="-122"/>
                <a:ea typeface="黑体" panose="02010609060101010101" pitchFamily="49" charset="-122"/>
                <a:sym typeface="+mn-ea"/>
              </a:rPr>
              <a:t>》</a:t>
            </a:r>
            <a:endParaRPr lang="zh-CN" altLang="en-US" sz="1600" b="1">
              <a:solidFill>
                <a:srgbClr val="0000FF"/>
              </a:solidFill>
              <a:latin typeface="黑体" pitchFamily="49" charset="-122"/>
              <a:ea typeface="黑体" pitchFamily="49" charset="-122"/>
              <a:sym typeface="+mn-ea"/>
            </a:endParaRPr>
          </a:p>
        </p:txBody>
      </p:sp>
      <p:sp>
        <p:nvSpPr>
          <p:cNvPr id="2" name="左箭头 1"/>
          <p:cNvSpPr/>
          <p:nvPr/>
        </p:nvSpPr>
        <p:spPr>
          <a:xfrm>
            <a:off x="6978193" y="5388442"/>
            <a:ext cx="697502" cy="325615"/>
          </a:xfrm>
          <a:prstGeom prst="leftArrow">
            <a:avLst/>
          </a:prstGeom>
          <a:solidFill>
            <a:schemeClr val="accent1">
              <a:lumMod val="75000"/>
            </a:schemeClr>
          </a:solidFill>
          <a:ln>
            <a:solidFill>
              <a:schemeClr val="accent1">
                <a:lumMod val="75000"/>
              </a:schemeClr>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itchFamily="49" charset="-122"/>
              <a:ea typeface="黑体" pitchFamily="49"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par>
                          <p:cTn id="29" fill="hold" nodeType="afterGroup">
                            <p:stCondLst>
                              <p:cond delay="500"/>
                            </p:stCondLst>
                            <p:childTnLst>
                              <p:par>
                                <p:cTn id="30" presetID="1"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10" presetClass="entr" presetSubtype="0" fill="hold" nodeType="clickEffect">
                                  <p:stCondLst>
                                    <p:cond delay="0"/>
                                  </p:stCondLst>
                                  <p:childTnLst>
                                    <p:set>
                                      <p:cBhvr>
                                        <p:cTn id="35" dur="1" fill="hold">
                                          <p:stCondLst>
                                            <p:cond delay="0"/>
                                          </p:stCondLst>
                                        </p:cTn>
                                        <p:tgtEl>
                                          <p:spTgt spid="22">
                                            <p:txEl>
                                              <p:pRg st="0" end="0"/>
                                            </p:txEl>
                                          </p:spTgt>
                                        </p:tgtEl>
                                        <p:attrNameLst>
                                          <p:attrName>style.visibility</p:attrName>
                                        </p:attrNameLst>
                                      </p:cBhvr>
                                      <p:to>
                                        <p:strVal val="visible"/>
                                      </p:to>
                                    </p:set>
                                    <p:animEffect transition="in" filter="fade">
                                      <p:cBhvr>
                                        <p:cTn id="36" dur="250"/>
                                        <p:tgtEl>
                                          <p:spTgt spid="22">
                                            <p:txEl>
                                              <p:pRg st="0" end="0"/>
                                            </p:txEl>
                                          </p:spTgt>
                                        </p:tgtEl>
                                      </p:cBhvr>
                                    </p:animEffect>
                                  </p:childTnLst>
                                </p:cTn>
                              </p:par>
                            </p:childTnLst>
                          </p:cTn>
                        </p:par>
                      </p:childTnLst>
                    </p:cTn>
                  </p:par>
                  <p:par>
                    <p:cTn id="37" fill="hold" nodeType="clickPar">
                      <p:stCondLst>
                        <p:cond delay="indefinite"/>
                        <p:cond evt="onBegin" delay="0">
                          <p:tn val="36"/>
                        </p:cond>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blinds(horizontal)">
                                      <p:cBhvr>
                                        <p:cTn id="41" dur="500"/>
                                        <p:tgtEl>
                                          <p:spTgt spid="32"/>
                                        </p:tgtEl>
                                      </p:cBhvr>
                                    </p:animEffect>
                                  </p:childTnLst>
                                </p:cTn>
                              </p:par>
                            </p:childTnLst>
                          </p:cTn>
                        </p:par>
                      </p:childTnLst>
                    </p:cTn>
                  </p:par>
                  <p:par>
                    <p:cTn id="42" fill="hold" nodeType="clickPar">
                      <p:stCondLst>
                        <p:cond delay="indefinite"/>
                        <p:cond evt="onBegin" delay="0">
                          <p:tn val="41"/>
                        </p:cond>
                      </p:stCondLst>
                      <p:childTnLst>
                        <p:par>
                          <p:cTn id="43" fill="hold" nodeType="after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fill="hold"/>
                                        <p:tgtEl>
                                          <p:spTgt spid="31"/>
                                        </p:tgtEl>
                                        <p:attrNameLst>
                                          <p:attrName>ppt_x</p:attrName>
                                        </p:attrNameLst>
                                      </p:cBhvr>
                                      <p:tavLst>
                                        <p:tav tm="0">
                                          <p:val>
                                            <p:strVal val="#ppt_x"/>
                                          </p:val>
                                        </p:tav>
                                        <p:tav tm="100000">
                                          <p:val>
                                            <p:strVal val="#ppt_x"/>
                                          </p:val>
                                        </p:tav>
                                      </p:tavLst>
                                    </p:anim>
                                    <p:anim calcmode="lin" valueType="num">
                                      <p:cBhvr additive="base">
                                        <p:cTn id="47"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cond evt="onBegin" delay="0">
                          <p:tn val="47"/>
                        </p:cond>
                      </p:stCondLst>
                      <p:childTnLst>
                        <p:par>
                          <p:cTn id="49" fill="hold" nodeType="afterGroup">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4" fill="hold" nodeType="clickPar">
                      <p:stCondLst>
                        <p:cond delay="indefinite"/>
                        <p:cond evt="onBegin" delay="0">
                          <p:tn val="53"/>
                        </p:cond>
                      </p:stCondLst>
                      <p:childTnLst>
                        <p:par>
                          <p:cTn id="55" fill="hold" nodeType="afterGroup">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1000"/>
                                        <p:tgtEl>
                                          <p:spTgt spid="27"/>
                                        </p:tgtEl>
                                      </p:cBhvr>
                                    </p:animEffect>
                                    <p:anim calcmode="lin" valueType="num">
                                      <p:cBhvr>
                                        <p:cTn id="59" dur="1000" fill="hold"/>
                                        <p:tgtEl>
                                          <p:spTgt spid="27"/>
                                        </p:tgtEl>
                                        <p:attrNameLst>
                                          <p:attrName>ppt_x</p:attrName>
                                        </p:attrNameLst>
                                      </p:cBhvr>
                                      <p:tavLst>
                                        <p:tav tm="0">
                                          <p:val>
                                            <p:strVal val="#ppt_x"/>
                                          </p:val>
                                        </p:tav>
                                        <p:tav tm="100000">
                                          <p:val>
                                            <p:strVal val="#ppt_x"/>
                                          </p:val>
                                        </p:tav>
                                      </p:tavLst>
                                    </p:anim>
                                    <p:anim calcmode="lin" valueType="num">
                                      <p:cBhvr>
                                        <p:cTn id="60" dur="1000" fill="hold"/>
                                        <p:tgtEl>
                                          <p:spTgt spid="2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1000"/>
                                        <p:tgtEl>
                                          <p:spTgt spid="28"/>
                                        </p:tgtEl>
                                      </p:cBhvr>
                                    </p:animEffect>
                                    <p:anim calcmode="lin" valueType="num">
                                      <p:cBhvr>
                                        <p:cTn id="64" dur="1000" fill="hold"/>
                                        <p:tgtEl>
                                          <p:spTgt spid="28"/>
                                        </p:tgtEl>
                                        <p:attrNameLst>
                                          <p:attrName>ppt_x</p:attrName>
                                        </p:attrNameLst>
                                      </p:cBhvr>
                                      <p:tavLst>
                                        <p:tav tm="0">
                                          <p:val>
                                            <p:strVal val="#ppt_x"/>
                                          </p:val>
                                        </p:tav>
                                        <p:tav tm="100000">
                                          <p:val>
                                            <p:strVal val="#ppt_x"/>
                                          </p:val>
                                        </p:tav>
                                      </p:tavLst>
                                    </p:anim>
                                    <p:anim calcmode="lin" valueType="num">
                                      <p:cBhvr>
                                        <p:cTn id="6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66" fill="hold" nodeType="clickPar">
                      <p:stCondLst>
                        <p:cond delay="indefinite"/>
                        <p:cond evt="onBegin" delay="0">
                          <p:tn val="65"/>
                        </p:cond>
                      </p:stCondLst>
                      <p:childTnLst>
                        <p:par>
                          <p:cTn id="67" fill="hold" nodeType="afterGroup">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1000"/>
                                        <p:tgtEl>
                                          <p:spTgt spid="34"/>
                                        </p:tgtEl>
                                      </p:cBhvr>
                                    </p:animEffect>
                                    <p:anim calcmode="lin" valueType="num">
                                      <p:cBhvr>
                                        <p:cTn id="71" dur="1000" fill="hold"/>
                                        <p:tgtEl>
                                          <p:spTgt spid="34"/>
                                        </p:tgtEl>
                                        <p:attrNameLst>
                                          <p:attrName>ppt_x</p:attrName>
                                        </p:attrNameLst>
                                      </p:cBhvr>
                                      <p:tavLst>
                                        <p:tav tm="0">
                                          <p:val>
                                            <p:strVal val="#ppt_x"/>
                                          </p:val>
                                        </p:tav>
                                        <p:tav tm="100000">
                                          <p:val>
                                            <p:strVal val="#ppt_x"/>
                                          </p:val>
                                        </p:tav>
                                      </p:tavLst>
                                    </p:anim>
                                    <p:anim calcmode="lin" valueType="num">
                                      <p:cBhvr>
                                        <p:cTn id="72"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73" fill="hold" nodeType="clickPar">
                      <p:stCondLst>
                        <p:cond delay="indefinite"/>
                        <p:cond evt="onBegin" delay="0">
                          <p:tn val="72"/>
                        </p:cond>
                      </p:stCondLst>
                      <p:childTnLst>
                        <p:par>
                          <p:cTn id="74" fill="hold" nodeType="afterGroup">
                            <p:stCondLst>
                              <p:cond delay="0"/>
                            </p:stCondLst>
                            <p:childTnLst>
                              <p:par>
                                <p:cTn id="75" presetID="22" presetClass="entr" presetSubtype="2" fill="hold" grpId="0" nodeType="click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wipe(right)">
                                      <p:cBhvr>
                                        <p:cTn id="77" dur="500"/>
                                        <p:tgtEl>
                                          <p:spTgt spid="2"/>
                                        </p:tgtEl>
                                      </p:cBhvr>
                                    </p:animEffect>
                                  </p:childTnLst>
                                </p:cTn>
                              </p:par>
                              <p:par>
                                <p:cTn id="78" presetID="1"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P spid="19" grpId="0"/>
      <p:bldP spid="20" grpId="0"/>
      <p:bldP spid="21" grpId="0"/>
      <p:bldP spid="23" grpId="0"/>
      <p:bldP spid="27" grpId="0"/>
      <p:bldP spid="28" grpId="0"/>
      <p:bldP spid="30" grpId="0"/>
      <p:bldP spid="31" grpId="0"/>
      <p:bldP spid="34" grpId="0"/>
      <p:bldP spid="32" grpId="0"/>
      <p:bldP spid="2"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2" name="标题 2"/>
          <p:cNvSpPr txBox="1"/>
          <p:nvPr/>
        </p:nvSpPr>
        <p:spPr>
          <a:xfrm>
            <a:off x="556034" y="0"/>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2" name="文本框 1"/>
          <p:cNvSpPr txBox="1"/>
          <p:nvPr/>
        </p:nvSpPr>
        <p:spPr>
          <a:xfrm>
            <a:off x="4584700" y="2286000"/>
            <a:ext cx="6781800" cy="353943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altLang="zh-CN" sz="3200" smtClean="0">
                <a:latin typeface="黑体" panose="02010609060101010101" pitchFamily="49" charset="-122"/>
                <a:ea typeface="黑体" panose="02010609060101010101" pitchFamily="49" charset="-122"/>
              </a:rPr>
              <a:t>    </a:t>
            </a:r>
            <a:r>
              <a:rPr lang="zh-CN" altLang="zh-CN" sz="3200" smtClean="0">
                <a:latin typeface="黑体" panose="02010609060101010101" pitchFamily="49" charset="-122"/>
                <a:ea typeface="黑体" panose="02010609060101010101" pitchFamily="49" charset="-122"/>
              </a:rPr>
              <a:t>光荣</a:t>
            </a:r>
            <a:r>
              <a:rPr lang="zh-CN" altLang="zh-CN" sz="3200">
                <a:latin typeface="黑体" panose="02010609060101010101" pitchFamily="49" charset="-122"/>
                <a:ea typeface="黑体" panose="02010609060101010101" pitchFamily="49" charset="-122"/>
              </a:rPr>
              <a:t>革命以后，资产阶级和新贵族在议会通过了一系列旨在限制国王权利的法案。其中，</a:t>
            </a:r>
            <a:r>
              <a:rPr lang="en-US" altLang="zh-CN" sz="3200">
                <a:latin typeface="黑体" panose="02010609060101010101" pitchFamily="49" charset="-122"/>
                <a:ea typeface="黑体" panose="02010609060101010101" pitchFamily="49" charset="-122"/>
              </a:rPr>
              <a:t>1689</a:t>
            </a:r>
            <a:r>
              <a:rPr lang="zh-CN" altLang="zh-CN" sz="3200">
                <a:latin typeface="黑体" panose="02010609060101010101" pitchFamily="49" charset="-122"/>
                <a:ea typeface="黑体" panose="02010609060101010101" pitchFamily="49" charset="-122"/>
              </a:rPr>
              <a:t>年颁布</a:t>
            </a:r>
            <a:r>
              <a:rPr lang="zh-CN" altLang="zh-CN" sz="3200" smtClean="0">
                <a:latin typeface="黑体" panose="02010609060101010101" pitchFamily="49" charset="-122"/>
                <a:ea typeface="黑体" panose="02010609060101010101" pitchFamily="49" charset="-122"/>
              </a:rPr>
              <a:t>的</a:t>
            </a:r>
            <a:r>
              <a:rPr lang="en-US" altLang="zh-CN" sz="3200" smtClean="0">
                <a:latin typeface="黑体" panose="02010609060101010101" pitchFamily="49" charset="-122"/>
                <a:ea typeface="黑体" panose="02010609060101010101" pitchFamily="49" charset="-122"/>
              </a:rPr>
              <a:t>《</a:t>
            </a:r>
            <a:r>
              <a:rPr lang="zh-CN" altLang="zh-CN" sz="3200" smtClean="0">
                <a:latin typeface="黑体" panose="02010609060101010101" pitchFamily="49" charset="-122"/>
                <a:ea typeface="黑体" panose="02010609060101010101" pitchFamily="49" charset="-122"/>
              </a:rPr>
              <a:t>权利</a:t>
            </a:r>
            <a:r>
              <a:rPr lang="zh-CN" altLang="zh-CN" sz="3200">
                <a:latin typeface="黑体" panose="02010609060101010101" pitchFamily="49" charset="-122"/>
                <a:ea typeface="黑体" panose="02010609060101010101" pitchFamily="49" charset="-122"/>
              </a:rPr>
              <a:t>法案》影响最为深远</a:t>
            </a:r>
            <a:r>
              <a:rPr lang="zh-CN" altLang="zh-CN" sz="3200" smtClean="0">
                <a:latin typeface="黑体" panose="02010609060101010101" pitchFamily="49" charset="-122"/>
                <a:ea typeface="黑体" panose="02010609060101010101" pitchFamily="49" charset="-122"/>
              </a:rPr>
              <a:t>。</a:t>
            </a:r>
            <a:endParaRPr lang="en-US" altLang="zh-CN" sz="3200" smtClean="0">
              <a:latin typeface="黑体" pitchFamily="49" charset="-122"/>
              <a:ea typeface="黑体" pitchFamily="49" charset="-122"/>
            </a:endParaRPr>
          </a:p>
          <a:p>
            <a:r>
              <a:rPr lang="en-US" altLang="zh-CN" sz="3200">
                <a:latin typeface="黑体" panose="02010609060101010101" pitchFamily="49" charset="-122"/>
                <a:ea typeface="黑体" panose="02010609060101010101" pitchFamily="49" charset="-122"/>
              </a:rPr>
              <a:t> </a:t>
            </a:r>
            <a:r>
              <a:rPr lang="en-US" altLang="zh-CN" sz="3200" smtClean="0">
                <a:latin typeface="黑体" panose="02010609060101010101" pitchFamily="49" charset="-122"/>
                <a:ea typeface="黑体" panose="02010609060101010101" pitchFamily="49" charset="-122"/>
              </a:rPr>
              <a:t>  </a:t>
            </a:r>
            <a:r>
              <a:rPr lang="zh-CN" altLang="zh-CN" sz="3200" smtClean="0">
                <a:latin typeface="黑体" panose="02010609060101010101" pitchFamily="49" charset="-122"/>
                <a:ea typeface="黑体" panose="02010609060101010101" pitchFamily="49" charset="-122"/>
              </a:rPr>
              <a:t>《权利法案》</a:t>
            </a:r>
            <a:r>
              <a:rPr lang="zh-CN" altLang="zh-CN" sz="3200">
                <a:latin typeface="黑体" panose="02010609060101010101" pitchFamily="49" charset="-122"/>
                <a:ea typeface="黑体" panose="02010609060101010101" pitchFamily="49" charset="-122"/>
              </a:rPr>
              <a:t>以明确的法律条文，限制国王的权利，保证议会的立法权、财政权等权力。</a:t>
            </a:r>
            <a:endParaRPr lang="zh-CN" altLang="en-US" sz="3200">
              <a:latin typeface="黑体" pitchFamily="49" charset="-122"/>
              <a:ea typeface="黑体" pitchFamily="49" charset="-122"/>
            </a:endParaRPr>
          </a:p>
        </p:txBody>
      </p:sp>
      <p:pic>
        <p:nvPicPr>
          <p:cNvPr id="3" name="图片 2"/>
          <p:cNvPicPr>
            <a:picLocks noChangeAspect="1"/>
          </p:cNvPicPr>
          <p:nvPr/>
        </p:nvPicPr>
        <p:blipFill>
          <a:blip r:embed="rId2"/>
          <a:stretch>
            <a:fillRect/>
          </a:stretch>
        </p:blipFill>
        <p:spPr>
          <a:xfrm>
            <a:off x="1147763" y="1409700"/>
            <a:ext cx="3252522" cy="45480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文本框 3"/>
          <p:cNvSpPr txBox="1"/>
          <p:nvPr/>
        </p:nvSpPr>
        <p:spPr>
          <a:xfrm>
            <a:off x="6070600" y="1409700"/>
            <a:ext cx="3810000" cy="646331"/>
          </a:xfrm>
          <a:prstGeom prst="rect">
            <a:avLst/>
          </a:prstGeom>
          <a:noFill/>
        </p:spPr>
        <p:txBody>
          <a:bodyPr wrap="square" rtlCol="0">
            <a:spAutoFit/>
          </a:bodyPr>
          <a:lstStyle/>
          <a:p>
            <a:r>
              <a:rPr lang="en-US" altLang="zh-CN" sz="3600">
                <a:latin typeface="黑体" panose="02010609060101010101" pitchFamily="49" charset="-122"/>
                <a:ea typeface="黑体" panose="02010609060101010101" pitchFamily="49" charset="-122"/>
              </a:rPr>
              <a:t>《</a:t>
            </a:r>
            <a:r>
              <a:rPr lang="zh-CN" altLang="zh-CN" sz="3600">
                <a:latin typeface="黑体" panose="02010609060101010101" pitchFamily="49" charset="-122"/>
                <a:ea typeface="黑体" panose="02010609060101010101" pitchFamily="49" charset="-122"/>
              </a:rPr>
              <a:t>权利法案》</a:t>
            </a:r>
            <a:endParaRPr lang="zh-CN" altLang="en-US" sz="3600"/>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8" name="矩形 7"/>
          <p:cNvSpPr/>
          <p:nvPr/>
        </p:nvSpPr>
        <p:spPr>
          <a:xfrm>
            <a:off x="1557067" y="1980439"/>
            <a:ext cx="8453066" cy="47161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nSpc>
                <a:spcPts val="2500"/>
              </a:lnSpc>
            </a:pPr>
            <a:r>
              <a:rPr lang="zh-CN" altLang="en-US" sz="2200">
                <a:latin typeface="楷体" panose="02010609060101010101" pitchFamily="49" charset="-122"/>
                <a:ea typeface="楷体" panose="02010609060101010101" pitchFamily="49" charset="-122"/>
              </a:rPr>
              <a:t>第一条 </a:t>
            </a:r>
            <a:r>
              <a:rPr lang="zh-CN" altLang="en-US" sz="2200" smtClean="0">
                <a:latin typeface="楷体" panose="02010609060101010101" pitchFamily="49" charset="-122"/>
                <a:ea typeface="楷体" panose="02010609060101010101" pitchFamily="49" charset="-122"/>
              </a:rPr>
              <a:t>  凡</a:t>
            </a:r>
            <a:r>
              <a:rPr lang="zh-CN" altLang="en-US" sz="2200">
                <a:latin typeface="楷体" panose="02010609060101010101" pitchFamily="49" charset="-122"/>
                <a:ea typeface="楷体" panose="02010609060101010101" pitchFamily="49" charset="-122"/>
              </a:rPr>
              <a:t>未经</a:t>
            </a:r>
            <a:r>
              <a:rPr lang="zh-CN" altLang="en-US" sz="2200">
                <a:solidFill>
                  <a:srgbClr val="FF0000"/>
                </a:solidFill>
                <a:latin typeface="楷体" panose="02010609060101010101" pitchFamily="49" charset="-122"/>
                <a:ea typeface="楷体" panose="02010609060101010101" pitchFamily="49" charset="-122"/>
              </a:rPr>
              <a:t>议会</a:t>
            </a:r>
            <a:r>
              <a:rPr lang="zh-CN" altLang="en-US" sz="2200">
                <a:latin typeface="楷体" panose="02010609060101010101" pitchFamily="49" charset="-122"/>
                <a:ea typeface="楷体" panose="02010609060101010101" pitchFamily="49" charset="-122"/>
              </a:rPr>
              <a:t>同意，以国王权威停止</a:t>
            </a:r>
            <a:r>
              <a:rPr lang="zh-CN" altLang="en-US" sz="2200">
                <a:solidFill>
                  <a:srgbClr val="FF0000"/>
                </a:solidFill>
                <a:latin typeface="楷体" panose="02010609060101010101" pitchFamily="49" charset="-122"/>
                <a:ea typeface="楷体" panose="02010609060101010101" pitchFamily="49" charset="-122"/>
              </a:rPr>
              <a:t>法律</a:t>
            </a:r>
            <a:r>
              <a:rPr lang="zh-CN" altLang="en-US" sz="2200">
                <a:latin typeface="楷体" panose="02010609060101010101" pitchFamily="49" charset="-122"/>
                <a:ea typeface="楷体" panose="02010609060101010101" pitchFamily="49" charset="-122"/>
              </a:rPr>
              <a:t>或停止法律实施</a:t>
            </a:r>
            <a:r>
              <a:rPr lang="zh-CN" altLang="en-US" sz="2200" smtClean="0">
                <a:latin typeface="楷体" panose="02010609060101010101" pitchFamily="49" charset="-122"/>
                <a:ea typeface="楷体" panose="02010609060101010101" pitchFamily="49" charset="-122"/>
              </a:rPr>
              <a:t>之 </a:t>
            </a:r>
            <a:endParaRPr lang="en-US" altLang="zh-CN" sz="2200" smtClean="0">
              <a:latin typeface="楷体" pitchFamily="49" charset="-122"/>
              <a:ea typeface="楷体" panose="02010609060101010101" pitchFamily="49" charset="-122"/>
            </a:endParaRPr>
          </a:p>
          <a:p>
            <a:pPr>
              <a:lnSpc>
                <a:spcPts val="2500"/>
              </a:lnSpc>
            </a:pPr>
            <a:r>
              <a:rPr lang="en-US" altLang="zh-CN" sz="2200">
                <a:latin typeface="楷体" panose="02010609060101010101" pitchFamily="49" charset="-122"/>
                <a:ea typeface="楷体" panose="02010609060101010101" pitchFamily="49" charset="-122"/>
              </a:rPr>
              <a:t> </a:t>
            </a:r>
            <a:r>
              <a:rPr lang="en-US" altLang="zh-CN" sz="2200" smtClean="0">
                <a:latin typeface="楷体" panose="02010609060101010101" pitchFamily="49" charset="-122"/>
                <a:ea typeface="楷体" panose="02010609060101010101" pitchFamily="49" charset="-122"/>
              </a:rPr>
              <a:t>        </a:t>
            </a:r>
            <a:r>
              <a:rPr lang="zh-CN" altLang="en-US" sz="2200" smtClean="0">
                <a:latin typeface="楷体" panose="02010609060101010101" pitchFamily="49" charset="-122"/>
                <a:ea typeface="楷体" panose="02010609060101010101" pitchFamily="49" charset="-122"/>
              </a:rPr>
              <a:t>僭越</a:t>
            </a:r>
            <a:r>
              <a:rPr lang="zh-CN" altLang="en-US" sz="2200">
                <a:latin typeface="楷体" panose="02010609060101010101" pitchFamily="49" charset="-122"/>
                <a:ea typeface="楷体" panose="02010609060101010101" pitchFamily="49" charset="-122"/>
              </a:rPr>
              <a:t>权力，为非法行为。</a:t>
            </a:r>
            <a:endParaRPr lang="en-US" altLang="zh-CN" sz="2200">
              <a:latin typeface="楷体" pitchFamily="49" charset="-122"/>
              <a:ea typeface="楷体" panose="02010609060101010101" pitchFamily="49" charset="-122"/>
            </a:endParaRPr>
          </a:p>
          <a:p>
            <a:pPr>
              <a:lnSpc>
                <a:spcPts val="2500"/>
              </a:lnSpc>
            </a:pPr>
            <a:r>
              <a:rPr lang="zh-CN" altLang="en-US" sz="2200">
                <a:latin typeface="楷体" panose="02010609060101010101" pitchFamily="49" charset="-122"/>
                <a:ea typeface="楷体" panose="02010609060101010101" pitchFamily="49" charset="-122"/>
              </a:rPr>
              <a:t>第四条  </a:t>
            </a:r>
            <a:r>
              <a:rPr lang="zh-CN" altLang="en-US" sz="2200" smtClean="0">
                <a:latin typeface="楷体" panose="02010609060101010101" pitchFamily="49" charset="-122"/>
                <a:ea typeface="楷体" panose="02010609060101010101" pitchFamily="49" charset="-122"/>
              </a:rPr>
              <a:t> 凡</a:t>
            </a:r>
            <a:r>
              <a:rPr lang="zh-CN" altLang="en-US" sz="2200">
                <a:latin typeface="楷体" panose="02010609060101010101" pitchFamily="49" charset="-122"/>
                <a:ea typeface="楷体" panose="02010609060101010101" pitchFamily="49" charset="-122"/>
              </a:rPr>
              <a:t>未经</a:t>
            </a:r>
            <a:r>
              <a:rPr lang="zh-CN" altLang="en-US" sz="2200">
                <a:solidFill>
                  <a:srgbClr val="FF0000"/>
                </a:solidFill>
                <a:latin typeface="楷体" panose="02010609060101010101" pitchFamily="49" charset="-122"/>
                <a:ea typeface="楷体" panose="02010609060101010101" pitchFamily="49" charset="-122"/>
              </a:rPr>
              <a:t>议会</a:t>
            </a:r>
            <a:r>
              <a:rPr lang="zh-CN" altLang="en-US" sz="2200">
                <a:latin typeface="楷体" panose="02010609060101010101" pitchFamily="49" charset="-122"/>
                <a:ea typeface="楷体" panose="02010609060101010101" pitchFamily="49" charset="-122"/>
              </a:rPr>
              <a:t>准许，借口国王特权，为国王而征收，或供</a:t>
            </a:r>
            <a:r>
              <a:rPr lang="zh-CN" altLang="en-US" sz="2200" smtClean="0">
                <a:latin typeface="楷体" panose="02010609060101010101" pitchFamily="49" charset="-122"/>
                <a:ea typeface="楷体" panose="02010609060101010101" pitchFamily="49" charset="-122"/>
              </a:rPr>
              <a:t>国 </a:t>
            </a:r>
            <a:endParaRPr lang="en-US" altLang="zh-CN" sz="2200" smtClean="0">
              <a:latin typeface="楷体" panose="02010609060101010101" pitchFamily="49" charset="-122"/>
              <a:ea typeface="楷体" panose="02010609060101010101" pitchFamily="49" charset="-122"/>
            </a:endParaRPr>
          </a:p>
          <a:p>
            <a:pPr>
              <a:lnSpc>
                <a:spcPts val="2500"/>
              </a:lnSpc>
            </a:pPr>
            <a:r>
              <a:rPr lang="en-US" altLang="zh-CN" sz="2200">
                <a:latin typeface="楷体" panose="02010609060101010101" pitchFamily="49" charset="-122"/>
                <a:ea typeface="楷体" panose="02010609060101010101" pitchFamily="49" charset="-122"/>
              </a:rPr>
              <a:t> </a:t>
            </a:r>
            <a:r>
              <a:rPr lang="en-US" altLang="zh-CN" sz="2200" smtClean="0">
                <a:latin typeface="楷体" panose="02010609060101010101" pitchFamily="49" charset="-122"/>
                <a:ea typeface="楷体" panose="02010609060101010101" pitchFamily="49" charset="-122"/>
              </a:rPr>
              <a:t>        </a:t>
            </a:r>
            <a:r>
              <a:rPr lang="zh-CN" altLang="en-US" sz="2200" smtClean="0">
                <a:latin typeface="楷体" panose="02010609060101010101" pitchFamily="49" charset="-122"/>
                <a:ea typeface="楷体" panose="02010609060101010101" pitchFamily="49" charset="-122"/>
              </a:rPr>
              <a:t>王</a:t>
            </a:r>
            <a:r>
              <a:rPr lang="zh-CN" altLang="en-US" sz="2200">
                <a:latin typeface="楷体" panose="02010609060101010101" pitchFamily="49" charset="-122"/>
                <a:ea typeface="楷体" panose="02010609060101010101" pitchFamily="49" charset="-122"/>
              </a:rPr>
              <a:t>使用而征收</a:t>
            </a:r>
            <a:r>
              <a:rPr lang="zh-CN" altLang="en-US" sz="2200">
                <a:solidFill>
                  <a:srgbClr val="FF0000"/>
                </a:solidFill>
                <a:latin typeface="楷体" panose="02010609060101010101" pitchFamily="49" charset="-122"/>
                <a:ea typeface="楷体" panose="02010609060101010101" pitchFamily="49" charset="-122"/>
              </a:rPr>
              <a:t>金钱</a:t>
            </a:r>
            <a:r>
              <a:rPr lang="zh-CN" altLang="en-US" sz="2200">
                <a:latin typeface="楷体" panose="02010609060101010101" pitchFamily="49" charset="-122"/>
                <a:ea typeface="楷体" panose="02010609060101010101" pitchFamily="49" charset="-122"/>
              </a:rPr>
              <a:t>，</a:t>
            </a:r>
            <a:r>
              <a:rPr lang="en-US" altLang="zh-CN" sz="2200">
                <a:latin typeface="楷体" panose="02010609060101010101" pitchFamily="49" charset="-122"/>
                <a:ea typeface="楷体" panose="02010609060101010101" pitchFamily="49" charset="-122"/>
              </a:rPr>
              <a:t>……</a:t>
            </a:r>
            <a:r>
              <a:rPr lang="zh-CN" altLang="en-US" sz="2200">
                <a:latin typeface="楷体" panose="02010609060101010101" pitchFamily="49" charset="-122"/>
                <a:ea typeface="楷体" panose="02010609060101010101" pitchFamily="49" charset="-122"/>
              </a:rPr>
              <a:t>皆为非法。</a:t>
            </a:r>
          </a:p>
          <a:p>
            <a:pPr>
              <a:lnSpc>
                <a:spcPts val="2500"/>
              </a:lnSpc>
              <a:spcBef>
                <a:spcPct val="20000"/>
              </a:spcBef>
              <a:buClr>
                <a:schemeClr val="hlink"/>
              </a:buClr>
              <a:buSzPct val="70000"/>
            </a:pPr>
            <a:r>
              <a:rPr lang="zh-CN" altLang="en-US" sz="2200">
                <a:latin typeface="楷体" panose="02010609060101010101" pitchFamily="49" charset="-122"/>
                <a:ea typeface="楷体" panose="02010609060101010101" pitchFamily="49" charset="-122"/>
              </a:rPr>
              <a:t>第五条  </a:t>
            </a:r>
            <a:r>
              <a:rPr lang="zh-CN" altLang="en-US" sz="2200" smtClean="0">
                <a:latin typeface="楷体" panose="02010609060101010101" pitchFamily="49" charset="-122"/>
                <a:ea typeface="楷体" panose="02010609060101010101" pitchFamily="49" charset="-122"/>
              </a:rPr>
              <a:t> 设立</a:t>
            </a:r>
            <a:r>
              <a:rPr lang="zh-CN" altLang="en-US" sz="2200">
                <a:latin typeface="楷体" panose="02010609060101010101" pitchFamily="49" charset="-122"/>
                <a:ea typeface="楷体" panose="02010609060101010101" pitchFamily="49" charset="-122"/>
              </a:rPr>
              <a:t>审理宗教事务之钦差</a:t>
            </a:r>
            <a:r>
              <a:rPr lang="zh-CN" altLang="en-US" sz="2200">
                <a:solidFill>
                  <a:srgbClr val="FF0000"/>
                </a:solidFill>
                <a:latin typeface="楷体" panose="02010609060101010101" pitchFamily="49" charset="-122"/>
                <a:ea typeface="楷体" panose="02010609060101010101" pitchFamily="49" charset="-122"/>
              </a:rPr>
              <a:t>法庭</a:t>
            </a:r>
            <a:r>
              <a:rPr lang="zh-CN" altLang="en-US" sz="2200">
                <a:latin typeface="楷体" panose="02010609060101010101" pitchFamily="49" charset="-122"/>
                <a:ea typeface="楷体" panose="02010609060101010101" pitchFamily="49" charset="-122"/>
              </a:rPr>
              <a:t>之指令，以及一切其他</a:t>
            </a:r>
            <a:r>
              <a:rPr lang="zh-CN" altLang="en-US" sz="2200" smtClean="0">
                <a:latin typeface="楷体" panose="02010609060101010101" pitchFamily="49" charset="-122"/>
                <a:ea typeface="楷体" panose="02010609060101010101" pitchFamily="49" charset="-122"/>
              </a:rPr>
              <a:t>同类</a:t>
            </a:r>
            <a:endParaRPr lang="en-US" altLang="zh-CN" sz="2200" smtClean="0">
              <a:latin typeface="楷体" panose="02010609060101010101" pitchFamily="49" charset="-122"/>
              <a:ea typeface="楷体" panose="02010609060101010101" pitchFamily="49" charset="-122"/>
            </a:endParaRPr>
          </a:p>
          <a:p>
            <a:pPr>
              <a:lnSpc>
                <a:spcPts val="2500"/>
              </a:lnSpc>
              <a:spcBef>
                <a:spcPct val="20000"/>
              </a:spcBef>
              <a:buClr>
                <a:schemeClr val="hlink"/>
              </a:buClr>
              <a:buSzPct val="70000"/>
            </a:pPr>
            <a:r>
              <a:rPr lang="en-US" altLang="zh-CN" sz="2200">
                <a:latin typeface="楷体" panose="02010609060101010101" pitchFamily="49" charset="-122"/>
                <a:ea typeface="楷体" panose="02010609060101010101" pitchFamily="49" charset="-122"/>
              </a:rPr>
              <a:t> </a:t>
            </a:r>
            <a:r>
              <a:rPr lang="en-US" altLang="zh-CN" sz="2200" smtClean="0">
                <a:latin typeface="楷体" panose="02010609060101010101" pitchFamily="49" charset="-122"/>
                <a:ea typeface="楷体" panose="02010609060101010101" pitchFamily="49" charset="-122"/>
              </a:rPr>
              <a:t>        </a:t>
            </a:r>
            <a:r>
              <a:rPr lang="zh-CN" altLang="en-US" sz="2200" smtClean="0">
                <a:latin typeface="楷体" panose="02010609060101010101" pitchFamily="49" charset="-122"/>
                <a:ea typeface="楷体" panose="02010609060101010101" pitchFamily="49" charset="-122"/>
              </a:rPr>
              <a:t>指令</a:t>
            </a:r>
            <a:r>
              <a:rPr lang="zh-CN" altLang="en-US" sz="2200">
                <a:latin typeface="楷体" panose="02010609060101010101" pitchFamily="49" charset="-122"/>
                <a:ea typeface="楷体" panose="02010609060101010101" pitchFamily="49" charset="-122"/>
              </a:rPr>
              <a:t>与法庭，皆为非法而有害。</a:t>
            </a:r>
          </a:p>
          <a:p>
            <a:pPr>
              <a:lnSpc>
                <a:spcPts val="2500"/>
              </a:lnSpc>
              <a:spcBef>
                <a:spcPct val="0"/>
              </a:spcBef>
            </a:pPr>
            <a:r>
              <a:rPr lang="zh-CN" altLang="en-US" sz="2200">
                <a:latin typeface="楷体" panose="02010609060101010101" pitchFamily="49" charset="-122"/>
                <a:ea typeface="楷体" panose="02010609060101010101" pitchFamily="49" charset="-122"/>
              </a:rPr>
              <a:t>第六条  </a:t>
            </a:r>
            <a:r>
              <a:rPr lang="zh-CN" altLang="en-US" sz="2200" smtClean="0">
                <a:latin typeface="楷体" panose="02010609060101010101" pitchFamily="49" charset="-122"/>
                <a:ea typeface="楷体" panose="02010609060101010101" pitchFamily="49" charset="-122"/>
              </a:rPr>
              <a:t> 除</a:t>
            </a:r>
            <a:r>
              <a:rPr lang="zh-CN" altLang="en-US" sz="2200">
                <a:latin typeface="楷体" panose="02010609060101010101" pitchFamily="49" charset="-122"/>
                <a:ea typeface="楷体" panose="02010609060101010101" pitchFamily="49" charset="-122"/>
              </a:rPr>
              <a:t>经</a:t>
            </a:r>
            <a:r>
              <a:rPr lang="zh-CN" altLang="en-US" sz="2200">
                <a:solidFill>
                  <a:srgbClr val="FF0000"/>
                </a:solidFill>
                <a:latin typeface="楷体" panose="02010609060101010101" pitchFamily="49" charset="-122"/>
                <a:ea typeface="楷体" panose="02010609060101010101" pitchFamily="49" charset="-122"/>
              </a:rPr>
              <a:t>议会</a:t>
            </a:r>
            <a:r>
              <a:rPr lang="zh-CN" altLang="en-US" sz="2200">
                <a:latin typeface="楷体" panose="02010609060101010101" pitchFamily="49" charset="-122"/>
                <a:ea typeface="楷体" panose="02010609060101010101" pitchFamily="49" charset="-122"/>
              </a:rPr>
              <a:t>同意之外，平时在本王国内征募或维持</a:t>
            </a:r>
            <a:r>
              <a:rPr lang="zh-CN" altLang="en-US" sz="2200">
                <a:solidFill>
                  <a:srgbClr val="FF0000"/>
                </a:solidFill>
                <a:latin typeface="楷体" panose="02010609060101010101" pitchFamily="49" charset="-122"/>
                <a:ea typeface="楷体" panose="02010609060101010101" pitchFamily="49" charset="-122"/>
              </a:rPr>
              <a:t>常备军</a:t>
            </a:r>
            <a:r>
              <a:rPr lang="zh-CN" altLang="en-US" sz="2200" smtClean="0">
                <a:latin typeface="楷体" panose="02010609060101010101" pitchFamily="49" charset="-122"/>
                <a:ea typeface="楷体" panose="02010609060101010101" pitchFamily="49" charset="-122"/>
              </a:rPr>
              <a:t>，   </a:t>
            </a:r>
            <a:endParaRPr lang="en-US" altLang="zh-CN" sz="2200" smtClean="0">
              <a:latin typeface="楷体" panose="02010609060101010101" pitchFamily="49" charset="-122"/>
              <a:ea typeface="楷体" panose="02010609060101010101" pitchFamily="49" charset="-122"/>
            </a:endParaRPr>
          </a:p>
          <a:p>
            <a:pPr>
              <a:lnSpc>
                <a:spcPts val="2500"/>
              </a:lnSpc>
              <a:spcBef>
                <a:spcPct val="0"/>
              </a:spcBef>
            </a:pPr>
            <a:r>
              <a:rPr lang="en-US" altLang="zh-CN" sz="2200">
                <a:latin typeface="楷体" panose="02010609060101010101" pitchFamily="49" charset="-122"/>
                <a:ea typeface="楷体" panose="02010609060101010101" pitchFamily="49" charset="-122"/>
              </a:rPr>
              <a:t> </a:t>
            </a:r>
            <a:r>
              <a:rPr lang="en-US" altLang="zh-CN" sz="2200" smtClean="0">
                <a:latin typeface="楷体" panose="02010609060101010101" pitchFamily="49" charset="-122"/>
                <a:ea typeface="楷体" panose="02010609060101010101" pitchFamily="49" charset="-122"/>
              </a:rPr>
              <a:t>        </a:t>
            </a:r>
            <a:r>
              <a:rPr lang="zh-CN" altLang="en-US" sz="2200" smtClean="0">
                <a:latin typeface="楷体" panose="02010609060101010101" pitchFamily="49" charset="-122"/>
                <a:ea typeface="楷体" panose="02010609060101010101" pitchFamily="49" charset="-122"/>
              </a:rPr>
              <a:t>皆</a:t>
            </a:r>
            <a:r>
              <a:rPr lang="zh-CN" altLang="en-US" sz="2200">
                <a:latin typeface="楷体" panose="02010609060101010101" pitchFamily="49" charset="-122"/>
                <a:ea typeface="楷体" panose="02010609060101010101" pitchFamily="49" charset="-122"/>
              </a:rPr>
              <a:t>属违法</a:t>
            </a:r>
            <a:r>
              <a:rPr lang="zh-CN" altLang="en-US" sz="2200" smtClean="0">
                <a:latin typeface="楷体" panose="02010609060101010101" pitchFamily="49" charset="-122"/>
                <a:ea typeface="楷体" panose="02010609060101010101" pitchFamily="49" charset="-122"/>
              </a:rPr>
              <a:t>。</a:t>
            </a:r>
            <a:endParaRPr lang="zh-CN" altLang="en-US" sz="2200" b="1">
              <a:latin typeface="楷体" pitchFamily="49" charset="-122"/>
              <a:ea typeface="楷体" panose="02010609060101010101" pitchFamily="49" charset="-122"/>
            </a:endParaRPr>
          </a:p>
          <a:p>
            <a:pPr>
              <a:lnSpc>
                <a:spcPts val="2500"/>
              </a:lnSpc>
              <a:spcBef>
                <a:spcPct val="0"/>
              </a:spcBef>
            </a:pPr>
            <a:r>
              <a:rPr lang="zh-CN" altLang="en-US" sz="2200" smtClean="0">
                <a:latin typeface="楷体" panose="02010609060101010101" pitchFamily="49" charset="-122"/>
                <a:ea typeface="楷体" panose="02010609060101010101" pitchFamily="49" charset="-122"/>
              </a:rPr>
              <a:t>第八条   议会</a:t>
            </a:r>
            <a:r>
              <a:rPr lang="zh-CN" altLang="en-US" sz="2200">
                <a:latin typeface="楷体" panose="02010609060101010101" pitchFamily="49" charset="-122"/>
                <a:ea typeface="楷体" panose="02010609060101010101" pitchFamily="49" charset="-122"/>
              </a:rPr>
              <a:t>议员之</a:t>
            </a:r>
            <a:r>
              <a:rPr lang="zh-CN" altLang="en-US" sz="2200">
                <a:solidFill>
                  <a:srgbClr val="FF0000"/>
                </a:solidFill>
                <a:latin typeface="楷体" panose="02010609060101010101" pitchFamily="49" charset="-122"/>
                <a:ea typeface="楷体" panose="02010609060101010101" pitchFamily="49" charset="-122"/>
              </a:rPr>
              <a:t>选举</a:t>
            </a:r>
            <a:r>
              <a:rPr lang="zh-CN" altLang="en-US" sz="2200">
                <a:latin typeface="楷体" panose="02010609060101010101" pitchFamily="49" charset="-122"/>
                <a:ea typeface="楷体" panose="02010609060101010101" pitchFamily="49" charset="-122"/>
              </a:rPr>
              <a:t>应是</a:t>
            </a:r>
            <a:r>
              <a:rPr lang="zh-CN" altLang="en-US" sz="2200">
                <a:solidFill>
                  <a:srgbClr val="FF0000"/>
                </a:solidFill>
                <a:latin typeface="楷体" panose="02010609060101010101" pitchFamily="49" charset="-122"/>
                <a:ea typeface="楷体" panose="02010609060101010101" pitchFamily="49" charset="-122"/>
              </a:rPr>
              <a:t>自由</a:t>
            </a:r>
            <a:r>
              <a:rPr lang="zh-CN" altLang="en-US" sz="2200">
                <a:latin typeface="楷体" panose="02010609060101010101" pitchFamily="49" charset="-122"/>
                <a:ea typeface="楷体" panose="02010609060101010101" pitchFamily="49" charset="-122"/>
              </a:rPr>
              <a:t>的。</a:t>
            </a:r>
          </a:p>
          <a:p>
            <a:pPr>
              <a:lnSpc>
                <a:spcPts val="2500"/>
              </a:lnSpc>
              <a:spcBef>
                <a:spcPct val="0"/>
              </a:spcBef>
            </a:pPr>
            <a:r>
              <a:rPr lang="zh-CN" altLang="en-US" sz="2200" smtClean="0">
                <a:latin typeface="楷体" panose="02010609060101010101" pitchFamily="49" charset="-122"/>
                <a:ea typeface="楷体" panose="02010609060101010101" pitchFamily="49" charset="-122"/>
              </a:rPr>
              <a:t>第九条   议会</a:t>
            </a:r>
            <a:r>
              <a:rPr lang="zh-CN" altLang="en-US" sz="2200">
                <a:latin typeface="楷体" panose="02010609060101010101" pitchFamily="49" charset="-122"/>
                <a:ea typeface="楷体" panose="02010609060101010101" pitchFamily="49" charset="-122"/>
              </a:rPr>
              <a:t>之</a:t>
            </a:r>
            <a:r>
              <a:rPr lang="zh-CN" altLang="en-US" sz="2200">
                <a:solidFill>
                  <a:srgbClr val="FF0000"/>
                </a:solidFill>
                <a:latin typeface="楷体" panose="02010609060101010101" pitchFamily="49" charset="-122"/>
                <a:ea typeface="楷体" panose="02010609060101010101" pitchFamily="49" charset="-122"/>
              </a:rPr>
              <a:t>演说自由</a:t>
            </a:r>
            <a:r>
              <a:rPr lang="zh-CN" altLang="en-US" sz="2200">
                <a:latin typeface="楷体" panose="02010609060101010101" pitchFamily="49" charset="-122"/>
                <a:ea typeface="楷体" panose="02010609060101010101" pitchFamily="49" charset="-122"/>
              </a:rPr>
              <a:t>、辩论或议事之自由，不应在议会之外  </a:t>
            </a:r>
          </a:p>
          <a:p>
            <a:pPr>
              <a:lnSpc>
                <a:spcPts val="2500"/>
              </a:lnSpc>
              <a:spcBef>
                <a:spcPct val="0"/>
              </a:spcBef>
            </a:pPr>
            <a:r>
              <a:rPr lang="zh-CN" altLang="en-US" sz="2200">
                <a:latin typeface="楷体" panose="02010609060101010101" pitchFamily="49" charset="-122"/>
                <a:ea typeface="楷体" panose="02010609060101010101" pitchFamily="49" charset="-122"/>
              </a:rPr>
              <a:t>   </a:t>
            </a:r>
            <a:r>
              <a:rPr lang="zh-CN" altLang="en-US" sz="2200" smtClean="0">
                <a:latin typeface="楷体" panose="02010609060101010101" pitchFamily="49" charset="-122"/>
                <a:ea typeface="楷体" panose="02010609060101010101" pitchFamily="49" charset="-122"/>
              </a:rPr>
              <a:t>      任何</a:t>
            </a:r>
            <a:r>
              <a:rPr lang="zh-CN" altLang="en-US" sz="2200">
                <a:latin typeface="楷体" panose="02010609060101010101" pitchFamily="49" charset="-122"/>
                <a:ea typeface="楷体" panose="02010609060101010101" pitchFamily="49" charset="-122"/>
              </a:rPr>
              <a:t>法院或任何地方，受到弹劾或询问。</a:t>
            </a:r>
          </a:p>
          <a:p>
            <a:pPr>
              <a:lnSpc>
                <a:spcPts val="2500"/>
              </a:lnSpc>
              <a:spcBef>
                <a:spcPct val="0"/>
              </a:spcBef>
            </a:pPr>
            <a:r>
              <a:rPr lang="zh-CN" altLang="en-US" sz="2200" smtClean="0">
                <a:latin typeface="楷体" panose="02010609060101010101" pitchFamily="49" charset="-122"/>
                <a:ea typeface="楷体" panose="02010609060101010101" pitchFamily="49" charset="-122"/>
              </a:rPr>
              <a:t>第十三条 为</a:t>
            </a:r>
            <a:r>
              <a:rPr lang="zh-CN" altLang="en-US" sz="2200">
                <a:latin typeface="楷体" panose="02010609060101010101" pitchFamily="49" charset="-122"/>
                <a:ea typeface="楷体" panose="02010609060101010101" pitchFamily="49" charset="-122"/>
              </a:rPr>
              <a:t>伸雪一切诉冤，并为修正、加强与维护法律起见， </a:t>
            </a:r>
          </a:p>
          <a:p>
            <a:pPr>
              <a:lnSpc>
                <a:spcPts val="2500"/>
              </a:lnSpc>
              <a:spcBef>
                <a:spcPct val="0"/>
              </a:spcBef>
            </a:pPr>
            <a:r>
              <a:rPr lang="zh-CN" altLang="en-US" sz="2200">
                <a:latin typeface="楷体" panose="02010609060101010101" pitchFamily="49" charset="-122"/>
                <a:ea typeface="楷体" panose="02010609060101010101" pitchFamily="49" charset="-122"/>
              </a:rPr>
              <a:t>   </a:t>
            </a:r>
            <a:r>
              <a:rPr lang="zh-CN" altLang="en-US" sz="2200" smtClean="0">
                <a:latin typeface="楷体" panose="02010609060101010101" pitchFamily="49" charset="-122"/>
                <a:ea typeface="楷体" panose="02010609060101010101" pitchFamily="49" charset="-122"/>
              </a:rPr>
              <a:t>      </a:t>
            </a:r>
            <a:r>
              <a:rPr lang="zh-CN" altLang="en-US" sz="2200" smtClean="0">
                <a:solidFill>
                  <a:srgbClr val="FF0000"/>
                </a:solidFill>
                <a:latin typeface="楷体" panose="02010609060101010101" pitchFamily="49" charset="-122"/>
                <a:ea typeface="楷体" panose="02010609060101010101" pitchFamily="49" charset="-122"/>
              </a:rPr>
              <a:t>议会</a:t>
            </a:r>
            <a:r>
              <a:rPr lang="zh-CN" altLang="en-US" sz="2200">
                <a:latin typeface="楷体" panose="02010609060101010101" pitchFamily="49" charset="-122"/>
                <a:ea typeface="楷体" panose="02010609060101010101" pitchFamily="49" charset="-122"/>
              </a:rPr>
              <a:t>应经常</a:t>
            </a:r>
            <a:r>
              <a:rPr lang="zh-CN" altLang="en-US" sz="2200">
                <a:solidFill>
                  <a:srgbClr val="FF0000"/>
                </a:solidFill>
                <a:latin typeface="楷体" panose="02010609060101010101" pitchFamily="49" charset="-122"/>
                <a:ea typeface="楷体" panose="02010609060101010101" pitchFamily="49" charset="-122"/>
              </a:rPr>
              <a:t>集会</a:t>
            </a:r>
            <a:r>
              <a:rPr lang="zh-CN" altLang="en-US" sz="2200" smtClean="0">
                <a:latin typeface="楷体" panose="02010609060101010101" pitchFamily="49" charset="-122"/>
                <a:ea typeface="楷体" panose="02010609060101010101" pitchFamily="49" charset="-122"/>
              </a:rPr>
              <a:t>。</a:t>
            </a:r>
            <a:endParaRPr lang="en-US" altLang="zh-CN" sz="2200">
              <a:latin typeface="楷体" panose="02010609060101010101" pitchFamily="49" charset="-122"/>
              <a:ea typeface="楷体" panose="02010609060101010101" pitchFamily="49" charset="-122"/>
            </a:endParaRPr>
          </a:p>
          <a:p>
            <a:pPr>
              <a:lnSpc>
                <a:spcPts val="2500"/>
              </a:lnSpc>
            </a:pPr>
            <a:r>
              <a:rPr lang="en-US" altLang="zh-CN" sz="2200" smtClean="0">
                <a:latin typeface="楷体" panose="02010609060101010101" pitchFamily="49" charset="-122"/>
                <a:ea typeface="楷体" panose="02010609060101010101" pitchFamily="49" charset="-122"/>
              </a:rPr>
              <a:t>                                         ——《</a:t>
            </a:r>
            <a:r>
              <a:rPr lang="zh-CN" altLang="en-US" sz="2200">
                <a:latin typeface="楷体" panose="02010609060101010101" pitchFamily="49" charset="-122"/>
                <a:ea typeface="楷体" panose="02010609060101010101" pitchFamily="49" charset="-122"/>
              </a:rPr>
              <a:t>权利法案</a:t>
            </a:r>
            <a:r>
              <a:rPr lang="en-US" altLang="zh-CN" sz="2200">
                <a:latin typeface="楷体" panose="02010609060101010101" pitchFamily="49" charset="-122"/>
                <a:ea typeface="楷体" panose="02010609060101010101" pitchFamily="49" charset="-122"/>
              </a:rPr>
              <a:t>》</a:t>
            </a:r>
            <a:r>
              <a:rPr lang="zh-CN" altLang="en-US" sz="2200" b="1" smtClean="0">
                <a:ln>
                  <a:solidFill>
                    <a:schemeClr val="accent1">
                      <a:lumMod val="50000"/>
                    </a:schemeClr>
                  </a:solidFill>
                </a:ln>
                <a:latin typeface="华文楷体" panose="02010600040101010101" pitchFamily="2" charset="-122"/>
                <a:ea typeface="华文楷体" panose="02010600040101010101" pitchFamily="2" charset="-122"/>
              </a:rPr>
              <a:t>       </a:t>
            </a:r>
            <a:r>
              <a:rPr lang="zh-CN" altLang="en-US" sz="2800" b="1" smtClean="0">
                <a:ln>
                  <a:solidFill>
                    <a:schemeClr val="accent1">
                      <a:lumMod val="50000"/>
                    </a:schemeClr>
                  </a:solidFill>
                </a:ln>
                <a:latin typeface="华文楷体" panose="02010600040101010101" pitchFamily="2" charset="-122"/>
                <a:ea typeface="华文楷体" panose="02010600040101010101" pitchFamily="2" charset="-122"/>
              </a:rPr>
              <a:t>  </a:t>
            </a:r>
            <a:endParaRPr lang="zh-CN" altLang="en-US" sz="2800" b="1">
              <a:ln>
                <a:solidFill>
                  <a:schemeClr val="accent1">
                    <a:lumMod val="50000"/>
                  </a:schemeClr>
                </a:solidFill>
              </a:ln>
              <a:latin typeface="华文楷体" pitchFamily="2" charset="-122"/>
              <a:ea typeface="华文楷体" pitchFamily="2" charset="-122"/>
            </a:endParaRPr>
          </a:p>
        </p:txBody>
      </p:sp>
      <p:sp>
        <p:nvSpPr>
          <p:cNvPr id="12" name="TextBox 2"/>
          <p:cNvSpPr txBox="1"/>
          <p:nvPr/>
        </p:nvSpPr>
        <p:spPr>
          <a:xfrm>
            <a:off x="10187488" y="1857946"/>
            <a:ext cx="1650323" cy="523220"/>
          </a:xfrm>
          <a:prstGeom prst="rect">
            <a:avLst/>
          </a:prstGeom>
          <a:noFill/>
        </p:spPr>
        <p:txBody>
          <a:bodyPr wrap="square" rtlCol="0">
            <a:spAutoFit/>
          </a:bodyPr>
          <a:lstStyle/>
          <a:p>
            <a:r>
              <a:rPr lang="zh-CN" altLang="en-US" sz="2800" b="1" smtClean="0">
                <a:solidFill>
                  <a:srgbClr val="3333FF"/>
                </a:solidFill>
                <a:latin typeface="黑体" panose="02010609060101010101" pitchFamily="49" charset="-122"/>
                <a:ea typeface="黑体" panose="02010609060101010101" pitchFamily="49" charset="-122"/>
              </a:rPr>
              <a:t>立法权</a:t>
            </a:r>
            <a:endParaRPr lang="zh-CN" altLang="en-US" sz="2800" b="1">
              <a:solidFill>
                <a:srgbClr val="3333FF"/>
              </a:solidFill>
              <a:latin typeface="黑体" pitchFamily="49" charset="-122"/>
              <a:ea typeface="黑体" pitchFamily="49" charset="-122"/>
            </a:endParaRPr>
          </a:p>
        </p:txBody>
      </p:sp>
      <p:sp>
        <p:nvSpPr>
          <p:cNvPr id="13" name="TextBox 3"/>
          <p:cNvSpPr txBox="1"/>
          <p:nvPr/>
        </p:nvSpPr>
        <p:spPr>
          <a:xfrm>
            <a:off x="10234872" y="2555082"/>
            <a:ext cx="1368152" cy="523220"/>
          </a:xfrm>
          <a:prstGeom prst="rect">
            <a:avLst/>
          </a:prstGeom>
          <a:noFill/>
        </p:spPr>
        <p:txBody>
          <a:bodyPr wrap="square" rtlCol="0">
            <a:spAutoFit/>
          </a:bodyPr>
          <a:lstStyle/>
          <a:p>
            <a:r>
              <a:rPr lang="zh-CN" altLang="en-US" sz="2800" b="1" smtClean="0">
                <a:solidFill>
                  <a:srgbClr val="3333FF"/>
                </a:solidFill>
                <a:latin typeface="黑体" panose="02010609060101010101" pitchFamily="49" charset="-122"/>
                <a:ea typeface="黑体" panose="02010609060101010101" pitchFamily="49" charset="-122"/>
              </a:rPr>
              <a:t>征税权</a:t>
            </a:r>
            <a:endParaRPr lang="zh-CN" altLang="en-US" sz="2800" b="1">
              <a:solidFill>
                <a:srgbClr val="3333FF"/>
              </a:solidFill>
              <a:latin typeface="黑体" panose="02010609060101010101" pitchFamily="49" charset="-122"/>
              <a:ea typeface="黑体" panose="02010609060101010101" pitchFamily="49" charset="-122"/>
            </a:endParaRPr>
          </a:p>
        </p:txBody>
      </p:sp>
      <p:sp>
        <p:nvSpPr>
          <p:cNvPr id="14" name="TextBox 4"/>
          <p:cNvSpPr txBox="1"/>
          <p:nvPr/>
        </p:nvSpPr>
        <p:spPr>
          <a:xfrm>
            <a:off x="10234872" y="3286169"/>
            <a:ext cx="1671386" cy="523220"/>
          </a:xfrm>
          <a:prstGeom prst="rect">
            <a:avLst/>
          </a:prstGeom>
          <a:noFill/>
        </p:spPr>
        <p:txBody>
          <a:bodyPr wrap="square" rtlCol="0">
            <a:spAutoFit/>
          </a:bodyPr>
          <a:lstStyle/>
          <a:p>
            <a:r>
              <a:rPr lang="zh-CN" altLang="en-US" sz="2800" b="1" smtClean="0">
                <a:solidFill>
                  <a:srgbClr val="3333FF"/>
                </a:solidFill>
                <a:latin typeface="黑体" panose="02010609060101010101" pitchFamily="49" charset="-122"/>
                <a:ea typeface="黑体" panose="02010609060101010101" pitchFamily="49" charset="-122"/>
              </a:rPr>
              <a:t>司法权</a:t>
            </a:r>
            <a:endParaRPr lang="zh-CN" altLang="en-US" sz="2800" b="1">
              <a:solidFill>
                <a:srgbClr val="3333FF"/>
              </a:solidFill>
              <a:latin typeface="黑体" panose="02010609060101010101" pitchFamily="49" charset="-122"/>
              <a:ea typeface="黑体" panose="02010609060101010101" pitchFamily="49" charset="-122"/>
            </a:endParaRPr>
          </a:p>
        </p:txBody>
      </p:sp>
      <p:sp>
        <p:nvSpPr>
          <p:cNvPr id="15" name="TextBox 5"/>
          <p:cNvSpPr txBox="1"/>
          <p:nvPr/>
        </p:nvSpPr>
        <p:spPr>
          <a:xfrm>
            <a:off x="10328573" y="3939372"/>
            <a:ext cx="1368152" cy="523220"/>
          </a:xfrm>
          <a:prstGeom prst="rect">
            <a:avLst/>
          </a:prstGeom>
          <a:noFill/>
        </p:spPr>
        <p:txBody>
          <a:bodyPr wrap="square" rtlCol="0">
            <a:spAutoFit/>
          </a:bodyPr>
          <a:lstStyle/>
          <a:p>
            <a:r>
              <a:rPr lang="zh-CN" altLang="en-US" sz="2800" b="1">
                <a:solidFill>
                  <a:srgbClr val="3333FF"/>
                </a:solidFill>
                <a:latin typeface="黑体" panose="02010609060101010101" pitchFamily="49" charset="-122"/>
                <a:ea typeface="黑体" panose="02010609060101010101" pitchFamily="49" charset="-122"/>
              </a:rPr>
              <a:t>军事</a:t>
            </a:r>
            <a:r>
              <a:rPr lang="zh-CN" altLang="en-US" sz="2800" b="1" smtClean="0">
                <a:solidFill>
                  <a:srgbClr val="3333FF"/>
                </a:solidFill>
                <a:latin typeface="黑体" panose="02010609060101010101" pitchFamily="49" charset="-122"/>
                <a:ea typeface="黑体" panose="02010609060101010101" pitchFamily="49" charset="-122"/>
              </a:rPr>
              <a:t>权</a:t>
            </a:r>
            <a:endParaRPr lang="zh-CN" altLang="en-US" sz="2800" b="1">
              <a:solidFill>
                <a:srgbClr val="3333FF"/>
              </a:solidFill>
              <a:latin typeface="黑体" panose="02010609060101010101" pitchFamily="49" charset="-122"/>
              <a:ea typeface="黑体" panose="02010609060101010101" pitchFamily="49" charset="-122"/>
            </a:endParaRPr>
          </a:p>
        </p:txBody>
      </p:sp>
      <p:sp>
        <p:nvSpPr>
          <p:cNvPr id="16" name="TextBox 5"/>
          <p:cNvSpPr txBox="1"/>
          <p:nvPr/>
        </p:nvSpPr>
        <p:spPr>
          <a:xfrm>
            <a:off x="10010133" y="5079471"/>
            <a:ext cx="1994313" cy="523220"/>
          </a:xfrm>
          <a:prstGeom prst="rect">
            <a:avLst/>
          </a:prstGeom>
          <a:noFill/>
        </p:spPr>
        <p:txBody>
          <a:bodyPr wrap="square" rtlCol="0">
            <a:spAutoFit/>
          </a:bodyPr>
          <a:lstStyle/>
          <a:p>
            <a:r>
              <a:rPr lang="zh-CN" altLang="en-US" sz="2800" b="1" smtClean="0">
                <a:solidFill>
                  <a:srgbClr val="3333FF"/>
                </a:solidFill>
                <a:latin typeface="黑体" panose="02010609060101010101" pitchFamily="49" charset="-122"/>
                <a:ea typeface="黑体" panose="02010609060101010101" pitchFamily="49" charset="-122"/>
              </a:rPr>
              <a:t>言论自由权</a:t>
            </a:r>
            <a:endParaRPr lang="zh-CN" altLang="en-US" sz="2800" b="1">
              <a:solidFill>
                <a:srgbClr val="3333FF"/>
              </a:solidFill>
              <a:latin typeface="黑体" panose="02010609060101010101" pitchFamily="49" charset="-122"/>
              <a:ea typeface="黑体" panose="02010609060101010101" pitchFamily="49" charset="-122"/>
            </a:endParaRPr>
          </a:p>
        </p:txBody>
      </p:sp>
      <p:sp>
        <p:nvSpPr>
          <p:cNvPr id="17" name="TextBox 5"/>
          <p:cNvSpPr txBox="1"/>
          <p:nvPr/>
        </p:nvSpPr>
        <p:spPr>
          <a:xfrm>
            <a:off x="10323214" y="4504224"/>
            <a:ext cx="1368152" cy="523220"/>
          </a:xfrm>
          <a:prstGeom prst="rect">
            <a:avLst/>
          </a:prstGeom>
          <a:noFill/>
        </p:spPr>
        <p:txBody>
          <a:bodyPr wrap="square" rtlCol="0">
            <a:spAutoFit/>
          </a:bodyPr>
          <a:lstStyle/>
          <a:p>
            <a:r>
              <a:rPr lang="zh-CN" altLang="en-US" sz="2800" b="1" smtClean="0">
                <a:solidFill>
                  <a:srgbClr val="3333FF"/>
                </a:solidFill>
                <a:latin typeface="黑体" panose="02010609060101010101" pitchFamily="49" charset="-122"/>
                <a:ea typeface="黑体" panose="02010609060101010101" pitchFamily="49" charset="-122"/>
              </a:rPr>
              <a:t>选举权</a:t>
            </a:r>
            <a:endParaRPr lang="zh-CN" altLang="en-US" sz="2800" b="1">
              <a:solidFill>
                <a:srgbClr val="3333FF"/>
              </a:solidFill>
              <a:latin typeface="黑体" panose="02010609060101010101" pitchFamily="49" charset="-122"/>
              <a:ea typeface="黑体" panose="02010609060101010101" pitchFamily="49" charset="-122"/>
            </a:endParaRPr>
          </a:p>
        </p:txBody>
      </p:sp>
      <p:sp>
        <p:nvSpPr>
          <p:cNvPr id="18" name="TextBox 5"/>
          <p:cNvSpPr txBox="1"/>
          <p:nvPr/>
        </p:nvSpPr>
        <p:spPr>
          <a:xfrm>
            <a:off x="10323214" y="5765943"/>
            <a:ext cx="1368152" cy="523220"/>
          </a:xfrm>
          <a:prstGeom prst="rect">
            <a:avLst/>
          </a:prstGeom>
          <a:noFill/>
        </p:spPr>
        <p:txBody>
          <a:bodyPr wrap="square" rtlCol="0">
            <a:spAutoFit/>
          </a:bodyPr>
          <a:lstStyle/>
          <a:p>
            <a:r>
              <a:rPr lang="zh-CN" altLang="en-US" sz="2800" b="1" smtClean="0">
                <a:solidFill>
                  <a:srgbClr val="3333FF"/>
                </a:solidFill>
                <a:latin typeface="黑体" panose="02010609060101010101" pitchFamily="49" charset="-122"/>
                <a:ea typeface="黑体" panose="02010609060101010101" pitchFamily="49" charset="-122"/>
              </a:rPr>
              <a:t>集会权</a:t>
            </a:r>
            <a:endParaRPr lang="zh-CN" altLang="en-US" sz="2800" b="1">
              <a:solidFill>
                <a:srgbClr val="3333FF"/>
              </a:solidFill>
              <a:latin typeface="黑体" panose="02010609060101010101" pitchFamily="49" charset="-122"/>
              <a:ea typeface="黑体" panose="02010609060101010101" pitchFamily="49" charset="-122"/>
            </a:endParaRPr>
          </a:p>
        </p:txBody>
      </p:sp>
      <p:sp>
        <p:nvSpPr>
          <p:cNvPr id="19" name="Text Box 13"/>
          <p:cNvSpPr txBox="1"/>
          <p:nvPr/>
        </p:nvSpPr>
        <p:spPr>
          <a:xfrm>
            <a:off x="1268472" y="955469"/>
            <a:ext cx="10552430" cy="997196"/>
          </a:xfrm>
          <a:prstGeom prst="rect">
            <a:avLst/>
          </a:prstGeom>
          <a:solidFill>
            <a:schemeClr val="bg1"/>
          </a:solidFill>
          <a:ln w="9525">
            <a:noFill/>
          </a:ln>
        </p:spPr>
        <p:txBody>
          <a:bodyPr wrap="square">
            <a:spAutoFit/>
          </a:bodyPr>
          <a:lstStyle/>
          <a:p>
            <a:pPr>
              <a:spcBef>
                <a:spcPct val="10000"/>
              </a:spcBef>
            </a:pPr>
            <a:r>
              <a:rPr lang="en-US" altLang="zh-CN" sz="2800" b="1" smtClean="0">
                <a:latin typeface="Arial" panose="020b0604020202020204" pitchFamily="34" charset="0"/>
                <a:ea typeface="黑体" panose="02010609060101010101" pitchFamily="49" charset="-122"/>
              </a:rPr>
              <a:t>【</a:t>
            </a:r>
            <a:r>
              <a:rPr lang="zh-CN" altLang="en-US" sz="2800" b="1" smtClean="0">
                <a:latin typeface="Arial" panose="020b0604020202020204" pitchFamily="34" charset="0"/>
                <a:ea typeface="黑体" panose="02010609060101010101" pitchFamily="49" charset="-122"/>
              </a:rPr>
              <a:t>想一想</a:t>
            </a:r>
            <a:r>
              <a:rPr lang="en-US" altLang="zh-CN" sz="2800" b="1" smtClean="0">
                <a:latin typeface="Arial" panose="020b0604020202020204" pitchFamily="34" charset="0"/>
                <a:ea typeface="黑体" panose="02010609060101010101" pitchFamily="49" charset="-122"/>
              </a:rPr>
              <a:t>】</a:t>
            </a:r>
          </a:p>
          <a:p>
            <a:pPr>
              <a:spcBef>
                <a:spcPct val="10000"/>
              </a:spcBef>
            </a:pPr>
            <a:r>
              <a:rPr lang="en-US" altLang="zh-CN" sz="2800" b="1" smtClean="0">
                <a:latin typeface="Arial" panose="020b0604020202020204" pitchFamily="34" charset="0"/>
                <a:ea typeface="黑体" panose="02010609060101010101" pitchFamily="49" charset="-122"/>
              </a:rPr>
              <a:t>《</a:t>
            </a:r>
            <a:r>
              <a:rPr lang="zh-CN" altLang="en-US" sz="2800" b="1" smtClean="0">
                <a:latin typeface="Arial" panose="020b0604020202020204" pitchFamily="34" charset="0"/>
                <a:ea typeface="黑体" panose="02010609060101010101" pitchFamily="49" charset="-122"/>
              </a:rPr>
              <a:t>权利法案</a:t>
            </a:r>
            <a:r>
              <a:rPr lang="en-US" altLang="zh-CN" sz="2800" b="1" smtClean="0">
                <a:latin typeface="Arial" panose="020b0604020202020204" pitchFamily="34" charset="0"/>
                <a:ea typeface="黑体" panose="02010609060101010101" pitchFamily="49" charset="-122"/>
              </a:rPr>
              <a:t>》</a:t>
            </a:r>
            <a:r>
              <a:rPr lang="zh-CN" altLang="en-US" sz="2800" b="1" smtClean="0">
                <a:latin typeface="Arial" panose="020b0604020202020204" pitchFamily="34" charset="0"/>
                <a:ea typeface="黑体" panose="02010609060101010101" pitchFamily="49" charset="-122"/>
              </a:rPr>
              <a:t>限制</a:t>
            </a:r>
            <a:r>
              <a:rPr lang="zh-CN" altLang="en-US" sz="2800" b="1">
                <a:latin typeface="Arial" panose="020b0604020202020204" pitchFamily="34" charset="0"/>
                <a:ea typeface="黑体" panose="02010609060101010101" pitchFamily="49" charset="-122"/>
              </a:rPr>
              <a:t>了国王的哪些权力？  保障了议会的哪些权力</a:t>
            </a:r>
            <a:r>
              <a:rPr lang="zh-CN" altLang="en-US" sz="2800" b="1" smtClean="0">
                <a:latin typeface="Arial" panose="020b0604020202020204" pitchFamily="34" charset="0"/>
                <a:ea typeface="黑体" panose="02010609060101010101" pitchFamily="49" charset="-122"/>
              </a:rPr>
              <a:t>？ </a:t>
            </a:r>
            <a:endParaRPr lang="zh-CN" altLang="en-US" sz="2800" b="1">
              <a:latin typeface="Arial" pitchFamily="34" charset="0"/>
              <a:ea typeface="黑体" pitchFamily="49" charset="-122"/>
            </a:endParaRPr>
          </a:p>
        </p:txBody>
      </p:sp>
      <p:sp>
        <p:nvSpPr>
          <p:cNvPr id="22" name="标题 2"/>
          <p:cNvSpPr txBox="1"/>
          <p:nvPr/>
        </p:nvSpPr>
        <p:spPr>
          <a:xfrm>
            <a:off x="556034" y="0"/>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pic>
        <p:nvPicPr>
          <p:cNvPr id="23" name="图片 27" descr="3646_G_1473061389892.pn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93296" y="776908"/>
            <a:ext cx="1308660" cy="1445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aphicFrame>
        <p:nvGraphicFramePr>
          <p:cNvPr id="8" name="Group 26"/>
          <p:cNvGraphicFramePr>
            <a:graphicFrameLocks noGrp="1"/>
          </p:cNvGraphicFramePr>
          <p:nvPr/>
        </p:nvGraphicFramePr>
        <p:xfrm>
          <a:off x="3048425" y="1286040"/>
          <a:ext cx="8066087" cy="3658733"/>
        </p:xfrm>
        <a:graphic>
          <a:graphicData uri="http://schemas.openxmlformats.org/drawingml/2006/table">
            <a:tbl>
              <a:tblPr/>
              <a:tblGrid>
                <a:gridCol w="1512887"/>
                <a:gridCol w="6553200"/>
              </a:tblGrid>
              <a:tr h="525457">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限制王权</a:t>
                      </a: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立法权；征税权；司法权；军事权</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6572">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保证议会</a:t>
                      </a: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立法权； 征税权； 司法权；军事权</a:t>
                      </a: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选举权； 言论自由权；集会权</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068">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性质</a:t>
                      </a: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资产阶级限制王权保障议会权利的法案</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87549">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kern="1200" cap="none" normalizeH="0" baseline="0" smtClean="0">
                          <a:ln>
                            <a:noFill/>
                          </a:ln>
                          <a:solidFill>
                            <a:schemeClr val="tx1"/>
                          </a:solidFill>
                          <a:effectLst/>
                          <a:latin typeface="黑体" panose="02010609060101010101" pitchFamily="49" charset="-122"/>
                          <a:ea typeface="黑体" panose="02010609060101010101" pitchFamily="49" charset="-122"/>
                          <a:cs typeface="+mn-cs"/>
                        </a:rPr>
                        <a:t>基本</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kern="1200" cap="none" normalizeH="0" baseline="0" smtClean="0">
                          <a:ln>
                            <a:noFill/>
                          </a:ln>
                          <a:solidFill>
                            <a:schemeClr val="tx1"/>
                          </a:solidFill>
                          <a:effectLst/>
                          <a:latin typeface="黑体" panose="02010609060101010101" pitchFamily="49" charset="-122"/>
                          <a:ea typeface="黑体" panose="02010609060101010101" pitchFamily="49" charset="-122"/>
                          <a:cs typeface="+mn-cs"/>
                        </a:rPr>
                        <a:t>两原则</a:t>
                      </a: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原则一：</a:t>
                      </a:r>
                      <a:r>
                        <a:rPr kumimoji="0" lang="zh-CN" altLang="en-US" sz="24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rPr>
                        <a:t>限制王权</a:t>
                      </a: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原则二：</a:t>
                      </a:r>
                      <a:r>
                        <a:rPr kumimoji="0" lang="zh-CN" altLang="en-US" sz="24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rPr>
                        <a:t>议会权力至上</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03079">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kern="1200" cap="none" normalizeH="0" baseline="0" smtClean="0">
                          <a:ln>
                            <a:noFill/>
                          </a:ln>
                          <a:solidFill>
                            <a:schemeClr val="tx1"/>
                          </a:solidFill>
                          <a:effectLst/>
                          <a:latin typeface="黑体" panose="02010609060101010101" pitchFamily="49" charset="-122"/>
                          <a:ea typeface="黑体" panose="02010609060101010101" pitchFamily="49" charset="-122"/>
                          <a:cs typeface="+mn-cs"/>
                        </a:rPr>
                        <a:t>影响</a:t>
                      </a:r>
                    </a:p>
                  </a:txBody>
                  <a:tcPr marT="45724" marB="4572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eaLnBrk="0" hangingPunct="0">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7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None/>
                      </a:pP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议会权利日益超过王权，国王逐渐“统而不治”，英国</a:t>
                      </a:r>
                      <a:r>
                        <a:rPr kumimoji="0" lang="zh-CN" altLang="en-US" sz="24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rPr>
                        <a:t>君主立宪制</a:t>
                      </a:r>
                      <a:r>
                        <a:rPr kumimoji="0" lang="zh-CN" altLang="en-US"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确立起来。</a:t>
                      </a:r>
                    </a:p>
                  </a:txBody>
                  <a:tcPr marT="45724" marB="4572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文本框 1"/>
          <p:cNvSpPr txBox="1"/>
          <p:nvPr/>
        </p:nvSpPr>
        <p:spPr>
          <a:xfrm>
            <a:off x="1953070" y="1104901"/>
            <a:ext cx="677108" cy="3758818"/>
          </a:xfrm>
          <a:prstGeom prst="rect">
            <a:avLst/>
          </a:prstGeom>
          <a:noFill/>
        </p:spPr>
        <p:txBody>
          <a:bodyPr vert="eaVert" wrap="square" rtlCol="0">
            <a:spAutoFit/>
          </a:bodyPr>
          <a:lstStyle/>
          <a:p>
            <a:r>
              <a:rPr lang="en-US" altLang="zh-CN" sz="3200" smtClean="0"/>
              <a:t>《</a:t>
            </a:r>
            <a:r>
              <a:rPr lang="zh-CN" altLang="en-US" sz="3200" smtClean="0">
                <a:latin typeface="黑体" panose="02010609060101010101" pitchFamily="49" charset="-122"/>
                <a:ea typeface="黑体" panose="02010609060101010101" pitchFamily="49" charset="-122"/>
              </a:rPr>
              <a:t>权利利法案</a:t>
            </a:r>
            <a:r>
              <a:rPr lang="en-US" altLang="zh-CN" sz="3200" smtClean="0"/>
              <a:t>》</a:t>
            </a:r>
            <a:r>
              <a:rPr lang="zh-CN" altLang="en-US" sz="3200" smtClean="0">
                <a:latin typeface="黑体" panose="02010609060101010101" pitchFamily="49" charset="-122"/>
                <a:ea typeface="黑体" panose="02010609060101010101" pitchFamily="49" charset="-122"/>
              </a:rPr>
              <a:t>透视</a:t>
            </a:r>
            <a:r>
              <a:rPr lang="zh-CN" altLang="en-US" sz="3200" smtClean="0"/>
              <a:t> </a:t>
            </a:r>
            <a:endParaRPr lang="zh-CN" altLang="en-US" sz="3200"/>
          </a:p>
        </p:txBody>
      </p:sp>
      <p:pic>
        <p:nvPicPr>
          <p:cNvPr id="10" name="Picture 2" descr="C:\Documents and Settings\Administrator.WWW-D1797C5692D\桌面\2商务礼仪\素材\3D设计 第三辑\3D设计-3-15.jpg">
            <a:hlinkClick r:id="rId3" action="ppaction://hlinksldjump"/>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1150" t="7292" r="23874"/>
          <a:stretch>
            <a:fillRect/>
          </a:stretch>
        </p:blipFill>
        <p:spPr bwMode="auto">
          <a:xfrm>
            <a:off x="43282" y="1954475"/>
            <a:ext cx="1589835" cy="162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标题 2"/>
          <p:cNvSpPr txBox="1">
            <a:spLocks noGrp="1"/>
          </p:cNvSpPr>
          <p:nvPr>
            <p:ph type="ctrTitle"/>
          </p:nvPr>
        </p:nvSpPr>
        <p:spPr>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12" name="矩形 12"/>
          <p:cNvSpPr>
            <a:spLocks noChangeArrowheads="1"/>
          </p:cNvSpPr>
          <p:nvPr/>
        </p:nvSpPr>
        <p:spPr bwMode="auto">
          <a:xfrm>
            <a:off x="1698380" y="5419940"/>
            <a:ext cx="2086219" cy="738664"/>
          </a:xfrm>
          <a:prstGeom prst="rect">
            <a:avLst/>
          </a:prstGeom>
          <a:noFill/>
          <a:ln w="9525">
            <a:noFill/>
            <a:miter lim="800000"/>
          </a:ln>
        </p:spPr>
        <p:txBody>
          <a:bodyPr wrap="square">
            <a:spAutoFit/>
          </a:bodyPr>
          <a:lstStyle/>
          <a:p>
            <a:pPr algn="just">
              <a:lnSpc>
                <a:spcPct val="150000"/>
              </a:lnSpc>
              <a:buClr>
                <a:srgbClr val="0070C0"/>
              </a:buClr>
            </a:pPr>
            <a:r>
              <a:rPr lang="zh-CN" altLang="en-US" sz="2800" b="1" smtClean="0">
                <a:solidFill>
                  <a:srgbClr val="182451"/>
                </a:solidFill>
                <a:latin typeface="微软雅黑" panose="020b0503020204020204" pitchFamily="34" charset="-122"/>
                <a:ea typeface="微软雅黑" panose="020b0503020204020204" pitchFamily="34" charset="-122"/>
                <a:sym typeface="微软雅黑" panose="020b0503020204020204" pitchFamily="34" charset="-122"/>
              </a:rPr>
              <a:t>君主立宪制</a:t>
            </a:r>
            <a:endParaRPr lang="zh-CN" altLang="en-US" sz="2800" b="1">
              <a:solidFill>
                <a:srgbClr val="18245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a:off x="3645811" y="5298076"/>
            <a:ext cx="7898489" cy="1200329"/>
          </a:xfrm>
          <a:prstGeom prst="rect">
            <a:avLst/>
          </a:prstGeom>
        </p:spPr>
        <p:txBody>
          <a:bodyPr wrap="square">
            <a:spAutoFit/>
          </a:bodyPr>
          <a:lstStyle/>
          <a:p>
            <a:r>
              <a:rPr lang="zh-CN" altLang="en-US" sz="2400" b="1" smtClean="0">
                <a:latin typeface="黑体" panose="02010609060101010101" pitchFamily="49" charset="-122"/>
                <a:ea typeface="黑体" panose="02010609060101010101" pitchFamily="49" charset="-122"/>
              </a:rPr>
              <a:t>以</a:t>
            </a:r>
            <a:r>
              <a:rPr lang="zh-CN" altLang="en-US" sz="2400" b="1" smtClean="0">
                <a:solidFill>
                  <a:srgbClr val="FF0000"/>
                </a:solidFill>
                <a:latin typeface="黑体" panose="02010609060101010101" pitchFamily="49" charset="-122"/>
                <a:ea typeface="黑体" panose="02010609060101010101" pitchFamily="49" charset="-122"/>
              </a:rPr>
              <a:t>世袭君主</a:t>
            </a:r>
            <a:r>
              <a:rPr lang="zh-CN" altLang="en-US" sz="2400" b="1" smtClean="0">
                <a:latin typeface="黑体" panose="02010609060101010101" pitchFamily="49" charset="-122"/>
                <a:ea typeface="黑体" panose="02010609060101010101" pitchFamily="49" charset="-122"/>
              </a:rPr>
              <a:t>为国家元首，君主</a:t>
            </a:r>
            <a:r>
              <a:rPr lang="zh-CN" altLang="en-US" sz="2400" b="1" smtClean="0">
                <a:solidFill>
                  <a:srgbClr val="FF0000"/>
                </a:solidFill>
                <a:latin typeface="黑体" panose="02010609060101010101" pitchFamily="49" charset="-122"/>
                <a:ea typeface="黑体" panose="02010609060101010101" pitchFamily="49" charset="-122"/>
              </a:rPr>
              <a:t>权力按宪法</a:t>
            </a:r>
            <a:r>
              <a:rPr lang="zh-CN" altLang="en-US" sz="2400" b="1" smtClean="0">
                <a:latin typeface="黑体" panose="02010609060101010101" pitchFamily="49" charset="-122"/>
                <a:ea typeface="黑体" panose="02010609060101010101" pitchFamily="49" charset="-122"/>
              </a:rPr>
              <a:t>规定受到一定</a:t>
            </a:r>
            <a:r>
              <a:rPr lang="zh-CN" altLang="en-US" sz="2400" b="1" smtClean="0">
                <a:solidFill>
                  <a:srgbClr val="FF0000"/>
                </a:solidFill>
                <a:latin typeface="黑体" panose="02010609060101010101" pitchFamily="49" charset="-122"/>
                <a:ea typeface="黑体" panose="02010609060101010101" pitchFamily="49" charset="-122"/>
              </a:rPr>
              <a:t>限制，议会</a:t>
            </a:r>
            <a:r>
              <a:rPr lang="zh-CN" altLang="en-US" sz="2400" b="1">
                <a:latin typeface="黑体" panose="02010609060101010101" pitchFamily="49" charset="-122"/>
                <a:ea typeface="黑体" panose="02010609060101010101" pitchFamily="49" charset="-122"/>
              </a:rPr>
              <a:t>是国家</a:t>
            </a:r>
            <a:r>
              <a:rPr lang="zh-CN" altLang="en-US" sz="2400" b="1">
                <a:solidFill>
                  <a:srgbClr val="FF0000"/>
                </a:solidFill>
                <a:latin typeface="黑体" panose="02010609060101010101" pitchFamily="49" charset="-122"/>
                <a:ea typeface="黑体" panose="02010609060101010101" pitchFamily="49" charset="-122"/>
              </a:rPr>
              <a:t>最高立法机关和权力机关</a:t>
            </a:r>
            <a:r>
              <a:rPr lang="zh-CN" altLang="en-US" sz="2400" b="1">
                <a:latin typeface="黑体" panose="02010609060101010101" pitchFamily="49" charset="-122"/>
                <a:ea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rPr>
              <a:t>内阁</a:t>
            </a:r>
            <a:r>
              <a:rPr lang="zh-CN" altLang="en-US" sz="2400" b="1">
                <a:latin typeface="黑体" panose="02010609060101010101" pitchFamily="49" charset="-122"/>
                <a:ea typeface="黑体" panose="02010609060101010101" pitchFamily="49" charset="-122"/>
              </a:rPr>
              <a:t>掌握</a:t>
            </a:r>
            <a:r>
              <a:rPr lang="zh-CN" altLang="en-US" sz="2400" b="1">
                <a:solidFill>
                  <a:srgbClr val="FF0000"/>
                </a:solidFill>
                <a:latin typeface="黑体" panose="02010609060101010101" pitchFamily="49" charset="-122"/>
                <a:ea typeface="黑体" panose="02010609060101010101" pitchFamily="49" charset="-122"/>
              </a:rPr>
              <a:t>行政权</a:t>
            </a:r>
            <a:r>
              <a:rPr lang="zh-CN" altLang="en-US" sz="2400" b="1">
                <a:latin typeface="黑体" panose="02010609060101010101" pitchFamily="49" charset="-122"/>
                <a:ea typeface="黑体" panose="02010609060101010101" pitchFamily="49" charset="-122"/>
              </a:rPr>
              <a:t>，受议会监督，</a:t>
            </a:r>
            <a:r>
              <a:rPr lang="zh-CN" altLang="en-US" sz="2400" b="1">
                <a:solidFill>
                  <a:srgbClr val="FF0000"/>
                </a:solidFill>
                <a:latin typeface="黑体" panose="02010609060101010101" pitchFamily="49" charset="-122"/>
                <a:ea typeface="黑体" panose="02010609060101010101" pitchFamily="49" charset="-122"/>
              </a:rPr>
              <a:t>对议会</a:t>
            </a:r>
            <a:r>
              <a:rPr lang="zh-CN" altLang="en-US" sz="2400" b="1" smtClean="0">
                <a:solidFill>
                  <a:srgbClr val="FF0000"/>
                </a:solidFill>
                <a:latin typeface="黑体" panose="02010609060101010101" pitchFamily="49" charset="-122"/>
                <a:ea typeface="黑体" panose="02010609060101010101" pitchFamily="49" charset="-122"/>
              </a:rPr>
              <a:t>负责</a:t>
            </a:r>
            <a:r>
              <a:rPr lang="zh-CN" altLang="en-US" sz="2400" b="1" smtClean="0">
                <a:latin typeface="黑体" panose="02010609060101010101" pitchFamily="49" charset="-122"/>
                <a:ea typeface="黑体" panose="02010609060101010101" pitchFamily="49" charset="-122"/>
              </a:rPr>
              <a:t>的</a:t>
            </a:r>
            <a:r>
              <a:rPr lang="zh-CN" altLang="en-US" sz="2400" b="1" smtClean="0">
                <a:solidFill>
                  <a:srgbClr val="FF0000"/>
                </a:solidFill>
                <a:latin typeface="黑体" panose="02010609060101010101" pitchFamily="49" charset="-122"/>
                <a:ea typeface="黑体" panose="02010609060101010101" pitchFamily="49" charset="-122"/>
              </a:rPr>
              <a:t>政权组织形式</a:t>
            </a:r>
            <a:r>
              <a:rPr lang="zh-CN" altLang="en-US" sz="2400" b="1" smtClean="0">
                <a:latin typeface="黑体" panose="02010609060101010101" pitchFamily="49" charset="-122"/>
                <a:ea typeface="黑体" panose="02010609060101010101" pitchFamily="49" charset="-122"/>
              </a:rPr>
              <a:t>。</a:t>
            </a:r>
            <a:endParaRPr lang="zh-CN" altLang="en-US" sz="2400"/>
          </a:p>
        </p:txBody>
      </p:sp>
      <p:pic>
        <p:nvPicPr>
          <p:cNvPr id="14" name="图片 13" descr="b8c7c291d520c25f664e5bc50c1c87df.png"/>
          <p:cNvPicPr>
            <a:picLocks noChangeAspect="1"/>
          </p:cNvPicPr>
          <p:nvPr/>
        </p:nvPicPr>
        <p:blipFill>
          <a:blip r:embed="rId4"/>
          <a:srcRect l="54688" t="11528" b="56528"/>
          <a:stretch>
            <a:fillRect/>
          </a:stretch>
        </p:blipFill>
        <p:spPr>
          <a:xfrm>
            <a:off x="486902" y="5309688"/>
            <a:ext cx="1146215" cy="941158"/>
          </a:xfrm>
          <a:prstGeom prst="rect">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2" presetClass="entr" presetSubtype="8" fill="hold" grpId="0" nodeType="clickEffect">
                                  <p:stCondLst>
                                    <p:cond delay="0"/>
                                  </p:stCondLst>
                                  <p:iterate type="wd">
                                    <p:tmPct val="10000"/>
                                  </p:iterate>
                                  <p:childTnLst>
                                    <p:set>
                                      <p:cBhvr>
                                        <p:cTn id="19" dur="1" fill="hold">
                                          <p:stCondLst>
                                            <p:cond delay="0"/>
                                          </p:stCondLst>
                                        </p:cTn>
                                        <p:tgtEl>
                                          <p:spTgt spid="13"/>
                                        </p:tgtEl>
                                        <p:attrNameLst>
                                          <p:attrName>style.visibility</p:attrName>
                                        </p:attrNameLst>
                                      </p:cBhvr>
                                      <p:to>
                                        <p:strVal val="visible"/>
                                      </p:to>
                                    </p:set>
                                    <p:animEffect transition="in" filter="wipe(left)">
                                      <p:cBhvr>
                                        <p:cTn id="2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1" name="标题 2"/>
          <p:cNvSpPr txBox="1">
            <a:spLocks noGrp="1"/>
          </p:cNvSpPr>
          <p:nvPr>
            <p:ph type="ctrTitle"/>
          </p:nvPr>
        </p:nvSpPr>
        <p:spPr>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pic>
        <p:nvPicPr>
          <p:cNvPr id="9"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8361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组合 14"/>
          <p:cNvGrpSpPr/>
          <p:nvPr/>
        </p:nvGrpSpPr>
        <p:grpSpPr>
          <a:xfrm>
            <a:off x="611998" y="1883330"/>
            <a:ext cx="2191434" cy="1688068"/>
            <a:chOff x="6815929" y="679785"/>
            <a:chExt cx="2297774" cy="1804927"/>
          </a:xfrm>
        </p:grpSpPr>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5929" y="1863743"/>
              <a:ext cx="2297774" cy="620969"/>
            </a:xfrm>
            <a:prstGeom prst="rect">
              <a:avLst/>
            </a:prstGeom>
          </p:spPr>
        </p:pic>
        <p:pic>
          <p:nvPicPr>
            <p:cNvPr id="17" name="图片 16"/>
            <p:cNvPicPr>
              <a:picLocks noChangeAspect="1"/>
            </p:cNvPicPr>
            <p:nvPr/>
          </p:nvPicPr>
          <p:blipFill>
            <a:blip r:embed="rId4">
              <a:clrChange>
                <a:clrFrom>
                  <a:srgbClr val="FFFFFF"/>
                </a:clrFrom>
                <a:clrTo>
                  <a:srgbClr val="FFFFFF">
                    <a:alpha val="0"/>
                  </a:srgbClr>
                </a:clrTo>
              </a:clrChange>
            </a:blip>
            <a:stretch>
              <a:fillRect/>
            </a:stretch>
          </p:blipFill>
          <p:spPr>
            <a:xfrm>
              <a:off x="7190730" y="679785"/>
              <a:ext cx="1548172" cy="1161128"/>
            </a:xfrm>
            <a:prstGeom prst="rect">
              <a:avLst/>
            </a:prstGeom>
          </p:spPr>
        </p:pic>
      </p:grpSp>
      <p:sp>
        <p:nvSpPr>
          <p:cNvPr id="18" name="标题 1"/>
          <p:cNvSpPr txBox="1">
            <a:spLocks noChangeArrowheads="1"/>
          </p:cNvSpPr>
          <p:nvPr/>
        </p:nvSpPr>
        <p:spPr bwMode="auto">
          <a:xfrm>
            <a:off x="3578479" y="6269921"/>
            <a:ext cx="6763385"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Font typeface="Arial" panose="020b0604020202020204" pitchFamily="34" charset="0"/>
              <a:buChar char="•"/>
              <a:defRPr sz="2800">
                <a:solidFill>
                  <a:schemeClr val="tx1"/>
                </a:solidFill>
                <a:latin typeface="Times New Roman" panose="02020603050405020304" pitchFamily="18" charset="0"/>
                <a:ea typeface="楷体" panose="02010609060101010101" pitchFamily="49" charset="-122"/>
              </a:defRPr>
            </a:lvl1pPr>
            <a:lvl2pPr marL="685800" indent="-228600">
              <a:spcBef>
                <a:spcPts val="500"/>
              </a:spcBef>
              <a:buFont typeface="Arial" panose="020b0604020202020204" pitchFamily="34" charset="0"/>
              <a:buChar char="•"/>
              <a:defRPr sz="2400">
                <a:solidFill>
                  <a:schemeClr val="tx1"/>
                </a:solidFill>
                <a:latin typeface="Times New Roman" panose="02020603050405020304" pitchFamily="18" charset="0"/>
                <a:ea typeface="楷体" panose="02010609060101010101" pitchFamily="49"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a:ea typeface="宋体" panose="02010600030101010101" pitchFamily="2" charset="-122"/>
              </a:defRPr>
            </a:lvl9pPr>
          </a:lstStyle>
          <a:p>
            <a:pPr eaLnBrk="1" hangingPunct="1">
              <a:lnSpc>
                <a:spcPct val="150000"/>
              </a:lnSpc>
              <a:buFont typeface="Arial" panose="020b0604020202020204" pitchFamily="34" charset="0"/>
              <a:buNone/>
            </a:pPr>
            <a:r>
              <a:rPr lang="zh-CN" altLang="en-US" sz="2000" i="1" smtClean="0">
                <a:solidFill>
                  <a:srgbClr val="FF0000"/>
                </a:solidFill>
                <a:ea typeface="黑体" panose="02010609060101010101" pitchFamily="49" charset="-122"/>
              </a:rPr>
              <a:t>建议将此活动设计打印</a:t>
            </a:r>
            <a:r>
              <a:rPr lang="zh-CN" altLang="en-US" sz="2000" i="1">
                <a:solidFill>
                  <a:srgbClr val="FF0000"/>
                </a:solidFill>
                <a:ea typeface="黑体" panose="02010609060101010101" pitchFamily="49" charset="-122"/>
              </a:rPr>
              <a:t>出来，让学生课</a:t>
            </a:r>
            <a:r>
              <a:rPr lang="zh-CN" altLang="en-US" sz="2000" i="1" smtClean="0">
                <a:solidFill>
                  <a:srgbClr val="FF0000"/>
                </a:solidFill>
                <a:ea typeface="黑体" panose="02010609060101010101" pitchFamily="49" charset="-122"/>
              </a:rPr>
              <a:t>上或课下完成</a:t>
            </a:r>
            <a:r>
              <a:rPr lang="zh-CN" altLang="en-US" sz="2000" i="1">
                <a:solidFill>
                  <a:srgbClr val="FF0000"/>
                </a:solidFill>
                <a:ea typeface="黑体" panose="02010609060101010101" pitchFamily="49" charset="-122"/>
              </a:rPr>
              <a:t>。</a:t>
            </a:r>
          </a:p>
        </p:txBody>
      </p:sp>
      <p:sp>
        <p:nvSpPr>
          <p:cNvPr id="19" name="矩形 18"/>
          <p:cNvSpPr/>
          <p:nvPr/>
        </p:nvSpPr>
        <p:spPr>
          <a:xfrm>
            <a:off x="615105" y="1140716"/>
            <a:ext cx="2340727" cy="523220"/>
          </a:xfrm>
          <a:prstGeom prst="rect">
            <a:avLst/>
          </a:prstGeom>
        </p:spPr>
        <p:txBody>
          <a:bodyPr wrap="square">
            <a:spAutoFit/>
          </a:bodyPr>
          <a:lstStyle/>
          <a:p>
            <a:pPr lvl="0"/>
            <a:r>
              <a:rPr lang="zh-CN" altLang="en-US" sz="2800">
                <a:solidFill>
                  <a:schemeClr val="bg1"/>
                </a:solidFill>
                <a:latin typeface="黑体" panose="02010609060101010101" pitchFamily="49" charset="-122"/>
                <a:ea typeface="黑体" panose="02010609060101010101" pitchFamily="49" charset="-122"/>
              </a:rPr>
              <a:t>小组合作探究</a:t>
            </a:r>
            <a:endParaRPr lang="en-US" altLang="zh-CN" sz="2800">
              <a:solidFill>
                <a:schemeClr val="bg1"/>
              </a:solidFill>
              <a:latin typeface="黑体" pitchFamily="49" charset="-122"/>
              <a:ea typeface="黑体" pitchFamily="49" charset="-122"/>
            </a:endParaRPr>
          </a:p>
        </p:txBody>
      </p:sp>
      <p:pic>
        <p:nvPicPr>
          <p:cNvPr id="3" name="图片 2"/>
          <p:cNvPicPr>
            <a:picLocks noChangeAspect="1"/>
          </p:cNvPicPr>
          <p:nvPr/>
        </p:nvPicPr>
        <p:blipFill>
          <a:blip r:embed="rId5">
            <a:extLst>
              <a:ext uri="{28A0092B-C50C-407E-A947-70E740481C1C}">
                <a14:useLocalDpi xmlns:a14="http://schemas.microsoft.com/office/drawing/2010/main" val="0"/>
              </a:ext>
            </a:extLst>
          </a:blip>
          <a:srcRect t="4356" r="2565"/>
          <a:stretch>
            <a:fillRect/>
          </a:stretch>
        </p:blipFill>
        <p:spPr>
          <a:xfrm>
            <a:off x="5105400" y="1180465"/>
            <a:ext cx="3665855" cy="508952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1" name="标题 2"/>
          <p:cNvSpPr txBox="1">
            <a:spLocks noGrp="1"/>
          </p:cNvSpPr>
          <p:nvPr>
            <p:ph type="ctrTitle"/>
          </p:nvPr>
        </p:nvSpPr>
        <p:spPr>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15" name="文本框 14"/>
          <p:cNvSpPr txBox="1"/>
          <p:nvPr/>
        </p:nvSpPr>
        <p:spPr>
          <a:xfrm>
            <a:off x="6096000" y="1311184"/>
            <a:ext cx="3455194" cy="598805"/>
          </a:xfrm>
          <a:prstGeom prst="rect">
            <a:avLst/>
          </a:prstGeom>
          <a:noFill/>
          <a:ln w="9525">
            <a:noFill/>
          </a:ln>
        </p:spPr>
        <p:txBody>
          <a:bodyPr>
            <a:spAutoFit/>
          </a:bodyPr>
          <a:lstStyle/>
          <a:p>
            <a:pPr>
              <a:spcBef>
                <a:spcPct val="50000"/>
              </a:spcBef>
            </a:pPr>
            <a:r>
              <a:rPr lang="en-US" altLang="zh-CN" sz="3300" b="1">
                <a:latin typeface="黑体" panose="02010609060101010101" pitchFamily="49" charset="-122"/>
                <a:ea typeface="黑体" panose="02010609060101010101" pitchFamily="49" charset="-122"/>
              </a:rPr>
              <a:t>《</a:t>
            </a:r>
            <a:r>
              <a:rPr lang="zh-CN" altLang="en-US" sz="3300" b="1">
                <a:latin typeface="黑体" panose="02010609060101010101" pitchFamily="49" charset="-122"/>
                <a:ea typeface="黑体" panose="02010609060101010101" pitchFamily="49" charset="-122"/>
              </a:rPr>
              <a:t>王位继承法</a:t>
            </a:r>
            <a:r>
              <a:rPr lang="en-US" altLang="zh-CN" sz="3300" b="1">
                <a:latin typeface="黑体" panose="02010609060101010101" pitchFamily="49" charset="-122"/>
                <a:ea typeface="黑体" panose="02010609060101010101" pitchFamily="49" charset="-122"/>
              </a:rPr>
              <a:t>》</a:t>
            </a:r>
          </a:p>
        </p:txBody>
      </p:sp>
      <p:sp>
        <p:nvSpPr>
          <p:cNvPr id="16" name="矩形 15"/>
          <p:cNvSpPr/>
          <p:nvPr/>
        </p:nvSpPr>
        <p:spPr>
          <a:xfrm>
            <a:off x="4411320" y="2156913"/>
            <a:ext cx="7230953" cy="3748719"/>
          </a:xfrm>
          <a:prstGeom prst="rect">
            <a:avLst/>
          </a:prstGeom>
        </p:spPr>
        <p:style>
          <a:lnRef idx="2">
            <a:schemeClr val="dk1"/>
          </a:lnRef>
          <a:fillRef idx="1">
            <a:schemeClr val="lt1"/>
          </a:fillRef>
          <a:effectRef idx="0">
            <a:schemeClr val="dk1"/>
          </a:effectRef>
          <a:fontRef idx="minor">
            <a:schemeClr val="dk1"/>
          </a:fontRef>
        </p:style>
        <p:txBody>
          <a:bodyPr wrap="square" anchor="ctr">
            <a:spAutoFit/>
          </a:bodyPr>
          <a:lstStyle/>
          <a:p>
            <a:pPr>
              <a:lnSpc>
                <a:spcPct val="110000"/>
              </a:lnSpc>
            </a:pPr>
            <a:r>
              <a:rPr lang="en-US" altLang="zh-CN" sz="2700" b="1">
                <a:solidFill>
                  <a:prstClr val="black"/>
                </a:solidFill>
                <a:latin typeface="黑体" panose="02010609060101010101" pitchFamily="49" charset="-122"/>
                <a:ea typeface="黑体" panose="02010609060101010101" pitchFamily="49" charset="-122"/>
              </a:rPr>
              <a:t>   </a:t>
            </a:r>
            <a:r>
              <a:rPr lang="en-US" altLang="zh-CN" sz="2700" b="1" smtClean="0">
                <a:solidFill>
                  <a:prstClr val="black"/>
                </a:solidFill>
                <a:latin typeface="黑体" panose="02010609060101010101" pitchFamily="49" charset="-122"/>
                <a:ea typeface="黑体" panose="02010609060101010101" pitchFamily="49" charset="-122"/>
              </a:rPr>
              <a:t> </a:t>
            </a:r>
            <a:r>
              <a:rPr lang="zh-CN" altLang="en-US" sz="2700" smtClean="0">
                <a:solidFill>
                  <a:srgbClr val="000000"/>
                </a:solidFill>
                <a:latin typeface="黑体" panose="02010609060101010101" pitchFamily="49" charset="-122"/>
                <a:ea typeface="黑体" panose="02010609060101010101" pitchFamily="49" charset="-122"/>
                <a:cs typeface="楷体" panose="02010609060101010101" pitchFamily="49" charset="-122"/>
              </a:rPr>
              <a:t>英国</a:t>
            </a:r>
            <a:r>
              <a:rPr lang="zh-CN" altLang="en-US" sz="2700">
                <a:solidFill>
                  <a:srgbClr val="000000"/>
                </a:solidFill>
                <a:latin typeface="黑体" panose="02010609060101010101" pitchFamily="49" charset="-122"/>
                <a:ea typeface="黑体" panose="02010609060101010101" pitchFamily="49" charset="-122"/>
                <a:cs typeface="楷体" panose="02010609060101010101" pitchFamily="49" charset="-122"/>
              </a:rPr>
              <a:t>王位的继承是根据长子继承权来决定的，即王位应先由现任君主的长子继承，然后才依次序轮到其他儿子，最后才轮到女儿</a:t>
            </a:r>
            <a:r>
              <a:rPr lang="zh-CN" altLang="en-US" sz="2700" smtClean="0">
                <a:solidFill>
                  <a:srgbClr val="000000"/>
                </a:solidFill>
                <a:latin typeface="黑体" panose="02010609060101010101" pitchFamily="49" charset="-122"/>
                <a:ea typeface="黑体" panose="02010609060101010101" pitchFamily="49" charset="-122"/>
                <a:cs typeface="楷体" panose="02010609060101010101" pitchFamily="49" charset="-122"/>
              </a:rPr>
              <a:t>。</a:t>
            </a:r>
            <a:endParaRPr lang="en-US" altLang="zh-CN" sz="2700" smtClean="0">
              <a:solidFill>
                <a:srgbClr val="000000"/>
              </a:solidFill>
              <a:latin typeface="黑体" pitchFamily="49" charset="-122"/>
              <a:ea typeface="黑体" pitchFamily="49" charset="-122"/>
              <a:cs typeface="楷体" panose="02010609060101010101" pitchFamily="49" charset="-122"/>
            </a:endParaRPr>
          </a:p>
          <a:p>
            <a:pPr>
              <a:lnSpc>
                <a:spcPct val="110000"/>
              </a:lnSpc>
            </a:pPr>
            <a:r>
              <a:rPr lang="en-US" altLang="zh-CN" sz="2700">
                <a:solidFill>
                  <a:srgbClr val="000000"/>
                </a:solidFill>
                <a:latin typeface="黑体" panose="02010609060101010101" pitchFamily="49" charset="-122"/>
                <a:ea typeface="黑体" panose="02010609060101010101" pitchFamily="49" charset="-122"/>
                <a:cs typeface="楷体" panose="02010609060101010101" pitchFamily="49" charset="-122"/>
              </a:rPr>
              <a:t> </a:t>
            </a:r>
            <a:r>
              <a:rPr lang="en-US" altLang="zh-CN" sz="2700" smtClean="0">
                <a:solidFill>
                  <a:srgbClr val="000000"/>
                </a:solidFill>
                <a:latin typeface="黑体" panose="02010609060101010101" pitchFamily="49" charset="-122"/>
                <a:ea typeface="黑体" panose="02010609060101010101" pitchFamily="49" charset="-122"/>
                <a:cs typeface="楷体" panose="02010609060101010101" pitchFamily="49" charset="-122"/>
              </a:rPr>
              <a:t>   </a:t>
            </a:r>
            <a:r>
              <a:rPr lang="zh-CN" altLang="en-US" sz="2700" smtClean="0">
                <a:solidFill>
                  <a:srgbClr val="000000"/>
                </a:solidFill>
                <a:latin typeface="黑体" panose="02010609060101010101" pitchFamily="49" charset="-122"/>
                <a:ea typeface="黑体" panose="02010609060101010101" pitchFamily="49" charset="-122"/>
                <a:cs typeface="楷体" panose="02010609060101010101" pitchFamily="49" charset="-122"/>
              </a:rPr>
              <a:t>但是</a:t>
            </a:r>
            <a:r>
              <a:rPr lang="zh-CN" altLang="en-US" sz="2700">
                <a:solidFill>
                  <a:srgbClr val="000000"/>
                </a:solidFill>
                <a:latin typeface="黑体" panose="02010609060101010101" pitchFamily="49" charset="-122"/>
                <a:ea typeface="黑体" panose="02010609060101010101" pitchFamily="49" charset="-122"/>
                <a:cs typeface="楷体" panose="02010609060101010101" pitchFamily="49" charset="-122"/>
              </a:rPr>
              <a:t>根据法律，英国王位的继承不是自动的，</a:t>
            </a:r>
            <a:r>
              <a:rPr lang="en-US" altLang="zh-CN" sz="2700" b="1">
                <a:solidFill>
                  <a:srgbClr val="000000"/>
                </a:solidFill>
                <a:latin typeface="黑体" panose="02010609060101010101" pitchFamily="49" charset="-122"/>
                <a:ea typeface="黑体" panose="02010609060101010101" pitchFamily="49" charset="-122"/>
                <a:cs typeface="楷体" panose="02010609060101010101" pitchFamily="49" charset="-122"/>
              </a:rPr>
              <a:t>1701</a:t>
            </a:r>
            <a:r>
              <a:rPr lang="zh-CN" altLang="en-US" sz="2700" b="1">
                <a:solidFill>
                  <a:srgbClr val="000000"/>
                </a:solidFill>
                <a:latin typeface="黑体" panose="02010609060101010101" pitchFamily="49" charset="-122"/>
                <a:ea typeface="黑体" panose="02010609060101010101" pitchFamily="49" charset="-122"/>
                <a:cs typeface="楷体" panose="02010609060101010101" pitchFamily="49" charset="-122"/>
              </a:rPr>
              <a:t>年</a:t>
            </a:r>
            <a:r>
              <a:rPr lang="zh-CN" altLang="en-US" sz="2700">
                <a:solidFill>
                  <a:srgbClr val="000000"/>
                </a:solidFill>
                <a:latin typeface="黑体" panose="02010609060101010101" pitchFamily="49" charset="-122"/>
                <a:ea typeface="黑体" panose="02010609060101010101" pitchFamily="49" charset="-122"/>
                <a:cs typeface="楷体" panose="02010609060101010101" pitchFamily="49" charset="-122"/>
              </a:rPr>
              <a:t>通过的</a:t>
            </a:r>
            <a:r>
              <a:rPr lang="en-US" altLang="zh-CN" sz="2700">
                <a:solidFill>
                  <a:srgbClr val="000000"/>
                </a:solidFill>
                <a:latin typeface="黑体" panose="02010609060101010101" pitchFamily="49" charset="-122"/>
                <a:ea typeface="黑体" panose="02010609060101010101" pitchFamily="49" charset="-122"/>
                <a:cs typeface="楷体" panose="02010609060101010101" pitchFamily="49" charset="-122"/>
              </a:rPr>
              <a:t>《</a:t>
            </a:r>
            <a:r>
              <a:rPr lang="zh-CN" altLang="en-US" sz="2700">
                <a:solidFill>
                  <a:srgbClr val="000000"/>
                </a:solidFill>
                <a:latin typeface="黑体" panose="02010609060101010101" pitchFamily="49" charset="-122"/>
                <a:ea typeface="黑体" panose="02010609060101010101" pitchFamily="49" charset="-122"/>
                <a:cs typeface="楷体" panose="02010609060101010101" pitchFamily="49" charset="-122"/>
              </a:rPr>
              <a:t>王位继承法</a:t>
            </a:r>
            <a:r>
              <a:rPr lang="en-US" altLang="zh-CN" sz="2700">
                <a:solidFill>
                  <a:srgbClr val="000000"/>
                </a:solidFill>
                <a:latin typeface="黑体" panose="02010609060101010101" pitchFamily="49" charset="-122"/>
                <a:ea typeface="黑体" panose="02010609060101010101" pitchFamily="49" charset="-122"/>
                <a:cs typeface="楷体" panose="02010609060101010101" pitchFamily="49" charset="-122"/>
              </a:rPr>
              <a:t>》</a:t>
            </a:r>
            <a:r>
              <a:rPr lang="zh-CN" altLang="en-US" sz="2700">
                <a:solidFill>
                  <a:srgbClr val="000000"/>
                </a:solidFill>
                <a:latin typeface="黑体" panose="02010609060101010101" pitchFamily="49" charset="-122"/>
                <a:ea typeface="黑体" panose="02010609060101010101" pitchFamily="49" charset="-122"/>
                <a:cs typeface="楷体" panose="02010609060101010101" pitchFamily="49" charset="-122"/>
              </a:rPr>
              <a:t>（</a:t>
            </a:r>
            <a:r>
              <a:rPr lang="en-US" altLang="zh-CN" sz="2700">
                <a:solidFill>
                  <a:srgbClr val="000000"/>
                </a:solidFill>
                <a:latin typeface="黑体" panose="02010609060101010101" pitchFamily="49" charset="-122"/>
                <a:ea typeface="黑体" panose="02010609060101010101" pitchFamily="49" charset="-122"/>
                <a:cs typeface="楷体" panose="02010609060101010101" pitchFamily="49" charset="-122"/>
              </a:rPr>
              <a:t>Act of Settlement</a:t>
            </a:r>
            <a:r>
              <a:rPr lang="zh-CN" altLang="en-US" sz="2700">
                <a:solidFill>
                  <a:srgbClr val="000000"/>
                </a:solidFill>
                <a:latin typeface="黑体" panose="02010609060101010101" pitchFamily="49" charset="-122"/>
                <a:ea typeface="黑体" panose="02010609060101010101" pitchFamily="49" charset="-122"/>
                <a:cs typeface="楷体" panose="02010609060101010101" pitchFamily="49" charset="-122"/>
              </a:rPr>
              <a:t>）规定，王位的继承是</a:t>
            </a:r>
            <a:r>
              <a:rPr lang="zh-CN" altLang="en-US" sz="2700" b="1">
                <a:solidFill>
                  <a:srgbClr val="FF0000"/>
                </a:solidFill>
                <a:latin typeface="黑体" panose="02010609060101010101" pitchFamily="49" charset="-122"/>
                <a:ea typeface="黑体" panose="02010609060101010101" pitchFamily="49" charset="-122"/>
                <a:cs typeface="楷体" panose="02010609060101010101" pitchFamily="49" charset="-122"/>
              </a:rPr>
              <a:t>由议会来决定的</a:t>
            </a:r>
            <a:r>
              <a:rPr lang="zh-CN" altLang="en-US" sz="2700">
                <a:solidFill>
                  <a:srgbClr val="000000"/>
                </a:solidFill>
                <a:latin typeface="黑体" panose="02010609060101010101" pitchFamily="49" charset="-122"/>
                <a:ea typeface="黑体" panose="02010609060101010101" pitchFamily="49" charset="-122"/>
                <a:cs typeface="楷体" panose="02010609060101010101" pitchFamily="49" charset="-122"/>
              </a:rPr>
              <a:t>，而非君主</a:t>
            </a:r>
            <a:r>
              <a:rPr lang="zh-CN" altLang="en-US" sz="2700" smtClean="0">
                <a:solidFill>
                  <a:srgbClr val="000000"/>
                </a:solidFill>
                <a:latin typeface="黑体" panose="02010609060101010101" pitchFamily="49" charset="-122"/>
                <a:ea typeface="黑体" panose="02010609060101010101" pitchFamily="49" charset="-122"/>
                <a:cs typeface="楷体" panose="02010609060101010101" pitchFamily="49" charset="-122"/>
              </a:rPr>
              <a:t>本人</a:t>
            </a:r>
            <a:r>
              <a:rPr lang="en-US" altLang="zh-CN" sz="2700" smtClean="0">
                <a:solidFill>
                  <a:srgbClr val="000000"/>
                </a:solidFill>
                <a:latin typeface="黑体" panose="02010609060101010101" pitchFamily="49" charset="-122"/>
                <a:ea typeface="黑体" panose="02010609060101010101" pitchFamily="49" charset="-122"/>
                <a:cs typeface="楷体" panose="02010609060101010101" pitchFamily="49" charset="-122"/>
              </a:rPr>
              <a:t>,</a:t>
            </a:r>
            <a:r>
              <a:rPr lang="zh-CN" altLang="en-US" sz="2700" smtClean="0">
                <a:solidFill>
                  <a:srgbClr val="000000"/>
                </a:solidFill>
                <a:latin typeface="黑体" panose="02010609060101010101" pitchFamily="49" charset="-122"/>
                <a:ea typeface="黑体" panose="02010609060101010101" pitchFamily="49" charset="-122"/>
                <a:cs typeface="楷体" panose="02010609060101010101" pitchFamily="49" charset="-122"/>
              </a:rPr>
              <a:t>并且</a:t>
            </a:r>
            <a:r>
              <a:rPr lang="zh-CN" altLang="zh-CN" sz="2700">
                <a:latin typeface="黑体" panose="02010609060101010101" pitchFamily="49" charset="-122"/>
                <a:ea typeface="黑体" panose="02010609060101010101" pitchFamily="49" charset="-122"/>
              </a:rPr>
              <a:t>国王不得为天主教徒，也不能与天主教徒结婚</a:t>
            </a:r>
            <a:r>
              <a:rPr lang="zh-CN" altLang="en-US" sz="2700" smtClean="0">
                <a:solidFill>
                  <a:srgbClr val="000000"/>
                </a:solidFill>
                <a:latin typeface="黑体" panose="02010609060101010101" pitchFamily="49" charset="-122"/>
                <a:ea typeface="黑体" panose="02010609060101010101" pitchFamily="49" charset="-122"/>
                <a:cs typeface="楷体" panose="02010609060101010101" pitchFamily="49" charset="-122"/>
              </a:rPr>
              <a:t>。</a:t>
            </a:r>
            <a:endParaRPr lang="zh-CN" altLang="en-US" sz="2700">
              <a:solidFill>
                <a:srgbClr val="000000"/>
              </a:solidFill>
              <a:latin typeface="黑体" pitchFamily="49" charset="-122"/>
              <a:ea typeface="黑体" pitchFamily="49" charset="-122"/>
              <a:cs typeface="楷体" panose="02010609060101010101" pitchFamily="49" charset="-122"/>
            </a:endParaRPr>
          </a:p>
        </p:txBody>
      </p:sp>
      <p:pic>
        <p:nvPicPr>
          <p:cNvPr id="2" name="图片 1"/>
          <p:cNvPicPr>
            <a:picLocks noChangeAspect="1"/>
          </p:cNvPicPr>
          <p:nvPr/>
        </p:nvPicPr>
        <p:blipFill>
          <a:blip r:embed="rId2"/>
          <a:srcRect t="908" r="1084"/>
          <a:stretch>
            <a:fillRect/>
          </a:stretch>
        </p:blipFill>
        <p:spPr>
          <a:xfrm>
            <a:off x="838200" y="1524811"/>
            <a:ext cx="3062817" cy="4268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1" name="标题 2"/>
          <p:cNvSpPr txBox="1">
            <a:spLocks noGrp="1"/>
          </p:cNvSpPr>
          <p:nvPr>
            <p:ph type="ctrTitle"/>
          </p:nvPr>
        </p:nvSpPr>
        <p:spPr>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17" name="文本框 16"/>
          <p:cNvSpPr txBox="1"/>
          <p:nvPr/>
        </p:nvSpPr>
        <p:spPr>
          <a:xfrm>
            <a:off x="1492530" y="1456527"/>
            <a:ext cx="10415270" cy="1274195"/>
          </a:xfrm>
          <a:prstGeom prst="rect">
            <a:avLst/>
          </a:prstGeom>
          <a:noFill/>
        </p:spPr>
        <p:txBody>
          <a:bodyPr wrap="square" rtlCol="0" anchor="t">
            <a:spAutoFit/>
          </a:bodyPr>
          <a:lstStyle/>
          <a:p>
            <a:pPr>
              <a:lnSpc>
                <a:spcPct val="120000"/>
              </a:lnSpc>
              <a:spcBef>
                <a:spcPct val="50000"/>
              </a:spcBef>
            </a:pPr>
            <a:r>
              <a:rPr lang="en-US" altLang="zh-CN" sz="2800" b="1" smtClean="0">
                <a:latin typeface="黑体" panose="02010609060101010101" pitchFamily="49" charset="-122"/>
                <a:ea typeface="黑体" panose="02010609060101010101" pitchFamily="49" charset="-122"/>
                <a:sym typeface="+mn-ea"/>
              </a:rPr>
              <a:t>   </a:t>
            </a:r>
            <a:r>
              <a:rPr lang="en-US" altLang="zh-CN" sz="3200" b="1" smtClean="0">
                <a:latin typeface="黑体" panose="02010609060101010101" pitchFamily="49" charset="-122"/>
                <a:ea typeface="黑体" panose="02010609060101010101" pitchFamily="49" charset="-122"/>
                <a:sym typeface="+mn-ea"/>
              </a:rPr>
              <a:t>【</a:t>
            </a:r>
            <a:r>
              <a:rPr lang="zh-CN" altLang="en-US" sz="3200" b="1" smtClean="0">
                <a:latin typeface="黑体" panose="02010609060101010101" pitchFamily="49" charset="-122"/>
                <a:ea typeface="黑体" panose="02010609060101010101" pitchFamily="49" charset="-122"/>
                <a:sym typeface="+mn-ea"/>
              </a:rPr>
              <a:t>想一想</a:t>
            </a:r>
            <a:r>
              <a:rPr lang="en-US" altLang="zh-CN" sz="3200" b="1" smtClean="0">
                <a:latin typeface="黑体" panose="02010609060101010101" pitchFamily="49" charset="-122"/>
                <a:ea typeface="黑体" panose="02010609060101010101" pitchFamily="49" charset="-122"/>
                <a:sym typeface="+mn-ea"/>
              </a:rPr>
              <a:t>】《</a:t>
            </a:r>
            <a:r>
              <a:rPr lang="zh-CN" altLang="en-US" sz="3200" b="1">
                <a:latin typeface="黑体" panose="02010609060101010101" pitchFamily="49" charset="-122"/>
                <a:ea typeface="黑体" panose="02010609060101010101" pitchFamily="49" charset="-122"/>
                <a:sym typeface="+mn-ea"/>
              </a:rPr>
              <a:t>权利法案</a:t>
            </a:r>
            <a:r>
              <a:rPr lang="en-US" altLang="zh-CN" sz="3200" b="1">
                <a:latin typeface="黑体" panose="02010609060101010101" pitchFamily="49" charset="-122"/>
                <a:ea typeface="黑体" panose="02010609060101010101" pitchFamily="49" charset="-122"/>
                <a:sym typeface="+mn-ea"/>
              </a:rPr>
              <a:t>》</a:t>
            </a:r>
            <a:r>
              <a:rPr lang="zh-CN" altLang="en-US" sz="3200" b="1">
                <a:latin typeface="黑体" panose="02010609060101010101" pitchFamily="49" charset="-122"/>
                <a:ea typeface="黑体" panose="02010609060101010101" pitchFamily="49" charset="-122"/>
                <a:sym typeface="+mn-ea"/>
              </a:rPr>
              <a:t>和</a:t>
            </a:r>
            <a:r>
              <a:rPr lang="en-US" altLang="zh-CN" sz="3200" b="1">
                <a:latin typeface="黑体" panose="02010609060101010101" pitchFamily="49" charset="-122"/>
                <a:ea typeface="黑体" panose="02010609060101010101" pitchFamily="49" charset="-122"/>
                <a:sym typeface="+mn-ea"/>
              </a:rPr>
              <a:t>《</a:t>
            </a:r>
            <a:r>
              <a:rPr lang="zh-CN" altLang="en-US" sz="3200" b="1">
                <a:latin typeface="黑体" panose="02010609060101010101" pitchFamily="49" charset="-122"/>
                <a:ea typeface="黑体" panose="02010609060101010101" pitchFamily="49" charset="-122"/>
                <a:sym typeface="+mn-ea"/>
              </a:rPr>
              <a:t>王位继承法</a:t>
            </a:r>
            <a:r>
              <a:rPr lang="en-US" altLang="zh-CN" sz="3200" b="1">
                <a:latin typeface="黑体" panose="02010609060101010101" pitchFamily="49" charset="-122"/>
                <a:ea typeface="黑体" panose="02010609060101010101" pitchFamily="49" charset="-122"/>
                <a:sym typeface="+mn-ea"/>
              </a:rPr>
              <a:t>》</a:t>
            </a:r>
            <a:r>
              <a:rPr lang="zh-CN" altLang="en-US" sz="3200" b="1">
                <a:latin typeface="黑体" panose="02010609060101010101" pitchFamily="49" charset="-122"/>
                <a:ea typeface="黑体" panose="02010609060101010101" pitchFamily="49" charset="-122"/>
                <a:sym typeface="+mn-ea"/>
              </a:rPr>
              <a:t>颁布后，英国国家权力的中心有没有转移？</a:t>
            </a:r>
            <a:endParaRPr lang="zh-CN" altLang="en-US" sz="2800">
              <a:latin typeface="黑体" panose="02010609060101010101" pitchFamily="49" charset="-122"/>
              <a:ea typeface="黑体" panose="02010609060101010101" pitchFamily="49" charset="-122"/>
            </a:endParaRPr>
          </a:p>
        </p:txBody>
      </p:sp>
      <p:sp>
        <p:nvSpPr>
          <p:cNvPr id="18" name="文本框 17"/>
          <p:cNvSpPr txBox="1"/>
          <p:nvPr/>
        </p:nvSpPr>
        <p:spPr>
          <a:xfrm>
            <a:off x="838200" y="2901836"/>
            <a:ext cx="10922251" cy="349634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nSpc>
                <a:spcPct val="110000"/>
              </a:lnSpc>
              <a:spcBef>
                <a:spcPts val="600"/>
              </a:spcBef>
            </a:pPr>
            <a:r>
              <a:rPr lang="en-US" altLang="zh-CN" sz="2800">
                <a:solidFill>
                  <a:srgbClr val="000000"/>
                </a:solidFill>
              </a:rPr>
              <a:t>       </a:t>
            </a:r>
            <a:r>
              <a:rPr lang="en-US" altLang="zh-CN" sz="2800" smtClean="0">
                <a:solidFill>
                  <a:srgbClr val="000000"/>
                </a:solidFill>
              </a:rPr>
              <a:t>  </a:t>
            </a:r>
            <a:r>
              <a:rPr lang="en-US" altLang="zh-CN" sz="3200">
                <a:solidFill>
                  <a:srgbClr val="000000"/>
                </a:solidFill>
                <a:latin typeface="黑体" panose="02010609060101010101" pitchFamily="49" charset="-122"/>
                <a:ea typeface="黑体" panose="02010609060101010101" pitchFamily="49" charset="-122"/>
                <a:cs typeface="黑体" panose="02010609060101010101" pitchFamily="49" charset="-122"/>
              </a:rPr>
              <a:t>17</a:t>
            </a:r>
            <a:r>
              <a:rPr lang="zh-CN" altLang="en-US" sz="3200">
                <a:solidFill>
                  <a:srgbClr val="000000"/>
                </a:solidFill>
                <a:latin typeface="黑体" panose="02010609060101010101" pitchFamily="49" charset="-122"/>
                <a:ea typeface="黑体" panose="02010609060101010101" pitchFamily="49" charset="-122"/>
                <a:cs typeface="黑体" panose="02010609060101010101" pitchFamily="49" charset="-122"/>
              </a:rPr>
              <a:t>世纪后半叶以前的英国： 认为“</a:t>
            </a:r>
            <a:r>
              <a:rPr lang="zh-CN" altLang="en-US" sz="3200">
                <a:solidFill>
                  <a:srgbClr val="FF0000"/>
                </a:solidFill>
                <a:latin typeface="黑体" panose="02010609060101010101" pitchFamily="49" charset="-122"/>
                <a:ea typeface="黑体" panose="02010609060101010101" pitchFamily="49" charset="-122"/>
                <a:cs typeface="黑体" panose="02010609060101010101" pitchFamily="49" charset="-122"/>
              </a:rPr>
              <a:t>君权神授</a:t>
            </a:r>
            <a:r>
              <a:rPr lang="zh-CN" altLang="en-US" sz="3200">
                <a:solidFill>
                  <a:srgbClr val="000000"/>
                </a:solidFill>
                <a:latin typeface="黑体" panose="02010609060101010101" pitchFamily="49" charset="-122"/>
                <a:ea typeface="黑体" panose="02010609060101010101" pitchFamily="49" charset="-122"/>
                <a:cs typeface="黑体" panose="02010609060101010101" pitchFamily="49" charset="-122"/>
              </a:rPr>
              <a:t>”，鼓吹“除上帝以外，国王不对任何人负责”，并宣称议会的权力来自国王。</a:t>
            </a:r>
          </a:p>
          <a:p>
            <a:pPr>
              <a:lnSpc>
                <a:spcPct val="110000"/>
              </a:lnSpc>
              <a:spcBef>
                <a:spcPts val="600"/>
              </a:spcBef>
            </a:pPr>
            <a:r>
              <a:rPr lang="en-US" altLang="zh-CN" sz="3200">
                <a:solidFill>
                  <a:srgbClr val="000000"/>
                </a:solidFill>
                <a:latin typeface="黑体" panose="02010609060101010101" pitchFamily="49" charset="-122"/>
                <a:ea typeface="黑体" panose="02010609060101010101" pitchFamily="49" charset="-122"/>
                <a:cs typeface="黑体" panose="02010609060101010101" pitchFamily="49" charset="-122"/>
              </a:rPr>
              <a:t>   </a:t>
            </a:r>
            <a:r>
              <a:rPr lang="en-US" altLang="zh-CN" sz="3200" smtClean="0">
                <a:solidFill>
                  <a:srgbClr val="000000"/>
                </a:solidFill>
                <a:latin typeface="黑体" panose="02010609060101010101" pitchFamily="49" charset="-122"/>
                <a:ea typeface="黑体" panose="02010609060101010101" pitchFamily="49" charset="-122"/>
                <a:cs typeface="黑体" panose="02010609060101010101" pitchFamily="49" charset="-122"/>
              </a:rPr>
              <a:t> 17</a:t>
            </a:r>
            <a:r>
              <a:rPr lang="zh-CN" altLang="en-US" sz="3200">
                <a:solidFill>
                  <a:srgbClr val="000000"/>
                </a:solidFill>
                <a:latin typeface="黑体" panose="02010609060101010101" pitchFamily="49" charset="-122"/>
                <a:ea typeface="黑体" panose="02010609060101010101" pitchFamily="49" charset="-122"/>
                <a:cs typeface="黑体" panose="02010609060101010101" pitchFamily="49" charset="-122"/>
              </a:rPr>
              <a:t>世纪末以后的英国：</a:t>
            </a:r>
            <a:r>
              <a:rPr lang="zh-CN" altLang="en-US" sz="3200">
                <a:solidFill>
                  <a:srgbClr val="FF0000"/>
                </a:solidFill>
                <a:latin typeface="黑体" panose="02010609060101010101" pitchFamily="49" charset="-122"/>
                <a:ea typeface="黑体" panose="02010609060101010101" pitchFamily="49" charset="-122"/>
                <a:cs typeface="黑体" panose="02010609060101010101" pitchFamily="49" charset="-122"/>
              </a:rPr>
              <a:t>国王权力的来源</a:t>
            </a:r>
            <a:r>
              <a:rPr lang="zh-CN" altLang="en-US" sz="3200">
                <a:solidFill>
                  <a:srgbClr val="000000"/>
                </a:solidFill>
                <a:latin typeface="黑体" panose="02010609060101010101" pitchFamily="49" charset="-122"/>
                <a:ea typeface="黑体" panose="02010609060101010101" pitchFamily="49" charset="-122"/>
                <a:cs typeface="黑体" panose="02010609060101010101" pitchFamily="49" charset="-122"/>
              </a:rPr>
              <a:t>已不再是神授而</a:t>
            </a:r>
            <a:r>
              <a:rPr lang="zh-CN" altLang="en-US" sz="3200">
                <a:solidFill>
                  <a:srgbClr val="FF0000"/>
                </a:solidFill>
                <a:latin typeface="黑体" panose="02010609060101010101" pitchFamily="49" charset="-122"/>
                <a:ea typeface="黑体" panose="02010609060101010101" pitchFamily="49" charset="-122"/>
                <a:cs typeface="黑体" panose="02010609060101010101" pitchFamily="49" charset="-122"/>
              </a:rPr>
              <a:t>是议会</a:t>
            </a:r>
            <a:r>
              <a:rPr lang="zh-CN" altLang="en-US" sz="3200">
                <a:solidFill>
                  <a:srgbClr val="000000"/>
                </a:solidFill>
                <a:latin typeface="黑体" panose="02010609060101010101" pitchFamily="49" charset="-122"/>
                <a:ea typeface="黑体" panose="02010609060101010101" pitchFamily="49" charset="-122"/>
                <a:cs typeface="黑体" panose="02010609060101010101" pitchFamily="49" charset="-122"/>
              </a:rPr>
              <a:t>，国王从此变成服从议会的立宪</a:t>
            </a:r>
            <a:r>
              <a:rPr lang="zh-CN" altLang="en-US" sz="3200" smtClean="0">
                <a:solidFill>
                  <a:srgbClr val="000000"/>
                </a:solidFill>
                <a:latin typeface="黑体" panose="02010609060101010101" pitchFamily="49" charset="-122"/>
                <a:ea typeface="黑体" panose="02010609060101010101" pitchFamily="49" charset="-122"/>
                <a:cs typeface="黑体" panose="02010609060101010101" pitchFamily="49" charset="-122"/>
              </a:rPr>
              <a:t>君主。</a:t>
            </a:r>
            <a:endParaRPr lang="en-US" altLang="zh-CN" sz="3200" smtClean="0">
              <a:solidFill>
                <a:srgbClr val="000000"/>
              </a:solidFill>
              <a:latin typeface="黑体" pitchFamily="49" charset="-122"/>
              <a:ea typeface="黑体" pitchFamily="49" charset="-122"/>
              <a:cs typeface="黑体" panose="02010609060101010101" pitchFamily="49" charset="-122"/>
            </a:endParaRPr>
          </a:p>
          <a:p>
            <a:pPr>
              <a:lnSpc>
                <a:spcPct val="110000"/>
              </a:lnSpc>
              <a:spcBef>
                <a:spcPts val="600"/>
              </a:spcBef>
            </a:pPr>
            <a:r>
              <a:rPr lang="en-US" altLang="zh-CN" sz="3200">
                <a:solidFill>
                  <a:srgbClr val="000000"/>
                </a:solidFill>
                <a:latin typeface="黑体" panose="02010609060101010101" pitchFamily="49" charset="-122"/>
                <a:ea typeface="黑体" panose="02010609060101010101" pitchFamily="49" charset="-122"/>
                <a:cs typeface="黑体" panose="02010609060101010101" pitchFamily="49" charset="-122"/>
              </a:rPr>
              <a:t> </a:t>
            </a:r>
            <a:r>
              <a:rPr lang="en-US" altLang="zh-CN" sz="3200" smtClean="0">
                <a:solidFill>
                  <a:srgbClr val="000000"/>
                </a:solidFill>
                <a:latin typeface="黑体" panose="02010609060101010101" pitchFamily="49" charset="-122"/>
                <a:ea typeface="黑体" panose="02010609060101010101" pitchFamily="49" charset="-122"/>
                <a:cs typeface="黑体" panose="02010609060101010101" pitchFamily="49" charset="-122"/>
              </a:rPr>
              <a:t>      </a:t>
            </a:r>
            <a:r>
              <a:rPr lang="zh-CN" altLang="en-US" sz="3200" smtClean="0">
                <a:solidFill>
                  <a:srgbClr val="FF0000"/>
                </a:solidFill>
                <a:latin typeface="黑体" panose="02010609060101010101" pitchFamily="49" charset="-122"/>
                <a:ea typeface="黑体" panose="02010609060101010101" pitchFamily="49" charset="-122"/>
                <a:cs typeface="黑体" panose="02010609060101010101" pitchFamily="49" charset="-122"/>
              </a:rPr>
              <a:t>政治权力的核心从英王逐渐向议会转移 </a:t>
            </a:r>
            <a:endParaRPr lang="zh-CN" altLang="en-US" sz="3200">
              <a:solidFill>
                <a:srgbClr val="FF0000"/>
              </a:solidFill>
              <a:latin typeface="黑体" pitchFamily="49" charset="-122"/>
              <a:ea typeface="黑体" pitchFamily="49" charset="-122"/>
              <a:cs typeface="黑体" panose="02010609060101010101" pitchFamily="49" charset="-122"/>
            </a:endParaRPr>
          </a:p>
        </p:txBody>
      </p:sp>
      <p:pic>
        <p:nvPicPr>
          <p:cNvPr id="14" name="图片 27" descr="3646_G_1473061389892.pn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83870" y="1208258"/>
            <a:ext cx="1308660" cy="1445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bg/>
                                          </p:spTgt>
                                        </p:tgtEl>
                                        <p:attrNameLst>
                                          <p:attrName>style.visibility</p:attrName>
                                        </p:attrNameLst>
                                      </p:cBhvr>
                                      <p:to>
                                        <p:strVal val="visible"/>
                                      </p:to>
                                    </p:set>
                                    <p:animEffect transition="in" filter="blinds(horizontal)">
                                      <p:cBhvr>
                                        <p:cTn id="7" dur="500"/>
                                        <p:tgtEl>
                                          <p:spTgt spid="18">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blinds(horizontal)">
                                      <p:cBhvr>
                                        <p:cTn id="12" dur="500"/>
                                        <p:tgtEl>
                                          <p:spTgt spid="18">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xEl>
                                              <p:pRg st="1" end="1"/>
                                            </p:txEl>
                                          </p:spTgt>
                                        </p:tgtEl>
                                        <p:attrNameLst>
                                          <p:attrName>style.visibility</p:attrName>
                                        </p:attrNameLst>
                                      </p:cBhvr>
                                      <p:to>
                                        <p:strVal val="visible"/>
                                      </p:to>
                                    </p:set>
                                    <p:animEffect transition="in" filter="blinds(horizontal)">
                                      <p:cBhvr>
                                        <p:cTn id="17" dur="500"/>
                                        <p:tgtEl>
                                          <p:spTgt spid="18">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
                                            <p:txEl>
                                              <p:pRg st="2" end="2"/>
                                            </p:txEl>
                                          </p:spTgt>
                                        </p:tgtEl>
                                        <p:attrNameLst>
                                          <p:attrName>style.visibility</p:attrName>
                                        </p:attrNameLst>
                                      </p:cBhvr>
                                      <p:to>
                                        <p:strVal val="visible"/>
                                      </p:to>
                                    </p:set>
                                    <p:animEffect transition="in" filter="blinds(horizontal)">
                                      <p:cBhvr>
                                        <p:cTn id="22" dur="5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build="p" animBg="1"/>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1" name="标题 2"/>
          <p:cNvSpPr txBox="1">
            <a:spLocks noGrp="1"/>
          </p:cNvSpPr>
          <p:nvPr>
            <p:ph type="ctrTitle"/>
          </p:nvPr>
        </p:nvSpPr>
        <p:spPr>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17" name="文本框 16"/>
          <p:cNvSpPr txBox="1"/>
          <p:nvPr/>
        </p:nvSpPr>
        <p:spPr>
          <a:xfrm>
            <a:off x="1810030" y="1423080"/>
            <a:ext cx="10216870" cy="1015663"/>
          </a:xfrm>
          <a:prstGeom prst="rect">
            <a:avLst/>
          </a:prstGeom>
          <a:noFill/>
        </p:spPr>
        <p:txBody>
          <a:bodyPr wrap="square" rtlCol="0" anchor="t">
            <a:spAutoFit/>
          </a:bodyPr>
          <a:lstStyle/>
          <a:p>
            <a:pPr>
              <a:spcBef>
                <a:spcPct val="50000"/>
              </a:spcBef>
            </a:pPr>
            <a:r>
              <a:rPr lang="zh-CN" altLang="en-US" sz="2400" b="1" smtClean="0">
                <a:latin typeface="黑体" panose="02010609060101010101" pitchFamily="49" charset="-122"/>
                <a:ea typeface="黑体" panose="02010609060101010101" pitchFamily="49" charset="-122"/>
                <a:sym typeface="+mn-ea"/>
              </a:rPr>
              <a:t>    </a:t>
            </a:r>
            <a:endParaRPr lang="zh-CN" altLang="en-US" sz="2400" b="1">
              <a:latin typeface="黑体" pitchFamily="49" charset="-122"/>
              <a:ea typeface="黑体" pitchFamily="49" charset="-122"/>
              <a:sym typeface="+mn-ea"/>
            </a:endParaRPr>
          </a:p>
          <a:p>
            <a:pPr>
              <a:spcBef>
                <a:spcPct val="50000"/>
              </a:spcBef>
            </a:pPr>
            <a:r>
              <a:rPr lang="zh-CN" altLang="en-US" sz="2400" b="1">
                <a:latin typeface="黑体" panose="02010609060101010101" pitchFamily="49" charset="-122"/>
                <a:ea typeface="黑体" panose="02010609060101010101" pitchFamily="49" charset="-122"/>
                <a:sym typeface="+mn-ea"/>
              </a:rPr>
              <a:t>    </a:t>
            </a:r>
          </a:p>
        </p:txBody>
      </p:sp>
      <p:sp>
        <p:nvSpPr>
          <p:cNvPr id="2" name="文本框 1"/>
          <p:cNvSpPr txBox="1"/>
          <p:nvPr/>
        </p:nvSpPr>
        <p:spPr>
          <a:xfrm>
            <a:off x="3479800" y="1574800"/>
            <a:ext cx="8229600" cy="489364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smtClean="0">
                <a:latin typeface="黑体" panose="02010609060101010101" pitchFamily="49" charset="-122"/>
                <a:ea typeface="黑体" panose="02010609060101010101" pitchFamily="49" charset="-122"/>
              </a:rPr>
              <a:t>    英国</a:t>
            </a:r>
            <a:r>
              <a:rPr lang="zh-CN" altLang="en-US" sz="2400">
                <a:latin typeface="黑体" panose="02010609060101010101" pitchFamily="49" charset="-122"/>
                <a:ea typeface="黑体" panose="02010609060101010101" pitchFamily="49" charset="-122"/>
              </a:rPr>
              <a:t>国王很早就有在宫中召集一些贵族、大臣和高级教士在一个秘密的小房间开会、商讨国家大事的传统</a:t>
            </a:r>
            <a:r>
              <a:rPr lang="zh-CN" altLang="en-US" sz="2400" smtClean="0">
                <a:latin typeface="黑体" panose="02010609060101010101" pitchFamily="49" charset="-122"/>
                <a:ea typeface="黑体" panose="02010609060101010101" pitchFamily="49" charset="-122"/>
              </a:rPr>
              <a:t>。</a:t>
            </a:r>
            <a:endParaRPr lang="en-US" altLang="zh-CN" sz="2400" smtClean="0">
              <a:latin typeface="黑体" pitchFamily="49" charset="-122"/>
              <a:ea typeface="黑体" pitchFamily="49" charset="-122"/>
            </a:endParaRPr>
          </a:p>
          <a:p>
            <a:r>
              <a:rPr lang="en-US" altLang="zh-CN" sz="2400">
                <a:solidFill>
                  <a:srgbClr val="FF0000"/>
                </a:solidFill>
                <a:latin typeface="黑体" panose="02010609060101010101" pitchFamily="49" charset="-122"/>
                <a:ea typeface="黑体" panose="02010609060101010101" pitchFamily="49" charset="-122"/>
              </a:rPr>
              <a:t> </a:t>
            </a:r>
            <a:r>
              <a:rPr lang="en-US" altLang="zh-CN" sz="2400" smtClean="0">
                <a:solidFill>
                  <a:srgbClr val="FF0000"/>
                </a:solidFill>
                <a:latin typeface="黑体" panose="02010609060101010101" pitchFamily="49" charset="-122"/>
                <a:ea typeface="黑体" panose="02010609060101010101" pitchFamily="49" charset="-122"/>
              </a:rPr>
              <a:t>   18</a:t>
            </a:r>
            <a:r>
              <a:rPr lang="zh-CN" altLang="en-US" sz="2400">
                <a:solidFill>
                  <a:srgbClr val="FF0000"/>
                </a:solidFill>
                <a:latin typeface="黑体" panose="02010609060101010101" pitchFamily="49" charset="-122"/>
                <a:ea typeface="黑体" panose="02010609060101010101" pitchFamily="49" charset="-122"/>
              </a:rPr>
              <a:t>世纪以后，国王不再出席内阁会议。</a:t>
            </a:r>
            <a:r>
              <a:rPr lang="zh-CN" altLang="en-US" sz="2400">
                <a:latin typeface="黑体" panose="02010609060101010101" pitchFamily="49" charset="-122"/>
                <a:ea typeface="黑体" panose="02010609060101010101" pitchFamily="49" charset="-122"/>
              </a:rPr>
              <a:t>下院多数党领袖经常主持内阁会议，英国的责任制内阁开始逐渐形成。</a:t>
            </a:r>
          </a:p>
          <a:p>
            <a:r>
              <a:rPr lang="zh-CN" altLang="en-US" sz="2400">
                <a:latin typeface="黑体" panose="02010609060101010101" pitchFamily="49" charset="-122"/>
                <a:ea typeface="黑体" panose="02010609060101010101" pitchFamily="49" charset="-122"/>
              </a:rPr>
              <a:t>    </a:t>
            </a:r>
            <a:r>
              <a:rPr lang="zh-CN" altLang="en-US" sz="2400">
                <a:solidFill>
                  <a:srgbClr val="FF0000"/>
                </a:solidFill>
                <a:latin typeface="黑体" panose="02010609060101010101" pitchFamily="49" charset="-122"/>
                <a:ea typeface="黑体" panose="02010609060101010101" pitchFamily="49" charset="-122"/>
              </a:rPr>
              <a:t>责任制内阁简称内阁，内阁的首脑是首相，内阁成员是各部大臣。内阁成员集体负责，必须在大政方针上保持一致，要与首相共进退。如果议会通过对政府的不信任案，内阁就要垮台，但首相也有权解散议会，重新选举</a:t>
            </a:r>
            <a:r>
              <a:rPr lang="zh-CN" altLang="en-US" sz="2400" smtClean="0">
                <a:solidFill>
                  <a:srgbClr val="FF0000"/>
                </a:solidFill>
                <a:latin typeface="黑体" panose="02010609060101010101" pitchFamily="49" charset="-122"/>
                <a:ea typeface="黑体" panose="02010609060101010101" pitchFamily="49" charset="-122"/>
              </a:rPr>
              <a:t>。</a:t>
            </a:r>
            <a:endParaRPr lang="en-US" altLang="zh-CN" sz="2400" smtClean="0">
              <a:solidFill>
                <a:srgbClr val="FF0000"/>
              </a:solidFill>
              <a:latin typeface="黑体" pitchFamily="49" charset="-122"/>
              <a:ea typeface="黑体" pitchFamily="49" charset="-122"/>
            </a:endParaRPr>
          </a:p>
          <a:p>
            <a:r>
              <a:rPr lang="en-US" altLang="zh-CN" sz="2400">
                <a:latin typeface="黑体" panose="02010609060101010101" pitchFamily="49" charset="-122"/>
                <a:ea typeface="黑体" panose="02010609060101010101" pitchFamily="49" charset="-122"/>
              </a:rPr>
              <a:t> </a:t>
            </a:r>
            <a:r>
              <a:rPr lang="en-US" altLang="zh-CN" sz="2400" smtClean="0">
                <a:latin typeface="黑体" panose="02010609060101010101" pitchFamily="49" charset="-122"/>
                <a:ea typeface="黑体" panose="02010609060101010101" pitchFamily="49" charset="-122"/>
              </a:rPr>
              <a:t>   </a:t>
            </a:r>
            <a:r>
              <a:rPr lang="zh-CN" altLang="en-US" sz="2400" smtClean="0">
                <a:latin typeface="黑体" panose="02010609060101010101" pitchFamily="49" charset="-122"/>
                <a:ea typeface="黑体" panose="02010609060101010101" pitchFamily="49" charset="-122"/>
              </a:rPr>
              <a:t>内阁</a:t>
            </a:r>
            <a:r>
              <a:rPr lang="zh-CN" altLang="en-US" sz="2400">
                <a:latin typeface="黑体" panose="02010609060101010101" pitchFamily="49" charset="-122"/>
                <a:ea typeface="黑体" panose="02010609060101010101" pitchFamily="49" charset="-122"/>
              </a:rPr>
              <a:t>名义上对国王负责，其实是对议会负责。一个政党成为多数党时就获得执政地位，党的领袖就会被国王任命为首相。首相有权提名内阁成员即各部大臣，决定国家的重要政策，掌握国家的行政大权。同时，他又能通过议会掌握立法权。这样，首相实际上掌握了国家大权。</a:t>
            </a:r>
          </a:p>
        </p:txBody>
      </p:sp>
      <p:sp>
        <p:nvSpPr>
          <p:cNvPr id="7" name="文本框 6"/>
          <p:cNvSpPr txBox="1"/>
          <p:nvPr/>
        </p:nvSpPr>
        <p:spPr>
          <a:xfrm>
            <a:off x="6463903" y="900135"/>
            <a:ext cx="3455194" cy="598805"/>
          </a:xfrm>
          <a:prstGeom prst="rect">
            <a:avLst/>
          </a:prstGeom>
          <a:noFill/>
          <a:ln w="9525">
            <a:noFill/>
          </a:ln>
        </p:spPr>
        <p:txBody>
          <a:bodyPr>
            <a:spAutoFit/>
          </a:bodyPr>
          <a:lstStyle/>
          <a:p>
            <a:pPr>
              <a:spcBef>
                <a:spcPct val="50000"/>
              </a:spcBef>
            </a:pPr>
            <a:r>
              <a:rPr lang="zh-CN" altLang="en-US" sz="3300" b="1" smtClean="0">
                <a:latin typeface="黑体" panose="02010609060101010101" pitchFamily="49" charset="-122"/>
                <a:ea typeface="黑体" panose="02010609060101010101" pitchFamily="49" charset="-122"/>
              </a:rPr>
              <a:t>责任内阁制</a:t>
            </a:r>
            <a:endParaRPr lang="en-US" altLang="zh-CN" sz="3300" b="1">
              <a:latin typeface="黑体" pitchFamily="49" charset="-122"/>
              <a:ea typeface="黑体" pitchFamily="49" charset="-122"/>
            </a:endParaRPr>
          </a:p>
        </p:txBody>
      </p:sp>
      <p:pic>
        <p:nvPicPr>
          <p:cNvPr id="3" name="图片 2"/>
          <p:cNvPicPr>
            <a:picLocks noChangeAspect="1"/>
          </p:cNvPicPr>
          <p:nvPr/>
        </p:nvPicPr>
        <p:blipFill>
          <a:blip r:embed="rId2"/>
          <a:stretch>
            <a:fillRect/>
          </a:stretch>
        </p:blipFill>
        <p:spPr>
          <a:xfrm>
            <a:off x="386836" y="1689440"/>
            <a:ext cx="2846387" cy="39617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文本框 3"/>
          <p:cNvSpPr txBox="1"/>
          <p:nvPr/>
        </p:nvSpPr>
        <p:spPr>
          <a:xfrm>
            <a:off x="944024" y="5651160"/>
            <a:ext cx="1732010" cy="707886"/>
          </a:xfrm>
          <a:prstGeom prst="rect">
            <a:avLst/>
          </a:prstGeom>
          <a:noFill/>
        </p:spPr>
        <p:txBody>
          <a:bodyPr wrap="square" rtlCol="0">
            <a:spAutoFit/>
          </a:bodyPr>
          <a:lstStyle/>
          <a:p>
            <a:r>
              <a:rPr lang="zh-CN" altLang="en-US" sz="2000" smtClean="0">
                <a:latin typeface="黑体" panose="02010609060101010101" pitchFamily="49" charset="-122"/>
                <a:ea typeface="黑体" panose="02010609060101010101" pitchFamily="49" charset="-122"/>
              </a:rPr>
              <a:t>英国下议院</a:t>
            </a:r>
            <a:endParaRPr lang="en-US" altLang="zh-CN" sz="2000" smtClean="0">
              <a:latin typeface="黑体" pitchFamily="49" charset="-122"/>
              <a:ea typeface="黑体" pitchFamily="49" charset="-122"/>
            </a:endParaRPr>
          </a:p>
          <a:p>
            <a:r>
              <a:rPr lang="en-US" altLang="zh-CN" sz="2000">
                <a:latin typeface="黑体" panose="02010609060101010101" pitchFamily="49" charset="-122"/>
                <a:ea typeface="黑体" panose="02010609060101010101" pitchFamily="49" charset="-122"/>
              </a:rPr>
              <a:t> </a:t>
            </a:r>
            <a:r>
              <a:rPr lang="zh-CN" altLang="en-US" sz="2000" smtClean="0">
                <a:latin typeface="黑体" panose="02010609060101010101" pitchFamily="49" charset="-122"/>
                <a:ea typeface="黑体" panose="02010609060101010101" pitchFamily="49" charset="-122"/>
              </a:rPr>
              <a:t>开会场所</a:t>
            </a:r>
            <a:endParaRPr lang="zh-CN" altLang="en-US" sz="2000">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30" name="矩形 29"/>
          <p:cNvSpPr/>
          <p:nvPr/>
        </p:nvSpPr>
        <p:spPr>
          <a:xfrm>
            <a:off x="7306857" y="1956471"/>
            <a:ext cx="792163" cy="2233612"/>
          </a:xfrm>
          <a:prstGeom prst="rect">
            <a:avLst/>
          </a:prstGeom>
          <a:solidFill>
            <a:srgbClr val="68BAC0">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68BAC0"/>
            </a:extrusionClr>
          </a:sp3d>
        </p:spPr>
        <p:txBody>
          <a:bodyPr wrap="none" anchor="ctr">
            <a:flatTx/>
          </a:bodyPr>
          <a:lstStyle/>
          <a:p>
            <a:pPr algn="ctr"/>
            <a:r>
              <a:rPr lang="zh-CN" altLang="en-US" sz="2800" smtClean="0">
                <a:solidFill>
                  <a:prstClr val="black"/>
                </a:solidFill>
                <a:effectLst>
                  <a:outerShdw blurRad="38100" dist="38100" dir="2700000">
                    <a:srgbClr val="000000"/>
                  </a:outerShdw>
                </a:effectLst>
                <a:latin typeface="Arial" panose="020b0604020202020204" pitchFamily="34" charset="0"/>
              </a:rPr>
              <a:t>议</a:t>
            </a:r>
          </a:p>
          <a:p>
            <a:pPr algn="ctr"/>
            <a:r>
              <a:rPr lang="zh-CN" altLang="en-US" sz="2800" smtClean="0">
                <a:solidFill>
                  <a:prstClr val="black"/>
                </a:solidFill>
                <a:effectLst>
                  <a:outerShdw blurRad="38100" dist="38100" dir="2700000">
                    <a:srgbClr val="000000"/>
                  </a:outerShdw>
                </a:effectLst>
                <a:latin typeface="Arial" panose="020b0604020202020204" pitchFamily="34" charset="0"/>
              </a:rPr>
              <a:t>会</a:t>
            </a:r>
            <a:endParaRPr lang="zh-CN" altLang="en-US" sz="2800">
              <a:solidFill>
                <a:prstClr val="black"/>
              </a:solidFill>
              <a:effectLst>
                <a:outerShdw blurRad="38100" dist="38100" dir="2700000">
                  <a:srgbClr val="000000"/>
                </a:outerShdw>
              </a:effectLst>
              <a:latin typeface="Arial" pitchFamily="34" charset="0"/>
            </a:endParaRPr>
          </a:p>
        </p:txBody>
      </p:sp>
      <p:sp>
        <p:nvSpPr>
          <p:cNvPr id="11" name="标题 2"/>
          <p:cNvSpPr txBox="1">
            <a:spLocks noGrp="1"/>
          </p:cNvSpPr>
          <p:nvPr>
            <p:ph type="ctrTitle"/>
          </p:nvPr>
        </p:nvSpPr>
        <p:spPr>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12" name="矩形 11"/>
          <p:cNvSpPr/>
          <p:nvPr/>
        </p:nvSpPr>
        <p:spPr>
          <a:xfrm>
            <a:off x="2928338" y="2057786"/>
            <a:ext cx="719137" cy="2160588"/>
          </a:xfrm>
          <a:prstGeom prst="rect">
            <a:avLst/>
          </a:prstGeom>
          <a:solidFill>
            <a:srgbClr val="FFC000">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chemeClr val="bg2"/>
            </a:extrusionClr>
          </a:sp3d>
        </p:spPr>
        <p:txBody>
          <a:bodyPr wrap="none" anchor="ctr">
            <a:flatTx/>
          </a:bodyPr>
          <a:lstStyle/>
          <a:p>
            <a:pPr algn="ctr"/>
            <a:r>
              <a:rPr lang="zh-CN" altLang="en-US" sz="2800" b="1">
                <a:solidFill>
                  <a:prstClr val="black"/>
                </a:solidFill>
                <a:latin typeface="黑体" panose="02010609060101010101" pitchFamily="49" charset="-122"/>
                <a:ea typeface="黑体" panose="02010609060101010101" pitchFamily="49" charset="-122"/>
              </a:rPr>
              <a:t>君</a:t>
            </a:r>
          </a:p>
          <a:p>
            <a:pPr algn="ctr"/>
            <a:endParaRPr lang="zh-CN" altLang="en-US" sz="2800" b="1">
              <a:solidFill>
                <a:prstClr val="black"/>
              </a:solidFill>
              <a:latin typeface="黑体" pitchFamily="49" charset="-122"/>
              <a:ea typeface="黑体" pitchFamily="49" charset="-122"/>
            </a:endParaRPr>
          </a:p>
          <a:p>
            <a:pPr algn="ctr"/>
            <a:endParaRPr lang="zh-CN" altLang="en-US" sz="2800" b="1">
              <a:solidFill>
                <a:prstClr val="black"/>
              </a:solidFill>
              <a:latin typeface="黑体" panose="02010609060101010101" pitchFamily="49" charset="-122"/>
              <a:ea typeface="黑体" panose="02010609060101010101" pitchFamily="49" charset="-122"/>
            </a:endParaRPr>
          </a:p>
          <a:p>
            <a:pPr algn="ctr"/>
            <a:r>
              <a:rPr lang="zh-CN" altLang="en-US" sz="2800" b="1">
                <a:solidFill>
                  <a:prstClr val="black"/>
                </a:solidFill>
                <a:latin typeface="黑体" panose="02010609060101010101" pitchFamily="49" charset="-122"/>
                <a:ea typeface="黑体" panose="02010609060101010101" pitchFamily="49" charset="-122"/>
              </a:rPr>
              <a:t>主</a:t>
            </a:r>
          </a:p>
        </p:txBody>
      </p:sp>
      <p:sp>
        <p:nvSpPr>
          <p:cNvPr id="13" name="右箭头 12"/>
          <p:cNvSpPr/>
          <p:nvPr/>
        </p:nvSpPr>
        <p:spPr>
          <a:xfrm>
            <a:off x="3666706" y="1875839"/>
            <a:ext cx="3743325" cy="647700"/>
          </a:xfrm>
          <a:prstGeom prst="rightArrow">
            <a:avLst>
              <a:gd name="adj1" fmla="val 50000"/>
              <a:gd name="adj2" fmla="val 144485"/>
            </a:avLst>
          </a:prstGeom>
          <a:solidFill>
            <a:schemeClr val="bg2">
              <a:alpha val="89999"/>
            </a:scheme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chemeClr val="bg2"/>
            </a:extrusionClr>
          </a:sp3d>
        </p:spPr>
        <p:txBody>
          <a:bodyPr wrap="none" anchor="ctr">
            <a:flatTx/>
          </a:bodyPr>
          <a:lstStyle/>
          <a:p>
            <a:pPr algn="ctr"/>
            <a:r>
              <a:rPr lang="zh-CN" altLang="en-US" b="1">
                <a:solidFill>
                  <a:prstClr val="black"/>
                </a:solidFill>
                <a:latin typeface="黑体" panose="02010609060101010101" pitchFamily="49" charset="-122"/>
                <a:ea typeface="黑体" panose="02010609060101010101" pitchFamily="49" charset="-122"/>
              </a:rPr>
              <a:t>任  </a:t>
            </a:r>
            <a:r>
              <a:rPr lang="zh-CN" altLang="en-US" b="1" smtClean="0">
                <a:solidFill>
                  <a:prstClr val="black"/>
                </a:solidFill>
                <a:latin typeface="黑体" panose="02010609060101010101" pitchFamily="49" charset="-122"/>
                <a:ea typeface="黑体" panose="02010609060101010101" pitchFamily="49" charset="-122"/>
              </a:rPr>
              <a:t>命</a:t>
            </a:r>
            <a:r>
              <a:rPr lang="zh-CN" altLang="en-US" b="1">
                <a:solidFill>
                  <a:prstClr val="black"/>
                </a:solidFill>
                <a:latin typeface="黑体" panose="02010609060101010101" pitchFamily="49" charset="-122"/>
                <a:ea typeface="黑体" panose="02010609060101010101" pitchFamily="49" charset="-122"/>
              </a:rPr>
              <a:t>　，贵　族　世　袭</a:t>
            </a:r>
          </a:p>
        </p:txBody>
      </p:sp>
      <p:sp>
        <p:nvSpPr>
          <p:cNvPr id="14" name="矩形 13"/>
          <p:cNvSpPr/>
          <p:nvPr/>
        </p:nvSpPr>
        <p:spPr>
          <a:xfrm>
            <a:off x="7333282" y="1982483"/>
            <a:ext cx="792163" cy="1081087"/>
          </a:xfrm>
          <a:prstGeom prst="rect">
            <a:avLst/>
          </a:prstGeom>
          <a:solidFill>
            <a:schemeClr val="bg2">
              <a:alpha val="79999"/>
            </a:scheme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chemeClr val="bg2"/>
            </a:extrusionClr>
          </a:sp3d>
        </p:spPr>
        <p:txBody>
          <a:bodyPr wrap="none" anchor="ctr">
            <a:flatTx/>
          </a:bodyPr>
          <a:lstStyle/>
          <a:p>
            <a:pPr algn="ctr"/>
            <a:r>
              <a:rPr lang="zh-CN" altLang="en-US" sz="2800" b="1">
                <a:latin typeface="黑体" panose="02010609060101010101" pitchFamily="49" charset="-122"/>
                <a:ea typeface="黑体" panose="02010609060101010101" pitchFamily="49" charset="-122"/>
              </a:rPr>
              <a:t>上</a:t>
            </a:r>
          </a:p>
          <a:p>
            <a:pPr algn="ctr"/>
            <a:r>
              <a:rPr lang="zh-CN" altLang="en-US" sz="2800" b="1">
                <a:latin typeface="黑体" panose="02010609060101010101" pitchFamily="49" charset="-122"/>
                <a:ea typeface="黑体" panose="02010609060101010101" pitchFamily="49" charset="-122"/>
              </a:rPr>
              <a:t>院</a:t>
            </a:r>
          </a:p>
        </p:txBody>
      </p:sp>
      <p:sp>
        <p:nvSpPr>
          <p:cNvPr id="19" name="矩形 18"/>
          <p:cNvSpPr/>
          <p:nvPr/>
        </p:nvSpPr>
        <p:spPr>
          <a:xfrm>
            <a:off x="7273442" y="3118190"/>
            <a:ext cx="792163" cy="1152525"/>
          </a:xfrm>
          <a:prstGeom prst="rect">
            <a:avLst/>
          </a:prstGeom>
          <a:solidFill>
            <a:srgbClr val="FF3399">
              <a:alpha val="7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a:r>
              <a:rPr lang="zh-CN" altLang="en-US" sz="2800">
                <a:solidFill>
                  <a:schemeClr val="bg1"/>
                </a:solidFill>
                <a:latin typeface="黑体" panose="02010609060101010101" pitchFamily="49" charset="-122"/>
                <a:ea typeface="黑体" panose="02010609060101010101" pitchFamily="49" charset="-122"/>
              </a:rPr>
              <a:t>下</a:t>
            </a:r>
          </a:p>
          <a:p>
            <a:pPr algn="ctr"/>
            <a:r>
              <a:rPr lang="zh-CN" altLang="en-US" sz="2800">
                <a:solidFill>
                  <a:schemeClr val="bg1"/>
                </a:solidFill>
                <a:latin typeface="黑体" panose="02010609060101010101" pitchFamily="49" charset="-122"/>
                <a:ea typeface="黑体" panose="02010609060101010101" pitchFamily="49" charset="-122"/>
              </a:rPr>
              <a:t>院</a:t>
            </a:r>
          </a:p>
        </p:txBody>
      </p:sp>
      <p:sp>
        <p:nvSpPr>
          <p:cNvPr id="20" name="矩形 19"/>
          <p:cNvSpPr/>
          <p:nvPr/>
        </p:nvSpPr>
        <p:spPr>
          <a:xfrm>
            <a:off x="9410103" y="2595446"/>
            <a:ext cx="576263" cy="2303462"/>
          </a:xfrm>
          <a:prstGeom prst="rect">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a:r>
              <a:rPr lang="zh-CN" altLang="en-US" sz="2800">
                <a:solidFill>
                  <a:schemeClr val="bg1"/>
                </a:solidFill>
                <a:latin typeface="黑体" panose="02010609060101010101" pitchFamily="49" charset="-122"/>
                <a:ea typeface="黑体" panose="02010609060101010101" pitchFamily="49" charset="-122"/>
              </a:rPr>
              <a:t>选</a:t>
            </a:r>
          </a:p>
          <a:p>
            <a:pPr algn="ctr"/>
            <a:endParaRPr lang="en-US" altLang="zh-CN" sz="2800">
              <a:solidFill>
                <a:schemeClr val="bg1"/>
              </a:solidFill>
              <a:latin typeface="黑体" panose="02010609060101010101" pitchFamily="49" charset="-122"/>
              <a:ea typeface="黑体" panose="02010609060101010101" pitchFamily="49" charset="-122"/>
            </a:endParaRPr>
          </a:p>
          <a:p>
            <a:pPr algn="ctr"/>
            <a:r>
              <a:rPr lang="zh-CN" altLang="en-US" sz="2800" smtClean="0">
                <a:solidFill>
                  <a:schemeClr val="bg1"/>
                </a:solidFill>
                <a:latin typeface="黑体" panose="02010609060101010101" pitchFamily="49" charset="-122"/>
                <a:ea typeface="黑体" panose="02010609060101010101" pitchFamily="49" charset="-122"/>
              </a:rPr>
              <a:t>民</a:t>
            </a:r>
            <a:endParaRPr lang="zh-CN" altLang="en-US" sz="2800">
              <a:solidFill>
                <a:schemeClr val="bg1"/>
              </a:solidFill>
              <a:latin typeface="黑体" pitchFamily="49" charset="-122"/>
              <a:ea typeface="黑体" pitchFamily="49" charset="-122"/>
            </a:endParaRPr>
          </a:p>
        </p:txBody>
      </p:sp>
      <p:sp>
        <p:nvSpPr>
          <p:cNvPr id="21" name="左箭头 20"/>
          <p:cNvSpPr/>
          <p:nvPr/>
        </p:nvSpPr>
        <p:spPr>
          <a:xfrm>
            <a:off x="8079789" y="3244320"/>
            <a:ext cx="1286094" cy="504825"/>
          </a:xfrm>
          <a:prstGeom prst="leftArrow">
            <a:avLst>
              <a:gd name="adj1" fmla="val 49777"/>
              <a:gd name="adj2" fmla="val 60691"/>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a:r>
              <a:rPr lang="zh-CN" altLang="en-US" b="1" smtClean="0">
                <a:solidFill>
                  <a:schemeClr val="bg1"/>
                </a:solidFill>
                <a:latin typeface="黑体" panose="02010609060101010101" pitchFamily="49" charset="-122"/>
                <a:ea typeface="黑体" panose="02010609060101010101" pitchFamily="49" charset="-122"/>
              </a:rPr>
              <a:t>选 举</a:t>
            </a:r>
            <a:endParaRPr lang="zh-CN" altLang="en-US" b="1">
              <a:solidFill>
                <a:schemeClr val="bg1"/>
              </a:solidFill>
              <a:latin typeface="黑体" pitchFamily="49" charset="-122"/>
              <a:ea typeface="黑体" pitchFamily="49" charset="-122"/>
            </a:endParaRPr>
          </a:p>
        </p:txBody>
      </p:sp>
      <p:sp>
        <p:nvSpPr>
          <p:cNvPr id="22" name="矩形 21"/>
          <p:cNvSpPr/>
          <p:nvPr/>
        </p:nvSpPr>
        <p:spPr>
          <a:xfrm>
            <a:off x="5334721" y="2623360"/>
            <a:ext cx="649288" cy="1585912"/>
          </a:xfrm>
          <a:prstGeom prst="rect">
            <a:avLst/>
          </a:prstGeom>
          <a:solidFill>
            <a:srgbClr val="0066FF">
              <a:alpha val="75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a:r>
              <a:rPr lang="zh-CN" altLang="en-US" sz="2400" b="1">
                <a:solidFill>
                  <a:schemeClr val="bg1"/>
                </a:solidFill>
                <a:latin typeface="黑体" panose="02010609060101010101" pitchFamily="49" charset="-122"/>
                <a:ea typeface="黑体" panose="02010609060101010101" pitchFamily="49" charset="-122"/>
              </a:rPr>
              <a:t>内</a:t>
            </a:r>
          </a:p>
          <a:p>
            <a:pPr algn="ctr"/>
            <a:endParaRPr lang="zh-CN" altLang="en-US" sz="2400" b="1">
              <a:solidFill>
                <a:schemeClr val="bg1"/>
              </a:solidFill>
              <a:latin typeface="黑体" pitchFamily="49" charset="-122"/>
              <a:ea typeface="黑体" pitchFamily="49" charset="-122"/>
            </a:endParaRPr>
          </a:p>
          <a:p>
            <a:pPr algn="ctr"/>
            <a:r>
              <a:rPr lang="zh-CN" altLang="en-US" sz="2400" b="1" smtClean="0">
                <a:solidFill>
                  <a:schemeClr val="bg1"/>
                </a:solidFill>
                <a:latin typeface="黑体" panose="02010609060101010101" pitchFamily="49" charset="-122"/>
                <a:ea typeface="黑体" panose="02010609060101010101" pitchFamily="49" charset="-122"/>
              </a:rPr>
              <a:t>阁</a:t>
            </a:r>
            <a:endParaRPr lang="zh-CN" altLang="en-US" sz="2400" b="1">
              <a:solidFill>
                <a:schemeClr val="bg1"/>
              </a:solidFill>
              <a:latin typeface="黑体" panose="02010609060101010101" pitchFamily="49" charset="-122"/>
              <a:ea typeface="黑体" panose="02010609060101010101" pitchFamily="49" charset="-122"/>
            </a:endParaRPr>
          </a:p>
        </p:txBody>
      </p:sp>
      <p:sp>
        <p:nvSpPr>
          <p:cNvPr id="23" name="右箭头 22"/>
          <p:cNvSpPr/>
          <p:nvPr/>
        </p:nvSpPr>
        <p:spPr>
          <a:xfrm>
            <a:off x="6009817" y="2680017"/>
            <a:ext cx="1271232" cy="778314"/>
          </a:xfrm>
          <a:prstGeom prst="rightArrow">
            <a:avLst>
              <a:gd name="adj1" fmla="val 50000"/>
              <a:gd name="adj2" fmla="val 50277"/>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a:r>
              <a:rPr lang="zh-CN" altLang="en-US">
                <a:solidFill>
                  <a:schemeClr val="bg1"/>
                </a:solidFill>
                <a:latin typeface="黑体" panose="02010609060101010101" pitchFamily="49" charset="-122"/>
                <a:ea typeface="黑体" panose="02010609060101010101" pitchFamily="49" charset="-122"/>
              </a:rPr>
              <a:t>负责</a:t>
            </a:r>
          </a:p>
        </p:txBody>
      </p:sp>
      <p:sp>
        <p:nvSpPr>
          <p:cNvPr id="24" name="左箭头 23"/>
          <p:cNvSpPr/>
          <p:nvPr/>
        </p:nvSpPr>
        <p:spPr>
          <a:xfrm>
            <a:off x="5899784" y="3376165"/>
            <a:ext cx="1338109" cy="576262"/>
          </a:xfrm>
          <a:prstGeom prst="leftArrow">
            <a:avLst>
              <a:gd name="adj1" fmla="val 49777"/>
              <a:gd name="adj2" fmla="val 62465"/>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a:r>
              <a:rPr lang="zh-CN" altLang="en-US">
                <a:solidFill>
                  <a:schemeClr val="bg1"/>
                </a:solidFill>
                <a:latin typeface="黑体" panose="02010609060101010101" pitchFamily="49" charset="-122"/>
                <a:ea typeface="黑体" panose="02010609060101010101" pitchFamily="49" charset="-122"/>
              </a:rPr>
              <a:t>多数组阁</a:t>
            </a:r>
          </a:p>
        </p:txBody>
      </p:sp>
      <p:sp>
        <p:nvSpPr>
          <p:cNvPr id="25" name="矩形 24"/>
          <p:cNvSpPr/>
          <p:nvPr/>
        </p:nvSpPr>
        <p:spPr>
          <a:xfrm>
            <a:off x="3630312" y="3451605"/>
            <a:ext cx="1657350" cy="381000"/>
          </a:xfrm>
          <a:prstGeom prst="rect">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a:r>
              <a:rPr lang="zh-CN" altLang="en-US">
                <a:solidFill>
                  <a:schemeClr val="bg1"/>
                </a:solidFill>
                <a:latin typeface="黑体" panose="02010609060101010101" pitchFamily="49" charset="-122"/>
                <a:ea typeface="黑体" panose="02010609060101010101" pitchFamily="49" charset="-122"/>
              </a:rPr>
              <a:t>提请国王</a:t>
            </a:r>
          </a:p>
        </p:txBody>
      </p:sp>
      <p:sp>
        <p:nvSpPr>
          <p:cNvPr id="26" name="矩形 25"/>
          <p:cNvSpPr/>
          <p:nvPr/>
        </p:nvSpPr>
        <p:spPr>
          <a:xfrm>
            <a:off x="2179229" y="4777398"/>
            <a:ext cx="5318125" cy="409575"/>
          </a:xfrm>
          <a:prstGeom prst="rect">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a:r>
              <a:rPr lang="zh-CN" altLang="en-US" b="1">
                <a:solidFill>
                  <a:schemeClr val="bg1"/>
                </a:solidFill>
                <a:latin typeface="黑体" panose="02010609060101010101" pitchFamily="49" charset="-122"/>
                <a:ea typeface="黑体" panose="02010609060101010101" pitchFamily="49" charset="-122"/>
              </a:rPr>
              <a:t>解 </a:t>
            </a:r>
            <a:r>
              <a:rPr lang="zh-CN" altLang="en-US" b="1" smtClean="0">
                <a:solidFill>
                  <a:schemeClr val="bg1"/>
                </a:solidFill>
                <a:latin typeface="黑体" panose="02010609060101010101" pitchFamily="49" charset="-122"/>
                <a:ea typeface="黑体" panose="02010609060101010101" pitchFamily="49" charset="-122"/>
              </a:rPr>
              <a:t> 散  下  院     </a:t>
            </a:r>
            <a:r>
              <a:rPr lang="zh-CN" altLang="en-US" b="1">
                <a:solidFill>
                  <a:schemeClr val="bg1"/>
                </a:solidFill>
                <a:latin typeface="黑体" panose="02010609060101010101" pitchFamily="49" charset="-122"/>
                <a:ea typeface="黑体" panose="02010609060101010101" pitchFamily="49" charset="-122"/>
              </a:rPr>
              <a:t>提  </a:t>
            </a:r>
            <a:r>
              <a:rPr lang="zh-CN" altLang="en-US" b="1" smtClean="0">
                <a:solidFill>
                  <a:schemeClr val="bg1"/>
                </a:solidFill>
                <a:latin typeface="黑体" panose="02010609060101010101" pitchFamily="49" charset="-122"/>
                <a:ea typeface="黑体" panose="02010609060101010101" pitchFamily="49" charset="-122"/>
              </a:rPr>
              <a:t>前  大  选 </a:t>
            </a:r>
            <a:endParaRPr lang="zh-CN" altLang="en-US" b="1">
              <a:solidFill>
                <a:schemeClr val="bg1"/>
              </a:solidFill>
              <a:latin typeface="黑体" panose="02010609060101010101" pitchFamily="49" charset="-122"/>
              <a:ea typeface="黑体" panose="02010609060101010101" pitchFamily="49" charset="-122"/>
            </a:endParaRPr>
          </a:p>
        </p:txBody>
      </p:sp>
      <p:sp>
        <p:nvSpPr>
          <p:cNvPr id="27" name="矩形 26"/>
          <p:cNvSpPr/>
          <p:nvPr/>
        </p:nvSpPr>
        <p:spPr>
          <a:xfrm>
            <a:off x="2200516" y="3376931"/>
            <a:ext cx="636588" cy="360362"/>
          </a:xfrm>
          <a:prstGeom prst="rect">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a:lstStyle/>
          <a:p>
            <a:endParaRPr lang="zh-CN" altLang="en-US">
              <a:solidFill>
                <a:prstClr val="black"/>
              </a:solidFill>
            </a:endParaRPr>
          </a:p>
        </p:txBody>
      </p:sp>
      <p:sp>
        <p:nvSpPr>
          <p:cNvPr id="28" name="矩形 27"/>
          <p:cNvSpPr/>
          <p:nvPr/>
        </p:nvSpPr>
        <p:spPr>
          <a:xfrm rot="5400000">
            <a:off x="1791426" y="4146955"/>
            <a:ext cx="1079500" cy="277813"/>
          </a:xfrm>
          <a:prstGeom prst="rect">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a:lstStyle/>
          <a:p>
            <a:endParaRPr lang="zh-CN" altLang="en-US">
              <a:solidFill>
                <a:prstClr val="black"/>
              </a:solidFill>
            </a:endParaRPr>
          </a:p>
        </p:txBody>
      </p:sp>
      <p:sp>
        <p:nvSpPr>
          <p:cNvPr id="29" name="右箭头 28"/>
          <p:cNvSpPr/>
          <p:nvPr/>
        </p:nvSpPr>
        <p:spPr>
          <a:xfrm rot="16200000">
            <a:off x="7203733" y="4480356"/>
            <a:ext cx="842963" cy="504825"/>
          </a:xfrm>
          <a:prstGeom prst="rightArrow">
            <a:avLst>
              <a:gd name="adj1" fmla="val 50000"/>
              <a:gd name="adj2" fmla="val 41745"/>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rot="0" vert="eaVert" wrap="none" anchor="ctr">
            <a:flatTx/>
          </a:bodyPr>
          <a:lstStyle/>
          <a:p>
            <a:pPr algn="ctr"/>
            <a:endParaRPr>
              <a:solidFill>
                <a:prstClr val="black"/>
              </a:solidFill>
              <a:effectLst>
                <a:outerShdw blurRad="38100" dist="38100" dir="2700000">
                  <a:srgbClr val="FFFFFF"/>
                </a:outerShdw>
              </a:effectLst>
              <a:latin typeface="Arial" pitchFamily="34" charset="0"/>
            </a:endParaRPr>
          </a:p>
        </p:txBody>
      </p:sp>
      <p:sp>
        <p:nvSpPr>
          <p:cNvPr id="31" name="矩形 30"/>
          <p:cNvSpPr/>
          <p:nvPr/>
        </p:nvSpPr>
        <p:spPr>
          <a:xfrm>
            <a:off x="4707107" y="2803051"/>
            <a:ext cx="572936" cy="431800"/>
          </a:xfrm>
          <a:prstGeom prst="rect">
            <a:avLst/>
          </a:prstGeom>
          <a:solidFill>
            <a:srgbClr val="0066FF">
              <a:alpha val="75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a:r>
              <a:rPr lang="zh-CN" altLang="en-US" sz="2400">
                <a:solidFill>
                  <a:schemeClr val="bg1"/>
                </a:solidFill>
                <a:latin typeface="黑体" panose="02010609060101010101" pitchFamily="49" charset="-122"/>
                <a:ea typeface="黑体" panose="02010609060101010101" pitchFamily="49" charset="-122"/>
              </a:rPr>
              <a:t>首相</a:t>
            </a:r>
          </a:p>
        </p:txBody>
      </p:sp>
      <p:sp>
        <p:nvSpPr>
          <p:cNvPr id="32" name="文本框 31"/>
          <p:cNvSpPr txBox="1"/>
          <p:nvPr/>
        </p:nvSpPr>
        <p:spPr>
          <a:xfrm>
            <a:off x="1851847" y="5427855"/>
            <a:ext cx="9144000" cy="461665"/>
          </a:xfrm>
          <a:prstGeom prst="rect">
            <a:avLst/>
          </a:prstGeom>
          <a:noFill/>
          <a:ln w="9525">
            <a:noFill/>
          </a:ln>
        </p:spPr>
        <p:txBody>
          <a:bodyPr>
            <a:spAutoFit/>
          </a:bodyPr>
          <a:lstStyle/>
          <a:p>
            <a:pPr>
              <a:spcBef>
                <a:spcPct val="50000"/>
              </a:spcBef>
            </a:pPr>
            <a:r>
              <a:rPr lang="zh-CN" altLang="en-US" sz="2400" b="1">
                <a:solidFill>
                  <a:prstClr val="black"/>
                </a:solidFill>
                <a:latin typeface="黑体" panose="02010609060101010101" pitchFamily="49" charset="-122"/>
                <a:ea typeface="黑体" panose="02010609060101010101" pitchFamily="49" charset="-122"/>
              </a:rPr>
              <a:t>议会对首相（内阁）不信任，首相（内阁）就要</a:t>
            </a:r>
            <a:r>
              <a:rPr lang="zh-CN" altLang="en-US" sz="2400" b="1" smtClean="0">
                <a:solidFill>
                  <a:prstClr val="black"/>
                </a:solidFill>
                <a:latin typeface="黑体" panose="02010609060101010101" pitchFamily="49" charset="-122"/>
                <a:ea typeface="黑体" panose="02010609060101010101" pitchFamily="49" charset="-122"/>
              </a:rPr>
              <a:t>下台；</a:t>
            </a:r>
            <a:endParaRPr lang="zh-CN" altLang="en-US" sz="2400" b="1">
              <a:solidFill>
                <a:prstClr val="black"/>
              </a:solidFill>
              <a:latin typeface="黑体" pitchFamily="49" charset="-122"/>
              <a:ea typeface="黑体" pitchFamily="49" charset="-122"/>
            </a:endParaRPr>
          </a:p>
        </p:txBody>
      </p:sp>
      <p:sp>
        <p:nvSpPr>
          <p:cNvPr id="33" name="文本框 32"/>
          <p:cNvSpPr txBox="1"/>
          <p:nvPr/>
        </p:nvSpPr>
        <p:spPr>
          <a:xfrm>
            <a:off x="1674047" y="6037610"/>
            <a:ext cx="9144000" cy="461665"/>
          </a:xfrm>
          <a:prstGeom prst="rect">
            <a:avLst/>
          </a:prstGeom>
          <a:noFill/>
          <a:ln w="9525">
            <a:noFill/>
          </a:ln>
        </p:spPr>
        <p:txBody>
          <a:bodyPr>
            <a:spAutoFit/>
          </a:bodyPr>
          <a:lstStyle/>
          <a:p>
            <a:pPr>
              <a:spcBef>
                <a:spcPct val="50000"/>
              </a:spcBef>
            </a:pPr>
            <a:r>
              <a:rPr lang="zh-CN" altLang="en-US" sz="2400" b="1">
                <a:solidFill>
                  <a:prstClr val="black"/>
                </a:solidFill>
                <a:latin typeface="黑体" panose="02010609060101010101" pitchFamily="49" charset="-122"/>
                <a:ea typeface="黑体" panose="02010609060101010101" pitchFamily="49" charset="-122"/>
              </a:rPr>
              <a:t>首相可以解散下院提前大选，由新选出的下院决定其</a:t>
            </a:r>
            <a:r>
              <a:rPr lang="zh-CN" altLang="en-US" sz="2400" b="1" smtClean="0">
                <a:solidFill>
                  <a:prstClr val="black"/>
                </a:solidFill>
                <a:latin typeface="黑体" panose="02010609060101010101" pitchFamily="49" charset="-122"/>
                <a:ea typeface="黑体" panose="02010609060101010101" pitchFamily="49" charset="-122"/>
              </a:rPr>
              <a:t>去留。</a:t>
            </a:r>
            <a:endParaRPr lang="zh-CN" altLang="en-US" sz="2400" b="1">
              <a:solidFill>
                <a:prstClr val="black"/>
              </a:solidFill>
              <a:latin typeface="黑体" panose="02010609060101010101" pitchFamily="49" charset="-122"/>
              <a:ea typeface="黑体" panose="02010609060101010101" pitchFamily="49" charset="-122"/>
            </a:endParaRPr>
          </a:p>
        </p:txBody>
      </p:sp>
      <p:sp>
        <p:nvSpPr>
          <p:cNvPr id="34" name="矩形 33"/>
          <p:cNvSpPr/>
          <p:nvPr/>
        </p:nvSpPr>
        <p:spPr>
          <a:xfrm>
            <a:off x="10030586" y="3048121"/>
            <a:ext cx="2275422" cy="1292662"/>
          </a:xfrm>
          <a:prstGeom prst="rect">
            <a:avLst/>
          </a:prstGeom>
        </p:spPr>
        <p:txBody>
          <a:bodyPr wrap="square">
            <a:spAutoFit/>
          </a:bodyPr>
          <a:lstStyle/>
          <a:p>
            <a:pPr lvl="0">
              <a:lnSpc>
                <a:spcPct val="150000"/>
              </a:lnSpc>
            </a:pPr>
            <a:r>
              <a:rPr lang="zh-CN" altLang="en-US" sz="2600" b="1" smtClean="0">
                <a:latin typeface="黑体" panose="02010609060101010101" pitchFamily="49" charset="-122"/>
                <a:ea typeface="黑体" panose="02010609060101010101" pitchFamily="49" charset="-122"/>
              </a:rPr>
              <a:t>议会权力至上</a:t>
            </a:r>
            <a:endParaRPr lang="en-US" altLang="zh-CN" sz="2600" b="1" smtClean="0">
              <a:latin typeface="黑体" pitchFamily="49" charset="-122"/>
              <a:ea typeface="黑体" pitchFamily="49" charset="-122"/>
            </a:endParaRPr>
          </a:p>
          <a:p>
            <a:pPr lvl="0">
              <a:lnSpc>
                <a:spcPct val="150000"/>
              </a:lnSpc>
            </a:pPr>
            <a:r>
              <a:rPr lang="zh-CN" altLang="en-US" sz="2600" b="1" smtClean="0">
                <a:latin typeface="黑体" panose="02010609060101010101" pitchFamily="49" charset="-122"/>
                <a:ea typeface="黑体" panose="02010609060101010101" pitchFamily="49" charset="-122"/>
              </a:rPr>
              <a:t>（权力中心）</a:t>
            </a:r>
          </a:p>
        </p:txBody>
      </p:sp>
      <p:sp>
        <p:nvSpPr>
          <p:cNvPr id="35" name="矩形 34"/>
          <p:cNvSpPr/>
          <p:nvPr/>
        </p:nvSpPr>
        <p:spPr>
          <a:xfrm>
            <a:off x="0" y="1811073"/>
            <a:ext cx="2661313" cy="1292662"/>
          </a:xfrm>
          <a:prstGeom prst="rect">
            <a:avLst/>
          </a:prstGeom>
        </p:spPr>
        <p:txBody>
          <a:bodyPr wrap="square">
            <a:spAutoFit/>
          </a:bodyPr>
          <a:lstStyle/>
          <a:p>
            <a:pPr algn="r">
              <a:lnSpc>
                <a:spcPct val="150000"/>
              </a:lnSpc>
            </a:pPr>
            <a:r>
              <a:rPr lang="zh-CN" altLang="en-US" sz="2600" b="1" smtClean="0">
                <a:latin typeface="黑体" panose="02010609060101010101" pitchFamily="49" charset="-122"/>
                <a:ea typeface="黑体" panose="02010609060101010101" pitchFamily="49" charset="-122"/>
              </a:rPr>
              <a:t>君主统而不治</a:t>
            </a:r>
            <a:endParaRPr lang="en-US" altLang="zh-CN" sz="2600" b="1" smtClean="0">
              <a:latin typeface="黑体" panose="02010609060101010101" pitchFamily="49" charset="-122"/>
              <a:ea typeface="黑体" panose="02010609060101010101" pitchFamily="49" charset="-122"/>
            </a:endParaRPr>
          </a:p>
          <a:p>
            <a:pPr>
              <a:lnSpc>
                <a:spcPct val="150000"/>
              </a:lnSpc>
            </a:pPr>
            <a:r>
              <a:rPr lang="zh-CN" altLang="en-US" sz="2600" b="1" smtClean="0">
                <a:latin typeface="黑体" panose="02010609060101010101" pitchFamily="49" charset="-122"/>
                <a:ea typeface="黑体" panose="02010609060101010101" pitchFamily="49" charset="-122"/>
              </a:rPr>
              <a:t>  （国家元首）</a:t>
            </a:r>
            <a:endParaRPr lang="zh-CN" altLang="en-US" sz="2600"/>
          </a:p>
        </p:txBody>
      </p:sp>
      <p:sp>
        <p:nvSpPr>
          <p:cNvPr id="38" name="文本框 37"/>
          <p:cNvSpPr txBox="1"/>
          <p:nvPr/>
        </p:nvSpPr>
        <p:spPr>
          <a:xfrm>
            <a:off x="3274174" y="935277"/>
            <a:ext cx="5419669" cy="600164"/>
          </a:xfrm>
          <a:prstGeom prst="rect">
            <a:avLst/>
          </a:prstGeom>
          <a:noFill/>
          <a:ln w="9525">
            <a:noFill/>
          </a:ln>
        </p:spPr>
        <p:txBody>
          <a:bodyPr wrap="square">
            <a:spAutoFit/>
          </a:bodyPr>
          <a:lstStyle/>
          <a:p>
            <a:pPr>
              <a:spcBef>
                <a:spcPct val="50000"/>
              </a:spcBef>
            </a:pPr>
            <a:r>
              <a:rPr lang="zh-CN" altLang="en-US" sz="3300" b="1" smtClean="0">
                <a:latin typeface="黑体" panose="02010609060101010101" pitchFamily="49" charset="-122"/>
                <a:ea typeface="黑体" panose="02010609060101010101" pitchFamily="49" charset="-122"/>
              </a:rPr>
              <a:t>英国责任内阁制示意图</a:t>
            </a:r>
            <a:endParaRPr lang="en-US" altLang="zh-CN" sz="3300" b="1">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blinds(horizontal)">
                                      <p:cBhvr>
                                        <p:cTn id="10" dur="500"/>
                                        <p:tgtEl>
                                          <p:spTgt spid="3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blinds(horizontal)">
                                      <p:cBhvr>
                                        <p:cTn id="15" dur="500"/>
                                        <p:tgtEl>
                                          <p:spTgt spid="14"/>
                                        </p:tgtEl>
                                      </p:cBhvr>
                                    </p:animEffect>
                                  </p:childTnLst>
                                </p:cTn>
                              </p:par>
                            </p:childTnLst>
                          </p:cTn>
                        </p:par>
                        <p:par>
                          <p:cTn id="16" fill="hold" nodeType="afterGroup">
                            <p:stCondLst>
                              <p:cond delay="500"/>
                            </p:stCondLst>
                            <p:childTnLst>
                              <p:par>
                                <p:cTn id="17" presetID="3" presetClass="entr" presetSubtype="1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blinds(horizontal)">
                                      <p:cBhvr>
                                        <p:cTn id="19" dur="500"/>
                                        <p:tgtEl>
                                          <p:spTgt spid="19"/>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blinds(horizontal)">
                                      <p:cBhvr>
                                        <p:cTn id="29" dur="500"/>
                                        <p:tgtEl>
                                          <p:spTgt spid="20"/>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right)">
                                      <p:cBhvr>
                                        <p:cTn id="34" dur="1000"/>
                                        <p:tgtEl>
                                          <p:spTgt spid="21"/>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2" presetClass="entr" presetSubtype="2"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right)">
                                      <p:cBhvr>
                                        <p:cTn id="39" dur="1000"/>
                                        <p:tgtEl>
                                          <p:spTgt spid="24"/>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blinds(horizontal)">
                                      <p:cBhvr>
                                        <p:cTn id="44" dur="500"/>
                                        <p:tgtEl>
                                          <p:spTgt spid="31"/>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blinds(horizontal)">
                                      <p:cBhvr>
                                        <p:cTn id="49" dur="500"/>
                                        <p:tgtEl>
                                          <p:spTgt spid="22"/>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wipe(left)">
                                      <p:cBhvr>
                                        <p:cTn id="54" dur="1000"/>
                                        <p:tgtEl>
                                          <p:spTgt spid="23"/>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blinds(horizontal)">
                                      <p:cBhvr>
                                        <p:cTn id="57" dur="500"/>
                                        <p:tgtEl>
                                          <p:spTgt spid="25"/>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blinds(horizontal)">
                                      <p:cBhvr>
                                        <p:cTn id="62" dur="500"/>
                                        <p:tgtEl>
                                          <p:spTgt spid="26"/>
                                        </p:tgtEl>
                                      </p:cBhvr>
                                    </p:animEffect>
                                  </p:childTnLst>
                                </p:cTn>
                              </p:par>
                              <p:par>
                                <p:cTn id="63" presetID="3" presetClass="entr" presetSubtype="10"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blinds(horizontal)">
                                      <p:cBhvr>
                                        <p:cTn id="65" dur="500"/>
                                        <p:tgtEl>
                                          <p:spTgt spid="27"/>
                                        </p:tgtEl>
                                      </p:cBhvr>
                                    </p:animEffect>
                                  </p:childTnLst>
                                </p:cTn>
                              </p:par>
                              <p:par>
                                <p:cTn id="66" presetID="3" presetClass="entr" presetSubtype="10"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blinds(horizontal)">
                                      <p:cBhvr>
                                        <p:cTn id="68" dur="500"/>
                                        <p:tgtEl>
                                          <p:spTgt spid="28"/>
                                        </p:tgtEl>
                                      </p:cBhvr>
                                    </p:animEffect>
                                  </p:childTnLst>
                                </p:cTn>
                              </p:par>
                              <p:par>
                                <p:cTn id="69" presetID="3" presetClass="entr" presetSubtype="10" fill="hold" grpId="0" nodeType="withEffect">
                                  <p:stCondLst>
                                    <p:cond delay="0"/>
                                  </p:stCondLst>
                                  <p:childTnLst>
                                    <p:set>
                                      <p:cBhvr>
                                        <p:cTn id="70" dur="1" fill="hold">
                                          <p:stCondLst>
                                            <p:cond delay="0"/>
                                          </p:stCondLst>
                                        </p:cTn>
                                        <p:tgtEl>
                                          <p:spTgt spid="29"/>
                                        </p:tgtEl>
                                        <p:attrNameLst>
                                          <p:attrName>style.visibility</p:attrName>
                                        </p:attrNameLst>
                                      </p:cBhvr>
                                      <p:to>
                                        <p:strVal val="visible"/>
                                      </p:to>
                                    </p:set>
                                    <p:animEffect transition="in" filter="blinds(horizontal)">
                                      <p:cBhvr>
                                        <p:cTn id="71" dur="500"/>
                                        <p:tgtEl>
                                          <p:spTgt spid="29"/>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blinds(horizontal)">
                                      <p:cBhvr>
                                        <p:cTn id="76" dur="500"/>
                                        <p:tgtEl>
                                          <p:spTgt spid="32"/>
                                        </p:tgtEl>
                                      </p:cBhvr>
                                    </p:animEffect>
                                  </p:childTnLst>
                                </p:cTn>
                              </p:par>
                            </p:childTnLst>
                          </p:cTn>
                        </p:par>
                      </p:childTnLst>
                    </p:cTn>
                  </p:par>
                  <p:par>
                    <p:cTn id="77" fill="hold" nodeType="clickPar">
                      <p:stCondLst>
                        <p:cond delay="indefinite"/>
                      </p:stCondLst>
                      <p:childTnLst>
                        <p:par>
                          <p:cTn id="78" fill="hold" nodeType="afterGroup">
                            <p:stCondLst>
                              <p:cond delay="0"/>
                            </p:stCondLst>
                            <p:childTnLst>
                              <p:par>
                                <p:cTn id="79" presetID="3" presetClass="entr" presetSubtype="10" fill="hold" grpId="0" nodeType="click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blinds(horizontal)">
                                      <p:cBhvr>
                                        <p:cTn id="81" dur="500"/>
                                        <p:tgtEl>
                                          <p:spTgt spid="33"/>
                                        </p:tgtEl>
                                      </p:cBhvr>
                                    </p:animEffect>
                                  </p:childTnLst>
                                </p:cTn>
                              </p:par>
                            </p:childTnLst>
                          </p:cTn>
                        </p:par>
                      </p:childTnLst>
                    </p:cTn>
                  </p:par>
                  <p:par>
                    <p:cTn id="82" fill="hold" nodeType="clickPar">
                      <p:stCondLst>
                        <p:cond delay="indefinite"/>
                      </p:stCondLst>
                      <p:childTnLst>
                        <p:par>
                          <p:cTn id="83" fill="hold" nodeType="afterGroup">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34"/>
                                        </p:tgtEl>
                                        <p:attrNameLst>
                                          <p:attrName>style.visibility</p:attrName>
                                        </p:attrNameLst>
                                      </p:cBhvr>
                                      <p:to>
                                        <p:strVal val="visible"/>
                                      </p:to>
                                    </p:set>
                                    <p:animEffect transition="in" filter="fade">
                                      <p:cBhvr>
                                        <p:cTn id="86" dur="500"/>
                                        <p:tgtEl>
                                          <p:spTgt spid="34"/>
                                        </p:tgtEl>
                                      </p:cBhvr>
                                    </p:animEffect>
                                  </p:childTnLst>
                                </p:cTn>
                              </p:par>
                            </p:childTnLst>
                          </p:cTn>
                        </p:par>
                      </p:childTnLst>
                    </p:cTn>
                  </p:par>
                  <p:par>
                    <p:cTn id="87" fill="hold" nodeType="clickPar">
                      <p:stCondLst>
                        <p:cond delay="indefinite"/>
                      </p:stCondLst>
                      <p:childTnLst>
                        <p:par>
                          <p:cTn id="88" fill="hold" nodeType="afterGroup">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p:bldP spid="13" grpId="0"/>
      <p:bldP spid="14" grpId="0"/>
      <p:bldP spid="19" grpId="0"/>
      <p:bldP spid="20" grpId="0"/>
      <p:bldP spid="21" grpId="0"/>
      <p:bldP spid="22" grpId="0"/>
      <p:bldP spid="23" grpId="0"/>
      <p:bldP spid="24" grpId="0"/>
      <p:bldP spid="25" grpId="0"/>
      <p:bldP spid="26" grpId="0"/>
      <p:bldP spid="29" grpId="0"/>
      <p:bldP spid="31" grpId="0"/>
      <p:bldP spid="32" grpId="0"/>
      <p:bldP spid="33" grpId="0"/>
      <p:bldP spid="34" grpId="0"/>
      <p:bldP spid="3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974145"/>
            <a:ext cx="669926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5" name="文本框 4"/>
          <p:cNvSpPr txBox="1"/>
          <p:nvPr/>
        </p:nvSpPr>
        <p:spPr>
          <a:xfrm>
            <a:off x="467008" y="2269478"/>
            <a:ext cx="6416620" cy="3864712"/>
          </a:xfrm>
          <a:prstGeom prst="rect">
            <a:avLst/>
          </a:prstGeom>
        </p:spPr>
        <p:style>
          <a:lnRef idx="2">
            <a:schemeClr val="dk1"/>
          </a:lnRef>
          <a:fillRef idx="1">
            <a:schemeClr val="lt1"/>
          </a:fillRef>
          <a:effectRef idx="0">
            <a:schemeClr val="dk1"/>
          </a:effectRef>
          <a:fontRef idx="minor">
            <a:schemeClr val="dk1"/>
          </a:fontRef>
        </p:style>
        <p:txBody>
          <a:bodyPr wrap="square" anchor="t">
            <a:spAutoFit/>
          </a:bodyPr>
          <a:lstStyle/>
          <a:p>
            <a:pPr>
              <a:lnSpc>
                <a:spcPct val="120000"/>
              </a:lnSpc>
            </a:pPr>
            <a:r>
              <a:rPr lang="zh-CN" altLang="en-US" sz="2800" b="1" smtClean="0">
                <a:latin typeface="楷体" panose="02010609060101010101" pitchFamily="49" charset="-122"/>
                <a:ea typeface="楷体" panose="02010609060101010101" pitchFamily="49" charset="-122"/>
                <a:cs typeface="楷体" panose="02010609060101010101" pitchFamily="49" charset="-122"/>
              </a:rPr>
              <a:t>   </a:t>
            </a:r>
            <a:r>
              <a:rPr lang="zh-CN" altLang="en-US" sz="3600" b="1" smtClean="0">
                <a:latin typeface="楷体" panose="02010609060101010101" pitchFamily="49" charset="-122"/>
                <a:ea typeface="楷体" panose="02010609060101010101" pitchFamily="49" charset="-122"/>
                <a:cs typeface="楷体" panose="02010609060101010101" pitchFamily="49" charset="-122"/>
              </a:rPr>
              <a:t>“光荣革命”</a:t>
            </a:r>
            <a:r>
              <a:rPr lang="zh-CN" altLang="en-US" sz="3600" b="1">
                <a:latin typeface="楷体" panose="02010609060101010101" pitchFamily="49" charset="-122"/>
                <a:ea typeface="楷体" panose="02010609060101010101" pitchFamily="49" charset="-122"/>
                <a:cs typeface="楷体" panose="02010609060101010101" pitchFamily="49" charset="-122"/>
              </a:rPr>
              <a:t>让人们相信，政府的存在是为了保护公民的权利和自由</a:t>
            </a:r>
            <a:r>
              <a:rPr lang="zh-CN" altLang="en-US" sz="3600" b="1" smtClean="0">
                <a:latin typeface="楷体" panose="02010609060101010101" pitchFamily="49" charset="-122"/>
                <a:ea typeface="楷体" panose="02010609060101010101" pitchFamily="49" charset="-122"/>
                <a:cs typeface="楷体" panose="02010609060101010101" pitchFamily="49" charset="-122"/>
              </a:rPr>
              <a:t>，殖民者</a:t>
            </a:r>
            <a:r>
              <a:rPr lang="zh-CN" altLang="en-US" sz="3600" b="1">
                <a:latin typeface="楷体" panose="02010609060101010101" pitchFamily="49" charset="-122"/>
                <a:ea typeface="楷体" panose="02010609060101010101" pitchFamily="49" charset="-122"/>
                <a:cs typeface="楷体" panose="02010609060101010101" pitchFamily="49" charset="-122"/>
              </a:rPr>
              <a:t>把这样的理念也带到了新大陆</a:t>
            </a:r>
            <a:r>
              <a:rPr lang="zh-CN" altLang="en-US" sz="3600" b="1" smtClean="0">
                <a:latin typeface="楷体" panose="02010609060101010101" pitchFamily="49" charset="-122"/>
                <a:ea typeface="楷体" panose="02010609060101010101" pitchFamily="49" charset="-122"/>
                <a:cs typeface="楷体" panose="02010609060101010101" pitchFamily="49" charset="-122"/>
              </a:rPr>
              <a:t>。</a:t>
            </a:r>
            <a:endParaRPr lang="en-US" altLang="zh-CN" sz="3600" b="1" smtClean="0">
              <a:latin typeface="楷体" pitchFamily="49" charset="-122"/>
              <a:ea typeface="楷体" panose="02010609060101010101" pitchFamily="49" charset="-122"/>
              <a:cs typeface="楷体" panose="02010609060101010101" pitchFamily="49" charset="-122"/>
            </a:endParaRPr>
          </a:p>
          <a:p>
            <a:pPr>
              <a:lnSpc>
                <a:spcPct val="120000"/>
              </a:lnSpc>
            </a:pPr>
            <a:r>
              <a:rPr lang="en-US" altLang="zh-CN" sz="360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3600" b="1" smtClean="0">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3200" b="1" smtClean="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3200" b="1">
                <a:latin typeface="楷体" panose="02010609060101010101" pitchFamily="49" charset="-122"/>
                <a:ea typeface="楷体" panose="02010609060101010101" pitchFamily="49" charset="-122"/>
                <a:cs typeface="楷体" panose="02010609060101010101" pitchFamily="49" charset="-122"/>
                <a:sym typeface="+mn-ea"/>
              </a:rPr>
              <a:t>斯皮尔福格尔《世界历史》</a:t>
            </a:r>
            <a:endParaRPr lang="zh-CN" altLang="en-US" sz="3200" b="1">
              <a:latin typeface="楷体" pitchFamily="49" charset="-122"/>
              <a:ea typeface="楷体" panose="02010609060101010101" pitchFamily="49" charset="-122"/>
              <a:cs typeface="楷体" panose="02010609060101010101" pitchFamily="49" charset="-122"/>
            </a:endParaRPr>
          </a:p>
          <a:p>
            <a:pPr>
              <a:lnSpc>
                <a:spcPct val="120000"/>
              </a:lnSpc>
            </a:pPr>
            <a:endParaRPr lang="en-US" altLang="zh-CN" sz="2800" b="1">
              <a:latin typeface="宋体" pitchFamily="2" charset="-122"/>
              <a:ea typeface="宋体" pitchFamily="2" charset="-122"/>
            </a:endParaRPr>
          </a:p>
        </p:txBody>
      </p:sp>
      <p:sp>
        <p:nvSpPr>
          <p:cNvPr id="7" name="文本框 6"/>
          <p:cNvSpPr txBox="1"/>
          <p:nvPr/>
        </p:nvSpPr>
        <p:spPr>
          <a:xfrm>
            <a:off x="560297" y="1026591"/>
            <a:ext cx="4824503"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2.</a:t>
            </a:r>
            <a:r>
              <a:rPr lang="zh-CN" altLang="en-US" sz="3200" smtClean="0">
                <a:solidFill>
                  <a:schemeClr val="bg1"/>
                </a:solidFill>
                <a:latin typeface="黑体" panose="02010609060101010101" pitchFamily="49" charset="-122"/>
                <a:ea typeface="黑体" panose="02010609060101010101" pitchFamily="49" charset="-122"/>
              </a:rPr>
              <a:t>美国资产阶级革命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pic>
        <p:nvPicPr>
          <p:cNvPr id="9" name="图片 8"/>
          <p:cNvPicPr>
            <a:picLocks noChangeAspect="1"/>
          </p:cNvPicPr>
          <p:nvPr/>
        </p:nvPicPr>
        <p:blipFill>
          <a:blip r:embed="rId3"/>
          <a:stretch>
            <a:fillRect/>
          </a:stretch>
        </p:blipFill>
        <p:spPr>
          <a:xfrm>
            <a:off x="7157966" y="1217095"/>
            <a:ext cx="4399034" cy="520475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7" name="文本框 6"/>
          <p:cNvSpPr txBox="1"/>
          <p:nvPr/>
        </p:nvSpPr>
        <p:spPr>
          <a:xfrm>
            <a:off x="753519" y="1652498"/>
            <a:ext cx="208229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1</a:t>
            </a:r>
            <a:r>
              <a:rPr lang="zh-CN" altLang="en-US" sz="2800" smtClean="0">
                <a:latin typeface="黑体" panose="02010609060101010101" pitchFamily="49" charset="-122"/>
                <a:ea typeface="黑体" panose="02010609060101010101" pitchFamily="49" charset="-122"/>
              </a:rPr>
              <a:t>）原因</a:t>
            </a:r>
            <a:endParaRPr lang="zh-CN" altLang="en-US" sz="2800">
              <a:latin typeface="黑体" panose="02010609060101010101" pitchFamily="49" charset="-122"/>
              <a:ea typeface="黑体" panose="02010609060101010101" pitchFamily="49" charset="-122"/>
            </a:endParaRPr>
          </a:p>
        </p:txBody>
      </p:sp>
      <p:sp>
        <p:nvSpPr>
          <p:cNvPr id="8" name="矩形 7"/>
          <p:cNvSpPr/>
          <p:nvPr/>
        </p:nvSpPr>
        <p:spPr>
          <a:xfrm>
            <a:off x="467007" y="2130044"/>
            <a:ext cx="6639303" cy="830997"/>
          </a:xfrm>
          <a:prstGeom prst="rect">
            <a:avLst/>
          </a:prstGeom>
        </p:spPr>
        <p:txBody>
          <a:bodyPr wrap="square">
            <a:spAutoFit/>
          </a:bodyPr>
          <a:lstStyle/>
          <a:p>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    ①</a:t>
            </a:r>
            <a:r>
              <a:rPr lang="zh-CN" altLang="en-US" sz="2400" b="1" smtClean="0">
                <a:solidFill>
                  <a:srgbClr val="FF0000"/>
                </a:solidFill>
                <a:latin typeface="黑体" panose="02010609060101010101" pitchFamily="49" charset="-122"/>
                <a:ea typeface="黑体" panose="02010609060101010101" pitchFamily="49" charset="-122"/>
                <a:sym typeface="+mn-ea"/>
              </a:rPr>
              <a:t>北美殖民地</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资本主经济义</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的</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发展受到英国的压迫（根本原因）</a:t>
            </a:r>
            <a:endParaRPr lang="en-US" altLang="zh-CN" sz="2400" b="1">
              <a:solidFill>
                <a:srgbClr val="FF0000"/>
              </a:solidFill>
              <a:latin typeface="黑体" pitchFamily="49" charset="-122"/>
              <a:ea typeface="黑体" pitchFamily="49" charset="-122"/>
              <a:cs typeface="黑体" panose="02010609060101010101" pitchFamily="49" charset="-122"/>
            </a:endParaRPr>
          </a:p>
        </p:txBody>
      </p:sp>
      <p:sp>
        <p:nvSpPr>
          <p:cNvPr id="9" name="矩形 8"/>
          <p:cNvSpPr/>
          <p:nvPr/>
        </p:nvSpPr>
        <p:spPr>
          <a:xfrm>
            <a:off x="467006" y="2953467"/>
            <a:ext cx="6639303" cy="378565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400" b="1" smtClean="0">
                <a:latin typeface="华文楷体" panose="02010600040101010101" pitchFamily="2" charset="-122"/>
                <a:ea typeface="华文楷体" panose="02010600040101010101" pitchFamily="2" charset="-122"/>
              </a:rPr>
              <a:t>        17</a:t>
            </a:r>
            <a:r>
              <a:rPr lang="zh-CN" altLang="en-US" sz="2400" b="1">
                <a:latin typeface="华文楷体" panose="02010600040101010101" pitchFamily="2" charset="-122"/>
                <a:ea typeface="华文楷体" panose="02010600040101010101" pitchFamily="2" charset="-122"/>
              </a:rPr>
              <a:t>—18世纪30年代，英国在北美大西洋沿岸拥有13块殖民地</a:t>
            </a:r>
            <a:r>
              <a:rPr lang="zh-CN" altLang="en-US" sz="2400" b="1" smtClean="0">
                <a:latin typeface="华文楷体" panose="02010600040101010101" pitchFamily="2" charset="-122"/>
                <a:ea typeface="华文楷体" panose="02010600040101010101" pitchFamily="2" charset="-122"/>
              </a:rPr>
              <a:t>。</a:t>
            </a:r>
            <a:r>
              <a:rPr lang="zh-CN" altLang="en-US" sz="2400" b="1">
                <a:latin typeface="楷体" panose="02010609060101010101" pitchFamily="49" charset="-122"/>
                <a:ea typeface="楷体" panose="02010609060101010101" pitchFamily="49" charset="-122"/>
              </a:rPr>
              <a:t>每个殖民地都有自己的总督和</a:t>
            </a:r>
            <a:r>
              <a:rPr lang="zh-CN" altLang="en-US" sz="2400" b="1" smtClean="0">
                <a:latin typeface="楷体" panose="02010609060101010101" pitchFamily="49" charset="-122"/>
                <a:ea typeface="楷体" panose="02010609060101010101" pitchFamily="49" charset="-122"/>
              </a:rPr>
              <a:t>议会，总督</a:t>
            </a:r>
            <a:r>
              <a:rPr lang="zh-CN" altLang="en-US" sz="2400" b="1">
                <a:latin typeface="楷体" panose="02010609060101010101" pitchFamily="49" charset="-122"/>
                <a:ea typeface="楷体" panose="02010609060101010101" pitchFamily="49" charset="-122"/>
              </a:rPr>
              <a:t>代表英国对殖民地进行</a:t>
            </a:r>
            <a:r>
              <a:rPr lang="zh-CN" altLang="en-US" sz="2400" b="1" smtClean="0">
                <a:latin typeface="楷体" panose="02010609060101010101" pitchFamily="49" charset="-122"/>
                <a:ea typeface="楷体" panose="02010609060101010101" pitchFamily="49" charset="-122"/>
              </a:rPr>
              <a:t>统治。同时，</a:t>
            </a:r>
            <a:r>
              <a:rPr lang="zh-CN" altLang="en-US" sz="2400" b="1" smtClean="0">
                <a:solidFill>
                  <a:srgbClr val="FF0000"/>
                </a:solidFill>
                <a:latin typeface="华文楷体" panose="02010600040101010101" pitchFamily="2" charset="-122"/>
                <a:ea typeface="华文楷体" panose="02010600040101010101" pitchFamily="2" charset="-122"/>
              </a:rPr>
              <a:t>北美资本主义经济</a:t>
            </a:r>
            <a:r>
              <a:rPr lang="zh-CN" altLang="en-US" sz="2400" b="1" smtClean="0">
                <a:latin typeface="华文楷体" panose="02010600040101010101" pitchFamily="2" charset="-122"/>
                <a:ea typeface="华文楷体" panose="02010600040101010101" pitchFamily="2" charset="-122"/>
              </a:rPr>
              <a:t>逐步</a:t>
            </a:r>
            <a:r>
              <a:rPr lang="zh-CN" altLang="en-US" sz="2400" b="1" smtClean="0">
                <a:solidFill>
                  <a:srgbClr val="FF0000"/>
                </a:solidFill>
                <a:latin typeface="华文楷体" panose="02010600040101010101" pitchFamily="2" charset="-122"/>
                <a:ea typeface="华文楷体" panose="02010600040101010101" pitchFamily="2" charset="-122"/>
              </a:rPr>
              <a:t>发展</a:t>
            </a:r>
            <a:r>
              <a:rPr lang="zh-CN" altLang="en-US" sz="2400" b="1" smtClean="0">
                <a:latin typeface="华文楷体" panose="02010600040101010101" pitchFamily="2" charset="-122"/>
                <a:ea typeface="华文楷体" panose="02010600040101010101" pitchFamily="2" charset="-122"/>
              </a:rPr>
              <a:t>起来。北部：资本主义工商业较</a:t>
            </a:r>
            <a:r>
              <a:rPr lang="zh-CN" altLang="en-US" sz="2400" b="1">
                <a:latin typeface="华文楷体" panose="02010600040101010101" pitchFamily="2" charset="-122"/>
                <a:ea typeface="华文楷体" panose="02010600040101010101" pitchFamily="2" charset="-122"/>
              </a:rPr>
              <a:t>发达，造船业成为主要的工业部门；中部：农业规模较大，盛产小麦和玉米，有谷仓之</a:t>
            </a:r>
            <a:r>
              <a:rPr lang="zh-CN" altLang="en-US" sz="2400" b="1" smtClean="0">
                <a:latin typeface="华文楷体" panose="02010600040101010101" pitchFamily="2" charset="-122"/>
                <a:ea typeface="华文楷体" panose="02010600040101010101" pitchFamily="2" charset="-122"/>
              </a:rPr>
              <a:t>称；</a:t>
            </a:r>
            <a:r>
              <a:rPr lang="zh-CN" altLang="en-US" sz="2400" b="1">
                <a:latin typeface="华文楷体" panose="02010600040101010101" pitchFamily="2" charset="-122"/>
                <a:ea typeface="华文楷体" panose="02010600040101010101" pitchFamily="2" charset="-122"/>
              </a:rPr>
              <a:t>南部：盛行种植园</a:t>
            </a:r>
            <a:r>
              <a:rPr lang="zh-CN" altLang="en-US" sz="2400" b="1" smtClean="0">
                <a:latin typeface="华文楷体" panose="02010600040101010101" pitchFamily="2" charset="-122"/>
                <a:ea typeface="华文楷体" panose="02010600040101010101" pitchFamily="2" charset="-122"/>
              </a:rPr>
              <a:t>经济，大量</a:t>
            </a:r>
            <a:r>
              <a:rPr lang="zh-CN" altLang="en-US" sz="2400" b="1">
                <a:latin typeface="华文楷体" panose="02010600040101010101" pitchFamily="2" charset="-122"/>
                <a:ea typeface="华文楷体" panose="02010600040101010101" pitchFamily="2" charset="-122"/>
              </a:rPr>
              <a:t>使用黑奴劳动，主要生产烟草等经济作物。英国希望北美殖民地永远作它的</a:t>
            </a:r>
            <a:r>
              <a:rPr lang="zh-CN" altLang="en-US" sz="2400" b="1">
                <a:solidFill>
                  <a:srgbClr val="FF0000"/>
                </a:solidFill>
                <a:latin typeface="华文楷体" panose="02010600040101010101" pitchFamily="2" charset="-122"/>
                <a:ea typeface="华文楷体" panose="02010600040101010101" pitchFamily="2" charset="-122"/>
              </a:rPr>
              <a:t>原料产地和商品市场</a:t>
            </a:r>
            <a:r>
              <a:rPr lang="zh-CN" altLang="en-US" sz="2400" b="1">
                <a:latin typeface="华文楷体" panose="02010600040101010101" pitchFamily="2" charset="-122"/>
                <a:ea typeface="华文楷体" panose="02010600040101010101" pitchFamily="2" charset="-122"/>
              </a:rPr>
              <a:t>，竭力压制北美经济的发展</a:t>
            </a:r>
            <a:r>
              <a:rPr lang="zh-CN" altLang="en-US" sz="2400" b="1" smtClean="0">
                <a:latin typeface="华文楷体" panose="02010600040101010101" pitchFamily="2" charset="-122"/>
                <a:ea typeface="华文楷体" panose="02010600040101010101" pitchFamily="2" charset="-122"/>
              </a:rPr>
              <a:t>。</a:t>
            </a:r>
            <a:r>
              <a:rPr lang="zh-CN" altLang="en-US" sz="2400" b="1" smtClean="0">
                <a:solidFill>
                  <a:schemeClr val="accent1">
                    <a:lumMod val="75000"/>
                  </a:schemeClr>
                </a:solidFill>
                <a:latin typeface="华文楷体" panose="02010600040101010101" pitchFamily="2" charset="-122"/>
                <a:ea typeface="华文楷体" panose="02010600040101010101" pitchFamily="2" charset="-122"/>
              </a:rPr>
              <a:t> </a:t>
            </a:r>
            <a:endParaRPr lang="en-US" altLang="zh-CN" sz="2400" b="1">
              <a:solidFill>
                <a:schemeClr val="accent1">
                  <a:lumMod val="75000"/>
                </a:schemeClr>
              </a:solidFill>
              <a:latin typeface="华文楷体" pitchFamily="2" charset="-122"/>
              <a:ea typeface="华文楷体" pitchFamily="2" charset="-122"/>
            </a:endParaRPr>
          </a:p>
        </p:txBody>
      </p:sp>
      <p:pic>
        <p:nvPicPr>
          <p:cNvPr id="10" name="图片 9"/>
          <p:cNvPicPr>
            <a:picLocks noChangeAspect="1"/>
          </p:cNvPicPr>
          <p:nvPr/>
        </p:nvPicPr>
        <p:blipFill>
          <a:blip r:embed="rId2"/>
          <a:stretch>
            <a:fillRect/>
          </a:stretch>
        </p:blipFill>
        <p:spPr>
          <a:xfrm>
            <a:off x="7505325" y="1223521"/>
            <a:ext cx="4123702" cy="4878994"/>
          </a:xfrm>
          <a:prstGeom prst="rect">
            <a:avLst/>
          </a:prstGeom>
          <a:solidFill>
            <a:schemeClr val="accent1"/>
          </a:solidFill>
        </p:spPr>
      </p:pic>
      <p:sp>
        <p:nvSpPr>
          <p:cNvPr id="12" name="任意多边形 11"/>
          <p:cNvSpPr/>
          <p:nvPr/>
        </p:nvSpPr>
        <p:spPr>
          <a:xfrm>
            <a:off x="8828540" y="1400501"/>
            <a:ext cx="2316275" cy="4236151"/>
          </a:xfrm>
          <a:custGeom>
            <a:gdLst>
              <a:gd name="connisteX0" fmla="*/ 3050540 w 3050540"/>
              <a:gd name="connsiteY0" fmla="*/ 0 h 4573661"/>
              <a:gd name="connisteX1" fmla="*/ 2978150 w 3050540"/>
              <a:gd name="connsiteY1" fmla="*/ 14605 h 4573661"/>
              <a:gd name="connisteX2" fmla="*/ 2891155 w 3050540"/>
              <a:gd name="connsiteY2" fmla="*/ 43815 h 4573661"/>
              <a:gd name="connisteX3" fmla="*/ 2818765 w 3050540"/>
              <a:gd name="connsiteY3" fmla="*/ 73025 h 4573661"/>
              <a:gd name="connisteX4" fmla="*/ 2745740 w 3050540"/>
              <a:gd name="connsiteY4" fmla="*/ 86995 h 4573661"/>
              <a:gd name="connisteX5" fmla="*/ 2658745 w 3050540"/>
              <a:gd name="connsiteY5" fmla="*/ 145415 h 4573661"/>
              <a:gd name="connisteX6" fmla="*/ 2615565 w 3050540"/>
              <a:gd name="connsiteY6" fmla="*/ 217805 h 4573661"/>
              <a:gd name="connisteX7" fmla="*/ 2542540 w 3050540"/>
              <a:gd name="connsiteY7" fmla="*/ 276225 h 4573661"/>
              <a:gd name="connisteX8" fmla="*/ 2528570 w 3050540"/>
              <a:gd name="connsiteY8" fmla="*/ 348615 h 4573661"/>
              <a:gd name="connisteX9" fmla="*/ 2455545 w 3050540"/>
              <a:gd name="connsiteY9" fmla="*/ 406400 h 4573661"/>
              <a:gd name="connisteX10" fmla="*/ 2412365 w 3050540"/>
              <a:gd name="connsiteY10" fmla="*/ 479425 h 4573661"/>
              <a:gd name="connisteX11" fmla="*/ 2383155 w 3050540"/>
              <a:gd name="connsiteY11" fmla="*/ 551815 h 4573661"/>
              <a:gd name="connisteX12" fmla="*/ 2339340 w 3050540"/>
              <a:gd name="connsiteY12" fmla="*/ 624205 h 4573661"/>
              <a:gd name="connisteX13" fmla="*/ 2296160 w 3050540"/>
              <a:gd name="connsiteY13" fmla="*/ 696595 h 4573661"/>
              <a:gd name="connisteX14" fmla="*/ 2223770 w 3050540"/>
              <a:gd name="connsiteY14" fmla="*/ 769620 h 4573661"/>
              <a:gd name="connisteX15" fmla="*/ 2165350 w 3050540"/>
              <a:gd name="connsiteY15" fmla="*/ 842010 h 4573661"/>
              <a:gd name="connisteX16" fmla="*/ 2136140 w 3050540"/>
              <a:gd name="connsiteY16" fmla="*/ 914400 h 4573661"/>
              <a:gd name="connisteX17" fmla="*/ 2063750 w 3050540"/>
              <a:gd name="connsiteY17" fmla="*/ 987425 h 4573661"/>
              <a:gd name="connisteX18" fmla="*/ 2034540 w 3050540"/>
              <a:gd name="connsiteY18" fmla="*/ 1059815 h 4573661"/>
              <a:gd name="connisteX19" fmla="*/ 1962150 w 3050540"/>
              <a:gd name="connsiteY19" fmla="*/ 1132205 h 4573661"/>
              <a:gd name="connisteX20" fmla="*/ 1889760 w 3050540"/>
              <a:gd name="connsiteY20" fmla="*/ 1146810 h 4573661"/>
              <a:gd name="connisteX21" fmla="*/ 1817370 w 3050540"/>
              <a:gd name="connsiteY21" fmla="*/ 1146810 h 4573661"/>
              <a:gd name="connisteX22" fmla="*/ 1773555 w 3050540"/>
              <a:gd name="connsiteY22" fmla="*/ 1074420 h 4573661"/>
              <a:gd name="connisteX23" fmla="*/ 1729740 w 3050540"/>
              <a:gd name="connsiteY23" fmla="*/ 1146810 h 4573661"/>
              <a:gd name="connisteX24" fmla="*/ 1657350 w 3050540"/>
              <a:gd name="connsiteY24" fmla="*/ 1204595 h 4573661"/>
              <a:gd name="connisteX25" fmla="*/ 1584960 w 3050540"/>
              <a:gd name="connsiteY25" fmla="*/ 1277620 h 4573661"/>
              <a:gd name="connisteX26" fmla="*/ 1512570 w 3050540"/>
              <a:gd name="connsiteY26" fmla="*/ 1335405 h 4573661"/>
              <a:gd name="connisteX27" fmla="*/ 1424940 w 3050540"/>
              <a:gd name="connsiteY27" fmla="*/ 1422400 h 4573661"/>
              <a:gd name="connisteX28" fmla="*/ 1367155 w 3050540"/>
              <a:gd name="connsiteY28" fmla="*/ 1495425 h 4573661"/>
              <a:gd name="connisteX29" fmla="*/ 1294765 w 3050540"/>
              <a:gd name="connsiteY29" fmla="*/ 1567815 h 4573661"/>
              <a:gd name="connisteX30" fmla="*/ 1221740 w 3050540"/>
              <a:gd name="connsiteY30" fmla="*/ 1597025 h 4573661"/>
              <a:gd name="connisteX31" fmla="*/ 1163955 w 3050540"/>
              <a:gd name="connsiteY31" fmla="*/ 1669415 h 4573661"/>
              <a:gd name="connisteX32" fmla="*/ 1120140 w 3050540"/>
              <a:gd name="connsiteY32" fmla="*/ 1741805 h 4573661"/>
              <a:gd name="connisteX33" fmla="*/ 1062355 w 3050540"/>
              <a:gd name="connsiteY33" fmla="*/ 1814195 h 4573661"/>
              <a:gd name="connisteX34" fmla="*/ 1018540 w 3050540"/>
              <a:gd name="connsiteY34" fmla="*/ 1887220 h 4573661"/>
              <a:gd name="connisteX35" fmla="*/ 989965 w 3050540"/>
              <a:gd name="connsiteY35" fmla="*/ 1959610 h 4573661"/>
              <a:gd name="connisteX36" fmla="*/ 975360 w 3050540"/>
              <a:gd name="connsiteY36" fmla="*/ 2032000 h 4573661"/>
              <a:gd name="connisteX37" fmla="*/ 960755 w 3050540"/>
              <a:gd name="connsiteY37" fmla="*/ 2105025 h 4573661"/>
              <a:gd name="connisteX38" fmla="*/ 931545 w 3050540"/>
              <a:gd name="connsiteY38" fmla="*/ 2177415 h 4573661"/>
              <a:gd name="connisteX39" fmla="*/ 902970 w 3050540"/>
              <a:gd name="connsiteY39" fmla="*/ 2249805 h 4573661"/>
              <a:gd name="connisteX40" fmla="*/ 888365 w 3050540"/>
              <a:gd name="connsiteY40" fmla="*/ 2322195 h 4573661"/>
              <a:gd name="connisteX41" fmla="*/ 829945 w 3050540"/>
              <a:gd name="connsiteY41" fmla="*/ 2395220 h 4573661"/>
              <a:gd name="connisteX42" fmla="*/ 801370 w 3050540"/>
              <a:gd name="connsiteY42" fmla="*/ 2467610 h 4573661"/>
              <a:gd name="connisteX43" fmla="*/ 772160 w 3050540"/>
              <a:gd name="connsiteY43" fmla="*/ 2540000 h 4573661"/>
              <a:gd name="connisteX44" fmla="*/ 757555 w 3050540"/>
              <a:gd name="connsiteY44" fmla="*/ 2613025 h 4573661"/>
              <a:gd name="connisteX45" fmla="*/ 728345 w 3050540"/>
              <a:gd name="connsiteY45" fmla="*/ 2685415 h 4573661"/>
              <a:gd name="connisteX46" fmla="*/ 685165 w 3050540"/>
              <a:gd name="connsiteY46" fmla="*/ 2757805 h 4573661"/>
              <a:gd name="connisteX47" fmla="*/ 655955 w 3050540"/>
              <a:gd name="connsiteY47" fmla="*/ 2830195 h 4573661"/>
              <a:gd name="connisteX48" fmla="*/ 626745 w 3050540"/>
              <a:gd name="connsiteY48" fmla="*/ 2903220 h 4573661"/>
              <a:gd name="connisteX49" fmla="*/ 598170 w 3050540"/>
              <a:gd name="connsiteY49" fmla="*/ 2975610 h 4573661"/>
              <a:gd name="connisteX50" fmla="*/ 568960 w 3050540"/>
              <a:gd name="connsiteY50" fmla="*/ 3048000 h 4573661"/>
              <a:gd name="connisteX51" fmla="*/ 510540 w 3050540"/>
              <a:gd name="connsiteY51" fmla="*/ 3121025 h 4573661"/>
              <a:gd name="connisteX52" fmla="*/ 452755 w 3050540"/>
              <a:gd name="connsiteY52" fmla="*/ 3193415 h 4573661"/>
              <a:gd name="connisteX53" fmla="*/ 408940 w 3050540"/>
              <a:gd name="connsiteY53" fmla="*/ 3265805 h 4573661"/>
              <a:gd name="connisteX54" fmla="*/ 351155 w 3050540"/>
              <a:gd name="connsiteY54" fmla="*/ 3352800 h 4573661"/>
              <a:gd name="connisteX55" fmla="*/ 278765 w 3050540"/>
              <a:gd name="connsiteY55" fmla="*/ 3382010 h 4573661"/>
              <a:gd name="connisteX56" fmla="*/ 191770 w 3050540"/>
              <a:gd name="connsiteY56" fmla="*/ 3454400 h 4573661"/>
              <a:gd name="connisteX57" fmla="*/ 147955 w 3050540"/>
              <a:gd name="connsiteY57" fmla="*/ 3527425 h 4573661"/>
              <a:gd name="connisteX58" fmla="*/ 90170 w 3050540"/>
              <a:gd name="connsiteY58" fmla="*/ 3599815 h 4573661"/>
              <a:gd name="connisteX59" fmla="*/ 46355 w 3050540"/>
              <a:gd name="connsiteY59" fmla="*/ 3672205 h 4573661"/>
              <a:gd name="connisteX60" fmla="*/ 17145 w 3050540"/>
              <a:gd name="connsiteY60" fmla="*/ 3744595 h 4573661"/>
              <a:gd name="connisteX61" fmla="*/ 2540 w 3050540"/>
              <a:gd name="connsiteY61" fmla="*/ 3817620 h 4573661"/>
              <a:gd name="connisteX62" fmla="*/ 2540 w 3050540"/>
              <a:gd name="connsiteY62" fmla="*/ 3890010 h 4573661"/>
              <a:gd name="connisteX63" fmla="*/ 2540 w 3050540"/>
              <a:gd name="connsiteY63" fmla="*/ 3962400 h 4573661"/>
              <a:gd name="connisteX64" fmla="*/ 31750 w 3050540"/>
              <a:gd name="connsiteY64" fmla="*/ 4035425 h 4573661"/>
              <a:gd name="connisteX65" fmla="*/ 75565 w 3050540"/>
              <a:gd name="connsiteY65" fmla="*/ 4107815 h 4573661"/>
              <a:gd name="connisteX66" fmla="*/ 90170 w 3050540"/>
              <a:gd name="connsiteY66" fmla="*/ 4180205 h 4573661"/>
              <a:gd name="connisteX67" fmla="*/ 104140 w 3050540"/>
              <a:gd name="connsiteY67" fmla="*/ 4252595 h 4573661"/>
              <a:gd name="connisteX68" fmla="*/ 177165 w 3050540"/>
              <a:gd name="connsiteY68" fmla="*/ 4311015 h 4573661"/>
              <a:gd name="connisteX69" fmla="*/ 220345 w 3050540"/>
              <a:gd name="connsiteY69" fmla="*/ 4383405 h 4573661"/>
              <a:gd name="connisteX70" fmla="*/ 278765 w 3050540"/>
              <a:gd name="connsiteY70" fmla="*/ 4455795 h 4573661"/>
              <a:gd name="connisteX71" fmla="*/ 351155 w 3050540"/>
              <a:gd name="connsiteY71" fmla="*/ 4528820 h 4573661"/>
              <a:gd name="connisteX72" fmla="*/ 438150 w 3050540"/>
              <a:gd name="connsiteY72" fmla="*/ 4572000 h 4573661"/>
              <a:gd name="connisteX73" fmla="*/ 496570 w 3050540"/>
              <a:gd name="connsiteY73" fmla="*/ 4485005 h 4573661"/>
              <a:gd name="connisteX74" fmla="*/ 583565 w 3050540"/>
              <a:gd name="connsiteY74" fmla="*/ 4485005 h 4573661"/>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Lst>
            <a:rect l="l" t="t" r="r" b="b"/>
            <a:pathLst>
              <a:path w="3050540" h="4573662">
                <a:moveTo>
                  <a:pt x="3050540" y="0"/>
                </a:moveTo>
                <a:cubicBezTo>
                  <a:pt x="3037840" y="2540"/>
                  <a:pt x="3009900" y="5715"/>
                  <a:pt x="2978150" y="14605"/>
                </a:cubicBezTo>
                <a:cubicBezTo>
                  <a:pt x="2946400" y="23495"/>
                  <a:pt x="2922905" y="32385"/>
                  <a:pt x="2891155" y="43815"/>
                </a:cubicBezTo>
                <a:cubicBezTo>
                  <a:pt x="2859405" y="55245"/>
                  <a:pt x="2847975" y="64135"/>
                  <a:pt x="2818765" y="73025"/>
                </a:cubicBezTo>
                <a:cubicBezTo>
                  <a:pt x="2789555" y="81915"/>
                  <a:pt x="2777490" y="72390"/>
                  <a:pt x="2745740" y="86995"/>
                </a:cubicBezTo>
                <a:cubicBezTo>
                  <a:pt x="2713990" y="101600"/>
                  <a:pt x="2684780" y="119380"/>
                  <a:pt x="2658745" y="145415"/>
                </a:cubicBezTo>
                <a:cubicBezTo>
                  <a:pt x="2632710" y="171450"/>
                  <a:pt x="2639060" y="191770"/>
                  <a:pt x="2615565" y="217805"/>
                </a:cubicBezTo>
                <a:cubicBezTo>
                  <a:pt x="2592070" y="243840"/>
                  <a:pt x="2559685" y="250190"/>
                  <a:pt x="2542540" y="276225"/>
                </a:cubicBezTo>
                <a:cubicBezTo>
                  <a:pt x="2525395" y="302260"/>
                  <a:pt x="2545715" y="322580"/>
                  <a:pt x="2528570" y="348615"/>
                </a:cubicBezTo>
                <a:cubicBezTo>
                  <a:pt x="2511425" y="374650"/>
                  <a:pt x="2479040" y="380365"/>
                  <a:pt x="2455545" y="406400"/>
                </a:cubicBezTo>
                <a:cubicBezTo>
                  <a:pt x="2432050" y="432435"/>
                  <a:pt x="2426970" y="450215"/>
                  <a:pt x="2412365" y="479425"/>
                </a:cubicBezTo>
                <a:cubicBezTo>
                  <a:pt x="2397760" y="508635"/>
                  <a:pt x="2397760" y="522605"/>
                  <a:pt x="2383155" y="551815"/>
                </a:cubicBezTo>
                <a:cubicBezTo>
                  <a:pt x="2368550" y="581025"/>
                  <a:pt x="2356485" y="594995"/>
                  <a:pt x="2339340" y="624205"/>
                </a:cubicBezTo>
                <a:cubicBezTo>
                  <a:pt x="2322195" y="653415"/>
                  <a:pt x="2319020" y="667385"/>
                  <a:pt x="2296160" y="696595"/>
                </a:cubicBezTo>
                <a:cubicBezTo>
                  <a:pt x="2273300" y="725805"/>
                  <a:pt x="2249805" y="740410"/>
                  <a:pt x="2223770" y="769620"/>
                </a:cubicBezTo>
                <a:cubicBezTo>
                  <a:pt x="2197735" y="798830"/>
                  <a:pt x="2183130" y="812800"/>
                  <a:pt x="2165350" y="842010"/>
                </a:cubicBezTo>
                <a:cubicBezTo>
                  <a:pt x="2147570" y="871220"/>
                  <a:pt x="2156460" y="885190"/>
                  <a:pt x="2136140" y="914400"/>
                </a:cubicBezTo>
                <a:cubicBezTo>
                  <a:pt x="2115820" y="943610"/>
                  <a:pt x="2084070" y="958215"/>
                  <a:pt x="2063750" y="987425"/>
                </a:cubicBezTo>
                <a:cubicBezTo>
                  <a:pt x="2043430" y="1016635"/>
                  <a:pt x="2054860" y="1030605"/>
                  <a:pt x="2034540" y="1059815"/>
                </a:cubicBezTo>
                <a:cubicBezTo>
                  <a:pt x="2014220" y="1089025"/>
                  <a:pt x="1991360" y="1115060"/>
                  <a:pt x="1962150" y="1132205"/>
                </a:cubicBezTo>
                <a:cubicBezTo>
                  <a:pt x="1932940" y="1149350"/>
                  <a:pt x="1918970" y="1143635"/>
                  <a:pt x="1889760" y="1146810"/>
                </a:cubicBezTo>
                <a:cubicBezTo>
                  <a:pt x="1860550" y="1149985"/>
                  <a:pt x="1840865" y="1161415"/>
                  <a:pt x="1817370" y="1146810"/>
                </a:cubicBezTo>
                <a:cubicBezTo>
                  <a:pt x="1793875" y="1132205"/>
                  <a:pt x="1791335" y="1074420"/>
                  <a:pt x="1773555" y="1074420"/>
                </a:cubicBezTo>
                <a:cubicBezTo>
                  <a:pt x="1755775" y="1074420"/>
                  <a:pt x="1753235" y="1120775"/>
                  <a:pt x="1729740" y="1146810"/>
                </a:cubicBezTo>
                <a:cubicBezTo>
                  <a:pt x="1706245" y="1172845"/>
                  <a:pt x="1686560" y="1178560"/>
                  <a:pt x="1657350" y="1204595"/>
                </a:cubicBezTo>
                <a:cubicBezTo>
                  <a:pt x="1628140" y="1230630"/>
                  <a:pt x="1614170" y="1251585"/>
                  <a:pt x="1584960" y="1277620"/>
                </a:cubicBezTo>
                <a:cubicBezTo>
                  <a:pt x="1555750" y="1303655"/>
                  <a:pt x="1544320" y="1306195"/>
                  <a:pt x="1512570" y="1335405"/>
                </a:cubicBezTo>
                <a:cubicBezTo>
                  <a:pt x="1480820" y="1364615"/>
                  <a:pt x="1454150" y="1390650"/>
                  <a:pt x="1424940" y="1422400"/>
                </a:cubicBezTo>
                <a:cubicBezTo>
                  <a:pt x="1395730" y="1454150"/>
                  <a:pt x="1393190" y="1466215"/>
                  <a:pt x="1367155" y="1495425"/>
                </a:cubicBezTo>
                <a:cubicBezTo>
                  <a:pt x="1341120" y="1524635"/>
                  <a:pt x="1323975" y="1547495"/>
                  <a:pt x="1294765" y="1567815"/>
                </a:cubicBezTo>
                <a:cubicBezTo>
                  <a:pt x="1265555" y="1588135"/>
                  <a:pt x="1247775" y="1576705"/>
                  <a:pt x="1221740" y="1597025"/>
                </a:cubicBezTo>
                <a:cubicBezTo>
                  <a:pt x="1195705" y="1617345"/>
                  <a:pt x="1184275" y="1640205"/>
                  <a:pt x="1163955" y="1669415"/>
                </a:cubicBezTo>
                <a:cubicBezTo>
                  <a:pt x="1143635" y="1698625"/>
                  <a:pt x="1140460" y="1712595"/>
                  <a:pt x="1120140" y="1741805"/>
                </a:cubicBezTo>
                <a:cubicBezTo>
                  <a:pt x="1099820" y="1771015"/>
                  <a:pt x="1082675" y="1784985"/>
                  <a:pt x="1062355" y="1814195"/>
                </a:cubicBezTo>
                <a:cubicBezTo>
                  <a:pt x="1042035" y="1843405"/>
                  <a:pt x="1033145" y="1858010"/>
                  <a:pt x="1018540" y="1887220"/>
                </a:cubicBezTo>
                <a:cubicBezTo>
                  <a:pt x="1003935" y="1916430"/>
                  <a:pt x="998855" y="1930400"/>
                  <a:pt x="989965" y="1959610"/>
                </a:cubicBezTo>
                <a:cubicBezTo>
                  <a:pt x="981075" y="1988820"/>
                  <a:pt x="981075" y="2002790"/>
                  <a:pt x="975360" y="2032000"/>
                </a:cubicBezTo>
                <a:cubicBezTo>
                  <a:pt x="969645" y="2061210"/>
                  <a:pt x="969645" y="2075815"/>
                  <a:pt x="960755" y="2105025"/>
                </a:cubicBezTo>
                <a:cubicBezTo>
                  <a:pt x="951865" y="2134235"/>
                  <a:pt x="942975" y="2148205"/>
                  <a:pt x="931545" y="2177415"/>
                </a:cubicBezTo>
                <a:cubicBezTo>
                  <a:pt x="920115" y="2206625"/>
                  <a:pt x="911860" y="2220595"/>
                  <a:pt x="902970" y="2249805"/>
                </a:cubicBezTo>
                <a:cubicBezTo>
                  <a:pt x="894080" y="2279015"/>
                  <a:pt x="902970" y="2292985"/>
                  <a:pt x="888365" y="2322195"/>
                </a:cubicBezTo>
                <a:cubicBezTo>
                  <a:pt x="873760" y="2351405"/>
                  <a:pt x="847090" y="2366010"/>
                  <a:pt x="829945" y="2395220"/>
                </a:cubicBezTo>
                <a:cubicBezTo>
                  <a:pt x="812800" y="2424430"/>
                  <a:pt x="812800" y="2438400"/>
                  <a:pt x="801370" y="2467610"/>
                </a:cubicBezTo>
                <a:cubicBezTo>
                  <a:pt x="789940" y="2496820"/>
                  <a:pt x="781050" y="2510790"/>
                  <a:pt x="772160" y="2540000"/>
                </a:cubicBezTo>
                <a:cubicBezTo>
                  <a:pt x="763270" y="2569210"/>
                  <a:pt x="766445" y="2583815"/>
                  <a:pt x="757555" y="2613025"/>
                </a:cubicBezTo>
                <a:cubicBezTo>
                  <a:pt x="748665" y="2642235"/>
                  <a:pt x="742950" y="2656205"/>
                  <a:pt x="728345" y="2685415"/>
                </a:cubicBezTo>
                <a:cubicBezTo>
                  <a:pt x="713740" y="2714625"/>
                  <a:pt x="699770" y="2728595"/>
                  <a:pt x="685165" y="2757805"/>
                </a:cubicBezTo>
                <a:cubicBezTo>
                  <a:pt x="670560" y="2787015"/>
                  <a:pt x="667385" y="2800985"/>
                  <a:pt x="655955" y="2830195"/>
                </a:cubicBezTo>
                <a:cubicBezTo>
                  <a:pt x="644525" y="2859405"/>
                  <a:pt x="638175" y="2874010"/>
                  <a:pt x="626745" y="2903220"/>
                </a:cubicBezTo>
                <a:cubicBezTo>
                  <a:pt x="615315" y="2932430"/>
                  <a:pt x="609600" y="2946400"/>
                  <a:pt x="598170" y="2975610"/>
                </a:cubicBezTo>
                <a:cubicBezTo>
                  <a:pt x="586740" y="3004820"/>
                  <a:pt x="586740" y="3018790"/>
                  <a:pt x="568960" y="3048000"/>
                </a:cubicBezTo>
                <a:cubicBezTo>
                  <a:pt x="551180" y="3077210"/>
                  <a:pt x="534035" y="3091815"/>
                  <a:pt x="510540" y="3121025"/>
                </a:cubicBezTo>
                <a:cubicBezTo>
                  <a:pt x="487045" y="3150235"/>
                  <a:pt x="473075" y="3164205"/>
                  <a:pt x="452755" y="3193415"/>
                </a:cubicBezTo>
                <a:cubicBezTo>
                  <a:pt x="432435" y="3222625"/>
                  <a:pt x="429260" y="3234055"/>
                  <a:pt x="408940" y="3265805"/>
                </a:cubicBezTo>
                <a:cubicBezTo>
                  <a:pt x="388620" y="3297555"/>
                  <a:pt x="377190" y="3329305"/>
                  <a:pt x="351155" y="3352800"/>
                </a:cubicBezTo>
                <a:cubicBezTo>
                  <a:pt x="325120" y="3376295"/>
                  <a:pt x="310515" y="3361690"/>
                  <a:pt x="278765" y="3382010"/>
                </a:cubicBezTo>
                <a:cubicBezTo>
                  <a:pt x="247015" y="3402330"/>
                  <a:pt x="217805" y="3425190"/>
                  <a:pt x="191770" y="3454400"/>
                </a:cubicBezTo>
                <a:cubicBezTo>
                  <a:pt x="165735" y="3483610"/>
                  <a:pt x="168275" y="3498215"/>
                  <a:pt x="147955" y="3527425"/>
                </a:cubicBezTo>
                <a:cubicBezTo>
                  <a:pt x="127635" y="3556635"/>
                  <a:pt x="110490" y="3570605"/>
                  <a:pt x="90170" y="3599815"/>
                </a:cubicBezTo>
                <a:cubicBezTo>
                  <a:pt x="69850" y="3629025"/>
                  <a:pt x="60960" y="3642995"/>
                  <a:pt x="46355" y="3672205"/>
                </a:cubicBezTo>
                <a:cubicBezTo>
                  <a:pt x="31750" y="3701415"/>
                  <a:pt x="26035" y="3715385"/>
                  <a:pt x="17145" y="3744595"/>
                </a:cubicBezTo>
                <a:cubicBezTo>
                  <a:pt x="8255" y="3773805"/>
                  <a:pt x="5715" y="3788410"/>
                  <a:pt x="2540" y="3817620"/>
                </a:cubicBezTo>
                <a:cubicBezTo>
                  <a:pt x="-635" y="3846830"/>
                  <a:pt x="2540" y="3860800"/>
                  <a:pt x="2540" y="3890010"/>
                </a:cubicBezTo>
                <a:cubicBezTo>
                  <a:pt x="2540" y="3919220"/>
                  <a:pt x="-3175" y="3933190"/>
                  <a:pt x="2540" y="3962400"/>
                </a:cubicBezTo>
                <a:cubicBezTo>
                  <a:pt x="8255" y="3991610"/>
                  <a:pt x="17145" y="4006215"/>
                  <a:pt x="31750" y="4035425"/>
                </a:cubicBezTo>
                <a:cubicBezTo>
                  <a:pt x="46355" y="4064635"/>
                  <a:pt x="64135" y="4078605"/>
                  <a:pt x="75565" y="4107815"/>
                </a:cubicBezTo>
                <a:cubicBezTo>
                  <a:pt x="86995" y="4137025"/>
                  <a:pt x="84455" y="4150995"/>
                  <a:pt x="90170" y="4180205"/>
                </a:cubicBezTo>
                <a:cubicBezTo>
                  <a:pt x="95885" y="4209415"/>
                  <a:pt x="86995" y="4226560"/>
                  <a:pt x="104140" y="4252595"/>
                </a:cubicBezTo>
                <a:cubicBezTo>
                  <a:pt x="121285" y="4278630"/>
                  <a:pt x="153670" y="4284980"/>
                  <a:pt x="177165" y="4311015"/>
                </a:cubicBezTo>
                <a:cubicBezTo>
                  <a:pt x="200660" y="4337050"/>
                  <a:pt x="200025" y="4354195"/>
                  <a:pt x="220345" y="4383405"/>
                </a:cubicBezTo>
                <a:cubicBezTo>
                  <a:pt x="240665" y="4412615"/>
                  <a:pt x="252730" y="4426585"/>
                  <a:pt x="278765" y="4455795"/>
                </a:cubicBezTo>
                <a:cubicBezTo>
                  <a:pt x="304800" y="4485005"/>
                  <a:pt x="319405" y="4505325"/>
                  <a:pt x="351155" y="4528820"/>
                </a:cubicBezTo>
                <a:cubicBezTo>
                  <a:pt x="382905" y="4552315"/>
                  <a:pt x="408940" y="4580890"/>
                  <a:pt x="438150" y="4572000"/>
                </a:cubicBezTo>
                <a:cubicBezTo>
                  <a:pt x="467360" y="4563110"/>
                  <a:pt x="467360" y="4502150"/>
                  <a:pt x="496570" y="4485005"/>
                </a:cubicBezTo>
                <a:cubicBezTo>
                  <a:pt x="525780" y="4467860"/>
                  <a:pt x="567055" y="4483100"/>
                  <a:pt x="583565" y="4485005"/>
                </a:cubicBezTo>
              </a:path>
            </a:pathLst>
          </a:custGeom>
          <a:noFill/>
          <a:ln w="984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pic>
        <p:nvPicPr>
          <p:cNvPr id="11"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0590" y="914175"/>
            <a:ext cx="669926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文本框 12"/>
          <p:cNvSpPr txBox="1"/>
          <p:nvPr/>
        </p:nvSpPr>
        <p:spPr>
          <a:xfrm>
            <a:off x="560297" y="1015053"/>
            <a:ext cx="4824503"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2.</a:t>
            </a:r>
            <a:r>
              <a:rPr lang="zh-CN" altLang="en-US" sz="3200" smtClean="0">
                <a:solidFill>
                  <a:schemeClr val="bg1"/>
                </a:solidFill>
                <a:latin typeface="黑体" panose="02010609060101010101" pitchFamily="49" charset="-122"/>
                <a:ea typeface="黑体" panose="02010609060101010101" pitchFamily="49" charset="-122"/>
              </a:rPr>
              <a:t>美国资产阶级革命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22" presetClass="entr" presetSubtype="1" fill="hold" grpId="0" nodeType="withEffect">
                                  <p:stCondLst>
                                    <p:cond delay="0"/>
                                  </p:stCondLst>
                                  <p:childTnLst>
                                    <p:set>
                                      <p:cBhvr>
                                        <p:cTn id="12" dur="3000" fill="hold">
                                          <p:stCondLst>
                                            <p:cond delay="0"/>
                                          </p:stCondLst>
                                        </p:cTn>
                                        <p:tgtEl>
                                          <p:spTgt spid="12"/>
                                        </p:tgtEl>
                                        <p:attrNameLst>
                                          <p:attrName>style.visibility</p:attrName>
                                        </p:attrNameLst>
                                      </p:cBhvr>
                                      <p:to>
                                        <p:strVal val="visible"/>
                                      </p:to>
                                    </p:set>
                                    <p:animEffect transition="in" filter="wipe(up)">
                                      <p:cBhvr>
                                        <p:cTn id="13"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标题 2"/>
          <p:cNvSpPr txBox="1">
            <a:spLocks noGrp="1"/>
          </p:cNvSpPr>
          <p:nvPr>
            <p:ph type="ctrTitle"/>
          </p:nvPr>
        </p:nvSpPr>
        <p:spPr>
          <a:xfrm>
            <a:off x="264694" y="60822"/>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5" name="矩形 4"/>
          <p:cNvSpPr/>
          <p:nvPr/>
        </p:nvSpPr>
        <p:spPr>
          <a:xfrm>
            <a:off x="1083776" y="2392354"/>
            <a:ext cx="6096000" cy="492443"/>
          </a:xfrm>
          <a:prstGeom prst="rect">
            <a:avLst/>
          </a:prstGeom>
        </p:spPr>
        <p:txBody>
          <a:bodyPr>
            <a:spAutoFit/>
          </a:bodyPr>
          <a:lstStyle/>
          <a:p>
            <a:r>
              <a:rPr lang="en-US" altLang="zh-CN" sz="26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②</a:t>
            </a:r>
            <a:r>
              <a:rPr lang="zh-CN" altLang="en-US" sz="26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美利坚民族形成，民族意识觉醒</a:t>
            </a:r>
            <a:endParaRPr lang="en-US" altLang="zh-CN" sz="2600" b="1">
              <a:solidFill>
                <a:srgbClr val="FF0000"/>
              </a:solidFill>
              <a:latin typeface="黑体" pitchFamily="49" charset="-122"/>
              <a:ea typeface="黑体" pitchFamily="49" charset="-122"/>
              <a:cs typeface="黑体" panose="02010609060101010101" pitchFamily="49" charset="-122"/>
            </a:endParaRPr>
          </a:p>
        </p:txBody>
      </p:sp>
      <p:sp>
        <p:nvSpPr>
          <p:cNvPr id="8" name="矩形 7"/>
          <p:cNvSpPr/>
          <p:nvPr/>
        </p:nvSpPr>
        <p:spPr>
          <a:xfrm>
            <a:off x="883531" y="2963704"/>
            <a:ext cx="10189546"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400" b="1" smtClean="0">
                <a:latin typeface="楷体" panose="02010609060101010101" pitchFamily="49" charset="-122"/>
                <a:ea typeface="楷体" panose="02010609060101010101" pitchFamily="49" charset="-122"/>
              </a:rPr>
              <a:t>    在</a:t>
            </a:r>
            <a:r>
              <a:rPr lang="zh-CN" altLang="en-US" sz="2400" b="1">
                <a:latin typeface="楷体" panose="02010609060101010101" pitchFamily="49" charset="-122"/>
                <a:ea typeface="楷体" panose="02010609060101010101" pitchFamily="49" charset="-122"/>
              </a:rPr>
              <a:t>长期的交流、融合过程中，英语</a:t>
            </a:r>
            <a:r>
              <a:rPr lang="zh-CN" altLang="en-US" sz="2400" b="1" smtClean="0">
                <a:latin typeface="楷体" panose="02010609060101010101" pitchFamily="49" charset="-122"/>
                <a:ea typeface="楷体" panose="02010609060101010101" pitchFamily="49" charset="-122"/>
              </a:rPr>
              <a:t>成为各</a:t>
            </a:r>
            <a:r>
              <a:rPr lang="zh-CN" altLang="en-US" sz="2400" b="1">
                <a:latin typeface="楷体" panose="02010609060101010101" pitchFamily="49" charset="-122"/>
                <a:ea typeface="楷体" panose="02010609060101010101" pitchFamily="49" charset="-122"/>
              </a:rPr>
              <a:t>殖民地的共同语言，逐渐产生了共同的文化。在此基础上，美利坚民族开始</a:t>
            </a:r>
            <a:r>
              <a:rPr lang="zh-CN" altLang="en-US" sz="2400" b="1" smtClean="0">
                <a:latin typeface="楷体" panose="02010609060101010101" pitchFamily="49" charset="-122"/>
                <a:ea typeface="楷体" panose="02010609060101010101" pitchFamily="49" charset="-122"/>
              </a:rPr>
              <a:t>形成，民族</a:t>
            </a:r>
            <a:r>
              <a:rPr lang="zh-CN" altLang="en-US" sz="2400" b="1">
                <a:latin typeface="楷体" panose="02010609060101010101" pitchFamily="49" charset="-122"/>
                <a:ea typeface="楷体" panose="02010609060101010101" pitchFamily="49" charset="-122"/>
              </a:rPr>
              <a:t>意识逐渐觉醒</a:t>
            </a:r>
            <a:r>
              <a:rPr lang="zh-CN" altLang="en-US" sz="2400" b="1" smtClean="0">
                <a:latin typeface="楷体" panose="02010609060101010101" pitchFamily="49" charset="-122"/>
                <a:ea typeface="楷体" panose="02010609060101010101" pitchFamily="49" charset="-122"/>
              </a:rPr>
              <a:t>。</a:t>
            </a:r>
            <a:endParaRPr lang="zh-CN" altLang="en-US" sz="2400" b="1">
              <a:latin typeface="楷体" pitchFamily="49" charset="-122"/>
              <a:ea typeface="楷体" panose="02010609060101010101" pitchFamily="49" charset="-122"/>
            </a:endParaRPr>
          </a:p>
        </p:txBody>
      </p:sp>
      <p:sp>
        <p:nvSpPr>
          <p:cNvPr id="9" name="矩形 8"/>
          <p:cNvSpPr/>
          <p:nvPr/>
        </p:nvSpPr>
        <p:spPr>
          <a:xfrm>
            <a:off x="1083776" y="3886742"/>
            <a:ext cx="6096000" cy="492443"/>
          </a:xfrm>
          <a:prstGeom prst="rect">
            <a:avLst/>
          </a:prstGeom>
        </p:spPr>
        <p:txBody>
          <a:bodyPr>
            <a:spAutoFit/>
          </a:bodyPr>
          <a:lstStyle/>
          <a:p>
            <a:r>
              <a:rPr lang="en-US" altLang="zh-CN" sz="26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③</a:t>
            </a:r>
            <a:r>
              <a:rPr lang="zh-CN" altLang="en-US" sz="26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启蒙思想的传播</a:t>
            </a:r>
            <a:endParaRPr lang="en-US" altLang="zh-CN" sz="2600" b="1">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10" name="矩形 9"/>
          <p:cNvSpPr/>
          <p:nvPr/>
        </p:nvSpPr>
        <p:spPr>
          <a:xfrm>
            <a:off x="945967" y="4471226"/>
            <a:ext cx="10127110"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400" b="1" smtClean="0">
                <a:latin typeface="楷体" panose="02010609060101010101" pitchFamily="49" charset="-122"/>
                <a:ea typeface="楷体" panose="02010609060101010101" pitchFamily="49" charset="-122"/>
              </a:rPr>
              <a:t>    18世纪</a:t>
            </a:r>
            <a:r>
              <a:rPr lang="zh-CN" altLang="en-US" sz="2400" b="1">
                <a:latin typeface="楷体" panose="02010609060101010101" pitchFamily="49" charset="-122"/>
                <a:ea typeface="楷体" panose="02010609060101010101" pitchFamily="49" charset="-122"/>
              </a:rPr>
              <a:t>上半期，启蒙思想在英属北美殖民地得到传播，涌现出一些杰出的</a:t>
            </a:r>
            <a:r>
              <a:rPr lang="zh-CN" altLang="en-US" sz="2400" b="1" smtClean="0">
                <a:latin typeface="楷体" panose="02010609060101010101" pitchFamily="49" charset="-122"/>
                <a:ea typeface="楷体" panose="02010609060101010101" pitchFamily="49" charset="-122"/>
              </a:rPr>
              <a:t>思想家。北美殖民地人民的</a:t>
            </a:r>
            <a:r>
              <a:rPr lang="zh-CN" altLang="en-US" sz="2400" b="1">
                <a:latin typeface="楷体" panose="02010609060101010101" pitchFamily="49" charset="-122"/>
                <a:ea typeface="楷体" panose="02010609060101010101" pitchFamily="49" charset="-122"/>
              </a:rPr>
              <a:t>民族和民主意识日趋增强。</a:t>
            </a:r>
          </a:p>
        </p:txBody>
      </p:sp>
      <p:sp>
        <p:nvSpPr>
          <p:cNvPr id="11" name="矩形 10"/>
          <p:cNvSpPr/>
          <p:nvPr/>
        </p:nvSpPr>
        <p:spPr>
          <a:xfrm>
            <a:off x="945967" y="5520639"/>
            <a:ext cx="10127110" cy="89255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800" b="1" smtClean="0">
                <a:solidFill>
                  <a:schemeClr val="accent1">
                    <a:lumMod val="75000"/>
                  </a:schemeClr>
                </a:solidFill>
                <a:latin typeface="华文楷体" panose="02010600040101010101" pitchFamily="2" charset="-122"/>
                <a:ea typeface="华文楷体" panose="02010600040101010101" pitchFamily="2" charset="-122"/>
              </a:rPr>
              <a:t>      </a:t>
            </a:r>
            <a:r>
              <a:rPr lang="zh-CN" altLang="en-US" sz="2400" b="1" smtClean="0">
                <a:solidFill>
                  <a:srgbClr val="FF0000"/>
                </a:solidFill>
                <a:latin typeface="华文楷体" panose="02010600040101010101" pitchFamily="2" charset="-122"/>
                <a:ea typeface="华文楷体" panose="02010600040101010101" pitchFamily="2" charset="-122"/>
              </a:rPr>
              <a:t>自由</a:t>
            </a:r>
            <a:r>
              <a:rPr lang="zh-CN" altLang="en-US" sz="2400" b="1">
                <a:solidFill>
                  <a:srgbClr val="FF0000"/>
                </a:solidFill>
                <a:latin typeface="华文楷体" panose="02010600040101010101" pitchFamily="2" charset="-122"/>
                <a:ea typeface="华文楷体" panose="02010600040101010101" pitchFamily="2" charset="-122"/>
              </a:rPr>
              <a:t>和平等是天赋予人的权利</a:t>
            </a:r>
            <a:r>
              <a:rPr lang="zh-CN" altLang="en-US" sz="2400" b="1">
                <a:latin typeface="华文楷体" panose="02010600040101010101" pitchFamily="2" charset="-122"/>
                <a:ea typeface="华文楷体" panose="02010600040101010101" pitchFamily="2" charset="-122"/>
              </a:rPr>
              <a:t>。英国殖民当局的高压政策</a:t>
            </a:r>
            <a:r>
              <a:rPr lang="en-US" altLang="zh-CN" sz="2400" b="1">
                <a:latin typeface="华文楷体" panose="02010600040101010101" pitchFamily="2" charset="-122"/>
                <a:ea typeface="华文楷体" panose="02010600040101010101" pitchFamily="2" charset="-122"/>
              </a:rPr>
              <a:t>,</a:t>
            </a:r>
            <a:r>
              <a:rPr lang="zh-CN" altLang="en-US" sz="2400" b="1">
                <a:latin typeface="华文楷体" panose="02010600040101010101" pitchFamily="2" charset="-122"/>
                <a:ea typeface="华文楷体" panose="02010600040101010101" pitchFamily="2" charset="-122"/>
              </a:rPr>
              <a:t>是侵犯了人民的自然权利。 </a:t>
            </a:r>
            <a:r>
              <a:rPr lang="en-US" altLang="zh-CN" sz="2400" b="1">
                <a:latin typeface="华文楷体" panose="02010600040101010101" pitchFamily="2" charset="-122"/>
                <a:ea typeface="华文楷体" panose="02010600040101010101" pitchFamily="2" charset="-122"/>
              </a:rPr>
              <a:t> </a:t>
            </a:r>
            <a:r>
              <a:rPr lang="en-US" altLang="zh-CN" sz="2400" b="1" smtClean="0">
                <a:latin typeface="华文楷体" panose="02010600040101010101" pitchFamily="2" charset="-122"/>
                <a:ea typeface="华文楷体" panose="02010600040101010101" pitchFamily="2" charset="-122"/>
              </a:rPr>
              <a:t>                                             </a:t>
            </a:r>
            <a:r>
              <a:rPr lang="en-US" altLang="zh-CN" sz="2000" b="1" smtClean="0">
                <a:latin typeface="华文楷体" panose="02010600040101010101" pitchFamily="2" charset="-122"/>
                <a:ea typeface="华文楷体" panose="02010600040101010101" pitchFamily="2" charset="-122"/>
              </a:rPr>
              <a:t>——</a:t>
            </a:r>
            <a:r>
              <a:rPr lang="zh-CN" altLang="en-US" sz="2000" b="1" smtClean="0">
                <a:latin typeface="华文楷体" panose="02010600040101010101" pitchFamily="2" charset="-122"/>
                <a:ea typeface="华文楷体" panose="02010600040101010101" pitchFamily="2" charset="-122"/>
              </a:rPr>
              <a:t>杰</a:t>
            </a:r>
            <a:r>
              <a:rPr lang="zh-CN" altLang="en-US" sz="2000" b="1">
                <a:latin typeface="华文楷体" panose="02010600040101010101" pitchFamily="2" charset="-122"/>
                <a:ea typeface="华文楷体" panose="02010600040101010101" pitchFamily="2" charset="-122"/>
              </a:rPr>
              <a:t>斐逊</a:t>
            </a:r>
            <a:r>
              <a:rPr lang="en-US" altLang="zh-CN" sz="2000" b="1">
                <a:latin typeface="华文楷体" panose="02010600040101010101" pitchFamily="2" charset="-122"/>
                <a:ea typeface="华文楷体" panose="02010600040101010101" pitchFamily="2" charset="-122"/>
              </a:rPr>
              <a:t>《</a:t>
            </a:r>
            <a:r>
              <a:rPr lang="zh-CN" altLang="en-US" sz="2000" b="1">
                <a:latin typeface="华文楷体" panose="02010600040101010101" pitchFamily="2" charset="-122"/>
                <a:ea typeface="华文楷体" panose="02010600040101010101" pitchFamily="2" charset="-122"/>
              </a:rPr>
              <a:t>英属美洲权利综论</a:t>
            </a:r>
            <a:r>
              <a:rPr lang="en-US" altLang="zh-CN" sz="2000" b="1" smtClean="0">
                <a:latin typeface="华文楷体" panose="02010600040101010101" pitchFamily="2" charset="-122"/>
                <a:ea typeface="华文楷体" panose="02010600040101010101" pitchFamily="2" charset="-122"/>
              </a:rPr>
              <a:t>》</a:t>
            </a:r>
            <a:endParaRPr lang="en-US" altLang="zh-CN" sz="2000" b="1">
              <a:latin typeface="华文楷体" pitchFamily="2" charset="-122"/>
              <a:ea typeface="华文楷体" pitchFamily="2" charset="-122"/>
            </a:endParaRPr>
          </a:p>
        </p:txBody>
      </p:sp>
      <p:pic>
        <p:nvPicPr>
          <p:cNvPr id="13"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974145"/>
            <a:ext cx="669926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文本框 13"/>
          <p:cNvSpPr txBox="1"/>
          <p:nvPr/>
        </p:nvSpPr>
        <p:spPr>
          <a:xfrm>
            <a:off x="436574" y="1092422"/>
            <a:ext cx="4824503"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2.</a:t>
            </a:r>
            <a:r>
              <a:rPr lang="zh-CN" altLang="en-US" sz="3200" smtClean="0">
                <a:solidFill>
                  <a:schemeClr val="bg1"/>
                </a:solidFill>
                <a:latin typeface="黑体" panose="02010609060101010101" pitchFamily="49" charset="-122"/>
                <a:ea typeface="黑体" panose="02010609060101010101" pitchFamily="49" charset="-122"/>
              </a:rPr>
              <a:t>美国资产阶级革命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sp>
        <p:nvSpPr>
          <p:cNvPr id="15" name="文本框 14"/>
          <p:cNvSpPr txBox="1"/>
          <p:nvPr/>
        </p:nvSpPr>
        <p:spPr>
          <a:xfrm>
            <a:off x="766528" y="1780200"/>
            <a:ext cx="208229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1</a:t>
            </a:r>
            <a:r>
              <a:rPr lang="zh-CN" altLang="en-US" sz="2800" smtClean="0">
                <a:latin typeface="黑体" panose="02010609060101010101" pitchFamily="49" charset="-122"/>
                <a:ea typeface="黑体" panose="02010609060101010101" pitchFamily="49" charset="-122"/>
              </a:rPr>
              <a:t>）原因</a:t>
            </a:r>
            <a:endParaRPr lang="zh-CN" altLang="en-US" sz="28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par>
                          <p:cTn id="20" fill="hold" nodeType="afterGroup">
                            <p:stCondLst>
                              <p:cond delay="1"/>
                            </p:stCondLst>
                            <p:childTnLst>
                              <p:par>
                                <p:cTn id="21" presetID="1"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5" name="文本框 4"/>
          <p:cNvSpPr txBox="1"/>
          <p:nvPr/>
        </p:nvSpPr>
        <p:spPr>
          <a:xfrm>
            <a:off x="3486987" y="1050077"/>
            <a:ext cx="2035627" cy="523220"/>
          </a:xfrm>
          <a:prstGeom prst="rect">
            <a:avLst/>
          </a:prstGeom>
          <a:noFill/>
        </p:spPr>
        <p:txBody>
          <a:bodyPr wrap="square" rtlCol="0">
            <a:spAutoFit/>
          </a:bodyPr>
          <a:lstStyle/>
          <a:p>
            <a:r>
              <a:rPr lang="zh-CN" altLang="en-US" sz="2800" smtClean="0">
                <a:solidFill>
                  <a:srgbClr val="3333FF"/>
                </a:solidFill>
                <a:latin typeface="黑体" panose="02010609060101010101" pitchFamily="49" charset="-122"/>
                <a:ea typeface="黑体" panose="02010609060101010101" pitchFamily="49" charset="-122"/>
              </a:rPr>
              <a:t>（</a:t>
            </a:r>
            <a:r>
              <a:rPr lang="en-US" altLang="zh-CN" sz="2800" smtClean="0">
                <a:solidFill>
                  <a:srgbClr val="3333FF"/>
                </a:solidFill>
                <a:latin typeface="黑体" panose="02010609060101010101" pitchFamily="49" charset="-122"/>
                <a:ea typeface="黑体" panose="02010609060101010101" pitchFamily="49" charset="-122"/>
              </a:rPr>
              <a:t>1</a:t>
            </a:r>
            <a:r>
              <a:rPr lang="zh-CN" altLang="en-US" sz="2800" smtClean="0">
                <a:solidFill>
                  <a:srgbClr val="3333FF"/>
                </a:solidFill>
                <a:latin typeface="黑体" panose="02010609060101010101" pitchFamily="49" charset="-122"/>
                <a:ea typeface="黑体" panose="02010609060101010101" pitchFamily="49" charset="-122"/>
              </a:rPr>
              <a:t>）原因</a:t>
            </a:r>
            <a:endParaRPr lang="zh-CN" altLang="en-US" sz="2800">
              <a:solidFill>
                <a:srgbClr val="3333FF"/>
              </a:solidFill>
              <a:latin typeface="黑体" pitchFamily="49" charset="-122"/>
              <a:ea typeface="黑体" pitchFamily="49" charset="-122"/>
            </a:endParaRPr>
          </a:p>
        </p:txBody>
      </p:sp>
      <p:cxnSp>
        <p:nvCxnSpPr>
          <p:cNvPr id="8" name="直线箭头连接符 3"/>
          <p:cNvCxnSpPr/>
          <p:nvPr/>
        </p:nvCxnSpPr>
        <p:spPr>
          <a:xfrm>
            <a:off x="319424" y="5203606"/>
            <a:ext cx="6379845" cy="0"/>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557913" y="5397279"/>
            <a:ext cx="2554419" cy="523220"/>
          </a:xfrm>
          <a:prstGeom prst="rect">
            <a:avLst/>
          </a:prstGeom>
          <a:noFill/>
        </p:spPr>
        <p:txBody>
          <a:bodyPr wrap="square" rtlCol="0">
            <a:spAutoFit/>
          </a:bodyPr>
          <a:lstStyle/>
          <a:p>
            <a:pPr algn="ctr"/>
            <a:r>
              <a:rPr kumimoji="1" lang="en-US" altLang="zh-CN" sz="2800" b="1" spc="300" smtClean="0">
                <a:solidFill>
                  <a:prstClr val="black"/>
                </a:solidFill>
                <a:latin typeface="黑体" panose="02010609060101010101" pitchFamily="49" charset="-122"/>
                <a:ea typeface="黑体" panose="02010609060101010101" pitchFamily="49" charset="-122"/>
                <a:cs typeface="华文新魏" panose="02010800040101010101" charset="-122"/>
              </a:rPr>
              <a:t>17</a:t>
            </a:r>
            <a:r>
              <a:rPr kumimoji="1" lang="zh-CN" altLang="en-US" sz="2800" b="1" spc="300" smtClean="0">
                <a:solidFill>
                  <a:prstClr val="black"/>
                </a:solidFill>
                <a:latin typeface="黑体" panose="02010609060101010101" pitchFamily="49" charset="-122"/>
                <a:ea typeface="黑体" panose="02010609060101010101" pitchFamily="49" charset="-122"/>
                <a:cs typeface="华文新魏" panose="02010800040101010101" charset="-122"/>
              </a:rPr>
              <a:t>世纪</a:t>
            </a:r>
          </a:p>
        </p:txBody>
      </p:sp>
      <p:sp>
        <p:nvSpPr>
          <p:cNvPr id="10" name="文本框 9"/>
          <p:cNvSpPr txBox="1"/>
          <p:nvPr/>
        </p:nvSpPr>
        <p:spPr>
          <a:xfrm>
            <a:off x="3300345" y="5397279"/>
            <a:ext cx="2003609" cy="523220"/>
          </a:xfrm>
          <a:prstGeom prst="rect">
            <a:avLst/>
          </a:prstGeom>
          <a:noFill/>
        </p:spPr>
        <p:txBody>
          <a:bodyPr wrap="square" rtlCol="0">
            <a:spAutoFit/>
          </a:bodyPr>
          <a:lstStyle/>
          <a:p>
            <a:pPr algn="ctr"/>
            <a:r>
              <a:rPr kumimoji="1" lang="en-US" altLang="zh-CN" sz="2800" b="1" spc="300" smtClean="0">
                <a:solidFill>
                  <a:prstClr val="black"/>
                </a:solidFill>
                <a:latin typeface="黑体" panose="02010609060101010101" pitchFamily="49" charset="-122"/>
                <a:ea typeface="黑体" panose="02010609060101010101" pitchFamily="49" charset="-122"/>
                <a:cs typeface="华文新魏" panose="02010800040101010101" charset="-122"/>
              </a:rPr>
              <a:t>18</a:t>
            </a:r>
            <a:r>
              <a:rPr kumimoji="1" lang="zh-CN" altLang="en-US" sz="2800" b="1" spc="300" smtClean="0">
                <a:solidFill>
                  <a:prstClr val="black"/>
                </a:solidFill>
                <a:latin typeface="黑体" panose="02010609060101010101" pitchFamily="49" charset="-122"/>
                <a:ea typeface="黑体" panose="02010609060101010101" pitchFamily="49" charset="-122"/>
                <a:cs typeface="华文新魏" panose="02010800040101010101" charset="-122"/>
              </a:rPr>
              <a:t>世纪</a:t>
            </a:r>
            <a:endParaRPr kumimoji="1" lang="zh-CN" altLang="en-US" sz="2800" b="1" spc="300">
              <a:solidFill>
                <a:prstClr val="black"/>
              </a:solidFill>
              <a:latin typeface="黑体" pitchFamily="49" charset="-122"/>
              <a:ea typeface="黑体" pitchFamily="49" charset="-122"/>
              <a:cs typeface="华文新魏" panose="02010800040101010101" charset="-122"/>
            </a:endParaRPr>
          </a:p>
        </p:txBody>
      </p:sp>
      <p:sp>
        <p:nvSpPr>
          <p:cNvPr id="11" name="文本框 10"/>
          <p:cNvSpPr txBox="1"/>
          <p:nvPr/>
        </p:nvSpPr>
        <p:spPr>
          <a:xfrm>
            <a:off x="791906" y="3544661"/>
            <a:ext cx="5296276" cy="1384995"/>
          </a:xfrm>
          <a:prstGeom prst="rect">
            <a:avLst/>
          </a:prstGeom>
          <a:noFill/>
        </p:spPr>
        <p:txBody>
          <a:bodyPr wrap="square" rtlCol="0">
            <a:spAutoFit/>
          </a:bodyPr>
          <a:lstStyle/>
          <a:p>
            <a:pPr algn="ctr"/>
            <a:r>
              <a:rPr lang="zh-CN" altLang="en-US" sz="2800" b="1" smtClean="0">
                <a:solidFill>
                  <a:srgbClr val="000000"/>
                </a:solidFill>
                <a:latin typeface="黑体" panose="02010609060101010101" pitchFamily="49" charset="-122"/>
                <a:ea typeface="黑体" panose="02010609060101010101" pitchFamily="49" charset="-122"/>
                <a:cs typeface="华文新魏" panose="02010800040101010101" charset="-122"/>
                <a:sym typeface="+mn-ea"/>
              </a:rPr>
              <a:t>资本主义经济发展</a:t>
            </a:r>
            <a:endParaRPr lang="zh-CN" altLang="en-US" sz="2800" b="1" smtClean="0">
              <a:solidFill>
                <a:srgbClr val="000000"/>
              </a:solidFill>
              <a:latin typeface="黑体" pitchFamily="49" charset="-122"/>
              <a:ea typeface="黑体" pitchFamily="49" charset="-122"/>
              <a:cs typeface="华文新魏" panose="02010800040101010101" charset="-122"/>
            </a:endParaRPr>
          </a:p>
          <a:p>
            <a:pPr algn="ctr"/>
            <a:r>
              <a:rPr lang="zh-CN" altLang="en-US" sz="2800" b="1" smtClean="0">
                <a:solidFill>
                  <a:srgbClr val="000000"/>
                </a:solidFill>
                <a:latin typeface="黑体" panose="02010609060101010101" pitchFamily="49" charset="-122"/>
                <a:ea typeface="黑体" panose="02010609060101010101" pitchFamily="49" charset="-122"/>
                <a:cs typeface="华文新魏" panose="02010800040101010101" charset="-122"/>
                <a:sym typeface="+mn-ea"/>
              </a:rPr>
              <a:t>启蒙思想传播</a:t>
            </a:r>
            <a:endParaRPr lang="zh-CN" altLang="en-US" sz="2800" b="1" smtClean="0">
              <a:solidFill>
                <a:srgbClr val="000000"/>
              </a:solidFill>
              <a:latin typeface="黑体" panose="02010609060101010101" pitchFamily="49" charset="-122"/>
              <a:ea typeface="黑体" panose="02010609060101010101" pitchFamily="49" charset="-122"/>
              <a:cs typeface="华文新魏" panose="02010800040101010101" charset="-122"/>
            </a:endParaRPr>
          </a:p>
          <a:p>
            <a:pPr algn="ctr"/>
            <a:r>
              <a:rPr lang="zh-CN" altLang="en-US" sz="2800" b="1" smtClean="0">
                <a:solidFill>
                  <a:srgbClr val="000000"/>
                </a:solidFill>
                <a:latin typeface="黑体" panose="02010609060101010101" pitchFamily="49" charset="-122"/>
                <a:ea typeface="黑体" panose="02010609060101010101" pitchFamily="49" charset="-122"/>
                <a:cs typeface="华文新魏" panose="02010800040101010101" charset="-122"/>
                <a:sym typeface="+mn-ea"/>
              </a:rPr>
              <a:t>北美人民民族民主意识增强</a:t>
            </a:r>
            <a:endParaRPr kumimoji="1" lang="en-US" altLang="zh-CN" sz="2800" b="1" spc="300" smtClean="0">
              <a:solidFill>
                <a:prstClr val="black"/>
              </a:solidFill>
              <a:latin typeface="黑体" pitchFamily="49" charset="-122"/>
              <a:ea typeface="黑体" pitchFamily="49" charset="-122"/>
              <a:cs typeface="华文新魏" panose="02010800040101010101" charset="-122"/>
            </a:endParaRPr>
          </a:p>
        </p:txBody>
      </p:sp>
      <p:cxnSp>
        <p:nvCxnSpPr>
          <p:cNvPr id="12" name="直线箭头连接符 18"/>
          <p:cNvCxnSpPr/>
          <p:nvPr/>
        </p:nvCxnSpPr>
        <p:spPr>
          <a:xfrm flipV="1">
            <a:off x="3378741" y="3041387"/>
            <a:ext cx="1" cy="510005"/>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42268" y="2499220"/>
            <a:ext cx="7042019" cy="523220"/>
          </a:xfrm>
          <a:prstGeom prst="rect">
            <a:avLst/>
          </a:prstGeom>
          <a:noFill/>
        </p:spPr>
        <p:txBody>
          <a:bodyPr wrap="square" rtlCol="0">
            <a:spAutoFit/>
          </a:bodyPr>
          <a:lstStyle/>
          <a:p>
            <a:pPr algn="ctr"/>
            <a:r>
              <a:rPr kumimoji="1" lang="zh-CN" altLang="en-US" sz="2800" b="1" spc="300" smtClean="0">
                <a:solidFill>
                  <a:srgbClr val="FF0000"/>
                </a:solidFill>
                <a:latin typeface="黑体" panose="02010609060101010101" pitchFamily="49" charset="-122"/>
                <a:ea typeface="黑体" panose="02010609060101010101" pitchFamily="49" charset="-122"/>
                <a:cs typeface="华文新魏" panose="02010800040101010101" charset="-122"/>
                <a:sym typeface="+mn-ea"/>
              </a:rPr>
              <a:t>北美人民要求独立呼声日益高涨</a:t>
            </a:r>
            <a:endParaRPr kumimoji="1" lang="zh-CN" altLang="en-US" sz="2800" b="1" spc="300" smtClean="0">
              <a:solidFill>
                <a:srgbClr val="FF0000"/>
              </a:solidFill>
              <a:latin typeface="黑体" pitchFamily="49" charset="-122"/>
              <a:ea typeface="黑体" pitchFamily="49" charset="-122"/>
              <a:cs typeface="华文新魏" panose="02010800040101010101" charset="-122"/>
            </a:endParaRPr>
          </a:p>
        </p:txBody>
      </p:sp>
      <p:pic>
        <p:nvPicPr>
          <p:cNvPr id="15" name="图片 14"/>
          <p:cNvPicPr>
            <a:picLocks noChangeAspect="1"/>
          </p:cNvPicPr>
          <p:nvPr/>
        </p:nvPicPr>
        <p:blipFill>
          <a:blip r:embed="rId2"/>
          <a:stretch>
            <a:fillRect/>
          </a:stretch>
        </p:blipFill>
        <p:spPr>
          <a:xfrm>
            <a:off x="7044182" y="1162155"/>
            <a:ext cx="4600222" cy="4878994"/>
          </a:xfrm>
          <a:prstGeom prst="rect">
            <a:avLst/>
          </a:prstGeom>
          <a:solidFill>
            <a:schemeClr val="accent1"/>
          </a:solidFill>
        </p:spPr>
      </p:pic>
      <p:sp>
        <p:nvSpPr>
          <p:cNvPr id="16" name="任意多边形 15"/>
          <p:cNvSpPr/>
          <p:nvPr/>
        </p:nvSpPr>
        <p:spPr>
          <a:xfrm>
            <a:off x="8498319" y="1331905"/>
            <a:ext cx="2664510" cy="4210543"/>
          </a:xfrm>
          <a:custGeom>
            <a:gdLst>
              <a:gd name="connisteX0" fmla="*/ 3050540 w 3050540"/>
              <a:gd name="connsiteY0" fmla="*/ 0 h 4573661"/>
              <a:gd name="connisteX1" fmla="*/ 2978150 w 3050540"/>
              <a:gd name="connsiteY1" fmla="*/ 14605 h 4573661"/>
              <a:gd name="connisteX2" fmla="*/ 2891155 w 3050540"/>
              <a:gd name="connsiteY2" fmla="*/ 43815 h 4573661"/>
              <a:gd name="connisteX3" fmla="*/ 2818765 w 3050540"/>
              <a:gd name="connsiteY3" fmla="*/ 73025 h 4573661"/>
              <a:gd name="connisteX4" fmla="*/ 2745740 w 3050540"/>
              <a:gd name="connsiteY4" fmla="*/ 86995 h 4573661"/>
              <a:gd name="connisteX5" fmla="*/ 2658745 w 3050540"/>
              <a:gd name="connsiteY5" fmla="*/ 145415 h 4573661"/>
              <a:gd name="connisteX6" fmla="*/ 2615565 w 3050540"/>
              <a:gd name="connsiteY6" fmla="*/ 217805 h 4573661"/>
              <a:gd name="connisteX7" fmla="*/ 2542540 w 3050540"/>
              <a:gd name="connsiteY7" fmla="*/ 276225 h 4573661"/>
              <a:gd name="connisteX8" fmla="*/ 2528570 w 3050540"/>
              <a:gd name="connsiteY8" fmla="*/ 348615 h 4573661"/>
              <a:gd name="connisteX9" fmla="*/ 2455545 w 3050540"/>
              <a:gd name="connsiteY9" fmla="*/ 406400 h 4573661"/>
              <a:gd name="connisteX10" fmla="*/ 2412365 w 3050540"/>
              <a:gd name="connsiteY10" fmla="*/ 479425 h 4573661"/>
              <a:gd name="connisteX11" fmla="*/ 2383155 w 3050540"/>
              <a:gd name="connsiteY11" fmla="*/ 551815 h 4573661"/>
              <a:gd name="connisteX12" fmla="*/ 2339340 w 3050540"/>
              <a:gd name="connsiteY12" fmla="*/ 624205 h 4573661"/>
              <a:gd name="connisteX13" fmla="*/ 2296160 w 3050540"/>
              <a:gd name="connsiteY13" fmla="*/ 696595 h 4573661"/>
              <a:gd name="connisteX14" fmla="*/ 2223770 w 3050540"/>
              <a:gd name="connsiteY14" fmla="*/ 769620 h 4573661"/>
              <a:gd name="connisteX15" fmla="*/ 2165350 w 3050540"/>
              <a:gd name="connsiteY15" fmla="*/ 842010 h 4573661"/>
              <a:gd name="connisteX16" fmla="*/ 2136140 w 3050540"/>
              <a:gd name="connsiteY16" fmla="*/ 914400 h 4573661"/>
              <a:gd name="connisteX17" fmla="*/ 2063750 w 3050540"/>
              <a:gd name="connsiteY17" fmla="*/ 987425 h 4573661"/>
              <a:gd name="connisteX18" fmla="*/ 2034540 w 3050540"/>
              <a:gd name="connsiteY18" fmla="*/ 1059815 h 4573661"/>
              <a:gd name="connisteX19" fmla="*/ 1962150 w 3050540"/>
              <a:gd name="connsiteY19" fmla="*/ 1132205 h 4573661"/>
              <a:gd name="connisteX20" fmla="*/ 1889760 w 3050540"/>
              <a:gd name="connsiteY20" fmla="*/ 1146810 h 4573661"/>
              <a:gd name="connisteX21" fmla="*/ 1817370 w 3050540"/>
              <a:gd name="connsiteY21" fmla="*/ 1146810 h 4573661"/>
              <a:gd name="connisteX22" fmla="*/ 1773555 w 3050540"/>
              <a:gd name="connsiteY22" fmla="*/ 1074420 h 4573661"/>
              <a:gd name="connisteX23" fmla="*/ 1729740 w 3050540"/>
              <a:gd name="connsiteY23" fmla="*/ 1146810 h 4573661"/>
              <a:gd name="connisteX24" fmla="*/ 1657350 w 3050540"/>
              <a:gd name="connsiteY24" fmla="*/ 1204595 h 4573661"/>
              <a:gd name="connisteX25" fmla="*/ 1584960 w 3050540"/>
              <a:gd name="connsiteY25" fmla="*/ 1277620 h 4573661"/>
              <a:gd name="connisteX26" fmla="*/ 1512570 w 3050540"/>
              <a:gd name="connsiteY26" fmla="*/ 1335405 h 4573661"/>
              <a:gd name="connisteX27" fmla="*/ 1424940 w 3050540"/>
              <a:gd name="connsiteY27" fmla="*/ 1422400 h 4573661"/>
              <a:gd name="connisteX28" fmla="*/ 1367155 w 3050540"/>
              <a:gd name="connsiteY28" fmla="*/ 1495425 h 4573661"/>
              <a:gd name="connisteX29" fmla="*/ 1294765 w 3050540"/>
              <a:gd name="connsiteY29" fmla="*/ 1567815 h 4573661"/>
              <a:gd name="connisteX30" fmla="*/ 1221740 w 3050540"/>
              <a:gd name="connsiteY30" fmla="*/ 1597025 h 4573661"/>
              <a:gd name="connisteX31" fmla="*/ 1163955 w 3050540"/>
              <a:gd name="connsiteY31" fmla="*/ 1669415 h 4573661"/>
              <a:gd name="connisteX32" fmla="*/ 1120140 w 3050540"/>
              <a:gd name="connsiteY32" fmla="*/ 1741805 h 4573661"/>
              <a:gd name="connisteX33" fmla="*/ 1062355 w 3050540"/>
              <a:gd name="connsiteY33" fmla="*/ 1814195 h 4573661"/>
              <a:gd name="connisteX34" fmla="*/ 1018540 w 3050540"/>
              <a:gd name="connsiteY34" fmla="*/ 1887220 h 4573661"/>
              <a:gd name="connisteX35" fmla="*/ 989965 w 3050540"/>
              <a:gd name="connsiteY35" fmla="*/ 1959610 h 4573661"/>
              <a:gd name="connisteX36" fmla="*/ 975360 w 3050540"/>
              <a:gd name="connsiteY36" fmla="*/ 2032000 h 4573661"/>
              <a:gd name="connisteX37" fmla="*/ 960755 w 3050540"/>
              <a:gd name="connsiteY37" fmla="*/ 2105025 h 4573661"/>
              <a:gd name="connisteX38" fmla="*/ 931545 w 3050540"/>
              <a:gd name="connsiteY38" fmla="*/ 2177415 h 4573661"/>
              <a:gd name="connisteX39" fmla="*/ 902970 w 3050540"/>
              <a:gd name="connsiteY39" fmla="*/ 2249805 h 4573661"/>
              <a:gd name="connisteX40" fmla="*/ 888365 w 3050540"/>
              <a:gd name="connsiteY40" fmla="*/ 2322195 h 4573661"/>
              <a:gd name="connisteX41" fmla="*/ 829945 w 3050540"/>
              <a:gd name="connsiteY41" fmla="*/ 2395220 h 4573661"/>
              <a:gd name="connisteX42" fmla="*/ 801370 w 3050540"/>
              <a:gd name="connsiteY42" fmla="*/ 2467610 h 4573661"/>
              <a:gd name="connisteX43" fmla="*/ 772160 w 3050540"/>
              <a:gd name="connsiteY43" fmla="*/ 2540000 h 4573661"/>
              <a:gd name="connisteX44" fmla="*/ 757555 w 3050540"/>
              <a:gd name="connsiteY44" fmla="*/ 2613025 h 4573661"/>
              <a:gd name="connisteX45" fmla="*/ 728345 w 3050540"/>
              <a:gd name="connsiteY45" fmla="*/ 2685415 h 4573661"/>
              <a:gd name="connisteX46" fmla="*/ 685165 w 3050540"/>
              <a:gd name="connsiteY46" fmla="*/ 2757805 h 4573661"/>
              <a:gd name="connisteX47" fmla="*/ 655955 w 3050540"/>
              <a:gd name="connsiteY47" fmla="*/ 2830195 h 4573661"/>
              <a:gd name="connisteX48" fmla="*/ 626745 w 3050540"/>
              <a:gd name="connsiteY48" fmla="*/ 2903220 h 4573661"/>
              <a:gd name="connisteX49" fmla="*/ 598170 w 3050540"/>
              <a:gd name="connsiteY49" fmla="*/ 2975610 h 4573661"/>
              <a:gd name="connisteX50" fmla="*/ 568960 w 3050540"/>
              <a:gd name="connsiteY50" fmla="*/ 3048000 h 4573661"/>
              <a:gd name="connisteX51" fmla="*/ 510540 w 3050540"/>
              <a:gd name="connsiteY51" fmla="*/ 3121025 h 4573661"/>
              <a:gd name="connisteX52" fmla="*/ 452755 w 3050540"/>
              <a:gd name="connsiteY52" fmla="*/ 3193415 h 4573661"/>
              <a:gd name="connisteX53" fmla="*/ 408940 w 3050540"/>
              <a:gd name="connsiteY53" fmla="*/ 3265805 h 4573661"/>
              <a:gd name="connisteX54" fmla="*/ 351155 w 3050540"/>
              <a:gd name="connsiteY54" fmla="*/ 3352800 h 4573661"/>
              <a:gd name="connisteX55" fmla="*/ 278765 w 3050540"/>
              <a:gd name="connsiteY55" fmla="*/ 3382010 h 4573661"/>
              <a:gd name="connisteX56" fmla="*/ 191770 w 3050540"/>
              <a:gd name="connsiteY56" fmla="*/ 3454400 h 4573661"/>
              <a:gd name="connisteX57" fmla="*/ 147955 w 3050540"/>
              <a:gd name="connsiteY57" fmla="*/ 3527425 h 4573661"/>
              <a:gd name="connisteX58" fmla="*/ 90170 w 3050540"/>
              <a:gd name="connsiteY58" fmla="*/ 3599815 h 4573661"/>
              <a:gd name="connisteX59" fmla="*/ 46355 w 3050540"/>
              <a:gd name="connsiteY59" fmla="*/ 3672205 h 4573661"/>
              <a:gd name="connisteX60" fmla="*/ 17145 w 3050540"/>
              <a:gd name="connsiteY60" fmla="*/ 3744595 h 4573661"/>
              <a:gd name="connisteX61" fmla="*/ 2540 w 3050540"/>
              <a:gd name="connsiteY61" fmla="*/ 3817620 h 4573661"/>
              <a:gd name="connisteX62" fmla="*/ 2540 w 3050540"/>
              <a:gd name="connsiteY62" fmla="*/ 3890010 h 4573661"/>
              <a:gd name="connisteX63" fmla="*/ 2540 w 3050540"/>
              <a:gd name="connsiteY63" fmla="*/ 3962400 h 4573661"/>
              <a:gd name="connisteX64" fmla="*/ 31750 w 3050540"/>
              <a:gd name="connsiteY64" fmla="*/ 4035425 h 4573661"/>
              <a:gd name="connisteX65" fmla="*/ 75565 w 3050540"/>
              <a:gd name="connsiteY65" fmla="*/ 4107815 h 4573661"/>
              <a:gd name="connisteX66" fmla="*/ 90170 w 3050540"/>
              <a:gd name="connsiteY66" fmla="*/ 4180205 h 4573661"/>
              <a:gd name="connisteX67" fmla="*/ 104140 w 3050540"/>
              <a:gd name="connsiteY67" fmla="*/ 4252595 h 4573661"/>
              <a:gd name="connisteX68" fmla="*/ 177165 w 3050540"/>
              <a:gd name="connsiteY68" fmla="*/ 4311015 h 4573661"/>
              <a:gd name="connisteX69" fmla="*/ 220345 w 3050540"/>
              <a:gd name="connsiteY69" fmla="*/ 4383405 h 4573661"/>
              <a:gd name="connisteX70" fmla="*/ 278765 w 3050540"/>
              <a:gd name="connsiteY70" fmla="*/ 4455795 h 4573661"/>
              <a:gd name="connisteX71" fmla="*/ 351155 w 3050540"/>
              <a:gd name="connsiteY71" fmla="*/ 4528820 h 4573661"/>
              <a:gd name="connisteX72" fmla="*/ 438150 w 3050540"/>
              <a:gd name="connsiteY72" fmla="*/ 4572000 h 4573661"/>
              <a:gd name="connisteX73" fmla="*/ 496570 w 3050540"/>
              <a:gd name="connsiteY73" fmla="*/ 4485005 h 4573661"/>
              <a:gd name="connisteX74" fmla="*/ 583565 w 3050540"/>
              <a:gd name="connsiteY74" fmla="*/ 4485005 h 4573661"/>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Lst>
            <a:rect l="l" t="t" r="r" b="b"/>
            <a:pathLst>
              <a:path w="3050540" h="4573662">
                <a:moveTo>
                  <a:pt x="3050540" y="0"/>
                </a:moveTo>
                <a:cubicBezTo>
                  <a:pt x="3037840" y="2540"/>
                  <a:pt x="3009900" y="5715"/>
                  <a:pt x="2978150" y="14605"/>
                </a:cubicBezTo>
                <a:cubicBezTo>
                  <a:pt x="2946400" y="23495"/>
                  <a:pt x="2922905" y="32385"/>
                  <a:pt x="2891155" y="43815"/>
                </a:cubicBezTo>
                <a:cubicBezTo>
                  <a:pt x="2859405" y="55245"/>
                  <a:pt x="2847975" y="64135"/>
                  <a:pt x="2818765" y="73025"/>
                </a:cubicBezTo>
                <a:cubicBezTo>
                  <a:pt x="2789555" y="81915"/>
                  <a:pt x="2777490" y="72390"/>
                  <a:pt x="2745740" y="86995"/>
                </a:cubicBezTo>
                <a:cubicBezTo>
                  <a:pt x="2713990" y="101600"/>
                  <a:pt x="2684780" y="119380"/>
                  <a:pt x="2658745" y="145415"/>
                </a:cubicBezTo>
                <a:cubicBezTo>
                  <a:pt x="2632710" y="171450"/>
                  <a:pt x="2639060" y="191770"/>
                  <a:pt x="2615565" y="217805"/>
                </a:cubicBezTo>
                <a:cubicBezTo>
                  <a:pt x="2592070" y="243840"/>
                  <a:pt x="2559685" y="250190"/>
                  <a:pt x="2542540" y="276225"/>
                </a:cubicBezTo>
                <a:cubicBezTo>
                  <a:pt x="2525395" y="302260"/>
                  <a:pt x="2545715" y="322580"/>
                  <a:pt x="2528570" y="348615"/>
                </a:cubicBezTo>
                <a:cubicBezTo>
                  <a:pt x="2511425" y="374650"/>
                  <a:pt x="2479040" y="380365"/>
                  <a:pt x="2455545" y="406400"/>
                </a:cubicBezTo>
                <a:cubicBezTo>
                  <a:pt x="2432050" y="432435"/>
                  <a:pt x="2426970" y="450215"/>
                  <a:pt x="2412365" y="479425"/>
                </a:cubicBezTo>
                <a:cubicBezTo>
                  <a:pt x="2397760" y="508635"/>
                  <a:pt x="2397760" y="522605"/>
                  <a:pt x="2383155" y="551815"/>
                </a:cubicBezTo>
                <a:cubicBezTo>
                  <a:pt x="2368550" y="581025"/>
                  <a:pt x="2356485" y="594995"/>
                  <a:pt x="2339340" y="624205"/>
                </a:cubicBezTo>
                <a:cubicBezTo>
                  <a:pt x="2322195" y="653415"/>
                  <a:pt x="2319020" y="667385"/>
                  <a:pt x="2296160" y="696595"/>
                </a:cubicBezTo>
                <a:cubicBezTo>
                  <a:pt x="2273300" y="725805"/>
                  <a:pt x="2249805" y="740410"/>
                  <a:pt x="2223770" y="769620"/>
                </a:cubicBezTo>
                <a:cubicBezTo>
                  <a:pt x="2197735" y="798830"/>
                  <a:pt x="2183130" y="812800"/>
                  <a:pt x="2165350" y="842010"/>
                </a:cubicBezTo>
                <a:cubicBezTo>
                  <a:pt x="2147570" y="871220"/>
                  <a:pt x="2156460" y="885190"/>
                  <a:pt x="2136140" y="914400"/>
                </a:cubicBezTo>
                <a:cubicBezTo>
                  <a:pt x="2115820" y="943610"/>
                  <a:pt x="2084070" y="958215"/>
                  <a:pt x="2063750" y="987425"/>
                </a:cubicBezTo>
                <a:cubicBezTo>
                  <a:pt x="2043430" y="1016635"/>
                  <a:pt x="2054860" y="1030605"/>
                  <a:pt x="2034540" y="1059815"/>
                </a:cubicBezTo>
                <a:cubicBezTo>
                  <a:pt x="2014220" y="1089025"/>
                  <a:pt x="1991360" y="1115060"/>
                  <a:pt x="1962150" y="1132205"/>
                </a:cubicBezTo>
                <a:cubicBezTo>
                  <a:pt x="1932940" y="1149350"/>
                  <a:pt x="1918970" y="1143635"/>
                  <a:pt x="1889760" y="1146810"/>
                </a:cubicBezTo>
                <a:cubicBezTo>
                  <a:pt x="1860550" y="1149985"/>
                  <a:pt x="1840865" y="1161415"/>
                  <a:pt x="1817370" y="1146810"/>
                </a:cubicBezTo>
                <a:cubicBezTo>
                  <a:pt x="1793875" y="1132205"/>
                  <a:pt x="1791335" y="1074420"/>
                  <a:pt x="1773555" y="1074420"/>
                </a:cubicBezTo>
                <a:cubicBezTo>
                  <a:pt x="1755775" y="1074420"/>
                  <a:pt x="1753235" y="1120775"/>
                  <a:pt x="1729740" y="1146810"/>
                </a:cubicBezTo>
                <a:cubicBezTo>
                  <a:pt x="1706245" y="1172845"/>
                  <a:pt x="1686560" y="1178560"/>
                  <a:pt x="1657350" y="1204595"/>
                </a:cubicBezTo>
                <a:cubicBezTo>
                  <a:pt x="1628140" y="1230630"/>
                  <a:pt x="1614170" y="1251585"/>
                  <a:pt x="1584960" y="1277620"/>
                </a:cubicBezTo>
                <a:cubicBezTo>
                  <a:pt x="1555750" y="1303655"/>
                  <a:pt x="1544320" y="1306195"/>
                  <a:pt x="1512570" y="1335405"/>
                </a:cubicBezTo>
                <a:cubicBezTo>
                  <a:pt x="1480820" y="1364615"/>
                  <a:pt x="1454150" y="1390650"/>
                  <a:pt x="1424940" y="1422400"/>
                </a:cubicBezTo>
                <a:cubicBezTo>
                  <a:pt x="1395730" y="1454150"/>
                  <a:pt x="1393190" y="1466215"/>
                  <a:pt x="1367155" y="1495425"/>
                </a:cubicBezTo>
                <a:cubicBezTo>
                  <a:pt x="1341120" y="1524635"/>
                  <a:pt x="1323975" y="1547495"/>
                  <a:pt x="1294765" y="1567815"/>
                </a:cubicBezTo>
                <a:cubicBezTo>
                  <a:pt x="1265555" y="1588135"/>
                  <a:pt x="1247775" y="1576705"/>
                  <a:pt x="1221740" y="1597025"/>
                </a:cubicBezTo>
                <a:cubicBezTo>
                  <a:pt x="1195705" y="1617345"/>
                  <a:pt x="1184275" y="1640205"/>
                  <a:pt x="1163955" y="1669415"/>
                </a:cubicBezTo>
                <a:cubicBezTo>
                  <a:pt x="1143635" y="1698625"/>
                  <a:pt x="1140460" y="1712595"/>
                  <a:pt x="1120140" y="1741805"/>
                </a:cubicBezTo>
                <a:cubicBezTo>
                  <a:pt x="1099820" y="1771015"/>
                  <a:pt x="1082675" y="1784985"/>
                  <a:pt x="1062355" y="1814195"/>
                </a:cubicBezTo>
                <a:cubicBezTo>
                  <a:pt x="1042035" y="1843405"/>
                  <a:pt x="1033145" y="1858010"/>
                  <a:pt x="1018540" y="1887220"/>
                </a:cubicBezTo>
                <a:cubicBezTo>
                  <a:pt x="1003935" y="1916430"/>
                  <a:pt x="998855" y="1930400"/>
                  <a:pt x="989965" y="1959610"/>
                </a:cubicBezTo>
                <a:cubicBezTo>
                  <a:pt x="981075" y="1988820"/>
                  <a:pt x="981075" y="2002790"/>
                  <a:pt x="975360" y="2032000"/>
                </a:cubicBezTo>
                <a:cubicBezTo>
                  <a:pt x="969645" y="2061210"/>
                  <a:pt x="969645" y="2075815"/>
                  <a:pt x="960755" y="2105025"/>
                </a:cubicBezTo>
                <a:cubicBezTo>
                  <a:pt x="951865" y="2134235"/>
                  <a:pt x="942975" y="2148205"/>
                  <a:pt x="931545" y="2177415"/>
                </a:cubicBezTo>
                <a:cubicBezTo>
                  <a:pt x="920115" y="2206625"/>
                  <a:pt x="911860" y="2220595"/>
                  <a:pt x="902970" y="2249805"/>
                </a:cubicBezTo>
                <a:cubicBezTo>
                  <a:pt x="894080" y="2279015"/>
                  <a:pt x="902970" y="2292985"/>
                  <a:pt x="888365" y="2322195"/>
                </a:cubicBezTo>
                <a:cubicBezTo>
                  <a:pt x="873760" y="2351405"/>
                  <a:pt x="847090" y="2366010"/>
                  <a:pt x="829945" y="2395220"/>
                </a:cubicBezTo>
                <a:cubicBezTo>
                  <a:pt x="812800" y="2424430"/>
                  <a:pt x="812800" y="2438400"/>
                  <a:pt x="801370" y="2467610"/>
                </a:cubicBezTo>
                <a:cubicBezTo>
                  <a:pt x="789940" y="2496820"/>
                  <a:pt x="781050" y="2510790"/>
                  <a:pt x="772160" y="2540000"/>
                </a:cubicBezTo>
                <a:cubicBezTo>
                  <a:pt x="763270" y="2569210"/>
                  <a:pt x="766445" y="2583815"/>
                  <a:pt x="757555" y="2613025"/>
                </a:cubicBezTo>
                <a:cubicBezTo>
                  <a:pt x="748665" y="2642235"/>
                  <a:pt x="742950" y="2656205"/>
                  <a:pt x="728345" y="2685415"/>
                </a:cubicBezTo>
                <a:cubicBezTo>
                  <a:pt x="713740" y="2714625"/>
                  <a:pt x="699770" y="2728595"/>
                  <a:pt x="685165" y="2757805"/>
                </a:cubicBezTo>
                <a:cubicBezTo>
                  <a:pt x="670560" y="2787015"/>
                  <a:pt x="667385" y="2800985"/>
                  <a:pt x="655955" y="2830195"/>
                </a:cubicBezTo>
                <a:cubicBezTo>
                  <a:pt x="644525" y="2859405"/>
                  <a:pt x="638175" y="2874010"/>
                  <a:pt x="626745" y="2903220"/>
                </a:cubicBezTo>
                <a:cubicBezTo>
                  <a:pt x="615315" y="2932430"/>
                  <a:pt x="609600" y="2946400"/>
                  <a:pt x="598170" y="2975610"/>
                </a:cubicBezTo>
                <a:cubicBezTo>
                  <a:pt x="586740" y="3004820"/>
                  <a:pt x="586740" y="3018790"/>
                  <a:pt x="568960" y="3048000"/>
                </a:cubicBezTo>
                <a:cubicBezTo>
                  <a:pt x="551180" y="3077210"/>
                  <a:pt x="534035" y="3091815"/>
                  <a:pt x="510540" y="3121025"/>
                </a:cubicBezTo>
                <a:cubicBezTo>
                  <a:pt x="487045" y="3150235"/>
                  <a:pt x="473075" y="3164205"/>
                  <a:pt x="452755" y="3193415"/>
                </a:cubicBezTo>
                <a:cubicBezTo>
                  <a:pt x="432435" y="3222625"/>
                  <a:pt x="429260" y="3234055"/>
                  <a:pt x="408940" y="3265805"/>
                </a:cubicBezTo>
                <a:cubicBezTo>
                  <a:pt x="388620" y="3297555"/>
                  <a:pt x="377190" y="3329305"/>
                  <a:pt x="351155" y="3352800"/>
                </a:cubicBezTo>
                <a:cubicBezTo>
                  <a:pt x="325120" y="3376295"/>
                  <a:pt x="310515" y="3361690"/>
                  <a:pt x="278765" y="3382010"/>
                </a:cubicBezTo>
                <a:cubicBezTo>
                  <a:pt x="247015" y="3402330"/>
                  <a:pt x="217805" y="3425190"/>
                  <a:pt x="191770" y="3454400"/>
                </a:cubicBezTo>
                <a:cubicBezTo>
                  <a:pt x="165735" y="3483610"/>
                  <a:pt x="168275" y="3498215"/>
                  <a:pt x="147955" y="3527425"/>
                </a:cubicBezTo>
                <a:cubicBezTo>
                  <a:pt x="127635" y="3556635"/>
                  <a:pt x="110490" y="3570605"/>
                  <a:pt x="90170" y="3599815"/>
                </a:cubicBezTo>
                <a:cubicBezTo>
                  <a:pt x="69850" y="3629025"/>
                  <a:pt x="60960" y="3642995"/>
                  <a:pt x="46355" y="3672205"/>
                </a:cubicBezTo>
                <a:cubicBezTo>
                  <a:pt x="31750" y="3701415"/>
                  <a:pt x="26035" y="3715385"/>
                  <a:pt x="17145" y="3744595"/>
                </a:cubicBezTo>
                <a:cubicBezTo>
                  <a:pt x="8255" y="3773805"/>
                  <a:pt x="5715" y="3788410"/>
                  <a:pt x="2540" y="3817620"/>
                </a:cubicBezTo>
                <a:cubicBezTo>
                  <a:pt x="-635" y="3846830"/>
                  <a:pt x="2540" y="3860800"/>
                  <a:pt x="2540" y="3890010"/>
                </a:cubicBezTo>
                <a:cubicBezTo>
                  <a:pt x="2540" y="3919220"/>
                  <a:pt x="-3175" y="3933190"/>
                  <a:pt x="2540" y="3962400"/>
                </a:cubicBezTo>
                <a:cubicBezTo>
                  <a:pt x="8255" y="3991610"/>
                  <a:pt x="17145" y="4006215"/>
                  <a:pt x="31750" y="4035425"/>
                </a:cubicBezTo>
                <a:cubicBezTo>
                  <a:pt x="46355" y="4064635"/>
                  <a:pt x="64135" y="4078605"/>
                  <a:pt x="75565" y="4107815"/>
                </a:cubicBezTo>
                <a:cubicBezTo>
                  <a:pt x="86995" y="4137025"/>
                  <a:pt x="84455" y="4150995"/>
                  <a:pt x="90170" y="4180205"/>
                </a:cubicBezTo>
                <a:cubicBezTo>
                  <a:pt x="95885" y="4209415"/>
                  <a:pt x="86995" y="4226560"/>
                  <a:pt x="104140" y="4252595"/>
                </a:cubicBezTo>
                <a:cubicBezTo>
                  <a:pt x="121285" y="4278630"/>
                  <a:pt x="153670" y="4284980"/>
                  <a:pt x="177165" y="4311015"/>
                </a:cubicBezTo>
                <a:cubicBezTo>
                  <a:pt x="200660" y="4337050"/>
                  <a:pt x="200025" y="4354195"/>
                  <a:pt x="220345" y="4383405"/>
                </a:cubicBezTo>
                <a:cubicBezTo>
                  <a:pt x="240665" y="4412615"/>
                  <a:pt x="252730" y="4426585"/>
                  <a:pt x="278765" y="4455795"/>
                </a:cubicBezTo>
                <a:cubicBezTo>
                  <a:pt x="304800" y="4485005"/>
                  <a:pt x="319405" y="4505325"/>
                  <a:pt x="351155" y="4528820"/>
                </a:cubicBezTo>
                <a:cubicBezTo>
                  <a:pt x="382905" y="4552315"/>
                  <a:pt x="408940" y="4580890"/>
                  <a:pt x="438150" y="4572000"/>
                </a:cubicBezTo>
                <a:cubicBezTo>
                  <a:pt x="467360" y="4563110"/>
                  <a:pt x="467360" y="4502150"/>
                  <a:pt x="496570" y="4485005"/>
                </a:cubicBezTo>
                <a:cubicBezTo>
                  <a:pt x="525780" y="4467860"/>
                  <a:pt x="567055" y="4483100"/>
                  <a:pt x="583565" y="4485005"/>
                </a:cubicBezTo>
              </a:path>
            </a:pathLst>
          </a:custGeom>
          <a:noFill/>
          <a:ln w="984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pic>
        <p:nvPicPr>
          <p:cNvPr id="14"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974145"/>
            <a:ext cx="669926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16"/>
          <p:cNvSpPr txBox="1"/>
          <p:nvPr/>
        </p:nvSpPr>
        <p:spPr>
          <a:xfrm>
            <a:off x="560297" y="1026591"/>
            <a:ext cx="4824503"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2.</a:t>
            </a:r>
            <a:r>
              <a:rPr lang="zh-CN" altLang="en-US" sz="3200" smtClean="0">
                <a:solidFill>
                  <a:schemeClr val="bg1"/>
                </a:solidFill>
                <a:latin typeface="黑体" panose="02010609060101010101" pitchFamily="49" charset="-122"/>
                <a:ea typeface="黑体" panose="02010609060101010101" pitchFamily="49" charset="-122"/>
              </a:rPr>
              <a:t>美国资产阶级革命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sp>
        <p:nvSpPr>
          <p:cNvPr id="18" name="文本框 17"/>
          <p:cNvSpPr txBox="1"/>
          <p:nvPr/>
        </p:nvSpPr>
        <p:spPr>
          <a:xfrm>
            <a:off x="766528" y="1780200"/>
            <a:ext cx="208229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1</a:t>
            </a:r>
            <a:r>
              <a:rPr lang="zh-CN" altLang="en-US" sz="2800" smtClean="0">
                <a:latin typeface="黑体" panose="02010609060101010101" pitchFamily="49" charset="-122"/>
                <a:ea typeface="黑体" panose="02010609060101010101" pitchFamily="49" charset="-122"/>
              </a:rPr>
              <a:t>）原因</a:t>
            </a:r>
            <a:endParaRPr lang="zh-CN" altLang="en-US" sz="28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nodeType="afterGroup">
                            <p:stCondLst>
                              <p:cond delay="500"/>
                            </p:stCondLst>
                            <p:childTnLst>
                              <p:par>
                                <p:cTn id="11" presetID="2" presetClass="entr" presetSubtype="4"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750" fill="hold"/>
                                        <p:tgtEl>
                                          <p:spTgt spid="12"/>
                                        </p:tgtEl>
                                        <p:attrNameLst>
                                          <p:attrName>ppt_x</p:attrName>
                                        </p:attrNameLst>
                                      </p:cBhvr>
                                      <p:tavLst>
                                        <p:tav tm="0">
                                          <p:val>
                                            <p:strVal val="#ppt_x"/>
                                          </p:val>
                                        </p:tav>
                                        <p:tav tm="100000">
                                          <p:val>
                                            <p:strVal val="#ppt_x"/>
                                          </p:val>
                                        </p:tav>
                                      </p:tavLst>
                                    </p:anim>
                                    <p:anim calcmode="lin" valueType="num">
                                      <p:cBhvr additive="base">
                                        <p:cTn id="14" dur="75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750" fill="hold"/>
                                        <p:tgtEl>
                                          <p:spTgt spid="13"/>
                                        </p:tgtEl>
                                        <p:attrNameLst>
                                          <p:attrName>ppt_x</p:attrName>
                                        </p:attrNameLst>
                                      </p:cBhvr>
                                      <p:tavLst>
                                        <p:tav tm="0">
                                          <p:val>
                                            <p:strVal val="#ppt_x"/>
                                          </p:val>
                                        </p:tav>
                                        <p:tav tm="100000">
                                          <p:val>
                                            <p:strVal val="#ppt_x"/>
                                          </p:val>
                                        </p:tav>
                                      </p:tavLst>
                                    </p:anim>
                                    <p:anim calcmode="lin" valueType="num">
                                      <p:cBhvr additive="base">
                                        <p:cTn id="20" dur="75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3" name="文本框 22"/>
          <p:cNvSpPr txBox="1">
            <a:spLocks noChangeArrowheads="1"/>
          </p:cNvSpPr>
          <p:nvPr/>
        </p:nvSpPr>
        <p:spPr bwMode="auto">
          <a:xfrm>
            <a:off x="5453802" y="2808758"/>
            <a:ext cx="1588321" cy="1200329"/>
          </a:xfrm>
          <a:prstGeom prst="rect">
            <a:avLst/>
          </a:prstGeom>
          <a:noFill/>
          <a:ln w="9525">
            <a:noFill/>
            <a:miter lim="800000"/>
          </a:ln>
        </p:spPr>
        <p:txBody>
          <a:bodyPr wrap="square">
            <a:spAutoFit/>
          </a:bodyPr>
          <a:lstStyle/>
          <a:p>
            <a:r>
              <a:rPr lang="en-US" altLang="zh-CN" sz="2400" b="1" smtClean="0">
                <a:solidFill>
                  <a:srgbClr val="FF0000"/>
                </a:solidFill>
                <a:latin typeface="黑体" panose="02010609060101010101" pitchFamily="49" charset="-122"/>
                <a:ea typeface="黑体" panose="02010609060101010101" pitchFamily="49" charset="-122"/>
              </a:rPr>
              <a:t> 1777</a:t>
            </a:r>
            <a:r>
              <a:rPr lang="zh-CN" altLang="en-US" sz="2400" b="1" smtClean="0">
                <a:solidFill>
                  <a:srgbClr val="FF0000"/>
                </a:solidFill>
                <a:latin typeface="黑体" panose="02010609060101010101" pitchFamily="49" charset="-122"/>
                <a:ea typeface="黑体" panose="02010609060101010101" pitchFamily="49" charset="-122"/>
              </a:rPr>
              <a:t>年</a:t>
            </a:r>
            <a:endParaRPr lang="en-US" altLang="zh-CN"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建立邦联政府</a:t>
            </a:r>
            <a:endParaRPr lang="zh-CN" altLang="en-US" sz="2400" b="1">
              <a:latin typeface="黑体" panose="02010609060101010101" pitchFamily="49" charset="-122"/>
              <a:ea typeface="黑体" panose="02010609060101010101" pitchFamily="49" charset="-122"/>
            </a:endParaRPr>
          </a:p>
        </p:txBody>
      </p:sp>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8" name="文本框 7"/>
          <p:cNvSpPr txBox="1"/>
          <p:nvPr/>
        </p:nvSpPr>
        <p:spPr>
          <a:xfrm>
            <a:off x="467008" y="1826336"/>
            <a:ext cx="1933292"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2</a:t>
            </a:r>
            <a:r>
              <a:rPr lang="zh-CN" altLang="en-US" sz="2800" smtClean="0">
                <a:latin typeface="黑体" panose="02010609060101010101" pitchFamily="49" charset="-122"/>
                <a:ea typeface="黑体" panose="02010609060101010101" pitchFamily="49" charset="-122"/>
              </a:rPr>
              <a:t>）过程</a:t>
            </a:r>
            <a:endParaRPr lang="zh-CN" altLang="en-US" sz="2800">
              <a:latin typeface="黑体" panose="02010609060101010101" pitchFamily="49" charset="-122"/>
              <a:ea typeface="黑体" panose="02010609060101010101" pitchFamily="49" charset="-122"/>
            </a:endParaRPr>
          </a:p>
        </p:txBody>
      </p:sp>
      <p:sp>
        <p:nvSpPr>
          <p:cNvPr id="9" name="右箭头 8"/>
          <p:cNvSpPr/>
          <p:nvPr/>
        </p:nvSpPr>
        <p:spPr>
          <a:xfrm>
            <a:off x="1070098" y="2428437"/>
            <a:ext cx="10508876" cy="368647"/>
          </a:xfrm>
          <a:prstGeom prst="rightArrow">
            <a:avLst/>
          </a:prstGeom>
          <a:solidFill>
            <a:schemeClr val="accent5"/>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0" name="文本框 6"/>
          <p:cNvSpPr txBox="1">
            <a:spLocks noChangeArrowheads="1"/>
          </p:cNvSpPr>
          <p:nvPr/>
        </p:nvSpPr>
        <p:spPr bwMode="auto">
          <a:xfrm>
            <a:off x="750178" y="2861886"/>
            <a:ext cx="1422184" cy="1200329"/>
          </a:xfrm>
          <a:prstGeom prst="rect">
            <a:avLst/>
          </a:prstGeom>
          <a:noFill/>
          <a:ln w="9525">
            <a:noFill/>
            <a:miter lim="800000"/>
          </a:ln>
        </p:spPr>
        <p:txBody>
          <a:bodyPr wrap="none">
            <a:spAutoFit/>
          </a:bodyPr>
          <a:lstStyle/>
          <a:p>
            <a:r>
              <a:rPr lang="en-US" altLang="zh-CN" sz="2400" b="1" smtClean="0">
                <a:solidFill>
                  <a:srgbClr val="FF0000"/>
                </a:solidFill>
                <a:latin typeface="黑体" panose="02010609060101010101" pitchFamily="49" charset="-122"/>
                <a:ea typeface="黑体" panose="02010609060101010101" pitchFamily="49" charset="-122"/>
              </a:rPr>
              <a:t> 1775</a:t>
            </a:r>
            <a:r>
              <a:rPr lang="zh-CN" altLang="en-US" sz="2400" b="1" smtClean="0">
                <a:solidFill>
                  <a:srgbClr val="FF0000"/>
                </a:solidFill>
                <a:latin typeface="黑体" panose="02010609060101010101" pitchFamily="49" charset="-122"/>
                <a:ea typeface="黑体" panose="02010609060101010101" pitchFamily="49" charset="-122"/>
              </a:rPr>
              <a:t>年</a:t>
            </a:r>
            <a:endParaRPr lang="en-US" altLang="zh-CN" sz="2400" b="1">
              <a:latin typeface="黑体" panose="02010609060101010101" pitchFamily="49" charset="-122"/>
              <a:ea typeface="黑体" panose="02010609060101010101" pitchFamily="49" charset="-122"/>
            </a:endParaRPr>
          </a:p>
          <a:p>
            <a:r>
              <a:rPr lang="zh-CN" altLang="en-US" sz="2400" b="1">
                <a:latin typeface="黑体" panose="02010609060101010101" pitchFamily="49" charset="-122"/>
                <a:ea typeface="黑体" panose="02010609060101010101" pitchFamily="49" charset="-122"/>
              </a:rPr>
              <a:t>北美独立</a:t>
            </a:r>
          </a:p>
          <a:p>
            <a:r>
              <a:rPr lang="zh-CN" altLang="en-US" sz="2400" b="1">
                <a:latin typeface="黑体" panose="02010609060101010101" pitchFamily="49" charset="-122"/>
                <a:ea typeface="黑体" panose="02010609060101010101" pitchFamily="49" charset="-122"/>
              </a:rPr>
              <a:t>战争爆发</a:t>
            </a:r>
          </a:p>
        </p:txBody>
      </p:sp>
      <p:sp>
        <p:nvSpPr>
          <p:cNvPr id="11" name="文本框 6"/>
          <p:cNvSpPr txBox="1">
            <a:spLocks noChangeArrowheads="1"/>
          </p:cNvSpPr>
          <p:nvPr/>
        </p:nvSpPr>
        <p:spPr bwMode="auto">
          <a:xfrm>
            <a:off x="2294445" y="2813383"/>
            <a:ext cx="3073142" cy="1569660"/>
          </a:xfrm>
          <a:prstGeom prst="rect">
            <a:avLst/>
          </a:prstGeom>
          <a:noFill/>
          <a:ln w="9525">
            <a:noFill/>
            <a:miter lim="800000"/>
          </a:ln>
        </p:spPr>
        <p:txBody>
          <a:bodyPr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DengXian"/>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DengXian"/>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DengXian"/>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DengXian"/>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DengXian"/>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DengXian"/>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DengXian"/>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DengXian"/>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DengXian"/>
              </a:defRPr>
            </a:lvl9pPr>
          </a:lstStyle>
          <a:p>
            <a:r>
              <a:rPr lang="en-US" altLang="zh-CN" sz="2400" b="1" smtClean="0">
                <a:solidFill>
                  <a:srgbClr val="FF0000"/>
                </a:solidFill>
                <a:latin typeface="黑体" panose="02010609060101010101" pitchFamily="49" charset="-122"/>
                <a:ea typeface="黑体" panose="02010609060101010101" pitchFamily="49" charset="-122"/>
              </a:rPr>
              <a:t>      1776</a:t>
            </a:r>
            <a:r>
              <a:rPr lang="zh-CN" altLang="en-US" sz="2400" b="1" smtClean="0">
                <a:solidFill>
                  <a:srgbClr val="FF0000"/>
                </a:solidFill>
                <a:latin typeface="黑体" panose="02010609060101010101" pitchFamily="49" charset="-122"/>
                <a:ea typeface="黑体" panose="02010609060101010101" pitchFamily="49" charset="-122"/>
              </a:rPr>
              <a:t>年</a:t>
            </a:r>
            <a:endParaRPr lang="en-US" altLang="zh-CN"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发表</a:t>
            </a:r>
            <a:r>
              <a:rPr lang="en-US" altLang="zh-CN" sz="2400" b="1">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独立宣言</a:t>
            </a:r>
            <a:r>
              <a:rPr lang="en-US" altLang="zh-CN" sz="2400" b="1">
                <a:latin typeface="黑体" panose="02010609060101010101" pitchFamily="49" charset="-122"/>
                <a:ea typeface="黑体" panose="02010609060101010101" pitchFamily="49" charset="-122"/>
              </a:rPr>
              <a:t>》</a:t>
            </a:r>
            <a:r>
              <a:rPr lang="zh-CN" altLang="en-US" sz="2400" b="1" smtClean="0">
                <a:latin typeface="黑体" panose="02010609060101010101" pitchFamily="49" charset="-122"/>
                <a:ea typeface="黑体" panose="02010609060101010101" pitchFamily="49" charset="-122"/>
              </a:rPr>
              <a:t>宣告</a:t>
            </a:r>
            <a:r>
              <a:rPr lang="zh-CN" altLang="en-US" sz="2400" b="1">
                <a:latin typeface="黑体" panose="02010609060101010101" pitchFamily="49" charset="-122"/>
                <a:ea typeface="黑体" panose="02010609060101010101" pitchFamily="49" charset="-122"/>
              </a:rPr>
              <a:t>北美殖民地脱离</a:t>
            </a:r>
            <a:r>
              <a:rPr lang="zh-CN" altLang="en-US" sz="2400" b="1" smtClean="0">
                <a:latin typeface="黑体" panose="02010609060101010101" pitchFamily="49" charset="-122"/>
                <a:ea typeface="黑体" panose="02010609060101010101" pitchFamily="49" charset="-122"/>
              </a:rPr>
              <a:t>英国独立</a:t>
            </a:r>
            <a:endParaRPr lang="zh-CN" altLang="en-US" sz="2400" b="1">
              <a:latin typeface="黑体" panose="02010609060101010101" pitchFamily="49" charset="-122"/>
              <a:ea typeface="黑体" panose="02010609060101010101" pitchFamily="49" charset="-122"/>
            </a:endParaRPr>
          </a:p>
        </p:txBody>
      </p:sp>
      <p:sp>
        <p:nvSpPr>
          <p:cNvPr id="13" name="文本框 12"/>
          <p:cNvSpPr txBox="1">
            <a:spLocks noChangeArrowheads="1"/>
          </p:cNvSpPr>
          <p:nvPr/>
        </p:nvSpPr>
        <p:spPr bwMode="auto">
          <a:xfrm>
            <a:off x="7618481" y="2860191"/>
            <a:ext cx="1440159" cy="830997"/>
          </a:xfrm>
          <a:prstGeom prst="rect">
            <a:avLst/>
          </a:prstGeom>
          <a:noFill/>
          <a:ln w="9525">
            <a:noFill/>
            <a:miter lim="800000"/>
          </a:ln>
        </p:spPr>
        <p:txBody>
          <a:bodyPr wrap="square">
            <a:spAutoFit/>
          </a:bodyPr>
          <a:lstStyle/>
          <a:p>
            <a:r>
              <a:rPr lang="en-US" altLang="zh-CN" sz="2400" b="1" smtClean="0">
                <a:solidFill>
                  <a:srgbClr val="FF0000"/>
                </a:solidFill>
                <a:latin typeface="黑体" panose="02010609060101010101" pitchFamily="49" charset="-122"/>
                <a:ea typeface="黑体" panose="02010609060101010101" pitchFamily="49" charset="-122"/>
              </a:rPr>
              <a:t> 1781</a:t>
            </a:r>
            <a:r>
              <a:rPr lang="zh-CN" altLang="en-US" sz="2400" b="1" smtClean="0">
                <a:solidFill>
                  <a:srgbClr val="FF0000"/>
                </a:solidFill>
                <a:latin typeface="黑体" panose="02010609060101010101" pitchFamily="49" charset="-122"/>
                <a:ea typeface="黑体" panose="02010609060101010101" pitchFamily="49" charset="-122"/>
              </a:rPr>
              <a:t>年</a:t>
            </a:r>
            <a:endParaRPr lang="en-US" altLang="zh-CN"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打败英国</a:t>
            </a:r>
            <a:endParaRPr lang="zh-CN" altLang="en-US" sz="2400" b="1">
              <a:latin typeface="黑体" panose="02010609060101010101" pitchFamily="49" charset="-122"/>
              <a:ea typeface="黑体" panose="02010609060101010101" pitchFamily="49" charset="-122"/>
            </a:endParaRPr>
          </a:p>
        </p:txBody>
      </p:sp>
      <p:sp>
        <p:nvSpPr>
          <p:cNvPr id="14" name="文本框 13"/>
          <p:cNvSpPr txBox="1">
            <a:spLocks noChangeArrowheads="1"/>
          </p:cNvSpPr>
          <p:nvPr/>
        </p:nvSpPr>
        <p:spPr bwMode="auto">
          <a:xfrm>
            <a:off x="9375423" y="2883516"/>
            <a:ext cx="1422184" cy="1200329"/>
          </a:xfrm>
          <a:prstGeom prst="rect">
            <a:avLst/>
          </a:prstGeom>
          <a:noFill/>
          <a:ln w="9525">
            <a:noFill/>
            <a:miter lim="800000"/>
          </a:ln>
        </p:spPr>
        <p:txBody>
          <a:bodyPr wrap="none">
            <a:spAutoFit/>
          </a:bodyPr>
          <a:lstStyle/>
          <a:p>
            <a:r>
              <a:rPr lang="en-US" altLang="zh-CN" sz="2400" b="1" smtClean="0">
                <a:solidFill>
                  <a:srgbClr val="FF0000"/>
                </a:solidFill>
                <a:latin typeface="黑体" panose="02010609060101010101" pitchFamily="49" charset="-122"/>
                <a:ea typeface="黑体" panose="02010609060101010101" pitchFamily="49" charset="-122"/>
              </a:rPr>
              <a:t>1783</a:t>
            </a:r>
            <a:r>
              <a:rPr lang="zh-CN" altLang="en-US" sz="2400" b="1" smtClean="0">
                <a:solidFill>
                  <a:srgbClr val="FF0000"/>
                </a:solidFill>
                <a:latin typeface="黑体" panose="02010609060101010101" pitchFamily="49" charset="-122"/>
                <a:ea typeface="黑体" panose="02010609060101010101" pitchFamily="49" charset="-122"/>
              </a:rPr>
              <a:t>年</a:t>
            </a:r>
            <a:endParaRPr lang="en-US" altLang="zh-CN" sz="2400" b="1">
              <a:latin typeface="黑体" panose="02010609060101010101" pitchFamily="49" charset="-122"/>
              <a:ea typeface="黑体" panose="02010609060101010101" pitchFamily="49" charset="-122"/>
            </a:endParaRPr>
          </a:p>
          <a:p>
            <a:r>
              <a:rPr lang="zh-CN" altLang="en-US" sz="2400" b="1">
                <a:latin typeface="黑体" panose="02010609060101010101" pitchFamily="49" charset="-122"/>
                <a:ea typeface="黑体" panose="02010609060101010101" pitchFamily="49" charset="-122"/>
                <a:sym typeface="+mn-ea"/>
              </a:rPr>
              <a:t>英国承认</a:t>
            </a:r>
          </a:p>
          <a:p>
            <a:r>
              <a:rPr lang="zh-CN" altLang="en-US" sz="2400" b="1">
                <a:latin typeface="黑体" panose="02010609060101010101" pitchFamily="49" charset="-122"/>
                <a:ea typeface="黑体" panose="02010609060101010101" pitchFamily="49" charset="-122"/>
                <a:sym typeface="+mn-ea"/>
              </a:rPr>
              <a:t>美国独立</a:t>
            </a:r>
            <a:endParaRPr lang="en-US" altLang="zh-CN" sz="2400" b="1">
              <a:latin typeface="黑体" panose="02010609060101010101" pitchFamily="49" charset="-122"/>
              <a:ea typeface="黑体" panose="02010609060101010101" pitchFamily="49" charset="-122"/>
            </a:endParaRPr>
          </a:p>
        </p:txBody>
      </p:sp>
      <p:sp>
        <p:nvSpPr>
          <p:cNvPr id="15" name="圆角右箭头 14"/>
          <p:cNvSpPr/>
          <p:nvPr/>
        </p:nvSpPr>
        <p:spPr>
          <a:xfrm rot="10800000">
            <a:off x="7855620" y="4125257"/>
            <a:ext cx="3413641" cy="1103576"/>
          </a:xfrm>
          <a:prstGeom prst="bentArrow">
            <a:avLst>
              <a:gd name="adj1" fmla="val 25000"/>
              <a:gd name="adj2" fmla="val 18628"/>
              <a:gd name="adj3" fmla="val 31859"/>
              <a:gd name="adj4" fmla="val 14337"/>
            </a:avLst>
          </a:prstGeom>
          <a:solidFill>
            <a:schemeClr val="accent5"/>
          </a:solidFill>
          <a:ln w="127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TextBox 9"/>
          <p:cNvSpPr txBox="1"/>
          <p:nvPr/>
        </p:nvSpPr>
        <p:spPr>
          <a:xfrm>
            <a:off x="4658056" y="5454457"/>
            <a:ext cx="3591449" cy="1200329"/>
          </a:xfrm>
          <a:prstGeom prst="rect">
            <a:avLst/>
          </a:prstGeom>
          <a:solidFill>
            <a:schemeClr val="bg1"/>
          </a:solidFill>
        </p:spPr>
        <p:txBody>
          <a:bodyPr wrap="square" rtlCol="0">
            <a:spAutoFit/>
          </a:bodyPr>
          <a:lstStyle/>
          <a:p>
            <a:r>
              <a:rPr lang="zh-CN" altLang="en-US" sz="2400" b="1" smtClean="0">
                <a:latin typeface="黑体" panose="02010609060101010101" pitchFamily="49" charset="-122"/>
                <a:ea typeface="黑体" panose="02010609060101010101" pitchFamily="49" charset="-122"/>
              </a:rPr>
              <a:t>规定：美国是</a:t>
            </a:r>
            <a:r>
              <a:rPr lang="zh-CN" altLang="en-US" sz="2400" b="1" smtClean="0">
                <a:solidFill>
                  <a:srgbClr val="FF0000"/>
                </a:solidFill>
                <a:latin typeface="黑体" panose="02010609060101010101" pitchFamily="49" charset="-122"/>
                <a:ea typeface="黑体" panose="02010609060101010101" pitchFamily="49" charset="-122"/>
              </a:rPr>
              <a:t>联邦制</a:t>
            </a:r>
            <a:r>
              <a:rPr lang="zh-CN" altLang="en-US" sz="2400" b="1" smtClean="0">
                <a:latin typeface="黑体" panose="02010609060101010101" pitchFamily="49" charset="-122"/>
                <a:ea typeface="黑体" panose="02010609060101010101" pitchFamily="49" charset="-122"/>
              </a:rPr>
              <a:t>国家，联邦政府拥有最高权利，各州有一定自主权</a:t>
            </a:r>
            <a:r>
              <a:rPr lang="zh-CN" altLang="en-US" smtClean="0">
                <a:latin typeface="黑体" panose="02010609060101010101" pitchFamily="49" charset="-122"/>
                <a:ea typeface="黑体" panose="02010609060101010101" pitchFamily="49" charset="-122"/>
              </a:rPr>
              <a:t>。</a:t>
            </a:r>
            <a:endParaRPr lang="zh-CN" altLang="en-US">
              <a:latin typeface="黑体" panose="02010609060101010101" pitchFamily="49" charset="-122"/>
              <a:ea typeface="黑体" panose="02010609060101010101" pitchFamily="49" charset="-122"/>
            </a:endParaRPr>
          </a:p>
        </p:txBody>
      </p:sp>
      <p:sp>
        <p:nvSpPr>
          <p:cNvPr id="3" name="六角星 2"/>
          <p:cNvSpPr/>
          <p:nvPr/>
        </p:nvSpPr>
        <p:spPr>
          <a:xfrm>
            <a:off x="1312225" y="2349556"/>
            <a:ext cx="407406" cy="459202"/>
          </a:xfrm>
          <a:prstGeom prst="star6">
            <a:avLst/>
          </a:prstGeom>
          <a:solidFill>
            <a:srgbClr val="FFC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19" name="六角星 18"/>
          <p:cNvSpPr/>
          <p:nvPr/>
        </p:nvSpPr>
        <p:spPr>
          <a:xfrm>
            <a:off x="3517457" y="2378227"/>
            <a:ext cx="407406" cy="459202"/>
          </a:xfrm>
          <a:prstGeom prst="star6">
            <a:avLst/>
          </a:prstGeom>
          <a:solidFill>
            <a:srgbClr val="FFC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20" name="六角星 19"/>
          <p:cNvSpPr/>
          <p:nvPr/>
        </p:nvSpPr>
        <p:spPr>
          <a:xfrm>
            <a:off x="8143806" y="2378227"/>
            <a:ext cx="407406" cy="459202"/>
          </a:xfrm>
          <a:prstGeom prst="star6">
            <a:avLst/>
          </a:prstGeom>
          <a:solidFill>
            <a:srgbClr val="FFC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21" name="六角星 20"/>
          <p:cNvSpPr/>
          <p:nvPr/>
        </p:nvSpPr>
        <p:spPr>
          <a:xfrm>
            <a:off x="9771935" y="2398788"/>
            <a:ext cx="407406" cy="459202"/>
          </a:xfrm>
          <a:prstGeom prst="star6">
            <a:avLst/>
          </a:prstGeom>
          <a:solidFill>
            <a:srgbClr val="FFC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22" name="六角星 21"/>
          <p:cNvSpPr/>
          <p:nvPr/>
        </p:nvSpPr>
        <p:spPr>
          <a:xfrm>
            <a:off x="5917920" y="2403332"/>
            <a:ext cx="407406" cy="459202"/>
          </a:xfrm>
          <a:prstGeom prst="star6">
            <a:avLst/>
          </a:prstGeom>
          <a:solidFill>
            <a:srgbClr val="FFC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16" name="TextBox 19"/>
          <p:cNvSpPr txBox="1"/>
          <p:nvPr/>
        </p:nvSpPr>
        <p:spPr>
          <a:xfrm>
            <a:off x="5170603" y="4628669"/>
            <a:ext cx="2172470" cy="1200329"/>
          </a:xfrm>
          <a:prstGeom prst="rect">
            <a:avLst/>
          </a:prstGeom>
          <a:noFill/>
        </p:spPr>
        <p:txBody>
          <a:bodyPr wrap="square" rtlCol="0">
            <a:spAutoFit/>
          </a:bodyPr>
          <a:lstStyle/>
          <a:p>
            <a:r>
              <a:rPr lang="en-US" altLang="zh-CN" sz="2400" b="1">
                <a:solidFill>
                  <a:srgbClr val="FF0000"/>
                </a:solidFill>
                <a:latin typeface="黑体" panose="02010609060101010101" pitchFamily="49" charset="-122"/>
                <a:ea typeface="黑体" panose="02010609060101010101" pitchFamily="49" charset="-122"/>
              </a:rPr>
              <a:t>1787</a:t>
            </a:r>
            <a:r>
              <a:rPr lang="zh-CN" altLang="en-US" sz="2400" b="1">
                <a:solidFill>
                  <a:srgbClr val="FF0000"/>
                </a:solidFill>
                <a:latin typeface="黑体" panose="02010609060101010101" pitchFamily="49" charset="-122"/>
                <a:ea typeface="黑体" panose="02010609060101010101" pitchFamily="49" charset="-122"/>
              </a:rPr>
              <a:t>年，</a:t>
            </a:r>
            <a:r>
              <a:rPr lang="zh-CN" altLang="en-US" sz="2400" b="1">
                <a:latin typeface="黑体" panose="02010609060101010101" pitchFamily="49" charset="-122"/>
                <a:ea typeface="黑体" panose="02010609060101010101" pitchFamily="49" charset="-122"/>
              </a:rPr>
              <a:t>制定</a:t>
            </a:r>
            <a:r>
              <a:rPr lang="en-US" altLang="zh-CN" sz="2400" b="1">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联邦宪法</a:t>
            </a:r>
            <a:r>
              <a:rPr lang="en-US" altLang="zh-CN" sz="2400" b="1">
                <a:latin typeface="黑体" panose="02010609060101010101" pitchFamily="49" charset="-122"/>
                <a:ea typeface="黑体" panose="02010609060101010101" pitchFamily="49" charset="-122"/>
              </a:rPr>
              <a:t>》</a:t>
            </a:r>
          </a:p>
          <a:p>
            <a:endParaRPr lang="zh-CN" altLang="en-US" sz="2400" b="1">
              <a:ln>
                <a:solidFill>
                  <a:schemeClr val="accent1">
                    <a:lumMod val="50000"/>
                  </a:schemeClr>
                </a:solidFill>
              </a:ln>
              <a:solidFill>
                <a:schemeClr val="accent1">
                  <a:lumMod val="50000"/>
                </a:schemeClr>
              </a:solidFill>
              <a:latin typeface="黑体" pitchFamily="49" charset="-122"/>
              <a:ea typeface="黑体" pitchFamily="49" charset="-122"/>
            </a:endParaRPr>
          </a:p>
        </p:txBody>
      </p:sp>
      <p:sp>
        <p:nvSpPr>
          <p:cNvPr id="24" name="TextBox 64"/>
          <p:cNvSpPr txBox="1"/>
          <p:nvPr/>
        </p:nvSpPr>
        <p:spPr>
          <a:xfrm>
            <a:off x="2301319" y="4714541"/>
            <a:ext cx="2432276" cy="584775"/>
          </a:xfrm>
          <a:prstGeom prst="rect">
            <a:avLst/>
          </a:prstGeom>
          <a:solidFill>
            <a:schemeClr val="bg2"/>
          </a:solidFill>
        </p:spPr>
        <p:txBody>
          <a:bodyPr wrap="square" rtlCol="0">
            <a:spAutoFit/>
          </a:bodyPr>
          <a:lstStyle>
            <a:defPPr>
              <a:defRPr lang="zh-CN"/>
            </a:defPPr>
            <a:lvl1pPr>
              <a:defRPr sz="1800">
                <a:solidFill>
                  <a:schemeClr val="tx1">
                    <a:lumMod val="75000"/>
                    <a:lumOff val="25000"/>
                  </a:schemeClr>
                </a:solidFill>
              </a:defRPr>
            </a:lvl1pPr>
          </a:lstStyle>
          <a:p>
            <a:pPr algn="ctr" fontAlgn="ctr"/>
            <a:r>
              <a:rPr lang="zh-CN" altLang="en-US" sz="3200" spc="600" smtClean="0">
                <a:solidFill>
                  <a:schemeClr val="tx1"/>
                </a:solidFill>
                <a:latin typeface="黑体" panose="02010609060101010101" pitchFamily="49" charset="-122"/>
                <a:ea typeface="黑体" panose="02010609060101010101" pitchFamily="49" charset="-122"/>
                <a:sym typeface="+mn-lt"/>
              </a:rPr>
              <a:t>暴力革命</a:t>
            </a:r>
          </a:p>
        </p:txBody>
      </p:sp>
      <p:sp>
        <p:nvSpPr>
          <p:cNvPr id="25" name="文本框 24"/>
          <p:cNvSpPr txBox="1"/>
          <p:nvPr/>
        </p:nvSpPr>
        <p:spPr>
          <a:xfrm>
            <a:off x="8812718" y="1368751"/>
            <a:ext cx="2733246" cy="769441"/>
          </a:xfrm>
          <a:prstGeom prst="rect">
            <a:avLst/>
          </a:prstGeom>
          <a:noFill/>
        </p:spPr>
        <p:txBody>
          <a:bodyPr wrap="square" rtlCol="0">
            <a:spAutoFit/>
          </a:bodyPr>
          <a:lstStyle/>
          <a:p>
            <a:r>
              <a:rPr lang="zh-CN" altLang="en-US" sz="2200" b="1" smtClean="0">
                <a:latin typeface="黑体" panose="02010609060101010101" pitchFamily="49" charset="-122"/>
                <a:ea typeface="黑体" panose="02010609060101010101" pitchFamily="49" charset="-122"/>
              </a:rPr>
              <a:t>标志独立战争（资产阶级革命）的胜利</a:t>
            </a:r>
            <a:endParaRPr lang="zh-CN" altLang="en-US" sz="2200" b="1">
              <a:latin typeface="黑体" pitchFamily="49" charset="-122"/>
              <a:ea typeface="黑体" pitchFamily="49" charset="-122"/>
            </a:endParaRPr>
          </a:p>
        </p:txBody>
      </p:sp>
      <p:sp>
        <p:nvSpPr>
          <p:cNvPr id="26" name="上箭头 25"/>
          <p:cNvSpPr/>
          <p:nvPr/>
        </p:nvSpPr>
        <p:spPr>
          <a:xfrm>
            <a:off x="9862336" y="2183243"/>
            <a:ext cx="203703" cy="200045"/>
          </a:xfrm>
          <a:prstGeom prst="upArrow">
            <a:avLst/>
          </a:prstGeom>
          <a:solidFill>
            <a:srgbClr val="FF0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pic>
        <p:nvPicPr>
          <p:cNvPr id="27"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974145"/>
            <a:ext cx="669926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文本框 27"/>
          <p:cNvSpPr txBox="1"/>
          <p:nvPr/>
        </p:nvSpPr>
        <p:spPr>
          <a:xfrm>
            <a:off x="560297" y="1026591"/>
            <a:ext cx="4824503"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2.</a:t>
            </a:r>
            <a:r>
              <a:rPr lang="zh-CN" altLang="en-US" sz="3200" smtClean="0">
                <a:solidFill>
                  <a:schemeClr val="bg1"/>
                </a:solidFill>
                <a:latin typeface="黑体" panose="02010609060101010101" pitchFamily="49" charset="-122"/>
                <a:ea typeface="黑体" panose="02010609060101010101" pitchFamily="49" charset="-122"/>
              </a:rPr>
              <a:t>美国资产阶级革命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9" fill="hold" nodeType="clickPar">
                      <p:stCondLst>
                        <p:cond delay="indefinite"/>
                      </p:stCondLst>
                      <p:childTnLst>
                        <p:par>
                          <p:cTn id="50" fill="hold" nodeType="after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fill="hold"/>
                                        <p:tgtEl>
                                          <p:spTgt spid="17"/>
                                        </p:tgtEl>
                                        <p:attrNameLst>
                                          <p:attrName>ppt_x</p:attrName>
                                        </p:attrNameLst>
                                      </p:cBhvr>
                                      <p:tavLst>
                                        <p:tav tm="0">
                                          <p:val>
                                            <p:strVal val="#ppt_x"/>
                                          </p:val>
                                        </p:tav>
                                        <p:tav tm="100000">
                                          <p:val>
                                            <p:strVal val="#ppt_x"/>
                                          </p:val>
                                        </p:tav>
                                      </p:tavLst>
                                    </p:anim>
                                    <p:anim calcmode="lin" valueType="num">
                                      <p:cBhvr additive="base">
                                        <p:cTn id="5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1" grpId="0"/>
      <p:bldP spid="13" grpId="0"/>
      <p:bldP spid="14" grpId="0"/>
      <p:bldP spid="15" grpId="0"/>
      <p:bldP spid="17" grpId="0"/>
      <p:bldP spid="19" grpId="0"/>
      <p:bldP spid="20" grpId="0"/>
      <p:bldP spid="21" grpId="0"/>
      <p:bldP spid="22" grpId="0"/>
      <p:bldP spid="16" grpId="0"/>
      <p:bldP spid="24" grpId="0"/>
      <p:bldP spid="25" grpId="0"/>
      <p:bldP spid="26"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5" name="Text Box 2"/>
          <p:cNvSpPr txBox="1">
            <a:spLocks noChangeArrowheads="1"/>
          </p:cNvSpPr>
          <p:nvPr/>
        </p:nvSpPr>
        <p:spPr bwMode="auto">
          <a:xfrm>
            <a:off x="1383281" y="2515336"/>
            <a:ext cx="10113195" cy="310854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800" b="1" smtClean="0">
                <a:solidFill>
                  <a:srgbClr val="000099"/>
                </a:solidFill>
                <a:latin typeface="宋体" pitchFamily="2" charset="-122"/>
                <a:ea typeface="宋体" panose="02010600030101010101" pitchFamily="2" charset="-122"/>
              </a:rPr>
              <a:t>   </a:t>
            </a:r>
            <a:r>
              <a:rPr lang="zh-CN" altLang="en-US" sz="2400" b="1" smtClean="0">
                <a:latin typeface="楷体" panose="02010609060101010101" pitchFamily="49" charset="-122"/>
                <a:ea typeface="楷体" panose="02010609060101010101" pitchFamily="49" charset="-122"/>
              </a:rPr>
              <a:t>“我们认为这些真理是不言而喻的</a:t>
            </a:r>
            <a:r>
              <a:rPr lang="en-US" altLang="zh-CN" sz="2400" b="1" smtClean="0">
                <a:latin typeface="楷体" panose="02010609060101010101" pitchFamily="49" charset="-122"/>
                <a:ea typeface="楷体" panose="02010609060101010101" pitchFamily="49" charset="-122"/>
              </a:rPr>
              <a:t>:</a:t>
            </a:r>
            <a:r>
              <a:rPr lang="zh-CN" altLang="en-US" sz="2400" b="1" smtClean="0">
                <a:latin typeface="楷体" panose="02010609060101010101" pitchFamily="49" charset="-122"/>
                <a:ea typeface="楷体" panose="02010609060101010101" pitchFamily="49" charset="-122"/>
              </a:rPr>
              <a:t>人人生而</a:t>
            </a:r>
            <a:r>
              <a:rPr lang="zh-CN" altLang="en-US" sz="2400" b="1" smtClean="0">
                <a:solidFill>
                  <a:srgbClr val="FF0000"/>
                </a:solidFill>
                <a:latin typeface="楷体" panose="02010609060101010101" pitchFamily="49" charset="-122"/>
                <a:ea typeface="楷体" panose="02010609060101010101" pitchFamily="49" charset="-122"/>
              </a:rPr>
              <a:t>平等</a:t>
            </a:r>
            <a:r>
              <a:rPr lang="zh-CN" altLang="en-US" sz="2400" b="1" smtClean="0">
                <a:latin typeface="楷体" panose="02010609060101010101" pitchFamily="49" charset="-122"/>
                <a:ea typeface="楷体" panose="02010609060101010101" pitchFamily="49" charset="-122"/>
              </a:rPr>
              <a:t>，造物者赋予他们若干不可剥夺的</a:t>
            </a:r>
            <a:r>
              <a:rPr lang="zh-CN" altLang="en-US" sz="2400" b="1" smtClean="0">
                <a:solidFill>
                  <a:srgbClr val="FF0000"/>
                </a:solidFill>
                <a:latin typeface="楷体" panose="02010609060101010101" pitchFamily="49" charset="-122"/>
                <a:ea typeface="楷体" panose="02010609060101010101" pitchFamily="49" charset="-122"/>
              </a:rPr>
              <a:t>权利</a:t>
            </a:r>
            <a:r>
              <a:rPr lang="zh-CN" altLang="en-US" sz="2400" b="1" smtClean="0">
                <a:latin typeface="楷体" panose="02010609060101010101" pitchFamily="49" charset="-122"/>
                <a:ea typeface="楷体" panose="02010609060101010101" pitchFamily="49" charset="-122"/>
              </a:rPr>
              <a:t>，其中包括生命权、自由权和追求幸福的权利。</a:t>
            </a:r>
            <a:endParaRPr lang="en-US" altLang="zh-CN" sz="2400" b="1" smtClean="0">
              <a:latin typeface="楷体" pitchFamily="49" charset="-122"/>
              <a:ea typeface="楷体" panose="02010609060101010101" pitchFamily="49" charset="-122"/>
            </a:endParaRPr>
          </a:p>
          <a:p>
            <a:r>
              <a:rPr lang="en-US" altLang="zh-CN" sz="2400" b="1">
                <a:latin typeface="楷体" panose="02010609060101010101" pitchFamily="49" charset="-122"/>
                <a:ea typeface="楷体" panose="02010609060101010101" pitchFamily="49" charset="-122"/>
              </a:rPr>
              <a:t> </a:t>
            </a:r>
            <a:r>
              <a:rPr lang="en-US" altLang="zh-CN" sz="2400" b="1" smtClean="0">
                <a:latin typeface="楷体" panose="02010609060101010101" pitchFamily="49" charset="-122"/>
                <a:ea typeface="楷体" panose="02010609060101010101" pitchFamily="49" charset="-122"/>
              </a:rPr>
              <a:t>   ……</a:t>
            </a:r>
            <a:r>
              <a:rPr lang="zh-CN" altLang="en-US" sz="2400" b="1" smtClean="0">
                <a:latin typeface="楷体" panose="02010609060101010101" pitchFamily="49" charset="-122"/>
                <a:ea typeface="楷体" panose="02010609060101010101" pitchFamily="49" charset="-122"/>
              </a:rPr>
              <a:t>当任何形式的政府对这些目标具破坏作用时，</a:t>
            </a:r>
            <a:r>
              <a:rPr lang="zh-CN" altLang="en-US" sz="2400" b="1" smtClean="0">
                <a:solidFill>
                  <a:srgbClr val="FF0000"/>
                </a:solidFill>
                <a:latin typeface="楷体" panose="02010609060101010101" pitchFamily="49" charset="-122"/>
                <a:ea typeface="楷体" panose="02010609060101010101" pitchFamily="49" charset="-122"/>
              </a:rPr>
              <a:t>人民</a:t>
            </a:r>
            <a:r>
              <a:rPr lang="zh-CN" altLang="en-US" sz="2400" b="1" smtClean="0">
                <a:latin typeface="楷体" panose="02010609060101010101" pitchFamily="49" charset="-122"/>
                <a:ea typeface="楷体" panose="02010609060101010101" pitchFamily="49" charset="-122"/>
              </a:rPr>
              <a:t>便</a:t>
            </a:r>
            <a:r>
              <a:rPr lang="zh-CN" altLang="en-US" sz="2400" b="1" smtClean="0">
                <a:solidFill>
                  <a:srgbClr val="FF0000"/>
                </a:solidFill>
                <a:latin typeface="楷体" panose="02010609060101010101" pitchFamily="49" charset="-122"/>
                <a:ea typeface="楷体" panose="02010609060101010101" pitchFamily="49" charset="-122"/>
              </a:rPr>
              <a:t>有权力</a:t>
            </a:r>
            <a:r>
              <a:rPr lang="zh-CN" altLang="en-US" sz="2400" b="1" smtClean="0">
                <a:latin typeface="楷体" panose="02010609060101010101" pitchFamily="49" charset="-122"/>
                <a:ea typeface="楷体" panose="02010609060101010101" pitchFamily="49" charset="-122"/>
              </a:rPr>
              <a:t>改变或废除它，以建立</a:t>
            </a:r>
            <a:r>
              <a:rPr lang="zh-CN" altLang="en-US" sz="2400" b="1">
                <a:latin typeface="楷体" panose="02010609060101010101" pitchFamily="49" charset="-122"/>
                <a:ea typeface="楷体" panose="02010609060101010101" pitchFamily="49" charset="-122"/>
              </a:rPr>
              <a:t>一个</a:t>
            </a:r>
            <a:r>
              <a:rPr lang="zh-CN" altLang="en-US" sz="2400" b="1">
                <a:solidFill>
                  <a:srgbClr val="FF0000"/>
                </a:solidFill>
                <a:latin typeface="楷体" panose="02010609060101010101" pitchFamily="49" charset="-122"/>
                <a:ea typeface="楷体" panose="02010609060101010101" pitchFamily="49" charset="-122"/>
              </a:rPr>
              <a:t>新</a:t>
            </a:r>
            <a:r>
              <a:rPr lang="zh-CN" altLang="en-US" sz="2400" b="1" smtClean="0">
                <a:solidFill>
                  <a:srgbClr val="FF0000"/>
                </a:solidFill>
                <a:latin typeface="楷体" panose="02010609060101010101" pitchFamily="49" charset="-122"/>
                <a:ea typeface="楷体" panose="02010609060101010101" pitchFamily="49" charset="-122"/>
              </a:rPr>
              <a:t>的政府</a:t>
            </a:r>
            <a:r>
              <a:rPr lang="en-US" altLang="zh-CN" sz="2400" b="1" smtClean="0">
                <a:latin typeface="楷体" panose="02010609060101010101" pitchFamily="49" charset="-122"/>
                <a:ea typeface="楷体" panose="02010609060101010101" pitchFamily="49" charset="-122"/>
              </a:rPr>
              <a:t>…… </a:t>
            </a:r>
            <a:r>
              <a:rPr lang="zh-CN" altLang="en-US" sz="2400" b="1" smtClean="0">
                <a:latin typeface="楷体" panose="02010609060101010101" pitchFamily="49" charset="-122"/>
                <a:ea typeface="楷体" panose="02010609060101010101" pitchFamily="49" charset="-122"/>
                <a:cs typeface="楷体" panose="02010609060101010101" pitchFamily="49" charset="-122"/>
              </a:rPr>
              <a:t>我们</a:t>
            </a:r>
            <a:r>
              <a:rPr lang="en-US" altLang="zh-CN" sz="2400" b="1">
                <a:latin typeface="楷体" panose="02010609060101010101" pitchFamily="49" charset="-122"/>
                <a:ea typeface="楷体" panose="02010609060101010101" pitchFamily="49" charset="-122"/>
              </a:rPr>
              <a:t>……</a:t>
            </a:r>
            <a:r>
              <a:rPr lang="zh-CN" altLang="en-US" sz="2400" b="1" smtClean="0">
                <a:latin typeface="楷体" panose="02010609060101010101" pitchFamily="49" charset="-122"/>
                <a:ea typeface="楷体" panose="02010609060101010101" pitchFamily="49" charset="-122"/>
                <a:cs typeface="楷体" panose="02010609060101010101" pitchFamily="49" charset="-122"/>
              </a:rPr>
              <a:t>以各殖民地善良</a:t>
            </a:r>
            <a:r>
              <a:rPr lang="zh-CN" altLang="en-US" sz="2400" b="1">
                <a:latin typeface="楷体" panose="02010609060101010101" pitchFamily="49" charset="-122"/>
                <a:ea typeface="楷体" panose="02010609060101010101" pitchFamily="49" charset="-122"/>
                <a:cs typeface="楷体" panose="02010609060101010101" pitchFamily="49" charset="-122"/>
              </a:rPr>
              <a:t>人民的</a:t>
            </a:r>
            <a:r>
              <a:rPr lang="zh-CN" altLang="en-US" sz="2400" b="1" smtClean="0">
                <a:latin typeface="楷体" panose="02010609060101010101" pitchFamily="49" charset="-122"/>
                <a:ea typeface="楷体" panose="02010609060101010101" pitchFamily="49" charset="-122"/>
                <a:cs typeface="楷体" panose="02010609060101010101" pitchFamily="49" charset="-122"/>
              </a:rPr>
              <a:t>名义</a:t>
            </a:r>
            <a:r>
              <a:rPr lang="en-US" altLang="zh-CN" sz="2400" b="1" smtClean="0">
                <a:latin typeface="楷体" panose="02010609060101010101" pitchFamily="49" charset="-122"/>
                <a:ea typeface="楷体" panose="02010609060101010101" pitchFamily="49" charset="-122"/>
              </a:rPr>
              <a:t>……</a:t>
            </a:r>
            <a:r>
              <a:rPr lang="zh-CN" altLang="en-US" sz="2400" b="1" smtClean="0">
                <a:latin typeface="楷体" panose="02010609060101010101" pitchFamily="49" charset="-122"/>
                <a:ea typeface="楷体" panose="02010609060101010101" pitchFamily="49" charset="-122"/>
              </a:rPr>
              <a:t>郑重宣布</a:t>
            </a:r>
            <a:r>
              <a:rPr lang="zh-CN" altLang="en-US" sz="2400" b="1" smtClean="0">
                <a:latin typeface="楷体" panose="02010609060101010101" pitchFamily="49" charset="-122"/>
                <a:ea typeface="楷体" panose="02010609060101010101" pitchFamily="49" charset="-122"/>
                <a:cs typeface="楷体" panose="02010609060101010101" pitchFamily="49" charset="-122"/>
              </a:rPr>
              <a:t>：</a:t>
            </a:r>
            <a:r>
              <a:rPr lang="zh-CN" altLang="en-US" sz="2400" b="1">
                <a:latin typeface="楷体" panose="02010609060101010101" pitchFamily="49" charset="-122"/>
                <a:ea typeface="楷体" panose="02010609060101010101" pitchFamily="49" charset="-122"/>
                <a:cs typeface="楷体" panose="02010609060101010101" pitchFamily="49" charset="-122"/>
              </a:rPr>
              <a:t>这些联合殖民地从此成为、而且名言正顺地应当</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成为自由独立的合众国 </a:t>
            </a:r>
            <a:r>
              <a:rPr lang="zh-CN" altLang="en-US" sz="2400" b="1">
                <a:latin typeface="楷体" panose="02010609060101010101" pitchFamily="49" charset="-122"/>
                <a:ea typeface="楷体" panose="02010609060101010101" pitchFamily="49" charset="-122"/>
                <a:cs typeface="楷体" panose="02010609060101010101" pitchFamily="49" charset="-122"/>
              </a:rPr>
              <a:t>，它们解除对于英王的一切隶属关系，而它们与大不列颠王国之间的一切政治联系也应从此完全废止。</a:t>
            </a:r>
          </a:p>
          <a:p>
            <a:pPr algn="r"/>
            <a:r>
              <a:rPr lang="en-US" altLang="zh-CN" sz="2400" b="1">
                <a:latin typeface="楷体" panose="02010609060101010101" pitchFamily="49" charset="-122"/>
                <a:ea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sym typeface="+mn-ea"/>
              </a:rPr>
              <a:t>摘自</a:t>
            </a:r>
            <a:r>
              <a:rPr lang="en-US" altLang="zh-CN" sz="2400" b="1">
                <a:latin typeface="楷体" panose="02010609060101010101" pitchFamily="49" charset="-122"/>
                <a:ea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sym typeface="+mn-ea"/>
              </a:rPr>
              <a:t>独立宣言</a:t>
            </a:r>
            <a:r>
              <a:rPr lang="en-US" altLang="zh-CN" sz="2400" b="1">
                <a:latin typeface="楷体" panose="02010609060101010101" pitchFamily="49" charset="-122"/>
                <a:ea typeface="楷体" panose="02010609060101010101" pitchFamily="49" charset="-122"/>
                <a:sym typeface="+mn-ea"/>
              </a:rPr>
              <a:t>》</a:t>
            </a:r>
            <a:endParaRPr lang="zh-CN" altLang="en-US" sz="2400" b="1" smtClean="0">
              <a:solidFill>
                <a:srgbClr val="000099"/>
              </a:solidFill>
              <a:latin typeface="楷体" pitchFamily="49" charset="-122"/>
              <a:ea typeface="楷体" panose="02010609060101010101" pitchFamily="49" charset="-122"/>
            </a:endParaRPr>
          </a:p>
        </p:txBody>
      </p:sp>
      <p:sp>
        <p:nvSpPr>
          <p:cNvPr id="3" name="矩形 2"/>
          <p:cNvSpPr/>
          <p:nvPr/>
        </p:nvSpPr>
        <p:spPr>
          <a:xfrm>
            <a:off x="1462960" y="1541041"/>
            <a:ext cx="10033516" cy="584775"/>
          </a:xfrm>
          <a:prstGeom prst="rect">
            <a:avLst/>
          </a:prstGeom>
        </p:spPr>
        <p:txBody>
          <a:bodyPr wrap="none">
            <a:spAutoFit/>
          </a:bodyPr>
          <a:lstStyle/>
          <a:p>
            <a:r>
              <a:rPr lang="en-US" altLang="zh-CN" sz="3200" smtClean="0">
                <a:effectLst>
                  <a:outerShdw blurRad="38100" dist="38100" dir="2700000">
                    <a:srgbClr val="C0C0C0"/>
                  </a:outerShdw>
                </a:effectLst>
                <a:latin typeface="黑体" panose="02010609060101010101" pitchFamily="49" charset="-122"/>
                <a:ea typeface="黑体" panose="02010609060101010101" pitchFamily="49" charset="-122"/>
              </a:rPr>
              <a:t>【</a:t>
            </a:r>
            <a:r>
              <a:rPr lang="zh-CN" altLang="en-US" sz="3200" smtClean="0">
                <a:effectLst>
                  <a:outerShdw blurRad="38100" dist="38100" dir="2700000">
                    <a:srgbClr val="C0C0C0"/>
                  </a:outerShdw>
                </a:effectLst>
                <a:latin typeface="黑体" panose="02010609060101010101" pitchFamily="49" charset="-122"/>
                <a:ea typeface="黑体" panose="02010609060101010101" pitchFamily="49" charset="-122"/>
              </a:rPr>
              <a:t>想一想</a:t>
            </a:r>
            <a:r>
              <a:rPr lang="en-US" altLang="zh-CN" sz="3200" smtClean="0">
                <a:effectLst>
                  <a:outerShdw blurRad="38100" dist="38100" dir="2700000">
                    <a:srgbClr val="C0C0C0"/>
                  </a:outerShdw>
                </a:effectLst>
                <a:latin typeface="黑体" panose="02010609060101010101" pitchFamily="49" charset="-122"/>
                <a:ea typeface="黑体" panose="02010609060101010101" pitchFamily="49" charset="-122"/>
              </a:rPr>
              <a:t>】《</a:t>
            </a:r>
            <a:r>
              <a:rPr lang="zh-CN" altLang="en-US" sz="3200" smtClean="0">
                <a:effectLst>
                  <a:outerShdw blurRad="38100" dist="38100" dir="2700000">
                    <a:srgbClr val="C0C0C0"/>
                  </a:outerShdw>
                </a:effectLst>
                <a:latin typeface="黑体" panose="02010609060101010101" pitchFamily="49" charset="-122"/>
                <a:ea typeface="黑体" panose="02010609060101010101" pitchFamily="49" charset="-122"/>
              </a:rPr>
              <a:t>独立宣言</a:t>
            </a:r>
            <a:r>
              <a:rPr lang="en-US" altLang="zh-CN" sz="3200" smtClean="0">
                <a:effectLst>
                  <a:outerShdw blurRad="38100" dist="38100" dir="2700000">
                    <a:srgbClr val="C0C0C0"/>
                  </a:outerShdw>
                </a:effectLst>
                <a:latin typeface="黑体" panose="02010609060101010101" pitchFamily="49" charset="-122"/>
                <a:ea typeface="黑体" panose="02010609060101010101" pitchFamily="49" charset="-122"/>
              </a:rPr>
              <a:t>》</a:t>
            </a:r>
            <a:r>
              <a:rPr lang="zh-CN" altLang="en-US" sz="3200" smtClean="0">
                <a:effectLst>
                  <a:outerShdw blurRad="38100" dist="38100" dir="2700000">
                    <a:srgbClr val="C0C0C0"/>
                  </a:outerShdw>
                </a:effectLst>
                <a:latin typeface="黑体" panose="02010609060101010101" pitchFamily="49" charset="-122"/>
                <a:ea typeface="黑体" panose="02010609060101010101" pitchFamily="49" charset="-122"/>
              </a:rPr>
              <a:t>体现</a:t>
            </a:r>
            <a:r>
              <a:rPr lang="zh-CN" altLang="en-US" sz="3200">
                <a:effectLst>
                  <a:outerShdw blurRad="38100" dist="38100" dir="2700000">
                    <a:srgbClr val="C0C0C0"/>
                  </a:outerShdw>
                </a:effectLst>
                <a:latin typeface="黑体" panose="02010609060101010101" pitchFamily="49" charset="-122"/>
                <a:ea typeface="黑体" panose="02010609060101010101" pitchFamily="49" charset="-122"/>
              </a:rPr>
              <a:t>了启蒙思想的</a:t>
            </a:r>
            <a:r>
              <a:rPr lang="zh-CN" altLang="en-US" sz="3200" smtClean="0">
                <a:effectLst>
                  <a:outerShdw blurRad="38100" dist="38100" dir="2700000">
                    <a:srgbClr val="C0C0C0"/>
                  </a:outerShdw>
                </a:effectLst>
                <a:latin typeface="黑体" panose="02010609060101010101" pitchFamily="49" charset="-122"/>
                <a:ea typeface="黑体" panose="02010609060101010101" pitchFamily="49" charset="-122"/>
              </a:rPr>
              <a:t>哪些主张？</a:t>
            </a:r>
            <a:endParaRPr lang="zh-CN" altLang="en-US" sz="3200">
              <a:latin typeface="黑体" panose="02010609060101010101" pitchFamily="49" charset="-122"/>
              <a:ea typeface="黑体" panose="02010609060101010101" pitchFamily="49" charset="-122"/>
            </a:endParaRPr>
          </a:p>
        </p:txBody>
      </p:sp>
      <p:sp>
        <p:nvSpPr>
          <p:cNvPr id="9" name="文本框 8"/>
          <p:cNvSpPr txBox="1"/>
          <p:nvPr/>
        </p:nvSpPr>
        <p:spPr bwMode="auto">
          <a:xfrm>
            <a:off x="1942149" y="6013399"/>
            <a:ext cx="8995457" cy="523220"/>
          </a:xfrm>
          <a:prstGeom prst="rect">
            <a:avLst/>
          </a:prstGeom>
          <a:solidFill>
            <a:schemeClr val="bg2"/>
          </a:solidFill>
          <a:ln>
            <a:noFill/>
          </a:ln>
          <a:effectLst/>
        </p:spPr>
        <p:txBody>
          <a:bodyPr wrap="square">
            <a:spAutoFit/>
          </a:bodyPr>
          <a:lstStyle>
            <a:lvl1pPr eaLnBrk="0" hangingPunct="0">
              <a:defRPr>
                <a:solidFill>
                  <a:schemeClr val="tx1"/>
                </a:solidFill>
                <a:latin typeface="华文隶书" panose="02010800040101010101" pitchFamily="2" charset="-122"/>
                <a:ea typeface="华文隶书" panose="02010800040101010101" pitchFamily="2" charset="-122"/>
              </a:defRPr>
            </a:lvl1pPr>
            <a:lvl2pPr marL="742950" indent="-285750" eaLnBrk="0" hangingPunct="0">
              <a:defRPr>
                <a:solidFill>
                  <a:schemeClr val="tx1"/>
                </a:solidFill>
                <a:latin typeface="华文隶书" panose="02010800040101010101" pitchFamily="2" charset="-122"/>
                <a:ea typeface="华文隶书" panose="02010800040101010101" pitchFamily="2" charset="-122"/>
              </a:defRPr>
            </a:lvl2pPr>
            <a:lvl3pPr marL="1143000" indent="-228600" eaLnBrk="0" hangingPunct="0">
              <a:defRPr>
                <a:solidFill>
                  <a:schemeClr val="tx1"/>
                </a:solidFill>
                <a:latin typeface="华文隶书" panose="02010800040101010101" pitchFamily="2" charset="-122"/>
                <a:ea typeface="华文隶书" panose="02010800040101010101" pitchFamily="2" charset="-122"/>
              </a:defRPr>
            </a:lvl3pPr>
            <a:lvl4pPr marL="1600200" indent="-228600" eaLnBrk="0" hangingPunct="0">
              <a:defRPr>
                <a:solidFill>
                  <a:schemeClr val="tx1"/>
                </a:solidFill>
                <a:latin typeface="华文隶书" panose="02010800040101010101" pitchFamily="2" charset="-122"/>
                <a:ea typeface="华文隶书" panose="02010800040101010101" pitchFamily="2" charset="-122"/>
              </a:defRPr>
            </a:lvl4pPr>
            <a:lvl5pPr marL="2057400" indent="-228600" eaLnBrk="0" hangingPunct="0">
              <a:defRPr>
                <a:solidFill>
                  <a:schemeClr val="tx1"/>
                </a:solidFill>
                <a:latin typeface="华文隶书" panose="02010800040101010101" pitchFamily="2" charset="-122"/>
                <a:ea typeface="华文隶书" panose="02010800040101010101" pitchFamily="2" charset="-122"/>
              </a:defRPr>
            </a:lvl5pPr>
            <a:lvl6pPr marL="2514600" indent="-228600" algn="ctr" eaLnBrk="0" fontAlgn="base" hangingPunct="0">
              <a:spcBef>
                <a:spcPct val="0"/>
              </a:spcBef>
              <a:spcAft>
                <a:spcPct val="0"/>
              </a:spcAft>
              <a:defRPr>
                <a:solidFill>
                  <a:schemeClr val="tx1"/>
                </a:solidFill>
                <a:latin typeface="华文隶书" panose="02010800040101010101" pitchFamily="2" charset="-122"/>
                <a:ea typeface="华文隶书" panose="02010800040101010101" pitchFamily="2" charset="-122"/>
              </a:defRPr>
            </a:lvl6pPr>
            <a:lvl7pPr marL="2971800" indent="-228600" algn="ctr" eaLnBrk="0" fontAlgn="base" hangingPunct="0">
              <a:spcBef>
                <a:spcPct val="0"/>
              </a:spcBef>
              <a:spcAft>
                <a:spcPct val="0"/>
              </a:spcAft>
              <a:defRPr>
                <a:solidFill>
                  <a:schemeClr val="tx1"/>
                </a:solidFill>
                <a:latin typeface="华文隶书" panose="02010800040101010101" pitchFamily="2" charset="-122"/>
                <a:ea typeface="华文隶书" panose="02010800040101010101" pitchFamily="2" charset="-122"/>
              </a:defRPr>
            </a:lvl7pPr>
            <a:lvl8pPr marL="3429000" indent="-228600" algn="ctr" eaLnBrk="0" fontAlgn="base" hangingPunct="0">
              <a:spcBef>
                <a:spcPct val="0"/>
              </a:spcBef>
              <a:spcAft>
                <a:spcPct val="0"/>
              </a:spcAft>
              <a:defRPr>
                <a:solidFill>
                  <a:schemeClr val="tx1"/>
                </a:solidFill>
                <a:latin typeface="华文隶书" panose="02010800040101010101" pitchFamily="2" charset="-122"/>
                <a:ea typeface="华文隶书" panose="02010800040101010101" pitchFamily="2" charset="-122"/>
              </a:defRPr>
            </a:lvl8pPr>
            <a:lvl9pPr marL="3886200" indent="-228600" algn="ctr" eaLnBrk="0" fontAlgn="base" hangingPunct="0">
              <a:spcBef>
                <a:spcPct val="0"/>
              </a:spcBef>
              <a:spcAft>
                <a:spcPct val="0"/>
              </a:spcAft>
              <a:defRPr>
                <a:solidFill>
                  <a:schemeClr val="tx1"/>
                </a:solidFill>
                <a:latin typeface="华文隶书" panose="02010800040101010101" pitchFamily="2" charset="-122"/>
                <a:ea typeface="华文隶书" panose="02010800040101010101" pitchFamily="2" charset="-122"/>
              </a:defRPr>
            </a:lvl9pPr>
          </a:lstStyle>
          <a:p>
            <a:pPr lvl="0" algn="ctr" eaLnBrk="1" hangingPunct="1"/>
            <a:r>
              <a:rPr lang="zh-CN" altLang="en-US" sz="2800" b="1" smtClean="0">
                <a:latin typeface="黑体" panose="02010609060101010101" pitchFamily="49" charset="-122"/>
                <a:ea typeface="黑体" panose="02010609060101010101" pitchFamily="49" charset="-122"/>
                <a:sym typeface="+mn-ea"/>
              </a:rPr>
              <a:t>天赋人权、社会契约、主权在民、人民反抗暴政的权利</a:t>
            </a:r>
          </a:p>
        </p:txBody>
      </p:sp>
      <p:pic>
        <p:nvPicPr>
          <p:cNvPr id="12" name="图片 27" descr="3646_G_1473061389892.pn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460095" y="1246808"/>
            <a:ext cx="1308660" cy="1445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pic>
        <p:nvPicPr>
          <p:cNvPr id="10"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974145"/>
            <a:ext cx="669926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文本框 10"/>
          <p:cNvSpPr txBox="1"/>
          <p:nvPr/>
        </p:nvSpPr>
        <p:spPr>
          <a:xfrm>
            <a:off x="560297" y="1026591"/>
            <a:ext cx="4824503" cy="584775"/>
          </a:xfrm>
          <a:prstGeom prst="rect">
            <a:avLst/>
          </a:prstGeom>
          <a:noFill/>
        </p:spPr>
        <p:txBody>
          <a:bodyPr wrap="square" rtlCol="0">
            <a:spAutoFit/>
          </a:bodyPr>
          <a:lstStyle/>
          <a:p>
            <a:r>
              <a:rPr lang="en-US" altLang="zh-CN" sz="3200">
                <a:solidFill>
                  <a:schemeClr val="bg1"/>
                </a:solidFill>
                <a:latin typeface="黑体" panose="02010609060101010101" pitchFamily="49" charset="-122"/>
                <a:ea typeface="黑体" panose="02010609060101010101" pitchFamily="49" charset="-122"/>
              </a:rPr>
              <a:t>3</a:t>
            </a:r>
            <a:r>
              <a:rPr lang="en-US" altLang="zh-CN" sz="3200" smtClean="0">
                <a:solidFill>
                  <a:schemeClr val="bg1"/>
                </a:solidFill>
                <a:latin typeface="黑体" panose="02010609060101010101" pitchFamily="49" charset="-122"/>
                <a:ea typeface="黑体" panose="02010609060101010101" pitchFamily="49" charset="-122"/>
              </a:rPr>
              <a:t>.</a:t>
            </a:r>
            <a:r>
              <a:rPr lang="zh-CN" altLang="en-US" sz="3200" smtClean="0">
                <a:solidFill>
                  <a:schemeClr val="bg1"/>
                </a:solidFill>
                <a:latin typeface="黑体" panose="02010609060101010101" pitchFamily="49" charset="-122"/>
                <a:ea typeface="黑体" panose="02010609060101010101" pitchFamily="49" charset="-122"/>
              </a:rPr>
              <a:t>美国联邦共和政体确立</a:t>
            </a:r>
            <a:endParaRPr lang="zh-CN" altLang="en-US" sz="3200">
              <a:solidFill>
                <a:schemeClr val="bg1"/>
              </a:solidFill>
              <a:latin typeface="黑体" panose="02010609060101010101" pitchFamily="49" charset="-122"/>
              <a:ea typeface="黑体" panose="02010609060101010101" pitchFamily="49" charset="-122"/>
            </a:endParaRPr>
          </a:p>
        </p:txBody>
      </p:sp>
      <p:sp>
        <p:nvSpPr>
          <p:cNvPr id="12" name="Rectangle 15"/>
          <p:cNvSpPr/>
          <p:nvPr/>
        </p:nvSpPr>
        <p:spPr>
          <a:xfrm>
            <a:off x="1123122" y="3439535"/>
            <a:ext cx="10123655" cy="1815882"/>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wrap="square" anchor="t">
            <a:spAutoFit/>
          </a:bodyPr>
          <a:lstStyle/>
          <a:p>
            <a:r>
              <a:rPr lang="en-US" altLang="zh-CN" sz="2800">
                <a:ln>
                  <a:solidFill>
                    <a:schemeClr val="tx1"/>
                  </a:solidFill>
                  <a:prstDash val="sysDot"/>
                </a:ln>
                <a:solidFill>
                  <a:schemeClr val="tx1"/>
                </a:solidFill>
                <a:latin typeface="楷体" panose="02010609060101010101" pitchFamily="49" charset="-122"/>
                <a:ea typeface="楷体" panose="02010609060101010101" pitchFamily="49" charset="-122"/>
              </a:rPr>
              <a:t>  </a:t>
            </a:r>
            <a:r>
              <a:rPr lang="en-US" altLang="zh-CN" sz="2800">
                <a:ln>
                  <a:solidFill>
                    <a:schemeClr val="tx1"/>
                  </a:solidFill>
                  <a:prstDash val="sysDot"/>
                </a:ln>
                <a:latin typeface="楷体" panose="02010609060101010101" pitchFamily="49" charset="-122"/>
                <a:ea typeface="楷体" panose="02010609060101010101" pitchFamily="49" charset="-122"/>
              </a:rPr>
              <a:t> </a:t>
            </a:r>
            <a:r>
              <a:rPr lang="zh-CN" altLang="en-US" sz="2800" b="1" smtClean="0">
                <a:latin typeface="华文楷体" panose="02010600040101010101" pitchFamily="2" charset="-122"/>
                <a:ea typeface="华文楷体" panose="02010600040101010101" pitchFamily="2" charset="-122"/>
              </a:rPr>
              <a:t>州</a:t>
            </a:r>
            <a:r>
              <a:rPr lang="zh-CN" altLang="en-US" sz="2800" b="1">
                <a:latin typeface="华文楷体" panose="02010600040101010101" pitchFamily="2" charset="-122"/>
                <a:ea typeface="华文楷体" panose="02010600040101010101" pitchFamily="2" charset="-122"/>
              </a:rPr>
              <a:t>与州之间为河流的使用起了争执，为港口的使用权相互械斗，相互设置贸易壁垒，滥发纸币和通货膨胀，战时债务无法偿还，英、法、西班牙在周边虎视眈眈，谢司起义目无法纪等。                    </a:t>
            </a:r>
            <a:endParaRPr lang="en-US" altLang="zh-CN" sz="2800" b="1">
              <a:latin typeface="华文楷体" pitchFamily="2" charset="-122"/>
              <a:ea typeface="华文楷体" pitchFamily="2" charset="-122"/>
            </a:endParaRPr>
          </a:p>
          <a:p>
            <a:r>
              <a:rPr lang="en-US" altLang="zh-CN" sz="2800" b="1">
                <a:latin typeface="华文楷体" panose="02010600040101010101" pitchFamily="2" charset="-122"/>
                <a:ea typeface="华文楷体" panose="02010600040101010101" pitchFamily="2" charset="-122"/>
              </a:rPr>
              <a:t>           </a:t>
            </a:r>
            <a:r>
              <a:rPr lang="en-US" altLang="zh-CN" sz="2800" b="1" smtClean="0">
                <a:latin typeface="华文楷体" panose="02010600040101010101" pitchFamily="2" charset="-122"/>
                <a:ea typeface="华文楷体" panose="02010600040101010101" pitchFamily="2" charset="-122"/>
              </a:rPr>
              <a:t>                                          ——</a:t>
            </a:r>
            <a:r>
              <a:rPr lang="zh-CN" altLang="en-US" sz="2800" b="1">
                <a:latin typeface="华文楷体" panose="02010600040101010101" pitchFamily="2" charset="-122"/>
                <a:ea typeface="华文楷体" panose="02010600040101010101" pitchFamily="2" charset="-122"/>
              </a:rPr>
              <a:t>托克维尔</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论美国的民主</a:t>
            </a:r>
            <a:r>
              <a:rPr lang="en-US" altLang="zh-CN" sz="2800" b="1">
                <a:latin typeface="华文楷体" panose="02010600040101010101" pitchFamily="2" charset="-122"/>
                <a:ea typeface="华文楷体" panose="02010600040101010101" pitchFamily="2" charset="-122"/>
              </a:rPr>
              <a:t>》</a:t>
            </a:r>
          </a:p>
        </p:txBody>
      </p:sp>
      <p:sp>
        <p:nvSpPr>
          <p:cNvPr id="2" name="文本框 1"/>
          <p:cNvSpPr txBox="1"/>
          <p:nvPr/>
        </p:nvSpPr>
        <p:spPr>
          <a:xfrm>
            <a:off x="1148621" y="1938933"/>
            <a:ext cx="10098156" cy="138499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altLang="zh-CN" sz="2800" smtClean="0">
                <a:latin typeface="黑体" panose="02010609060101010101" pitchFamily="49" charset="-122"/>
                <a:ea typeface="黑体" panose="02010609060101010101" pitchFamily="49" charset="-122"/>
              </a:rPr>
              <a:t>    </a:t>
            </a:r>
            <a:r>
              <a:rPr lang="zh-CN" altLang="zh-CN" sz="2800" smtClean="0">
                <a:latin typeface="黑体" panose="02010609060101010101" pitchFamily="49" charset="-122"/>
                <a:ea typeface="黑体" panose="02010609060101010101" pitchFamily="49" charset="-122"/>
              </a:rPr>
              <a:t>独立</a:t>
            </a:r>
            <a:r>
              <a:rPr lang="zh-CN" altLang="zh-CN" sz="2800">
                <a:latin typeface="黑体" panose="02010609060101010101" pitchFamily="49" charset="-122"/>
                <a:ea typeface="黑体" panose="02010609060101010101" pitchFamily="49" charset="-122"/>
              </a:rPr>
              <a:t>之初的美国名义上是一个国家，但实际上是</a:t>
            </a:r>
            <a:r>
              <a:rPr lang="en-US" altLang="zh-CN" sz="2800">
                <a:latin typeface="黑体" panose="02010609060101010101" pitchFamily="49" charset="-122"/>
                <a:ea typeface="黑体" panose="02010609060101010101" pitchFamily="49" charset="-122"/>
              </a:rPr>
              <a:t>13</a:t>
            </a:r>
            <a:r>
              <a:rPr lang="zh-CN" altLang="zh-CN" sz="2800">
                <a:latin typeface="黑体" panose="02010609060101010101" pitchFamily="49" charset="-122"/>
                <a:ea typeface="黑体" panose="02010609060101010101" pitchFamily="49" charset="-122"/>
              </a:rPr>
              <a:t>个州的松散联盟，即所谓的邦联。邦联国会是唯一的中央政府机关，但</a:t>
            </a:r>
            <a:r>
              <a:rPr lang="zh-CN" altLang="zh-CN" sz="2800" smtClean="0">
                <a:latin typeface="黑体" panose="02010609060101010101" pitchFamily="49" charset="-122"/>
                <a:ea typeface="黑体" panose="02010609060101010101" pitchFamily="49" charset="-122"/>
              </a:rPr>
              <a:t>不得</a:t>
            </a:r>
            <a:r>
              <a:rPr lang="zh-CN" altLang="en-US" sz="2800" smtClean="0">
                <a:latin typeface="黑体" panose="02010609060101010101" pitchFamily="49" charset="-122"/>
                <a:ea typeface="黑体" panose="02010609060101010101" pitchFamily="49" charset="-122"/>
              </a:rPr>
              <a:t>干涉</a:t>
            </a:r>
            <a:r>
              <a:rPr lang="zh-CN" altLang="zh-CN" sz="2800" smtClean="0">
                <a:latin typeface="黑体" panose="02010609060101010101" pitchFamily="49" charset="-122"/>
                <a:ea typeface="黑体" panose="02010609060101010101" pitchFamily="49" charset="-122"/>
              </a:rPr>
              <a:t>各</a:t>
            </a:r>
            <a:r>
              <a:rPr lang="zh-CN" altLang="zh-CN" sz="2800">
                <a:latin typeface="黑体" panose="02010609060101010101" pitchFamily="49" charset="-122"/>
                <a:ea typeface="黑体" panose="02010609060101010101" pitchFamily="49" charset="-122"/>
              </a:rPr>
              <a:t>州的内部事务</a:t>
            </a:r>
            <a:r>
              <a:rPr lang="zh-CN" altLang="zh-CN" sz="2800" smtClean="0">
                <a:latin typeface="黑体" panose="02010609060101010101" pitchFamily="49" charset="-122"/>
                <a:ea typeface="黑体" panose="02010609060101010101" pitchFamily="49" charset="-122"/>
              </a:rPr>
              <a:t>。</a:t>
            </a:r>
            <a:endParaRPr lang="zh-CN" altLang="zh-CN" sz="2800">
              <a:latin typeface="黑体" pitchFamily="49" charset="-122"/>
              <a:ea typeface="黑体" pitchFamily="49" charset="-122"/>
            </a:endParaRPr>
          </a:p>
        </p:txBody>
      </p:sp>
      <p:sp>
        <p:nvSpPr>
          <p:cNvPr id="4" name="文本框 3"/>
          <p:cNvSpPr txBox="1"/>
          <p:nvPr/>
        </p:nvSpPr>
        <p:spPr>
          <a:xfrm>
            <a:off x="1123122" y="5452419"/>
            <a:ext cx="10446026" cy="1200329"/>
          </a:xfrm>
          <a:prstGeom prst="rect">
            <a:avLst/>
          </a:prstGeom>
          <a:solidFill>
            <a:schemeClr val="accent4">
              <a:lumMod val="60000"/>
              <a:lumOff val="40000"/>
            </a:schemeClr>
          </a:solidFill>
        </p:spPr>
        <p:txBody>
          <a:bodyPr wrap="square" rtlCol="0">
            <a:spAutoFit/>
          </a:bodyPr>
          <a:lstStyle/>
          <a:p>
            <a:r>
              <a:rPr lang="zh-CN" altLang="en-US" sz="2400" smtClean="0">
                <a:latin typeface="黑体" panose="02010609060101010101" pitchFamily="49" charset="-122"/>
                <a:ea typeface="黑体" panose="02010609060101010101" pitchFamily="49" charset="-122"/>
              </a:rPr>
              <a:t>    越来越</a:t>
            </a:r>
            <a:r>
              <a:rPr lang="zh-CN" altLang="en-US" sz="2400">
                <a:latin typeface="黑体" panose="02010609060101010101" pitchFamily="49" charset="-122"/>
                <a:ea typeface="黑体" panose="02010609060101010101" pitchFamily="49" charset="-122"/>
              </a:rPr>
              <a:t>多的人认识到，必须建立强有力的中央政府。</a:t>
            </a:r>
            <a:r>
              <a:rPr lang="en-US" altLang="zh-CN" sz="2400">
                <a:latin typeface="黑体" panose="02010609060101010101" pitchFamily="49" charset="-122"/>
                <a:ea typeface="黑体" panose="02010609060101010101" pitchFamily="49" charset="-122"/>
              </a:rPr>
              <a:t>1787</a:t>
            </a:r>
            <a:r>
              <a:rPr lang="zh-CN" altLang="en-US" sz="2400">
                <a:latin typeface="黑体" panose="02010609060101010101" pitchFamily="49" charset="-122"/>
                <a:ea typeface="黑体" panose="02010609060101010101" pitchFamily="49" charset="-122"/>
              </a:rPr>
              <a:t>年，各州代表在费城召开制宪会议。经过几个月的激烈争论，通过了一部联邦宪法，这就是</a:t>
            </a:r>
            <a:r>
              <a:rPr lang="en-US" altLang="zh-CN" sz="2400">
                <a:latin typeface="黑体" panose="02010609060101010101" pitchFamily="49" charset="-122"/>
                <a:ea typeface="黑体" panose="02010609060101010101" pitchFamily="49" charset="-122"/>
              </a:rPr>
              <a:t>1787</a:t>
            </a:r>
            <a:r>
              <a:rPr lang="zh-CN" altLang="en-US" sz="2400">
                <a:latin typeface="黑体" panose="02010609060101010101" pitchFamily="49" charset="-122"/>
                <a:ea typeface="黑体" panose="02010609060101010101" pitchFamily="49" charset="-122"/>
              </a:rPr>
              <a:t>年宪法。宪法按“三权分立”原则确立了美国联邦制共和政体。</a:t>
            </a:r>
          </a:p>
        </p:txBody>
      </p:sp>
      <p:pic>
        <p:nvPicPr>
          <p:cNvPr id="13"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59538" y="1367409"/>
            <a:ext cx="1490317" cy="1615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401140" y="2967490"/>
            <a:ext cx="562824" cy="2062103"/>
          </a:xfrm>
          <a:prstGeom prst="rect">
            <a:avLst/>
          </a:prstGeom>
          <a:noFill/>
        </p:spPr>
        <p:txBody>
          <a:bodyPr wrap="square" rtlCol="0">
            <a:spAutoFit/>
          </a:bodyPr>
          <a:lstStyle/>
          <a:p>
            <a:r>
              <a:rPr lang="zh-CN" altLang="en-US" sz="3200" b="1" smtClean="0">
                <a:solidFill>
                  <a:srgbClr val="FF0000"/>
                </a:solidFill>
                <a:latin typeface="黑体" panose="02010609060101010101" pitchFamily="49" charset="-122"/>
                <a:ea typeface="黑体" panose="02010609060101010101" pitchFamily="49" charset="-122"/>
              </a:rPr>
              <a:t>怎么办？</a:t>
            </a:r>
            <a:endParaRPr lang="zh-CN" altLang="en-US" sz="3200" b="1">
              <a:solidFill>
                <a:srgbClr val="FF0000"/>
              </a:solidFill>
              <a:latin typeface="黑体" pitchFamily="49" charset="-122"/>
              <a:ea typeface="黑体" pitchFamily="49" charset="-122"/>
            </a:endParaRPr>
          </a:p>
        </p:txBody>
      </p:sp>
      <p:sp>
        <p:nvSpPr>
          <p:cNvPr id="14" name="文本框 13"/>
          <p:cNvSpPr txBox="1"/>
          <p:nvPr/>
        </p:nvSpPr>
        <p:spPr>
          <a:xfrm>
            <a:off x="6699269" y="1096300"/>
            <a:ext cx="208229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1</a:t>
            </a:r>
            <a:r>
              <a:rPr lang="zh-CN" altLang="en-US" sz="2800" smtClean="0">
                <a:latin typeface="黑体" panose="02010609060101010101" pitchFamily="49" charset="-122"/>
                <a:ea typeface="黑体" panose="02010609060101010101" pitchFamily="49" charset="-122"/>
              </a:rPr>
              <a:t>）背景</a:t>
            </a:r>
            <a:endParaRPr lang="zh-CN" altLang="en-US" sz="28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7"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latin typeface="黑体" panose="02010609060101010101" pitchFamily="49" charset="-122"/>
              </a:rPr>
              <a:t>一、英法美资产阶级革命及资本主义制度的确立</a:t>
            </a:r>
            <a:endParaRPr lang="zh-CN" altLang="en-US">
              <a:latin typeface="黑体" panose="02010609060101010101" pitchFamily="49" charset="-122"/>
            </a:endParaRPr>
          </a:p>
        </p:txBody>
      </p:sp>
      <p:sp>
        <p:nvSpPr>
          <p:cNvPr id="7" name="Text Box 1109"/>
          <p:cNvSpPr txBox="1"/>
          <p:nvPr/>
        </p:nvSpPr>
        <p:spPr>
          <a:xfrm>
            <a:off x="4680516" y="1905471"/>
            <a:ext cx="2600786" cy="461665"/>
          </a:xfrm>
          <a:prstGeom prst="rect">
            <a:avLst/>
          </a:prstGeom>
          <a:noFill/>
          <a:ln w="9525" cap="flat" cmpd="sng">
            <a:solidFill>
              <a:srgbClr val="FF0000"/>
            </a:solidFill>
            <a:prstDash val="solid"/>
            <a:miter/>
            <a:headEnd type="none" w="med" len="med"/>
            <a:tailEnd type="none" w="med" len="med"/>
          </a:ln>
        </p:spPr>
        <p:txBody>
          <a:bodyPr wrap="square" anchor="t">
            <a:spAutoFit/>
          </a:bodyPr>
          <a:lstStyle/>
          <a:p>
            <a:r>
              <a:rPr lang="zh-CN" altLang="en-US" sz="2400" b="1">
                <a:latin typeface="黑体" panose="02010609060101010101" pitchFamily="49" charset="-122"/>
                <a:ea typeface="黑体" panose="02010609060101010101" pitchFamily="49" charset="-122"/>
              </a:rPr>
              <a:t>权  力  分  配</a:t>
            </a:r>
          </a:p>
        </p:txBody>
      </p:sp>
      <p:grpSp>
        <p:nvGrpSpPr>
          <p:cNvPr id="8" name="Group 1114"/>
          <p:cNvGrpSpPr/>
          <p:nvPr/>
        </p:nvGrpSpPr>
        <p:grpSpPr>
          <a:xfrm>
            <a:off x="2988316" y="2403936"/>
            <a:ext cx="5976937" cy="771693"/>
            <a:chOff x="703" y="3158"/>
            <a:chExt cx="3765" cy="454"/>
          </a:xfrm>
        </p:grpSpPr>
        <p:sp>
          <p:nvSpPr>
            <p:cNvPr id="9" name="Line 1110"/>
            <p:cNvSpPr/>
            <p:nvPr/>
          </p:nvSpPr>
          <p:spPr>
            <a:xfrm flipV="1">
              <a:off x="703" y="3158"/>
              <a:ext cx="1859" cy="454"/>
            </a:xfrm>
            <a:prstGeom prst="line">
              <a:avLst/>
            </a:prstGeom>
            <a:ln w="9525" cap="flat" cmpd="sng">
              <a:solidFill>
                <a:schemeClr val="tx1"/>
              </a:solidFill>
              <a:prstDash val="solid"/>
              <a:round/>
              <a:headEnd type="none" w="med" len="med"/>
              <a:tailEnd type="none" w="med" len="med"/>
            </a:ln>
          </p:spPr>
          <p:txBody>
            <a:bodyPr/>
            <a:lstStyle/>
            <a:p>
              <a:endParaRPr/>
            </a:p>
          </p:txBody>
        </p:sp>
        <p:sp>
          <p:nvSpPr>
            <p:cNvPr id="10" name="Line 1111"/>
            <p:cNvSpPr/>
            <p:nvPr/>
          </p:nvSpPr>
          <p:spPr>
            <a:xfrm flipH="1" flipV="1">
              <a:off x="2562" y="3158"/>
              <a:ext cx="0" cy="454"/>
            </a:xfrm>
            <a:prstGeom prst="line">
              <a:avLst/>
            </a:prstGeom>
            <a:ln w="9525" cap="flat" cmpd="sng">
              <a:solidFill>
                <a:schemeClr val="tx1"/>
              </a:solidFill>
              <a:prstDash val="solid"/>
              <a:round/>
              <a:headEnd type="none" w="med" len="med"/>
              <a:tailEnd type="none" w="med" len="med"/>
            </a:ln>
          </p:spPr>
          <p:txBody>
            <a:bodyPr/>
            <a:lstStyle/>
            <a:p>
              <a:endParaRPr/>
            </a:p>
          </p:txBody>
        </p:sp>
        <p:sp>
          <p:nvSpPr>
            <p:cNvPr id="11" name="Line 1112"/>
            <p:cNvSpPr/>
            <p:nvPr/>
          </p:nvSpPr>
          <p:spPr>
            <a:xfrm>
              <a:off x="2562" y="3158"/>
              <a:ext cx="1906" cy="454"/>
            </a:xfrm>
            <a:prstGeom prst="line">
              <a:avLst/>
            </a:prstGeom>
            <a:ln w="9525" cap="flat" cmpd="sng">
              <a:solidFill>
                <a:schemeClr val="tx1"/>
              </a:solidFill>
              <a:prstDash val="solid"/>
              <a:round/>
              <a:headEnd type="none" w="med" len="med"/>
              <a:tailEnd type="none" w="med" len="med"/>
            </a:ln>
          </p:spPr>
          <p:txBody>
            <a:bodyPr/>
            <a:lstStyle/>
            <a:p>
              <a:endParaRPr/>
            </a:p>
          </p:txBody>
        </p:sp>
      </p:grpSp>
      <p:sp>
        <p:nvSpPr>
          <p:cNvPr id="12" name="Text Box 1099"/>
          <p:cNvSpPr txBox="1"/>
          <p:nvPr/>
        </p:nvSpPr>
        <p:spPr>
          <a:xfrm>
            <a:off x="1776931" y="3272591"/>
            <a:ext cx="1844707" cy="461665"/>
          </a:xfrm>
          <a:prstGeom prst="rect">
            <a:avLst/>
          </a:prstGeom>
          <a:noFill/>
          <a:ln w="9525" cap="flat" cmpd="sng">
            <a:solidFill>
              <a:srgbClr val="FF0000"/>
            </a:solidFill>
            <a:prstDash val="solid"/>
            <a:miter/>
            <a:headEnd type="none" w="med" len="med"/>
            <a:tailEnd type="none" w="med" len="med"/>
          </a:ln>
        </p:spPr>
        <p:txBody>
          <a:bodyPr wrap="square" anchor="t">
            <a:spAutoFit/>
          </a:bodyPr>
          <a:lstStyle/>
          <a:p>
            <a:r>
              <a:rPr lang="zh-CN" altLang="en-US" sz="2400" b="1">
                <a:latin typeface="黑体" panose="02010609060101010101" pitchFamily="49" charset="-122"/>
                <a:ea typeface="黑体" panose="02010609060101010101" pitchFamily="49" charset="-122"/>
              </a:rPr>
              <a:t>中央与地方</a:t>
            </a:r>
          </a:p>
        </p:txBody>
      </p:sp>
      <p:sp>
        <p:nvSpPr>
          <p:cNvPr id="13" name="Text Box 1100"/>
          <p:cNvSpPr txBox="1"/>
          <p:nvPr/>
        </p:nvSpPr>
        <p:spPr>
          <a:xfrm>
            <a:off x="4490770" y="3283680"/>
            <a:ext cx="2788468" cy="461665"/>
          </a:xfrm>
          <a:prstGeom prst="rect">
            <a:avLst/>
          </a:prstGeom>
          <a:noFill/>
          <a:ln w="9525" cap="flat" cmpd="sng">
            <a:solidFill>
              <a:srgbClr val="FF0000"/>
            </a:solidFill>
            <a:prstDash val="solid"/>
            <a:miter/>
            <a:headEnd type="none" w="med" len="med"/>
            <a:tailEnd type="none" w="med" len="med"/>
          </a:ln>
        </p:spPr>
        <p:txBody>
          <a:bodyPr wrap="square" anchor="t">
            <a:spAutoFit/>
          </a:bodyPr>
          <a:lstStyle/>
          <a:p>
            <a:pPr algn="ctr"/>
            <a:r>
              <a:rPr lang="zh-CN" altLang="en-US" sz="2400" b="1">
                <a:latin typeface="黑体" panose="02010609060101010101" pitchFamily="49" charset="-122"/>
                <a:ea typeface="黑体" panose="02010609060101010101" pitchFamily="49" charset="-122"/>
              </a:rPr>
              <a:t>政府各部门之间</a:t>
            </a:r>
          </a:p>
        </p:txBody>
      </p:sp>
      <p:sp>
        <p:nvSpPr>
          <p:cNvPr id="14" name="Text Box 1101"/>
          <p:cNvSpPr txBox="1"/>
          <p:nvPr/>
        </p:nvSpPr>
        <p:spPr>
          <a:xfrm>
            <a:off x="7710958" y="3283680"/>
            <a:ext cx="2537816" cy="461665"/>
          </a:xfrm>
          <a:prstGeom prst="rect">
            <a:avLst/>
          </a:prstGeom>
          <a:noFill/>
          <a:ln w="9525" cap="flat" cmpd="sng">
            <a:solidFill>
              <a:srgbClr val="FF0000"/>
            </a:solidFill>
            <a:prstDash val="solid"/>
            <a:miter/>
            <a:headEnd type="none" w="med" len="med"/>
            <a:tailEnd type="none" w="med" len="med"/>
          </a:ln>
        </p:spPr>
        <p:txBody>
          <a:bodyPr wrap="square" anchor="t">
            <a:spAutoFit/>
          </a:bodyPr>
          <a:lstStyle/>
          <a:p>
            <a:r>
              <a:rPr lang="zh-CN" altLang="en-US" sz="2400" b="1" smtClean="0">
                <a:latin typeface="黑体" panose="02010609060101010101" pitchFamily="49" charset="-122"/>
                <a:ea typeface="黑体" panose="02010609060101010101" pitchFamily="49" charset="-122"/>
              </a:rPr>
              <a:t> 政府</a:t>
            </a:r>
            <a:r>
              <a:rPr lang="zh-CN" altLang="en-US" sz="2400" b="1">
                <a:latin typeface="黑体" panose="02010609060101010101" pitchFamily="49" charset="-122"/>
                <a:ea typeface="黑体" panose="02010609060101010101" pitchFamily="49" charset="-122"/>
              </a:rPr>
              <a:t>与人民之间</a:t>
            </a:r>
          </a:p>
        </p:txBody>
      </p:sp>
      <p:sp>
        <p:nvSpPr>
          <p:cNvPr id="15" name="Text Box 1050">
            <a:hlinkClick r:id="rId2" action="ppaction://hlinksldjump"/>
          </p:cNvPr>
          <p:cNvSpPr txBox="1"/>
          <p:nvPr/>
        </p:nvSpPr>
        <p:spPr>
          <a:xfrm>
            <a:off x="1739242" y="3831218"/>
            <a:ext cx="1755530" cy="460375"/>
          </a:xfrm>
          <a:prstGeom prst="rect">
            <a:avLst/>
          </a:prstGeom>
          <a:noFill/>
          <a:ln w="9525">
            <a:noFill/>
          </a:ln>
        </p:spPr>
        <p:txBody>
          <a:bodyPr wrap="square" anchor="t">
            <a:spAutoFit/>
          </a:bodyPr>
          <a:lstStyle/>
          <a:p>
            <a:r>
              <a:rPr lang="zh-CN" altLang="en-US" sz="2400" b="1">
                <a:solidFill>
                  <a:srgbClr val="FF0000"/>
                </a:solidFill>
                <a:latin typeface="黑体" panose="02010609060101010101" pitchFamily="49" charset="-122"/>
                <a:ea typeface="黑体" panose="02010609060101010101" pitchFamily="49" charset="-122"/>
              </a:rPr>
              <a:t>联邦制</a:t>
            </a:r>
            <a:r>
              <a:rPr lang="zh-CN" altLang="en-US" sz="2400" b="1">
                <a:latin typeface="黑体" panose="02010609060101010101" pitchFamily="49" charset="-122"/>
                <a:ea typeface="黑体" panose="02010609060101010101" pitchFamily="49" charset="-122"/>
              </a:rPr>
              <a:t>原则</a:t>
            </a:r>
          </a:p>
        </p:txBody>
      </p:sp>
      <p:sp>
        <p:nvSpPr>
          <p:cNvPr id="16" name="Rectangle 1051"/>
          <p:cNvSpPr/>
          <p:nvPr/>
        </p:nvSpPr>
        <p:spPr>
          <a:xfrm>
            <a:off x="4771635" y="3811142"/>
            <a:ext cx="2160346" cy="460375"/>
          </a:xfrm>
          <a:prstGeom prst="rect">
            <a:avLst/>
          </a:prstGeom>
          <a:noFill/>
          <a:ln w="9525">
            <a:noFill/>
          </a:ln>
        </p:spPr>
        <p:txBody>
          <a:bodyPr wrap="square" anchor="ctr">
            <a:spAutoFit/>
          </a:bodyPr>
          <a:lstStyle/>
          <a:p>
            <a:r>
              <a:rPr lang="zh-CN" altLang="en-US" sz="2400" b="1">
                <a:solidFill>
                  <a:srgbClr val="FF0000"/>
                </a:solidFill>
                <a:latin typeface="黑体" panose="02010609060101010101" pitchFamily="49" charset="-122"/>
                <a:ea typeface="黑体" panose="02010609060101010101" pitchFamily="49" charset="-122"/>
              </a:rPr>
              <a:t>分权制衡</a:t>
            </a:r>
            <a:r>
              <a:rPr lang="zh-CN" altLang="en-US" sz="2400" b="1">
                <a:latin typeface="黑体" panose="02010609060101010101" pitchFamily="49" charset="-122"/>
                <a:ea typeface="黑体" panose="02010609060101010101" pitchFamily="49" charset="-122"/>
              </a:rPr>
              <a:t>原则</a:t>
            </a:r>
            <a:r>
              <a:rPr lang="zh-CN" altLang="en-US" sz="2400" b="1">
                <a:solidFill>
                  <a:srgbClr val="DA0000"/>
                </a:solidFill>
                <a:latin typeface="黑体" panose="02010609060101010101" pitchFamily="49" charset="-122"/>
                <a:ea typeface="黑体" panose="02010609060101010101" pitchFamily="49" charset="-122"/>
              </a:rPr>
              <a:t> </a:t>
            </a:r>
          </a:p>
        </p:txBody>
      </p:sp>
      <p:sp>
        <p:nvSpPr>
          <p:cNvPr id="17" name="Rectangle 1055"/>
          <p:cNvSpPr/>
          <p:nvPr/>
        </p:nvSpPr>
        <p:spPr>
          <a:xfrm>
            <a:off x="7538942" y="3787469"/>
            <a:ext cx="3325468" cy="460375"/>
          </a:xfrm>
          <a:prstGeom prst="rect">
            <a:avLst/>
          </a:prstGeom>
          <a:noFill/>
          <a:ln w="9525">
            <a:noFill/>
          </a:ln>
        </p:spPr>
        <p:txBody>
          <a:bodyPr wrap="square" anchor="ctr">
            <a:spAutoFit/>
          </a:bodyPr>
          <a:lstStyle/>
          <a:p>
            <a:pPr fontAlgn="auto"/>
            <a:r>
              <a:rPr lang="zh-CN" altLang="en-US" sz="2400" b="1">
                <a:latin typeface="黑体" panose="02010609060101010101" pitchFamily="49" charset="-122"/>
                <a:ea typeface="黑体" panose="02010609060101010101" pitchFamily="49" charset="-122"/>
                <a:cs typeface="黑体" panose="02010609060101010101" pitchFamily="49" charset="-122"/>
              </a:rPr>
              <a:t>人民主权（</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民主</a:t>
            </a:r>
            <a:r>
              <a:rPr lang="zh-CN" altLang="en-US" sz="2400" b="1">
                <a:latin typeface="黑体" panose="02010609060101010101" pitchFamily="49" charset="-122"/>
                <a:ea typeface="黑体" panose="02010609060101010101" pitchFamily="49" charset="-122"/>
                <a:cs typeface="黑体" panose="02010609060101010101" pitchFamily="49" charset="-122"/>
              </a:rPr>
              <a:t>）原则</a:t>
            </a:r>
            <a:r>
              <a:rPr lang="zh-CN" altLang="en-US" sz="2400" b="1">
                <a:solidFill>
                  <a:srgbClr val="DA0000"/>
                </a:solidFill>
                <a:latin typeface="黑体" panose="02010609060101010101" pitchFamily="49" charset="-122"/>
                <a:ea typeface="黑体" panose="02010609060101010101" pitchFamily="49" charset="-122"/>
                <a:cs typeface="黑体" panose="02010609060101010101" pitchFamily="49" charset="-122"/>
              </a:rPr>
              <a:t> </a:t>
            </a:r>
          </a:p>
        </p:txBody>
      </p:sp>
      <p:sp>
        <p:nvSpPr>
          <p:cNvPr id="18" name="文本框 17"/>
          <p:cNvSpPr txBox="1"/>
          <p:nvPr/>
        </p:nvSpPr>
        <p:spPr>
          <a:xfrm>
            <a:off x="772364" y="4388555"/>
            <a:ext cx="10683035" cy="990015"/>
          </a:xfrm>
          <a:prstGeom prst="rect">
            <a:avLst/>
          </a:prstGeom>
        </p:spPr>
        <p:style>
          <a:lnRef idx="2">
            <a:schemeClr val="dk1"/>
          </a:lnRef>
          <a:fillRef idx="1">
            <a:schemeClr val="lt1"/>
          </a:fillRef>
          <a:effectRef idx="0">
            <a:schemeClr val="dk1"/>
          </a:effectRef>
          <a:fontRef idx="minor">
            <a:schemeClr val="dk1"/>
          </a:fontRef>
        </p:style>
        <p:txBody>
          <a:bodyPr wrap="square" rtlCol="0" anchor="t">
            <a:spAutoFit/>
          </a:bodyPr>
          <a:lstStyle/>
          <a:p>
            <a:pPr indent="0" fontAlgn="auto">
              <a:lnSpc>
                <a:spcPts val="3500"/>
              </a:lnSpc>
              <a:spcBef>
                <a:spcPct val="0"/>
              </a:spcBef>
            </a:pPr>
            <a:r>
              <a:rPr lang="zh-CN" altLang="en-US" sz="2600" b="1" smtClean="0">
                <a:latin typeface="黑体" panose="02010609060101010101" pitchFamily="49" charset="-122"/>
                <a:ea typeface="黑体" panose="02010609060101010101" pitchFamily="49" charset="-122"/>
                <a:cs typeface="楷体" panose="02010609060101010101" pitchFamily="49" charset="-122"/>
                <a:sym typeface="+mn-ea"/>
              </a:rPr>
              <a:t>    联邦制原则：联邦拥有</a:t>
            </a:r>
            <a:r>
              <a:rPr lang="zh-CN" altLang="en-US" sz="2600" b="1" smtClean="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最高</a:t>
            </a:r>
            <a:r>
              <a:rPr lang="zh-CN" altLang="en-US" sz="26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权力</a:t>
            </a:r>
            <a:r>
              <a:rPr lang="zh-CN" altLang="en-US" sz="2600" b="1">
                <a:latin typeface="黑体" panose="02010609060101010101" pitchFamily="49" charset="-122"/>
                <a:ea typeface="黑体" panose="02010609060101010101" pitchFamily="49" charset="-122"/>
                <a:cs typeface="楷体" panose="02010609060101010101" pitchFamily="49" charset="-122"/>
                <a:sym typeface="+mn-ea"/>
              </a:rPr>
              <a:t>（政治、经济、军事和外交</a:t>
            </a:r>
            <a:r>
              <a:rPr lang="zh-CN" altLang="en-US" sz="2600" b="1" smtClean="0">
                <a:latin typeface="黑体" panose="02010609060101010101" pitchFamily="49" charset="-122"/>
                <a:ea typeface="黑体" panose="02010609060101010101" pitchFamily="49" charset="-122"/>
                <a:cs typeface="楷体" panose="02010609060101010101" pitchFamily="49" charset="-122"/>
                <a:sym typeface="+mn-ea"/>
              </a:rPr>
              <a:t>大权），</a:t>
            </a:r>
            <a:r>
              <a:rPr lang="zh-CN" altLang="en-US" sz="2600" b="1" smtClean="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各</a:t>
            </a:r>
            <a:r>
              <a:rPr lang="zh-CN" altLang="en-US" sz="26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州</a:t>
            </a:r>
            <a:r>
              <a:rPr lang="zh-CN" altLang="en-US" sz="2600" b="1">
                <a:latin typeface="黑体" panose="02010609060101010101" pitchFamily="49" charset="-122"/>
                <a:ea typeface="黑体" panose="02010609060101010101" pitchFamily="49" charset="-122"/>
                <a:cs typeface="楷体" panose="02010609060101010101" pitchFamily="49" charset="-122"/>
                <a:sym typeface="+mn-ea"/>
              </a:rPr>
              <a:t>可以在不违背宪法的前提下制定地方法律，有</a:t>
            </a:r>
            <a:r>
              <a:rPr lang="zh-CN" altLang="en-US" sz="26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一定的</a:t>
            </a:r>
            <a:r>
              <a:rPr lang="zh-CN" altLang="en-US" sz="2600" b="1" smtClean="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自治权。</a:t>
            </a:r>
            <a:endParaRPr lang="zh-CN" altLang="en-US" sz="2600">
              <a:latin typeface="黑体" pitchFamily="49" charset="-122"/>
              <a:ea typeface="黑体" pitchFamily="49" charset="-122"/>
              <a:cs typeface="楷体" panose="02010609060101010101" pitchFamily="49" charset="-122"/>
            </a:endParaRPr>
          </a:p>
        </p:txBody>
      </p:sp>
      <p:sp>
        <p:nvSpPr>
          <p:cNvPr id="19" name="文本框 18"/>
          <p:cNvSpPr txBox="1"/>
          <p:nvPr/>
        </p:nvSpPr>
        <p:spPr>
          <a:xfrm>
            <a:off x="743099" y="5669720"/>
            <a:ext cx="10712300" cy="892552"/>
          </a:xfrm>
          <a:prstGeom prst="rect">
            <a:avLst/>
          </a:prstGeom>
        </p:spPr>
        <p:style>
          <a:lnRef idx="2">
            <a:schemeClr val="dk1"/>
          </a:lnRef>
          <a:fillRef idx="1">
            <a:schemeClr val="lt1"/>
          </a:fillRef>
          <a:effectRef idx="0">
            <a:schemeClr val="dk1"/>
          </a:effectRef>
          <a:fontRef idx="minor">
            <a:schemeClr val="dk1"/>
          </a:fontRef>
        </p:style>
        <p:txBody>
          <a:bodyPr wrap="square" rtlCol="0" anchor="t">
            <a:spAutoFit/>
          </a:bodyPr>
          <a:lstStyle/>
          <a:p>
            <a:r>
              <a:rPr lang="zh-CN" altLang="en-US" sz="2600" b="1" smtClean="0">
                <a:solidFill>
                  <a:schemeClr val="tx1"/>
                </a:solidFill>
                <a:latin typeface="黑体" panose="02010609060101010101" pitchFamily="49" charset="-122"/>
                <a:ea typeface="黑体" panose="02010609060101010101" pitchFamily="49" charset="-122"/>
                <a:cs typeface="楷体" panose="02010609060101010101" pitchFamily="49" charset="-122"/>
                <a:sym typeface="+mn-ea"/>
              </a:rPr>
              <a:t>    人民主权原则：</a:t>
            </a:r>
            <a:r>
              <a:rPr lang="zh-CN" altLang="zh-CN" sz="2600" b="1" smtClean="0">
                <a:latin typeface="黑体" panose="02010609060101010101" pitchFamily="49" charset="-122"/>
                <a:ea typeface="黑体" panose="02010609060101010101" pitchFamily="49" charset="-122"/>
                <a:cs typeface="楷体" panose="02010609060101010101" pitchFamily="49" charset="-122"/>
                <a:sym typeface="+mn-ea"/>
              </a:rPr>
              <a:t>总统</a:t>
            </a:r>
            <a:r>
              <a:rPr lang="zh-CN" altLang="zh-CN" sz="2600" b="1">
                <a:latin typeface="黑体" panose="02010609060101010101" pitchFamily="49" charset="-122"/>
                <a:ea typeface="黑体" panose="02010609060101010101" pitchFamily="49" charset="-122"/>
                <a:cs typeface="楷体" panose="02010609060101010101" pitchFamily="49" charset="-122"/>
                <a:sym typeface="+mn-ea"/>
              </a:rPr>
              <a:t>和议会议员由</a:t>
            </a:r>
            <a:r>
              <a:rPr lang="zh-CN" altLang="en-US" sz="26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选举</a:t>
            </a:r>
            <a:r>
              <a:rPr lang="zh-CN" altLang="zh-CN" sz="2600" b="1">
                <a:latin typeface="黑体" panose="02010609060101010101" pitchFamily="49" charset="-122"/>
                <a:ea typeface="黑体" panose="02010609060101010101" pitchFamily="49" charset="-122"/>
                <a:cs typeface="楷体" panose="02010609060101010101" pitchFamily="49" charset="-122"/>
                <a:sym typeface="+mn-ea"/>
              </a:rPr>
              <a:t>产生，总统由选民间接选出</a:t>
            </a:r>
            <a:r>
              <a:rPr lang="zh-CN" altLang="zh-CN" sz="2600" b="1" smtClean="0">
                <a:latin typeface="黑体" panose="02010609060101010101" pitchFamily="49" charset="-122"/>
                <a:ea typeface="黑体" panose="02010609060101010101" pitchFamily="49" charset="-122"/>
                <a:cs typeface="楷体" panose="02010609060101010101" pitchFamily="49" charset="-122"/>
                <a:sym typeface="+mn-ea"/>
              </a:rPr>
              <a:t>，总统</a:t>
            </a:r>
            <a:r>
              <a:rPr lang="zh-CN" altLang="zh-CN" sz="2600" b="1">
                <a:latin typeface="黑体" panose="02010609060101010101" pitchFamily="49" charset="-122"/>
                <a:ea typeface="黑体" panose="02010609060101010101" pitchFamily="49" charset="-122"/>
                <a:cs typeface="楷体" panose="02010609060101010101" pitchFamily="49" charset="-122"/>
                <a:sym typeface="+mn-ea"/>
              </a:rPr>
              <a:t>和议员均实行</a:t>
            </a:r>
            <a:r>
              <a:rPr lang="zh-CN" altLang="en-US" sz="26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任期</a:t>
            </a:r>
            <a:r>
              <a:rPr lang="zh-CN" altLang="zh-CN" sz="2600" b="1">
                <a:latin typeface="黑体" panose="02010609060101010101" pitchFamily="49" charset="-122"/>
                <a:ea typeface="黑体" panose="02010609060101010101" pitchFamily="49" charset="-122"/>
                <a:cs typeface="楷体" panose="02010609060101010101" pitchFamily="49" charset="-122"/>
                <a:sym typeface="+mn-ea"/>
              </a:rPr>
              <a:t>制。</a:t>
            </a:r>
            <a:endParaRPr lang="zh-CN" altLang="en-US" sz="2600">
              <a:latin typeface="黑体" panose="02010609060101010101" pitchFamily="49" charset="-122"/>
              <a:ea typeface="黑体" panose="02010609060101010101" pitchFamily="49" charset="-122"/>
              <a:cs typeface="楷体" panose="02010609060101010101" pitchFamily="49" charset="-122"/>
            </a:endParaRPr>
          </a:p>
        </p:txBody>
      </p:sp>
      <p:pic>
        <p:nvPicPr>
          <p:cNvPr id="22"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974145"/>
            <a:ext cx="669926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文本框 22"/>
          <p:cNvSpPr txBox="1"/>
          <p:nvPr/>
        </p:nvSpPr>
        <p:spPr>
          <a:xfrm>
            <a:off x="560297" y="1026591"/>
            <a:ext cx="4824503" cy="584775"/>
          </a:xfrm>
          <a:prstGeom prst="rect">
            <a:avLst/>
          </a:prstGeom>
          <a:noFill/>
        </p:spPr>
        <p:txBody>
          <a:bodyPr wrap="square" rtlCol="0">
            <a:spAutoFit/>
          </a:bodyPr>
          <a:lstStyle/>
          <a:p>
            <a:r>
              <a:rPr lang="en-US" altLang="zh-CN" sz="3200">
                <a:solidFill>
                  <a:schemeClr val="bg1"/>
                </a:solidFill>
                <a:latin typeface="黑体" panose="02010609060101010101" pitchFamily="49" charset="-122"/>
                <a:ea typeface="黑体" panose="02010609060101010101" pitchFamily="49" charset="-122"/>
              </a:rPr>
              <a:t>3</a:t>
            </a:r>
            <a:r>
              <a:rPr lang="en-US" altLang="zh-CN" sz="3200" smtClean="0">
                <a:solidFill>
                  <a:schemeClr val="bg1"/>
                </a:solidFill>
                <a:latin typeface="黑体" panose="02010609060101010101" pitchFamily="49" charset="-122"/>
                <a:ea typeface="黑体" panose="02010609060101010101" pitchFamily="49" charset="-122"/>
              </a:rPr>
              <a:t>.</a:t>
            </a:r>
            <a:r>
              <a:rPr lang="zh-CN" altLang="en-US" sz="3200" smtClean="0">
                <a:solidFill>
                  <a:schemeClr val="bg1"/>
                </a:solidFill>
                <a:latin typeface="黑体" panose="02010609060101010101" pitchFamily="49" charset="-122"/>
                <a:ea typeface="黑体" panose="02010609060101010101" pitchFamily="49" charset="-122"/>
              </a:rPr>
              <a:t>美国联邦共和政体确立</a:t>
            </a:r>
            <a:endParaRPr lang="zh-CN" altLang="en-US" sz="3200">
              <a:solidFill>
                <a:schemeClr val="bg1"/>
              </a:solidFill>
              <a:latin typeface="黑体" panose="02010609060101010101" pitchFamily="49" charset="-122"/>
              <a:ea typeface="黑体" panose="02010609060101010101" pitchFamily="49" charset="-122"/>
            </a:endParaRPr>
          </a:p>
        </p:txBody>
      </p:sp>
      <p:sp>
        <p:nvSpPr>
          <p:cNvPr id="24" name="文本框 23"/>
          <p:cNvSpPr txBox="1"/>
          <p:nvPr/>
        </p:nvSpPr>
        <p:spPr>
          <a:xfrm>
            <a:off x="6534169" y="1095726"/>
            <a:ext cx="3206731"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a:latin typeface="黑体" panose="02010609060101010101" pitchFamily="49" charset="-122"/>
                <a:ea typeface="黑体" panose="02010609060101010101" pitchFamily="49" charset="-122"/>
              </a:rPr>
              <a:t>2</a:t>
            </a:r>
            <a:r>
              <a:rPr lang="zh-CN" altLang="en-US" sz="2800" smtClean="0">
                <a:latin typeface="黑体" panose="02010609060101010101" pitchFamily="49" charset="-122"/>
                <a:ea typeface="黑体" panose="02010609060101010101" pitchFamily="49" charset="-122"/>
              </a:rPr>
              <a:t>）联邦制的确立</a:t>
            </a:r>
            <a:endParaRPr lang="zh-CN" altLang="en-US" sz="28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set>
                                      <p:cBhvr>
                                        <p:cTn id="7" dur="455" fill="hold">
                                          <p:stCondLst>
                                            <p:cond delay="0"/>
                                          </p:stCondLst>
                                        </p:cTn>
                                        <p:tgtEl>
                                          <p:spTgt spid="7"/>
                                        </p:tgtEl>
                                        <p:attrNameLst>
                                          <p:attrName>style.rotation</p:attrName>
                                        </p:attrNameLst>
                                      </p:cBhvr>
                                      <p:to>
                                        <p:strVal val="-45.0"/>
                                      </p:to>
                                    </p:set>
                                    <p:anim calcmode="lin" valueType="num">
                                      <p:cBhvr>
                                        <p:cTn id="8"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31" presetClass="entr" presetSubtype="0" fill="hold" grpId="0" nodeType="clickEffect">
                                  <p:stCondLst>
                                    <p:cond delay="0"/>
                                  </p:stCondLst>
                                  <p:iterate type="lt">
                                    <p:tmPct val="5000"/>
                                  </p:iterate>
                                  <p:childTnLst>
                                    <p:set>
                                      <p:cBhvr>
                                        <p:cTn id="19" dur="1" fill="hold">
                                          <p:stCondLst>
                                            <p:cond delay="0"/>
                                          </p:stCondLst>
                                        </p:cTn>
                                        <p:tgtEl>
                                          <p:spTgt spid="12"/>
                                        </p:tgtEl>
                                        <p:attrNameLst>
                                          <p:attrName>style.visibility</p:attrName>
                                        </p:attrNameLst>
                                      </p:cBhvr>
                                      <p:to>
                                        <p:strVal val="visible"/>
                                      </p:to>
                                    </p:set>
                                    <p:anim calcmode="lin" valueType="num">
                                      <p:cBhvr>
                                        <p:cTn id="20" dur="1000" fill="hold"/>
                                        <p:tgtEl>
                                          <p:spTgt spid="12"/>
                                        </p:tgtEl>
                                        <p:attrNameLst>
                                          <p:attrName>ppt_w</p:attrName>
                                        </p:attrNameLst>
                                      </p:cBhvr>
                                      <p:tavLst>
                                        <p:tav tm="0">
                                          <p:val>
                                            <p:fltVal val="0"/>
                                          </p:val>
                                        </p:tav>
                                        <p:tav tm="100000">
                                          <p:val>
                                            <p:strVal val="#ppt_w"/>
                                          </p:val>
                                        </p:tav>
                                      </p:tavLst>
                                    </p:anim>
                                    <p:anim calcmode="lin" valueType="num">
                                      <p:cBhvr>
                                        <p:cTn id="21" dur="1000" fill="hold"/>
                                        <p:tgtEl>
                                          <p:spTgt spid="12"/>
                                        </p:tgtEl>
                                        <p:attrNameLst>
                                          <p:attrName>ppt_h</p:attrName>
                                        </p:attrNameLst>
                                      </p:cBhvr>
                                      <p:tavLst>
                                        <p:tav tm="0">
                                          <p:val>
                                            <p:fltVal val="0"/>
                                          </p:val>
                                        </p:tav>
                                        <p:tav tm="100000">
                                          <p:val>
                                            <p:strVal val="#ppt_h"/>
                                          </p:val>
                                        </p:tav>
                                      </p:tavLst>
                                    </p:anim>
                                    <p:anim calcmode="lin" valueType="num">
                                      <p:cBhvr>
                                        <p:cTn id="22" dur="1000" fill="hold"/>
                                        <p:tgtEl>
                                          <p:spTgt spid="12"/>
                                        </p:tgtEl>
                                        <p:attrNameLst>
                                          <p:attrName>style.rotation</p:attrName>
                                        </p:attrNameLst>
                                      </p:cBhvr>
                                      <p:tavLst>
                                        <p:tav tm="0">
                                          <p:val>
                                            <p:fltVal val="90"/>
                                          </p:val>
                                        </p:tav>
                                        <p:tav tm="100000">
                                          <p:val>
                                            <p:fltVal val="0"/>
                                          </p:val>
                                        </p:tav>
                                      </p:tavLst>
                                    </p:anim>
                                    <p:animEffect transition="in" filter="fade">
                                      <p:cBhvr>
                                        <p:cTn id="23" dur="1000"/>
                                        <p:tgtEl>
                                          <p:spTgt spid="1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1" presetClass="entr" presetSubtype="0" fill="hold" grpId="0" nodeType="clickEffect">
                                  <p:stCondLst>
                                    <p:cond delay="0"/>
                                  </p:stCondLst>
                                  <p:iterate type="lt">
                                    <p:tmPct val="5000"/>
                                  </p:iterate>
                                  <p:childTnLst>
                                    <p:set>
                                      <p:cBhvr>
                                        <p:cTn id="27" dur="1" fill="hold">
                                          <p:stCondLst>
                                            <p:cond delay="0"/>
                                          </p:stCondLst>
                                        </p:cTn>
                                        <p:tgtEl>
                                          <p:spTgt spid="13"/>
                                        </p:tgtEl>
                                        <p:attrNameLst>
                                          <p:attrName>style.visibility</p:attrName>
                                        </p:attrNameLst>
                                      </p:cBhvr>
                                      <p:to>
                                        <p:strVal val="visible"/>
                                      </p:to>
                                    </p:set>
                                    <p:anim calcmode="lin" valueType="num">
                                      <p:cBhvr>
                                        <p:cTn id="28" dur="1000" fill="hold"/>
                                        <p:tgtEl>
                                          <p:spTgt spid="13"/>
                                        </p:tgtEl>
                                        <p:attrNameLst>
                                          <p:attrName>ppt_w</p:attrName>
                                        </p:attrNameLst>
                                      </p:cBhvr>
                                      <p:tavLst>
                                        <p:tav tm="0">
                                          <p:val>
                                            <p:fltVal val="0"/>
                                          </p:val>
                                        </p:tav>
                                        <p:tav tm="100000">
                                          <p:val>
                                            <p:strVal val="#ppt_w"/>
                                          </p:val>
                                        </p:tav>
                                      </p:tavLst>
                                    </p:anim>
                                    <p:anim calcmode="lin" valueType="num">
                                      <p:cBhvr>
                                        <p:cTn id="29" dur="1000" fill="hold"/>
                                        <p:tgtEl>
                                          <p:spTgt spid="13"/>
                                        </p:tgtEl>
                                        <p:attrNameLst>
                                          <p:attrName>ppt_h</p:attrName>
                                        </p:attrNameLst>
                                      </p:cBhvr>
                                      <p:tavLst>
                                        <p:tav tm="0">
                                          <p:val>
                                            <p:fltVal val="0"/>
                                          </p:val>
                                        </p:tav>
                                        <p:tav tm="100000">
                                          <p:val>
                                            <p:strVal val="#ppt_h"/>
                                          </p:val>
                                        </p:tav>
                                      </p:tavLst>
                                    </p:anim>
                                    <p:anim calcmode="lin" valueType="num">
                                      <p:cBhvr>
                                        <p:cTn id="30" dur="1000" fill="hold"/>
                                        <p:tgtEl>
                                          <p:spTgt spid="13"/>
                                        </p:tgtEl>
                                        <p:attrNameLst>
                                          <p:attrName>style.rotation</p:attrName>
                                        </p:attrNameLst>
                                      </p:cBhvr>
                                      <p:tavLst>
                                        <p:tav tm="0">
                                          <p:val>
                                            <p:fltVal val="90"/>
                                          </p:val>
                                        </p:tav>
                                        <p:tav tm="100000">
                                          <p:val>
                                            <p:fltVal val="0"/>
                                          </p:val>
                                        </p:tav>
                                      </p:tavLst>
                                    </p:anim>
                                    <p:animEffect transition="in" filter="fade">
                                      <p:cBhvr>
                                        <p:cTn id="31" dur="1000"/>
                                        <p:tgtEl>
                                          <p:spTgt spid="13"/>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1" presetClass="entr" presetSubtype="0" fill="hold" grpId="0" nodeType="clickEffect">
                                  <p:stCondLst>
                                    <p:cond delay="0"/>
                                  </p:stCondLst>
                                  <p:iterate type="lt">
                                    <p:tmPct val="5000"/>
                                  </p:iterate>
                                  <p:childTnLst>
                                    <p:set>
                                      <p:cBhvr>
                                        <p:cTn id="35" dur="1" fill="hold">
                                          <p:stCondLst>
                                            <p:cond delay="0"/>
                                          </p:stCondLst>
                                        </p:cTn>
                                        <p:tgtEl>
                                          <p:spTgt spid="14"/>
                                        </p:tgtEl>
                                        <p:attrNameLst>
                                          <p:attrName>style.visibility</p:attrName>
                                        </p:attrNameLst>
                                      </p:cBhvr>
                                      <p:to>
                                        <p:strVal val="visible"/>
                                      </p:to>
                                    </p:set>
                                    <p:anim calcmode="lin" valueType="num">
                                      <p:cBhvr>
                                        <p:cTn id="36" dur="1000" fill="hold"/>
                                        <p:tgtEl>
                                          <p:spTgt spid="14"/>
                                        </p:tgtEl>
                                        <p:attrNameLst>
                                          <p:attrName>ppt_w</p:attrName>
                                        </p:attrNameLst>
                                      </p:cBhvr>
                                      <p:tavLst>
                                        <p:tav tm="0">
                                          <p:val>
                                            <p:fltVal val="0"/>
                                          </p:val>
                                        </p:tav>
                                        <p:tav tm="100000">
                                          <p:val>
                                            <p:strVal val="#ppt_w"/>
                                          </p:val>
                                        </p:tav>
                                      </p:tavLst>
                                    </p:anim>
                                    <p:anim calcmode="lin" valueType="num">
                                      <p:cBhvr>
                                        <p:cTn id="37" dur="1000" fill="hold"/>
                                        <p:tgtEl>
                                          <p:spTgt spid="14"/>
                                        </p:tgtEl>
                                        <p:attrNameLst>
                                          <p:attrName>ppt_h</p:attrName>
                                        </p:attrNameLst>
                                      </p:cBhvr>
                                      <p:tavLst>
                                        <p:tav tm="0">
                                          <p:val>
                                            <p:fltVal val="0"/>
                                          </p:val>
                                        </p:tav>
                                        <p:tav tm="100000">
                                          <p:val>
                                            <p:strVal val="#ppt_h"/>
                                          </p:val>
                                        </p:tav>
                                      </p:tavLst>
                                    </p:anim>
                                    <p:anim calcmode="lin" valueType="num">
                                      <p:cBhvr>
                                        <p:cTn id="38" dur="1000" fill="hold"/>
                                        <p:tgtEl>
                                          <p:spTgt spid="14"/>
                                        </p:tgtEl>
                                        <p:attrNameLst>
                                          <p:attrName>style.rotation</p:attrName>
                                        </p:attrNameLst>
                                      </p:cBhvr>
                                      <p:tavLst>
                                        <p:tav tm="0">
                                          <p:val>
                                            <p:fltVal val="90"/>
                                          </p:val>
                                        </p:tav>
                                        <p:tav tm="100000">
                                          <p:val>
                                            <p:fltVal val="0"/>
                                          </p:val>
                                        </p:tav>
                                      </p:tavLst>
                                    </p:anim>
                                    <p:animEffect transition="in" filter="fade">
                                      <p:cBhvr>
                                        <p:cTn id="39" dur="1000"/>
                                        <p:tgtEl>
                                          <p:spTgt spid="14"/>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41" presetClass="entr" presetSubtype="0" fill="hold" grpId="0" nodeType="clickEffect">
                                  <p:stCondLst>
                                    <p:cond delay="0"/>
                                  </p:stCondLst>
                                  <p:iterate type="lt">
                                    <p:tmPct val="10000"/>
                                  </p:iterate>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15"/>
                                        </p:tgtEl>
                                        <p:attrNameLst>
                                          <p:attrName>ppt_y</p:attrName>
                                        </p:attrNameLst>
                                      </p:cBhvr>
                                      <p:tavLst>
                                        <p:tav tm="0">
                                          <p:val>
                                            <p:strVal val="#ppt_y"/>
                                          </p:val>
                                        </p:tav>
                                        <p:tav tm="100000">
                                          <p:val>
                                            <p:strVal val="#ppt_y"/>
                                          </p:val>
                                        </p:tav>
                                      </p:tavLst>
                                    </p:anim>
                                    <p:anim calcmode="lin" valueType="num">
                                      <p:cBhvr>
                                        <p:cTn id="46"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15"/>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41" presetClass="entr" presetSubtype="0" fill="hold" grpId="0" nodeType="click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6"/>
                                        </p:tgtEl>
                                        <p:attrNameLst>
                                          <p:attrName>ppt_y</p:attrName>
                                        </p:attrNameLst>
                                      </p:cBhvr>
                                      <p:tavLst>
                                        <p:tav tm="0">
                                          <p:val>
                                            <p:strVal val="#ppt_y"/>
                                          </p:val>
                                        </p:tav>
                                        <p:tav tm="100000">
                                          <p:val>
                                            <p:strVal val="#ppt_y"/>
                                          </p:val>
                                        </p:tav>
                                      </p:tavLst>
                                    </p:anim>
                                    <p:anim calcmode="lin" valueType="num">
                                      <p:cBhvr>
                                        <p:cTn id="5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16"/>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41" presetClass="entr" presetSubtype="0" fill="hold" grpId="0" nodeType="clickEffect">
                                  <p:stCondLst>
                                    <p:cond delay="0"/>
                                  </p:stCondLst>
                                  <p:iterate type="lt">
                                    <p:tmPct val="10000"/>
                                  </p:iterate>
                                  <p:childTnLst>
                                    <p:set>
                                      <p:cBhvr>
                                        <p:cTn id="61" dur="1" fill="hold">
                                          <p:stCondLst>
                                            <p:cond delay="0"/>
                                          </p:stCondLst>
                                        </p:cTn>
                                        <p:tgtEl>
                                          <p:spTgt spid="17"/>
                                        </p:tgtEl>
                                        <p:attrNameLst>
                                          <p:attrName>style.visibility</p:attrName>
                                        </p:attrNameLst>
                                      </p:cBhvr>
                                      <p:to>
                                        <p:strVal val="visible"/>
                                      </p:to>
                                    </p:set>
                                    <p:anim calcmode="lin" valueType="num">
                                      <p:cBhvr>
                                        <p:cTn id="62"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3" dur="500" fill="hold"/>
                                        <p:tgtEl>
                                          <p:spTgt spid="17"/>
                                        </p:tgtEl>
                                        <p:attrNameLst>
                                          <p:attrName>ppt_y</p:attrName>
                                        </p:attrNameLst>
                                      </p:cBhvr>
                                      <p:tavLst>
                                        <p:tav tm="0">
                                          <p:val>
                                            <p:strVal val="#ppt_y"/>
                                          </p:val>
                                        </p:tav>
                                        <p:tav tm="100000">
                                          <p:val>
                                            <p:strVal val="#ppt_y"/>
                                          </p:val>
                                        </p:tav>
                                      </p:tavLst>
                                    </p:anim>
                                    <p:anim calcmode="lin" valueType="num">
                                      <p:cBhvr>
                                        <p:cTn id="64"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5"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6" dur="500" tmFilter="0,0; .5, 1; 1, 1"/>
                                        <p:tgtEl>
                                          <p:spTgt spid="17"/>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500"/>
                                        <p:tgtEl>
                                          <p:spTgt spid="18"/>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3" grpId="0"/>
      <p:bldP spid="14" grpId="0"/>
      <p:bldP spid="15" grpId="0"/>
      <p:bldP spid="16" grpId="0"/>
      <p:bldP spid="17" grpId="0"/>
      <p:bldP spid="18" grpId="0"/>
      <p:bldP spid="19"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3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974145"/>
            <a:ext cx="669926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grpSp>
        <p:nvGrpSpPr>
          <p:cNvPr id="7" name="Group 16"/>
          <p:cNvGrpSpPr/>
          <p:nvPr/>
        </p:nvGrpSpPr>
        <p:grpSpPr>
          <a:xfrm>
            <a:off x="3395296" y="1245254"/>
            <a:ext cx="8504402" cy="5387381"/>
            <a:chOff x="23" y="283"/>
            <a:chExt cx="6096" cy="3582"/>
          </a:xfrm>
        </p:grpSpPr>
        <p:pic>
          <p:nvPicPr>
            <p:cNvPr id="8" name="Picture 17" descr="图片11"/>
            <p:cNvPicPr>
              <a:picLocks noChangeAspect="1"/>
            </p:cNvPicPr>
            <p:nvPr/>
          </p:nvPicPr>
          <p:blipFill>
            <a:blip r:embed="rId3"/>
            <a:stretch>
              <a:fillRect/>
            </a:stretch>
          </p:blipFill>
          <p:spPr>
            <a:xfrm>
              <a:off x="23" y="2933"/>
              <a:ext cx="1428" cy="932"/>
            </a:xfrm>
            <a:prstGeom prst="rect">
              <a:avLst/>
            </a:prstGeom>
            <a:noFill/>
            <a:ln w="9525">
              <a:noFill/>
            </a:ln>
          </p:spPr>
        </p:pic>
        <p:pic>
          <p:nvPicPr>
            <p:cNvPr id="9" name="Picture 18" descr="图片12"/>
            <p:cNvPicPr>
              <a:picLocks noChangeAspect="1"/>
            </p:cNvPicPr>
            <p:nvPr/>
          </p:nvPicPr>
          <p:blipFill>
            <a:blip r:embed="rId4"/>
            <a:stretch>
              <a:fillRect/>
            </a:stretch>
          </p:blipFill>
          <p:spPr>
            <a:xfrm>
              <a:off x="2380" y="283"/>
              <a:ext cx="1497" cy="961"/>
            </a:xfrm>
            <a:prstGeom prst="rect">
              <a:avLst/>
            </a:prstGeom>
            <a:noFill/>
            <a:ln w="9525">
              <a:noFill/>
            </a:ln>
          </p:spPr>
        </p:pic>
        <p:pic>
          <p:nvPicPr>
            <p:cNvPr id="10" name="Picture 19" descr="图片1"/>
            <p:cNvPicPr>
              <a:picLocks noChangeAspect="1"/>
            </p:cNvPicPr>
            <p:nvPr/>
          </p:nvPicPr>
          <p:blipFill>
            <a:blip r:embed="rId5"/>
            <a:stretch>
              <a:fillRect/>
            </a:stretch>
          </p:blipFill>
          <p:spPr>
            <a:xfrm>
              <a:off x="4691" y="2889"/>
              <a:ext cx="1428" cy="944"/>
            </a:xfrm>
            <a:prstGeom prst="rect">
              <a:avLst/>
            </a:prstGeom>
            <a:noFill/>
            <a:ln w="9525">
              <a:noFill/>
            </a:ln>
          </p:spPr>
        </p:pic>
      </p:grpSp>
      <p:sp>
        <p:nvSpPr>
          <p:cNvPr id="11" name="Text Box 23"/>
          <p:cNvSpPr txBox="1"/>
          <p:nvPr/>
        </p:nvSpPr>
        <p:spPr>
          <a:xfrm>
            <a:off x="6467476" y="3427130"/>
            <a:ext cx="2432652" cy="1040285"/>
          </a:xfrm>
          <a:prstGeom prst="rect">
            <a:avLst/>
          </a:prstGeom>
          <a:noFill/>
          <a:ln w="9525" cap="flat" cmpd="sng">
            <a:solidFill>
              <a:schemeClr val="tx1"/>
            </a:solidFill>
            <a:prstDash val="solid"/>
            <a:miter/>
            <a:headEnd type="none" w="med" len="med"/>
            <a:tailEnd type="none" w="med" len="med"/>
          </a:ln>
        </p:spPr>
        <p:txBody>
          <a:bodyPr wrap="square" anchor="t">
            <a:spAutoFit/>
          </a:bodyPr>
          <a:lstStyle/>
          <a:p>
            <a:pPr algn="ctr">
              <a:spcBef>
                <a:spcPct val="20000"/>
              </a:spcBef>
            </a:pPr>
            <a:r>
              <a:rPr lang="zh-CN" altLang="en-US" sz="2800" smtClean="0">
                <a:solidFill>
                  <a:srgbClr val="FF0000"/>
                </a:solidFill>
                <a:latin typeface="Arial" panose="020b0604020202020204" pitchFamily="34" charset="0"/>
                <a:ea typeface="黑体" panose="02010609060101010101" pitchFamily="49" charset="-122"/>
              </a:rPr>
              <a:t>三权分立</a:t>
            </a:r>
            <a:endParaRPr lang="en-US" altLang="zh-CN" sz="2800" smtClean="0">
              <a:solidFill>
                <a:srgbClr val="FF0000"/>
              </a:solidFill>
              <a:latin typeface="Arial" pitchFamily="34" charset="0"/>
              <a:ea typeface="黑体" pitchFamily="49" charset="-122"/>
            </a:endParaRPr>
          </a:p>
          <a:p>
            <a:pPr algn="ctr">
              <a:spcBef>
                <a:spcPct val="20000"/>
              </a:spcBef>
            </a:pPr>
            <a:r>
              <a:rPr lang="zh-CN" altLang="en-US" sz="2800">
                <a:solidFill>
                  <a:srgbClr val="FF0000"/>
                </a:solidFill>
                <a:latin typeface="Arial" panose="020b0604020202020204" pitchFamily="34" charset="0"/>
                <a:ea typeface="黑体" panose="02010609060101010101" pitchFamily="49" charset="-122"/>
              </a:rPr>
              <a:t>相互制衡</a:t>
            </a:r>
          </a:p>
        </p:txBody>
      </p:sp>
      <p:sp>
        <p:nvSpPr>
          <p:cNvPr id="12" name="Text Box 21"/>
          <p:cNvSpPr txBox="1">
            <a:spLocks noChangeArrowheads="1"/>
          </p:cNvSpPr>
          <p:nvPr/>
        </p:nvSpPr>
        <p:spPr bwMode="auto">
          <a:xfrm rot="-3216346">
            <a:off x="3220231" y="2969455"/>
            <a:ext cx="3951288" cy="414020"/>
          </a:xfrm>
          <a:prstGeom prst="rect">
            <a:avLst/>
          </a:prstGeom>
          <a:noFill/>
          <a:ln>
            <a:noFill/>
          </a:ln>
          <a:effectLst/>
        </p:spPr>
        <p:txBody>
          <a:bodyPr>
            <a:spAutoFit/>
          </a:bodyPr>
          <a:lstStyle/>
          <a:p>
            <a:pPr>
              <a:spcBef>
                <a:spcPct val="50000"/>
              </a:spcBef>
            </a:pPr>
            <a:r>
              <a:rPr lang="zh-CN" altLang="en-US" sz="2100" b="1">
                <a:solidFill>
                  <a:prstClr val="black"/>
                </a:solidFill>
                <a:effectLst>
                  <a:outerShdw blurRad="38100" dist="38100" dir="2700000">
                    <a:srgbClr val="C0C0C0"/>
                  </a:outerShdw>
                </a:effectLst>
                <a:ea typeface="楷体_GB2312" pitchFamily="49" charset="-122"/>
              </a:rPr>
              <a:t>国会</a:t>
            </a:r>
            <a:r>
              <a:rPr lang="en-US" altLang="zh-CN" sz="2100" b="1">
                <a:solidFill>
                  <a:prstClr val="black"/>
                </a:solidFill>
                <a:effectLst>
                  <a:outerShdw blurRad="38100" dist="38100" dir="2700000">
                    <a:srgbClr val="C0C0C0"/>
                  </a:outerShdw>
                </a:effectLst>
                <a:ea typeface="楷体_GB2312" pitchFamily="49" charset="-122"/>
              </a:rPr>
              <a:t>2</a:t>
            </a:r>
            <a:r>
              <a:rPr lang="en-US" altLang="en-US" b="1">
                <a:solidFill>
                  <a:prstClr val="black"/>
                </a:solidFill>
                <a:effectLst>
                  <a:outerShdw blurRad="38100" dist="38100" dir="2700000">
                    <a:srgbClr val="C0C0C0"/>
                  </a:outerShdw>
                </a:effectLst>
                <a:latin typeface="Arial" panose="020b0604020202020204" pitchFamily="34" charset="0"/>
                <a:ea typeface="宋体" panose="02010600030101010101" pitchFamily="2" charset="-122"/>
              </a:rPr>
              <a:t>／</a:t>
            </a:r>
            <a:r>
              <a:rPr lang="en-US" altLang="zh-CN" sz="2100" b="1">
                <a:solidFill>
                  <a:prstClr val="black"/>
                </a:solidFill>
                <a:effectLst>
                  <a:outerShdw blurRad="38100" dist="38100" dir="2700000">
                    <a:srgbClr val="C0C0C0"/>
                  </a:outerShdw>
                </a:effectLst>
                <a:ea typeface="楷体_GB2312" pitchFamily="49" charset="-122"/>
              </a:rPr>
              <a:t>3</a:t>
            </a:r>
            <a:r>
              <a:rPr lang="zh-CN" altLang="en-US" sz="2100" b="1">
                <a:solidFill>
                  <a:prstClr val="black"/>
                </a:solidFill>
                <a:effectLst>
                  <a:outerShdw blurRad="38100" dist="38100" dir="2700000">
                    <a:srgbClr val="C0C0C0"/>
                  </a:outerShdw>
                </a:effectLst>
                <a:ea typeface="楷体_GB2312" pitchFamily="49" charset="-122"/>
              </a:rPr>
              <a:t>可通过总统否决的法律</a:t>
            </a:r>
          </a:p>
        </p:txBody>
      </p:sp>
      <p:sp>
        <p:nvSpPr>
          <p:cNvPr id="13" name="Line 14"/>
          <p:cNvSpPr/>
          <p:nvPr/>
        </p:nvSpPr>
        <p:spPr>
          <a:xfrm flipH="1">
            <a:off x="3625122" y="1418068"/>
            <a:ext cx="2560305" cy="3321710"/>
          </a:xfrm>
          <a:prstGeom prst="line">
            <a:avLst/>
          </a:prstGeom>
          <a:ln w="47625" cap="flat" cmpd="sng">
            <a:solidFill>
              <a:srgbClr val="FF0000"/>
            </a:solidFill>
            <a:prstDash val="solid"/>
            <a:round/>
            <a:headEnd type="none" w="med" len="med"/>
            <a:tailEnd type="stealth" w="lg" len="lg"/>
          </a:ln>
        </p:spPr>
        <p:txBody>
          <a:bodyPr/>
          <a:lstStyle/>
          <a:p>
            <a:endParaRPr/>
          </a:p>
        </p:txBody>
      </p:sp>
      <p:sp>
        <p:nvSpPr>
          <p:cNvPr id="14" name="Text Box 15"/>
          <p:cNvSpPr txBox="1">
            <a:spLocks noChangeArrowheads="1"/>
          </p:cNvSpPr>
          <p:nvPr/>
        </p:nvSpPr>
        <p:spPr bwMode="auto">
          <a:xfrm rot="-3051439">
            <a:off x="2804615" y="2606352"/>
            <a:ext cx="3962400" cy="430887"/>
          </a:xfrm>
          <a:prstGeom prst="rect">
            <a:avLst/>
          </a:prstGeom>
          <a:noFill/>
          <a:ln>
            <a:noFill/>
          </a:ln>
          <a:effectLst/>
        </p:spPr>
        <p:txBody>
          <a:bodyPr>
            <a:spAutoFit/>
          </a:bodyPr>
          <a:lstStyle/>
          <a:p>
            <a:pPr>
              <a:spcBef>
                <a:spcPct val="50000"/>
              </a:spcBef>
            </a:pPr>
            <a:r>
              <a:rPr lang="zh-CN" altLang="en-US" sz="2200" b="1">
                <a:solidFill>
                  <a:prstClr val="black"/>
                </a:solidFill>
                <a:effectLst>
                  <a:outerShdw blurRad="38100" dist="38100" dir="2700000">
                    <a:srgbClr val="C0C0C0"/>
                  </a:outerShdw>
                </a:effectLst>
                <a:ea typeface="楷体_GB2312" pitchFamily="49" charset="-122"/>
              </a:rPr>
              <a:t>总统可否决国会通过的法律</a:t>
            </a:r>
          </a:p>
        </p:txBody>
      </p:sp>
      <p:sp>
        <p:nvSpPr>
          <p:cNvPr id="16" name="Line 20"/>
          <p:cNvSpPr/>
          <p:nvPr/>
        </p:nvSpPr>
        <p:spPr>
          <a:xfrm rot="215943" flipV="1">
            <a:off x="4310144" y="1771648"/>
            <a:ext cx="2103835" cy="3176702"/>
          </a:xfrm>
          <a:prstGeom prst="line">
            <a:avLst/>
          </a:prstGeom>
          <a:ln w="47625" cap="flat" cmpd="sng">
            <a:solidFill>
              <a:schemeClr val="tx1"/>
            </a:solidFill>
            <a:prstDash val="solid"/>
            <a:round/>
            <a:headEnd type="none" w="med" len="med"/>
            <a:tailEnd type="stealth" w="lg" len="lg"/>
          </a:ln>
        </p:spPr>
        <p:txBody>
          <a:bodyPr/>
          <a:lstStyle/>
          <a:p>
            <a:endParaRPr/>
          </a:p>
        </p:txBody>
      </p:sp>
      <p:sp>
        <p:nvSpPr>
          <p:cNvPr id="17" name="Text Box 22"/>
          <p:cNvSpPr txBox="1">
            <a:spLocks noChangeArrowheads="1"/>
          </p:cNvSpPr>
          <p:nvPr/>
        </p:nvSpPr>
        <p:spPr bwMode="auto">
          <a:xfrm rot="-3216346">
            <a:off x="3587993" y="3270177"/>
            <a:ext cx="3951288" cy="383540"/>
          </a:xfrm>
          <a:prstGeom prst="rect">
            <a:avLst/>
          </a:prstGeom>
          <a:noFill/>
          <a:ln>
            <a:noFill/>
          </a:ln>
          <a:effectLst/>
        </p:spPr>
        <p:txBody>
          <a:bodyPr>
            <a:spAutoFit/>
          </a:bodyPr>
          <a:lstStyle/>
          <a:p>
            <a:pPr>
              <a:spcBef>
                <a:spcPct val="50000"/>
              </a:spcBef>
            </a:pPr>
            <a:r>
              <a:rPr lang="zh-CN" altLang="en-US" b="1" smtClean="0">
                <a:solidFill>
                  <a:prstClr val="black"/>
                </a:solidFill>
                <a:effectLst>
                  <a:outerShdw blurRad="38100" dist="38100" dir="2700000">
                    <a:srgbClr val="C0C0C0"/>
                  </a:outerShdw>
                </a:effectLst>
                <a:ea typeface="楷体_GB2312" pitchFamily="49" charset="-122"/>
              </a:rPr>
              <a:t>可弹劾</a:t>
            </a:r>
            <a:r>
              <a:rPr lang="zh-CN" altLang="en-US" b="1">
                <a:solidFill>
                  <a:prstClr val="black"/>
                </a:solidFill>
                <a:effectLst>
                  <a:outerShdw blurRad="38100" dist="38100" dir="2700000">
                    <a:srgbClr val="C0C0C0"/>
                  </a:outerShdw>
                </a:effectLst>
                <a:ea typeface="楷体_GB2312" pitchFamily="49" charset="-122"/>
              </a:rPr>
              <a:t>总统，否决总统的人事提名</a:t>
            </a:r>
          </a:p>
        </p:txBody>
      </p:sp>
      <p:sp>
        <p:nvSpPr>
          <p:cNvPr id="20" name="Text Box 9"/>
          <p:cNvSpPr txBox="1">
            <a:spLocks noChangeArrowheads="1"/>
          </p:cNvSpPr>
          <p:nvPr/>
        </p:nvSpPr>
        <p:spPr bwMode="auto">
          <a:xfrm>
            <a:off x="5581519" y="5120061"/>
            <a:ext cx="4373563" cy="430213"/>
          </a:xfrm>
          <a:prstGeom prst="rect">
            <a:avLst/>
          </a:prstGeom>
          <a:noFill/>
          <a:ln>
            <a:noFill/>
          </a:ln>
          <a:effectLst/>
        </p:spPr>
        <p:txBody>
          <a:bodyPr>
            <a:spAutoFit/>
          </a:bodyPr>
          <a:lstStyle/>
          <a:p>
            <a:pPr>
              <a:spcBef>
                <a:spcPct val="50000"/>
              </a:spcBef>
            </a:pPr>
            <a:r>
              <a:rPr lang="zh-CN" altLang="en-US" sz="2200" b="1">
                <a:solidFill>
                  <a:prstClr val="black"/>
                </a:solidFill>
                <a:effectLst>
                  <a:outerShdw blurRad="38100" dist="38100" dir="2700000">
                    <a:srgbClr val="C0C0C0"/>
                  </a:outerShdw>
                </a:effectLst>
                <a:ea typeface="楷体_GB2312" pitchFamily="49" charset="-122"/>
              </a:rPr>
              <a:t>总统任命法官须经参院确认</a:t>
            </a:r>
          </a:p>
        </p:txBody>
      </p:sp>
      <p:sp>
        <p:nvSpPr>
          <p:cNvPr id="23" name="Text Box 6"/>
          <p:cNvSpPr txBox="1">
            <a:spLocks noChangeArrowheads="1"/>
          </p:cNvSpPr>
          <p:nvPr/>
        </p:nvSpPr>
        <p:spPr bwMode="auto">
          <a:xfrm>
            <a:off x="5387469" y="6041389"/>
            <a:ext cx="3888470" cy="430213"/>
          </a:xfrm>
          <a:prstGeom prst="rect">
            <a:avLst/>
          </a:prstGeom>
          <a:noFill/>
          <a:ln>
            <a:noFill/>
          </a:ln>
          <a:effectLst/>
        </p:spPr>
        <p:txBody>
          <a:bodyPr wrap="square">
            <a:spAutoFit/>
          </a:bodyPr>
          <a:lstStyle/>
          <a:p>
            <a:pPr>
              <a:spcBef>
                <a:spcPct val="50000"/>
              </a:spcBef>
            </a:pPr>
            <a:r>
              <a:rPr lang="zh-CN" altLang="en-US" sz="2200" b="1">
                <a:solidFill>
                  <a:prstClr val="black"/>
                </a:solidFill>
                <a:effectLst>
                  <a:outerShdw blurRad="38100" dist="38100" dir="2700000">
                    <a:srgbClr val="C0C0C0"/>
                  </a:outerShdw>
                </a:effectLst>
                <a:ea typeface="楷体_GB2312" pitchFamily="49" charset="-122"/>
              </a:rPr>
              <a:t>最高法院可宣布法律不合宪法</a:t>
            </a:r>
          </a:p>
        </p:txBody>
      </p:sp>
      <p:sp>
        <p:nvSpPr>
          <p:cNvPr id="24" name="Line 12"/>
          <p:cNvSpPr/>
          <p:nvPr/>
        </p:nvSpPr>
        <p:spPr>
          <a:xfrm flipH="1" flipV="1">
            <a:off x="9118050" y="1579766"/>
            <a:ext cx="2133600" cy="3505200"/>
          </a:xfrm>
          <a:prstGeom prst="line">
            <a:avLst/>
          </a:prstGeom>
          <a:ln w="47625" cap="flat" cmpd="sng">
            <a:solidFill>
              <a:srgbClr val="FF0000"/>
            </a:solidFill>
            <a:prstDash val="solid"/>
            <a:round/>
            <a:headEnd type="none" w="med" len="med"/>
            <a:tailEnd type="stealth" w="lg" len="lg"/>
          </a:ln>
        </p:spPr>
        <p:txBody>
          <a:bodyPr/>
          <a:lstStyle/>
          <a:p>
            <a:endParaRPr/>
          </a:p>
        </p:txBody>
      </p:sp>
      <p:sp>
        <p:nvSpPr>
          <p:cNvPr id="25" name="Text Box 13"/>
          <p:cNvSpPr txBox="1">
            <a:spLocks noChangeArrowheads="1"/>
          </p:cNvSpPr>
          <p:nvPr/>
        </p:nvSpPr>
        <p:spPr bwMode="auto">
          <a:xfrm rot="3507809">
            <a:off x="8960774" y="3097603"/>
            <a:ext cx="3124200" cy="430887"/>
          </a:xfrm>
          <a:prstGeom prst="rect">
            <a:avLst/>
          </a:prstGeom>
          <a:noFill/>
          <a:ln>
            <a:noFill/>
          </a:ln>
          <a:effectLst/>
        </p:spPr>
        <p:txBody>
          <a:bodyPr>
            <a:spAutoFit/>
          </a:bodyPr>
          <a:lstStyle/>
          <a:p>
            <a:pPr>
              <a:spcBef>
                <a:spcPct val="50000"/>
              </a:spcBef>
            </a:pPr>
            <a:r>
              <a:rPr lang="zh-CN" altLang="en-US" sz="2200" b="1">
                <a:solidFill>
                  <a:prstClr val="black"/>
                </a:solidFill>
                <a:effectLst>
                  <a:outerShdw blurRad="38100" dist="38100" dir="2700000">
                    <a:srgbClr val="C0C0C0"/>
                  </a:outerShdw>
                </a:effectLst>
                <a:ea typeface="楷体_GB2312" pitchFamily="49" charset="-122"/>
              </a:rPr>
              <a:t>法院可宣布总统违宪</a:t>
            </a:r>
          </a:p>
        </p:txBody>
      </p:sp>
      <p:sp>
        <p:nvSpPr>
          <p:cNvPr id="26" name="Text Box 11"/>
          <p:cNvSpPr txBox="1">
            <a:spLocks noChangeArrowheads="1"/>
          </p:cNvSpPr>
          <p:nvPr/>
        </p:nvSpPr>
        <p:spPr bwMode="auto">
          <a:xfrm rot="3548747">
            <a:off x="8554978" y="3262474"/>
            <a:ext cx="2860675" cy="430887"/>
          </a:xfrm>
          <a:prstGeom prst="rect">
            <a:avLst/>
          </a:prstGeom>
          <a:noFill/>
          <a:ln>
            <a:noFill/>
          </a:ln>
          <a:effectLst/>
        </p:spPr>
        <p:txBody>
          <a:bodyPr>
            <a:spAutoFit/>
          </a:bodyPr>
          <a:lstStyle/>
          <a:p>
            <a:pPr>
              <a:spcBef>
                <a:spcPct val="50000"/>
              </a:spcBef>
            </a:pPr>
            <a:r>
              <a:rPr lang="zh-CN" altLang="en-US" sz="2200" b="1">
                <a:solidFill>
                  <a:prstClr val="black"/>
                </a:solidFill>
                <a:effectLst>
                  <a:outerShdw blurRad="38100" dist="38100" dir="2700000">
                    <a:srgbClr val="C0C0C0"/>
                  </a:outerShdw>
                </a:effectLst>
                <a:ea typeface="楷体_GB2312" pitchFamily="49" charset="-122"/>
              </a:rPr>
              <a:t>总统任命联邦法官</a:t>
            </a:r>
          </a:p>
        </p:txBody>
      </p:sp>
      <p:sp>
        <p:nvSpPr>
          <p:cNvPr id="27" name="Line 10"/>
          <p:cNvSpPr/>
          <p:nvPr/>
        </p:nvSpPr>
        <p:spPr>
          <a:xfrm>
            <a:off x="8846158" y="1941692"/>
            <a:ext cx="1839745" cy="3143274"/>
          </a:xfrm>
          <a:prstGeom prst="line">
            <a:avLst/>
          </a:prstGeom>
          <a:ln w="47625" cap="flat" cmpd="sng">
            <a:solidFill>
              <a:schemeClr val="tx1"/>
            </a:solidFill>
            <a:prstDash val="solid"/>
            <a:round/>
            <a:headEnd type="none" w="med" len="med"/>
            <a:tailEnd type="stealth" w="lg" len="lg"/>
          </a:ln>
        </p:spPr>
        <p:txBody>
          <a:bodyPr/>
          <a:lstStyle/>
          <a:p>
            <a:endParaRPr/>
          </a:p>
        </p:txBody>
      </p:sp>
      <p:sp>
        <p:nvSpPr>
          <p:cNvPr id="28" name="Line 14"/>
          <p:cNvSpPr/>
          <p:nvPr/>
        </p:nvSpPr>
        <p:spPr>
          <a:xfrm>
            <a:off x="5500123" y="5635792"/>
            <a:ext cx="3775816" cy="33170"/>
          </a:xfrm>
          <a:prstGeom prst="line">
            <a:avLst/>
          </a:prstGeom>
          <a:ln w="47625" cap="flat" cmpd="sng">
            <a:solidFill>
              <a:srgbClr val="FF0000"/>
            </a:solidFill>
            <a:prstDash val="solid"/>
            <a:round/>
            <a:headEnd type="none" w="med" len="med"/>
            <a:tailEnd type="stealth" w="lg" len="lg"/>
          </a:ln>
        </p:spPr>
        <p:txBody>
          <a:bodyPr/>
          <a:lstStyle/>
          <a:p>
            <a:endParaRPr/>
          </a:p>
        </p:txBody>
      </p:sp>
      <p:sp>
        <p:nvSpPr>
          <p:cNvPr id="29" name="Line 20"/>
          <p:cNvSpPr/>
          <p:nvPr/>
        </p:nvSpPr>
        <p:spPr>
          <a:xfrm rot="215943" flipH="1">
            <a:off x="5502412" y="5921609"/>
            <a:ext cx="3595251" cy="185871"/>
          </a:xfrm>
          <a:prstGeom prst="line">
            <a:avLst/>
          </a:prstGeom>
          <a:ln w="47625" cap="flat" cmpd="sng">
            <a:solidFill>
              <a:schemeClr val="tx1"/>
            </a:solidFill>
            <a:prstDash val="solid"/>
            <a:round/>
            <a:headEnd type="none" w="med" len="med"/>
            <a:tailEnd type="stealth" w="lg" len="lg"/>
          </a:ln>
        </p:spPr>
        <p:txBody>
          <a:bodyPr/>
          <a:lstStyle/>
          <a:p>
            <a:endParaRPr/>
          </a:p>
        </p:txBody>
      </p:sp>
      <p:sp>
        <p:nvSpPr>
          <p:cNvPr id="35" name="文本框 34"/>
          <p:cNvSpPr txBox="1"/>
          <p:nvPr/>
        </p:nvSpPr>
        <p:spPr>
          <a:xfrm>
            <a:off x="560297" y="1026591"/>
            <a:ext cx="4824503" cy="584775"/>
          </a:xfrm>
          <a:prstGeom prst="rect">
            <a:avLst/>
          </a:prstGeom>
          <a:noFill/>
        </p:spPr>
        <p:txBody>
          <a:bodyPr wrap="square" rtlCol="0">
            <a:spAutoFit/>
          </a:bodyPr>
          <a:lstStyle/>
          <a:p>
            <a:r>
              <a:rPr lang="en-US" altLang="zh-CN" sz="3200">
                <a:solidFill>
                  <a:schemeClr val="bg1"/>
                </a:solidFill>
                <a:latin typeface="黑体" panose="02010609060101010101" pitchFamily="49" charset="-122"/>
                <a:ea typeface="黑体" panose="02010609060101010101" pitchFamily="49" charset="-122"/>
              </a:rPr>
              <a:t>3</a:t>
            </a:r>
            <a:r>
              <a:rPr lang="en-US" altLang="zh-CN" sz="3200" smtClean="0">
                <a:solidFill>
                  <a:schemeClr val="bg1"/>
                </a:solidFill>
                <a:latin typeface="黑体" panose="02010609060101010101" pitchFamily="49" charset="-122"/>
                <a:ea typeface="黑体" panose="02010609060101010101" pitchFamily="49" charset="-122"/>
              </a:rPr>
              <a:t>.</a:t>
            </a:r>
            <a:r>
              <a:rPr lang="zh-CN" altLang="en-US" sz="3200" smtClean="0">
                <a:solidFill>
                  <a:schemeClr val="bg1"/>
                </a:solidFill>
                <a:latin typeface="黑体" panose="02010609060101010101" pitchFamily="49" charset="-122"/>
                <a:ea typeface="黑体" panose="02010609060101010101" pitchFamily="49" charset="-122"/>
              </a:rPr>
              <a:t>美国联邦共和政体确立</a:t>
            </a:r>
            <a:endParaRPr lang="zh-CN" altLang="en-US" sz="3200">
              <a:solidFill>
                <a:schemeClr val="bg1"/>
              </a:solidFill>
              <a:latin typeface="黑体" panose="02010609060101010101" pitchFamily="49" charset="-122"/>
              <a:ea typeface="黑体" panose="02010609060101010101" pitchFamily="49" charset="-122"/>
            </a:endParaRPr>
          </a:p>
        </p:txBody>
      </p:sp>
      <p:sp>
        <p:nvSpPr>
          <p:cNvPr id="36" name="文本框 35"/>
          <p:cNvSpPr txBox="1"/>
          <p:nvPr/>
        </p:nvSpPr>
        <p:spPr>
          <a:xfrm>
            <a:off x="682490" y="1918521"/>
            <a:ext cx="3918085"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3</a:t>
            </a:r>
            <a:r>
              <a:rPr lang="zh-CN" altLang="en-US" sz="2800" smtClean="0">
                <a:latin typeface="黑体" panose="02010609060101010101" pitchFamily="49" charset="-122"/>
                <a:ea typeface="黑体" panose="02010609060101010101" pitchFamily="49" charset="-122"/>
              </a:rPr>
              <a:t>）共和政体的确立</a:t>
            </a:r>
            <a:endParaRPr lang="zh-CN" altLang="en-US" sz="28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9"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3" fill="hold" grpId="0" nodeType="click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1+#ppt_w/2"/>
                                          </p:val>
                                        </p:tav>
                                        <p:tav tm="100000">
                                          <p:val>
                                            <p:strVal val="#ppt_x"/>
                                          </p:val>
                                        </p:tav>
                                      </p:tavLst>
                                    </p:anim>
                                    <p:anim calcmode="lin" valueType="num">
                                      <p:cBhvr additive="base">
                                        <p:cTn id="42" dur="500" fill="hold"/>
                                        <p:tgtEl>
                                          <p:spTgt spid="2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1+#ppt_w/2"/>
                                          </p:val>
                                        </p:tav>
                                        <p:tav tm="100000">
                                          <p:val>
                                            <p:strVal val="#ppt_x"/>
                                          </p:val>
                                        </p:tav>
                                      </p:tavLst>
                                    </p:anim>
                                    <p:anim calcmode="lin" valueType="num">
                                      <p:cBhvr additive="base">
                                        <p:cTn id="46"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afterGroup">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29"/>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afterGroup">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1000"/>
                                        <p:tgtEl>
                                          <p:spTgt spid="11"/>
                                        </p:tgtEl>
                                      </p:cBhvr>
                                    </p:animEffect>
                                    <p:anim calcmode="lin" valueType="num">
                                      <p:cBhvr>
                                        <p:cTn id="64" dur="1000" fill="hold"/>
                                        <p:tgtEl>
                                          <p:spTgt spid="11"/>
                                        </p:tgtEl>
                                        <p:attrNameLst>
                                          <p:attrName>ppt_x</p:attrName>
                                        </p:attrNameLst>
                                      </p:cBhvr>
                                      <p:tavLst>
                                        <p:tav tm="0">
                                          <p:val>
                                            <p:strVal val="#ppt_x"/>
                                          </p:val>
                                        </p:tav>
                                        <p:tav tm="100000">
                                          <p:val>
                                            <p:strVal val="#ppt_x"/>
                                          </p:val>
                                        </p:tav>
                                      </p:tavLst>
                                    </p:anim>
                                    <p:anim calcmode="lin" valueType="num">
                                      <p:cBhvr>
                                        <p:cTn id="6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p:bldP spid="17" grpId="0"/>
      <p:bldP spid="20" grpId="0"/>
      <p:bldP spid="23" grpId="0"/>
      <p:bldP spid="25" grpId="0"/>
      <p:bldP spid="26"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0" y="939264"/>
            <a:ext cx="592500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sp>
        <p:nvSpPr>
          <p:cNvPr id="5" name="矩形 1"/>
          <p:cNvSpPr>
            <a:spLocks noChangeArrowheads="1"/>
          </p:cNvSpPr>
          <p:nvPr/>
        </p:nvSpPr>
        <p:spPr bwMode="auto">
          <a:xfrm>
            <a:off x="1045112" y="2322261"/>
            <a:ext cx="10752390" cy="163121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indent="457200">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a:ea typeface="宋体" panose="02010600030101010101" pitchFamily="2" charset="-122"/>
              </a:defRPr>
            </a:lvl9pPr>
          </a:lstStyle>
          <a:p>
            <a:pPr>
              <a:lnSpc>
                <a:spcPts val="3000"/>
              </a:lnSpc>
            </a:pPr>
            <a:r>
              <a:rPr lang="zh-CN" altLang="en-US" sz="2400" b="1" smtClean="0">
                <a:latin typeface="楷体" panose="02010609060101010101" pitchFamily="49" charset="-122"/>
                <a:ea typeface="楷体" panose="02010609060101010101" pitchFamily="49" charset="-122"/>
              </a:rPr>
              <a:t> 资产阶级</a:t>
            </a:r>
            <a:r>
              <a:rPr lang="zh-CN" altLang="en-US" sz="2400" b="1">
                <a:latin typeface="楷体" panose="02010609060101010101" pitchFamily="49" charset="-122"/>
                <a:ea typeface="楷体" panose="02010609060101010101" pitchFamily="49" charset="-122"/>
              </a:rPr>
              <a:t>并没在纳税方面感到困穷，</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然而，资产阶级对旧政权极不满意。他们愤恨自己受到贵族的冷落、被王室看作二等臣民并被排除在官僚机构、教会和军队中的高级职位之外。简言之，</a:t>
            </a:r>
            <a:r>
              <a:rPr lang="zh-CN" altLang="en-US" sz="2400" b="1">
                <a:solidFill>
                  <a:srgbClr val="FF0000"/>
                </a:solidFill>
                <a:latin typeface="楷体" panose="02010609060101010101" pitchFamily="49" charset="-122"/>
                <a:ea typeface="楷体" panose="02010609060101010101" pitchFamily="49" charset="-122"/>
              </a:rPr>
              <a:t>资产阶级想要获得与他们日渐增长的经济力量相称的政治权力和社会</a:t>
            </a:r>
            <a:r>
              <a:rPr lang="zh-CN" altLang="en-US" sz="2400" b="1" smtClean="0">
                <a:solidFill>
                  <a:srgbClr val="FF0000"/>
                </a:solidFill>
                <a:latin typeface="楷体" panose="02010609060101010101" pitchFamily="49" charset="-122"/>
                <a:ea typeface="楷体" panose="02010609060101010101" pitchFamily="49" charset="-122"/>
              </a:rPr>
              <a:t>声望</a:t>
            </a:r>
            <a:r>
              <a:rPr lang="zh-CN" altLang="en-US" sz="2400" b="1" smtClean="0">
                <a:latin typeface="楷体" panose="02010609060101010101" pitchFamily="49" charset="-122"/>
                <a:ea typeface="楷体" panose="02010609060101010101" pitchFamily="49" charset="-122"/>
              </a:rPr>
              <a:t>。                </a:t>
            </a:r>
            <a:r>
              <a:rPr lang="en-US" altLang="zh-CN" sz="2400" smtClean="0">
                <a:latin typeface="楷体" panose="02010609060101010101" pitchFamily="49" charset="-122"/>
                <a:ea typeface="楷体" panose="02010609060101010101" pitchFamily="49" charset="-122"/>
              </a:rPr>
              <a:t> </a:t>
            </a:r>
            <a:r>
              <a:rPr lang="en-US" altLang="zh-CN" sz="2400" b="1" smtClean="0">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全球通史</a:t>
            </a:r>
            <a:r>
              <a:rPr lang="en-US" altLang="zh-CN" sz="2400" b="1" smtClean="0">
                <a:latin typeface="楷体" panose="02010609060101010101" pitchFamily="49" charset="-122"/>
                <a:ea typeface="楷体" panose="02010609060101010101" pitchFamily="49" charset="-122"/>
              </a:rPr>
              <a:t>》</a:t>
            </a:r>
            <a:endParaRPr lang="zh-CN" altLang="en-US" sz="2400" b="1">
              <a:latin typeface="楷体" panose="02010609060101010101" pitchFamily="49" charset="-122"/>
              <a:ea typeface="楷体" panose="02010609060101010101" pitchFamily="49" charset="-122"/>
            </a:endParaRPr>
          </a:p>
        </p:txBody>
      </p:sp>
      <p:sp>
        <p:nvSpPr>
          <p:cNvPr id="7" name="矩形 179205"/>
          <p:cNvSpPr>
            <a:spLocks noChangeArrowheads="1"/>
          </p:cNvSpPr>
          <p:nvPr/>
        </p:nvSpPr>
        <p:spPr bwMode="auto">
          <a:xfrm>
            <a:off x="1045112" y="4988912"/>
            <a:ext cx="10752390" cy="1631216"/>
          </a:xfrm>
          <a:prstGeom prst="rect">
            <a:avLst/>
          </a:prstGeom>
        </p:spPr>
        <p:style>
          <a:lnRef idx="2">
            <a:schemeClr val="dk1"/>
          </a:lnRef>
          <a:fillRef idx="1">
            <a:schemeClr val="lt1"/>
          </a:fillRef>
          <a:effectRef idx="0">
            <a:schemeClr val="dk1"/>
          </a:effectRef>
          <a:fontRef idx="minor">
            <a:schemeClr val="dk1"/>
          </a:fontRef>
        </p:style>
        <p:txBody>
          <a:bodyPr wrap="square" anchor="ctr">
            <a:spAutoFit/>
          </a:bodyPr>
          <a:lstStyle>
            <a:lvl1pPr indent="457200">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a:ea typeface="宋体" panose="02010600030101010101" pitchFamily="2" charset="-122"/>
              </a:defRPr>
            </a:lvl9pPr>
          </a:lstStyle>
          <a:p>
            <a:pPr eaLnBrk="1" hangingPunct="1">
              <a:lnSpc>
                <a:spcPts val="3000"/>
              </a:lnSpc>
            </a:pPr>
            <a:r>
              <a:rPr lang="en-US" altLang="zh-CN" sz="2800" b="1">
                <a:solidFill>
                  <a:srgbClr val="0070C0"/>
                </a:solidFill>
                <a:latin typeface="楷体" panose="02010609060101010101" pitchFamily="49" charset="-122"/>
                <a:ea typeface="楷体" panose="02010609060101010101" pitchFamily="49" charset="-122"/>
              </a:rPr>
              <a:t> </a:t>
            </a:r>
            <a:r>
              <a:rPr lang="zh-CN" altLang="en-US" sz="2400" b="1">
                <a:latin typeface="楷体" panose="02010609060101010101" pitchFamily="49" charset="-122"/>
                <a:ea typeface="楷体" panose="02010609060101010101" pitchFamily="49" charset="-122"/>
              </a:rPr>
              <a:t>从美国回来的法国人圣西门说：我认为</a:t>
            </a:r>
            <a:r>
              <a:rPr lang="zh-CN" altLang="en-US" sz="2400" b="1">
                <a:solidFill>
                  <a:srgbClr val="FF0000"/>
                </a:solidFill>
                <a:latin typeface="楷体" panose="02010609060101010101" pitchFamily="49" charset="-122"/>
                <a:ea typeface="楷体" panose="02010609060101010101" pitchFamily="49" charset="-122"/>
              </a:rPr>
              <a:t>美国革命（独立战争）</a:t>
            </a:r>
            <a:r>
              <a:rPr lang="zh-CN" altLang="en-US" sz="2400" b="1">
                <a:latin typeface="楷体" panose="02010609060101010101" pitchFamily="49" charset="-122"/>
                <a:ea typeface="楷体" panose="02010609060101010101" pitchFamily="49" charset="-122"/>
              </a:rPr>
              <a:t>是代表一个新政治时代的开始，它使人们看到，法国的</a:t>
            </a:r>
            <a:r>
              <a:rPr lang="zh-CN" altLang="en-US" sz="2400" b="1">
                <a:solidFill>
                  <a:srgbClr val="FF0000"/>
                </a:solidFill>
                <a:latin typeface="楷体" panose="02010609060101010101" pitchFamily="49" charset="-122"/>
                <a:ea typeface="楷体" panose="02010609060101010101" pitchFamily="49" charset="-122"/>
              </a:rPr>
              <a:t>启蒙思想</a:t>
            </a:r>
            <a:r>
              <a:rPr lang="zh-CN" altLang="en-US" sz="2400" b="1">
                <a:latin typeface="楷体" panose="02010609060101010101" pitchFamily="49" charset="-122"/>
                <a:ea typeface="楷体" panose="02010609060101010101" pitchFamily="49" charset="-122"/>
              </a:rPr>
              <a:t>不再是抽象的，而</a:t>
            </a:r>
            <a:r>
              <a:rPr lang="zh-CN" altLang="en-US" sz="2400" b="1">
                <a:solidFill>
                  <a:srgbClr val="FF0000"/>
                </a:solidFill>
                <a:latin typeface="楷体" panose="02010609060101010101" pitchFamily="49" charset="-122"/>
                <a:ea typeface="楷体" panose="02010609060101010101" pitchFamily="49" charset="-122"/>
              </a:rPr>
              <a:t>是被实践证明</a:t>
            </a:r>
            <a:r>
              <a:rPr lang="zh-CN" altLang="en-US" sz="2400" b="1">
                <a:latin typeface="楷体" panose="02010609060101010101" pitchFamily="49" charset="-122"/>
                <a:ea typeface="楷体" panose="02010609060101010101" pitchFamily="49" charset="-122"/>
              </a:rPr>
              <a:t>了的东西。</a:t>
            </a:r>
          </a:p>
          <a:p>
            <a:pPr eaLnBrk="1" hangingPunct="1">
              <a:lnSpc>
                <a:spcPts val="3000"/>
              </a:lnSpc>
            </a:pPr>
            <a:r>
              <a:rPr lang="zh-CN" altLang="en-US" sz="2400" b="1">
                <a:latin typeface="楷体" panose="02010609060101010101" pitchFamily="49" charset="-122"/>
                <a:ea typeface="楷体" panose="02010609060101010101" pitchFamily="49" charset="-122"/>
              </a:rPr>
              <a:t>                          </a:t>
            </a:r>
            <a:r>
              <a:rPr lang="zh-CN" altLang="en-US" sz="2400" b="1" smtClean="0">
                <a:latin typeface="楷体" panose="02010609060101010101" pitchFamily="49" charset="-122"/>
                <a:ea typeface="楷体" panose="02010609060101010101" pitchFamily="49" charset="-122"/>
              </a:rPr>
              <a:t>                  </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美国的诞生</a:t>
            </a:r>
            <a:r>
              <a:rPr lang="en-US" altLang="zh-CN" sz="2400" b="1">
                <a:latin typeface="楷体" panose="02010609060101010101" pitchFamily="49" charset="-122"/>
                <a:ea typeface="楷体" panose="02010609060101010101" pitchFamily="49" charset="-122"/>
              </a:rPr>
              <a:t>》</a:t>
            </a:r>
          </a:p>
        </p:txBody>
      </p:sp>
      <p:sp>
        <p:nvSpPr>
          <p:cNvPr id="8" name="文本框 1"/>
          <p:cNvSpPr txBox="1">
            <a:spLocks noChangeArrowheads="1"/>
          </p:cNvSpPr>
          <p:nvPr/>
        </p:nvSpPr>
        <p:spPr bwMode="auto">
          <a:xfrm>
            <a:off x="1045112" y="4102159"/>
            <a:ext cx="10752390"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a:ea typeface="宋体" panose="02010600030101010101" pitchFamily="2" charset="-122"/>
              </a:defRPr>
            </a:lvl9pPr>
          </a:lstStyle>
          <a:p>
            <a:pPr eaLnBrk="1" hangingPunct="1">
              <a:lnSpc>
                <a:spcPct val="150000"/>
              </a:lnSpc>
            </a:pPr>
            <a:r>
              <a:rPr lang="en-US" altLang="zh-CN" sz="2800" b="1">
                <a:solidFill>
                  <a:srgbClr val="0070C0"/>
                </a:solidFill>
                <a:latin typeface="楷体" panose="02010609060101010101" pitchFamily="49" charset="-122"/>
                <a:ea typeface="楷体" panose="02010609060101010101" pitchFamily="49" charset="-122"/>
              </a:rPr>
              <a:t>    </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是</a:t>
            </a:r>
            <a:r>
              <a:rPr lang="zh-CN" altLang="en-US" sz="2400" b="1">
                <a:solidFill>
                  <a:srgbClr val="FF0000"/>
                </a:solidFill>
                <a:latin typeface="楷体" panose="02010609060101010101" pitchFamily="49" charset="-122"/>
                <a:ea typeface="楷体" panose="02010609060101010101" pitchFamily="49" charset="-122"/>
              </a:rPr>
              <a:t>伏尔泰</a:t>
            </a:r>
            <a:r>
              <a:rPr lang="zh-CN" altLang="en-US" sz="2400" b="1">
                <a:latin typeface="楷体" panose="02010609060101010101" pitchFamily="49" charset="-122"/>
                <a:ea typeface="楷体" panose="02010609060101010101" pitchFamily="49" charset="-122"/>
              </a:rPr>
              <a:t>、</a:t>
            </a:r>
            <a:r>
              <a:rPr lang="zh-CN" altLang="en-US" sz="2400" b="1">
                <a:solidFill>
                  <a:srgbClr val="FF0000"/>
                </a:solidFill>
                <a:latin typeface="楷体" panose="02010609060101010101" pitchFamily="49" charset="-122"/>
                <a:ea typeface="楷体" panose="02010609060101010101" pitchFamily="49" charset="-122"/>
              </a:rPr>
              <a:t>卢梭</a:t>
            </a:r>
            <a:r>
              <a:rPr lang="zh-CN" altLang="en-US" sz="2400" b="1">
                <a:latin typeface="楷体" panose="02010609060101010101" pitchFamily="49" charset="-122"/>
                <a:ea typeface="楷体" panose="02010609060101010101" pitchFamily="49" charset="-122"/>
              </a:rPr>
              <a:t>灭亡了法国！</a:t>
            </a:r>
            <a:r>
              <a:rPr lang="zh-CN" altLang="en-US" sz="2400" b="1" smtClean="0">
                <a:latin typeface="楷体" panose="02010609060101010101" pitchFamily="49" charset="-122"/>
                <a:ea typeface="楷体" panose="02010609060101010101" pitchFamily="49" charset="-122"/>
              </a:rPr>
              <a:t>”    </a:t>
            </a:r>
            <a:r>
              <a:rPr lang="en-US" altLang="zh-CN" sz="2400" b="1" smtClean="0">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路易十六</a:t>
            </a:r>
          </a:p>
        </p:txBody>
      </p:sp>
      <p:sp>
        <p:nvSpPr>
          <p:cNvPr id="9" name="文本框 8"/>
          <p:cNvSpPr txBox="1"/>
          <p:nvPr/>
        </p:nvSpPr>
        <p:spPr>
          <a:xfrm>
            <a:off x="692704" y="1040140"/>
            <a:ext cx="4526996" cy="584775"/>
          </a:xfrm>
          <a:prstGeom prst="rect">
            <a:avLst/>
          </a:prstGeom>
          <a:noFill/>
        </p:spPr>
        <p:txBody>
          <a:bodyPr wrap="square" rtlCol="0">
            <a:spAutoFit/>
          </a:bodyPr>
          <a:lstStyle/>
          <a:p>
            <a:r>
              <a:rPr lang="en-US" altLang="zh-CN" sz="3200">
                <a:solidFill>
                  <a:schemeClr val="bg1"/>
                </a:solidFill>
                <a:latin typeface="黑体" panose="02010609060101010101" pitchFamily="49" charset="-122"/>
                <a:ea typeface="黑体" panose="02010609060101010101" pitchFamily="49" charset="-122"/>
              </a:rPr>
              <a:t>3</a:t>
            </a:r>
            <a:r>
              <a:rPr lang="en-US" altLang="zh-CN" sz="3200" smtClean="0">
                <a:solidFill>
                  <a:schemeClr val="bg1"/>
                </a:solidFill>
                <a:latin typeface="黑体" panose="02010609060101010101" pitchFamily="49" charset="-122"/>
                <a:ea typeface="黑体" panose="02010609060101010101" pitchFamily="49" charset="-122"/>
              </a:rPr>
              <a:t>.</a:t>
            </a:r>
            <a:r>
              <a:rPr lang="zh-CN" altLang="en-US" sz="3200" smtClean="0">
                <a:solidFill>
                  <a:schemeClr val="bg1"/>
                </a:solidFill>
                <a:latin typeface="黑体" panose="02010609060101010101" pitchFamily="49" charset="-122"/>
                <a:ea typeface="黑体" panose="02010609060101010101" pitchFamily="49" charset="-122"/>
              </a:rPr>
              <a:t>法国资产阶级革命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sp>
        <p:nvSpPr>
          <p:cNvPr id="10" name="文本框 9"/>
          <p:cNvSpPr txBox="1"/>
          <p:nvPr/>
        </p:nvSpPr>
        <p:spPr>
          <a:xfrm>
            <a:off x="1413880" y="1707686"/>
            <a:ext cx="203562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1</a:t>
            </a:r>
            <a:r>
              <a:rPr lang="zh-CN" altLang="en-US" sz="2800" smtClean="0">
                <a:latin typeface="黑体" panose="02010609060101010101" pitchFamily="49" charset="-122"/>
                <a:ea typeface="黑体" panose="02010609060101010101" pitchFamily="49" charset="-122"/>
              </a:rPr>
              <a:t>）原因</a:t>
            </a:r>
            <a:endParaRPr lang="zh-CN" altLang="en-US" sz="2800">
              <a:latin typeface="黑体" panose="02010609060101010101" pitchFamily="49" charset="-122"/>
              <a:ea typeface="黑体" panose="02010609060101010101" pitchFamily="49" charset="-122"/>
            </a:endParaRPr>
          </a:p>
        </p:txBody>
      </p:sp>
      <p:sp>
        <p:nvSpPr>
          <p:cNvPr id="2" name="文本框 1"/>
          <p:cNvSpPr txBox="1"/>
          <p:nvPr/>
        </p:nvSpPr>
        <p:spPr>
          <a:xfrm>
            <a:off x="3449507" y="1691349"/>
            <a:ext cx="7845890" cy="523220"/>
          </a:xfrm>
          <a:prstGeom prst="rect">
            <a:avLst/>
          </a:prstGeom>
          <a:noFill/>
        </p:spPr>
        <p:txBody>
          <a:bodyPr wrap="square" rtlCol="0">
            <a:spAutoFit/>
          </a:bodyPr>
          <a:lstStyle/>
          <a:p>
            <a:r>
              <a:rPr lang="en-US" altLang="zh-CN" sz="2800" smtClean="0">
                <a:latin typeface="黑体" panose="02010609060101010101" pitchFamily="49" charset="-122"/>
                <a:ea typeface="黑体" panose="02010609060101010101" pitchFamily="49" charset="-122"/>
              </a:rPr>
              <a:t>【</a:t>
            </a:r>
            <a:r>
              <a:rPr lang="zh-CN" altLang="en-US" sz="2800" smtClean="0">
                <a:latin typeface="黑体" panose="02010609060101010101" pitchFamily="49" charset="-122"/>
                <a:ea typeface="黑体" panose="02010609060101010101" pitchFamily="49" charset="-122"/>
              </a:rPr>
              <a:t>想一想</a:t>
            </a:r>
            <a:r>
              <a:rPr lang="en-US" altLang="zh-CN" sz="2800">
                <a:latin typeface="黑体" panose="02010609060101010101" pitchFamily="49" charset="-122"/>
                <a:ea typeface="黑体" panose="02010609060101010101" pitchFamily="49" charset="-122"/>
              </a:rPr>
              <a:t>】</a:t>
            </a:r>
            <a:r>
              <a:rPr lang="zh-CN" altLang="en-US" sz="2800" smtClean="0">
                <a:latin typeface="黑体" panose="02010609060101010101" pitchFamily="49" charset="-122"/>
                <a:ea typeface="黑体" panose="02010609060101010101" pitchFamily="49" charset="-122"/>
              </a:rPr>
              <a:t>法国资产阶级革命的原因是什么？</a:t>
            </a:r>
            <a:endParaRPr lang="zh-CN" altLang="en-US" sz="28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cxnSp>
        <p:nvCxnSpPr>
          <p:cNvPr id="7" name="直线箭头连接符 3"/>
          <p:cNvCxnSpPr/>
          <p:nvPr/>
        </p:nvCxnSpPr>
        <p:spPr>
          <a:xfrm flipV="1">
            <a:off x="2534571" y="5823141"/>
            <a:ext cx="7345680" cy="24130"/>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387351" y="4333577"/>
            <a:ext cx="3945276" cy="1384995"/>
          </a:xfrm>
          <a:prstGeom prst="rect">
            <a:avLst/>
          </a:prstGeom>
          <a:noFill/>
        </p:spPr>
        <p:txBody>
          <a:bodyPr wrap="square" rtlCol="0">
            <a:spAutoFit/>
          </a:bodyPr>
          <a:lstStyle/>
          <a:p>
            <a:pPr algn="ctr"/>
            <a:r>
              <a:rPr lang="zh-CN" altLang="en-US" sz="2800" smtClean="0">
                <a:solidFill>
                  <a:srgbClr val="000000"/>
                </a:solidFill>
                <a:latin typeface="黑体" panose="02010609060101010101" pitchFamily="49" charset="-122"/>
                <a:ea typeface="黑体" panose="02010609060101010101" pitchFamily="49" charset="-122"/>
                <a:cs typeface="华文新魏" panose="02010800040101010101" charset="-122"/>
                <a:sym typeface="+mn-ea"/>
              </a:rPr>
              <a:t>资本主义经济的发展</a:t>
            </a:r>
            <a:endParaRPr lang="zh-CN" altLang="en-US" sz="2800" smtClean="0">
              <a:solidFill>
                <a:srgbClr val="000000"/>
              </a:solidFill>
              <a:latin typeface="黑体" pitchFamily="49" charset="-122"/>
              <a:ea typeface="黑体" pitchFamily="49" charset="-122"/>
              <a:cs typeface="华文新魏" panose="02010800040101010101" charset="-122"/>
            </a:endParaRPr>
          </a:p>
          <a:p>
            <a:pPr algn="ctr"/>
            <a:r>
              <a:rPr lang="zh-CN" altLang="en-US" sz="2800" smtClean="0">
                <a:solidFill>
                  <a:srgbClr val="000000"/>
                </a:solidFill>
                <a:latin typeface="黑体" panose="02010609060101010101" pitchFamily="49" charset="-122"/>
                <a:ea typeface="黑体" panose="02010609060101010101" pitchFamily="49" charset="-122"/>
                <a:cs typeface="华文新魏" panose="02010800040101010101" charset="-122"/>
                <a:sym typeface="+mn-ea"/>
              </a:rPr>
              <a:t>启蒙思想的传播</a:t>
            </a:r>
            <a:endParaRPr lang="zh-CN" altLang="en-US" sz="2800" smtClean="0">
              <a:solidFill>
                <a:srgbClr val="000000"/>
              </a:solidFill>
              <a:latin typeface="黑体" panose="02010609060101010101" pitchFamily="49" charset="-122"/>
              <a:ea typeface="黑体" panose="02010609060101010101" pitchFamily="49" charset="-122"/>
              <a:cs typeface="华文新魏" panose="02010800040101010101" charset="-122"/>
            </a:endParaRPr>
          </a:p>
          <a:p>
            <a:pPr algn="ctr"/>
            <a:r>
              <a:rPr kumimoji="1" lang="zh-CN" altLang="en-US" sz="2800" spc="300" smtClean="0">
                <a:latin typeface="黑体" panose="02010609060101010101" pitchFamily="49" charset="-122"/>
                <a:ea typeface="黑体" panose="02010609060101010101" pitchFamily="49" charset="-122"/>
                <a:cs typeface="华文新魏" panose="02010800040101010101" charset="-122"/>
              </a:rPr>
              <a:t>美国独立的鼓舞</a:t>
            </a:r>
          </a:p>
        </p:txBody>
      </p:sp>
      <p:sp>
        <p:nvSpPr>
          <p:cNvPr id="10" name="文本框 9"/>
          <p:cNvSpPr txBox="1"/>
          <p:nvPr/>
        </p:nvSpPr>
        <p:spPr>
          <a:xfrm>
            <a:off x="2257392" y="2399750"/>
            <a:ext cx="7900035" cy="566309"/>
          </a:xfrm>
          <a:prstGeom prst="rect">
            <a:avLst/>
          </a:prstGeom>
        </p:spPr>
        <p:style>
          <a:lnRef idx="2">
            <a:schemeClr val="dk1"/>
          </a:lnRef>
          <a:fillRef idx="1">
            <a:schemeClr val="lt1"/>
          </a:fillRef>
          <a:effectRef idx="0">
            <a:schemeClr val="dk1"/>
          </a:effectRef>
          <a:fontRef idx="minor">
            <a:schemeClr val="dk1"/>
          </a:fontRef>
        </p:style>
        <p:txBody>
          <a:bodyPr wrap="square" rtlCol="0" anchor="t">
            <a:spAutoFit/>
          </a:bodyPr>
          <a:lstStyle/>
          <a:p>
            <a:pPr indent="0">
              <a:lnSpc>
                <a:spcPct val="110000"/>
              </a:lnSpc>
              <a:spcBef>
                <a:spcPct val="0"/>
              </a:spcBef>
              <a:spcAft>
                <a:spcPct val="0"/>
              </a:spcAft>
            </a:pPr>
            <a:r>
              <a:rPr lang="zh-CN" sz="28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根本原因</a:t>
            </a:r>
            <a:r>
              <a:rPr lang="zh-CN" sz="28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：法国封建制度严重阻碍资本主义发展</a:t>
            </a:r>
            <a:endParaRPr lang="zh-CN" altLang="en-US" sz="2800"/>
          </a:p>
        </p:txBody>
      </p:sp>
      <p:sp>
        <p:nvSpPr>
          <p:cNvPr id="13" name="文本框 12"/>
          <p:cNvSpPr txBox="1"/>
          <p:nvPr/>
        </p:nvSpPr>
        <p:spPr>
          <a:xfrm>
            <a:off x="2257393" y="3085946"/>
            <a:ext cx="7900035" cy="95410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kumimoji="1" lang="zh-CN" altLang="en-US" sz="2800" spc="300" smtClean="0">
                <a:latin typeface="黑体" panose="02010609060101010101" pitchFamily="49" charset="-122"/>
                <a:ea typeface="黑体" panose="02010609060101010101" pitchFamily="49" charset="-122"/>
                <a:cs typeface="华文新魏" panose="02010800040101010101" charset="-122"/>
                <a:sym typeface="+mn-ea"/>
              </a:rPr>
              <a:t>力量日益壮大的资产阶级迫切要求摆脱封建专制统治和等级制度束缚 </a:t>
            </a:r>
          </a:p>
        </p:txBody>
      </p:sp>
      <p:sp>
        <p:nvSpPr>
          <p:cNvPr id="14" name="文本框 13"/>
          <p:cNvSpPr txBox="1"/>
          <p:nvPr/>
        </p:nvSpPr>
        <p:spPr>
          <a:xfrm>
            <a:off x="3627138" y="5939637"/>
            <a:ext cx="2003609" cy="583565"/>
          </a:xfrm>
          <a:prstGeom prst="rect">
            <a:avLst/>
          </a:prstGeom>
          <a:noFill/>
        </p:spPr>
        <p:txBody>
          <a:bodyPr wrap="square" rtlCol="0">
            <a:spAutoFit/>
          </a:bodyPr>
          <a:lstStyle/>
          <a:p>
            <a:pPr algn="ctr"/>
            <a:r>
              <a:rPr kumimoji="1" lang="en-US" altLang="zh-CN" sz="3200" b="1" spc="300" smtClean="0">
                <a:latin typeface="华文新魏" panose="02010800040101010101" charset="-122"/>
                <a:ea typeface="华文新魏" panose="02010800040101010101" charset="-122"/>
                <a:cs typeface="华文新魏" panose="02010800040101010101" charset="-122"/>
              </a:rPr>
              <a:t>17</a:t>
            </a:r>
            <a:r>
              <a:rPr kumimoji="1" lang="zh-CN" altLang="en-US" sz="3200" b="1" spc="300" smtClean="0">
                <a:latin typeface="华文新魏" panose="02010800040101010101" charset="-122"/>
                <a:ea typeface="华文新魏" panose="02010800040101010101" charset="-122"/>
                <a:cs typeface="华文新魏" panose="02010800040101010101" charset="-122"/>
              </a:rPr>
              <a:t>世纪</a:t>
            </a:r>
            <a:endParaRPr kumimoji="1" lang="zh-CN" altLang="en-US" sz="3200" b="1" spc="300">
              <a:latin typeface="华文新魏"/>
              <a:ea typeface="华文新魏" panose="02010800040101010101" charset="-122"/>
              <a:cs typeface="华文新魏" panose="02010800040101010101" charset="-122"/>
            </a:endParaRPr>
          </a:p>
        </p:txBody>
      </p:sp>
      <p:sp>
        <p:nvSpPr>
          <p:cNvPr id="15" name="文本框 14"/>
          <p:cNvSpPr txBox="1"/>
          <p:nvPr/>
        </p:nvSpPr>
        <p:spPr>
          <a:xfrm>
            <a:off x="6749483" y="5939637"/>
            <a:ext cx="2003609" cy="583565"/>
          </a:xfrm>
          <a:prstGeom prst="rect">
            <a:avLst/>
          </a:prstGeom>
          <a:noFill/>
        </p:spPr>
        <p:txBody>
          <a:bodyPr wrap="square" rtlCol="0">
            <a:spAutoFit/>
          </a:bodyPr>
          <a:lstStyle/>
          <a:p>
            <a:pPr algn="ctr"/>
            <a:r>
              <a:rPr kumimoji="1" lang="en-US" altLang="zh-CN" sz="3200" b="1" spc="300" smtClean="0">
                <a:latin typeface="华文新魏" panose="02010800040101010101" charset="-122"/>
                <a:ea typeface="华文新魏" panose="02010800040101010101" charset="-122"/>
                <a:cs typeface="华文新魏" panose="02010800040101010101" charset="-122"/>
              </a:rPr>
              <a:t>18</a:t>
            </a:r>
            <a:r>
              <a:rPr kumimoji="1" lang="zh-CN" altLang="en-US" sz="3200" b="1" spc="300" smtClean="0">
                <a:latin typeface="华文新魏" panose="02010800040101010101" charset="-122"/>
                <a:ea typeface="华文新魏" panose="02010800040101010101" charset="-122"/>
                <a:cs typeface="华文新魏" panose="02010800040101010101" charset="-122"/>
              </a:rPr>
              <a:t>世纪</a:t>
            </a:r>
            <a:endParaRPr kumimoji="1" lang="zh-CN" altLang="en-US" sz="3200" b="1" spc="300">
              <a:latin typeface="华文新魏" panose="02010800040101010101" charset="-122"/>
              <a:ea typeface="华文新魏" panose="02010800040101010101" charset="-122"/>
              <a:cs typeface="华文新魏" panose="02010800040101010101" charset="-122"/>
            </a:endParaRPr>
          </a:p>
        </p:txBody>
      </p:sp>
      <p:cxnSp>
        <p:nvCxnSpPr>
          <p:cNvPr id="16" name="直线箭头连接符 18"/>
          <p:cNvCxnSpPr/>
          <p:nvPr/>
        </p:nvCxnSpPr>
        <p:spPr>
          <a:xfrm flipV="1">
            <a:off x="6229208" y="4019133"/>
            <a:ext cx="9112" cy="41975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413880" y="1707686"/>
            <a:ext cx="203562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1</a:t>
            </a:r>
            <a:r>
              <a:rPr lang="zh-CN" altLang="en-US" sz="2800" smtClean="0">
                <a:latin typeface="黑体" panose="02010609060101010101" pitchFamily="49" charset="-122"/>
                <a:ea typeface="黑体" panose="02010609060101010101" pitchFamily="49" charset="-122"/>
              </a:rPr>
              <a:t>）原因</a:t>
            </a:r>
            <a:endParaRPr lang="zh-CN" altLang="en-US" sz="2800">
              <a:latin typeface="黑体" panose="02010609060101010101" pitchFamily="49" charset="-122"/>
              <a:ea typeface="黑体" panose="02010609060101010101" pitchFamily="49" charset="-122"/>
            </a:endParaRPr>
          </a:p>
        </p:txBody>
      </p:sp>
      <p:pic>
        <p:nvPicPr>
          <p:cNvPr id="18"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0" y="939264"/>
            <a:ext cx="592500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文本框 18"/>
          <p:cNvSpPr txBox="1"/>
          <p:nvPr/>
        </p:nvSpPr>
        <p:spPr>
          <a:xfrm>
            <a:off x="692704" y="1040140"/>
            <a:ext cx="4526996" cy="584775"/>
          </a:xfrm>
          <a:prstGeom prst="rect">
            <a:avLst/>
          </a:prstGeom>
          <a:noFill/>
        </p:spPr>
        <p:txBody>
          <a:bodyPr wrap="square" rtlCol="0">
            <a:spAutoFit/>
          </a:bodyPr>
          <a:lstStyle/>
          <a:p>
            <a:r>
              <a:rPr lang="en-US" altLang="zh-CN" sz="3200">
                <a:solidFill>
                  <a:schemeClr val="bg1"/>
                </a:solidFill>
                <a:latin typeface="黑体" panose="02010609060101010101" pitchFamily="49" charset="-122"/>
                <a:ea typeface="黑体" panose="02010609060101010101" pitchFamily="49" charset="-122"/>
              </a:rPr>
              <a:t>3</a:t>
            </a:r>
            <a:r>
              <a:rPr lang="en-US" altLang="zh-CN" sz="3200" smtClean="0">
                <a:solidFill>
                  <a:schemeClr val="bg1"/>
                </a:solidFill>
                <a:latin typeface="黑体" panose="02010609060101010101" pitchFamily="49" charset="-122"/>
                <a:ea typeface="黑体" panose="02010609060101010101" pitchFamily="49" charset="-122"/>
              </a:rPr>
              <a:t>.</a:t>
            </a:r>
            <a:r>
              <a:rPr lang="zh-CN" altLang="en-US" sz="3200" smtClean="0">
                <a:solidFill>
                  <a:schemeClr val="bg1"/>
                </a:solidFill>
                <a:latin typeface="黑体" panose="02010609060101010101" pitchFamily="49" charset="-122"/>
                <a:ea typeface="黑体" panose="02010609060101010101" pitchFamily="49" charset="-122"/>
              </a:rPr>
              <a:t>法国资产阶级革命</a:t>
            </a:r>
            <a:endParaRPr lang="zh-CN" altLang="en-US" sz="3200">
              <a:solidFill>
                <a:schemeClr val="bg1"/>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nodeType="afterGroup">
                            <p:stCondLst>
                              <p:cond delay="500"/>
                            </p:stCondLst>
                            <p:childTnLst>
                              <p:par>
                                <p:cTn id="11" presetID="10"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750" fill="hold"/>
                                        <p:tgtEl>
                                          <p:spTgt spid="13"/>
                                        </p:tgtEl>
                                        <p:attrNameLst>
                                          <p:attrName>ppt_x</p:attrName>
                                        </p:attrNameLst>
                                      </p:cBhvr>
                                      <p:tavLst>
                                        <p:tav tm="0">
                                          <p:val>
                                            <p:strVal val="#ppt_x"/>
                                          </p:val>
                                        </p:tav>
                                        <p:tav tm="100000">
                                          <p:val>
                                            <p:strVal val="#ppt_x"/>
                                          </p:val>
                                        </p:tav>
                                      </p:tavLst>
                                    </p:anim>
                                    <p:anim calcmode="lin" valueType="num">
                                      <p:cBhvr additive="base">
                                        <p:cTn id="19" dur="75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3"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latin typeface="黑体" panose="02010609060101010101" pitchFamily="49" charset="-122"/>
              </a:rPr>
              <a:t>一、英法美资产阶级革命及资本主义制度的确立</a:t>
            </a:r>
            <a:endParaRPr lang="zh-CN" altLang="en-US">
              <a:latin typeface="黑体" panose="02010609060101010101" pitchFamily="49" charset="-122"/>
            </a:endParaRPr>
          </a:p>
        </p:txBody>
      </p:sp>
      <p:sp>
        <p:nvSpPr>
          <p:cNvPr id="8" name="文本框 7"/>
          <p:cNvSpPr txBox="1"/>
          <p:nvPr/>
        </p:nvSpPr>
        <p:spPr>
          <a:xfrm>
            <a:off x="383942" y="1272624"/>
            <a:ext cx="203562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2</a:t>
            </a:r>
            <a:r>
              <a:rPr lang="zh-CN" altLang="en-US" sz="2800" smtClean="0">
                <a:latin typeface="黑体" panose="02010609060101010101" pitchFamily="49" charset="-122"/>
                <a:ea typeface="黑体" panose="02010609060101010101" pitchFamily="49" charset="-122"/>
              </a:rPr>
              <a:t>）过程</a:t>
            </a:r>
            <a:endParaRPr lang="zh-CN" altLang="en-US" sz="2800">
              <a:latin typeface="黑体" panose="02010609060101010101" pitchFamily="49" charset="-122"/>
              <a:ea typeface="黑体" panose="02010609060101010101" pitchFamily="49" charset="-122"/>
            </a:endParaRPr>
          </a:p>
        </p:txBody>
      </p:sp>
      <p:sp>
        <p:nvSpPr>
          <p:cNvPr id="18" name="直接连接符 50177"/>
          <p:cNvSpPr>
            <a:spLocks noChangeShapeType="1"/>
          </p:cNvSpPr>
          <p:nvPr/>
        </p:nvSpPr>
        <p:spPr bwMode="auto">
          <a:xfrm>
            <a:off x="3486434" y="6340986"/>
            <a:ext cx="7977099" cy="7019"/>
          </a:xfrm>
          <a:prstGeom prst="line">
            <a:avLst/>
          </a:prstGeom>
          <a:noFill/>
          <a:ln w="57150">
            <a:solidFill>
              <a:schemeClr val="tx1"/>
            </a:solidFill>
            <a:round/>
            <a:tailEnd type="triangle" w="med" len="med"/>
          </a:ln>
        </p:spPr>
        <p:txBody>
          <a:bodyPr/>
          <a:lstStyle/>
          <a:p>
            <a:endParaRPr lang="zh-CN" altLang="en-US">
              <a:latin typeface="黑体" panose="02010609060101010101" pitchFamily="49" charset="-122"/>
              <a:ea typeface="黑体" panose="02010609060101010101" pitchFamily="49" charset="-122"/>
            </a:endParaRPr>
          </a:p>
        </p:txBody>
      </p:sp>
      <p:sp>
        <p:nvSpPr>
          <p:cNvPr id="19" name="直接连接符 50178"/>
          <p:cNvSpPr>
            <a:spLocks noChangeShapeType="1"/>
          </p:cNvSpPr>
          <p:nvPr/>
        </p:nvSpPr>
        <p:spPr bwMode="auto">
          <a:xfrm flipV="1">
            <a:off x="3486434" y="1501107"/>
            <a:ext cx="10555" cy="4849280"/>
          </a:xfrm>
          <a:prstGeom prst="line">
            <a:avLst/>
          </a:prstGeom>
          <a:noFill/>
          <a:ln w="57150">
            <a:solidFill>
              <a:schemeClr val="tx1"/>
            </a:solidFill>
            <a:round/>
            <a:tailEnd type="triangle" w="med" len="med"/>
          </a:ln>
        </p:spPr>
        <p:txBody>
          <a:bodyPr/>
          <a:lstStyle/>
          <a:p>
            <a:endParaRPr lang="zh-CN" altLang="en-US">
              <a:latin typeface="黑体" panose="02010609060101010101" pitchFamily="49" charset="-122"/>
              <a:ea typeface="黑体" panose="02010609060101010101" pitchFamily="49" charset="-122"/>
            </a:endParaRPr>
          </a:p>
        </p:txBody>
      </p:sp>
      <p:sp>
        <p:nvSpPr>
          <p:cNvPr id="20" name="流程图: 联系 50227"/>
          <p:cNvSpPr>
            <a:spLocks noChangeArrowheads="1"/>
          </p:cNvSpPr>
          <p:nvPr/>
        </p:nvSpPr>
        <p:spPr bwMode="auto">
          <a:xfrm>
            <a:off x="3404434" y="5464245"/>
            <a:ext cx="152400" cy="152400"/>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22" name="流程图: 联系 50181"/>
          <p:cNvSpPr>
            <a:spLocks noChangeArrowheads="1"/>
          </p:cNvSpPr>
          <p:nvPr/>
        </p:nvSpPr>
        <p:spPr bwMode="auto">
          <a:xfrm>
            <a:off x="3868388" y="6253548"/>
            <a:ext cx="120429" cy="99308"/>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23" name="流程图: 联系 50181"/>
          <p:cNvSpPr>
            <a:spLocks noChangeArrowheads="1"/>
          </p:cNvSpPr>
          <p:nvPr/>
        </p:nvSpPr>
        <p:spPr bwMode="auto">
          <a:xfrm>
            <a:off x="4541680" y="6253549"/>
            <a:ext cx="96201" cy="117130"/>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24" name="流程图: 联系 50181"/>
          <p:cNvSpPr>
            <a:spLocks noChangeArrowheads="1"/>
          </p:cNvSpPr>
          <p:nvPr/>
        </p:nvSpPr>
        <p:spPr bwMode="auto">
          <a:xfrm>
            <a:off x="5296980" y="6253548"/>
            <a:ext cx="141403" cy="117131"/>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25" name="流程图: 联系 50181"/>
          <p:cNvSpPr>
            <a:spLocks noChangeArrowheads="1"/>
          </p:cNvSpPr>
          <p:nvPr/>
        </p:nvSpPr>
        <p:spPr bwMode="auto">
          <a:xfrm flipV="1">
            <a:off x="5963918" y="6262288"/>
            <a:ext cx="133564" cy="96839"/>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26" name="文本框 50189"/>
          <p:cNvSpPr txBox="1">
            <a:spLocks noChangeArrowheads="1"/>
          </p:cNvSpPr>
          <p:nvPr/>
        </p:nvSpPr>
        <p:spPr bwMode="auto">
          <a:xfrm>
            <a:off x="2330497" y="4980359"/>
            <a:ext cx="990600" cy="946150"/>
          </a:xfrm>
          <a:prstGeom prst="rect">
            <a:avLst/>
          </a:prstGeom>
          <a:noFill/>
          <a:ln w="9525">
            <a:noFill/>
            <a:miter lim="800000"/>
          </a:ln>
        </p:spPr>
        <p:txBody>
          <a:bodyPr>
            <a:spAutoFit/>
          </a:bodyPr>
          <a:lstStyle/>
          <a:p>
            <a:pPr>
              <a:spcBef>
                <a:spcPct val="50000"/>
              </a:spcBef>
            </a:pPr>
            <a:r>
              <a:rPr lang="zh-CN" altLang="en-US" sz="2800">
                <a:solidFill>
                  <a:srgbClr val="000000"/>
                </a:solidFill>
                <a:latin typeface="黑体" panose="02010609060101010101" pitchFamily="49" charset="-122"/>
                <a:ea typeface="黑体" panose="02010609060101010101" pitchFamily="49" charset="-122"/>
              </a:rPr>
              <a:t>封建</a:t>
            </a:r>
            <a:br>
              <a:rPr lang="zh-CN" altLang="en-US" sz="2800">
                <a:solidFill>
                  <a:srgbClr val="000000"/>
                </a:solidFill>
                <a:latin typeface="黑体" panose="02010609060101010101" pitchFamily="49" charset="-122"/>
                <a:ea typeface="黑体" panose="02010609060101010101" pitchFamily="49" charset="-122"/>
              </a:rPr>
            </a:br>
            <a:r>
              <a:rPr lang="zh-CN" altLang="en-US" sz="2800">
                <a:solidFill>
                  <a:srgbClr val="000000"/>
                </a:solidFill>
                <a:latin typeface="黑体" panose="02010609060101010101" pitchFamily="49" charset="-122"/>
                <a:ea typeface="黑体" panose="02010609060101010101" pitchFamily="49" charset="-122"/>
              </a:rPr>
              <a:t>专制</a:t>
            </a:r>
          </a:p>
        </p:txBody>
      </p:sp>
      <p:sp>
        <p:nvSpPr>
          <p:cNvPr id="27" name="文本框 50192"/>
          <p:cNvSpPr txBox="1">
            <a:spLocks noChangeArrowheads="1"/>
          </p:cNvSpPr>
          <p:nvPr/>
        </p:nvSpPr>
        <p:spPr bwMode="auto">
          <a:xfrm>
            <a:off x="2302241" y="3946755"/>
            <a:ext cx="1143000" cy="519113"/>
          </a:xfrm>
          <a:prstGeom prst="rect">
            <a:avLst/>
          </a:prstGeom>
          <a:noFill/>
          <a:ln w="9525">
            <a:noFill/>
            <a:miter lim="800000"/>
          </a:ln>
        </p:spPr>
        <p:txBody>
          <a:bodyPr>
            <a:spAutoFit/>
          </a:bodyPr>
          <a:lstStyle/>
          <a:p>
            <a:pPr>
              <a:spcBef>
                <a:spcPct val="50000"/>
              </a:spcBef>
            </a:pPr>
            <a:r>
              <a:rPr lang="zh-CN" altLang="en-US" sz="2800">
                <a:solidFill>
                  <a:srgbClr val="000000"/>
                </a:solidFill>
                <a:latin typeface="黑体" panose="02010609060101010101" pitchFamily="49" charset="-122"/>
                <a:ea typeface="黑体" panose="02010609060101010101" pitchFamily="49" charset="-122"/>
              </a:rPr>
              <a:t>帝制</a:t>
            </a:r>
          </a:p>
        </p:txBody>
      </p:sp>
      <p:sp>
        <p:nvSpPr>
          <p:cNvPr id="28" name="文本框 50190"/>
          <p:cNvSpPr txBox="1">
            <a:spLocks noChangeArrowheads="1"/>
          </p:cNvSpPr>
          <p:nvPr/>
        </p:nvSpPr>
        <p:spPr bwMode="auto">
          <a:xfrm>
            <a:off x="2312996" y="2696382"/>
            <a:ext cx="914400" cy="946150"/>
          </a:xfrm>
          <a:prstGeom prst="rect">
            <a:avLst/>
          </a:prstGeom>
          <a:noFill/>
          <a:ln w="9525">
            <a:noFill/>
            <a:miter lim="800000"/>
          </a:ln>
        </p:spPr>
        <p:txBody>
          <a:bodyPr>
            <a:spAutoFit/>
          </a:bodyPr>
          <a:lstStyle/>
          <a:p>
            <a:pPr>
              <a:spcBef>
                <a:spcPct val="50000"/>
              </a:spcBef>
            </a:pPr>
            <a:r>
              <a:rPr lang="zh-CN" altLang="en-US" sz="2800">
                <a:solidFill>
                  <a:srgbClr val="000000"/>
                </a:solidFill>
                <a:latin typeface="黑体" panose="02010609060101010101" pitchFamily="49" charset="-122"/>
                <a:ea typeface="黑体" panose="02010609060101010101" pitchFamily="49" charset="-122"/>
              </a:rPr>
              <a:t>君主</a:t>
            </a:r>
            <a:br>
              <a:rPr lang="zh-CN" altLang="en-US" sz="2800">
                <a:solidFill>
                  <a:srgbClr val="000000"/>
                </a:solidFill>
                <a:latin typeface="黑体" panose="02010609060101010101" pitchFamily="49" charset="-122"/>
                <a:ea typeface="黑体" panose="02010609060101010101" pitchFamily="49" charset="-122"/>
              </a:rPr>
            </a:br>
            <a:r>
              <a:rPr lang="zh-CN" altLang="en-US" sz="2800">
                <a:solidFill>
                  <a:srgbClr val="000000"/>
                </a:solidFill>
                <a:latin typeface="黑体" panose="02010609060101010101" pitchFamily="49" charset="-122"/>
                <a:ea typeface="黑体" panose="02010609060101010101" pitchFamily="49" charset="-122"/>
              </a:rPr>
              <a:t>立宪</a:t>
            </a:r>
          </a:p>
        </p:txBody>
      </p:sp>
      <p:sp>
        <p:nvSpPr>
          <p:cNvPr id="29" name="文本框 50191"/>
          <p:cNvSpPr txBox="1">
            <a:spLocks noChangeArrowheads="1"/>
          </p:cNvSpPr>
          <p:nvPr/>
        </p:nvSpPr>
        <p:spPr bwMode="auto">
          <a:xfrm>
            <a:off x="2284585" y="1748579"/>
            <a:ext cx="1268413" cy="519113"/>
          </a:xfrm>
          <a:prstGeom prst="rect">
            <a:avLst/>
          </a:prstGeom>
          <a:noFill/>
          <a:ln w="9525">
            <a:noFill/>
            <a:miter lim="800000"/>
          </a:ln>
        </p:spPr>
        <p:txBody>
          <a:bodyPr>
            <a:spAutoFit/>
          </a:bodyPr>
          <a:lstStyle/>
          <a:p>
            <a:pPr>
              <a:spcBef>
                <a:spcPct val="50000"/>
              </a:spcBef>
            </a:pPr>
            <a:r>
              <a:rPr lang="zh-CN" altLang="en-US" sz="2800">
                <a:solidFill>
                  <a:srgbClr val="000000"/>
                </a:solidFill>
                <a:latin typeface="黑体" panose="02010609060101010101" pitchFamily="49" charset="-122"/>
                <a:ea typeface="黑体" panose="02010609060101010101" pitchFamily="49" charset="-122"/>
              </a:rPr>
              <a:t>共和制</a:t>
            </a:r>
          </a:p>
        </p:txBody>
      </p:sp>
      <p:sp>
        <p:nvSpPr>
          <p:cNvPr id="30" name="文本框 50193"/>
          <p:cNvSpPr txBox="1">
            <a:spLocks noChangeArrowheads="1"/>
          </p:cNvSpPr>
          <p:nvPr/>
        </p:nvSpPr>
        <p:spPr bwMode="auto">
          <a:xfrm>
            <a:off x="2815253" y="987117"/>
            <a:ext cx="1219200" cy="579438"/>
          </a:xfrm>
          <a:prstGeom prst="rect">
            <a:avLst/>
          </a:prstGeom>
          <a:noFill/>
          <a:ln w="9525">
            <a:noFill/>
            <a:miter lim="800000"/>
          </a:ln>
        </p:spPr>
        <p:txBody>
          <a:bodyPr>
            <a:spAutoFit/>
          </a:bodyPr>
          <a:lstStyle/>
          <a:p>
            <a:pPr>
              <a:spcBef>
                <a:spcPct val="50000"/>
              </a:spcBef>
            </a:pPr>
            <a:r>
              <a:rPr lang="zh-CN" altLang="en-US" sz="3200" b="1">
                <a:solidFill>
                  <a:srgbClr val="FF3300"/>
                </a:solidFill>
                <a:latin typeface="黑体" panose="02010609060101010101" pitchFamily="49" charset="-122"/>
                <a:ea typeface="黑体" panose="02010609060101010101" pitchFamily="49" charset="-122"/>
              </a:rPr>
              <a:t>政体</a:t>
            </a:r>
          </a:p>
        </p:txBody>
      </p:sp>
      <p:sp>
        <p:nvSpPr>
          <p:cNvPr id="31" name="流程图: 联系 50227"/>
          <p:cNvSpPr>
            <a:spLocks noChangeArrowheads="1"/>
          </p:cNvSpPr>
          <p:nvPr/>
        </p:nvSpPr>
        <p:spPr bwMode="auto">
          <a:xfrm>
            <a:off x="3400598" y="4147498"/>
            <a:ext cx="152400" cy="152400"/>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32" name="流程图: 联系 50227"/>
          <p:cNvSpPr>
            <a:spLocks noChangeArrowheads="1"/>
          </p:cNvSpPr>
          <p:nvPr/>
        </p:nvSpPr>
        <p:spPr bwMode="auto">
          <a:xfrm>
            <a:off x="3388331" y="3017057"/>
            <a:ext cx="152400" cy="152400"/>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33" name="流程图: 联系 50227"/>
          <p:cNvSpPr>
            <a:spLocks noChangeArrowheads="1"/>
          </p:cNvSpPr>
          <p:nvPr/>
        </p:nvSpPr>
        <p:spPr bwMode="auto">
          <a:xfrm>
            <a:off x="3410234" y="1968688"/>
            <a:ext cx="152400" cy="152400"/>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34" name="流程图: 联系 50181"/>
          <p:cNvSpPr>
            <a:spLocks noChangeArrowheads="1"/>
          </p:cNvSpPr>
          <p:nvPr/>
        </p:nvSpPr>
        <p:spPr bwMode="auto">
          <a:xfrm flipV="1">
            <a:off x="6688870" y="6253548"/>
            <a:ext cx="133564" cy="96839"/>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35" name="流程图: 联系 50181"/>
          <p:cNvSpPr>
            <a:spLocks noChangeArrowheads="1"/>
          </p:cNvSpPr>
          <p:nvPr/>
        </p:nvSpPr>
        <p:spPr bwMode="auto">
          <a:xfrm flipV="1">
            <a:off x="7390332" y="6273841"/>
            <a:ext cx="133564" cy="96839"/>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36" name="流程图: 联系 50181"/>
          <p:cNvSpPr>
            <a:spLocks noChangeArrowheads="1"/>
          </p:cNvSpPr>
          <p:nvPr/>
        </p:nvSpPr>
        <p:spPr bwMode="auto">
          <a:xfrm flipV="1">
            <a:off x="8197188" y="6260541"/>
            <a:ext cx="133564" cy="96839"/>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37" name="流程图: 联系 50181"/>
          <p:cNvSpPr>
            <a:spLocks noChangeArrowheads="1"/>
          </p:cNvSpPr>
          <p:nvPr/>
        </p:nvSpPr>
        <p:spPr bwMode="auto">
          <a:xfrm flipV="1">
            <a:off x="9075185" y="6273841"/>
            <a:ext cx="147844" cy="107603"/>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38" name="流程图: 联系 50204"/>
          <p:cNvSpPr>
            <a:spLocks noChangeArrowheads="1"/>
          </p:cNvSpPr>
          <p:nvPr/>
        </p:nvSpPr>
        <p:spPr bwMode="auto">
          <a:xfrm>
            <a:off x="3819070" y="5424302"/>
            <a:ext cx="209462" cy="228600"/>
          </a:xfrm>
          <a:prstGeom prst="flowChartConnector">
            <a:avLst/>
          </a:prstGeom>
          <a:solidFill>
            <a:srgbClr val="3399FF"/>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39" name="流程图: 联系 50204"/>
          <p:cNvSpPr>
            <a:spLocks noChangeArrowheads="1"/>
          </p:cNvSpPr>
          <p:nvPr/>
        </p:nvSpPr>
        <p:spPr bwMode="auto">
          <a:xfrm>
            <a:off x="6496254" y="5400195"/>
            <a:ext cx="250749" cy="217264"/>
          </a:xfrm>
          <a:prstGeom prst="flowChartConnector">
            <a:avLst/>
          </a:prstGeom>
          <a:solidFill>
            <a:srgbClr val="3399FF"/>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40" name="流程图: 联系 50204"/>
          <p:cNvSpPr>
            <a:spLocks noChangeArrowheads="1"/>
          </p:cNvSpPr>
          <p:nvPr/>
        </p:nvSpPr>
        <p:spPr bwMode="auto">
          <a:xfrm>
            <a:off x="5655713" y="4044363"/>
            <a:ext cx="251810" cy="221611"/>
          </a:xfrm>
          <a:prstGeom prst="flowChartConnector">
            <a:avLst/>
          </a:prstGeom>
          <a:solidFill>
            <a:srgbClr val="3399FF"/>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41" name="流程图: 联系 50204"/>
          <p:cNvSpPr>
            <a:spLocks noChangeArrowheads="1"/>
          </p:cNvSpPr>
          <p:nvPr/>
        </p:nvSpPr>
        <p:spPr bwMode="auto">
          <a:xfrm>
            <a:off x="8781497" y="4018706"/>
            <a:ext cx="256473" cy="200336"/>
          </a:xfrm>
          <a:prstGeom prst="flowChartConnector">
            <a:avLst/>
          </a:prstGeom>
          <a:solidFill>
            <a:srgbClr val="3399FF"/>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43" name="文本框 50195"/>
          <p:cNvSpPr txBox="1">
            <a:spLocks noChangeArrowheads="1"/>
          </p:cNvSpPr>
          <p:nvPr/>
        </p:nvSpPr>
        <p:spPr bwMode="auto">
          <a:xfrm>
            <a:off x="3517762" y="6330131"/>
            <a:ext cx="1027490" cy="430887"/>
          </a:xfrm>
          <a:prstGeom prst="rect">
            <a:avLst/>
          </a:prstGeom>
          <a:noFill/>
          <a:ln w="9525">
            <a:noFill/>
            <a:miter lim="800000"/>
          </a:ln>
        </p:spPr>
        <p:txBody>
          <a:bodyPr wrap="square">
            <a:spAutoFit/>
          </a:bodyPr>
          <a:lstStyle/>
          <a:p>
            <a:pPr>
              <a:spcBef>
                <a:spcPct val="50000"/>
              </a:spcBef>
            </a:pPr>
            <a:r>
              <a:rPr lang="en-US" altLang="zh-CN" sz="2200">
                <a:latin typeface="黑体" panose="02010609060101010101" pitchFamily="49" charset="-122"/>
                <a:ea typeface="黑体" panose="02010609060101010101" pitchFamily="49" charset="-122"/>
              </a:rPr>
              <a:t>1788</a:t>
            </a:r>
          </a:p>
        </p:txBody>
      </p:sp>
      <p:sp>
        <p:nvSpPr>
          <p:cNvPr id="44" name="文本框 50196"/>
          <p:cNvSpPr txBox="1">
            <a:spLocks noChangeArrowheads="1"/>
          </p:cNvSpPr>
          <p:nvPr/>
        </p:nvSpPr>
        <p:spPr bwMode="auto">
          <a:xfrm>
            <a:off x="4233230" y="6330131"/>
            <a:ext cx="872071" cy="430887"/>
          </a:xfrm>
          <a:prstGeom prst="rect">
            <a:avLst/>
          </a:prstGeom>
          <a:noFill/>
          <a:ln w="9525">
            <a:noFill/>
            <a:miter lim="800000"/>
          </a:ln>
        </p:spPr>
        <p:txBody>
          <a:bodyPr wrap="square">
            <a:spAutoFit/>
          </a:bodyPr>
          <a:lstStyle/>
          <a:p>
            <a:pPr>
              <a:spcBef>
                <a:spcPct val="50000"/>
              </a:spcBef>
            </a:pPr>
            <a:r>
              <a:rPr lang="en-US" altLang="zh-CN" sz="2200">
                <a:solidFill>
                  <a:srgbClr val="FF0000"/>
                </a:solidFill>
                <a:latin typeface="黑体" panose="02010609060101010101" pitchFamily="49" charset="-122"/>
                <a:ea typeface="黑体" panose="02010609060101010101" pitchFamily="49" charset="-122"/>
              </a:rPr>
              <a:t>1789</a:t>
            </a:r>
          </a:p>
        </p:txBody>
      </p:sp>
      <p:sp>
        <p:nvSpPr>
          <p:cNvPr id="45" name="Text Box 25"/>
          <p:cNvSpPr txBox="1">
            <a:spLocks noChangeArrowheads="1"/>
          </p:cNvSpPr>
          <p:nvPr/>
        </p:nvSpPr>
        <p:spPr bwMode="auto">
          <a:xfrm>
            <a:off x="5007829" y="6342831"/>
            <a:ext cx="773405"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zh-CN" sz="2200">
                <a:latin typeface="黑体" panose="02010609060101010101" pitchFamily="49" charset="-122"/>
                <a:ea typeface="黑体" panose="02010609060101010101" pitchFamily="49" charset="-122"/>
              </a:rPr>
              <a:t>1792</a:t>
            </a:r>
          </a:p>
        </p:txBody>
      </p:sp>
      <p:sp>
        <p:nvSpPr>
          <p:cNvPr id="46" name="文本框 50198"/>
          <p:cNvSpPr txBox="1">
            <a:spLocks noChangeArrowheads="1"/>
          </p:cNvSpPr>
          <p:nvPr/>
        </p:nvSpPr>
        <p:spPr bwMode="auto">
          <a:xfrm>
            <a:off x="5666928" y="6345279"/>
            <a:ext cx="904110" cy="430887"/>
          </a:xfrm>
          <a:prstGeom prst="rect">
            <a:avLst/>
          </a:prstGeom>
          <a:noFill/>
          <a:ln w="9525">
            <a:noFill/>
            <a:miter lim="800000"/>
          </a:ln>
        </p:spPr>
        <p:txBody>
          <a:bodyPr wrap="square">
            <a:spAutoFit/>
          </a:bodyPr>
          <a:lstStyle/>
          <a:p>
            <a:pPr>
              <a:spcBef>
                <a:spcPct val="50000"/>
              </a:spcBef>
            </a:pPr>
            <a:r>
              <a:rPr lang="en-US" altLang="zh-CN" sz="2200">
                <a:latin typeface="黑体" panose="02010609060101010101" pitchFamily="49" charset="-122"/>
                <a:ea typeface="黑体" panose="02010609060101010101" pitchFamily="49" charset="-122"/>
              </a:rPr>
              <a:t>1804</a:t>
            </a:r>
          </a:p>
        </p:txBody>
      </p:sp>
      <p:sp>
        <p:nvSpPr>
          <p:cNvPr id="47" name="文本框 50198"/>
          <p:cNvSpPr txBox="1">
            <a:spLocks noChangeArrowheads="1"/>
          </p:cNvSpPr>
          <p:nvPr/>
        </p:nvSpPr>
        <p:spPr bwMode="auto">
          <a:xfrm>
            <a:off x="6375258" y="6333884"/>
            <a:ext cx="904110" cy="430887"/>
          </a:xfrm>
          <a:prstGeom prst="rect">
            <a:avLst/>
          </a:prstGeom>
          <a:noFill/>
          <a:ln w="9525">
            <a:noFill/>
            <a:miter lim="800000"/>
          </a:ln>
        </p:spPr>
        <p:txBody>
          <a:bodyPr wrap="square">
            <a:spAutoFit/>
          </a:bodyPr>
          <a:lstStyle/>
          <a:p>
            <a:pPr>
              <a:spcBef>
                <a:spcPct val="50000"/>
              </a:spcBef>
            </a:pPr>
            <a:r>
              <a:rPr lang="en-US" altLang="zh-CN" sz="2200" smtClean="0">
                <a:latin typeface="黑体" panose="02010609060101010101" pitchFamily="49" charset="-122"/>
                <a:ea typeface="黑体" panose="02010609060101010101" pitchFamily="49" charset="-122"/>
              </a:rPr>
              <a:t>1815</a:t>
            </a:r>
            <a:endParaRPr lang="en-US" altLang="zh-CN" sz="2200">
              <a:latin typeface="黑体" pitchFamily="49" charset="-122"/>
              <a:ea typeface="黑体" pitchFamily="49" charset="-122"/>
            </a:endParaRPr>
          </a:p>
        </p:txBody>
      </p:sp>
      <p:sp>
        <p:nvSpPr>
          <p:cNvPr id="48" name="文本框 50198"/>
          <p:cNvSpPr txBox="1">
            <a:spLocks noChangeArrowheads="1"/>
          </p:cNvSpPr>
          <p:nvPr/>
        </p:nvSpPr>
        <p:spPr bwMode="auto">
          <a:xfrm>
            <a:off x="7115831" y="6344286"/>
            <a:ext cx="904110" cy="430887"/>
          </a:xfrm>
          <a:prstGeom prst="rect">
            <a:avLst/>
          </a:prstGeom>
          <a:noFill/>
          <a:ln w="9525">
            <a:noFill/>
            <a:miter lim="800000"/>
          </a:ln>
        </p:spPr>
        <p:txBody>
          <a:bodyPr wrap="square">
            <a:spAutoFit/>
          </a:bodyPr>
          <a:lstStyle/>
          <a:p>
            <a:pPr>
              <a:spcBef>
                <a:spcPct val="50000"/>
              </a:spcBef>
            </a:pPr>
            <a:r>
              <a:rPr lang="en-US" altLang="zh-CN" sz="2200" smtClean="0">
                <a:latin typeface="黑体" panose="02010609060101010101" pitchFamily="49" charset="-122"/>
                <a:ea typeface="黑体" panose="02010609060101010101" pitchFamily="49" charset="-122"/>
              </a:rPr>
              <a:t>1830</a:t>
            </a:r>
            <a:endParaRPr lang="en-US" altLang="zh-CN" sz="2200">
              <a:latin typeface="黑体" panose="02010609060101010101" pitchFamily="49" charset="-122"/>
              <a:ea typeface="黑体" panose="02010609060101010101" pitchFamily="49" charset="-122"/>
            </a:endParaRPr>
          </a:p>
        </p:txBody>
      </p:sp>
      <p:sp>
        <p:nvSpPr>
          <p:cNvPr id="49" name="文本框 50198"/>
          <p:cNvSpPr txBox="1">
            <a:spLocks noChangeArrowheads="1"/>
          </p:cNvSpPr>
          <p:nvPr/>
        </p:nvSpPr>
        <p:spPr bwMode="auto">
          <a:xfrm>
            <a:off x="7921060" y="6336135"/>
            <a:ext cx="904110" cy="430887"/>
          </a:xfrm>
          <a:prstGeom prst="rect">
            <a:avLst/>
          </a:prstGeom>
          <a:noFill/>
          <a:ln w="9525">
            <a:noFill/>
            <a:miter lim="800000"/>
          </a:ln>
        </p:spPr>
        <p:txBody>
          <a:bodyPr wrap="square">
            <a:spAutoFit/>
          </a:bodyPr>
          <a:lstStyle/>
          <a:p>
            <a:pPr>
              <a:spcBef>
                <a:spcPct val="50000"/>
              </a:spcBef>
            </a:pPr>
            <a:r>
              <a:rPr lang="en-US" altLang="zh-CN" sz="2200" smtClean="0">
                <a:latin typeface="黑体" panose="02010609060101010101" pitchFamily="49" charset="-122"/>
                <a:ea typeface="黑体" panose="02010609060101010101" pitchFamily="49" charset="-122"/>
              </a:rPr>
              <a:t>1848</a:t>
            </a:r>
            <a:endParaRPr lang="en-US" altLang="zh-CN" sz="2200">
              <a:latin typeface="黑体" panose="02010609060101010101" pitchFamily="49" charset="-122"/>
              <a:ea typeface="黑体" panose="02010609060101010101" pitchFamily="49" charset="-122"/>
            </a:endParaRPr>
          </a:p>
        </p:txBody>
      </p:sp>
      <p:sp>
        <p:nvSpPr>
          <p:cNvPr id="50" name="文本框 50198"/>
          <p:cNvSpPr txBox="1">
            <a:spLocks noChangeArrowheads="1"/>
          </p:cNvSpPr>
          <p:nvPr/>
        </p:nvSpPr>
        <p:spPr bwMode="auto">
          <a:xfrm>
            <a:off x="8825596" y="6335879"/>
            <a:ext cx="904110" cy="430887"/>
          </a:xfrm>
          <a:prstGeom prst="rect">
            <a:avLst/>
          </a:prstGeom>
          <a:noFill/>
          <a:ln w="9525">
            <a:noFill/>
            <a:miter lim="800000"/>
          </a:ln>
        </p:spPr>
        <p:txBody>
          <a:bodyPr wrap="square">
            <a:spAutoFit/>
          </a:bodyPr>
          <a:lstStyle/>
          <a:p>
            <a:pPr>
              <a:spcBef>
                <a:spcPct val="50000"/>
              </a:spcBef>
            </a:pPr>
            <a:r>
              <a:rPr lang="en-US" altLang="zh-CN" sz="2200" smtClean="0">
                <a:latin typeface="黑体" panose="02010609060101010101" pitchFamily="49" charset="-122"/>
                <a:ea typeface="黑体" panose="02010609060101010101" pitchFamily="49" charset="-122"/>
              </a:rPr>
              <a:t>1852</a:t>
            </a:r>
            <a:endParaRPr lang="en-US" altLang="zh-CN" sz="2200">
              <a:latin typeface="黑体" panose="02010609060101010101" pitchFamily="49" charset="-122"/>
              <a:ea typeface="黑体" panose="02010609060101010101" pitchFamily="49" charset="-122"/>
            </a:endParaRPr>
          </a:p>
        </p:txBody>
      </p:sp>
      <p:sp>
        <p:nvSpPr>
          <p:cNvPr id="51" name="文本框 50198"/>
          <p:cNvSpPr txBox="1">
            <a:spLocks noChangeArrowheads="1"/>
          </p:cNvSpPr>
          <p:nvPr/>
        </p:nvSpPr>
        <p:spPr bwMode="auto">
          <a:xfrm>
            <a:off x="9656651" y="6338606"/>
            <a:ext cx="904110" cy="430887"/>
          </a:xfrm>
          <a:prstGeom prst="rect">
            <a:avLst/>
          </a:prstGeom>
          <a:noFill/>
          <a:ln w="9525">
            <a:noFill/>
            <a:miter lim="800000"/>
          </a:ln>
        </p:spPr>
        <p:txBody>
          <a:bodyPr wrap="square">
            <a:spAutoFit/>
          </a:bodyPr>
          <a:lstStyle/>
          <a:p>
            <a:pPr>
              <a:spcBef>
                <a:spcPct val="50000"/>
              </a:spcBef>
            </a:pPr>
            <a:r>
              <a:rPr lang="en-US" altLang="zh-CN" sz="2200" smtClean="0">
                <a:latin typeface="黑体" panose="02010609060101010101" pitchFamily="49" charset="-122"/>
                <a:ea typeface="黑体" panose="02010609060101010101" pitchFamily="49" charset="-122"/>
              </a:rPr>
              <a:t>1870</a:t>
            </a:r>
            <a:endParaRPr lang="en-US" altLang="zh-CN" sz="2200">
              <a:latin typeface="黑体" panose="02010609060101010101" pitchFamily="49" charset="-122"/>
              <a:ea typeface="黑体" panose="02010609060101010101" pitchFamily="49" charset="-122"/>
            </a:endParaRPr>
          </a:p>
        </p:txBody>
      </p:sp>
      <p:sp>
        <p:nvSpPr>
          <p:cNvPr id="52" name="流程图: 联系 50181"/>
          <p:cNvSpPr>
            <a:spLocks noChangeArrowheads="1"/>
          </p:cNvSpPr>
          <p:nvPr/>
        </p:nvSpPr>
        <p:spPr bwMode="auto">
          <a:xfrm flipV="1">
            <a:off x="9893540" y="6281803"/>
            <a:ext cx="147844" cy="107603"/>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53" name="Text Box 31"/>
          <p:cNvSpPr txBox="1">
            <a:spLocks noChangeArrowheads="1"/>
          </p:cNvSpPr>
          <p:nvPr/>
        </p:nvSpPr>
        <p:spPr bwMode="auto">
          <a:xfrm>
            <a:off x="10537636" y="6348005"/>
            <a:ext cx="119829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en-US" altLang="zh-CN" sz="2200" b="1" smtClean="0">
                <a:solidFill>
                  <a:srgbClr val="FF0000"/>
                </a:solidFill>
                <a:latin typeface="黑体" panose="02010609060101010101" pitchFamily="49" charset="-122"/>
                <a:ea typeface="黑体" panose="02010609060101010101" pitchFamily="49" charset="-122"/>
              </a:rPr>
              <a:t>1875</a:t>
            </a:r>
            <a:endParaRPr lang="zh-CN" altLang="zh-CN" sz="2200" b="1">
              <a:solidFill>
                <a:srgbClr val="FF0000"/>
              </a:solidFill>
              <a:latin typeface="黑体" pitchFamily="49" charset="-122"/>
              <a:ea typeface="黑体" pitchFamily="49" charset="-122"/>
            </a:endParaRPr>
          </a:p>
        </p:txBody>
      </p:sp>
      <p:sp>
        <p:nvSpPr>
          <p:cNvPr id="54" name="流程图: 联系 50181"/>
          <p:cNvSpPr>
            <a:spLocks noChangeArrowheads="1"/>
          </p:cNvSpPr>
          <p:nvPr/>
        </p:nvSpPr>
        <p:spPr bwMode="auto">
          <a:xfrm flipV="1">
            <a:off x="10774525" y="6260541"/>
            <a:ext cx="147844" cy="107603"/>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55" name="Line 40"/>
          <p:cNvSpPr>
            <a:spLocks noChangeShapeType="1"/>
          </p:cNvSpPr>
          <p:nvPr/>
        </p:nvSpPr>
        <p:spPr bwMode="auto">
          <a:xfrm flipV="1">
            <a:off x="3917407" y="3302302"/>
            <a:ext cx="621848" cy="2080597"/>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黑体" panose="02010609060101010101" pitchFamily="49" charset="-122"/>
              <a:ea typeface="黑体" panose="02010609060101010101" pitchFamily="49" charset="-122"/>
            </a:endParaRPr>
          </a:p>
        </p:txBody>
      </p:sp>
      <p:sp>
        <p:nvSpPr>
          <p:cNvPr id="57" name="AutoShape 48"/>
          <p:cNvSpPr>
            <a:spLocks noChangeArrowheads="1"/>
          </p:cNvSpPr>
          <p:nvPr/>
        </p:nvSpPr>
        <p:spPr bwMode="auto">
          <a:xfrm>
            <a:off x="4409348" y="2965973"/>
            <a:ext cx="304800" cy="381000"/>
          </a:xfrm>
          <a:prstGeom prst="star4">
            <a:avLst>
              <a:gd name="adj" fmla="val 12500"/>
            </a:avLst>
          </a:prstGeom>
          <a:solidFill>
            <a:srgbClr val="FF3399"/>
          </a:solidFill>
          <a:ln w="9525">
            <a:solidFill>
              <a:srgbClr val="FF33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zh-CN" altLang="zh-CN" sz="1800" b="1">
              <a:solidFill>
                <a:srgbClr val="FF6600"/>
              </a:solidFill>
              <a:latin typeface="黑体" pitchFamily="49" charset="-122"/>
              <a:ea typeface="黑体" pitchFamily="49" charset="-122"/>
            </a:endParaRPr>
          </a:p>
        </p:txBody>
      </p:sp>
      <p:sp>
        <p:nvSpPr>
          <p:cNvPr id="58" name="Line 41"/>
          <p:cNvSpPr>
            <a:spLocks noChangeShapeType="1"/>
          </p:cNvSpPr>
          <p:nvPr/>
        </p:nvSpPr>
        <p:spPr bwMode="auto">
          <a:xfrm flipV="1">
            <a:off x="4656648" y="1928819"/>
            <a:ext cx="684332" cy="1183127"/>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黑体" panose="02010609060101010101" pitchFamily="49" charset="-122"/>
              <a:ea typeface="黑体" panose="02010609060101010101" pitchFamily="49" charset="-122"/>
            </a:endParaRPr>
          </a:p>
        </p:txBody>
      </p:sp>
      <p:sp>
        <p:nvSpPr>
          <p:cNvPr id="59" name="Line 42"/>
          <p:cNvSpPr>
            <a:spLocks noChangeShapeType="1"/>
          </p:cNvSpPr>
          <p:nvPr/>
        </p:nvSpPr>
        <p:spPr bwMode="auto">
          <a:xfrm>
            <a:off x="5317513" y="1941634"/>
            <a:ext cx="434720" cy="2100347"/>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黑体" panose="02010609060101010101" pitchFamily="49" charset="-122"/>
              <a:ea typeface="黑体" panose="02010609060101010101" pitchFamily="49" charset="-122"/>
            </a:endParaRPr>
          </a:p>
        </p:txBody>
      </p:sp>
      <p:sp>
        <p:nvSpPr>
          <p:cNvPr id="60" name="Line 43"/>
          <p:cNvSpPr>
            <a:spLocks noChangeShapeType="1"/>
          </p:cNvSpPr>
          <p:nvPr/>
        </p:nvSpPr>
        <p:spPr bwMode="auto">
          <a:xfrm>
            <a:off x="5818184" y="4221011"/>
            <a:ext cx="690336" cy="1243234"/>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黑体" panose="02010609060101010101" pitchFamily="49" charset="-122"/>
              <a:ea typeface="黑体" panose="02010609060101010101" pitchFamily="49" charset="-122"/>
            </a:endParaRPr>
          </a:p>
        </p:txBody>
      </p:sp>
      <p:sp>
        <p:nvSpPr>
          <p:cNvPr id="61" name="Line 44"/>
          <p:cNvSpPr>
            <a:spLocks noChangeShapeType="1"/>
          </p:cNvSpPr>
          <p:nvPr/>
        </p:nvSpPr>
        <p:spPr bwMode="auto">
          <a:xfrm flipV="1">
            <a:off x="6721819" y="3302303"/>
            <a:ext cx="712898" cy="216907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黑体" panose="02010609060101010101" pitchFamily="49" charset="-122"/>
              <a:ea typeface="黑体" panose="02010609060101010101" pitchFamily="49" charset="-122"/>
            </a:endParaRPr>
          </a:p>
        </p:txBody>
      </p:sp>
      <p:sp>
        <p:nvSpPr>
          <p:cNvPr id="62" name="文本框 50221"/>
          <p:cNvSpPr txBox="1">
            <a:spLocks noChangeArrowheads="1"/>
          </p:cNvSpPr>
          <p:nvPr/>
        </p:nvSpPr>
        <p:spPr bwMode="auto">
          <a:xfrm>
            <a:off x="4288804" y="3474301"/>
            <a:ext cx="553998" cy="2653935"/>
          </a:xfrm>
          <a:prstGeom prst="rect">
            <a:avLst/>
          </a:prstGeom>
          <a:noFill/>
          <a:ln w="9525">
            <a:noFill/>
            <a:miter lim="800000"/>
          </a:ln>
        </p:spPr>
        <p:txBody>
          <a:bodyPr vert="eaVert" wrap="square">
            <a:spAutoFit/>
          </a:bodyPr>
          <a:lstStyle/>
          <a:p>
            <a:pPr>
              <a:spcBef>
                <a:spcPct val="50000"/>
              </a:spcBef>
            </a:pPr>
            <a:r>
              <a:rPr lang="zh-CN" altLang="en-US" sz="2400" b="1">
                <a:solidFill>
                  <a:schemeClr val="accent2">
                    <a:lumMod val="50000"/>
                  </a:schemeClr>
                </a:solidFill>
                <a:latin typeface="黑体" panose="02010609060101010101" pitchFamily="49" charset="-122"/>
                <a:ea typeface="黑体" panose="02010609060101010101" pitchFamily="49" charset="-122"/>
              </a:rPr>
              <a:t>攻占巴士底狱</a:t>
            </a:r>
          </a:p>
        </p:txBody>
      </p:sp>
      <p:sp>
        <p:nvSpPr>
          <p:cNvPr id="63" name="文本框 50222"/>
          <p:cNvSpPr txBox="1">
            <a:spLocks noChangeArrowheads="1"/>
          </p:cNvSpPr>
          <p:nvPr/>
        </p:nvSpPr>
        <p:spPr bwMode="auto">
          <a:xfrm>
            <a:off x="4409628" y="1501107"/>
            <a:ext cx="1875804" cy="461665"/>
          </a:xfrm>
          <a:prstGeom prst="rect">
            <a:avLst/>
          </a:prstGeom>
          <a:noFill/>
          <a:ln w="9525">
            <a:noFill/>
            <a:miter lim="800000"/>
          </a:ln>
        </p:spPr>
        <p:txBody>
          <a:bodyPr wrap="square">
            <a:spAutoFit/>
          </a:bodyPr>
          <a:lstStyle/>
          <a:p>
            <a:pPr>
              <a:spcBef>
                <a:spcPct val="50000"/>
              </a:spcBef>
            </a:pPr>
            <a:r>
              <a:rPr lang="zh-CN" altLang="en-US" sz="2400" b="1">
                <a:solidFill>
                  <a:srgbClr val="FF0000"/>
                </a:solidFill>
                <a:latin typeface="黑体" panose="02010609060101010101" pitchFamily="49" charset="-122"/>
                <a:ea typeface="黑体" panose="02010609060101010101" pitchFamily="49" charset="-122"/>
              </a:rPr>
              <a:t>第一共和国</a:t>
            </a:r>
          </a:p>
        </p:txBody>
      </p:sp>
      <p:sp>
        <p:nvSpPr>
          <p:cNvPr id="64" name="文本框 50223">
            <a:hlinkClick action="ppaction://hlinkshowjump?jump=nextslide"/>
          </p:cNvPr>
          <p:cNvSpPr txBox="1">
            <a:spLocks noChangeArrowheads="1"/>
          </p:cNvSpPr>
          <p:nvPr/>
        </p:nvSpPr>
        <p:spPr bwMode="auto">
          <a:xfrm>
            <a:off x="5712108" y="3662785"/>
            <a:ext cx="1981200" cy="461665"/>
          </a:xfrm>
          <a:prstGeom prst="rect">
            <a:avLst/>
          </a:prstGeom>
          <a:noFill/>
          <a:ln w="9525">
            <a:noFill/>
            <a:miter lim="800000"/>
          </a:ln>
        </p:spPr>
        <p:txBody>
          <a:bodyPr>
            <a:spAutoFit/>
          </a:bodyPr>
          <a:lstStyle/>
          <a:p>
            <a:pPr>
              <a:spcBef>
                <a:spcPct val="50000"/>
              </a:spcBef>
            </a:pPr>
            <a:r>
              <a:rPr lang="zh-CN" altLang="en-US" sz="2400" b="1">
                <a:solidFill>
                  <a:srgbClr val="0000FF"/>
                </a:solidFill>
                <a:latin typeface="黑体" panose="02010609060101010101" pitchFamily="49" charset="-122"/>
                <a:ea typeface="黑体" panose="02010609060101010101" pitchFamily="49" charset="-122"/>
              </a:rPr>
              <a:t>第一帝国</a:t>
            </a:r>
          </a:p>
        </p:txBody>
      </p:sp>
      <p:sp>
        <p:nvSpPr>
          <p:cNvPr id="65" name="文本框 50232"/>
          <p:cNvSpPr txBox="1">
            <a:spLocks noChangeArrowheads="1"/>
          </p:cNvSpPr>
          <p:nvPr/>
        </p:nvSpPr>
        <p:spPr bwMode="auto">
          <a:xfrm>
            <a:off x="5956206" y="5596890"/>
            <a:ext cx="2209800" cy="461665"/>
          </a:xfrm>
          <a:prstGeom prst="rect">
            <a:avLst/>
          </a:prstGeom>
          <a:noFill/>
          <a:ln w="9525">
            <a:noFill/>
            <a:miter lim="800000"/>
          </a:ln>
        </p:spPr>
        <p:txBody>
          <a:bodyPr>
            <a:spAutoFit/>
          </a:bodyPr>
          <a:lstStyle/>
          <a:p>
            <a:pPr>
              <a:spcBef>
                <a:spcPct val="50000"/>
              </a:spcBef>
            </a:pPr>
            <a:r>
              <a:rPr lang="zh-CN" altLang="en-US" sz="2400" b="1">
                <a:latin typeface="黑体" panose="02010609060101010101" pitchFamily="49" charset="-122"/>
                <a:ea typeface="黑体" panose="02010609060101010101" pitchFamily="49" charset="-122"/>
              </a:rPr>
              <a:t>波旁王朝</a:t>
            </a:r>
          </a:p>
        </p:txBody>
      </p:sp>
      <p:sp>
        <p:nvSpPr>
          <p:cNvPr id="66" name="文本框 50230"/>
          <p:cNvSpPr txBox="1">
            <a:spLocks noChangeArrowheads="1"/>
          </p:cNvSpPr>
          <p:nvPr/>
        </p:nvSpPr>
        <p:spPr bwMode="auto">
          <a:xfrm>
            <a:off x="7190562" y="3285519"/>
            <a:ext cx="615553" cy="2209800"/>
          </a:xfrm>
          <a:prstGeom prst="rect">
            <a:avLst/>
          </a:prstGeom>
          <a:noFill/>
          <a:ln w="9525">
            <a:noFill/>
            <a:miter lim="800000"/>
          </a:ln>
        </p:spPr>
        <p:txBody>
          <a:bodyPr vert="eaVert" wrap="square">
            <a:spAutoFit/>
          </a:bodyPr>
          <a:lstStyle/>
          <a:p>
            <a:pPr>
              <a:spcBef>
                <a:spcPct val="50000"/>
              </a:spcBef>
            </a:pPr>
            <a:r>
              <a:rPr lang="zh-CN" altLang="en-US" sz="2800" b="1">
                <a:solidFill>
                  <a:srgbClr val="0000FF"/>
                </a:solidFill>
                <a:latin typeface="黑体" panose="02010609060101010101" pitchFamily="49" charset="-122"/>
                <a:ea typeface="黑体" panose="02010609060101010101" pitchFamily="49" charset="-122"/>
              </a:rPr>
              <a:t>七月王朝</a:t>
            </a:r>
          </a:p>
        </p:txBody>
      </p:sp>
      <p:sp>
        <p:nvSpPr>
          <p:cNvPr id="68" name="十字星 50234"/>
          <p:cNvSpPr>
            <a:spLocks noChangeArrowheads="1"/>
          </p:cNvSpPr>
          <p:nvPr/>
        </p:nvSpPr>
        <p:spPr bwMode="auto">
          <a:xfrm>
            <a:off x="7300362" y="2966984"/>
            <a:ext cx="381000" cy="457200"/>
          </a:xfrm>
          <a:prstGeom prst="star4">
            <a:avLst>
              <a:gd name="adj" fmla="val 12500"/>
            </a:avLst>
          </a:prstGeom>
          <a:solidFill>
            <a:srgbClr val="FF3300"/>
          </a:solidFill>
          <a:ln w="9525">
            <a:solidFill>
              <a:srgbClr val="FF3399"/>
            </a:solidFill>
            <a:miter lim="800000"/>
          </a:ln>
        </p:spPr>
        <p:txBody>
          <a:bodyPr wrap="none" anchor="ctr"/>
          <a:lstStyle/>
          <a:p>
            <a:pPr algn="ctr"/>
            <a:endParaRPr lang="zh-CN" altLang="en-US" b="0">
              <a:solidFill>
                <a:srgbClr val="FF6600"/>
              </a:solidFill>
              <a:latin typeface="黑体" pitchFamily="49" charset="-122"/>
              <a:ea typeface="黑体" pitchFamily="49" charset="-122"/>
            </a:endParaRPr>
          </a:p>
        </p:txBody>
      </p:sp>
      <p:sp>
        <p:nvSpPr>
          <p:cNvPr id="69" name="Line 45"/>
          <p:cNvSpPr>
            <a:spLocks noChangeShapeType="1"/>
          </p:cNvSpPr>
          <p:nvPr/>
        </p:nvSpPr>
        <p:spPr bwMode="auto">
          <a:xfrm flipV="1">
            <a:off x="7530578" y="1870774"/>
            <a:ext cx="511193" cy="1267962"/>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黑体" panose="02010609060101010101" pitchFamily="49" charset="-122"/>
              <a:ea typeface="黑体" panose="02010609060101010101" pitchFamily="49" charset="-122"/>
            </a:endParaRPr>
          </a:p>
        </p:txBody>
      </p:sp>
      <p:sp>
        <p:nvSpPr>
          <p:cNvPr id="70" name="Line 46"/>
          <p:cNvSpPr>
            <a:spLocks noChangeShapeType="1"/>
          </p:cNvSpPr>
          <p:nvPr/>
        </p:nvSpPr>
        <p:spPr bwMode="auto">
          <a:xfrm>
            <a:off x="8041772" y="1881897"/>
            <a:ext cx="796524" cy="218619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黑体" panose="02010609060101010101" pitchFamily="49" charset="-122"/>
              <a:ea typeface="黑体" panose="02010609060101010101" pitchFamily="49" charset="-122"/>
            </a:endParaRPr>
          </a:p>
        </p:txBody>
      </p:sp>
      <p:sp>
        <p:nvSpPr>
          <p:cNvPr id="71" name="Line 47"/>
          <p:cNvSpPr>
            <a:spLocks noChangeShapeType="1"/>
          </p:cNvSpPr>
          <p:nvPr/>
        </p:nvSpPr>
        <p:spPr bwMode="auto">
          <a:xfrm flipV="1">
            <a:off x="8977590" y="1870773"/>
            <a:ext cx="915950" cy="217359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黑体" panose="02010609060101010101" pitchFamily="49" charset="-122"/>
              <a:ea typeface="黑体" panose="02010609060101010101" pitchFamily="49" charset="-122"/>
            </a:endParaRPr>
          </a:p>
        </p:txBody>
      </p:sp>
      <p:sp>
        <p:nvSpPr>
          <p:cNvPr id="72" name="文本框 50222"/>
          <p:cNvSpPr txBox="1">
            <a:spLocks noChangeArrowheads="1"/>
          </p:cNvSpPr>
          <p:nvPr/>
        </p:nvSpPr>
        <p:spPr bwMode="auto">
          <a:xfrm>
            <a:off x="7061106" y="1488431"/>
            <a:ext cx="1875804" cy="461665"/>
          </a:xfrm>
          <a:prstGeom prst="rect">
            <a:avLst/>
          </a:prstGeom>
          <a:noFill/>
          <a:ln w="9525">
            <a:noFill/>
            <a:miter lim="800000"/>
          </a:ln>
        </p:spPr>
        <p:txBody>
          <a:bodyPr wrap="square">
            <a:spAutoFit/>
          </a:bodyPr>
          <a:lstStyle/>
          <a:p>
            <a:pPr>
              <a:spcBef>
                <a:spcPct val="50000"/>
              </a:spcBef>
            </a:pPr>
            <a:r>
              <a:rPr lang="zh-CN" altLang="en-US" sz="2400" b="1" smtClean="0">
                <a:solidFill>
                  <a:srgbClr val="FF0000"/>
                </a:solidFill>
                <a:latin typeface="黑体" panose="02010609060101010101" pitchFamily="49" charset="-122"/>
                <a:ea typeface="黑体" panose="02010609060101010101" pitchFamily="49" charset="-122"/>
              </a:rPr>
              <a:t>第二共和国</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73" name="文本框 50222"/>
          <p:cNvSpPr txBox="1">
            <a:spLocks noChangeArrowheads="1"/>
          </p:cNvSpPr>
          <p:nvPr/>
        </p:nvSpPr>
        <p:spPr bwMode="auto">
          <a:xfrm>
            <a:off x="8948129" y="1473881"/>
            <a:ext cx="1875804" cy="461665"/>
          </a:xfrm>
          <a:prstGeom prst="rect">
            <a:avLst/>
          </a:prstGeom>
          <a:noFill/>
          <a:ln w="9525">
            <a:noFill/>
            <a:miter lim="800000"/>
          </a:ln>
        </p:spPr>
        <p:txBody>
          <a:bodyPr wrap="square">
            <a:spAutoFit/>
          </a:bodyPr>
          <a:lstStyle/>
          <a:p>
            <a:pPr>
              <a:spcBef>
                <a:spcPct val="50000"/>
              </a:spcBef>
            </a:pPr>
            <a:r>
              <a:rPr lang="zh-CN" altLang="en-US" sz="2400" b="1" smtClean="0">
                <a:solidFill>
                  <a:srgbClr val="FF0000"/>
                </a:solidFill>
                <a:latin typeface="黑体" panose="02010609060101010101" pitchFamily="49" charset="-122"/>
                <a:ea typeface="黑体" panose="02010609060101010101" pitchFamily="49" charset="-122"/>
              </a:rPr>
              <a:t>第三共和国</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74" name="文本框 50223">
            <a:hlinkClick action="ppaction://hlinkshowjump?jump=nextslide"/>
          </p:cNvPr>
          <p:cNvSpPr txBox="1">
            <a:spLocks noChangeArrowheads="1"/>
          </p:cNvSpPr>
          <p:nvPr/>
        </p:nvSpPr>
        <p:spPr bwMode="auto">
          <a:xfrm>
            <a:off x="8263970" y="4215472"/>
            <a:ext cx="1981200" cy="461665"/>
          </a:xfrm>
          <a:prstGeom prst="rect">
            <a:avLst/>
          </a:prstGeom>
          <a:noFill/>
          <a:ln w="9525">
            <a:noFill/>
            <a:miter lim="800000"/>
          </a:ln>
        </p:spPr>
        <p:txBody>
          <a:bodyPr>
            <a:spAutoFit/>
          </a:bodyPr>
          <a:lstStyle/>
          <a:p>
            <a:pPr>
              <a:spcBef>
                <a:spcPct val="50000"/>
              </a:spcBef>
            </a:pPr>
            <a:r>
              <a:rPr lang="zh-CN" altLang="en-US" sz="2400" b="1" smtClean="0">
                <a:solidFill>
                  <a:srgbClr val="0000FF"/>
                </a:solidFill>
                <a:latin typeface="黑体" panose="02010609060101010101" pitchFamily="49" charset="-122"/>
                <a:ea typeface="黑体" panose="02010609060101010101" pitchFamily="49" charset="-122"/>
              </a:rPr>
              <a:t>第二帝国</a:t>
            </a:r>
            <a:endParaRPr lang="zh-CN" altLang="en-US" sz="2400" b="1">
              <a:solidFill>
                <a:srgbClr val="0000FF"/>
              </a:solidFill>
              <a:latin typeface="黑体" pitchFamily="49" charset="-122"/>
              <a:ea typeface="黑体" pitchFamily="49" charset="-122"/>
            </a:endParaRPr>
          </a:p>
        </p:txBody>
      </p:sp>
      <p:sp>
        <p:nvSpPr>
          <p:cNvPr id="75" name="文本框 50223">
            <a:hlinkClick action="ppaction://hlinkshowjump?jump=nextslide"/>
          </p:cNvPr>
          <p:cNvSpPr txBox="1">
            <a:spLocks noChangeArrowheads="1"/>
          </p:cNvSpPr>
          <p:nvPr/>
        </p:nvSpPr>
        <p:spPr bwMode="auto">
          <a:xfrm>
            <a:off x="10018928" y="1911618"/>
            <a:ext cx="1806882" cy="1200329"/>
          </a:xfrm>
          <a:prstGeom prst="rect">
            <a:avLst/>
          </a:prstGeom>
          <a:noFill/>
          <a:ln w="9525">
            <a:noFill/>
            <a:miter lim="800000"/>
          </a:ln>
        </p:spPr>
        <p:txBody>
          <a:bodyPr wrap="square">
            <a:spAutoFit/>
          </a:bodyPr>
          <a:lstStyle/>
          <a:p>
            <a:pPr>
              <a:spcBef>
                <a:spcPct val="50000"/>
              </a:spcBef>
            </a:pPr>
            <a:r>
              <a:rPr lang="zh-CN" altLang="en-US" sz="2400" b="1" smtClean="0">
                <a:solidFill>
                  <a:srgbClr val="FF0000"/>
                </a:solidFill>
                <a:latin typeface="黑体" panose="02010609060101010101" pitchFamily="49" charset="-122"/>
                <a:ea typeface="黑体" panose="02010609060101010101" pitchFamily="49" charset="-122"/>
              </a:rPr>
              <a:t>第三共和国宪法正式确立共和政体</a:t>
            </a:r>
            <a:endParaRPr lang="zh-CN" altLang="en-US" sz="2400" b="1">
              <a:solidFill>
                <a:srgbClr val="FF0000"/>
              </a:solidFill>
              <a:latin typeface="黑体" panose="02010609060101010101" pitchFamily="49" charset="-122"/>
              <a:ea typeface="黑体" panose="02010609060101010101" pitchFamily="49" charset="-122"/>
            </a:endParaRPr>
          </a:p>
        </p:txBody>
      </p:sp>
      <p:sp>
        <p:nvSpPr>
          <p:cNvPr id="76" name="Text Box 61"/>
          <p:cNvSpPr txBox="1"/>
          <p:nvPr/>
        </p:nvSpPr>
        <p:spPr>
          <a:xfrm>
            <a:off x="1089556" y="2480541"/>
            <a:ext cx="784740" cy="3108543"/>
          </a:xfrm>
          <a:prstGeom prst="rect">
            <a:avLst/>
          </a:prstGeom>
          <a:solidFill>
            <a:schemeClr val="bg2"/>
          </a:solidFill>
          <a:ln w="9525">
            <a:noFill/>
          </a:ln>
        </p:spPr>
        <p:txBody>
          <a:bodyPr wrap="square">
            <a:spAutoFit/>
          </a:bodyPr>
          <a:lstStyle/>
          <a:p>
            <a:pPr algn="ctr"/>
            <a:r>
              <a:rPr lang="zh-CN" altLang="en-US" sz="2800" b="1" smtClean="0">
                <a:latin typeface="黑体" panose="02010609060101010101" pitchFamily="49" charset="-122"/>
                <a:ea typeface="黑体" panose="02010609060101010101" pitchFamily="49" charset="-122"/>
              </a:rPr>
              <a:t>艰难</a:t>
            </a:r>
            <a:r>
              <a:rPr lang="zh-CN" altLang="en-US" sz="2800" b="1">
                <a:latin typeface="黑体" panose="02010609060101010101" pitchFamily="49" charset="-122"/>
                <a:ea typeface="黑体" panose="02010609060101010101" pitchFamily="49" charset="-122"/>
              </a:rPr>
              <a:t>的共和之路</a:t>
            </a:r>
          </a:p>
        </p:txBody>
      </p:sp>
      <p:sp>
        <p:nvSpPr>
          <p:cNvPr id="2" name="上箭头 1"/>
          <p:cNvSpPr/>
          <p:nvPr/>
        </p:nvSpPr>
        <p:spPr>
          <a:xfrm flipH="1">
            <a:off x="10766443" y="4338765"/>
            <a:ext cx="155925" cy="683835"/>
          </a:xfrm>
          <a:prstGeom prst="upArrow">
            <a:avLst/>
          </a:prstGeom>
          <a:solidFill>
            <a:srgbClr val="C00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79" name="文本框 50221"/>
          <p:cNvSpPr txBox="1">
            <a:spLocks noChangeArrowheads="1"/>
          </p:cNvSpPr>
          <p:nvPr/>
        </p:nvSpPr>
        <p:spPr bwMode="auto">
          <a:xfrm>
            <a:off x="4605247" y="2643395"/>
            <a:ext cx="553998" cy="3757479"/>
          </a:xfrm>
          <a:prstGeom prst="rect">
            <a:avLst/>
          </a:prstGeom>
          <a:noFill/>
          <a:ln w="9525">
            <a:noFill/>
            <a:miter lim="800000"/>
          </a:ln>
        </p:spPr>
        <p:txBody>
          <a:bodyPr vert="eaVert" wrap="square">
            <a:spAutoFit/>
          </a:bodyPr>
          <a:lstStyle/>
          <a:p>
            <a:pPr>
              <a:spcBef>
                <a:spcPct val="50000"/>
              </a:spcBef>
            </a:pPr>
            <a:r>
              <a:rPr lang="zh-CN" altLang="en-US" sz="2400" b="1" smtClean="0">
                <a:solidFill>
                  <a:schemeClr val="accent2">
                    <a:lumMod val="50000"/>
                  </a:schemeClr>
                </a:solidFill>
                <a:latin typeface="黑体" panose="02010609060101010101" pitchFamily="49" charset="-122"/>
                <a:ea typeface="黑体" panose="02010609060101010101" pitchFamily="49" charset="-122"/>
              </a:rPr>
              <a:t>颁布</a:t>
            </a:r>
            <a:r>
              <a:rPr lang="en-US" altLang="zh-CN" sz="2400" b="1" smtClean="0">
                <a:solidFill>
                  <a:schemeClr val="accent2">
                    <a:lumMod val="50000"/>
                  </a:schemeClr>
                </a:solidFill>
                <a:latin typeface="黑体" panose="02010609060101010101" pitchFamily="49" charset="-122"/>
                <a:ea typeface="黑体" panose="02010609060101010101" pitchFamily="49" charset="-122"/>
              </a:rPr>
              <a:t>《</a:t>
            </a:r>
            <a:r>
              <a:rPr lang="zh-CN" altLang="en-US" sz="2400" b="1" smtClean="0">
                <a:solidFill>
                  <a:schemeClr val="accent2">
                    <a:lumMod val="50000"/>
                  </a:schemeClr>
                </a:solidFill>
                <a:latin typeface="黑体" panose="02010609060101010101" pitchFamily="49" charset="-122"/>
                <a:ea typeface="黑体" panose="02010609060101010101" pitchFamily="49" charset="-122"/>
              </a:rPr>
              <a:t>人权宣言</a:t>
            </a:r>
            <a:r>
              <a:rPr lang="en-US" altLang="zh-CN" sz="2400" b="1" smtClean="0">
                <a:solidFill>
                  <a:schemeClr val="accent2">
                    <a:lumMod val="50000"/>
                  </a:schemeClr>
                </a:solidFill>
                <a:latin typeface="黑体" panose="02010609060101010101" pitchFamily="49" charset="-122"/>
                <a:ea typeface="黑体" panose="02010609060101010101" pitchFamily="49" charset="-122"/>
              </a:rPr>
              <a:t>》</a:t>
            </a:r>
            <a:endParaRPr lang="zh-CN" altLang="en-US" sz="2400" b="1">
              <a:solidFill>
                <a:schemeClr val="accent2">
                  <a:lumMod val="50000"/>
                </a:schemeClr>
              </a:solidFill>
              <a:latin typeface="黑体" pitchFamily="49" charset="-122"/>
              <a:ea typeface="黑体" pitchFamily="49" charset="-122"/>
            </a:endParaRPr>
          </a:p>
        </p:txBody>
      </p:sp>
      <p:sp>
        <p:nvSpPr>
          <p:cNvPr id="67" name="流程图: 联系 50227"/>
          <p:cNvSpPr>
            <a:spLocks noChangeArrowheads="1"/>
          </p:cNvSpPr>
          <p:nvPr/>
        </p:nvSpPr>
        <p:spPr bwMode="auto">
          <a:xfrm>
            <a:off x="5215709" y="1886248"/>
            <a:ext cx="218409" cy="244300"/>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77" name="流程图: 联系 50227"/>
          <p:cNvSpPr>
            <a:spLocks noChangeArrowheads="1"/>
          </p:cNvSpPr>
          <p:nvPr/>
        </p:nvSpPr>
        <p:spPr bwMode="auto">
          <a:xfrm>
            <a:off x="7946252" y="1846743"/>
            <a:ext cx="218409" cy="244300"/>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
        <p:nvSpPr>
          <p:cNvPr id="78" name="流程图: 联系 50227"/>
          <p:cNvSpPr>
            <a:spLocks noChangeArrowheads="1"/>
          </p:cNvSpPr>
          <p:nvPr/>
        </p:nvSpPr>
        <p:spPr bwMode="auto">
          <a:xfrm>
            <a:off x="9759715" y="1834722"/>
            <a:ext cx="218409" cy="244300"/>
          </a:xfrm>
          <a:prstGeom prst="flowChartConnector">
            <a:avLst/>
          </a:prstGeom>
          <a:solidFill>
            <a:srgbClr val="FF3300"/>
          </a:solidFill>
          <a:ln w="9525">
            <a:solidFill>
              <a:schemeClr val="tx1"/>
            </a:solidFill>
            <a:round/>
          </a:ln>
        </p:spPr>
        <p:txBody>
          <a:bodyPr/>
          <a:lstStyle/>
          <a:p>
            <a:endParaRPr lang="zh-CN" altLang="en-US">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
                                        </p:tgtEl>
                                        <p:attrNameLst>
                                          <p:attrName>style.visibility</p:attrName>
                                        </p:attrNameLst>
                                      </p:cBhvr>
                                      <p:to>
                                        <p:strVal val="visible"/>
                                      </p:to>
                                    </p:set>
                                  </p:childTnLst>
                                </p:cTn>
                              </p:par>
                              <p:par>
                                <p:cTn id="9" presetID="10" presetClass="entr" presetSubtype="0" fill="hold" grpId="0" nodeType="with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79"/>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8"/>
                                        </p:tgtEl>
                                        <p:attrNameLst>
                                          <p:attrName>style.visibility</p:attrName>
                                        </p:attrNameLst>
                                      </p:cBhvr>
                                      <p:to>
                                        <p:strVal val="visible"/>
                                      </p:to>
                                    </p:set>
                                  </p:childTnLst>
                                </p:cTn>
                              </p:par>
                            </p:childTnLst>
                          </p:cTn>
                        </p:par>
                        <p:par>
                          <p:cTn id="20" fill="hold" nodeType="afterGroup">
                            <p:stCondLst>
                              <p:cond delay="1"/>
                            </p:stCondLst>
                            <p:childTnLst>
                              <p:par>
                                <p:cTn id="21" presetID="10" presetClass="entr" presetSubtype="0"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par>
                                <p:cTn id="24" presetID="1" presetClass="entr" presetSubtype="0" fill="hold" grpId="0" nodeType="withEffect">
                                  <p:stCondLst>
                                    <p:cond delay="0"/>
                                  </p:stCondLst>
                                  <p:childTnLst>
                                    <p:set>
                                      <p:cBhvr>
                                        <p:cTn id="25" dur="1" fill="hold">
                                          <p:stCondLst>
                                            <p:cond delay="0"/>
                                          </p:stCondLst>
                                        </p:cTn>
                                        <p:tgtEl>
                                          <p:spTgt spid="63"/>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59"/>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64"/>
                                        </p:tgtEl>
                                        <p:attrNameLst>
                                          <p:attrName>style.visibility</p:attrName>
                                        </p:attrNameLst>
                                      </p:cBhvr>
                                      <p:to>
                                        <p:strVal val="visible"/>
                                      </p:to>
                                    </p:set>
                                  </p:childTnLst>
                                </p:cTn>
                              </p:par>
                              <p:par>
                                <p:cTn id="32" presetID="10" presetClass="entr" presetSubtype="0" fill="hold" grpId="0"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500"/>
                                        <p:tgtEl>
                                          <p:spTgt spid="40"/>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5"/>
                                        </p:tgtEl>
                                        <p:attrNameLst>
                                          <p:attrName>style.visibility</p:attrName>
                                        </p:attrNameLst>
                                      </p:cBhvr>
                                      <p:to>
                                        <p:strVal val="visible"/>
                                      </p:to>
                                    </p:set>
                                  </p:childTnLst>
                                </p:cTn>
                              </p:par>
                              <p:par>
                                <p:cTn id="39" presetID="10" presetClass="entr" presetSubtype="0" fill="hold" grpId="0" nodeType="with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fade">
                                      <p:cBhvr>
                                        <p:cTn id="41" dur="500"/>
                                        <p:tgtEl>
                                          <p:spTgt spid="60"/>
                                        </p:tgtEl>
                                      </p:cBhvr>
                                    </p:animEffect>
                                  </p:childTnLst>
                                </p:cTn>
                              </p:par>
                              <p:par>
                                <p:cTn id="42" presetID="1" presetClass="entr" presetSubtype="0"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66"/>
                                        </p:tgtEl>
                                        <p:attrNameLst>
                                          <p:attrName>style.visibility</p:attrName>
                                        </p:attrNameLst>
                                      </p:cBhvr>
                                      <p:to>
                                        <p:strVal val="visible"/>
                                      </p:to>
                                    </p:set>
                                    <p:anim calcmode="lin" valueType="num">
                                      <p:cBhvr additive="base">
                                        <p:cTn id="48" dur="500" fill="hold"/>
                                        <p:tgtEl>
                                          <p:spTgt spid="66"/>
                                        </p:tgtEl>
                                        <p:attrNameLst>
                                          <p:attrName>ppt_x</p:attrName>
                                        </p:attrNameLst>
                                      </p:cBhvr>
                                      <p:tavLst>
                                        <p:tav tm="0">
                                          <p:val>
                                            <p:strVal val="#ppt_x"/>
                                          </p:val>
                                        </p:tav>
                                        <p:tav tm="100000">
                                          <p:val>
                                            <p:strVal val="#ppt_x"/>
                                          </p:val>
                                        </p:tav>
                                      </p:tavLst>
                                    </p:anim>
                                    <p:anim calcmode="lin" valueType="num">
                                      <p:cBhvr additive="base">
                                        <p:cTn id="49" dur="500" fill="hold"/>
                                        <p:tgtEl>
                                          <p:spTgt spid="66"/>
                                        </p:tgtEl>
                                        <p:attrNameLst>
                                          <p:attrName>ppt_y</p:attrName>
                                        </p:attrNameLst>
                                      </p:cBhvr>
                                      <p:tavLst>
                                        <p:tav tm="0">
                                          <p:val>
                                            <p:strVal val="1+#ppt_h/2"/>
                                          </p:val>
                                        </p:tav>
                                        <p:tav tm="100000">
                                          <p:val>
                                            <p:strVal val="#ppt_y"/>
                                          </p:val>
                                        </p:tav>
                                      </p:tavLst>
                                    </p:anim>
                                  </p:childTnLst>
                                </p:cTn>
                              </p:par>
                              <p:par>
                                <p:cTn id="50" presetID="10" presetClass="entr" presetSubtype="0" fill="hold" grpId="0" nodeType="with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fade">
                                      <p:cBhvr>
                                        <p:cTn id="52" dur="500"/>
                                        <p:tgtEl>
                                          <p:spTgt spid="6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fade">
                                      <p:cBhvr>
                                        <p:cTn id="55" dur="500"/>
                                        <p:tgtEl>
                                          <p:spTgt spid="68"/>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72"/>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69"/>
                                        </p:tgtEl>
                                        <p:attrNameLst>
                                          <p:attrName>style.visibility</p:attrName>
                                        </p:attrNameLst>
                                      </p:cBhvr>
                                      <p:to>
                                        <p:strVal val="visible"/>
                                      </p:to>
                                    </p:set>
                                  </p:childTnLst>
                                </p:cTn>
                              </p:par>
                            </p:childTnLst>
                          </p:cTn>
                        </p:par>
                        <p:par>
                          <p:cTn id="62" fill="hold" nodeType="afterGroup">
                            <p:stCondLst>
                              <p:cond delay="1"/>
                            </p:stCondLst>
                            <p:childTnLst>
                              <p:par>
                                <p:cTn id="63" presetID="10" presetClass="entr" presetSubtype="0"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500"/>
                                        <p:tgtEl>
                                          <p:spTgt spid="77"/>
                                        </p:tgtEl>
                                      </p:cBhvr>
                                    </p:animEffect>
                                  </p:childTnLst>
                                </p:cTn>
                              </p:par>
                            </p:childTnLst>
                          </p:cTn>
                        </p:par>
                      </p:childTnLst>
                    </p:cTn>
                  </p:par>
                  <p:par>
                    <p:cTn id="66" fill="hold" nodeType="clickPar">
                      <p:stCondLst>
                        <p:cond delay="indefinite"/>
                      </p:stCondLst>
                      <p:childTnLst>
                        <p:par>
                          <p:cTn id="67" fill="hold" nodeType="afterGroup">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74"/>
                                        </p:tgtEl>
                                        <p:attrNameLst>
                                          <p:attrName>style.visibility</p:attrName>
                                        </p:attrNameLst>
                                      </p:cBhvr>
                                      <p:to>
                                        <p:strVal val="visible"/>
                                      </p:to>
                                    </p:set>
                                    <p:animEffect transition="in" filter="fade">
                                      <p:cBhvr>
                                        <p:cTn id="70" dur="500"/>
                                        <p:tgtEl>
                                          <p:spTgt spid="7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childTnLst>
                                </p:cTn>
                              </p:par>
                              <p:par>
                                <p:cTn id="74" presetID="1" presetClass="entr" presetSubtype="0" fill="hold" grpId="0" nodeType="withEffect">
                                  <p:stCondLst>
                                    <p:cond delay="0"/>
                                  </p:stCondLst>
                                  <p:childTnLst>
                                    <p:set>
                                      <p:cBhvr>
                                        <p:cTn id="75" dur="1" fill="hold">
                                          <p:stCondLst>
                                            <p:cond delay="0"/>
                                          </p:stCondLst>
                                        </p:cTn>
                                        <p:tgtEl>
                                          <p:spTgt spid="70"/>
                                        </p:tgtEl>
                                        <p:attrNameLst>
                                          <p:attrName>style.visibility</p:attrName>
                                        </p:attrNameLst>
                                      </p:cBhvr>
                                      <p:to>
                                        <p:strVal val="visible"/>
                                      </p:to>
                                    </p:set>
                                  </p:childTnLst>
                                </p:cTn>
                              </p:par>
                            </p:childTnLst>
                          </p:cTn>
                        </p:par>
                      </p:childTnLst>
                    </p:cTn>
                  </p:par>
                  <p:par>
                    <p:cTn id="76" fill="hold" nodeType="clickPar">
                      <p:stCondLst>
                        <p:cond delay="indefinite"/>
                      </p:stCondLst>
                      <p:childTnLst>
                        <p:par>
                          <p:cTn id="77" fill="hold" nodeType="afterGroup">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73"/>
                                        </p:tgtEl>
                                        <p:attrNameLst>
                                          <p:attrName>style.visibility</p:attrName>
                                        </p:attrNameLst>
                                      </p:cBhvr>
                                      <p:to>
                                        <p:strVal val="visible"/>
                                      </p:to>
                                    </p:set>
                                    <p:animEffect transition="in" filter="fade">
                                      <p:cBhvr>
                                        <p:cTn id="80" dur="500"/>
                                        <p:tgtEl>
                                          <p:spTgt spid="73"/>
                                        </p:tgtEl>
                                      </p:cBhvr>
                                    </p:animEffect>
                                  </p:childTnLst>
                                </p:cTn>
                              </p:par>
                              <p:par>
                                <p:cTn id="81" presetID="1" presetClass="entr" presetSubtype="0" fill="hold" grpId="0" nodeType="withEffect">
                                  <p:stCondLst>
                                    <p:cond delay="0"/>
                                  </p:stCondLst>
                                  <p:childTnLst>
                                    <p:set>
                                      <p:cBhvr>
                                        <p:cTn id="82" dur="1" fill="hold">
                                          <p:stCondLst>
                                            <p:cond delay="0"/>
                                          </p:stCondLst>
                                        </p:cTn>
                                        <p:tgtEl>
                                          <p:spTgt spid="71"/>
                                        </p:tgtEl>
                                        <p:attrNameLst>
                                          <p:attrName>style.visibility</p:attrName>
                                        </p:attrNameLst>
                                      </p:cBhvr>
                                      <p:to>
                                        <p:strVal val="visible"/>
                                      </p:to>
                                    </p:set>
                                  </p:childTnLst>
                                </p:cTn>
                              </p:par>
                              <p:par>
                                <p:cTn id="83" presetID="10" presetClass="entr" presetSubtype="0" fill="hold" grpId="0" nodeType="withEffect">
                                  <p:stCondLst>
                                    <p:cond delay="0"/>
                                  </p:stCondLst>
                                  <p:childTnLst>
                                    <p:set>
                                      <p:cBhvr>
                                        <p:cTn id="84" dur="1" fill="hold">
                                          <p:stCondLst>
                                            <p:cond delay="0"/>
                                          </p:stCondLst>
                                        </p:cTn>
                                        <p:tgtEl>
                                          <p:spTgt spid="78"/>
                                        </p:tgtEl>
                                        <p:attrNameLst>
                                          <p:attrName>style.visibility</p:attrName>
                                        </p:attrNameLst>
                                      </p:cBhvr>
                                      <p:to>
                                        <p:strVal val="visible"/>
                                      </p:to>
                                    </p:set>
                                    <p:animEffect transition="in" filter="fade">
                                      <p:cBhvr>
                                        <p:cTn id="85" dur="500"/>
                                        <p:tgtEl>
                                          <p:spTgt spid="78"/>
                                        </p:tgtEl>
                                      </p:cBhvr>
                                    </p:animEffect>
                                  </p:childTnLst>
                                </p:cTn>
                              </p:par>
                            </p:childTnLst>
                          </p:cTn>
                        </p:par>
                      </p:childTnLst>
                    </p:cTn>
                  </p:par>
                  <p:par>
                    <p:cTn id="86" fill="hold" nodeType="clickPar">
                      <p:stCondLst>
                        <p:cond delay="indefinite"/>
                      </p:stCondLst>
                      <p:childTnLst>
                        <p:par>
                          <p:cTn id="87" fill="hold" nodeType="afterGroup">
                            <p:stCondLst>
                              <p:cond delay="0"/>
                            </p:stCondLst>
                            <p:childTnLst>
                              <p:par>
                                <p:cTn id="88" presetID="2" presetClass="entr" presetSubtype="4" fill="hold" grpId="0" nodeType="clickEffect">
                                  <p:stCondLst>
                                    <p:cond delay="0"/>
                                  </p:stCondLst>
                                  <p:childTnLst>
                                    <p:set>
                                      <p:cBhvr>
                                        <p:cTn id="89" dur="1" fill="hold">
                                          <p:stCondLst>
                                            <p:cond delay="0"/>
                                          </p:stCondLst>
                                        </p:cTn>
                                        <p:tgtEl>
                                          <p:spTgt spid="75"/>
                                        </p:tgtEl>
                                        <p:attrNameLst>
                                          <p:attrName>style.visibility</p:attrName>
                                        </p:attrNameLst>
                                      </p:cBhvr>
                                      <p:to>
                                        <p:strVal val="visible"/>
                                      </p:to>
                                    </p:set>
                                    <p:anim calcmode="lin" valueType="num">
                                      <p:cBhvr additive="base">
                                        <p:cTn id="90" dur="500" fill="hold"/>
                                        <p:tgtEl>
                                          <p:spTgt spid="75"/>
                                        </p:tgtEl>
                                        <p:attrNameLst>
                                          <p:attrName>ppt_x</p:attrName>
                                        </p:attrNameLst>
                                      </p:cBhvr>
                                      <p:tavLst>
                                        <p:tav tm="0">
                                          <p:val>
                                            <p:strVal val="#ppt_x"/>
                                          </p:val>
                                        </p:tav>
                                        <p:tav tm="100000">
                                          <p:val>
                                            <p:strVal val="#ppt_x"/>
                                          </p:val>
                                        </p:tav>
                                      </p:tavLst>
                                    </p:anim>
                                    <p:anim calcmode="lin" valueType="num">
                                      <p:cBhvr additive="base">
                                        <p:cTn id="91" dur="500" fill="hold"/>
                                        <p:tgtEl>
                                          <p:spTgt spid="75"/>
                                        </p:tgtEl>
                                        <p:attrNameLst>
                                          <p:attrName>ppt_y</p:attrName>
                                        </p:attrNameLst>
                                      </p:cBhvr>
                                      <p:tavLst>
                                        <p:tav tm="0">
                                          <p:val>
                                            <p:strVal val="1+#ppt_h/2"/>
                                          </p:val>
                                        </p:tav>
                                        <p:tav tm="100000">
                                          <p:val>
                                            <p:strVal val="#ppt_y"/>
                                          </p:val>
                                        </p:tav>
                                      </p:tavLst>
                                    </p:anim>
                                  </p:childTnLst>
                                </p:cTn>
                              </p:par>
                              <p:par>
                                <p:cTn id="92" presetID="10" presetClass="entr" presetSubtype="0" fill="hold" grpId="0"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fade">
                                      <p:cBhvr>
                                        <p:cTn id="94" dur="500"/>
                                        <p:tgtEl>
                                          <p:spTgt spid="2"/>
                                        </p:tgtEl>
                                      </p:cBhvr>
                                    </p:animEffect>
                                  </p:childTnLst>
                                </p:cTn>
                              </p:par>
                            </p:childTnLst>
                          </p:cTn>
                        </p:par>
                      </p:childTnLst>
                    </p:cTn>
                  </p:par>
                  <p:par>
                    <p:cTn id="95" fill="hold" nodeType="clickPar">
                      <p:stCondLst>
                        <p:cond delay="indefinite"/>
                      </p:stCondLst>
                      <p:childTnLst>
                        <p:par>
                          <p:cTn id="96" fill="hold" nodeType="afterGroup">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1000"/>
                                        <p:tgtEl>
                                          <p:spTgt spid="76"/>
                                        </p:tgtEl>
                                      </p:cBhvr>
                                    </p:animEffect>
                                    <p:anim calcmode="lin" valueType="num">
                                      <p:cBhvr>
                                        <p:cTn id="100" dur="1000" fill="hold"/>
                                        <p:tgtEl>
                                          <p:spTgt spid="76"/>
                                        </p:tgtEl>
                                        <p:attrNameLst>
                                          <p:attrName>ppt_x</p:attrName>
                                        </p:attrNameLst>
                                      </p:cBhvr>
                                      <p:tavLst>
                                        <p:tav tm="0">
                                          <p:val>
                                            <p:strVal val="#ppt_x"/>
                                          </p:val>
                                        </p:tav>
                                        <p:tav tm="100000">
                                          <p:val>
                                            <p:strVal val="#ppt_x"/>
                                          </p:val>
                                        </p:tav>
                                      </p:tavLst>
                                    </p:anim>
                                    <p:anim calcmode="lin" valueType="num">
                                      <p:cBhvr>
                                        <p:cTn id="101"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55" grpId="0"/>
      <p:bldP spid="57" grpId="0"/>
      <p:bldP spid="58" grpId="0"/>
      <p:bldP spid="59" grpId="0"/>
      <p:bldP spid="60" grpId="0"/>
      <p:bldP spid="61" grpId="0"/>
      <p:bldP spid="62" grpId="0"/>
      <p:bldP spid="63" grpId="0"/>
      <p:bldP spid="64" grpId="0"/>
      <p:bldP spid="65" grpId="0"/>
      <p:bldP spid="66" grpId="0"/>
      <p:bldP spid="68" grpId="0"/>
      <p:bldP spid="69" grpId="0"/>
      <p:bldP spid="70" grpId="0"/>
      <p:bldP spid="71" grpId="0"/>
      <p:bldP spid="72" grpId="0"/>
      <p:bldP spid="73" grpId="0"/>
      <p:bldP spid="74" grpId="0"/>
      <p:bldP spid="75" grpId="0"/>
      <p:bldP spid="76" grpId="0"/>
      <p:bldP spid="2" grpId="0"/>
      <p:bldP spid="79" grpId="0"/>
      <p:bldP spid="67" grpId="0"/>
      <p:bldP spid="77" grpId="0"/>
      <p:bldP spid="7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文本框 1"/>
          <p:cNvSpPr txBox="1"/>
          <p:nvPr/>
        </p:nvSpPr>
        <p:spPr>
          <a:xfrm>
            <a:off x="976046" y="1040140"/>
            <a:ext cx="1839074" cy="584775"/>
          </a:xfrm>
          <a:prstGeom prst="rect">
            <a:avLst/>
          </a:prstGeom>
          <a:noFill/>
        </p:spPr>
        <p:txBody>
          <a:bodyPr wrap="square" rtlCol="0">
            <a:spAutoFit/>
          </a:bodyPr>
          <a:lstStyle/>
          <a:p>
            <a:r>
              <a:rPr lang="en-US" altLang="zh-CN" sz="3200" smtClean="0">
                <a:solidFill>
                  <a:schemeClr val="bg1"/>
                </a:solidFill>
                <a:latin typeface="黑体" panose="02010609060101010101" pitchFamily="49" charset="-122"/>
                <a:ea typeface="黑体" panose="02010609060101010101" pitchFamily="49" charset="-122"/>
              </a:rPr>
              <a:t>1</a:t>
            </a:r>
            <a:r>
              <a:rPr lang="en-US" altLang="zh-CN" sz="3200">
                <a:solidFill>
                  <a:schemeClr val="bg1"/>
                </a:solidFill>
                <a:latin typeface="黑体" panose="02010609060101010101" pitchFamily="49" charset="-122"/>
                <a:ea typeface="黑体" panose="02010609060101010101" pitchFamily="49" charset="-122"/>
              </a:rPr>
              <a:t>.</a:t>
            </a:r>
            <a:r>
              <a:rPr lang="zh-CN" altLang="en-US" sz="3200" smtClean="0">
                <a:solidFill>
                  <a:schemeClr val="bg1"/>
                </a:solidFill>
                <a:latin typeface="黑体" panose="02010609060101010101" pitchFamily="49" charset="-122"/>
                <a:ea typeface="黑体" panose="02010609060101010101" pitchFamily="49" charset="-122"/>
              </a:rPr>
              <a:t>原因</a:t>
            </a:r>
            <a:endParaRPr lang="zh-CN" altLang="en-US" sz="3200">
              <a:solidFill>
                <a:schemeClr val="bg1"/>
              </a:solidFill>
              <a:latin typeface="黑体" panose="02010609060101010101" pitchFamily="49" charset="-122"/>
              <a:ea typeface="黑体" panose="02010609060101010101" pitchFamily="49" charset="-122"/>
            </a:endParaRPr>
          </a:p>
        </p:txBody>
      </p:sp>
      <p:sp>
        <p:nvSpPr>
          <p:cNvPr id="6" name="矩形 5"/>
          <p:cNvSpPr/>
          <p:nvPr/>
        </p:nvSpPr>
        <p:spPr>
          <a:xfrm>
            <a:off x="2754464" y="1669555"/>
            <a:ext cx="5203669" cy="748731"/>
          </a:xfrm>
          <a:prstGeom prst="rect">
            <a:avLst/>
          </a:prstGeom>
        </p:spPr>
        <p:txBody>
          <a:bodyPr wrap="square">
            <a:spAutoFit/>
          </a:bodyPr>
          <a:lstStyle/>
          <a:p>
            <a:pPr>
              <a:lnSpc>
                <a:spcPct val="200000"/>
              </a:lnSpc>
            </a:pPr>
            <a:r>
              <a:rPr lang="zh-CN" altLang="en-US" sz="2600">
                <a:latin typeface="黑体" panose="02010609060101010101" pitchFamily="49" charset="-122"/>
                <a:ea typeface="黑体" panose="02010609060101010101" pitchFamily="49" charset="-122"/>
              </a:rPr>
              <a:t>经济上：</a:t>
            </a:r>
            <a:r>
              <a:rPr lang="zh-CN" altLang="en-US" sz="2600">
                <a:solidFill>
                  <a:srgbClr val="FF0000"/>
                </a:solidFill>
                <a:latin typeface="黑体" panose="02010609060101010101" pitchFamily="49" charset="-122"/>
                <a:ea typeface="黑体" panose="02010609060101010101" pitchFamily="49" charset="-122"/>
              </a:rPr>
              <a:t>资本主义经济发展</a:t>
            </a:r>
            <a:endParaRPr lang="en-US" altLang="zh-CN" sz="2600">
              <a:solidFill>
                <a:srgbClr val="FF0000"/>
              </a:solidFill>
              <a:latin typeface="黑体" pitchFamily="49" charset="-122"/>
              <a:ea typeface="黑体" pitchFamily="49" charset="-122"/>
            </a:endParaRPr>
          </a:p>
        </p:txBody>
      </p:sp>
      <p:sp>
        <p:nvSpPr>
          <p:cNvPr id="7" name="矩形 6"/>
          <p:cNvSpPr/>
          <p:nvPr/>
        </p:nvSpPr>
        <p:spPr>
          <a:xfrm>
            <a:off x="2754464" y="2616938"/>
            <a:ext cx="8702211" cy="2492990"/>
          </a:xfrm>
          <a:prstGeom prst="rect">
            <a:avLst/>
          </a:prstGeom>
        </p:spPr>
        <p:txBody>
          <a:bodyPr wrap="square">
            <a:spAutoFit/>
          </a:bodyPr>
          <a:lstStyle/>
          <a:p>
            <a:pPr>
              <a:lnSpc>
                <a:spcPct val="150000"/>
              </a:lnSpc>
            </a:pPr>
            <a:r>
              <a:rPr lang="zh-CN" altLang="en-US" sz="2600">
                <a:latin typeface="黑体" panose="02010609060101010101" pitchFamily="49" charset="-122"/>
                <a:ea typeface="黑体" panose="02010609060101010101" pitchFamily="49" charset="-122"/>
              </a:rPr>
              <a:t>政治上</a:t>
            </a:r>
            <a:r>
              <a:rPr lang="zh-CN" altLang="en-US" sz="2600" smtClean="0">
                <a:latin typeface="黑体" panose="02010609060101010101" pitchFamily="49" charset="-122"/>
                <a:ea typeface="黑体" panose="02010609060101010101" pitchFamily="49" charset="-122"/>
              </a:rPr>
              <a:t>：</a:t>
            </a:r>
            <a:r>
              <a:rPr lang="zh-CN" altLang="en-US" sz="2600" smtClean="0">
                <a:solidFill>
                  <a:srgbClr val="FF0000"/>
                </a:solidFill>
                <a:latin typeface="黑体" panose="02010609060101010101" pitchFamily="49" charset="-122"/>
                <a:ea typeface="黑体" panose="02010609060101010101" pitchFamily="49" charset="-122"/>
              </a:rPr>
              <a:t>封建</a:t>
            </a:r>
            <a:r>
              <a:rPr lang="zh-CN" altLang="en-US" sz="2600">
                <a:solidFill>
                  <a:srgbClr val="FF0000"/>
                </a:solidFill>
                <a:latin typeface="黑体" panose="02010609060101010101" pitchFamily="49" charset="-122"/>
                <a:ea typeface="黑体" panose="02010609060101010101" pitchFamily="49" charset="-122"/>
              </a:rPr>
              <a:t>专制制度或殖民统治阻碍了</a:t>
            </a:r>
            <a:r>
              <a:rPr lang="zh-CN" altLang="en-US" sz="2600" smtClean="0">
                <a:solidFill>
                  <a:srgbClr val="FF0000"/>
                </a:solidFill>
                <a:latin typeface="黑体" panose="02010609060101010101" pitchFamily="49" charset="-122"/>
                <a:ea typeface="黑体" panose="02010609060101010101" pitchFamily="49" charset="-122"/>
              </a:rPr>
              <a:t>资本主义的进一步发展</a:t>
            </a:r>
            <a:r>
              <a:rPr lang="zh-CN" altLang="en-US" sz="2600" smtClean="0">
                <a:latin typeface="黑体" panose="02010609060101010101" pitchFamily="49" charset="-122"/>
                <a:ea typeface="黑体" panose="02010609060101010101" pitchFamily="49" charset="-122"/>
              </a:rPr>
              <a:t>。</a:t>
            </a:r>
            <a:r>
              <a:rPr lang="zh-CN" altLang="en-US" sz="2600" smtClean="0">
                <a:latin typeface="黑体" panose="02010609060101010101" pitchFamily="49" charset="-122"/>
                <a:ea typeface="黑体" panose="02010609060101010101" pitchFamily="49" charset="-122"/>
                <a:sym typeface="+mn-ea"/>
              </a:rPr>
              <a:t>英国</a:t>
            </a:r>
            <a:r>
              <a:rPr lang="zh-CN" altLang="en-US" sz="2600">
                <a:latin typeface="黑体" panose="02010609060101010101" pitchFamily="49" charset="-122"/>
                <a:ea typeface="黑体" panose="02010609060101010101" pitchFamily="49" charset="-122"/>
                <a:sym typeface="+mn-ea"/>
              </a:rPr>
              <a:t>王权薄弱</a:t>
            </a:r>
            <a:r>
              <a:rPr lang="zh-CN" altLang="en-US" sz="2600" smtClean="0">
                <a:latin typeface="黑体" panose="02010609060101010101" pitchFamily="49" charset="-122"/>
                <a:ea typeface="黑体" panose="02010609060101010101" pitchFamily="49" charset="-122"/>
                <a:sym typeface="+mn-ea"/>
              </a:rPr>
              <a:t>，形成</a:t>
            </a:r>
            <a:r>
              <a:rPr lang="zh-CN" altLang="en-US" sz="2600">
                <a:latin typeface="黑体" panose="02010609060101010101" pitchFamily="49" charset="-122"/>
                <a:ea typeface="黑体" panose="02010609060101010101" pitchFamily="49" charset="-122"/>
                <a:sym typeface="+mn-ea"/>
              </a:rPr>
              <a:t>了限制王权和注重议会的民主</a:t>
            </a:r>
            <a:r>
              <a:rPr lang="zh-CN" altLang="en-US" sz="2600" smtClean="0">
                <a:latin typeface="黑体" panose="02010609060101010101" pitchFamily="49" charset="-122"/>
                <a:ea typeface="黑体" panose="02010609060101010101" pitchFamily="49" charset="-122"/>
                <a:sym typeface="+mn-ea"/>
              </a:rPr>
              <a:t>传统；法国</a:t>
            </a:r>
            <a:r>
              <a:rPr lang="zh-CN" altLang="en-US" sz="2600">
                <a:latin typeface="黑体" panose="02010609060101010101" pitchFamily="49" charset="-122"/>
                <a:ea typeface="黑体" panose="02010609060101010101" pitchFamily="49" charset="-122"/>
                <a:sym typeface="+mn-ea"/>
              </a:rPr>
              <a:t>王权强大</a:t>
            </a:r>
            <a:r>
              <a:rPr lang="zh-CN" altLang="en-US" sz="2600" smtClean="0">
                <a:latin typeface="黑体" panose="02010609060101010101" pitchFamily="49" charset="-122"/>
                <a:ea typeface="黑体" panose="02010609060101010101" pitchFamily="49" charset="-122"/>
                <a:sym typeface="+mn-ea"/>
              </a:rPr>
              <a:t>，革命曲折、彻底；北美人民受到英国的殖民统治，要求独立、民主呼声强烈。</a:t>
            </a:r>
            <a:endParaRPr lang="zh-CN" altLang="en-US" sz="2800">
              <a:latin typeface="黑体" panose="02010609060101010101" pitchFamily="49" charset="-122"/>
              <a:ea typeface="黑体" panose="02010609060101010101" pitchFamily="49" charset="-122"/>
            </a:endParaRPr>
          </a:p>
        </p:txBody>
      </p:sp>
      <p:sp>
        <p:nvSpPr>
          <p:cNvPr id="8" name="矩形 7"/>
          <p:cNvSpPr/>
          <p:nvPr/>
        </p:nvSpPr>
        <p:spPr>
          <a:xfrm>
            <a:off x="2897926" y="5184351"/>
            <a:ext cx="5686172" cy="748731"/>
          </a:xfrm>
          <a:prstGeom prst="rect">
            <a:avLst/>
          </a:prstGeom>
        </p:spPr>
        <p:txBody>
          <a:bodyPr wrap="none">
            <a:spAutoFit/>
          </a:bodyPr>
          <a:lstStyle/>
          <a:p>
            <a:pPr>
              <a:lnSpc>
                <a:spcPct val="200000"/>
              </a:lnSpc>
            </a:pPr>
            <a:r>
              <a:rPr lang="zh-CN" altLang="en-US" sz="2600">
                <a:latin typeface="黑体" panose="02010609060101010101" pitchFamily="49" charset="-122"/>
                <a:ea typeface="黑体" panose="02010609060101010101" pitchFamily="49" charset="-122"/>
              </a:rPr>
              <a:t>思想</a:t>
            </a:r>
            <a:r>
              <a:rPr lang="zh-CN" altLang="en-US" sz="2600" smtClean="0">
                <a:latin typeface="黑体" panose="02010609060101010101" pitchFamily="49" charset="-122"/>
                <a:ea typeface="黑体" panose="02010609060101010101" pitchFamily="49" charset="-122"/>
              </a:rPr>
              <a:t>上：人文主义发展促进</a:t>
            </a:r>
            <a:r>
              <a:rPr lang="zh-CN" altLang="en-US" sz="2600" smtClean="0">
                <a:solidFill>
                  <a:srgbClr val="FF0000"/>
                </a:solidFill>
                <a:latin typeface="黑体" panose="02010609060101010101" pitchFamily="49" charset="-122"/>
                <a:ea typeface="黑体" panose="02010609060101010101" pitchFamily="49" charset="-122"/>
              </a:rPr>
              <a:t>思想解放 </a:t>
            </a:r>
            <a:endParaRPr lang="en-US" altLang="zh-CN" sz="2600">
              <a:solidFill>
                <a:srgbClr val="FF0000"/>
              </a:solidFill>
              <a:latin typeface="黑体" panose="02010609060101010101" pitchFamily="49" charset="-122"/>
              <a:ea typeface="黑体" panose="02010609060101010101" pitchFamily="49" charset="-122"/>
            </a:endParaRPr>
          </a:p>
        </p:txBody>
      </p:sp>
      <p:sp>
        <p:nvSpPr>
          <p:cNvPr id="9" name="标题 2"/>
          <p:cNvSpPr txBox="1"/>
          <p:nvPr/>
        </p:nvSpPr>
        <p:spPr>
          <a:xfrm>
            <a:off x="556034" y="0"/>
            <a:ext cx="10515600" cy="822960"/>
          </a:xfrm>
          <a:prstGeom prst="rect">
            <a:avLst/>
          </a:prstGeom>
        </p:spPr>
        <p:txBody>
          <a:bodyPr vert="horz" lIns="91440" tIns="45720" rIns="91440" bIns="45720" rtlCol="0" anchor="ctr" anchorCtr="0">
            <a:normAutofit fontScale="90000"/>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一、英法美资产阶级革命及资本主义制度的确立</a:t>
            </a:r>
            <a:endParaRPr lang="zh-CN" altLang="en-US"/>
          </a:p>
        </p:txBody>
      </p:sp>
      <p:pic>
        <p:nvPicPr>
          <p:cNvPr id="10" name="Picture 2" descr="C:\Documents and Settings\Administrator.WWW-D1797C5692D\桌面\2商务礼仪\素材\3D设计 第三辑\3D设计-3-15.jpg">
            <a:hlinkClick r:id="rId3" action="ppaction://hlinksldjump"/>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1150" t="7292" r="23874"/>
          <a:stretch>
            <a:fillRect/>
          </a:stretch>
        </p:blipFill>
        <p:spPr bwMode="auto">
          <a:xfrm>
            <a:off x="243876" y="990501"/>
            <a:ext cx="1379442" cy="1358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文本框 10"/>
          <p:cNvSpPr txBox="1"/>
          <p:nvPr/>
        </p:nvSpPr>
        <p:spPr>
          <a:xfrm>
            <a:off x="2492044" y="1097609"/>
            <a:ext cx="9034145" cy="523220"/>
          </a:xfrm>
          <a:prstGeom prst="rect">
            <a:avLst/>
          </a:prstGeom>
          <a:noFill/>
        </p:spPr>
        <p:txBody>
          <a:bodyPr wrap="square" rtlCol="0">
            <a:spAutoFit/>
          </a:bodyPr>
          <a:lstStyle/>
          <a:p>
            <a:r>
              <a:rPr lang="en-US" altLang="zh-CN" sz="2800" b="1" smtClean="0">
                <a:latin typeface="黑体" panose="02010609060101010101" pitchFamily="49" charset="-122"/>
                <a:ea typeface="黑体" panose="02010609060101010101" pitchFamily="49" charset="-122"/>
                <a:cs typeface="黑体" panose="02010609060101010101" pitchFamily="49" charset="-122"/>
              </a:rPr>
              <a:t>【</a:t>
            </a:r>
            <a:r>
              <a:rPr lang="zh-CN" altLang="en-US" sz="2800" b="1" smtClean="0">
                <a:latin typeface="黑体" panose="02010609060101010101" pitchFamily="49" charset="-122"/>
                <a:ea typeface="黑体" panose="02010609060101010101" pitchFamily="49" charset="-122"/>
                <a:cs typeface="黑体" panose="02010609060101010101" pitchFamily="49" charset="-122"/>
              </a:rPr>
              <a:t>总结提升</a:t>
            </a:r>
            <a:r>
              <a:rPr lang="en-US" altLang="zh-CN" sz="2800" b="1" smtClean="0">
                <a:latin typeface="黑体" panose="02010609060101010101" pitchFamily="49" charset="-122"/>
                <a:ea typeface="黑体" panose="02010609060101010101" pitchFamily="49" charset="-122"/>
                <a:cs typeface="黑体" panose="02010609060101010101" pitchFamily="49" charset="-122"/>
              </a:rPr>
              <a:t>】</a:t>
            </a:r>
            <a:r>
              <a:rPr lang="zh-CN" altLang="en-US" sz="2800" b="1" smtClean="0">
                <a:latin typeface="黑体" panose="02010609060101010101" pitchFamily="49" charset="-122"/>
                <a:ea typeface="黑体" panose="02010609060101010101" pitchFamily="49" charset="-122"/>
                <a:cs typeface="黑体" panose="02010609060101010101" pitchFamily="49" charset="-122"/>
              </a:rPr>
              <a:t>英</a:t>
            </a:r>
            <a:r>
              <a:rPr lang="zh-CN" altLang="en-US" sz="2800" b="1">
                <a:latin typeface="黑体" panose="02010609060101010101" pitchFamily="49" charset="-122"/>
                <a:ea typeface="黑体" panose="02010609060101010101" pitchFamily="49" charset="-122"/>
                <a:cs typeface="黑体" panose="02010609060101010101" pitchFamily="49" charset="-122"/>
              </a:rPr>
              <a:t>、</a:t>
            </a:r>
            <a:r>
              <a:rPr lang="zh-CN" altLang="en-US" sz="2800" b="1" smtClean="0">
                <a:latin typeface="黑体" panose="02010609060101010101" pitchFamily="49" charset="-122"/>
                <a:ea typeface="黑体" panose="02010609060101010101" pitchFamily="49" charset="-122"/>
                <a:cs typeface="黑体" panose="02010609060101010101" pitchFamily="49" charset="-122"/>
              </a:rPr>
              <a:t>法、美资产阶级革命的历史渊源</a:t>
            </a:r>
            <a:endParaRPr lang="zh-CN" altLang="en-US" sz="2800">
              <a:latin typeface="黑体" pitchFamily="49" charset="-122"/>
              <a:ea typeface="黑体" pitchFamily="49" charset="-122"/>
              <a:cs typeface="黑体" panose="02010609060101010101" pitchFamily="49" charset="-122"/>
            </a:endParaRPr>
          </a:p>
        </p:txBody>
      </p:sp>
      <p:sp>
        <p:nvSpPr>
          <p:cNvPr id="3" name="矩形 2"/>
          <p:cNvSpPr/>
          <p:nvPr/>
        </p:nvSpPr>
        <p:spPr>
          <a:xfrm>
            <a:off x="2108240" y="1932501"/>
            <a:ext cx="545342" cy="523220"/>
          </a:xfrm>
          <a:prstGeom prst="rect">
            <a:avLst/>
          </a:prstGeom>
        </p:spPr>
        <p:txBody>
          <a:bodyPr wrap="none">
            <a:spAutoFit/>
          </a:bodyPr>
          <a:lstStyle/>
          <a:p>
            <a:r>
              <a:rPr lang="zh-CN" altLang="en-US" sz="2800" b="1">
                <a:solidFill>
                  <a:srgbClr val="000000"/>
                </a:solidFill>
                <a:latin typeface="黑体" panose="02010609060101010101" pitchFamily="49" charset="-122"/>
                <a:ea typeface="黑体" panose="02010609060101010101" pitchFamily="49" charset="-122"/>
              </a:rPr>
              <a:t>◇</a:t>
            </a:r>
            <a:endParaRPr lang="zh-CN" altLang="en-US" sz="2800"/>
          </a:p>
        </p:txBody>
      </p:sp>
      <p:sp>
        <p:nvSpPr>
          <p:cNvPr id="12" name="矩形 11"/>
          <p:cNvSpPr/>
          <p:nvPr/>
        </p:nvSpPr>
        <p:spPr>
          <a:xfrm>
            <a:off x="2108240" y="2732558"/>
            <a:ext cx="545342" cy="523220"/>
          </a:xfrm>
          <a:prstGeom prst="rect">
            <a:avLst/>
          </a:prstGeom>
        </p:spPr>
        <p:txBody>
          <a:bodyPr wrap="none">
            <a:spAutoFit/>
          </a:bodyPr>
          <a:lstStyle/>
          <a:p>
            <a:r>
              <a:rPr lang="zh-CN" altLang="en-US" sz="2800" b="1">
                <a:solidFill>
                  <a:srgbClr val="000000"/>
                </a:solidFill>
                <a:latin typeface="黑体" panose="02010609060101010101" pitchFamily="49" charset="-122"/>
                <a:ea typeface="黑体" panose="02010609060101010101" pitchFamily="49" charset="-122"/>
              </a:rPr>
              <a:t>◇</a:t>
            </a:r>
            <a:endParaRPr lang="zh-CN" altLang="en-US" sz="2800"/>
          </a:p>
        </p:txBody>
      </p:sp>
      <p:sp>
        <p:nvSpPr>
          <p:cNvPr id="13" name="矩形 12"/>
          <p:cNvSpPr/>
          <p:nvPr/>
        </p:nvSpPr>
        <p:spPr>
          <a:xfrm>
            <a:off x="2209122" y="5409862"/>
            <a:ext cx="545342" cy="523220"/>
          </a:xfrm>
          <a:prstGeom prst="rect">
            <a:avLst/>
          </a:prstGeom>
        </p:spPr>
        <p:txBody>
          <a:bodyPr wrap="none">
            <a:spAutoFit/>
          </a:bodyPr>
          <a:lstStyle/>
          <a:p>
            <a:r>
              <a:rPr lang="zh-CN" altLang="en-US" sz="2800" b="1">
                <a:solidFill>
                  <a:srgbClr val="000000"/>
                </a:solidFill>
                <a:latin typeface="黑体" panose="02010609060101010101" pitchFamily="49" charset="-122"/>
                <a:ea typeface="黑体" panose="02010609060101010101" pitchFamily="49" charset="-122"/>
              </a:rPr>
              <a:t>◇</a:t>
            </a:r>
            <a:endParaRPr lang="zh-CN" altLang="en-US" sz="2800"/>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1"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3" grpId="0"/>
      <p:bldP spid="12" grpId="0"/>
      <p:bldP spid="1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3" name="标题 2"/>
          <p:cNvSpPr>
            <a:spLocks noGrp="1"/>
          </p:cNvSpPr>
          <p:nvPr>
            <p:ph type="ctrTitle"/>
          </p:nvPr>
        </p:nvSpPr>
        <p:spPr>
          <a:xfrm>
            <a:off x="838200" y="41454"/>
            <a:ext cx="10515600" cy="822960"/>
          </a:xfrm>
        </p:spPr>
        <p:txBody>
          <a:bodyPr>
            <a:normAutofit/>
          </a:bodyPr>
          <a:lstStyle/>
          <a:p>
            <a:r>
              <a:rPr lang="zh-CN" altLang="en-US" smtClean="0"/>
              <a:t>二、资本主义的扩展</a:t>
            </a:r>
            <a:endParaRPr lang="zh-CN" altLang="en-US"/>
          </a:p>
        </p:txBody>
      </p:sp>
      <p:sp>
        <p:nvSpPr>
          <p:cNvPr id="6" name="TextBox 64"/>
          <p:cNvSpPr txBox="1"/>
          <p:nvPr/>
        </p:nvSpPr>
        <p:spPr>
          <a:xfrm>
            <a:off x="2587659" y="1163129"/>
            <a:ext cx="7016679" cy="523220"/>
          </a:xfrm>
          <a:prstGeom prst="rect">
            <a:avLst/>
          </a:prstGeom>
          <a:solidFill>
            <a:schemeClr val="bg1"/>
          </a:solidFill>
        </p:spPr>
        <p:txBody>
          <a:bodyPr wrap="square" rtlCol="0">
            <a:spAutoFit/>
          </a:bodyPr>
          <a:lstStyle>
            <a:defPPr>
              <a:defRPr lang="zh-CN"/>
            </a:defPPr>
            <a:lvl1pPr>
              <a:defRPr sz="1800">
                <a:solidFill>
                  <a:schemeClr val="tx1">
                    <a:lumMod val="75000"/>
                    <a:lumOff val="25000"/>
                  </a:schemeClr>
                </a:solidFill>
              </a:defRPr>
            </a:lvl1pPr>
          </a:lstStyle>
          <a:p>
            <a:pPr algn="ctr" fontAlgn="ctr"/>
            <a:r>
              <a:rPr lang="en-US" altLang="zh-CN" sz="2800" spc="600" smtClean="0">
                <a:solidFill>
                  <a:schemeClr val="tx1"/>
                </a:solidFill>
                <a:latin typeface="黑体" panose="02010609060101010101" pitchFamily="49" charset="-122"/>
                <a:ea typeface="黑体" panose="02010609060101010101" pitchFamily="49" charset="-122"/>
              </a:rPr>
              <a:t>19</a:t>
            </a:r>
            <a:r>
              <a:rPr lang="zh-CN" altLang="en-US" sz="2800" spc="600">
                <a:solidFill>
                  <a:schemeClr val="tx1"/>
                </a:solidFill>
                <a:latin typeface="黑体" panose="02010609060101010101" pitchFamily="49" charset="-122"/>
                <a:ea typeface="黑体" panose="02010609060101010101" pitchFamily="49" charset="-122"/>
              </a:rPr>
              <a:t>世纪资本主义扩展示意图</a:t>
            </a:r>
            <a:endParaRPr lang="zh-CN" altLang="en-US" sz="2800" spc="600" smtClean="0">
              <a:solidFill>
                <a:schemeClr val="tx1"/>
              </a:solidFill>
              <a:latin typeface="黑体" pitchFamily="49" charset="-122"/>
              <a:ea typeface="黑体" pitchFamily="49" charset="-122"/>
              <a:sym typeface="+mn-lt"/>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rcRect t="22913" r="301" b="13660"/>
          <a:stretch>
            <a:fillRect/>
          </a:stretch>
        </p:blipFill>
        <p:spPr>
          <a:xfrm>
            <a:off x="252410" y="1781600"/>
            <a:ext cx="11687175" cy="3923876"/>
          </a:xfrm>
          <a:prstGeom prst="rect">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8000" y="917026"/>
            <a:ext cx="5809865"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a:bodyPr>
          <a:lstStyle/>
          <a:p>
            <a:r>
              <a:rPr lang="zh-CN" altLang="en-US" smtClean="0"/>
              <a:t>二、资本主义的扩展</a:t>
            </a:r>
            <a:endParaRPr lang="zh-CN" altLang="en-US"/>
          </a:p>
        </p:txBody>
      </p:sp>
      <p:sp>
        <p:nvSpPr>
          <p:cNvPr id="2" name="文本框 1"/>
          <p:cNvSpPr txBox="1"/>
          <p:nvPr/>
        </p:nvSpPr>
        <p:spPr>
          <a:xfrm>
            <a:off x="419972" y="987100"/>
            <a:ext cx="5421194" cy="584775"/>
          </a:xfrm>
          <a:prstGeom prst="rect">
            <a:avLst/>
          </a:prstGeom>
          <a:noFill/>
        </p:spPr>
        <p:txBody>
          <a:bodyPr wrap="square" rtlCol="0">
            <a:spAutoFit/>
          </a:bodyPr>
          <a:lstStyle/>
          <a:p>
            <a:r>
              <a:rPr lang="en-US" altLang="zh-CN" sz="2800" smtClean="0">
                <a:solidFill>
                  <a:srgbClr val="FFFFFF"/>
                </a:solidFill>
                <a:latin typeface="黑体" panose="02010609060101010101" pitchFamily="49" charset="-122"/>
                <a:ea typeface="黑体" panose="02010609060101010101" pitchFamily="49" charset="-122"/>
              </a:rPr>
              <a:t>1.</a:t>
            </a:r>
            <a:r>
              <a:rPr lang="zh-CN" altLang="en-US" sz="2800" smtClean="0">
                <a:solidFill>
                  <a:srgbClr val="FFFFFF"/>
                </a:solidFill>
                <a:latin typeface="黑体" panose="02010609060101010101" pitchFamily="49" charset="-122"/>
                <a:ea typeface="黑体" panose="02010609060101010101" pitchFamily="49" charset="-122"/>
              </a:rPr>
              <a:t>美国内战（</a:t>
            </a:r>
            <a:r>
              <a:rPr lang="en-US" altLang="zh-CN" sz="2800" smtClean="0">
                <a:solidFill>
                  <a:srgbClr val="FFFFFF"/>
                </a:solidFill>
                <a:latin typeface="黑体" panose="02010609060101010101" pitchFamily="49" charset="-122"/>
                <a:ea typeface="黑体" panose="02010609060101010101" pitchFamily="49" charset="-122"/>
              </a:rPr>
              <a:t>1861-1865</a:t>
            </a:r>
            <a:r>
              <a:rPr lang="zh-CN" altLang="en-US" sz="2800" smtClean="0">
                <a:solidFill>
                  <a:srgbClr val="FFFFFF"/>
                </a:solidFill>
                <a:latin typeface="黑体" panose="02010609060101010101" pitchFamily="49" charset="-122"/>
                <a:ea typeface="黑体" panose="02010609060101010101" pitchFamily="49" charset="-122"/>
              </a:rPr>
              <a:t>年</a:t>
            </a:r>
            <a:r>
              <a:rPr lang="zh-CN" altLang="en-US" sz="3200" smtClean="0">
                <a:solidFill>
                  <a:srgbClr val="FFFFFF"/>
                </a:solidFill>
                <a:latin typeface="黑体" panose="02010609060101010101" pitchFamily="49" charset="-122"/>
                <a:ea typeface="黑体" panose="02010609060101010101" pitchFamily="49" charset="-122"/>
              </a:rPr>
              <a:t>）</a:t>
            </a:r>
            <a:endParaRPr lang="zh-CN" altLang="en-US" sz="3200">
              <a:solidFill>
                <a:srgbClr val="FFFFFF"/>
              </a:solidFill>
              <a:latin typeface="黑体" pitchFamily="49" charset="-122"/>
              <a:ea typeface="黑体" pitchFamily="49" charset="-122"/>
            </a:endParaRPr>
          </a:p>
        </p:txBody>
      </p:sp>
      <p:sp>
        <p:nvSpPr>
          <p:cNvPr id="11" name="TextBox 6"/>
          <p:cNvSpPr txBox="1">
            <a:spLocks noChangeArrowheads="1"/>
          </p:cNvSpPr>
          <p:nvPr/>
        </p:nvSpPr>
        <p:spPr bwMode="auto">
          <a:xfrm>
            <a:off x="7113712" y="1809441"/>
            <a:ext cx="34307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zh-CN" altLang="en-US" sz="2800" b="1" smtClean="0">
                <a:solidFill>
                  <a:srgbClr val="FF3300"/>
                </a:solidFill>
                <a:latin typeface="黑体" panose="02010609060101010101" pitchFamily="49" charset="-122"/>
                <a:ea typeface="黑体" panose="02010609060101010101" pitchFamily="49" charset="-122"/>
                <a:cs typeface="楷体_GB2312" pitchFamily="49" charset="-122"/>
              </a:rPr>
              <a:t>两种</a:t>
            </a:r>
            <a:r>
              <a:rPr lang="zh-CN" altLang="en-US" sz="2800" b="1">
                <a:solidFill>
                  <a:srgbClr val="FF3300"/>
                </a:solidFill>
                <a:latin typeface="黑体" panose="02010609060101010101" pitchFamily="49" charset="-122"/>
                <a:ea typeface="黑体" panose="02010609060101010101" pitchFamily="49" charset="-122"/>
                <a:cs typeface="楷体_GB2312" pitchFamily="49" charset="-122"/>
              </a:rPr>
              <a:t>经济制度的</a:t>
            </a:r>
            <a:r>
              <a:rPr lang="zh-CN" altLang="en-US" sz="2800" b="1" smtClean="0">
                <a:solidFill>
                  <a:srgbClr val="FF3300"/>
                </a:solidFill>
                <a:latin typeface="黑体" panose="02010609060101010101" pitchFamily="49" charset="-122"/>
                <a:ea typeface="黑体" panose="02010609060101010101" pitchFamily="49" charset="-122"/>
                <a:cs typeface="楷体_GB2312" pitchFamily="49" charset="-122"/>
              </a:rPr>
              <a:t>矛盾</a:t>
            </a:r>
            <a:endParaRPr lang="zh-CN" altLang="en-US" sz="3600" b="1">
              <a:solidFill>
                <a:srgbClr val="FF3300"/>
              </a:solidFill>
              <a:latin typeface="华文楷体" pitchFamily="2" charset="-122"/>
              <a:ea typeface="华文楷体" pitchFamily="2" charset="-122"/>
              <a:cs typeface="楷体_GB2312" pitchFamily="49" charset="-122"/>
            </a:endParaRPr>
          </a:p>
        </p:txBody>
      </p:sp>
      <p:sp>
        <p:nvSpPr>
          <p:cNvPr id="12" name="矩形 11"/>
          <p:cNvSpPr/>
          <p:nvPr/>
        </p:nvSpPr>
        <p:spPr>
          <a:xfrm>
            <a:off x="6542760" y="3056386"/>
            <a:ext cx="2363630" cy="769441"/>
          </a:xfrm>
          <a:prstGeom prst="rect">
            <a:avLst/>
          </a:prstGeom>
          <a:ln w="12700">
            <a:solidFill>
              <a:schemeClr val="dk1"/>
            </a:solidFill>
          </a:ln>
        </p:spPr>
        <p:txBody>
          <a:bodyPr wrap="square">
            <a:spAutoFit/>
          </a:bodyPr>
          <a:lstStyle/>
          <a:p>
            <a:r>
              <a:rPr lang="zh-CN" altLang="en-US" sz="2200" b="1" smtClean="0">
                <a:solidFill>
                  <a:srgbClr val="990099"/>
                </a:solidFill>
                <a:latin typeface="黑体" panose="02010609060101010101" pitchFamily="49" charset="-122"/>
                <a:ea typeface="黑体" panose="02010609060101010101" pitchFamily="49" charset="-122"/>
              </a:rPr>
              <a:t>北部工商业经济</a:t>
            </a:r>
            <a:endParaRPr lang="en-US" altLang="zh-CN" sz="2200" b="1" smtClean="0">
              <a:solidFill>
                <a:srgbClr val="990099"/>
              </a:solidFill>
              <a:latin typeface="黑体" pitchFamily="49" charset="-122"/>
              <a:ea typeface="黑体" pitchFamily="49" charset="-122"/>
            </a:endParaRPr>
          </a:p>
          <a:p>
            <a:r>
              <a:rPr lang="zh-CN" altLang="en-US" sz="2200" b="1" smtClean="0">
                <a:solidFill>
                  <a:srgbClr val="990099"/>
                </a:solidFill>
                <a:latin typeface="黑体" panose="02010609060101010101" pitchFamily="49" charset="-122"/>
                <a:ea typeface="黑体" panose="02010609060101010101" pitchFamily="49" charset="-122"/>
              </a:rPr>
              <a:t>（需要解放奴隶）</a:t>
            </a:r>
            <a:endParaRPr lang="zh-CN" altLang="en-US" sz="2200">
              <a:latin typeface="黑体" pitchFamily="49" charset="-122"/>
              <a:ea typeface="黑体" pitchFamily="49" charset="-122"/>
            </a:endParaRPr>
          </a:p>
        </p:txBody>
      </p:sp>
      <p:cxnSp>
        <p:nvCxnSpPr>
          <p:cNvPr id="20" name="直接箭头连接符 19"/>
          <p:cNvCxnSpPr/>
          <p:nvPr/>
        </p:nvCxnSpPr>
        <p:spPr>
          <a:xfrm>
            <a:off x="8982957" y="2384530"/>
            <a:ext cx="1113476" cy="642639"/>
          </a:xfrm>
          <a:prstGeom prst="straightConnector1">
            <a:avLst/>
          </a:prstGeom>
          <a:ln w="34925">
            <a:tailEnd type="arrow"/>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p:nvPr/>
        </p:nvCxnSpPr>
        <p:spPr>
          <a:xfrm flipH="1">
            <a:off x="7599888" y="2378089"/>
            <a:ext cx="1074012" cy="680096"/>
          </a:xfrm>
          <a:prstGeom prst="straightConnector1">
            <a:avLst/>
          </a:prstGeom>
          <a:ln w="34925">
            <a:tailEnd type="arrow"/>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a:off x="7090978" y="3781910"/>
            <a:ext cx="654310" cy="420161"/>
          </a:xfrm>
          <a:prstGeom prst="straightConnector1">
            <a:avLst/>
          </a:prstGeom>
          <a:ln w="34925">
            <a:tailEnd type="arrow"/>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flipH="1">
            <a:off x="10080852" y="3853950"/>
            <a:ext cx="744972" cy="352329"/>
          </a:xfrm>
          <a:prstGeom prst="straightConnector1">
            <a:avLst/>
          </a:prstGeom>
          <a:ln w="34925">
            <a:tailEnd type="arrow"/>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7745288" y="4250700"/>
            <a:ext cx="2507906" cy="430887"/>
          </a:xfrm>
          <a:prstGeom prst="rect">
            <a:avLst/>
          </a:prstGeom>
          <a:solidFill>
            <a:schemeClr val="bg1"/>
          </a:solidFill>
          <a:ln w="12700">
            <a:solidFill>
              <a:schemeClr val="tx1"/>
            </a:solidFill>
          </a:ln>
        </p:spPr>
        <p:txBody>
          <a:bodyPr wrap="square">
            <a:spAutoFit/>
          </a:bodyPr>
          <a:lstStyle/>
          <a:p>
            <a:pPr fontAlgn="auto">
              <a:spcBef>
                <a:spcPct val="50000"/>
              </a:spcBef>
              <a:spcAft>
                <a:spcPct val="0"/>
              </a:spcAft>
              <a:defRPr/>
            </a:pPr>
            <a:r>
              <a:rPr lang="zh-CN" altLang="en-US" sz="2200" smtClean="0">
                <a:solidFill>
                  <a:srgbClr val="3D10FC"/>
                </a:solidFill>
                <a:latin typeface="黑体" panose="02010609060101010101" pitchFamily="49" charset="-122"/>
                <a:ea typeface="黑体" panose="02010609060101010101" pitchFamily="49" charset="-122"/>
              </a:rPr>
              <a:t>矛盾</a:t>
            </a:r>
            <a:r>
              <a:rPr lang="zh-CN" altLang="en-US" sz="2200">
                <a:solidFill>
                  <a:srgbClr val="3D10FC"/>
                </a:solidFill>
                <a:latin typeface="黑体" panose="02010609060101010101" pitchFamily="49" charset="-122"/>
                <a:ea typeface="黑体" panose="02010609060101010101" pitchFamily="49" charset="-122"/>
              </a:rPr>
              <a:t>逐渐不可调和</a:t>
            </a:r>
          </a:p>
        </p:txBody>
      </p:sp>
      <p:sp>
        <p:nvSpPr>
          <p:cNvPr id="28" name="下箭头 27"/>
          <p:cNvSpPr/>
          <p:nvPr/>
        </p:nvSpPr>
        <p:spPr>
          <a:xfrm>
            <a:off x="8791541" y="4726008"/>
            <a:ext cx="261742" cy="564235"/>
          </a:xfrm>
          <a:prstGeom prst="downArrow">
            <a:avLst/>
          </a:prstGeom>
          <a:solidFill>
            <a:srgbClr val="66CCFF"/>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solidFill>
                <a:srgbClr val="3399FF"/>
              </a:solidFill>
              <a:latin typeface="黑体" pitchFamily="49" charset="-122"/>
              <a:ea typeface="黑体" pitchFamily="49" charset="-122"/>
              <a:cs typeface="Times New Roman" panose="02020603050405020304" pitchFamily="18" charset="0"/>
            </a:endParaRPr>
          </a:p>
        </p:txBody>
      </p:sp>
      <p:sp>
        <p:nvSpPr>
          <p:cNvPr id="29" name="爆炸形 1 28"/>
          <p:cNvSpPr/>
          <p:nvPr/>
        </p:nvSpPr>
        <p:spPr>
          <a:xfrm>
            <a:off x="7362148" y="5045050"/>
            <a:ext cx="3182311" cy="1685568"/>
          </a:xfrm>
          <a:prstGeom prst="irregularSeal1">
            <a:avLst/>
          </a:prstGeom>
          <a:solidFill>
            <a:srgbClr val="FF0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r>
              <a:rPr lang="zh-CN" altLang="en-US" sz="2200" kern="100" smtClean="0">
                <a:latin typeface="黑体" panose="02010609060101010101" pitchFamily="49" charset="-122"/>
                <a:ea typeface="黑体" panose="02010609060101010101" pitchFamily="49" charset="-122"/>
                <a:cs typeface="Times New Roman" panose="02020603050405020304" pitchFamily="18" charset="0"/>
              </a:rPr>
              <a:t>  </a:t>
            </a:r>
            <a:r>
              <a:rPr lang="zh-CN" altLang="en-US" sz="2200" kern="100" smtClean="0">
                <a:solidFill>
                  <a:srgbClr val="FFFFFF"/>
                </a:solidFill>
                <a:latin typeface="黑体" panose="02010609060101010101" pitchFamily="49" charset="-122"/>
                <a:ea typeface="黑体" panose="02010609060101010101" pitchFamily="49" charset="-122"/>
                <a:cs typeface="Times New Roman" panose="02020603050405020304" pitchFamily="18" charset="0"/>
              </a:rPr>
              <a:t>内战爆发</a:t>
            </a:r>
          </a:p>
        </p:txBody>
      </p:sp>
      <p:sp>
        <p:nvSpPr>
          <p:cNvPr id="30" name="矩形 29"/>
          <p:cNvSpPr/>
          <p:nvPr/>
        </p:nvSpPr>
        <p:spPr>
          <a:xfrm>
            <a:off x="9093820" y="3055839"/>
            <a:ext cx="2363630" cy="769441"/>
          </a:xfrm>
          <a:prstGeom prst="rect">
            <a:avLst/>
          </a:prstGeom>
          <a:ln w="12700">
            <a:solidFill>
              <a:schemeClr val="dk1"/>
            </a:solidFill>
          </a:ln>
        </p:spPr>
        <p:txBody>
          <a:bodyPr wrap="square">
            <a:spAutoFit/>
          </a:bodyPr>
          <a:lstStyle/>
          <a:p>
            <a:r>
              <a:rPr lang="zh-CN" altLang="en-US" sz="2200" b="1" smtClean="0">
                <a:solidFill>
                  <a:srgbClr val="990099"/>
                </a:solidFill>
                <a:latin typeface="黑体" panose="02010609060101010101" pitchFamily="49" charset="-122"/>
                <a:ea typeface="黑体" panose="02010609060101010101" pitchFamily="49" charset="-122"/>
              </a:rPr>
              <a:t>南部种植园经济</a:t>
            </a:r>
            <a:endParaRPr lang="en-US" altLang="zh-CN" sz="2200" b="1" smtClean="0">
              <a:solidFill>
                <a:srgbClr val="990099"/>
              </a:solidFill>
              <a:latin typeface="黑体" panose="02010609060101010101" pitchFamily="49" charset="-122"/>
              <a:ea typeface="黑体" panose="02010609060101010101" pitchFamily="49" charset="-122"/>
            </a:endParaRPr>
          </a:p>
          <a:p>
            <a:r>
              <a:rPr lang="zh-CN" altLang="en-US" sz="2200" b="1" smtClean="0">
                <a:solidFill>
                  <a:srgbClr val="990099"/>
                </a:solidFill>
                <a:latin typeface="黑体" panose="02010609060101010101" pitchFamily="49" charset="-122"/>
                <a:ea typeface="黑体" panose="02010609060101010101" pitchFamily="49" charset="-122"/>
              </a:rPr>
              <a:t>（需要更多奴隶）</a:t>
            </a:r>
            <a:endParaRPr lang="zh-CN" altLang="en-US" sz="2200">
              <a:latin typeface="黑体" panose="02010609060101010101" pitchFamily="49" charset="-122"/>
              <a:ea typeface="黑体" panose="02010609060101010101" pitchFamily="49" charset="-122"/>
            </a:endParaRPr>
          </a:p>
        </p:txBody>
      </p:sp>
      <p:pic>
        <p:nvPicPr>
          <p:cNvPr id="14" name="图片 13"/>
          <p:cNvPicPr>
            <a:picLocks noChangeAspect="1"/>
          </p:cNvPicPr>
          <p:nvPr/>
        </p:nvPicPr>
        <p:blipFill>
          <a:blip r:embed="rId3"/>
          <a:stretch>
            <a:fillRect/>
          </a:stretch>
        </p:blipFill>
        <p:spPr>
          <a:xfrm>
            <a:off x="118410" y="2126196"/>
            <a:ext cx="6115293" cy="4604421"/>
          </a:xfrm>
          <a:prstGeom prst="rect">
            <a:avLst/>
          </a:prstGeom>
        </p:spPr>
      </p:pic>
      <p:sp>
        <p:nvSpPr>
          <p:cNvPr id="21" name="文本框 20"/>
          <p:cNvSpPr txBox="1"/>
          <p:nvPr/>
        </p:nvSpPr>
        <p:spPr>
          <a:xfrm>
            <a:off x="1140429" y="1703555"/>
            <a:ext cx="203562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a:latin typeface="黑体" panose="02010609060101010101" pitchFamily="49" charset="-122"/>
                <a:ea typeface="黑体" panose="02010609060101010101" pitchFamily="49" charset="-122"/>
              </a:rPr>
              <a:t>1</a:t>
            </a:r>
            <a:r>
              <a:rPr lang="zh-CN" altLang="en-US" sz="2800" smtClean="0">
                <a:latin typeface="黑体" panose="02010609060101010101" pitchFamily="49" charset="-122"/>
                <a:ea typeface="黑体" panose="02010609060101010101" pitchFamily="49" charset="-122"/>
              </a:rPr>
              <a:t>）背景</a:t>
            </a:r>
            <a:endParaRPr lang="zh-CN" altLang="en-US" sz="2800">
              <a:latin typeface="黑体" panose="02010609060101010101" pitchFamily="49" charset="-122"/>
              <a:ea typeface="黑体" panose="02010609060101010101" pitchFamily="49" charset="-122"/>
            </a:endParaRPr>
          </a:p>
        </p:txBody>
      </p:sp>
      <p:pic>
        <p:nvPicPr>
          <p:cNvPr id="10" name="图片 9"/>
          <p:cNvPicPr>
            <a:picLocks noChangeAspect="1"/>
          </p:cNvPicPr>
          <p:nvPr/>
        </p:nvPicPr>
        <p:blipFill>
          <a:blip r:embed="rId4"/>
          <a:stretch>
            <a:fillRect/>
          </a:stretch>
        </p:blipFill>
        <p:spPr>
          <a:xfrm>
            <a:off x="178970" y="5840192"/>
            <a:ext cx="2333816" cy="562160"/>
          </a:xfrm>
          <a:prstGeom prst="rect">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par>
                          <p:cTn id="7" fill="hold" nodeType="afterGroup">
                            <p:stCondLst>
                              <p:cond delay="1"/>
                            </p:stCondLst>
                            <p:childTnLst>
                              <p:par>
                                <p:cTn id="8" presetID="1" presetClass="entr" presetSubtype="0" fill="hold" nodeType="afterEffect">
                                  <p:stCondLst>
                                    <p:cond delay="0"/>
                                  </p:stCondLst>
                                  <p:childTnLst>
                                    <p:set>
                                      <p:cBhvr>
                                        <p:cTn id="9" dur="1" fill="hold">
                                          <p:stCondLst>
                                            <p:cond delay="0"/>
                                          </p:stCondLst>
                                        </p:cTn>
                                        <p:tgtEl>
                                          <p:spTgt spid="22"/>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0"/>
                                        </p:tgtEl>
                                        <p:attrNameLst>
                                          <p:attrName>style.visibility</p:attrName>
                                        </p:attrNameLst>
                                      </p:cBhvr>
                                      <p:to>
                                        <p:strVal val="visible"/>
                                      </p:to>
                                    </p:set>
                                  </p:childTnLst>
                                </p:cTn>
                              </p:par>
                            </p:childTnLst>
                          </p:cTn>
                        </p:par>
                        <p:par>
                          <p:cTn id="20" fill="hold" nodeType="afterGroup">
                            <p:stCondLst>
                              <p:cond delay="1"/>
                            </p:stCondLst>
                            <p:childTnLst>
                              <p:par>
                                <p:cTn id="21" presetID="1" presetClass="entr" presetSubtype="0"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 presetClass="entr" presetSubtype="0"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fill="hold"/>
                                        <p:tgtEl>
                                          <p:spTgt spid="29"/>
                                        </p:tgtEl>
                                        <p:attrNameLst>
                                          <p:attrName>ppt_x</p:attrName>
                                        </p:attrNameLst>
                                      </p:cBhvr>
                                      <p:tavLst>
                                        <p:tav tm="0">
                                          <p:val>
                                            <p:strVal val="#ppt_x"/>
                                          </p:val>
                                        </p:tav>
                                        <p:tav tm="100000">
                                          <p:val>
                                            <p:strVal val="#ppt_x"/>
                                          </p:val>
                                        </p:tav>
                                      </p:tavLst>
                                    </p:anim>
                                    <p:anim calcmode="lin" valueType="num">
                                      <p:cBhvr additive="base">
                                        <p:cTn id="37"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7" grpId="0"/>
      <p:bldP spid="28" grpId="0"/>
      <p:bldP spid="29" grpId="0"/>
      <p:bldP spid="30"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1574" y="876954"/>
            <a:ext cx="575305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a:bodyPr>
          <a:lstStyle/>
          <a:p>
            <a:r>
              <a:rPr lang="zh-CN" altLang="en-US" smtClean="0"/>
              <a:t>二、资本主义的扩展</a:t>
            </a:r>
            <a:endParaRPr lang="zh-CN" altLang="en-US"/>
          </a:p>
        </p:txBody>
      </p:sp>
      <p:sp>
        <p:nvSpPr>
          <p:cNvPr id="7" name="文本框 6"/>
          <p:cNvSpPr txBox="1"/>
          <p:nvPr/>
        </p:nvSpPr>
        <p:spPr>
          <a:xfrm>
            <a:off x="337745" y="970296"/>
            <a:ext cx="6124666" cy="584775"/>
          </a:xfrm>
          <a:prstGeom prst="rect">
            <a:avLst/>
          </a:prstGeom>
          <a:noFill/>
        </p:spPr>
        <p:txBody>
          <a:bodyPr wrap="square" rtlCol="0">
            <a:spAutoFit/>
          </a:bodyPr>
          <a:lstStyle/>
          <a:p>
            <a:r>
              <a:rPr lang="en-US" altLang="zh-CN" sz="2800" smtClean="0">
                <a:solidFill>
                  <a:srgbClr val="FFFFFF"/>
                </a:solidFill>
                <a:latin typeface="黑体" panose="02010609060101010101" pitchFamily="49" charset="-122"/>
                <a:ea typeface="黑体" panose="02010609060101010101" pitchFamily="49" charset="-122"/>
              </a:rPr>
              <a:t>1.</a:t>
            </a:r>
            <a:r>
              <a:rPr lang="zh-CN" altLang="en-US" sz="2800" smtClean="0">
                <a:solidFill>
                  <a:srgbClr val="FFFFFF"/>
                </a:solidFill>
                <a:latin typeface="黑体" panose="02010609060101010101" pitchFamily="49" charset="-122"/>
                <a:ea typeface="黑体" panose="02010609060101010101" pitchFamily="49" charset="-122"/>
              </a:rPr>
              <a:t>美国内战（</a:t>
            </a:r>
            <a:r>
              <a:rPr lang="en-US" altLang="zh-CN" sz="2800" smtClean="0">
                <a:solidFill>
                  <a:srgbClr val="FFFFFF"/>
                </a:solidFill>
                <a:latin typeface="黑体" panose="02010609060101010101" pitchFamily="49" charset="-122"/>
                <a:ea typeface="黑体" panose="02010609060101010101" pitchFamily="49" charset="-122"/>
              </a:rPr>
              <a:t>1861-1865</a:t>
            </a:r>
            <a:r>
              <a:rPr lang="zh-CN" altLang="en-US" sz="2800" smtClean="0">
                <a:solidFill>
                  <a:srgbClr val="FFFFFF"/>
                </a:solidFill>
                <a:latin typeface="黑体" panose="02010609060101010101" pitchFamily="49" charset="-122"/>
                <a:ea typeface="黑体" panose="02010609060101010101" pitchFamily="49" charset="-122"/>
              </a:rPr>
              <a:t>年</a:t>
            </a:r>
            <a:r>
              <a:rPr lang="zh-CN" altLang="en-US" sz="3200" smtClean="0">
                <a:solidFill>
                  <a:srgbClr val="FFFFFF"/>
                </a:solidFill>
                <a:latin typeface="黑体" panose="02010609060101010101" pitchFamily="49" charset="-122"/>
                <a:ea typeface="黑体" panose="02010609060101010101" pitchFamily="49" charset="-122"/>
              </a:rPr>
              <a:t>）</a:t>
            </a:r>
            <a:endParaRPr lang="zh-CN" altLang="en-US" sz="3200">
              <a:solidFill>
                <a:srgbClr val="FFFFFF"/>
              </a:solidFill>
              <a:latin typeface="黑体" panose="02010609060101010101" pitchFamily="49" charset="-122"/>
              <a:ea typeface="黑体" panose="02010609060101010101" pitchFamily="49" charset="-122"/>
            </a:endParaRPr>
          </a:p>
        </p:txBody>
      </p:sp>
      <p:sp>
        <p:nvSpPr>
          <p:cNvPr id="14" name="文本框 13"/>
          <p:cNvSpPr txBox="1"/>
          <p:nvPr/>
        </p:nvSpPr>
        <p:spPr>
          <a:xfrm>
            <a:off x="838200" y="1756825"/>
            <a:ext cx="203562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2</a:t>
            </a:r>
            <a:r>
              <a:rPr lang="zh-CN" altLang="en-US" sz="2800" smtClean="0">
                <a:latin typeface="黑体" panose="02010609060101010101" pitchFamily="49" charset="-122"/>
                <a:ea typeface="黑体" panose="02010609060101010101" pitchFamily="49" charset="-122"/>
              </a:rPr>
              <a:t>）过程</a:t>
            </a:r>
            <a:endParaRPr lang="zh-CN" altLang="en-US" sz="2800">
              <a:latin typeface="黑体" panose="02010609060101010101" pitchFamily="49" charset="-122"/>
              <a:ea typeface="黑体" panose="02010609060101010101" pitchFamily="49" charset="-122"/>
            </a:endParaRPr>
          </a:p>
        </p:txBody>
      </p:sp>
      <p:sp>
        <p:nvSpPr>
          <p:cNvPr id="6" name="文本框 5"/>
          <p:cNvSpPr txBox="1"/>
          <p:nvPr/>
        </p:nvSpPr>
        <p:spPr>
          <a:xfrm>
            <a:off x="1176655" y="2644775"/>
            <a:ext cx="9058275" cy="156845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smtClean="0">
                <a:latin typeface="黑体" panose="02010609060101010101" pitchFamily="49" charset="-122"/>
                <a:ea typeface="黑体" panose="02010609060101010101" pitchFamily="49" charset="-122"/>
              </a:rPr>
              <a:t>    战争</a:t>
            </a:r>
            <a:r>
              <a:rPr lang="zh-CN" altLang="en-US" sz="2400">
                <a:latin typeface="黑体" panose="02010609060101010101" pitchFamily="49" charset="-122"/>
                <a:ea typeface="黑体" panose="02010609060101010101" pitchFamily="49" charset="-122"/>
              </a:rPr>
              <a:t>初期北方实力大大超过南方，但南方有充分的军事准备，而北方对战争准备不足，使北军连连受挫</a:t>
            </a:r>
            <a:r>
              <a:rPr lang="zh-CN" altLang="en-US" sz="2400" smtClean="0">
                <a:latin typeface="黑体" panose="02010609060101010101" pitchFamily="49" charset="-122"/>
                <a:ea typeface="黑体" panose="02010609060101010101" pitchFamily="49" charset="-122"/>
              </a:rPr>
              <a:t>。</a:t>
            </a:r>
            <a:endParaRPr lang="en-US" altLang="zh-CN" sz="2400" smtClean="0">
              <a:latin typeface="黑体" panose="02010609060101010101" pitchFamily="49" charset="-122"/>
              <a:ea typeface="黑体" panose="02010609060101010101" pitchFamily="49" charset="-122"/>
            </a:endParaRPr>
          </a:p>
          <a:p>
            <a:r>
              <a:rPr lang="en-US" altLang="zh-CN" sz="2400">
                <a:latin typeface="黑体" panose="02010609060101010101" pitchFamily="49" charset="-122"/>
                <a:ea typeface="黑体" panose="02010609060101010101" pitchFamily="49" charset="-122"/>
              </a:rPr>
              <a:t> </a:t>
            </a:r>
            <a:r>
              <a:rPr lang="en-US" altLang="zh-CN" sz="2400" smtClean="0">
                <a:latin typeface="黑体" panose="02010609060101010101" pitchFamily="49" charset="-122"/>
                <a:ea typeface="黑体" panose="02010609060101010101" pitchFamily="49" charset="-122"/>
              </a:rPr>
              <a:t>   </a:t>
            </a:r>
            <a:r>
              <a:rPr lang="zh-CN" altLang="en-US" sz="2400" smtClean="0">
                <a:latin typeface="黑体" panose="02010609060101010101" pitchFamily="49" charset="-122"/>
                <a:ea typeface="黑体" panose="02010609060101010101" pitchFamily="49" charset="-122"/>
              </a:rPr>
              <a:t>联邦政府</a:t>
            </a:r>
            <a:r>
              <a:rPr lang="zh-CN" altLang="en-US" sz="2400">
                <a:latin typeface="黑体" panose="02010609060101010101" pitchFamily="49" charset="-122"/>
                <a:ea typeface="黑体" panose="02010609060101010101" pitchFamily="49" charset="-122"/>
              </a:rPr>
              <a:t>先后颁布</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宅地法</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和</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解放黑人奴隶宣言</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，赢得了民众的支持，从而扭转了战局。</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标题 2"/>
          <p:cNvSpPr>
            <a:spLocks noGrp="1"/>
          </p:cNvSpPr>
          <p:nvPr>
            <p:ph type="ctrTitle"/>
          </p:nvPr>
        </p:nvSpPr>
        <p:spPr/>
        <p:txBody>
          <a:bodyPr>
            <a:normAutofit/>
          </a:bodyPr>
          <a:lstStyle/>
          <a:p>
            <a:r>
              <a:rPr lang="zh-CN" altLang="en-US" smtClean="0"/>
              <a:t>二、资本主义的扩展</a:t>
            </a:r>
            <a:endParaRPr lang="zh-CN" altLang="en-US"/>
          </a:p>
        </p:txBody>
      </p:sp>
      <p:sp>
        <p:nvSpPr>
          <p:cNvPr id="8" name="文本框 7"/>
          <p:cNvSpPr txBox="1"/>
          <p:nvPr/>
        </p:nvSpPr>
        <p:spPr>
          <a:xfrm>
            <a:off x="621794" y="2681235"/>
            <a:ext cx="11299747" cy="169277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buClr>
                <a:schemeClr val="bg1"/>
              </a:buClr>
            </a:pPr>
            <a:r>
              <a:rPr lang="zh-CN" altLang="en-US" sz="2400" b="1" smtClean="0">
                <a:latin typeface="楷体" panose="02010609060101010101" pitchFamily="49" charset="-122"/>
                <a:ea typeface="楷体" panose="02010609060101010101" pitchFamily="49" charset="-122"/>
                <a:cs typeface="楷体" panose="02010609060101010101" pitchFamily="49" charset="-122"/>
              </a:rPr>
              <a:t>    凡</a:t>
            </a:r>
            <a:r>
              <a:rPr lang="zh-CN" altLang="en-US" sz="2400" b="1">
                <a:latin typeface="楷体" panose="02010609060101010101" pitchFamily="49" charset="-122"/>
                <a:ea typeface="楷体" panose="02010609060101010101" pitchFamily="49" charset="-122"/>
                <a:cs typeface="楷体" panose="02010609060101010101" pitchFamily="49" charset="-122"/>
              </a:rPr>
              <a:t>一家之长或年满</a:t>
            </a:r>
            <a:r>
              <a:rPr lang="en-US" altLang="zh-CN" sz="2400" b="1">
                <a:latin typeface="楷体" panose="02010609060101010101" pitchFamily="49" charset="-122"/>
                <a:ea typeface="楷体" panose="02010609060101010101" pitchFamily="49" charset="-122"/>
                <a:cs typeface="楷体" panose="02010609060101010101" pitchFamily="49" charset="-122"/>
              </a:rPr>
              <a:t>21</a:t>
            </a:r>
            <a:r>
              <a:rPr lang="zh-CN" altLang="en-US" sz="2400" b="1">
                <a:latin typeface="楷体" panose="02010609060101010101" pitchFamily="49" charset="-122"/>
                <a:ea typeface="楷体" panose="02010609060101010101" pitchFamily="49" charset="-122"/>
                <a:cs typeface="楷体" panose="02010609060101010101" pitchFamily="49" charset="-122"/>
              </a:rPr>
              <a:t>岁、从未参加叛乱之合众国公民，在宣誓获得土地是为了垦殖目的并缴纳</a:t>
            </a:r>
            <a:r>
              <a:rPr lang="en-US" altLang="zh-CN" sz="2400" b="1">
                <a:latin typeface="楷体" panose="02010609060101010101" pitchFamily="49" charset="-122"/>
                <a:ea typeface="楷体" panose="02010609060101010101" pitchFamily="49" charset="-122"/>
                <a:cs typeface="楷体" panose="02010609060101010101" pitchFamily="49" charset="-122"/>
              </a:rPr>
              <a:t>10</a:t>
            </a:r>
            <a:r>
              <a:rPr lang="zh-CN" altLang="en-US" sz="2400" b="1">
                <a:latin typeface="楷体" panose="02010609060101010101" pitchFamily="49" charset="-122"/>
                <a:ea typeface="楷体" panose="02010609060101010101" pitchFamily="49" charset="-122"/>
                <a:cs typeface="楷体" panose="02010609060101010101" pitchFamily="49" charset="-122"/>
              </a:rPr>
              <a:t>美元费用</a:t>
            </a:r>
            <a:r>
              <a:rPr lang="zh-CN" altLang="en-US" sz="2400" b="1" smtClean="0">
                <a:latin typeface="楷体" panose="02010609060101010101" pitchFamily="49" charset="-122"/>
                <a:ea typeface="楷体" panose="02010609060101010101" pitchFamily="49" charset="-122"/>
                <a:cs typeface="楷体" panose="02010609060101010101" pitchFamily="49" charset="-122"/>
              </a:rPr>
              <a:t>后，就</a:t>
            </a:r>
            <a:r>
              <a:rPr lang="zh-CN" altLang="en-US" sz="2400" b="1">
                <a:latin typeface="楷体" panose="02010609060101010101" pitchFamily="49" charset="-122"/>
                <a:ea typeface="楷体" panose="02010609060101010101" pitchFamily="49" charset="-122"/>
                <a:cs typeface="楷体" panose="02010609060101010101" pitchFamily="49" charset="-122"/>
              </a:rPr>
              <a:t>可以在西部获得一块相当于</a:t>
            </a:r>
            <a:r>
              <a:rPr lang="en-US" altLang="zh-CN" sz="2400" b="1">
                <a:latin typeface="楷体" panose="02010609060101010101" pitchFamily="49" charset="-122"/>
                <a:ea typeface="楷体" panose="02010609060101010101" pitchFamily="49" charset="-122"/>
                <a:cs typeface="楷体" panose="02010609060101010101" pitchFamily="49" charset="-122"/>
              </a:rPr>
              <a:t>64</a:t>
            </a:r>
            <a:r>
              <a:rPr lang="zh-CN" altLang="en-US" sz="2400" b="1">
                <a:latin typeface="楷体" panose="02010609060101010101" pitchFamily="49" charset="-122"/>
                <a:ea typeface="楷体" panose="02010609060101010101" pitchFamily="49" charset="-122"/>
                <a:cs typeface="楷体" panose="02010609060101010101" pitchFamily="49" charset="-122"/>
              </a:rPr>
              <a:t>公顷的土地；连续耕种</a:t>
            </a:r>
            <a:r>
              <a:rPr lang="en-US" altLang="zh-CN" sz="2400" b="1">
                <a:latin typeface="楷体" panose="02010609060101010101" pitchFamily="49" charset="-122"/>
                <a:ea typeface="楷体" panose="02010609060101010101" pitchFamily="49" charset="-122"/>
                <a:cs typeface="楷体" panose="02010609060101010101" pitchFamily="49" charset="-122"/>
              </a:rPr>
              <a:t>5</a:t>
            </a:r>
            <a:r>
              <a:rPr lang="zh-CN" altLang="en-US" sz="2400" b="1">
                <a:latin typeface="楷体" panose="02010609060101010101" pitchFamily="49" charset="-122"/>
                <a:ea typeface="楷体" panose="02010609060101010101" pitchFamily="49" charset="-122"/>
                <a:cs typeface="楷体" panose="02010609060101010101" pitchFamily="49" charset="-122"/>
              </a:rPr>
              <a:t>年以上，这块土地就成为</a:t>
            </a:r>
            <a:r>
              <a:rPr lang="zh-CN" altLang="en-US" sz="2400" b="1" smtClean="0">
                <a:latin typeface="楷体" panose="02010609060101010101" pitchFamily="49" charset="-122"/>
                <a:ea typeface="楷体" panose="02010609060101010101" pitchFamily="49" charset="-122"/>
                <a:cs typeface="楷体" panose="02010609060101010101" pitchFamily="49" charset="-122"/>
              </a:rPr>
              <a:t>私有财</a:t>
            </a:r>
            <a:r>
              <a:rPr lang="zh-CN" altLang="en-US" sz="2800" b="1" smtClean="0">
                <a:latin typeface="楷体" panose="02010609060101010101" pitchFamily="49" charset="-122"/>
                <a:ea typeface="楷体" panose="02010609060101010101" pitchFamily="49" charset="-122"/>
                <a:cs typeface="楷体" panose="02010609060101010101" pitchFamily="49" charset="-122"/>
              </a:rPr>
              <a:t>产。</a:t>
            </a:r>
            <a:r>
              <a:rPr lang="en-US" altLang="zh-CN" sz="2800" b="1" smtClean="0">
                <a:latin typeface="楷体" panose="02010609060101010101" pitchFamily="49" charset="-122"/>
                <a:ea typeface="楷体" panose="02010609060101010101" pitchFamily="49" charset="-122"/>
                <a:cs typeface="楷体" panose="02010609060101010101" pitchFamily="49" charset="-122"/>
              </a:rPr>
              <a:t>                          </a:t>
            </a:r>
          </a:p>
          <a:p>
            <a:pPr>
              <a:buClr>
                <a:schemeClr val="bg1"/>
              </a:buClr>
            </a:pPr>
            <a:r>
              <a:rPr lang="zh-CN" altLang="en-US" sz="2400" b="1" smtClean="0">
                <a:latin typeface="楷体" panose="02010609060101010101" pitchFamily="49" charset="-122"/>
                <a:ea typeface="楷体" panose="02010609060101010101" pitchFamily="49" charset="-122"/>
                <a:cs typeface="楷体" panose="02010609060101010101" pitchFamily="49" charset="-122"/>
              </a:rPr>
              <a:t>                                                  ——</a:t>
            </a:r>
            <a:r>
              <a:rPr lang="en-US" altLang="zh-CN" sz="2400" b="1" smtClean="0">
                <a:latin typeface="楷体" panose="02010609060101010101" pitchFamily="49" charset="-122"/>
                <a:ea typeface="楷体" panose="02010609060101010101" pitchFamily="49" charset="-122"/>
                <a:cs typeface="楷体" panose="02010609060101010101" pitchFamily="49" charset="-122"/>
              </a:rPr>
              <a:t>1862</a:t>
            </a:r>
            <a:r>
              <a:rPr lang="zh-CN" altLang="en-US" sz="2400" b="1" smtClean="0">
                <a:latin typeface="楷体" panose="02010609060101010101" pitchFamily="49" charset="-122"/>
                <a:ea typeface="楷体" panose="02010609060101010101" pitchFamily="49" charset="-122"/>
                <a:cs typeface="楷体" panose="02010609060101010101" pitchFamily="49" charset="-122"/>
              </a:rPr>
              <a:t>年</a:t>
            </a:r>
            <a:r>
              <a:rPr lang="zh-CN" altLang="en-US" sz="2400" b="1" smtClean="0">
                <a:latin typeface="楷体" panose="02010609060101010101" pitchFamily="49" charset="-122"/>
                <a:ea typeface="楷体" panose="02010609060101010101" pitchFamily="49" charset="-122"/>
                <a:cs typeface="楷体" panose="02010609060101010101" pitchFamily="49" charset="-122"/>
                <a:sym typeface="+mn-ea"/>
              </a:rPr>
              <a:t>《宅地法》</a:t>
            </a:r>
            <a:endParaRPr lang="zh-CN" altLang="en-US" sz="2400" b="1">
              <a:latin typeface="楷体" pitchFamily="49" charset="-122"/>
              <a:ea typeface="楷体" panose="02010609060101010101" pitchFamily="49" charset="-122"/>
              <a:cs typeface="楷体" panose="02010609060101010101" pitchFamily="49" charset="-122"/>
            </a:endParaRPr>
          </a:p>
        </p:txBody>
      </p:sp>
      <p:sp>
        <p:nvSpPr>
          <p:cNvPr id="10" name="文本框 9"/>
          <p:cNvSpPr txBox="1"/>
          <p:nvPr/>
        </p:nvSpPr>
        <p:spPr>
          <a:xfrm>
            <a:off x="621793" y="4499206"/>
            <a:ext cx="11299747" cy="89255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buClr>
                <a:schemeClr val="bg1"/>
              </a:buClr>
            </a:pPr>
            <a:r>
              <a:rPr lang="zh-CN" altLang="en-US" sz="2400" b="1">
                <a:latin typeface="楷体" panose="02010609060101010101" pitchFamily="49" charset="-122"/>
                <a:ea typeface="楷体" panose="02010609060101010101" pitchFamily="49" charset="-122"/>
                <a:cs typeface="楷体" panose="02010609060101010101" pitchFamily="49" charset="-122"/>
              </a:rPr>
              <a:t>从1863年1月1日起叛乱诸州的</a:t>
            </a:r>
            <a:r>
              <a:rPr lang="zh-CN" altLang="en-US" sz="2400" b="1" smtClean="0">
                <a:latin typeface="楷体" panose="02010609060101010101" pitchFamily="49" charset="-122"/>
                <a:ea typeface="楷体" panose="02010609060101010101" pitchFamily="49" charset="-122"/>
                <a:cs typeface="楷体" panose="02010609060101010101" pitchFamily="49" charset="-122"/>
              </a:rPr>
              <a:t>奴隶获得</a:t>
            </a:r>
            <a:r>
              <a:rPr lang="zh-CN" altLang="en-US" sz="2400" b="1">
                <a:latin typeface="楷体" panose="02010609060101010101" pitchFamily="49" charset="-122"/>
                <a:ea typeface="楷体" panose="02010609060101010101" pitchFamily="49" charset="-122"/>
                <a:cs typeface="楷体" panose="02010609060101010101" pitchFamily="49" charset="-122"/>
              </a:rPr>
              <a:t>自由，并可以参加联邦军队。</a:t>
            </a:r>
          </a:p>
          <a:p>
            <a:pPr>
              <a:buClr>
                <a:schemeClr val="bg1"/>
              </a:buClr>
            </a:pPr>
            <a:r>
              <a:rPr lang="zh-CN" altLang="en-US" sz="2400" b="1">
                <a:latin typeface="楷体" panose="02010609060101010101" pitchFamily="49" charset="-122"/>
                <a:ea typeface="楷体" panose="02010609060101010101" pitchFamily="49" charset="-122"/>
                <a:cs typeface="楷体" panose="02010609060101010101" pitchFamily="49" charset="-122"/>
              </a:rPr>
              <a:t>         </a:t>
            </a:r>
            <a:r>
              <a:rPr lang="zh-CN" altLang="en-US" sz="2400" b="1" smtClean="0">
                <a:latin typeface="楷体" panose="02010609060101010101" pitchFamily="49" charset="-122"/>
                <a:ea typeface="楷体" panose="02010609060101010101" pitchFamily="49"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《解放黑人奴隶宣言</a:t>
            </a:r>
            <a:r>
              <a:rPr lang="zh-CN" altLang="en-US" sz="2800" b="1">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3600" b="1">
              <a:latin typeface="隶书" pitchFamily="49" charset="-122"/>
              <a:ea typeface="隶书" pitchFamily="49" charset="-122"/>
            </a:endParaRPr>
          </a:p>
        </p:txBody>
      </p:sp>
      <p:sp>
        <p:nvSpPr>
          <p:cNvPr id="2" name="矩形 1"/>
          <p:cNvSpPr/>
          <p:nvPr/>
        </p:nvSpPr>
        <p:spPr>
          <a:xfrm>
            <a:off x="3613727" y="2027524"/>
            <a:ext cx="5315879" cy="523220"/>
          </a:xfrm>
          <a:prstGeom prst="rect">
            <a:avLst/>
          </a:prstGeom>
        </p:spPr>
        <p:txBody>
          <a:bodyPr wrap="none">
            <a:spAutoFit/>
          </a:bodyPr>
          <a:lstStyle/>
          <a:p>
            <a:r>
              <a:rPr lang="zh-CN" altLang="en-US" sz="2800" b="1" smtClean="0">
                <a:solidFill>
                  <a:srgbClr val="3333FF"/>
                </a:solidFill>
                <a:latin typeface="黑体" panose="02010609060101010101" pitchFamily="49" charset="-122"/>
                <a:ea typeface="黑体" panose="02010609060101010101" pitchFamily="49" charset="-122"/>
              </a:rPr>
              <a:t> </a:t>
            </a:r>
            <a:r>
              <a:rPr lang="en-US" altLang="zh-CN" sz="2400" b="1">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宅地法</a:t>
            </a:r>
            <a:r>
              <a:rPr lang="en-US" altLang="zh-CN" sz="2400" b="1" smtClean="0">
                <a:latin typeface="黑体" panose="02010609060101010101" pitchFamily="49" charset="-122"/>
                <a:ea typeface="黑体" panose="02010609060101010101" pitchFamily="49" charset="-122"/>
              </a:rPr>
              <a:t>》</a:t>
            </a:r>
            <a:r>
              <a:rPr lang="zh-CN" altLang="en-US" sz="2400" b="1" smtClean="0">
                <a:latin typeface="黑体" panose="02010609060101010101" pitchFamily="49" charset="-122"/>
                <a:ea typeface="黑体" panose="02010609060101010101" pitchFamily="49" charset="-122"/>
              </a:rPr>
              <a:t>和</a:t>
            </a:r>
            <a:r>
              <a:rPr lang="en-US" altLang="zh-CN" sz="2400" b="1" smtClean="0">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解放黑人奴隶宣言</a:t>
            </a:r>
            <a:r>
              <a:rPr lang="en-US" altLang="zh-CN" sz="2400" b="1" smtClean="0">
                <a:latin typeface="黑体" panose="02010609060101010101" pitchFamily="49" charset="-122"/>
                <a:ea typeface="黑体" panose="02010609060101010101" pitchFamily="49" charset="-122"/>
              </a:rPr>
              <a:t>》</a:t>
            </a:r>
            <a:endParaRPr lang="en-US" altLang="zh-CN" sz="2400" b="1">
              <a:latin typeface="黑体" panose="02010609060101010101" pitchFamily="49" charset="-122"/>
              <a:ea typeface="黑体" panose="02010609060101010101" pitchFamily="49" charset="-122"/>
            </a:endParaRPr>
          </a:p>
        </p:txBody>
      </p:sp>
      <p:sp>
        <p:nvSpPr>
          <p:cNvPr id="11" name="矩形 10"/>
          <p:cNvSpPr/>
          <p:nvPr/>
        </p:nvSpPr>
        <p:spPr>
          <a:xfrm>
            <a:off x="1856013" y="5423513"/>
            <a:ext cx="2768943" cy="461665"/>
          </a:xfrm>
          <a:prstGeom prst="rect">
            <a:avLst/>
          </a:prstGeom>
        </p:spPr>
        <p:txBody>
          <a:bodyPr wrap="square">
            <a:spAutoFit/>
          </a:bodyPr>
          <a:lstStyle/>
          <a:p>
            <a:r>
              <a:rPr lang="zh-CN" altLang="en-US" sz="2400" b="1" smtClean="0">
                <a:solidFill>
                  <a:srgbClr val="3333FF"/>
                </a:solidFill>
                <a:latin typeface="黑体" panose="02010609060101010101" pitchFamily="49" charset="-122"/>
                <a:ea typeface="黑体" panose="02010609060101010101" pitchFamily="49" charset="-122"/>
              </a:rPr>
              <a:t>赢得民众支持 </a:t>
            </a:r>
            <a:endParaRPr lang="zh-CN" altLang="en-US" sz="2400" b="1">
              <a:solidFill>
                <a:srgbClr val="3333FF"/>
              </a:solidFill>
              <a:latin typeface="黑体" pitchFamily="49" charset="-122"/>
              <a:ea typeface="黑体" pitchFamily="49" charset="-122"/>
            </a:endParaRPr>
          </a:p>
        </p:txBody>
      </p:sp>
      <p:sp>
        <p:nvSpPr>
          <p:cNvPr id="12" name="TextBox 19"/>
          <p:cNvSpPr txBox="1"/>
          <p:nvPr/>
        </p:nvSpPr>
        <p:spPr>
          <a:xfrm>
            <a:off x="5140660" y="6001449"/>
            <a:ext cx="6213140" cy="461665"/>
          </a:xfrm>
          <a:prstGeom prst="rect">
            <a:avLst/>
          </a:prstGeom>
          <a:solidFill>
            <a:schemeClr val="accent3">
              <a:lumMod val="20000"/>
              <a:lumOff val="80000"/>
            </a:schemeClr>
          </a:solidFill>
          <a:ln w="12700">
            <a:solidFill>
              <a:schemeClr val="tx1"/>
            </a:solidFill>
          </a:ln>
        </p:spPr>
        <p:txBody>
          <a:bodyPr wrap="square" rtlCol="0">
            <a:spAutoFit/>
          </a:bodyPr>
          <a:lstStyle/>
          <a:p>
            <a:r>
              <a:rPr lang="en-US" altLang="zh-CN" sz="2400" b="1" smtClean="0">
                <a:solidFill>
                  <a:srgbClr val="FF0000"/>
                </a:solidFill>
                <a:latin typeface="黑体" panose="02010609060101010101" pitchFamily="49" charset="-122"/>
                <a:ea typeface="黑体" panose="02010609060101010101" pitchFamily="49" charset="-122"/>
              </a:rPr>
              <a:t>1865</a:t>
            </a:r>
            <a:r>
              <a:rPr lang="zh-CN" altLang="en-US" sz="2400" b="1" smtClean="0">
                <a:solidFill>
                  <a:srgbClr val="FF0000"/>
                </a:solidFill>
                <a:latin typeface="黑体" panose="02010609060101010101" pitchFamily="49" charset="-122"/>
                <a:ea typeface="黑体" panose="02010609060101010101" pitchFamily="49" charset="-122"/>
              </a:rPr>
              <a:t>年，南北战争</a:t>
            </a:r>
            <a:r>
              <a:rPr lang="zh-CN" altLang="en-US" sz="2400" b="1">
                <a:solidFill>
                  <a:srgbClr val="FF0000"/>
                </a:solidFill>
                <a:latin typeface="黑体" panose="02010609060101010101" pitchFamily="49" charset="-122"/>
                <a:ea typeface="黑体" panose="02010609060101010101" pitchFamily="49" charset="-122"/>
              </a:rPr>
              <a:t>以联邦政府的胜利而告终。</a:t>
            </a:r>
            <a:endParaRPr lang="zh-CN" altLang="en-US" sz="2400" b="1">
              <a:solidFill>
                <a:srgbClr val="FF0000"/>
              </a:solidFill>
              <a:latin typeface="华文楷体" pitchFamily="2" charset="-122"/>
              <a:ea typeface="华文楷体" pitchFamily="2" charset="-122"/>
            </a:endParaRPr>
          </a:p>
        </p:txBody>
      </p:sp>
      <p:sp>
        <p:nvSpPr>
          <p:cNvPr id="14" name="文本框 13"/>
          <p:cNvSpPr txBox="1"/>
          <p:nvPr/>
        </p:nvSpPr>
        <p:spPr>
          <a:xfrm>
            <a:off x="838200" y="1717477"/>
            <a:ext cx="203562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2</a:t>
            </a:r>
            <a:r>
              <a:rPr lang="zh-CN" altLang="en-US" sz="2800" smtClean="0">
                <a:latin typeface="黑体" panose="02010609060101010101" pitchFamily="49" charset="-122"/>
                <a:ea typeface="黑体" panose="02010609060101010101" pitchFamily="49" charset="-122"/>
              </a:rPr>
              <a:t>）过程</a:t>
            </a:r>
            <a:endParaRPr lang="zh-CN" altLang="en-US" sz="2800">
              <a:latin typeface="黑体" panose="02010609060101010101" pitchFamily="49" charset="-122"/>
              <a:ea typeface="黑体" panose="02010609060101010101" pitchFamily="49" charset="-122"/>
            </a:endParaRPr>
          </a:p>
        </p:txBody>
      </p:sp>
      <p:pic>
        <p:nvPicPr>
          <p:cNvPr id="17"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1574" y="876954"/>
            <a:ext cx="575305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文本框 17"/>
          <p:cNvSpPr txBox="1"/>
          <p:nvPr/>
        </p:nvSpPr>
        <p:spPr>
          <a:xfrm>
            <a:off x="337745" y="970296"/>
            <a:ext cx="6124666" cy="584775"/>
          </a:xfrm>
          <a:prstGeom prst="rect">
            <a:avLst/>
          </a:prstGeom>
          <a:noFill/>
        </p:spPr>
        <p:txBody>
          <a:bodyPr wrap="square" rtlCol="0">
            <a:spAutoFit/>
          </a:bodyPr>
          <a:lstStyle/>
          <a:p>
            <a:r>
              <a:rPr lang="en-US" altLang="zh-CN" sz="2800" smtClean="0">
                <a:solidFill>
                  <a:srgbClr val="FFFFFF"/>
                </a:solidFill>
                <a:latin typeface="黑体" panose="02010609060101010101" pitchFamily="49" charset="-122"/>
                <a:ea typeface="黑体" panose="02010609060101010101" pitchFamily="49" charset="-122"/>
              </a:rPr>
              <a:t>1.</a:t>
            </a:r>
            <a:r>
              <a:rPr lang="zh-CN" altLang="en-US" sz="2800" smtClean="0">
                <a:solidFill>
                  <a:srgbClr val="FFFFFF"/>
                </a:solidFill>
                <a:latin typeface="黑体" panose="02010609060101010101" pitchFamily="49" charset="-122"/>
                <a:ea typeface="黑体" panose="02010609060101010101" pitchFamily="49" charset="-122"/>
              </a:rPr>
              <a:t>美国内战（</a:t>
            </a:r>
            <a:r>
              <a:rPr lang="en-US" altLang="zh-CN" sz="2800" smtClean="0">
                <a:solidFill>
                  <a:srgbClr val="FFFFFF"/>
                </a:solidFill>
                <a:latin typeface="黑体" panose="02010609060101010101" pitchFamily="49" charset="-122"/>
                <a:ea typeface="黑体" panose="02010609060101010101" pitchFamily="49" charset="-122"/>
              </a:rPr>
              <a:t>1861-1865</a:t>
            </a:r>
            <a:r>
              <a:rPr lang="zh-CN" altLang="en-US" sz="2800" smtClean="0">
                <a:solidFill>
                  <a:srgbClr val="FFFFFF"/>
                </a:solidFill>
                <a:latin typeface="黑体" panose="02010609060101010101" pitchFamily="49" charset="-122"/>
                <a:ea typeface="黑体" panose="02010609060101010101" pitchFamily="49" charset="-122"/>
              </a:rPr>
              <a:t>年</a:t>
            </a:r>
            <a:r>
              <a:rPr lang="zh-CN" altLang="en-US" sz="3200" smtClean="0">
                <a:solidFill>
                  <a:srgbClr val="FFFFFF"/>
                </a:solidFill>
                <a:latin typeface="黑体" panose="02010609060101010101" pitchFamily="49" charset="-122"/>
                <a:ea typeface="黑体" panose="02010609060101010101" pitchFamily="49" charset="-122"/>
              </a:rPr>
              <a:t>）</a:t>
            </a:r>
            <a:endParaRPr lang="zh-CN" altLang="en-US" sz="3200">
              <a:solidFill>
                <a:srgbClr val="FFFFFF"/>
              </a:solidFill>
              <a:latin typeface="黑体" panose="02010609060101010101" pitchFamily="49" charset="-122"/>
              <a:ea typeface="黑体" panose="02010609060101010101" pitchFamily="49" charset="-122"/>
            </a:endParaRPr>
          </a:p>
        </p:txBody>
      </p:sp>
      <p:sp>
        <p:nvSpPr>
          <p:cNvPr id="3" name="圆角右箭头 2"/>
          <p:cNvSpPr/>
          <p:nvPr/>
        </p:nvSpPr>
        <p:spPr>
          <a:xfrm rot="10800000" flipH="1">
            <a:off x="2873827" y="5856359"/>
            <a:ext cx="2162649" cy="600098"/>
          </a:xfrm>
          <a:prstGeom prst="bentArrow">
            <a:avLst/>
          </a:prstGeom>
        </p:spPr>
        <p:style>
          <a:lnRef idx="0">
            <a:schemeClr val="accent2"/>
          </a:lnRef>
          <a:fillRef idx="3">
            <a:schemeClr val="accent2"/>
          </a:fillRef>
          <a:effectRef idx="3">
            <a:schemeClr val="accent2"/>
          </a:effectRef>
          <a:fontRef idx="minor">
            <a:schemeClr val="lt1"/>
          </a:fontRef>
        </p:style>
        <p:txBody>
          <a:bodyPr wrap="square" rtlCol="0" anchor="ctr">
            <a:spAutoFit/>
          </a:bodyPr>
          <a:lstStyle/>
          <a:p>
            <a:pPr algn="just">
              <a:lnSpc>
                <a:spcPct val="150000"/>
              </a:lnSpc>
              <a:spcAft>
                <a:spcPct val="0"/>
              </a:spcAft>
            </a:pPr>
            <a:endParaRPr lang="zh-CN" altLang="en-US" sz="2400" kern="100" smtClean="0">
              <a:solidFill>
                <a:schemeClr val="tx1"/>
              </a:solidFill>
              <a:latin typeface="黑体" pitchFamily="49" charset="-122"/>
              <a:ea typeface="黑体" pitchFamily="49"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500"/>
                                        <p:tgtEl>
                                          <p:spTgt spid="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2" grpId="0"/>
      <p:bldP spid="3"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575305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a:bodyPr>
          <a:lstStyle/>
          <a:p>
            <a:r>
              <a:rPr lang="zh-CN" altLang="en-US" smtClean="0"/>
              <a:t>二、资本主义的扩展</a:t>
            </a:r>
            <a:endParaRPr lang="zh-CN" altLang="en-US"/>
          </a:p>
        </p:txBody>
      </p:sp>
      <p:sp>
        <p:nvSpPr>
          <p:cNvPr id="7" name="文本框 6"/>
          <p:cNvSpPr txBox="1"/>
          <p:nvPr/>
        </p:nvSpPr>
        <p:spPr>
          <a:xfrm>
            <a:off x="317231" y="1040140"/>
            <a:ext cx="6124666" cy="584775"/>
          </a:xfrm>
          <a:prstGeom prst="rect">
            <a:avLst/>
          </a:prstGeom>
          <a:noFill/>
        </p:spPr>
        <p:txBody>
          <a:bodyPr wrap="square" rtlCol="0">
            <a:spAutoFit/>
          </a:bodyPr>
          <a:lstStyle/>
          <a:p>
            <a:r>
              <a:rPr lang="en-US" altLang="zh-CN" sz="2800" smtClean="0">
                <a:solidFill>
                  <a:srgbClr val="FFFFFF"/>
                </a:solidFill>
                <a:latin typeface="黑体" panose="02010609060101010101" pitchFamily="49" charset="-122"/>
                <a:ea typeface="黑体" panose="02010609060101010101" pitchFamily="49" charset="-122"/>
              </a:rPr>
              <a:t>1.</a:t>
            </a:r>
            <a:r>
              <a:rPr lang="zh-CN" altLang="en-US" sz="2800" smtClean="0">
                <a:solidFill>
                  <a:srgbClr val="FFFFFF"/>
                </a:solidFill>
                <a:latin typeface="黑体" panose="02010609060101010101" pitchFamily="49" charset="-122"/>
                <a:ea typeface="黑体" panose="02010609060101010101" pitchFamily="49" charset="-122"/>
              </a:rPr>
              <a:t>美国内战（</a:t>
            </a:r>
            <a:r>
              <a:rPr lang="en-US" altLang="zh-CN" sz="2800" smtClean="0">
                <a:solidFill>
                  <a:srgbClr val="FFFFFF"/>
                </a:solidFill>
                <a:latin typeface="黑体" panose="02010609060101010101" pitchFamily="49" charset="-122"/>
                <a:ea typeface="黑体" panose="02010609060101010101" pitchFamily="49" charset="-122"/>
              </a:rPr>
              <a:t>1861-1865</a:t>
            </a:r>
            <a:r>
              <a:rPr lang="zh-CN" altLang="en-US" sz="2800" smtClean="0">
                <a:solidFill>
                  <a:srgbClr val="FFFFFF"/>
                </a:solidFill>
                <a:latin typeface="黑体" panose="02010609060101010101" pitchFamily="49" charset="-122"/>
                <a:ea typeface="黑体" panose="02010609060101010101" pitchFamily="49" charset="-122"/>
              </a:rPr>
              <a:t>年</a:t>
            </a:r>
            <a:r>
              <a:rPr lang="zh-CN" altLang="en-US" sz="3200" smtClean="0">
                <a:solidFill>
                  <a:srgbClr val="FFFFFF"/>
                </a:solidFill>
                <a:latin typeface="黑体" panose="02010609060101010101" pitchFamily="49" charset="-122"/>
                <a:ea typeface="黑体" panose="02010609060101010101" pitchFamily="49" charset="-122"/>
              </a:rPr>
              <a:t>）</a:t>
            </a:r>
            <a:endParaRPr lang="zh-CN" altLang="en-US" sz="3200">
              <a:solidFill>
                <a:srgbClr val="FFFFFF"/>
              </a:solidFill>
              <a:latin typeface="黑体" panose="02010609060101010101" pitchFamily="49" charset="-122"/>
              <a:ea typeface="黑体" panose="02010609060101010101" pitchFamily="49" charset="-122"/>
            </a:endParaRPr>
          </a:p>
        </p:txBody>
      </p:sp>
      <p:sp>
        <p:nvSpPr>
          <p:cNvPr id="14" name="Text Box 2"/>
          <p:cNvSpPr txBox="1">
            <a:spLocks noChangeArrowheads="1"/>
          </p:cNvSpPr>
          <p:nvPr/>
        </p:nvSpPr>
        <p:spPr bwMode="auto">
          <a:xfrm>
            <a:off x="777653" y="3321888"/>
            <a:ext cx="10636695" cy="153888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zh-CN" altLang="en-US" sz="2800" b="1" smtClean="0">
                <a:solidFill>
                  <a:srgbClr val="FF0000"/>
                </a:solidFill>
                <a:latin typeface="华文楷体" panose="02010600040101010101" pitchFamily="2" charset="-122"/>
                <a:ea typeface="华文楷体" panose="02010600040101010101" pitchFamily="2" charset="-122"/>
                <a:cs typeface="楷体_GB2312" pitchFamily="49" charset="-122"/>
              </a:rPr>
              <a:t>       </a:t>
            </a:r>
            <a:r>
              <a:rPr lang="zh-CN" altLang="en-US" sz="2200" b="1" smtClean="0">
                <a:solidFill>
                  <a:srgbClr val="FF0000"/>
                </a:solidFill>
                <a:latin typeface="楷体" panose="02010609060101010101" pitchFamily="49" charset="-122"/>
                <a:ea typeface="楷体" panose="02010609060101010101" pitchFamily="49" charset="-122"/>
                <a:cs typeface="楷体_GB2312" pitchFamily="49" charset="-122"/>
              </a:rPr>
              <a:t>恩格斯</a:t>
            </a:r>
            <a:r>
              <a:rPr lang="zh-CN" altLang="en-US" sz="2200" b="1">
                <a:latin typeface="楷体" panose="02010609060101010101" pitchFamily="49" charset="-122"/>
                <a:ea typeface="楷体" panose="02010609060101010101" pitchFamily="49" charset="-122"/>
                <a:cs typeface="楷体_GB2312" pitchFamily="49" charset="-122"/>
              </a:rPr>
              <a:t>在</a:t>
            </a:r>
            <a:r>
              <a:rPr lang="en-US" altLang="zh-CN" sz="2200" b="1">
                <a:latin typeface="楷体" panose="02010609060101010101" pitchFamily="49" charset="-122"/>
                <a:ea typeface="楷体" panose="02010609060101010101" pitchFamily="49" charset="-122"/>
                <a:cs typeface="楷体_GB2312" pitchFamily="49" charset="-122"/>
              </a:rPr>
              <a:t>1864</a:t>
            </a:r>
            <a:r>
              <a:rPr lang="zh-CN" altLang="en-US" sz="2200" b="1">
                <a:latin typeface="楷体" panose="02010609060101010101" pitchFamily="49" charset="-122"/>
                <a:ea typeface="楷体" panose="02010609060101010101" pitchFamily="49" charset="-122"/>
                <a:cs typeface="楷体_GB2312" pitchFamily="49" charset="-122"/>
              </a:rPr>
              <a:t>年</a:t>
            </a:r>
            <a:r>
              <a:rPr lang="en-US" altLang="zh-CN" sz="2200" b="1">
                <a:latin typeface="楷体" panose="02010609060101010101" pitchFamily="49" charset="-122"/>
                <a:ea typeface="楷体" panose="02010609060101010101" pitchFamily="49" charset="-122"/>
                <a:cs typeface="楷体_GB2312" pitchFamily="49" charset="-122"/>
              </a:rPr>
              <a:t>11</a:t>
            </a:r>
            <a:r>
              <a:rPr lang="zh-CN" altLang="en-US" sz="2200" b="1">
                <a:latin typeface="楷体" panose="02010609060101010101" pitchFamily="49" charset="-122"/>
                <a:ea typeface="楷体" panose="02010609060101010101" pitchFamily="49" charset="-122"/>
                <a:cs typeface="楷体_GB2312" pitchFamily="49" charset="-122"/>
              </a:rPr>
              <a:t>月就曾经这样</a:t>
            </a:r>
            <a:r>
              <a:rPr lang="zh-CN" altLang="en-US" sz="2200" b="1">
                <a:solidFill>
                  <a:srgbClr val="FF0000"/>
                </a:solidFill>
                <a:latin typeface="楷体" panose="02010609060101010101" pitchFamily="49" charset="-122"/>
                <a:ea typeface="楷体" panose="02010609060101010101" pitchFamily="49" charset="-122"/>
                <a:cs typeface="楷体_GB2312" pitchFamily="49" charset="-122"/>
              </a:rPr>
              <a:t>预言</a:t>
            </a:r>
            <a:r>
              <a:rPr lang="zh-CN" altLang="en-US" sz="2200" b="1">
                <a:latin typeface="楷体" panose="02010609060101010101" pitchFamily="49" charset="-122"/>
                <a:ea typeface="楷体" panose="02010609060101010101" pitchFamily="49" charset="-122"/>
                <a:cs typeface="楷体_GB2312" pitchFamily="49" charset="-122"/>
              </a:rPr>
              <a:t>：“这种人民战争</a:t>
            </a:r>
            <a:r>
              <a:rPr lang="en-US" altLang="zh-CN" sz="2200" b="1">
                <a:latin typeface="楷体" panose="02010609060101010101" pitchFamily="49" charset="-122"/>
                <a:ea typeface="楷体" panose="02010609060101010101" pitchFamily="49" charset="-122"/>
                <a:cs typeface="楷体_GB2312" pitchFamily="49" charset="-122"/>
              </a:rPr>
              <a:t>……</a:t>
            </a:r>
            <a:r>
              <a:rPr lang="zh-CN" altLang="en-US" sz="2200" b="1">
                <a:latin typeface="楷体" panose="02010609060101010101" pitchFamily="49" charset="-122"/>
                <a:ea typeface="楷体" panose="02010609060101010101" pitchFamily="49" charset="-122"/>
                <a:cs typeface="楷体_GB2312" pitchFamily="49" charset="-122"/>
              </a:rPr>
              <a:t>它的结局无疑地将决定整个美国几百年的命运。美国政治和社会发展的最大障碍</a:t>
            </a:r>
            <a:r>
              <a:rPr lang="en-US" altLang="zh-CN" sz="2200" b="1">
                <a:latin typeface="楷体" panose="02010609060101010101" pitchFamily="49" charset="-122"/>
                <a:ea typeface="楷体" panose="02010609060101010101" pitchFamily="49" charset="-122"/>
                <a:cs typeface="楷体_GB2312" pitchFamily="49" charset="-122"/>
              </a:rPr>
              <a:t>——</a:t>
            </a:r>
            <a:r>
              <a:rPr lang="zh-CN" altLang="en-US" sz="2200" b="1">
                <a:solidFill>
                  <a:srgbClr val="FF0000"/>
                </a:solidFill>
                <a:latin typeface="楷体" panose="02010609060101010101" pitchFamily="49" charset="-122"/>
                <a:ea typeface="楷体" panose="02010609060101010101" pitchFamily="49" charset="-122"/>
                <a:cs typeface="楷体_GB2312" pitchFamily="49" charset="-122"/>
              </a:rPr>
              <a:t>奴隶制度</a:t>
            </a:r>
            <a:r>
              <a:rPr lang="zh-CN" altLang="en-US" sz="2200" b="1">
                <a:latin typeface="楷体" panose="02010609060101010101" pitchFamily="49" charset="-122"/>
                <a:ea typeface="楷体" panose="02010609060101010101" pitchFamily="49" charset="-122"/>
                <a:cs typeface="楷体_GB2312" pitchFamily="49" charset="-122"/>
              </a:rPr>
              <a:t>一经</a:t>
            </a:r>
            <a:r>
              <a:rPr lang="zh-CN" altLang="en-US" sz="2200" b="1">
                <a:solidFill>
                  <a:srgbClr val="FF0000"/>
                </a:solidFill>
                <a:latin typeface="楷体" panose="02010609060101010101" pitchFamily="49" charset="-122"/>
                <a:ea typeface="楷体" panose="02010609060101010101" pitchFamily="49" charset="-122"/>
                <a:cs typeface="楷体_GB2312" pitchFamily="49" charset="-122"/>
              </a:rPr>
              <a:t>粉碎</a:t>
            </a:r>
            <a:r>
              <a:rPr lang="zh-CN" altLang="en-US" sz="2200" b="1">
                <a:latin typeface="楷体" panose="02010609060101010101" pitchFamily="49" charset="-122"/>
                <a:ea typeface="楷体" panose="02010609060101010101" pitchFamily="49" charset="-122"/>
                <a:cs typeface="楷体_GB2312" pitchFamily="49" charset="-122"/>
              </a:rPr>
              <a:t>，这一国家就会繁荣起来，在</a:t>
            </a:r>
            <a:r>
              <a:rPr lang="zh-CN" altLang="en-US" sz="2200" b="1">
                <a:solidFill>
                  <a:srgbClr val="FF0000"/>
                </a:solidFill>
                <a:latin typeface="楷体" panose="02010609060101010101" pitchFamily="49" charset="-122"/>
                <a:ea typeface="楷体" panose="02010609060101010101" pitchFamily="49" charset="-122"/>
                <a:cs typeface="楷体_GB2312" pitchFamily="49" charset="-122"/>
              </a:rPr>
              <a:t>最短时间</a:t>
            </a:r>
            <a:r>
              <a:rPr lang="zh-CN" altLang="en-US" sz="2200" b="1">
                <a:latin typeface="楷体" panose="02010609060101010101" pitchFamily="49" charset="-122"/>
                <a:ea typeface="楷体" panose="02010609060101010101" pitchFamily="49" charset="-122"/>
                <a:cs typeface="楷体_GB2312" pitchFamily="49" charset="-122"/>
              </a:rPr>
              <a:t>它就会在</a:t>
            </a:r>
            <a:r>
              <a:rPr lang="zh-CN" altLang="en-US" sz="2200" b="1">
                <a:solidFill>
                  <a:srgbClr val="FF0000"/>
                </a:solidFill>
                <a:latin typeface="楷体" panose="02010609060101010101" pitchFamily="49" charset="-122"/>
                <a:ea typeface="楷体" panose="02010609060101010101" pitchFamily="49" charset="-122"/>
                <a:cs typeface="楷体_GB2312" pitchFamily="49" charset="-122"/>
              </a:rPr>
              <a:t>世界历史上占据完全不同的地位”</a:t>
            </a:r>
            <a:r>
              <a:rPr lang="zh-CN" altLang="en-US" sz="2200" b="1" smtClean="0">
                <a:solidFill>
                  <a:srgbClr val="FF0000"/>
                </a:solidFill>
                <a:latin typeface="楷体" panose="02010609060101010101" pitchFamily="49" charset="-122"/>
                <a:ea typeface="楷体" panose="02010609060101010101" pitchFamily="49" charset="-122"/>
                <a:cs typeface="楷体_GB2312" pitchFamily="49" charset="-122"/>
              </a:rPr>
              <a:t>。</a:t>
            </a:r>
          </a:p>
          <a:p>
            <a:pPr algn="r"/>
            <a:r>
              <a:rPr lang="zh-CN" altLang="en-US" sz="2200" b="1" smtClean="0">
                <a:latin typeface="楷体" panose="02010609060101010101" pitchFamily="49" charset="-122"/>
                <a:ea typeface="楷体" panose="02010609060101010101" pitchFamily="49" charset="-122"/>
              </a:rPr>
              <a:t> </a:t>
            </a:r>
            <a:r>
              <a:rPr lang="en-US" altLang="zh-CN" sz="2200" b="1" smtClean="0">
                <a:latin typeface="楷体" panose="02010609060101010101" pitchFamily="49" charset="-122"/>
                <a:ea typeface="楷体" panose="02010609060101010101" pitchFamily="49" charset="-122"/>
              </a:rPr>
              <a:t>—— 《</a:t>
            </a:r>
            <a:r>
              <a:rPr lang="zh-CN" altLang="en-US" sz="2200" b="1" smtClean="0">
                <a:latin typeface="楷体" panose="02010609060101010101" pitchFamily="49" charset="-122"/>
                <a:ea typeface="楷体" panose="02010609060101010101" pitchFamily="49" charset="-122"/>
              </a:rPr>
              <a:t>马克思恩格斯全集</a:t>
            </a:r>
            <a:r>
              <a:rPr lang="en-US" altLang="zh-CN" sz="2200" b="1" smtClean="0">
                <a:latin typeface="楷体" panose="02010609060101010101" pitchFamily="49" charset="-122"/>
                <a:ea typeface="楷体" panose="02010609060101010101" pitchFamily="49" charset="-122"/>
              </a:rPr>
              <a:t>》31</a:t>
            </a:r>
            <a:r>
              <a:rPr lang="zh-CN" altLang="en-US" sz="2200" b="1" smtClean="0">
                <a:latin typeface="楷体" panose="02010609060101010101" pitchFamily="49" charset="-122"/>
                <a:ea typeface="楷体" panose="02010609060101010101" pitchFamily="49" charset="-122"/>
              </a:rPr>
              <a:t>卷</a:t>
            </a:r>
            <a:r>
              <a:rPr lang="en-US" altLang="zh-CN" sz="2200" b="1" smtClean="0">
                <a:latin typeface="楷体" panose="02010609060101010101" pitchFamily="49" charset="-122"/>
                <a:ea typeface="楷体" panose="02010609060101010101" pitchFamily="49" charset="-122"/>
              </a:rPr>
              <a:t>431</a:t>
            </a:r>
            <a:r>
              <a:rPr lang="zh-CN" altLang="en-US" sz="2200" b="1" smtClean="0">
                <a:latin typeface="楷体" panose="02010609060101010101" pitchFamily="49" charset="-122"/>
                <a:ea typeface="楷体" panose="02010609060101010101" pitchFamily="49" charset="-122"/>
              </a:rPr>
              <a:t>页</a:t>
            </a:r>
            <a:endParaRPr lang="zh-CN" altLang="en-US" sz="2200" b="1">
              <a:latin typeface="楷体" panose="02010609060101010101" pitchFamily="49" charset="-122"/>
              <a:ea typeface="楷体" panose="02010609060101010101" pitchFamily="49" charset="-122"/>
            </a:endParaRPr>
          </a:p>
        </p:txBody>
      </p:sp>
      <p:sp>
        <p:nvSpPr>
          <p:cNvPr id="16" name="Text Box 9"/>
          <p:cNvSpPr txBox="1">
            <a:spLocks noChangeArrowheads="1"/>
          </p:cNvSpPr>
          <p:nvPr/>
        </p:nvSpPr>
        <p:spPr bwMode="auto">
          <a:xfrm>
            <a:off x="777653" y="4961649"/>
            <a:ext cx="10636694" cy="161582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a:spcBef>
                <a:spcPct val="50000"/>
              </a:spcBef>
            </a:pPr>
            <a:r>
              <a:rPr lang="zh-CN" altLang="en-US" sz="2200" b="1" smtClean="0">
                <a:latin typeface="华文楷体" panose="02010600040101010101" pitchFamily="2" charset="-122"/>
                <a:ea typeface="华文楷体" panose="02010600040101010101" pitchFamily="2" charset="-122"/>
                <a:cs typeface="楷体_GB2312" pitchFamily="49" charset="-122"/>
              </a:rPr>
              <a:t>     </a:t>
            </a:r>
            <a:r>
              <a:rPr lang="zh-CN" altLang="en-US" sz="2200" b="1" smtClean="0">
                <a:latin typeface="楷体" panose="02010609060101010101" pitchFamily="49" charset="-122"/>
                <a:ea typeface="楷体" panose="02010609060101010101" pitchFamily="49" charset="-122"/>
                <a:cs typeface="楷体_GB2312" pitchFamily="49" charset="-122"/>
              </a:rPr>
              <a:t>在</a:t>
            </a:r>
            <a:r>
              <a:rPr lang="zh-CN" altLang="en-US" sz="2200" b="1">
                <a:latin typeface="楷体" panose="02010609060101010101" pitchFamily="49" charset="-122"/>
                <a:ea typeface="楷体" panose="02010609060101010101" pitchFamily="49" charset="-122"/>
                <a:cs typeface="楷体_GB2312" pitchFamily="49" charset="-122"/>
              </a:rPr>
              <a:t>南北战争以后的几十年中，美国经历了最惊人的经济发展。</a:t>
            </a:r>
            <a:r>
              <a:rPr lang="en-US" altLang="zh-CN" sz="2200" b="1">
                <a:latin typeface="楷体" panose="02010609060101010101" pitchFamily="49" charset="-122"/>
                <a:ea typeface="楷体" panose="02010609060101010101" pitchFamily="49" charset="-122"/>
                <a:cs typeface="楷体_GB2312" pitchFamily="49" charset="-122"/>
              </a:rPr>
              <a:t>……</a:t>
            </a:r>
            <a:r>
              <a:rPr lang="zh-CN" altLang="en-US" sz="2200" b="1">
                <a:latin typeface="楷体" panose="02010609060101010101" pitchFamily="49" charset="-122"/>
                <a:ea typeface="楷体" panose="02010609060101010101" pitchFamily="49" charset="-122"/>
                <a:cs typeface="楷体_GB2312" pitchFamily="49" charset="-122"/>
              </a:rPr>
              <a:t>最终结果是美国经济在</a:t>
            </a:r>
            <a:r>
              <a:rPr lang="en-US" altLang="zh-CN" sz="2200" b="1">
                <a:latin typeface="楷体" panose="02010609060101010101" pitchFamily="49" charset="-122"/>
                <a:ea typeface="楷体" panose="02010609060101010101" pitchFamily="49" charset="-122"/>
                <a:cs typeface="楷体_GB2312" pitchFamily="49" charset="-122"/>
              </a:rPr>
              <a:t>19</a:t>
            </a:r>
            <a:r>
              <a:rPr lang="zh-CN" altLang="en-US" sz="2200" b="1">
                <a:latin typeface="楷体" panose="02010609060101010101" pitchFamily="49" charset="-122"/>
                <a:ea typeface="楷体" panose="02010609060101010101" pitchFamily="49" charset="-122"/>
                <a:cs typeface="楷体_GB2312" pitchFamily="49" charset="-122"/>
              </a:rPr>
              <a:t>世纪后半叶以当时所不能比拟的速度突飞猛进：</a:t>
            </a:r>
            <a:r>
              <a:rPr lang="en-US" altLang="zh-CN" sz="2200" b="1">
                <a:latin typeface="楷体" panose="02010609060101010101" pitchFamily="49" charset="-122"/>
                <a:ea typeface="楷体" panose="02010609060101010101" pitchFamily="49" charset="-122"/>
                <a:cs typeface="楷体_GB2312" pitchFamily="49" charset="-122"/>
              </a:rPr>
              <a:t>1860</a:t>
            </a:r>
            <a:r>
              <a:rPr lang="zh-CN" altLang="en-US" sz="2200" b="1">
                <a:latin typeface="楷体" panose="02010609060101010101" pitchFamily="49" charset="-122"/>
                <a:ea typeface="楷体" panose="02010609060101010101" pitchFamily="49" charset="-122"/>
                <a:cs typeface="楷体_GB2312" pitchFamily="49" charset="-122"/>
              </a:rPr>
              <a:t>年，美国在世界工业国家中排在第四位，而</a:t>
            </a:r>
            <a:r>
              <a:rPr lang="zh-CN" altLang="en-US" sz="2200" b="1">
                <a:solidFill>
                  <a:srgbClr val="FF0000"/>
                </a:solidFill>
                <a:latin typeface="楷体" panose="02010609060101010101" pitchFamily="49" charset="-122"/>
                <a:ea typeface="楷体" panose="02010609060101010101" pitchFamily="49" charset="-122"/>
                <a:cs typeface="楷体_GB2312" pitchFamily="49" charset="-122"/>
              </a:rPr>
              <a:t>到</a:t>
            </a:r>
            <a:r>
              <a:rPr lang="en-US" altLang="zh-CN" sz="2200" b="1">
                <a:solidFill>
                  <a:srgbClr val="FF0000"/>
                </a:solidFill>
                <a:latin typeface="楷体" panose="02010609060101010101" pitchFamily="49" charset="-122"/>
                <a:ea typeface="楷体" panose="02010609060101010101" pitchFamily="49" charset="-122"/>
                <a:cs typeface="楷体_GB2312" pitchFamily="49" charset="-122"/>
              </a:rPr>
              <a:t>1894</a:t>
            </a:r>
            <a:r>
              <a:rPr lang="zh-CN" altLang="en-US" sz="2200" b="1">
                <a:solidFill>
                  <a:srgbClr val="FF0000"/>
                </a:solidFill>
                <a:latin typeface="楷体" panose="02010609060101010101" pitchFamily="49" charset="-122"/>
                <a:ea typeface="楷体" panose="02010609060101010101" pitchFamily="49" charset="-122"/>
                <a:cs typeface="楷体_GB2312" pitchFamily="49" charset="-122"/>
              </a:rPr>
              <a:t>年时却</a:t>
            </a:r>
            <a:r>
              <a:rPr lang="zh-CN" altLang="en-US" sz="2200" b="1" smtClean="0">
                <a:solidFill>
                  <a:srgbClr val="FF0000"/>
                </a:solidFill>
                <a:latin typeface="楷体" panose="02010609060101010101" pitchFamily="49" charset="-122"/>
                <a:ea typeface="楷体" panose="02010609060101010101" pitchFamily="49" charset="-122"/>
                <a:cs typeface="楷体_GB2312" pitchFamily="49" charset="-122"/>
              </a:rPr>
              <a:t>跃居首位。 </a:t>
            </a:r>
            <a:endParaRPr lang="en-US" altLang="zh-CN" sz="2200" b="1" smtClean="0">
              <a:solidFill>
                <a:srgbClr val="FF0000"/>
              </a:solidFill>
              <a:latin typeface="楷体" pitchFamily="49" charset="-122"/>
              <a:ea typeface="楷体" panose="02010609060101010101" pitchFamily="49" charset="-122"/>
              <a:cs typeface="楷体_GB2312" pitchFamily="49" charset="-122"/>
            </a:endParaRPr>
          </a:p>
          <a:p>
            <a:pPr>
              <a:spcBef>
                <a:spcPct val="50000"/>
              </a:spcBef>
            </a:pPr>
            <a:r>
              <a:rPr lang="en-US" altLang="zh-CN" sz="2200" b="1">
                <a:solidFill>
                  <a:srgbClr val="FF0000"/>
                </a:solidFill>
                <a:latin typeface="楷体" panose="02010609060101010101" pitchFamily="49" charset="-122"/>
                <a:ea typeface="楷体" panose="02010609060101010101" pitchFamily="49" charset="-122"/>
                <a:cs typeface="楷体_GB2312" pitchFamily="49" charset="-122"/>
              </a:rPr>
              <a:t> </a:t>
            </a:r>
            <a:r>
              <a:rPr lang="en-US" altLang="zh-CN" sz="2200" b="1" smtClean="0">
                <a:solidFill>
                  <a:srgbClr val="FF0000"/>
                </a:solidFill>
                <a:latin typeface="楷体" panose="02010609060101010101" pitchFamily="49" charset="-122"/>
                <a:ea typeface="楷体" panose="02010609060101010101" pitchFamily="49" charset="-122"/>
                <a:cs typeface="楷体_GB2312" pitchFamily="49" charset="-122"/>
              </a:rPr>
              <a:t>   </a:t>
            </a:r>
            <a:r>
              <a:rPr lang="zh-CN" altLang="en-US" sz="2200" b="1" smtClean="0">
                <a:solidFill>
                  <a:srgbClr val="FF0000"/>
                </a:solidFill>
                <a:latin typeface="楷体" panose="02010609060101010101" pitchFamily="49" charset="-122"/>
                <a:ea typeface="楷体" panose="02010609060101010101" pitchFamily="49" charset="-122"/>
                <a:cs typeface="楷体_GB2312" pitchFamily="49" charset="-122"/>
              </a:rPr>
              <a:t>                                        </a:t>
            </a:r>
            <a:r>
              <a:rPr lang="en-US" altLang="zh-CN" sz="2200" b="1" smtClean="0">
                <a:latin typeface="楷体" panose="02010609060101010101" pitchFamily="49" charset="-122"/>
                <a:ea typeface="楷体" panose="02010609060101010101" pitchFamily="49" charset="-122"/>
                <a:cs typeface="楷体_GB2312" pitchFamily="49" charset="-122"/>
              </a:rPr>
              <a:t>——</a:t>
            </a:r>
            <a:r>
              <a:rPr lang="zh-CN" altLang="en-US" sz="2200" b="1">
                <a:latin typeface="楷体" panose="02010609060101010101" pitchFamily="49" charset="-122"/>
                <a:ea typeface="楷体" panose="02010609060101010101" pitchFamily="49" charset="-122"/>
                <a:cs typeface="楷体_GB2312" pitchFamily="49" charset="-122"/>
              </a:rPr>
              <a:t>斯塔夫理阿诺斯</a:t>
            </a:r>
            <a:r>
              <a:rPr lang="en-US" altLang="zh-CN" sz="2200" b="1">
                <a:latin typeface="楷体" panose="02010609060101010101" pitchFamily="49" charset="-122"/>
                <a:ea typeface="楷体" panose="02010609060101010101" pitchFamily="49" charset="-122"/>
                <a:cs typeface="楷体_GB2312" pitchFamily="49" charset="-122"/>
              </a:rPr>
              <a:t>《</a:t>
            </a:r>
            <a:r>
              <a:rPr lang="zh-CN" altLang="en-US" sz="2200" b="1">
                <a:latin typeface="楷体" panose="02010609060101010101" pitchFamily="49" charset="-122"/>
                <a:ea typeface="楷体" panose="02010609060101010101" pitchFamily="49" charset="-122"/>
                <a:cs typeface="楷体_GB2312" pitchFamily="49" charset="-122"/>
              </a:rPr>
              <a:t>全球通史</a:t>
            </a:r>
            <a:r>
              <a:rPr lang="en-US" altLang="zh-CN" sz="2200" b="1" smtClean="0">
                <a:latin typeface="楷体" panose="02010609060101010101" pitchFamily="49" charset="-122"/>
                <a:ea typeface="楷体" panose="02010609060101010101" pitchFamily="49" charset="-122"/>
                <a:cs typeface="楷体_GB2312" pitchFamily="49" charset="-122"/>
              </a:rPr>
              <a:t>》</a:t>
            </a:r>
            <a:r>
              <a:rPr lang="en-US" altLang="zh-CN" sz="2200" smtClean="0">
                <a:latin typeface="楷体" panose="02010609060101010101" pitchFamily="49" charset="-122"/>
                <a:ea typeface="楷体" panose="02010609060101010101" pitchFamily="49" charset="-122"/>
              </a:rPr>
              <a:t>                                    </a:t>
            </a:r>
            <a:endParaRPr lang="zh-CN" altLang="en-US" sz="2200">
              <a:latin typeface="楷体" pitchFamily="49" charset="-122"/>
              <a:ea typeface="楷体" panose="02010609060101010101" pitchFamily="49" charset="-122"/>
            </a:endParaRPr>
          </a:p>
        </p:txBody>
      </p:sp>
      <p:sp>
        <p:nvSpPr>
          <p:cNvPr id="17" name="TextBox 1"/>
          <p:cNvSpPr txBox="1"/>
          <p:nvPr/>
        </p:nvSpPr>
        <p:spPr>
          <a:xfrm>
            <a:off x="777653" y="2375477"/>
            <a:ext cx="10636695"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b="1" smtClean="0">
                <a:latin typeface="黑体" panose="02010609060101010101" pitchFamily="49" charset="-122"/>
                <a:ea typeface="黑体" panose="02010609060101010101" pitchFamily="49" charset="-122"/>
              </a:rPr>
              <a:t>    南北战争</a:t>
            </a:r>
            <a:r>
              <a:rPr lang="zh-CN" altLang="en-US" sz="2400" b="1">
                <a:latin typeface="黑体" panose="02010609060101010101" pitchFamily="49" charset="-122"/>
                <a:ea typeface="黑体" panose="02010609060101010101" pitchFamily="49" charset="-122"/>
              </a:rPr>
              <a:t>维护了国家统一，基本解决农民土地问题，后来又在法律上承认黑人的公民权利，为美国的发展和迅速崛起奠定了基础，但黑人仍备受歧视。</a:t>
            </a:r>
          </a:p>
        </p:txBody>
      </p:sp>
      <p:sp>
        <p:nvSpPr>
          <p:cNvPr id="8" name="文本框 7"/>
          <p:cNvSpPr txBox="1"/>
          <p:nvPr/>
        </p:nvSpPr>
        <p:spPr>
          <a:xfrm>
            <a:off x="872199" y="1758864"/>
            <a:ext cx="2035627" cy="523220"/>
          </a:xfrm>
          <a:prstGeom prst="rect">
            <a:avLst/>
          </a:prstGeom>
          <a:solidFill>
            <a:schemeClr val="accent4">
              <a:lumMod val="60000"/>
              <a:lumOff val="40000"/>
            </a:schemeClr>
          </a:solidFill>
        </p:spPr>
        <p:txBody>
          <a:bodyPr wrap="square" rtlCol="0">
            <a:spAutoFit/>
          </a:bodyPr>
          <a:lstStyle/>
          <a:p>
            <a:r>
              <a:rPr lang="zh-CN" altLang="en-US" sz="2800" smtClean="0">
                <a:latin typeface="黑体" panose="02010609060101010101" pitchFamily="49" charset="-122"/>
                <a:ea typeface="黑体" panose="02010609060101010101" pitchFamily="49" charset="-122"/>
              </a:rPr>
              <a:t>（</a:t>
            </a:r>
            <a:r>
              <a:rPr lang="en-US" altLang="zh-CN" sz="2800">
                <a:latin typeface="黑体" panose="02010609060101010101" pitchFamily="49" charset="-122"/>
                <a:ea typeface="黑体" panose="02010609060101010101" pitchFamily="49" charset="-122"/>
              </a:rPr>
              <a:t>3</a:t>
            </a:r>
            <a:r>
              <a:rPr lang="zh-CN" altLang="en-US" sz="2800" smtClean="0">
                <a:latin typeface="黑体" panose="02010609060101010101" pitchFamily="49" charset="-122"/>
                <a:ea typeface="黑体" panose="02010609060101010101" pitchFamily="49" charset="-122"/>
              </a:rPr>
              <a:t>）影响</a:t>
            </a:r>
            <a:endParaRPr lang="zh-CN" altLang="en-US" sz="28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5029586"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a:latin typeface="黑体" panose="02010609060101010101" pitchFamily="49" charset="-122"/>
              </a:rPr>
              <a:t>二</a:t>
            </a:r>
            <a:r>
              <a:rPr lang="zh-CN" altLang="en-US" smtClean="0">
                <a:latin typeface="黑体" panose="02010609060101010101" pitchFamily="49" charset="-122"/>
              </a:rPr>
              <a:t>、资本主义的扩展</a:t>
            </a:r>
            <a:endParaRPr lang="zh-CN" altLang="en-US">
              <a:latin typeface="黑体" panose="02010609060101010101" pitchFamily="49" charset="-122"/>
            </a:endParaRPr>
          </a:p>
        </p:txBody>
      </p:sp>
      <p:sp>
        <p:nvSpPr>
          <p:cNvPr id="2" name="矩形 1"/>
          <p:cNvSpPr/>
          <p:nvPr/>
        </p:nvSpPr>
        <p:spPr>
          <a:xfrm>
            <a:off x="600804" y="1101695"/>
            <a:ext cx="2866490" cy="492443"/>
          </a:xfrm>
          <a:prstGeom prst="rect">
            <a:avLst/>
          </a:prstGeom>
        </p:spPr>
        <p:txBody>
          <a:bodyPr wrap="none">
            <a:spAutoFit/>
          </a:bodyPr>
          <a:lstStyle/>
          <a:p>
            <a:r>
              <a:rPr lang="en-US" altLang="zh-CN" sz="2600" b="1">
                <a:solidFill>
                  <a:schemeClr val="bg1"/>
                </a:solidFill>
                <a:latin typeface="黑体" panose="02010609060101010101" pitchFamily="49" charset="-122"/>
                <a:ea typeface="黑体" panose="02010609060101010101" pitchFamily="49" charset="-122"/>
              </a:rPr>
              <a:t>2</a:t>
            </a:r>
            <a:r>
              <a:rPr lang="en-US" altLang="zh-CN" sz="2600" b="1" smtClean="0">
                <a:solidFill>
                  <a:schemeClr val="bg1"/>
                </a:solidFill>
                <a:latin typeface="黑体" panose="02010609060101010101" pitchFamily="49" charset="-122"/>
                <a:ea typeface="黑体" panose="02010609060101010101" pitchFamily="49" charset="-122"/>
              </a:rPr>
              <a:t>.</a:t>
            </a:r>
            <a:r>
              <a:rPr lang="zh-CN" altLang="en-US" sz="2600" b="1" smtClean="0">
                <a:solidFill>
                  <a:schemeClr val="bg1"/>
                </a:solidFill>
                <a:latin typeface="黑体" panose="02010609060101010101" pitchFamily="49" charset="-122"/>
                <a:ea typeface="黑体" panose="02010609060101010101" pitchFamily="49" charset="-122"/>
              </a:rPr>
              <a:t>自上而下</a:t>
            </a:r>
            <a:r>
              <a:rPr lang="zh-CN" altLang="en-US" sz="2600" b="1">
                <a:solidFill>
                  <a:schemeClr val="bg1"/>
                </a:solidFill>
                <a:latin typeface="黑体" panose="02010609060101010101" pitchFamily="49" charset="-122"/>
                <a:ea typeface="黑体" panose="02010609060101010101" pitchFamily="49" charset="-122"/>
              </a:rPr>
              <a:t>的改革</a:t>
            </a:r>
          </a:p>
        </p:txBody>
      </p:sp>
      <p:pic>
        <p:nvPicPr>
          <p:cNvPr id="5" name="图片 4"/>
          <p:cNvPicPr>
            <a:picLocks noChangeAspect="1"/>
          </p:cNvPicPr>
          <p:nvPr/>
        </p:nvPicPr>
        <p:blipFill>
          <a:blip r:embed="rId3"/>
          <a:stretch>
            <a:fillRect/>
          </a:stretch>
        </p:blipFill>
        <p:spPr>
          <a:xfrm>
            <a:off x="4230667" y="2463856"/>
            <a:ext cx="2181225" cy="2833044"/>
          </a:xfrm>
          <a:prstGeom prst="rect">
            <a:avLst/>
          </a:prstGeom>
        </p:spPr>
      </p:pic>
      <p:pic>
        <p:nvPicPr>
          <p:cNvPr id="7" name="图片 6"/>
          <p:cNvPicPr>
            <a:picLocks noChangeAspect="1"/>
          </p:cNvPicPr>
          <p:nvPr/>
        </p:nvPicPr>
        <p:blipFill>
          <a:blip r:embed="rId4"/>
          <a:stretch>
            <a:fillRect/>
          </a:stretch>
        </p:blipFill>
        <p:spPr>
          <a:xfrm>
            <a:off x="7200208" y="2425756"/>
            <a:ext cx="2276475" cy="3004708"/>
          </a:xfrm>
          <a:prstGeom prst="rect">
            <a:avLst/>
          </a:prstGeom>
        </p:spPr>
      </p:pic>
      <p:sp>
        <p:nvSpPr>
          <p:cNvPr id="8" name="文本框 7"/>
          <p:cNvSpPr txBox="1"/>
          <p:nvPr/>
        </p:nvSpPr>
        <p:spPr>
          <a:xfrm>
            <a:off x="4827136" y="1911213"/>
            <a:ext cx="897890" cy="518160"/>
          </a:xfrm>
          <a:prstGeom prst="rect">
            <a:avLst/>
          </a:prstGeom>
          <a:solidFill>
            <a:schemeClr val="bg2"/>
          </a:solidFill>
        </p:spPr>
        <p:txBody>
          <a:bodyPr wrap="none" rtlCol="0" anchor="t">
            <a:spAutoFit/>
          </a:bodyPr>
          <a:lstStyle/>
          <a:p>
            <a:pPr algn="ctr"/>
            <a:r>
              <a:rPr lang="zh-CN" altLang="en-US" sz="28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俄国</a:t>
            </a:r>
          </a:p>
        </p:txBody>
      </p:sp>
      <p:sp>
        <p:nvSpPr>
          <p:cNvPr id="9" name="文本框 8"/>
          <p:cNvSpPr txBox="1"/>
          <p:nvPr/>
        </p:nvSpPr>
        <p:spPr>
          <a:xfrm>
            <a:off x="7889500" y="1903555"/>
            <a:ext cx="897890" cy="518160"/>
          </a:xfrm>
          <a:prstGeom prst="rect">
            <a:avLst/>
          </a:prstGeom>
          <a:solidFill>
            <a:schemeClr val="bg2"/>
          </a:solidFill>
        </p:spPr>
        <p:txBody>
          <a:bodyPr wrap="none" rtlCol="0" anchor="t">
            <a:spAutoFit/>
          </a:bodyPr>
          <a:lstStyle/>
          <a:p>
            <a:pPr algn="ctr"/>
            <a:r>
              <a:rPr lang="zh-CN" altLang="en-US" sz="28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日本</a:t>
            </a:r>
          </a:p>
        </p:txBody>
      </p:sp>
      <p:sp>
        <p:nvSpPr>
          <p:cNvPr id="10" name="下箭头 9"/>
          <p:cNvSpPr/>
          <p:nvPr/>
        </p:nvSpPr>
        <p:spPr>
          <a:xfrm>
            <a:off x="5161563" y="5407583"/>
            <a:ext cx="213360" cy="4419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黑体" panose="02010609060101010101" pitchFamily="49" charset="-122"/>
              <a:ea typeface="黑体" panose="02010609060101010101" pitchFamily="49" charset="-122"/>
            </a:endParaRPr>
          </a:p>
        </p:txBody>
      </p:sp>
      <p:sp>
        <p:nvSpPr>
          <p:cNvPr id="11" name="文本框 10"/>
          <p:cNvSpPr txBox="1"/>
          <p:nvPr/>
        </p:nvSpPr>
        <p:spPr>
          <a:xfrm>
            <a:off x="4283040" y="5849543"/>
            <a:ext cx="1970405" cy="518160"/>
          </a:xfrm>
          <a:prstGeom prst="rect">
            <a:avLst/>
          </a:prstGeom>
          <a:solidFill>
            <a:schemeClr val="bg2"/>
          </a:solidFill>
        </p:spPr>
        <p:txBody>
          <a:bodyPr wrap="none" rtlCol="0" anchor="t">
            <a:spAutoFit/>
          </a:bodyPr>
          <a:lstStyle/>
          <a:p>
            <a:pPr algn="ctr"/>
            <a:r>
              <a:rPr lang="zh-CN" altLang="en-US" sz="28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农奴制改革</a:t>
            </a:r>
          </a:p>
        </p:txBody>
      </p:sp>
      <p:sp>
        <p:nvSpPr>
          <p:cNvPr id="12" name="文本框 11"/>
          <p:cNvSpPr txBox="1"/>
          <p:nvPr/>
        </p:nvSpPr>
        <p:spPr>
          <a:xfrm>
            <a:off x="7531995" y="5849543"/>
            <a:ext cx="1612900" cy="518160"/>
          </a:xfrm>
          <a:prstGeom prst="rect">
            <a:avLst/>
          </a:prstGeom>
          <a:solidFill>
            <a:schemeClr val="bg2"/>
          </a:solidFill>
        </p:spPr>
        <p:txBody>
          <a:bodyPr wrap="none" rtlCol="0" anchor="t">
            <a:spAutoFit/>
          </a:bodyPr>
          <a:lstStyle/>
          <a:p>
            <a:pPr algn="ctr"/>
            <a:r>
              <a:rPr lang="zh-CN" altLang="en-US" sz="2800" b="1">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明治维新</a:t>
            </a:r>
          </a:p>
        </p:txBody>
      </p:sp>
      <p:sp>
        <p:nvSpPr>
          <p:cNvPr id="13" name="下箭头 12"/>
          <p:cNvSpPr/>
          <p:nvPr/>
        </p:nvSpPr>
        <p:spPr>
          <a:xfrm>
            <a:off x="8231765" y="5407583"/>
            <a:ext cx="213360" cy="4419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5029586"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smtClean="0"/>
              <a:t>二、资本主义的扩展</a:t>
            </a:r>
            <a:endParaRPr lang="zh-CN" altLang="en-US"/>
          </a:p>
        </p:txBody>
      </p:sp>
      <p:sp>
        <p:nvSpPr>
          <p:cNvPr id="2" name="矩形 1"/>
          <p:cNvSpPr/>
          <p:nvPr/>
        </p:nvSpPr>
        <p:spPr>
          <a:xfrm>
            <a:off x="467008" y="1802905"/>
            <a:ext cx="4955203" cy="461665"/>
          </a:xfrm>
          <a:prstGeom prst="rect">
            <a:avLst/>
          </a:prstGeom>
          <a:solidFill>
            <a:schemeClr val="accent4">
              <a:lumMod val="60000"/>
              <a:lumOff val="40000"/>
            </a:schemeClr>
          </a:solidFill>
        </p:spPr>
        <p:txBody>
          <a:bodyPr wrap="none">
            <a:spAutoFit/>
          </a:bodyPr>
          <a:lstStyle/>
          <a:p>
            <a:r>
              <a:rPr lang="zh-CN" altLang="en-US" sz="2400" smtClean="0">
                <a:latin typeface="黑体" panose="02010609060101010101" pitchFamily="49" charset="-122"/>
                <a:ea typeface="黑体" panose="02010609060101010101" pitchFamily="49" charset="-122"/>
                <a:sym typeface="+mn-ea"/>
              </a:rPr>
              <a:t>（</a:t>
            </a:r>
            <a:r>
              <a:rPr lang="en-US" altLang="zh-CN" sz="2400" smtClean="0">
                <a:latin typeface="黑体" panose="02010609060101010101" pitchFamily="49" charset="-122"/>
                <a:ea typeface="黑体" panose="02010609060101010101" pitchFamily="49" charset="-122"/>
                <a:sym typeface="+mn-ea"/>
              </a:rPr>
              <a:t>1</a:t>
            </a:r>
            <a:r>
              <a:rPr lang="zh-CN" altLang="en-US" sz="2400" smtClean="0">
                <a:latin typeface="黑体" panose="02010609060101010101" pitchFamily="49" charset="-122"/>
                <a:ea typeface="黑体" panose="02010609060101010101" pitchFamily="49" charset="-122"/>
                <a:sym typeface="+mn-ea"/>
              </a:rPr>
              <a:t>）俄国</a:t>
            </a:r>
            <a:r>
              <a:rPr lang="zh-CN" altLang="en-US" sz="2400">
                <a:latin typeface="黑体" panose="02010609060101010101" pitchFamily="49" charset="-122"/>
                <a:ea typeface="黑体" panose="02010609060101010101" pitchFamily="49" charset="-122"/>
                <a:sym typeface="+mn-ea"/>
              </a:rPr>
              <a:t>：农奴制</a:t>
            </a:r>
            <a:r>
              <a:rPr lang="zh-CN" altLang="en-US" sz="2400" smtClean="0">
                <a:latin typeface="黑体" panose="02010609060101010101" pitchFamily="49" charset="-122"/>
                <a:ea typeface="黑体" panose="02010609060101010101" pitchFamily="49" charset="-122"/>
                <a:sym typeface="+mn-ea"/>
              </a:rPr>
              <a:t>改革（</a:t>
            </a:r>
            <a:r>
              <a:rPr lang="en-US" altLang="zh-CN" sz="2400" smtClean="0">
                <a:latin typeface="黑体" panose="02010609060101010101" pitchFamily="49" charset="-122"/>
                <a:ea typeface="黑体" panose="02010609060101010101" pitchFamily="49" charset="-122"/>
                <a:sym typeface="+mn-ea"/>
              </a:rPr>
              <a:t>1861</a:t>
            </a:r>
            <a:r>
              <a:rPr lang="zh-CN" altLang="en-US" sz="2400" smtClean="0">
                <a:latin typeface="黑体" panose="02010609060101010101" pitchFamily="49" charset="-122"/>
                <a:ea typeface="黑体" panose="02010609060101010101" pitchFamily="49" charset="-122"/>
                <a:sym typeface="+mn-ea"/>
              </a:rPr>
              <a:t>年）</a:t>
            </a:r>
            <a:endParaRPr lang="zh-CN" altLang="en-US" sz="2400" b="1">
              <a:effectLst>
                <a:outerShdw blurRad="38100" dist="38100" dir="2700000" algn="tl">
                  <a:srgbClr val="000000">
                    <a:alpha val="43137"/>
                  </a:srgbClr>
                </a:outerShdw>
              </a:effectLst>
              <a:latin typeface="黑体" pitchFamily="49" charset="-122"/>
              <a:ea typeface="黑体" pitchFamily="49" charset="-122"/>
              <a:sym typeface="+mn-ea"/>
            </a:endParaRPr>
          </a:p>
        </p:txBody>
      </p:sp>
      <p:sp>
        <p:nvSpPr>
          <p:cNvPr id="5" name="矩形 4"/>
          <p:cNvSpPr/>
          <p:nvPr/>
        </p:nvSpPr>
        <p:spPr>
          <a:xfrm>
            <a:off x="591257" y="1018534"/>
            <a:ext cx="3071675" cy="523220"/>
          </a:xfrm>
          <a:prstGeom prst="rect">
            <a:avLst/>
          </a:prstGeom>
        </p:spPr>
        <p:txBody>
          <a:bodyPr wrap="none">
            <a:spAutoFit/>
          </a:bodyPr>
          <a:lstStyle/>
          <a:p>
            <a:r>
              <a:rPr lang="en-US" altLang="zh-CN" sz="2800" b="1">
                <a:solidFill>
                  <a:schemeClr val="bg1"/>
                </a:solidFill>
                <a:latin typeface="黑体" panose="02010609060101010101" pitchFamily="49" charset="-122"/>
                <a:ea typeface="黑体" panose="02010609060101010101" pitchFamily="49" charset="-122"/>
              </a:rPr>
              <a:t>2</a:t>
            </a:r>
            <a:r>
              <a:rPr lang="en-US" altLang="zh-CN" sz="2800" b="1" smtClean="0">
                <a:solidFill>
                  <a:schemeClr val="bg1"/>
                </a:solidFill>
                <a:latin typeface="黑体" panose="02010609060101010101" pitchFamily="49" charset="-122"/>
                <a:ea typeface="黑体" panose="02010609060101010101" pitchFamily="49" charset="-122"/>
              </a:rPr>
              <a:t>.</a:t>
            </a:r>
            <a:r>
              <a:rPr lang="zh-CN" altLang="en-US" sz="2800" b="1" smtClean="0">
                <a:solidFill>
                  <a:schemeClr val="bg1"/>
                </a:solidFill>
                <a:latin typeface="黑体" panose="02010609060101010101" pitchFamily="49" charset="-122"/>
                <a:ea typeface="黑体" panose="02010609060101010101" pitchFamily="49" charset="-122"/>
              </a:rPr>
              <a:t>自上而下</a:t>
            </a:r>
            <a:r>
              <a:rPr lang="zh-CN" altLang="en-US" sz="2800" b="1">
                <a:solidFill>
                  <a:schemeClr val="bg1"/>
                </a:solidFill>
                <a:latin typeface="黑体" panose="02010609060101010101" pitchFamily="49" charset="-122"/>
                <a:ea typeface="黑体" panose="02010609060101010101" pitchFamily="49" charset="-122"/>
              </a:rPr>
              <a:t>的改革</a:t>
            </a:r>
          </a:p>
        </p:txBody>
      </p:sp>
      <p:sp>
        <p:nvSpPr>
          <p:cNvPr id="3" name="矩形 2"/>
          <p:cNvSpPr/>
          <p:nvPr/>
        </p:nvSpPr>
        <p:spPr>
          <a:xfrm>
            <a:off x="715783" y="2780859"/>
            <a:ext cx="1313180" cy="430887"/>
          </a:xfrm>
          <a:prstGeom prst="rect">
            <a:avLst/>
          </a:prstGeom>
        </p:spPr>
        <p:txBody>
          <a:bodyPr wrap="none">
            <a:spAutoFit/>
          </a:bodyPr>
          <a:lstStyle/>
          <a:p>
            <a:r>
              <a:rPr lang="zh-CN" altLang="en-US" sz="2200" smtClean="0">
                <a:latin typeface="黑体" panose="02010609060101010101" pitchFamily="49" charset="-122"/>
                <a:ea typeface="黑体" panose="02010609060101010101" pitchFamily="49" charset="-122"/>
                <a:sym typeface="+mn-ea"/>
              </a:rPr>
              <a:t>①背景</a:t>
            </a:r>
            <a:r>
              <a:rPr lang="zh-CN" altLang="en-US" sz="2200">
                <a:latin typeface="黑体" panose="02010609060101010101" pitchFamily="49" charset="-122"/>
                <a:ea typeface="黑体" panose="02010609060101010101" pitchFamily="49" charset="-122"/>
                <a:sym typeface="+mn-ea"/>
              </a:rPr>
              <a:t>：</a:t>
            </a:r>
            <a:endParaRPr lang="zh-CN" altLang="en-US" sz="2200">
              <a:latin typeface="黑体" panose="02010609060101010101" pitchFamily="49" charset="-122"/>
              <a:ea typeface="黑体" panose="02010609060101010101" pitchFamily="49" charset="-122"/>
            </a:endParaRPr>
          </a:p>
        </p:txBody>
      </p:sp>
      <p:sp>
        <p:nvSpPr>
          <p:cNvPr id="7" name="矩形 6"/>
          <p:cNvSpPr/>
          <p:nvPr/>
        </p:nvSpPr>
        <p:spPr>
          <a:xfrm>
            <a:off x="1843774" y="2782652"/>
            <a:ext cx="2441694" cy="430887"/>
          </a:xfrm>
          <a:prstGeom prst="rect">
            <a:avLst/>
          </a:prstGeom>
        </p:spPr>
        <p:txBody>
          <a:bodyPr wrap="none">
            <a:spAutoFit/>
          </a:bodyPr>
          <a:lstStyle/>
          <a:p>
            <a:r>
              <a:rPr lang="zh-CN" altLang="en-US" sz="2200">
                <a:latin typeface="黑体" panose="02010609060101010101" pitchFamily="49" charset="-122"/>
                <a:ea typeface="黑体" panose="02010609060101010101" pitchFamily="49" charset="-122"/>
              </a:rPr>
              <a:t>面临空前统治危机</a:t>
            </a:r>
          </a:p>
        </p:txBody>
      </p:sp>
      <p:sp>
        <p:nvSpPr>
          <p:cNvPr id="8" name="矩形 7"/>
          <p:cNvSpPr/>
          <p:nvPr/>
        </p:nvSpPr>
        <p:spPr>
          <a:xfrm>
            <a:off x="4471517" y="2384752"/>
            <a:ext cx="417102" cy="369332"/>
          </a:xfrm>
          <a:prstGeom prst="rect">
            <a:avLst/>
          </a:prstGeom>
        </p:spPr>
        <p:txBody>
          <a:bodyPr wrap="none">
            <a:spAutoFit/>
          </a:bodyPr>
          <a:lstStyle/>
          <a:p>
            <a:r>
              <a:rPr lang="zh-CN" altLang="en-US" b="1">
                <a:solidFill>
                  <a:srgbClr val="000000"/>
                </a:solidFill>
                <a:latin typeface="黑体" panose="02010609060101010101" pitchFamily="49" charset="-122"/>
                <a:ea typeface="黑体" panose="02010609060101010101" pitchFamily="49" charset="-122"/>
              </a:rPr>
              <a:t>◇</a:t>
            </a:r>
            <a:endParaRPr lang="zh-CN" altLang="en-US"/>
          </a:p>
        </p:txBody>
      </p:sp>
      <p:sp>
        <p:nvSpPr>
          <p:cNvPr id="9" name="矩形 8"/>
          <p:cNvSpPr/>
          <p:nvPr/>
        </p:nvSpPr>
        <p:spPr>
          <a:xfrm>
            <a:off x="4471517" y="3222171"/>
            <a:ext cx="417102" cy="369332"/>
          </a:xfrm>
          <a:prstGeom prst="rect">
            <a:avLst/>
          </a:prstGeom>
        </p:spPr>
        <p:txBody>
          <a:bodyPr wrap="none">
            <a:spAutoFit/>
          </a:bodyPr>
          <a:lstStyle/>
          <a:p>
            <a:r>
              <a:rPr lang="zh-CN" altLang="en-US" b="1">
                <a:solidFill>
                  <a:srgbClr val="000000"/>
                </a:solidFill>
                <a:latin typeface="黑体" panose="02010609060101010101" pitchFamily="49" charset="-122"/>
                <a:ea typeface="黑体" panose="02010609060101010101" pitchFamily="49" charset="-122"/>
              </a:rPr>
              <a:t>◇</a:t>
            </a:r>
            <a:endParaRPr lang="zh-CN" altLang="en-US"/>
          </a:p>
        </p:txBody>
      </p:sp>
      <p:sp>
        <p:nvSpPr>
          <p:cNvPr id="10" name="左大括号 9"/>
          <p:cNvSpPr/>
          <p:nvPr/>
        </p:nvSpPr>
        <p:spPr>
          <a:xfrm>
            <a:off x="4268947" y="2567087"/>
            <a:ext cx="202570" cy="842211"/>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矩形 10"/>
          <p:cNvSpPr/>
          <p:nvPr/>
        </p:nvSpPr>
        <p:spPr>
          <a:xfrm>
            <a:off x="4826899" y="2307742"/>
            <a:ext cx="6096000" cy="769441"/>
          </a:xfrm>
          <a:prstGeom prst="rect">
            <a:avLst/>
          </a:prstGeom>
        </p:spPr>
        <p:txBody>
          <a:bodyPr>
            <a:spAutoFit/>
          </a:bodyPr>
          <a:lstStyle/>
          <a:p>
            <a:r>
              <a:rPr lang="zh-CN" altLang="en-US" sz="2200" smtClean="0">
                <a:latin typeface="黑体" panose="02010609060101010101" pitchFamily="49" charset="-122"/>
                <a:ea typeface="黑体" panose="02010609060101010101" pitchFamily="49" charset="-122"/>
                <a:sym typeface="+mn-ea"/>
              </a:rPr>
              <a:t>国内：</a:t>
            </a:r>
            <a:r>
              <a:rPr lang="zh-CN" altLang="en-US" sz="2200" smtClean="0">
                <a:solidFill>
                  <a:srgbClr val="FF0000"/>
                </a:solidFill>
                <a:latin typeface="黑体" panose="02010609060101010101" pitchFamily="49" charset="-122"/>
                <a:ea typeface="黑体" panose="02010609060101010101" pitchFamily="49" charset="-122"/>
                <a:sym typeface="+mn-ea"/>
              </a:rPr>
              <a:t>落后的农奴制</a:t>
            </a:r>
            <a:r>
              <a:rPr lang="zh-CN" altLang="en-US" sz="2200">
                <a:solidFill>
                  <a:srgbClr val="FF0000"/>
                </a:solidFill>
                <a:latin typeface="黑体" panose="02010609060101010101" pitchFamily="49" charset="-122"/>
                <a:ea typeface="黑体" panose="02010609060101010101" pitchFamily="49" charset="-122"/>
                <a:sym typeface="+mn-ea"/>
              </a:rPr>
              <a:t>国家</a:t>
            </a:r>
            <a:r>
              <a:rPr lang="zh-CN" altLang="en-US" sz="2200">
                <a:latin typeface="黑体" panose="02010609060101010101" pitchFamily="49" charset="-122"/>
                <a:ea typeface="黑体" panose="02010609060101010101" pitchFamily="49" charset="-122"/>
                <a:sym typeface="+mn-ea"/>
              </a:rPr>
              <a:t>，市场狭小，自由</a:t>
            </a:r>
            <a:r>
              <a:rPr lang="zh-CN" altLang="en-US" sz="2200" smtClean="0">
                <a:latin typeface="黑体" panose="02010609060101010101" pitchFamily="49" charset="-122"/>
                <a:ea typeface="黑体" panose="02010609060101010101" pitchFamily="49" charset="-122"/>
                <a:sym typeface="+mn-ea"/>
              </a:rPr>
              <a:t>劳动</a:t>
            </a:r>
            <a:endParaRPr lang="en-US" altLang="zh-CN" sz="2200" smtClean="0">
              <a:latin typeface="黑体" pitchFamily="49" charset="-122"/>
              <a:ea typeface="黑体" pitchFamily="49" charset="-122"/>
              <a:sym typeface="+mn-ea"/>
            </a:endParaRPr>
          </a:p>
          <a:p>
            <a:r>
              <a:rPr lang="en-US" altLang="zh-CN" sz="2200">
                <a:latin typeface="黑体" panose="02010609060101010101" pitchFamily="49" charset="-122"/>
                <a:ea typeface="黑体" panose="02010609060101010101" pitchFamily="49" charset="-122"/>
                <a:sym typeface="+mn-ea"/>
              </a:rPr>
              <a:t> </a:t>
            </a:r>
            <a:r>
              <a:rPr lang="en-US" altLang="zh-CN" sz="2200" smtClean="0">
                <a:latin typeface="黑体" panose="02010609060101010101" pitchFamily="49" charset="-122"/>
                <a:ea typeface="黑体" panose="02010609060101010101" pitchFamily="49" charset="-122"/>
                <a:sym typeface="+mn-ea"/>
              </a:rPr>
              <a:t>     </a:t>
            </a:r>
            <a:r>
              <a:rPr lang="zh-CN" altLang="en-US" sz="2200" smtClean="0">
                <a:latin typeface="黑体" panose="02010609060101010101" pitchFamily="49" charset="-122"/>
                <a:ea typeface="黑体" panose="02010609060101010101" pitchFamily="49" charset="-122"/>
                <a:sym typeface="+mn-ea"/>
              </a:rPr>
              <a:t>力</a:t>
            </a:r>
            <a:r>
              <a:rPr lang="zh-CN" altLang="en-US" sz="2200">
                <a:latin typeface="黑体" panose="02010609060101010101" pitchFamily="49" charset="-122"/>
                <a:ea typeface="黑体" panose="02010609060101010101" pitchFamily="49" charset="-122"/>
                <a:sym typeface="+mn-ea"/>
              </a:rPr>
              <a:t>缺乏，社会经济远远落后于西欧国家。</a:t>
            </a:r>
            <a:endParaRPr lang="zh-CN" altLang="en-US" sz="2200">
              <a:latin typeface="黑体" panose="02010609060101010101" pitchFamily="49" charset="-122"/>
              <a:ea typeface="黑体" panose="02010609060101010101" pitchFamily="49" charset="-122"/>
            </a:endParaRPr>
          </a:p>
        </p:txBody>
      </p:sp>
      <p:sp>
        <p:nvSpPr>
          <p:cNvPr id="12" name="矩形 11"/>
          <p:cNvSpPr/>
          <p:nvPr/>
        </p:nvSpPr>
        <p:spPr>
          <a:xfrm>
            <a:off x="4881522" y="3176245"/>
            <a:ext cx="6096000" cy="769441"/>
          </a:xfrm>
          <a:prstGeom prst="rect">
            <a:avLst/>
          </a:prstGeom>
        </p:spPr>
        <p:txBody>
          <a:bodyPr>
            <a:spAutoFit/>
          </a:bodyPr>
          <a:lstStyle/>
          <a:p>
            <a:r>
              <a:rPr lang="zh-CN" altLang="en-US" sz="2200">
                <a:latin typeface="黑体" panose="02010609060101010101" pitchFamily="49" charset="-122"/>
                <a:ea typeface="黑体" panose="02010609060101010101" pitchFamily="49" charset="-122"/>
                <a:sym typeface="+mn-ea"/>
              </a:rPr>
              <a:t>国际</a:t>
            </a:r>
            <a:r>
              <a:rPr lang="zh-CN" altLang="en-US" sz="2200" smtClean="0">
                <a:latin typeface="黑体" panose="02010609060101010101" pitchFamily="49" charset="-122"/>
                <a:ea typeface="黑体" panose="02010609060101010101" pitchFamily="49" charset="-122"/>
                <a:sym typeface="+mn-ea"/>
              </a:rPr>
              <a:t>：</a:t>
            </a:r>
            <a:r>
              <a:rPr lang="en-US" altLang="zh-CN" sz="2200" smtClean="0">
                <a:latin typeface="黑体" panose="02010609060101010101" pitchFamily="49" charset="-122"/>
                <a:ea typeface="黑体" panose="02010609060101010101" pitchFamily="49" charset="-122"/>
                <a:sym typeface="+mn-ea"/>
              </a:rPr>
              <a:t>19</a:t>
            </a:r>
            <a:r>
              <a:rPr lang="zh-CN" altLang="en-US" sz="2200">
                <a:latin typeface="黑体" panose="02010609060101010101" pitchFamily="49" charset="-122"/>
                <a:ea typeface="黑体" panose="02010609060101010101" pitchFamily="49" charset="-122"/>
                <a:sym typeface="+mn-ea"/>
              </a:rPr>
              <a:t>世纪</a:t>
            </a:r>
            <a:r>
              <a:rPr lang="en-US" altLang="zh-CN" sz="2200">
                <a:latin typeface="黑体" panose="02010609060101010101" pitchFamily="49" charset="-122"/>
                <a:ea typeface="黑体" panose="02010609060101010101" pitchFamily="49" charset="-122"/>
                <a:sym typeface="+mn-ea"/>
              </a:rPr>
              <a:t>50</a:t>
            </a:r>
            <a:r>
              <a:rPr lang="zh-CN" altLang="en-US" sz="2200">
                <a:latin typeface="黑体" panose="02010609060101010101" pitchFamily="49" charset="-122"/>
                <a:ea typeface="黑体" panose="02010609060101010101" pitchFamily="49" charset="-122"/>
                <a:sym typeface="+mn-ea"/>
              </a:rPr>
              <a:t>年代</a:t>
            </a:r>
            <a:r>
              <a:rPr lang="zh-CN" altLang="en-US" sz="2200" smtClean="0">
                <a:latin typeface="黑体" panose="02010609060101010101" pitchFamily="49" charset="-122"/>
                <a:ea typeface="黑体" panose="02010609060101010101" pitchFamily="49" charset="-122"/>
                <a:sym typeface="+mn-ea"/>
              </a:rPr>
              <a:t>，</a:t>
            </a:r>
            <a:r>
              <a:rPr lang="zh-CN" altLang="en-US" sz="2200" smtClean="0">
                <a:solidFill>
                  <a:srgbClr val="FF0000"/>
                </a:solidFill>
                <a:latin typeface="黑体" panose="02010609060101010101" pitchFamily="49" charset="-122"/>
                <a:ea typeface="黑体" panose="02010609060101010101" pitchFamily="49" charset="-122"/>
                <a:sym typeface="+mn-ea"/>
              </a:rPr>
              <a:t>克里米亚战争失败</a:t>
            </a:r>
            <a:r>
              <a:rPr lang="zh-CN" altLang="en-US" sz="2200" smtClean="0">
                <a:latin typeface="黑体" panose="02010609060101010101" pitchFamily="49" charset="-122"/>
                <a:ea typeface="黑体" panose="02010609060101010101" pitchFamily="49" charset="-122"/>
                <a:sym typeface="+mn-ea"/>
              </a:rPr>
              <a:t>，加剧</a:t>
            </a:r>
            <a:endParaRPr lang="en-US" altLang="zh-CN" sz="2200" smtClean="0">
              <a:latin typeface="黑体" panose="02010609060101010101" pitchFamily="49" charset="-122"/>
              <a:ea typeface="黑体" panose="02010609060101010101" pitchFamily="49" charset="-122"/>
              <a:sym typeface="+mn-ea"/>
            </a:endParaRPr>
          </a:p>
          <a:p>
            <a:r>
              <a:rPr lang="en-US" altLang="zh-CN" sz="2200">
                <a:latin typeface="黑体" panose="02010609060101010101" pitchFamily="49" charset="-122"/>
                <a:ea typeface="黑体" panose="02010609060101010101" pitchFamily="49" charset="-122"/>
                <a:sym typeface="+mn-ea"/>
              </a:rPr>
              <a:t> </a:t>
            </a:r>
            <a:r>
              <a:rPr lang="en-US" altLang="zh-CN" sz="2200" smtClean="0">
                <a:latin typeface="黑体" panose="02010609060101010101" pitchFamily="49" charset="-122"/>
                <a:ea typeface="黑体" panose="02010609060101010101" pitchFamily="49" charset="-122"/>
                <a:sym typeface="+mn-ea"/>
              </a:rPr>
              <a:t>     </a:t>
            </a:r>
            <a:r>
              <a:rPr lang="zh-CN" altLang="en-US" sz="2200" smtClean="0">
                <a:latin typeface="黑体" panose="02010609060101010101" pitchFamily="49" charset="-122"/>
                <a:ea typeface="黑体" panose="02010609060101010101" pitchFamily="49" charset="-122"/>
                <a:sym typeface="+mn-ea"/>
              </a:rPr>
              <a:t>国内</a:t>
            </a:r>
            <a:r>
              <a:rPr lang="zh-CN" altLang="en-US" sz="2200">
                <a:latin typeface="黑体" panose="02010609060101010101" pitchFamily="49" charset="-122"/>
                <a:ea typeface="黑体" panose="02010609060101010101" pitchFamily="49" charset="-122"/>
                <a:sym typeface="+mn-ea"/>
              </a:rPr>
              <a:t>的</a:t>
            </a:r>
            <a:r>
              <a:rPr lang="zh-CN" altLang="en-US" sz="2200" smtClean="0">
                <a:latin typeface="黑体" panose="02010609060101010101" pitchFamily="49" charset="-122"/>
                <a:ea typeface="黑体" panose="02010609060101010101" pitchFamily="49" charset="-122"/>
                <a:sym typeface="+mn-ea"/>
              </a:rPr>
              <a:t>社会危机。</a:t>
            </a:r>
            <a:endParaRPr lang="zh-CN" altLang="en-US" sz="2200">
              <a:latin typeface="黑体" panose="02010609060101010101" pitchFamily="49" charset="-122"/>
              <a:ea typeface="黑体" panose="02010609060101010101" pitchFamily="49" charset="-122"/>
            </a:endParaRPr>
          </a:p>
        </p:txBody>
      </p:sp>
      <p:sp>
        <p:nvSpPr>
          <p:cNvPr id="13" name="矩形 12"/>
          <p:cNvSpPr/>
          <p:nvPr/>
        </p:nvSpPr>
        <p:spPr>
          <a:xfrm>
            <a:off x="746765" y="3737291"/>
            <a:ext cx="1134917" cy="430887"/>
          </a:xfrm>
          <a:prstGeom prst="rect">
            <a:avLst/>
          </a:prstGeom>
        </p:spPr>
        <p:txBody>
          <a:bodyPr wrap="square">
            <a:spAutoFit/>
          </a:bodyPr>
          <a:lstStyle/>
          <a:p>
            <a:pPr fontAlgn="auto">
              <a:lnSpc>
                <a:spcPct val="100000"/>
              </a:lnSpc>
            </a:pPr>
            <a:r>
              <a:rPr lang="zh-CN" altLang="en-US" sz="2200" smtClean="0">
                <a:solidFill>
                  <a:schemeClr val="tx1"/>
                </a:solidFill>
                <a:latin typeface="黑体" panose="02010609060101010101" pitchFamily="49" charset="-122"/>
                <a:ea typeface="黑体" panose="02010609060101010101" pitchFamily="49" charset="-122"/>
              </a:rPr>
              <a:t>②目的：</a:t>
            </a:r>
            <a:endParaRPr lang="zh-CN" altLang="en-US" sz="2200">
              <a:solidFill>
                <a:schemeClr val="tx1"/>
              </a:solidFill>
              <a:latin typeface="黑体" pitchFamily="49" charset="-122"/>
              <a:ea typeface="黑体" pitchFamily="49" charset="-122"/>
            </a:endParaRPr>
          </a:p>
        </p:txBody>
      </p:sp>
      <p:sp>
        <p:nvSpPr>
          <p:cNvPr id="14" name="矩形 13"/>
          <p:cNvSpPr/>
          <p:nvPr/>
        </p:nvSpPr>
        <p:spPr>
          <a:xfrm>
            <a:off x="1974700" y="3737291"/>
            <a:ext cx="2018501" cy="430887"/>
          </a:xfrm>
          <a:prstGeom prst="rect">
            <a:avLst/>
          </a:prstGeom>
        </p:spPr>
        <p:txBody>
          <a:bodyPr wrap="none">
            <a:spAutoFit/>
          </a:bodyPr>
          <a:lstStyle/>
          <a:p>
            <a:pPr fontAlgn="auto">
              <a:lnSpc>
                <a:spcPct val="100000"/>
              </a:lnSpc>
            </a:pPr>
            <a:r>
              <a:rPr lang="zh-CN" altLang="en-US" sz="2200">
                <a:latin typeface="黑体" panose="02010609060101010101" pitchFamily="49" charset="-122"/>
                <a:ea typeface="黑体" panose="02010609060101010101" pitchFamily="49" charset="-122"/>
              </a:rPr>
              <a:t>挽救统治</a:t>
            </a:r>
            <a:r>
              <a:rPr lang="zh-CN" altLang="en-US" sz="2200" smtClean="0">
                <a:latin typeface="黑体" panose="02010609060101010101" pitchFamily="49" charset="-122"/>
                <a:ea typeface="黑体" panose="02010609060101010101" pitchFamily="49" charset="-122"/>
              </a:rPr>
              <a:t>危机 </a:t>
            </a:r>
            <a:endParaRPr lang="zh-CN" altLang="en-US" sz="2200">
              <a:latin typeface="黑体" panose="02010609060101010101" pitchFamily="49" charset="-122"/>
              <a:ea typeface="黑体" panose="02010609060101010101" pitchFamily="49" charset="-122"/>
            </a:endParaRPr>
          </a:p>
        </p:txBody>
      </p:sp>
      <p:sp>
        <p:nvSpPr>
          <p:cNvPr id="15" name="矩形 14"/>
          <p:cNvSpPr/>
          <p:nvPr/>
        </p:nvSpPr>
        <p:spPr>
          <a:xfrm>
            <a:off x="715783" y="4355874"/>
            <a:ext cx="1313180" cy="430887"/>
          </a:xfrm>
          <a:prstGeom prst="rect">
            <a:avLst/>
          </a:prstGeom>
        </p:spPr>
        <p:txBody>
          <a:bodyPr wrap="none">
            <a:spAutoFit/>
          </a:bodyPr>
          <a:lstStyle/>
          <a:p>
            <a:r>
              <a:rPr lang="zh-CN" altLang="en-US" sz="2200" smtClean="0">
                <a:latin typeface="黑体" panose="02010609060101010101" pitchFamily="49" charset="-122"/>
                <a:ea typeface="黑体" panose="02010609060101010101" pitchFamily="49" charset="-122"/>
                <a:sym typeface="+mn-ea"/>
              </a:rPr>
              <a:t>③内容</a:t>
            </a:r>
            <a:r>
              <a:rPr lang="zh-CN" altLang="en-US" sz="2200">
                <a:latin typeface="黑体" panose="02010609060101010101" pitchFamily="49" charset="-122"/>
                <a:ea typeface="黑体" panose="02010609060101010101" pitchFamily="49" charset="-122"/>
                <a:sym typeface="+mn-ea"/>
              </a:rPr>
              <a:t>：</a:t>
            </a:r>
          </a:p>
        </p:txBody>
      </p:sp>
      <p:sp>
        <p:nvSpPr>
          <p:cNvPr id="16" name="矩形 15"/>
          <p:cNvSpPr/>
          <p:nvPr/>
        </p:nvSpPr>
        <p:spPr>
          <a:xfrm>
            <a:off x="1954386" y="4170329"/>
            <a:ext cx="8890404" cy="1107996"/>
          </a:xfrm>
          <a:prstGeom prst="rect">
            <a:avLst/>
          </a:prstGeom>
        </p:spPr>
        <p:txBody>
          <a:bodyPr wrap="square">
            <a:spAutoFit/>
          </a:bodyPr>
          <a:lstStyle/>
          <a:p>
            <a:pPr indent="0"/>
            <a:r>
              <a:rPr lang="en-US" altLang="zh-CN" sz="2200" smtClean="0">
                <a:latin typeface="黑体" panose="02010609060101010101" pitchFamily="49" charset="-122"/>
                <a:ea typeface="黑体" panose="02010609060101010101" pitchFamily="49" charset="-122"/>
                <a:cs typeface="黑体" panose="02010609060101010101" pitchFamily="49" charset="-122"/>
              </a:rPr>
              <a:t>1861</a:t>
            </a:r>
            <a:r>
              <a:rPr lang="zh-CN" altLang="en-US" sz="2200" smtClean="0">
                <a:latin typeface="黑体" panose="02010609060101010101" pitchFamily="49" charset="-122"/>
                <a:ea typeface="黑体" panose="02010609060101010101" pitchFamily="49" charset="-122"/>
                <a:cs typeface="黑体" panose="02010609060101010101" pitchFamily="49" charset="-122"/>
              </a:rPr>
              <a:t>年，颁布法令，</a:t>
            </a:r>
            <a:r>
              <a:rPr lang="zh-CN" altLang="zh-CN" sz="2200" smtClean="0">
                <a:solidFill>
                  <a:srgbClr val="FF0000"/>
                </a:solidFill>
                <a:latin typeface="黑体" panose="02010609060101010101" pitchFamily="49" charset="-122"/>
                <a:ea typeface="黑体" panose="02010609060101010101" pitchFamily="49" charset="-122"/>
                <a:cs typeface="黑体" panose="02010609060101010101" pitchFamily="49" charset="-122"/>
              </a:rPr>
              <a:t>废除农奴制</a:t>
            </a:r>
            <a:r>
              <a:rPr lang="zh-CN" altLang="zh-CN" sz="2200" smtClean="0">
                <a:latin typeface="黑体" panose="02010609060101010101" pitchFamily="49" charset="-122"/>
                <a:ea typeface="黑体" panose="02010609060101010101" pitchFamily="49" charset="-122"/>
                <a:cs typeface="黑体" panose="02010609060101010101" pitchFamily="49" charset="-122"/>
              </a:rPr>
              <a:t>，</a:t>
            </a:r>
            <a:r>
              <a:rPr lang="zh-CN" altLang="zh-CN" sz="2200">
                <a:solidFill>
                  <a:srgbClr val="FF0000"/>
                </a:solidFill>
                <a:latin typeface="黑体" panose="02010609060101010101" pitchFamily="49" charset="-122"/>
                <a:ea typeface="黑体" panose="02010609060101010101" pitchFamily="49" charset="-122"/>
                <a:cs typeface="黑体" panose="02010609060101010101" pitchFamily="49" charset="-122"/>
              </a:rPr>
              <a:t>农奴获得人身自由</a:t>
            </a:r>
            <a:r>
              <a:rPr lang="zh-CN" altLang="zh-CN" sz="2200">
                <a:latin typeface="黑体" panose="02010609060101010101" pitchFamily="49" charset="-122"/>
                <a:ea typeface="黑体" panose="02010609060101010101" pitchFamily="49" charset="-122"/>
                <a:cs typeface="黑体" panose="02010609060101010101" pitchFamily="49" charset="-122"/>
              </a:rPr>
              <a:t>，可以</a:t>
            </a:r>
            <a:r>
              <a:rPr lang="zh-CN" altLang="zh-CN" sz="2200">
                <a:solidFill>
                  <a:srgbClr val="FF0000"/>
                </a:solidFill>
                <a:latin typeface="黑体" panose="02010609060101010101" pitchFamily="49" charset="-122"/>
                <a:ea typeface="黑体" panose="02010609060101010101" pitchFamily="49" charset="-122"/>
                <a:cs typeface="黑体" panose="02010609060101010101" pitchFamily="49" charset="-122"/>
              </a:rPr>
              <a:t>通过赎买得到</a:t>
            </a:r>
            <a:r>
              <a:rPr lang="zh-CN" altLang="zh-CN" sz="2200" smtClean="0">
                <a:solidFill>
                  <a:srgbClr val="FF0000"/>
                </a:solidFill>
                <a:latin typeface="黑体" panose="02010609060101010101" pitchFamily="49" charset="-122"/>
                <a:ea typeface="黑体" panose="02010609060101010101" pitchFamily="49" charset="-122"/>
                <a:cs typeface="黑体" panose="02010609060101010101" pitchFamily="49" charset="-122"/>
              </a:rPr>
              <a:t>土地</a:t>
            </a:r>
            <a:r>
              <a:rPr lang="zh-CN" altLang="en-US" sz="2200" smtClean="0">
                <a:latin typeface="黑体" panose="02010609060101010101" pitchFamily="49" charset="-122"/>
                <a:ea typeface="黑体" panose="02010609060101010101" pitchFamily="49" charset="-122"/>
                <a:cs typeface="黑体" panose="02010609060101010101" pitchFamily="49" charset="-122"/>
              </a:rPr>
              <a:t>；</a:t>
            </a:r>
            <a:r>
              <a:rPr lang="zh-CN" altLang="zh-CN" sz="2200" smtClean="0">
                <a:latin typeface="黑体" panose="02010609060101010101" pitchFamily="49" charset="-122"/>
                <a:ea typeface="黑体" panose="02010609060101010101" pitchFamily="49" charset="-122"/>
                <a:cs typeface="黑体" panose="02010609060101010101" pitchFamily="49" charset="-122"/>
              </a:rPr>
              <a:t>其他</a:t>
            </a:r>
            <a:r>
              <a:rPr lang="zh-CN" altLang="zh-CN" sz="2200">
                <a:latin typeface="黑体" panose="02010609060101010101" pitchFamily="49" charset="-122"/>
                <a:ea typeface="黑体" panose="02010609060101010101" pitchFamily="49" charset="-122"/>
                <a:cs typeface="黑体" panose="02010609060101010101" pitchFamily="49" charset="-122"/>
              </a:rPr>
              <a:t>改革：实行地方自治和地方选举、实施统一的司法制度、进行教育改革、实行义务兵役制等，还采取各种措施刺激工业发展。</a:t>
            </a:r>
          </a:p>
        </p:txBody>
      </p:sp>
      <p:sp>
        <p:nvSpPr>
          <p:cNvPr id="17" name="矩形 16"/>
          <p:cNvSpPr/>
          <p:nvPr/>
        </p:nvSpPr>
        <p:spPr>
          <a:xfrm>
            <a:off x="746765" y="5537256"/>
            <a:ext cx="1261884" cy="430887"/>
          </a:xfrm>
          <a:prstGeom prst="rect">
            <a:avLst/>
          </a:prstGeom>
        </p:spPr>
        <p:txBody>
          <a:bodyPr wrap="none">
            <a:spAutoFit/>
          </a:bodyPr>
          <a:lstStyle/>
          <a:p>
            <a:r>
              <a:rPr lang="zh-CN" altLang="en-US" sz="2000" smtClean="0">
                <a:latin typeface="黑体" panose="02010609060101010101" pitchFamily="49" charset="-122"/>
                <a:ea typeface="黑体" panose="02010609060101010101" pitchFamily="49" charset="-122"/>
                <a:sym typeface="+mn-ea"/>
              </a:rPr>
              <a:t>④</a:t>
            </a:r>
            <a:r>
              <a:rPr lang="zh-CN" altLang="en-US" sz="2200" smtClean="0">
                <a:latin typeface="黑体" panose="02010609060101010101" pitchFamily="49" charset="-122"/>
                <a:ea typeface="黑体" panose="02010609060101010101" pitchFamily="49" charset="-122"/>
                <a:sym typeface="+mn-ea"/>
              </a:rPr>
              <a:t>评价</a:t>
            </a:r>
            <a:r>
              <a:rPr lang="zh-CN" altLang="en-US" sz="2000">
                <a:latin typeface="黑体" panose="02010609060101010101" pitchFamily="49" charset="-122"/>
                <a:ea typeface="黑体" panose="02010609060101010101" pitchFamily="49" charset="-122"/>
                <a:sym typeface="+mn-ea"/>
              </a:rPr>
              <a:t>：</a:t>
            </a:r>
          </a:p>
        </p:txBody>
      </p:sp>
      <p:sp>
        <p:nvSpPr>
          <p:cNvPr id="18" name="矩形 17"/>
          <p:cNvSpPr/>
          <p:nvPr/>
        </p:nvSpPr>
        <p:spPr>
          <a:xfrm>
            <a:off x="2142250" y="5459045"/>
            <a:ext cx="9352384" cy="430887"/>
          </a:xfrm>
          <a:prstGeom prst="rect">
            <a:avLst/>
          </a:prstGeom>
        </p:spPr>
        <p:txBody>
          <a:bodyPr wrap="square">
            <a:spAutoFit/>
          </a:bodyPr>
          <a:lstStyle/>
          <a:p>
            <a:pPr indent="0"/>
            <a:r>
              <a:rPr lang="zh-CN" altLang="en-US" sz="2000" smtClean="0">
                <a:solidFill>
                  <a:srgbClr val="1701E3"/>
                </a:solidFill>
                <a:latin typeface="黑体" panose="02010609060101010101" pitchFamily="49" charset="-122"/>
                <a:ea typeface="黑体" panose="02010609060101010101" pitchFamily="49" charset="-122"/>
                <a:sym typeface="+mn-ea"/>
              </a:rPr>
              <a:t> </a:t>
            </a:r>
            <a:r>
              <a:rPr lang="zh-CN" altLang="en-US" sz="2200" smtClean="0">
                <a:solidFill>
                  <a:srgbClr val="FF0000"/>
                </a:solidFill>
                <a:latin typeface="黑体" panose="02010609060101010101" pitchFamily="49" charset="-122"/>
                <a:ea typeface="黑体" panose="02010609060101010101" pitchFamily="49" charset="-122"/>
                <a:sym typeface="+mn-ea"/>
              </a:rPr>
              <a:t>积极：</a:t>
            </a:r>
            <a:r>
              <a:rPr lang="zh-CN" altLang="en-US" sz="2200" smtClean="0">
                <a:latin typeface="黑体" panose="02010609060101010101" pitchFamily="49" charset="-122"/>
                <a:ea typeface="黑体" panose="02010609060101010101" pitchFamily="49" charset="-122"/>
                <a:sym typeface="+mn-ea"/>
              </a:rPr>
              <a:t>为</a:t>
            </a:r>
            <a:r>
              <a:rPr lang="zh-CN" altLang="en-US" sz="2200">
                <a:latin typeface="黑体" panose="02010609060101010101" pitchFamily="49" charset="-122"/>
                <a:ea typeface="黑体" panose="02010609060101010101" pitchFamily="49" charset="-122"/>
                <a:sym typeface="+mn-ea"/>
              </a:rPr>
              <a:t>资本主义发展</a:t>
            </a:r>
            <a:r>
              <a:rPr lang="zh-CN" altLang="en-US" sz="2200" smtClean="0">
                <a:latin typeface="黑体" panose="02010609060101010101" pitchFamily="49" charset="-122"/>
                <a:ea typeface="黑体" panose="02010609060101010101" pitchFamily="49" charset="-122"/>
                <a:sym typeface="+mn-ea"/>
              </a:rPr>
              <a:t>提供劳动力、资金和市场，走上</a:t>
            </a:r>
            <a:r>
              <a:rPr lang="zh-CN" altLang="en-US" sz="2200">
                <a:latin typeface="黑体" panose="02010609060101010101" pitchFamily="49" charset="-122"/>
                <a:ea typeface="黑体" panose="02010609060101010101" pitchFamily="49" charset="-122"/>
                <a:sym typeface="+mn-ea"/>
              </a:rPr>
              <a:t>资本主义道路</a:t>
            </a:r>
            <a:r>
              <a:rPr lang="zh-CN" altLang="en-US" sz="2200" smtClean="0">
                <a:latin typeface="黑体" panose="02010609060101010101" pitchFamily="49" charset="-122"/>
                <a:ea typeface="黑体" panose="02010609060101010101" pitchFamily="49" charset="-122"/>
                <a:sym typeface="+mn-ea"/>
              </a:rPr>
              <a:t>。</a:t>
            </a:r>
            <a:r>
              <a:rPr lang="zh-CN" altLang="en-US" sz="2200" smtClean="0">
                <a:solidFill>
                  <a:srgbClr val="1701E3"/>
                </a:solidFill>
                <a:latin typeface="黑体" panose="02010609060101010101" pitchFamily="49" charset="-122"/>
                <a:ea typeface="黑体" panose="02010609060101010101" pitchFamily="49" charset="-122"/>
              </a:rPr>
              <a:t>   </a:t>
            </a:r>
            <a:endParaRPr lang="zh-CN" altLang="en-US" sz="2200">
              <a:latin typeface="黑体" panose="02010609060101010101" pitchFamily="49" charset="-122"/>
              <a:ea typeface="黑体" panose="02010609060101010101" pitchFamily="49" charset="-122"/>
            </a:endParaRPr>
          </a:p>
        </p:txBody>
      </p:sp>
      <p:sp>
        <p:nvSpPr>
          <p:cNvPr id="19" name="矩形 18"/>
          <p:cNvSpPr/>
          <p:nvPr/>
        </p:nvSpPr>
        <p:spPr>
          <a:xfrm>
            <a:off x="1893144" y="5512238"/>
            <a:ext cx="417102" cy="369332"/>
          </a:xfrm>
          <a:prstGeom prst="rect">
            <a:avLst/>
          </a:prstGeom>
        </p:spPr>
        <p:txBody>
          <a:bodyPr wrap="none">
            <a:spAutoFit/>
          </a:bodyPr>
          <a:lstStyle/>
          <a:p>
            <a:r>
              <a:rPr lang="zh-CN" altLang="en-US" b="1">
                <a:solidFill>
                  <a:srgbClr val="000000"/>
                </a:solidFill>
                <a:latin typeface="黑体" panose="02010609060101010101" pitchFamily="49" charset="-122"/>
                <a:ea typeface="黑体" panose="02010609060101010101" pitchFamily="49" charset="-122"/>
              </a:rPr>
              <a:t>◇</a:t>
            </a:r>
            <a:endParaRPr lang="zh-CN" altLang="en-US"/>
          </a:p>
        </p:txBody>
      </p:sp>
      <p:sp>
        <p:nvSpPr>
          <p:cNvPr id="20" name="矩形 19"/>
          <p:cNvSpPr/>
          <p:nvPr/>
        </p:nvSpPr>
        <p:spPr>
          <a:xfrm>
            <a:off x="1933699" y="6121295"/>
            <a:ext cx="417102" cy="369332"/>
          </a:xfrm>
          <a:prstGeom prst="rect">
            <a:avLst/>
          </a:prstGeom>
        </p:spPr>
        <p:txBody>
          <a:bodyPr wrap="none">
            <a:spAutoFit/>
          </a:bodyPr>
          <a:lstStyle/>
          <a:p>
            <a:r>
              <a:rPr lang="zh-CN" altLang="en-US" b="1">
                <a:solidFill>
                  <a:srgbClr val="000000"/>
                </a:solidFill>
                <a:latin typeface="黑体" panose="02010609060101010101" pitchFamily="49" charset="-122"/>
                <a:ea typeface="黑体" panose="02010609060101010101" pitchFamily="49" charset="-122"/>
              </a:rPr>
              <a:t>◇</a:t>
            </a:r>
            <a:endParaRPr lang="zh-CN" altLang="en-US"/>
          </a:p>
        </p:txBody>
      </p:sp>
      <p:sp>
        <p:nvSpPr>
          <p:cNvPr id="21" name="矩形 20"/>
          <p:cNvSpPr/>
          <p:nvPr/>
        </p:nvSpPr>
        <p:spPr>
          <a:xfrm>
            <a:off x="2310246" y="6064847"/>
            <a:ext cx="8277731" cy="430887"/>
          </a:xfrm>
          <a:prstGeom prst="rect">
            <a:avLst/>
          </a:prstGeom>
        </p:spPr>
        <p:txBody>
          <a:bodyPr wrap="square">
            <a:spAutoFit/>
          </a:bodyPr>
          <a:lstStyle/>
          <a:p>
            <a:pPr indent="0"/>
            <a:r>
              <a:rPr lang="zh-CN" altLang="en-US" sz="2200">
                <a:solidFill>
                  <a:srgbClr val="FF0000"/>
                </a:solidFill>
                <a:latin typeface="黑体" panose="02010609060101010101" pitchFamily="49" charset="-122"/>
                <a:ea typeface="黑体" panose="02010609060101010101" pitchFamily="49" charset="-122"/>
              </a:rPr>
              <a:t>局限</a:t>
            </a:r>
            <a:r>
              <a:rPr lang="zh-CN" altLang="zh-CN" sz="2200">
                <a:solidFill>
                  <a:srgbClr val="FF0000"/>
                </a:solidFill>
                <a:latin typeface="黑体" panose="02010609060101010101" pitchFamily="49" charset="-122"/>
                <a:ea typeface="黑体" panose="02010609060101010101" pitchFamily="49" charset="-122"/>
              </a:rPr>
              <a:t>：</a:t>
            </a:r>
            <a:r>
              <a:rPr lang="zh-CN" altLang="zh-CN" sz="2200">
                <a:solidFill>
                  <a:srgbClr val="231F20"/>
                </a:solidFill>
                <a:latin typeface="黑体" panose="02010609060101010101" pitchFamily="49" charset="-122"/>
                <a:ea typeface="黑体" panose="02010609060101010101" pitchFamily="49" charset="-122"/>
              </a:rPr>
              <a:t>没有直接触及沙皇专制制度，保留了大量农奴制残余。</a:t>
            </a:r>
            <a:endParaRPr lang="zh-CN" altLang="en-US" sz="2200">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nodeType="afterGroup">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childTnLst>
                                </p:cTn>
                              </p:par>
                            </p:childTnLst>
                          </p:cTn>
                        </p:par>
                        <p:par>
                          <p:cTn id="28" fill="hold" nodeType="afterGroup">
                            <p:stCondLst>
                              <p:cond delay="1"/>
                            </p:stCondLst>
                            <p:childTnLst>
                              <p:par>
                                <p:cTn id="29" presetID="1"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2" presetClass="entr" presetSubtype="4"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additive="base">
                                        <p:cTn id="68" dur="500" fill="hold"/>
                                        <p:tgtEl>
                                          <p:spTgt spid="21"/>
                                        </p:tgtEl>
                                        <p:attrNameLst>
                                          <p:attrName>ppt_x</p:attrName>
                                        </p:attrNameLst>
                                      </p:cBhvr>
                                      <p:tavLst>
                                        <p:tav tm="0">
                                          <p:val>
                                            <p:strVal val="#ppt_x"/>
                                          </p:val>
                                        </p:tav>
                                        <p:tav tm="100000">
                                          <p:val>
                                            <p:strVal val="#ppt_x"/>
                                          </p:val>
                                        </p:tav>
                                      </p:tavLst>
                                    </p:anim>
                                    <p:anim calcmode="lin" valueType="num">
                                      <p:cBhvr additive="base">
                                        <p:cTn id="6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5029586"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a:t>二</a:t>
            </a:r>
            <a:r>
              <a:rPr lang="zh-CN" altLang="en-US" smtClean="0"/>
              <a:t>、资本主义的扩展</a:t>
            </a:r>
            <a:endParaRPr lang="zh-CN" altLang="en-US"/>
          </a:p>
        </p:txBody>
      </p:sp>
      <p:sp>
        <p:nvSpPr>
          <p:cNvPr id="5" name="矩形 4"/>
          <p:cNvSpPr/>
          <p:nvPr/>
        </p:nvSpPr>
        <p:spPr>
          <a:xfrm>
            <a:off x="572164" y="1050113"/>
            <a:ext cx="3071675" cy="523220"/>
          </a:xfrm>
          <a:prstGeom prst="rect">
            <a:avLst/>
          </a:prstGeom>
        </p:spPr>
        <p:txBody>
          <a:bodyPr wrap="none">
            <a:spAutoFit/>
          </a:bodyPr>
          <a:lstStyle/>
          <a:p>
            <a:r>
              <a:rPr lang="en-US" altLang="zh-CN" sz="2800" b="1">
                <a:solidFill>
                  <a:schemeClr val="bg1"/>
                </a:solidFill>
                <a:latin typeface="黑体" panose="02010609060101010101" pitchFamily="49" charset="-122"/>
                <a:ea typeface="黑体" panose="02010609060101010101" pitchFamily="49" charset="-122"/>
              </a:rPr>
              <a:t>2</a:t>
            </a:r>
            <a:r>
              <a:rPr lang="en-US" altLang="zh-CN" sz="2800" b="1" smtClean="0">
                <a:solidFill>
                  <a:schemeClr val="bg1"/>
                </a:solidFill>
                <a:latin typeface="黑体" panose="02010609060101010101" pitchFamily="49" charset="-122"/>
                <a:ea typeface="黑体" panose="02010609060101010101" pitchFamily="49" charset="-122"/>
              </a:rPr>
              <a:t>.</a:t>
            </a:r>
            <a:r>
              <a:rPr lang="zh-CN" altLang="en-US" sz="2800" b="1" smtClean="0">
                <a:solidFill>
                  <a:schemeClr val="bg1"/>
                </a:solidFill>
                <a:latin typeface="黑体" panose="02010609060101010101" pitchFamily="49" charset="-122"/>
                <a:ea typeface="黑体" panose="02010609060101010101" pitchFamily="49" charset="-122"/>
              </a:rPr>
              <a:t>自上而下</a:t>
            </a:r>
            <a:r>
              <a:rPr lang="zh-CN" altLang="en-US" sz="2800" b="1">
                <a:solidFill>
                  <a:schemeClr val="bg1"/>
                </a:solidFill>
                <a:latin typeface="黑体" panose="02010609060101010101" pitchFamily="49" charset="-122"/>
                <a:ea typeface="黑体" panose="02010609060101010101" pitchFamily="49" charset="-122"/>
              </a:rPr>
              <a:t>的改革</a:t>
            </a:r>
          </a:p>
        </p:txBody>
      </p:sp>
      <p:sp>
        <p:nvSpPr>
          <p:cNvPr id="7" name="矩形 6"/>
          <p:cNvSpPr/>
          <p:nvPr/>
        </p:nvSpPr>
        <p:spPr>
          <a:xfrm>
            <a:off x="572164" y="1714215"/>
            <a:ext cx="4929555" cy="461665"/>
          </a:xfrm>
          <a:prstGeom prst="rect">
            <a:avLst/>
          </a:prstGeom>
          <a:solidFill>
            <a:schemeClr val="accent4">
              <a:lumMod val="60000"/>
              <a:lumOff val="40000"/>
            </a:schemeClr>
          </a:solidFill>
        </p:spPr>
        <p:txBody>
          <a:bodyPr wrap="none">
            <a:spAutoFit/>
          </a:bodyPr>
          <a:lstStyle/>
          <a:p>
            <a:r>
              <a:rPr lang="zh-CN" altLang="en-US" sz="2200" smtClean="0">
                <a:latin typeface="黑体" panose="02010609060101010101" pitchFamily="49" charset="-122"/>
                <a:ea typeface="黑体" panose="02010609060101010101" pitchFamily="49" charset="-122"/>
                <a:sym typeface="+mn-ea"/>
              </a:rPr>
              <a:t>（</a:t>
            </a:r>
            <a:r>
              <a:rPr lang="en-US" altLang="zh-CN" sz="2400" smtClean="0">
                <a:latin typeface="黑体" panose="02010609060101010101" pitchFamily="49" charset="-122"/>
                <a:ea typeface="黑体" panose="02010609060101010101" pitchFamily="49" charset="-122"/>
                <a:sym typeface="+mn-ea"/>
              </a:rPr>
              <a:t>2</a:t>
            </a:r>
            <a:r>
              <a:rPr lang="zh-CN" altLang="en-US" sz="2400" smtClean="0">
                <a:latin typeface="黑体" panose="02010609060101010101" pitchFamily="49" charset="-122"/>
                <a:ea typeface="黑体" panose="02010609060101010101" pitchFamily="49" charset="-122"/>
                <a:sym typeface="+mn-ea"/>
              </a:rPr>
              <a:t>）日本：明治维新（</a:t>
            </a:r>
            <a:r>
              <a:rPr lang="en-US" altLang="zh-CN" sz="2400" smtClean="0">
                <a:latin typeface="黑体" panose="02010609060101010101" pitchFamily="49" charset="-122"/>
                <a:ea typeface="黑体" panose="02010609060101010101" pitchFamily="49" charset="-122"/>
                <a:sym typeface="+mn-ea"/>
              </a:rPr>
              <a:t>1868</a:t>
            </a:r>
            <a:r>
              <a:rPr lang="zh-CN" altLang="en-US" sz="2400" smtClean="0">
                <a:latin typeface="黑体" panose="02010609060101010101" pitchFamily="49" charset="-122"/>
                <a:ea typeface="黑体" panose="02010609060101010101" pitchFamily="49" charset="-122"/>
                <a:sym typeface="+mn-ea"/>
              </a:rPr>
              <a:t>年起）</a:t>
            </a:r>
            <a:endParaRPr lang="zh-CN" altLang="en-US" sz="2400" b="1">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endParaRPr>
          </a:p>
        </p:txBody>
      </p:sp>
      <p:sp>
        <p:nvSpPr>
          <p:cNvPr id="8" name="文本框 7"/>
          <p:cNvSpPr txBox="1"/>
          <p:nvPr/>
        </p:nvSpPr>
        <p:spPr>
          <a:xfrm>
            <a:off x="572164" y="2565285"/>
            <a:ext cx="1319592" cy="430887"/>
          </a:xfrm>
          <a:prstGeom prst="rect">
            <a:avLst/>
          </a:prstGeom>
          <a:noFill/>
        </p:spPr>
        <p:txBody>
          <a:bodyPr wrap="none" rtlCol="0" anchor="t">
            <a:spAutoFit/>
          </a:bodyPr>
          <a:lstStyle/>
          <a:p>
            <a:r>
              <a:rPr lang="zh-CN" altLang="en-US" sz="2200" b="1" smtClean="0">
                <a:latin typeface="黑体" panose="02010609060101010101" pitchFamily="49" charset="-122"/>
                <a:ea typeface="黑体" panose="02010609060101010101" pitchFamily="49" charset="-122"/>
                <a:sym typeface="+mn-ea"/>
              </a:rPr>
              <a:t>①背景</a:t>
            </a:r>
            <a:r>
              <a:rPr lang="zh-CN" altLang="en-US" sz="2200" b="1">
                <a:latin typeface="黑体" panose="02010609060101010101" pitchFamily="49" charset="-122"/>
                <a:ea typeface="黑体" panose="02010609060101010101" pitchFamily="49" charset="-122"/>
                <a:sym typeface="+mn-ea"/>
              </a:rPr>
              <a:t>：</a:t>
            </a:r>
            <a:endParaRPr lang="zh-CN" altLang="en-US" sz="2200" b="1">
              <a:latin typeface="黑体" panose="02010609060101010101" pitchFamily="49" charset="-122"/>
              <a:ea typeface="黑体" panose="02010609060101010101" pitchFamily="49" charset="-122"/>
            </a:endParaRPr>
          </a:p>
        </p:txBody>
      </p:sp>
      <p:sp>
        <p:nvSpPr>
          <p:cNvPr id="9" name="矩形 8"/>
          <p:cNvSpPr/>
          <p:nvPr/>
        </p:nvSpPr>
        <p:spPr>
          <a:xfrm>
            <a:off x="2145544" y="2313494"/>
            <a:ext cx="8202930" cy="430887"/>
          </a:xfrm>
          <a:prstGeom prst="rect">
            <a:avLst/>
          </a:prstGeom>
        </p:spPr>
        <p:txBody>
          <a:bodyPr wrap="square">
            <a:spAutoFit/>
          </a:bodyPr>
          <a:lstStyle/>
          <a:p>
            <a:pPr algn="just">
              <a:lnSpc>
                <a:spcPct val="100000"/>
              </a:lnSpc>
            </a:pPr>
            <a:r>
              <a:rPr lang="zh-CN" altLang="en-US" sz="2200" kern="100" smtClean="0">
                <a:latin typeface="黑体" panose="02010609060101010101" pitchFamily="49" charset="-122"/>
                <a:ea typeface="黑体" panose="02010609060101010101" pitchFamily="49" charset="-122"/>
                <a:cs typeface="Times New Roman" panose="02020603050405020304" pitchFamily="18" charset="0"/>
              </a:rPr>
              <a:t>腐败的</a:t>
            </a:r>
            <a:r>
              <a:rPr lang="zh-CN" altLang="en-US" sz="2200" kern="100" smtClean="0">
                <a:solidFill>
                  <a:srgbClr val="FF0000"/>
                </a:solidFill>
                <a:latin typeface="黑体" panose="02010609060101010101" pitchFamily="49" charset="-122"/>
                <a:ea typeface="黑体" panose="02010609060101010101" pitchFamily="49" charset="-122"/>
                <a:cs typeface="Times New Roman" panose="02020603050405020304" pitchFamily="18" charset="0"/>
              </a:rPr>
              <a:t>幕府统治</a:t>
            </a:r>
            <a:r>
              <a:rPr lang="zh-CN" altLang="en-US" sz="2200" kern="100">
                <a:solidFill>
                  <a:schemeClr val="tx1"/>
                </a:solidFill>
                <a:latin typeface="黑体" panose="02010609060101010101" pitchFamily="49" charset="-122"/>
                <a:ea typeface="黑体" panose="02010609060101010101" pitchFamily="49" charset="-122"/>
                <a:cs typeface="Times New Roman" panose="02020603050405020304" pitchFamily="18" charset="0"/>
              </a:rPr>
              <a:t>导致国内阶级矛盾日趋尖锐。</a:t>
            </a:r>
          </a:p>
        </p:txBody>
      </p:sp>
      <p:sp>
        <p:nvSpPr>
          <p:cNvPr id="10" name="矩形 9"/>
          <p:cNvSpPr/>
          <p:nvPr/>
        </p:nvSpPr>
        <p:spPr>
          <a:xfrm>
            <a:off x="1719496" y="2408540"/>
            <a:ext cx="417102" cy="369332"/>
          </a:xfrm>
          <a:prstGeom prst="rect">
            <a:avLst/>
          </a:prstGeom>
        </p:spPr>
        <p:txBody>
          <a:bodyPr wrap="none">
            <a:spAutoFit/>
          </a:bodyPr>
          <a:lstStyle/>
          <a:p>
            <a:r>
              <a:rPr lang="zh-CN" altLang="en-US" b="1">
                <a:solidFill>
                  <a:srgbClr val="000000"/>
                </a:solidFill>
                <a:latin typeface="黑体" panose="02010609060101010101" pitchFamily="49" charset="-122"/>
                <a:ea typeface="黑体" panose="02010609060101010101" pitchFamily="49" charset="-122"/>
              </a:rPr>
              <a:t>◇</a:t>
            </a:r>
            <a:endParaRPr lang="zh-CN" altLang="en-US"/>
          </a:p>
        </p:txBody>
      </p:sp>
      <p:sp>
        <p:nvSpPr>
          <p:cNvPr id="11" name="矩形 10"/>
          <p:cNvSpPr/>
          <p:nvPr/>
        </p:nvSpPr>
        <p:spPr>
          <a:xfrm>
            <a:off x="1728442" y="2919228"/>
            <a:ext cx="417102" cy="369332"/>
          </a:xfrm>
          <a:prstGeom prst="rect">
            <a:avLst/>
          </a:prstGeom>
        </p:spPr>
        <p:txBody>
          <a:bodyPr wrap="none">
            <a:spAutoFit/>
          </a:bodyPr>
          <a:lstStyle/>
          <a:p>
            <a:r>
              <a:rPr lang="zh-CN" altLang="en-US" b="1">
                <a:solidFill>
                  <a:srgbClr val="000000"/>
                </a:solidFill>
                <a:latin typeface="黑体" panose="02010609060101010101" pitchFamily="49" charset="-122"/>
                <a:ea typeface="黑体" panose="02010609060101010101" pitchFamily="49" charset="-122"/>
              </a:rPr>
              <a:t>◇</a:t>
            </a:r>
            <a:endParaRPr lang="zh-CN" altLang="en-US"/>
          </a:p>
        </p:txBody>
      </p:sp>
      <p:sp>
        <p:nvSpPr>
          <p:cNvPr id="12" name="文本框 11"/>
          <p:cNvSpPr txBox="1"/>
          <p:nvPr/>
        </p:nvSpPr>
        <p:spPr>
          <a:xfrm>
            <a:off x="2116284" y="2877266"/>
            <a:ext cx="9183370" cy="430887"/>
          </a:xfrm>
          <a:prstGeom prst="rect">
            <a:avLst/>
          </a:prstGeom>
          <a:noFill/>
        </p:spPr>
        <p:txBody>
          <a:bodyPr wrap="square" rtlCol="0" anchor="t">
            <a:spAutoFit/>
          </a:bodyPr>
          <a:lstStyle/>
          <a:p>
            <a:r>
              <a:rPr lang="en-US" sz="220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19</a:t>
            </a:r>
            <a:r>
              <a:rPr lang="zh-CN" sz="220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世纪</a:t>
            </a:r>
            <a:r>
              <a:rPr lang="zh-CN"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中期</a:t>
            </a:r>
            <a:r>
              <a:rPr lang="zh-CN" sz="220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，面临</a:t>
            </a:r>
            <a:r>
              <a:rPr lang="zh-CN"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沦为半殖民地的</a:t>
            </a:r>
            <a:r>
              <a:rPr lang="zh-CN" sz="2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民族危机</a:t>
            </a:r>
            <a:r>
              <a:rPr lang="zh-CN"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sz="2200">
              <a:solidFill>
                <a:schemeClr val="tx1"/>
              </a:solidFill>
              <a:latin typeface="黑体" pitchFamily="49" charset="-122"/>
              <a:ea typeface="黑体" pitchFamily="49" charset="-122"/>
              <a:cs typeface="黑体" panose="02010609060101010101" pitchFamily="49" charset="-122"/>
              <a:sym typeface="+mn-ea"/>
            </a:endParaRPr>
          </a:p>
        </p:txBody>
      </p:sp>
      <p:sp>
        <p:nvSpPr>
          <p:cNvPr id="13" name="文本框 12"/>
          <p:cNvSpPr txBox="1"/>
          <p:nvPr/>
        </p:nvSpPr>
        <p:spPr>
          <a:xfrm>
            <a:off x="588141" y="3479070"/>
            <a:ext cx="1319592" cy="430887"/>
          </a:xfrm>
          <a:prstGeom prst="rect">
            <a:avLst/>
          </a:prstGeom>
          <a:noFill/>
        </p:spPr>
        <p:txBody>
          <a:bodyPr wrap="none" rtlCol="0" anchor="t">
            <a:spAutoFit/>
          </a:bodyPr>
          <a:lstStyle/>
          <a:p>
            <a:r>
              <a:rPr lang="zh-CN" altLang="en-US" sz="2200" b="1" smtClean="0">
                <a:latin typeface="黑体" panose="02010609060101010101" pitchFamily="49" charset="-122"/>
                <a:ea typeface="黑体" panose="02010609060101010101" pitchFamily="49" charset="-122"/>
                <a:sym typeface="+mn-ea"/>
              </a:rPr>
              <a:t>②过程</a:t>
            </a:r>
            <a:r>
              <a:rPr lang="zh-CN" altLang="en-US" sz="2200" b="1">
                <a:latin typeface="黑体" panose="02010609060101010101" pitchFamily="49" charset="-122"/>
                <a:ea typeface="黑体" panose="02010609060101010101" pitchFamily="49" charset="-122"/>
                <a:sym typeface="+mn-ea"/>
              </a:rPr>
              <a:t>：</a:t>
            </a:r>
          </a:p>
        </p:txBody>
      </p:sp>
      <p:sp>
        <p:nvSpPr>
          <p:cNvPr id="14" name="文本框 13"/>
          <p:cNvSpPr txBox="1"/>
          <p:nvPr/>
        </p:nvSpPr>
        <p:spPr>
          <a:xfrm>
            <a:off x="1849316" y="3455559"/>
            <a:ext cx="10531883" cy="430887"/>
          </a:xfrm>
          <a:prstGeom prst="rect">
            <a:avLst/>
          </a:prstGeom>
          <a:noFill/>
        </p:spPr>
        <p:txBody>
          <a:bodyPr wrap="square" rtlCol="0" anchor="t">
            <a:spAutoFit/>
          </a:bodyPr>
          <a:lstStyle/>
          <a:p>
            <a:r>
              <a:rPr lang="zh-CN" sz="220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有识之士</a:t>
            </a:r>
            <a:r>
              <a:rPr lang="zh-CN"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于</a:t>
            </a:r>
            <a:r>
              <a:rPr lang="en-US" sz="22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1868</a:t>
            </a:r>
            <a:r>
              <a:rPr lang="zh-CN" sz="22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年</a:t>
            </a:r>
            <a:r>
              <a:rPr lang="zh-CN"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推翻幕府统治，恢复天皇</a:t>
            </a:r>
            <a:r>
              <a:rPr lang="zh-CN" sz="220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权威</a:t>
            </a:r>
            <a:r>
              <a:rPr lang="zh-CN" altLang="en-US" sz="2200" smtClean="0">
                <a:latin typeface="黑体" panose="02010609060101010101" pitchFamily="49" charset="-122"/>
                <a:ea typeface="黑体" panose="02010609060101010101" pitchFamily="49" charset="-122"/>
                <a:cs typeface="黑体" panose="02010609060101010101" pitchFamily="49" charset="-122"/>
                <a:sym typeface="+mn-ea"/>
              </a:rPr>
              <a:t>，</a:t>
            </a:r>
            <a:r>
              <a:rPr lang="zh-CN" sz="220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后</a:t>
            </a:r>
            <a:r>
              <a:rPr lang="zh-CN"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进行改革，史称</a:t>
            </a:r>
            <a:r>
              <a:rPr lang="zh-CN" sz="220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“明治维新”。</a:t>
            </a:r>
            <a:endParaRPr lang="zh-CN" altLang="en-US"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5" name="文本框 14"/>
          <p:cNvSpPr txBox="1"/>
          <p:nvPr/>
        </p:nvSpPr>
        <p:spPr>
          <a:xfrm>
            <a:off x="572164" y="4324518"/>
            <a:ext cx="1319592" cy="430887"/>
          </a:xfrm>
          <a:prstGeom prst="rect">
            <a:avLst/>
          </a:prstGeom>
          <a:noFill/>
        </p:spPr>
        <p:txBody>
          <a:bodyPr wrap="none" rtlCol="0" anchor="t">
            <a:spAutoFit/>
          </a:bodyPr>
          <a:lstStyle/>
          <a:p>
            <a:r>
              <a:rPr lang="zh-CN" altLang="en-US" sz="2200" b="1" smtClean="0">
                <a:latin typeface="黑体" panose="02010609060101010101" pitchFamily="49" charset="-122"/>
                <a:ea typeface="黑体" panose="02010609060101010101" pitchFamily="49" charset="-122"/>
                <a:sym typeface="+mn-ea"/>
              </a:rPr>
              <a:t>③内容</a:t>
            </a:r>
            <a:r>
              <a:rPr lang="zh-CN" altLang="en-US" sz="2200" b="1">
                <a:latin typeface="黑体" panose="02010609060101010101" pitchFamily="49" charset="-122"/>
                <a:ea typeface="黑体" panose="02010609060101010101" pitchFamily="49" charset="-122"/>
                <a:sym typeface="+mn-ea"/>
              </a:rPr>
              <a:t>：</a:t>
            </a:r>
          </a:p>
        </p:txBody>
      </p:sp>
      <p:sp>
        <p:nvSpPr>
          <p:cNvPr id="16" name="文本框 15"/>
          <p:cNvSpPr txBox="1"/>
          <p:nvPr/>
        </p:nvSpPr>
        <p:spPr>
          <a:xfrm>
            <a:off x="1849316" y="4100467"/>
            <a:ext cx="9842966" cy="1107996"/>
          </a:xfrm>
          <a:prstGeom prst="rect">
            <a:avLst/>
          </a:prstGeom>
          <a:noFill/>
          <a:ln w="9525">
            <a:noFill/>
          </a:ln>
        </p:spPr>
        <p:txBody>
          <a:bodyPr wrap="square">
            <a:spAutoFit/>
          </a:bodyPr>
          <a:lstStyle/>
          <a:p>
            <a:pPr indent="0"/>
            <a:r>
              <a:rPr lang="zh-CN" altLang="en-US"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加强</a:t>
            </a:r>
            <a:r>
              <a:rPr lang="zh-CN"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中央集权</a:t>
            </a:r>
            <a:r>
              <a:rPr lang="zh-CN" sz="2200" b="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200" b="1">
                <a:solidFill>
                  <a:srgbClr val="0000CC"/>
                </a:solidFill>
                <a:latin typeface="黑体" panose="02010609060101010101" pitchFamily="49" charset="-122"/>
                <a:ea typeface="黑体" panose="02010609060101010101" pitchFamily="49" charset="-122"/>
                <a:sym typeface="+mn-ea"/>
              </a:rPr>
              <a:t>废藩置县</a:t>
            </a:r>
            <a:r>
              <a:rPr lang="zh-CN" sz="2200" b="0">
                <a:solidFill>
                  <a:schemeClr val="tx1"/>
                </a:solidFill>
                <a:latin typeface="黑体" panose="02010609060101010101" pitchFamily="49" charset="-122"/>
                <a:ea typeface="黑体" panose="02010609060101010101" pitchFamily="49" charset="-122"/>
                <a:cs typeface="黑体" panose="02010609060101010101" pitchFamily="49" charset="-122"/>
              </a:rPr>
              <a:t>），废除封建等级</a:t>
            </a:r>
            <a:r>
              <a:rPr lang="zh-CN"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制度</a:t>
            </a:r>
            <a:r>
              <a:rPr lang="zh-CN" altLang="en-US"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推行“</a:t>
            </a:r>
            <a:r>
              <a:rPr lang="zh-CN" sz="2200" b="0" smtClean="0">
                <a:solidFill>
                  <a:srgbClr val="FF0000"/>
                </a:solidFill>
                <a:latin typeface="黑体" panose="02010609060101010101" pitchFamily="49" charset="-122"/>
                <a:ea typeface="黑体" panose="02010609060101010101" pitchFamily="49" charset="-122"/>
                <a:cs typeface="黑体" panose="02010609060101010101" pitchFamily="49" charset="-122"/>
              </a:rPr>
              <a:t>富国强兵</a:t>
            </a:r>
            <a:r>
              <a:rPr lang="zh-CN"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sz="2200" b="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sz="2200" b="0">
                <a:solidFill>
                  <a:srgbClr val="FF0000"/>
                </a:solidFill>
                <a:latin typeface="黑体" panose="02010609060101010101" pitchFamily="49" charset="-122"/>
                <a:ea typeface="黑体" panose="02010609060101010101" pitchFamily="49" charset="-122"/>
                <a:cs typeface="黑体" panose="02010609060101010101" pitchFamily="49" charset="-122"/>
              </a:rPr>
              <a:t>殖产兴业</a:t>
            </a:r>
            <a:r>
              <a:rPr lang="zh-CN" sz="2200" b="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sz="2200" b="0">
                <a:solidFill>
                  <a:srgbClr val="FF0000"/>
                </a:solidFill>
                <a:latin typeface="黑体" panose="02010609060101010101" pitchFamily="49" charset="-122"/>
                <a:ea typeface="黑体" panose="02010609060101010101" pitchFamily="49" charset="-122"/>
                <a:cs typeface="黑体" panose="02010609060101010101" pitchFamily="49" charset="-122"/>
              </a:rPr>
              <a:t>文明开化</a:t>
            </a:r>
            <a:r>
              <a:rPr lang="zh-CN" sz="2200" b="0">
                <a:solidFill>
                  <a:schemeClr val="tx1"/>
                </a:solidFill>
                <a:latin typeface="黑体" panose="02010609060101010101" pitchFamily="49" charset="-122"/>
                <a:ea typeface="黑体" panose="02010609060101010101" pitchFamily="49" charset="-122"/>
                <a:cs typeface="黑体" panose="02010609060101010101" pitchFamily="49" charset="-122"/>
              </a:rPr>
              <a:t>”三大</a:t>
            </a:r>
            <a:r>
              <a:rPr lang="zh-CN"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政策</a:t>
            </a:r>
            <a:r>
              <a:rPr lang="zh-CN" altLang="en-US"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仿效</a:t>
            </a:r>
            <a:r>
              <a:rPr lang="zh-CN" sz="2200" b="0">
                <a:solidFill>
                  <a:schemeClr val="tx1"/>
                </a:solidFill>
                <a:latin typeface="黑体" panose="02010609060101010101" pitchFamily="49" charset="-122"/>
                <a:ea typeface="黑体" panose="02010609060101010101" pitchFamily="49" charset="-122"/>
                <a:cs typeface="黑体" panose="02010609060101010101" pitchFamily="49" charset="-122"/>
              </a:rPr>
              <a:t>西方国家制定</a:t>
            </a:r>
            <a:r>
              <a:rPr lang="zh-CN" sz="2200" b="0" smtClean="0">
                <a:solidFill>
                  <a:srgbClr val="FF0000"/>
                </a:solidFill>
                <a:latin typeface="黑体" panose="02010609060101010101" pitchFamily="49" charset="-122"/>
                <a:ea typeface="黑体" panose="02010609060101010101" pitchFamily="49" charset="-122"/>
                <a:cs typeface="黑体" panose="02010609060101010101" pitchFamily="49" charset="-122"/>
              </a:rPr>
              <a:t>宪法</a:t>
            </a:r>
            <a:r>
              <a:rPr lang="zh-CN" altLang="en-US" sz="2200" b="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肯定</a:t>
            </a:r>
            <a:r>
              <a:rPr lang="zh-CN" sz="2200" b="0">
                <a:solidFill>
                  <a:schemeClr val="tx1"/>
                </a:solidFill>
                <a:latin typeface="黑体" panose="02010609060101010101" pitchFamily="49" charset="-122"/>
                <a:ea typeface="黑体" panose="02010609060101010101" pitchFamily="49" charset="-122"/>
                <a:cs typeface="黑体" panose="02010609060101010101" pitchFamily="49" charset="-122"/>
              </a:rPr>
              <a:t>了天皇神圣不可侵犯和统揽一切的地位，议会、内阁、军部相互牵制，成为天皇权力的代行机构</a:t>
            </a:r>
            <a:r>
              <a:rPr lang="zh-CN" sz="2200" b="0" smtClean="0">
                <a:solidFill>
                  <a:schemeClr val="tx1"/>
                </a:solidFill>
                <a:latin typeface="黑体" panose="02010609060101010101" pitchFamily="49" charset="-122"/>
                <a:ea typeface="黑体" panose="02010609060101010101" pitchFamily="49" charset="-122"/>
                <a:cs typeface="黑体" panose="02010609060101010101" pitchFamily="49" charset="-122"/>
              </a:rPr>
              <a:t>。</a:t>
            </a:r>
            <a:endParaRPr lang="zh-CN" altLang="en-US" sz="2200" b="0">
              <a:solidFill>
                <a:schemeClr val="tx1"/>
              </a:solidFill>
              <a:latin typeface="黑体" pitchFamily="49" charset="-122"/>
              <a:ea typeface="黑体" pitchFamily="49" charset="-122"/>
              <a:cs typeface="黑体" panose="02010609060101010101" pitchFamily="49" charset="-122"/>
            </a:endParaRPr>
          </a:p>
        </p:txBody>
      </p:sp>
      <p:sp>
        <p:nvSpPr>
          <p:cNvPr id="17" name="矩形 16"/>
          <p:cNvSpPr/>
          <p:nvPr/>
        </p:nvSpPr>
        <p:spPr>
          <a:xfrm>
            <a:off x="601018" y="5631402"/>
            <a:ext cx="1261884" cy="430887"/>
          </a:xfrm>
          <a:prstGeom prst="rect">
            <a:avLst/>
          </a:prstGeom>
        </p:spPr>
        <p:txBody>
          <a:bodyPr wrap="none">
            <a:spAutoFit/>
          </a:bodyPr>
          <a:lstStyle/>
          <a:p>
            <a:r>
              <a:rPr lang="zh-CN" altLang="en-US" sz="2000" b="1" smtClean="0">
                <a:latin typeface="黑体" panose="02010609060101010101" pitchFamily="49" charset="-122"/>
                <a:ea typeface="黑体" panose="02010609060101010101" pitchFamily="49" charset="-122"/>
                <a:sym typeface="+mn-ea"/>
              </a:rPr>
              <a:t>④</a:t>
            </a:r>
            <a:r>
              <a:rPr lang="zh-CN" altLang="en-US" sz="2200" b="1" smtClean="0">
                <a:latin typeface="黑体" panose="02010609060101010101" pitchFamily="49" charset="-122"/>
                <a:ea typeface="黑体" panose="02010609060101010101" pitchFamily="49" charset="-122"/>
                <a:sym typeface="+mn-ea"/>
              </a:rPr>
              <a:t>评价</a:t>
            </a:r>
            <a:r>
              <a:rPr lang="zh-CN" altLang="en-US" sz="2000" b="1">
                <a:latin typeface="黑体" panose="02010609060101010101" pitchFamily="49" charset="-122"/>
                <a:ea typeface="黑体" panose="02010609060101010101" pitchFamily="49" charset="-122"/>
                <a:sym typeface="+mn-ea"/>
              </a:rPr>
              <a:t>：</a:t>
            </a:r>
          </a:p>
        </p:txBody>
      </p:sp>
      <p:sp>
        <p:nvSpPr>
          <p:cNvPr id="2" name="矩形 1"/>
          <p:cNvSpPr/>
          <p:nvPr/>
        </p:nvSpPr>
        <p:spPr>
          <a:xfrm>
            <a:off x="2232228" y="5456512"/>
            <a:ext cx="6109365" cy="430887"/>
          </a:xfrm>
          <a:prstGeom prst="rect">
            <a:avLst/>
          </a:prstGeom>
        </p:spPr>
        <p:txBody>
          <a:bodyPr wrap="none">
            <a:spAutoFit/>
          </a:bodyPr>
          <a:lstStyle/>
          <a:p>
            <a:r>
              <a:rPr lang="zh-CN" altLang="en-US" sz="2200" smtClean="0">
                <a:solidFill>
                  <a:srgbClr val="FF0000"/>
                </a:solidFill>
                <a:latin typeface="黑体" panose="02010609060101010101" pitchFamily="49" charset="-122"/>
                <a:ea typeface="黑体" panose="02010609060101010101" pitchFamily="49" charset="-122"/>
              </a:rPr>
              <a:t>积极</a:t>
            </a:r>
            <a:r>
              <a:rPr lang="zh-CN" altLang="en-US" sz="2200" smtClean="0">
                <a:latin typeface="黑体" panose="02010609060101010101" pitchFamily="49" charset="-122"/>
                <a:ea typeface="黑体" panose="02010609060101010101" pitchFamily="49" charset="-122"/>
              </a:rPr>
              <a:t>：摆脱民族危机，走上资本主义发展道路。</a:t>
            </a:r>
            <a:endParaRPr lang="zh-CN" altLang="en-US" sz="2200">
              <a:latin typeface="黑体" panose="02010609060101010101" pitchFamily="49" charset="-122"/>
              <a:ea typeface="黑体" panose="02010609060101010101" pitchFamily="49" charset="-122"/>
            </a:endParaRPr>
          </a:p>
        </p:txBody>
      </p:sp>
      <p:sp>
        <p:nvSpPr>
          <p:cNvPr id="18" name="矩形 17"/>
          <p:cNvSpPr/>
          <p:nvPr/>
        </p:nvSpPr>
        <p:spPr>
          <a:xfrm>
            <a:off x="1728442" y="5525824"/>
            <a:ext cx="417102" cy="369332"/>
          </a:xfrm>
          <a:prstGeom prst="rect">
            <a:avLst/>
          </a:prstGeom>
        </p:spPr>
        <p:txBody>
          <a:bodyPr wrap="none">
            <a:spAutoFit/>
          </a:bodyPr>
          <a:lstStyle/>
          <a:p>
            <a:r>
              <a:rPr lang="zh-CN" altLang="en-US" b="1">
                <a:solidFill>
                  <a:srgbClr val="000000"/>
                </a:solidFill>
                <a:latin typeface="黑体" panose="02010609060101010101" pitchFamily="49" charset="-122"/>
                <a:ea typeface="黑体" panose="02010609060101010101" pitchFamily="49" charset="-122"/>
              </a:rPr>
              <a:t>◇</a:t>
            </a:r>
            <a:endParaRPr lang="zh-CN" altLang="en-US"/>
          </a:p>
        </p:txBody>
      </p:sp>
      <p:sp>
        <p:nvSpPr>
          <p:cNvPr id="19" name="矩形 18"/>
          <p:cNvSpPr/>
          <p:nvPr/>
        </p:nvSpPr>
        <p:spPr>
          <a:xfrm>
            <a:off x="1728442" y="6167477"/>
            <a:ext cx="417102" cy="369332"/>
          </a:xfrm>
          <a:prstGeom prst="rect">
            <a:avLst/>
          </a:prstGeom>
        </p:spPr>
        <p:txBody>
          <a:bodyPr wrap="none">
            <a:spAutoFit/>
          </a:bodyPr>
          <a:lstStyle/>
          <a:p>
            <a:r>
              <a:rPr lang="zh-CN" altLang="en-US" b="1">
                <a:solidFill>
                  <a:srgbClr val="000000"/>
                </a:solidFill>
                <a:latin typeface="黑体" panose="02010609060101010101" pitchFamily="49" charset="-122"/>
                <a:ea typeface="黑体" panose="02010609060101010101" pitchFamily="49" charset="-122"/>
              </a:rPr>
              <a:t>◇</a:t>
            </a:r>
            <a:endParaRPr lang="zh-CN" altLang="en-US"/>
          </a:p>
        </p:txBody>
      </p:sp>
      <p:sp>
        <p:nvSpPr>
          <p:cNvPr id="20" name="矩形 19"/>
          <p:cNvSpPr/>
          <p:nvPr/>
        </p:nvSpPr>
        <p:spPr>
          <a:xfrm>
            <a:off x="2232228" y="6135448"/>
            <a:ext cx="7520007" cy="430887"/>
          </a:xfrm>
          <a:prstGeom prst="rect">
            <a:avLst/>
          </a:prstGeom>
        </p:spPr>
        <p:txBody>
          <a:bodyPr wrap="none">
            <a:spAutoFit/>
          </a:bodyPr>
          <a:lstStyle/>
          <a:p>
            <a:r>
              <a:rPr lang="zh-CN" altLang="en-US" sz="2200">
                <a:solidFill>
                  <a:srgbClr val="FF0000"/>
                </a:solidFill>
                <a:latin typeface="黑体" panose="02010609060101010101" pitchFamily="49" charset="-122"/>
                <a:ea typeface="黑体" panose="02010609060101010101" pitchFamily="49" charset="-122"/>
              </a:rPr>
              <a:t>消</a:t>
            </a:r>
            <a:r>
              <a:rPr lang="zh-CN" altLang="en-US" sz="2200" smtClean="0">
                <a:solidFill>
                  <a:srgbClr val="FF0000"/>
                </a:solidFill>
                <a:latin typeface="黑体" panose="02010609060101010101" pitchFamily="49" charset="-122"/>
                <a:ea typeface="黑体" panose="02010609060101010101" pitchFamily="49" charset="-122"/>
              </a:rPr>
              <a:t>极</a:t>
            </a:r>
            <a:r>
              <a:rPr lang="zh-CN" altLang="en-US" sz="2200" smtClean="0">
                <a:latin typeface="黑体" panose="02010609060101010101" pitchFamily="49" charset="-122"/>
                <a:ea typeface="黑体" panose="02010609060101010101" pitchFamily="49" charset="-122"/>
              </a:rPr>
              <a:t>：</a:t>
            </a:r>
            <a:r>
              <a:rPr lang="zh-CN" altLang="en-US" sz="2200">
                <a:latin typeface="黑体" panose="02010609060101010101" pitchFamily="49" charset="-122"/>
                <a:ea typeface="黑体" panose="02010609060101010101" pitchFamily="49" charset="-122"/>
              </a:rPr>
              <a:t>军国主义色彩浓厚，很快</a:t>
            </a:r>
            <a:r>
              <a:rPr lang="zh-CN" altLang="en-US" sz="2200" smtClean="0">
                <a:latin typeface="黑体" panose="02010609060101010101" pitchFamily="49" charset="-122"/>
                <a:ea typeface="黑体" panose="02010609060101010101" pitchFamily="49" charset="-122"/>
              </a:rPr>
              <a:t>走上对外</a:t>
            </a:r>
            <a:r>
              <a:rPr lang="zh-CN" altLang="en-US" sz="2200">
                <a:latin typeface="黑体" panose="02010609060101010101" pitchFamily="49" charset="-122"/>
                <a:ea typeface="黑体" panose="02010609060101010101" pitchFamily="49" charset="-122"/>
              </a:rPr>
              <a:t>侵略</a:t>
            </a:r>
            <a:r>
              <a:rPr lang="zh-CN" altLang="en-US" sz="2200" smtClean="0">
                <a:latin typeface="黑体" panose="02010609060101010101" pitchFamily="49" charset="-122"/>
                <a:ea typeface="黑体" panose="02010609060101010101" pitchFamily="49" charset="-122"/>
              </a:rPr>
              <a:t>扩张道路</a:t>
            </a:r>
            <a:r>
              <a:rPr lang="zh-CN" altLang="en-US" sz="2200">
                <a:latin typeface="黑体" panose="02010609060101010101" pitchFamily="49" charset="-122"/>
                <a:ea typeface="黑体" panose="02010609060101010101" pitchFamily="49" charset="-122"/>
              </a:rPr>
              <a:t>。</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nodeType="afterGroup">
                            <p:stCondLst>
                              <p:cond delay="1"/>
                            </p:stCondLst>
                            <p:childTnLst>
                              <p:par>
                                <p:cTn id="12" presetID="1"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par>
                                <p:cTn id="49" presetID="10"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fill="hold"/>
                                        <p:tgtEl>
                                          <p:spTgt spid="20"/>
                                        </p:tgtEl>
                                        <p:attrNameLst>
                                          <p:attrName>ppt_x</p:attrName>
                                        </p:attrNameLst>
                                      </p:cBhvr>
                                      <p:tavLst>
                                        <p:tav tm="0">
                                          <p:val>
                                            <p:strVal val="#ppt_x"/>
                                          </p:val>
                                        </p:tav>
                                        <p:tav tm="100000">
                                          <p:val>
                                            <p:strVal val="#ppt_x"/>
                                          </p:val>
                                        </p:tav>
                                      </p:tavLst>
                                    </p:anim>
                                    <p:anim calcmode="lin" valueType="num">
                                      <p:cBhvr additive="base">
                                        <p:cTn id="57" dur="500" fill="hold"/>
                                        <p:tgtEl>
                                          <p:spTgt spid="20"/>
                                        </p:tgtEl>
                                        <p:attrNameLst>
                                          <p:attrName>ppt_y</p:attrName>
                                        </p:attrNameLst>
                                      </p:cBhvr>
                                      <p:tavLst>
                                        <p:tav tm="0">
                                          <p:val>
                                            <p:strVal val="1+#ppt_h/2"/>
                                          </p:val>
                                        </p:tav>
                                        <p:tav tm="100000">
                                          <p:val>
                                            <p:strVal val="#ppt_y"/>
                                          </p:val>
                                        </p:tav>
                                      </p:tavLst>
                                    </p:anim>
                                  </p:childTnLst>
                                </p:cTn>
                              </p:par>
                              <p:par>
                                <p:cTn id="58" presetID="10"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P spid="17" grpId="0"/>
      <p:bldP spid="2" grpId="0"/>
      <p:bldP spid="18" grpId="0"/>
      <p:bldP spid="19" grpId="0"/>
      <p:bldP spid="20"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8484" y="883265"/>
            <a:ext cx="5691406"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7008" y="54321"/>
            <a:ext cx="10515600" cy="822960"/>
          </a:xfrm>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a:t>二</a:t>
            </a:r>
            <a:r>
              <a:rPr lang="zh-CN" altLang="en-US" smtClean="0"/>
              <a:t>、资本主义的扩展</a:t>
            </a:r>
            <a:endParaRPr lang="zh-CN" altLang="en-US"/>
          </a:p>
        </p:txBody>
      </p:sp>
      <p:sp>
        <p:nvSpPr>
          <p:cNvPr id="2" name="矩形 1"/>
          <p:cNvSpPr/>
          <p:nvPr/>
        </p:nvSpPr>
        <p:spPr>
          <a:xfrm>
            <a:off x="200897" y="979034"/>
            <a:ext cx="4514377" cy="523220"/>
          </a:xfrm>
          <a:prstGeom prst="rect">
            <a:avLst/>
          </a:prstGeom>
        </p:spPr>
        <p:txBody>
          <a:bodyPr wrap="none">
            <a:spAutoFit/>
          </a:bodyPr>
          <a:lstStyle/>
          <a:p>
            <a:r>
              <a:rPr lang="en-US" altLang="zh-CN" sz="2800" b="1">
                <a:solidFill>
                  <a:srgbClr val="FFFFFF"/>
                </a:solidFill>
                <a:latin typeface="黑体" panose="02010609060101010101" pitchFamily="49" charset="-122"/>
                <a:ea typeface="黑体" panose="02010609060101010101" pitchFamily="49" charset="-122"/>
              </a:rPr>
              <a:t>3</a:t>
            </a:r>
            <a:r>
              <a:rPr lang="en-US" altLang="zh-CN" sz="2800" b="1" smtClean="0">
                <a:solidFill>
                  <a:srgbClr val="FFFFFF"/>
                </a:solidFill>
                <a:latin typeface="黑体" panose="02010609060101010101" pitchFamily="49" charset="-122"/>
                <a:ea typeface="黑体" panose="02010609060101010101" pitchFamily="49" charset="-122"/>
              </a:rPr>
              <a:t>.</a:t>
            </a:r>
            <a:r>
              <a:rPr lang="zh-CN" altLang="en-US" sz="2800" b="1" smtClean="0">
                <a:solidFill>
                  <a:srgbClr val="FFFFFF"/>
                </a:solidFill>
                <a:latin typeface="黑体" panose="02010609060101010101" pitchFamily="49" charset="-122"/>
                <a:ea typeface="黑体" panose="02010609060101010101" pitchFamily="49" charset="-122"/>
              </a:rPr>
              <a:t>自上而下</a:t>
            </a:r>
            <a:r>
              <a:rPr lang="zh-CN" altLang="en-US" sz="2800" b="1">
                <a:solidFill>
                  <a:srgbClr val="FFFFFF"/>
                </a:solidFill>
                <a:latin typeface="黑体" panose="02010609060101010101" pitchFamily="49" charset="-122"/>
                <a:ea typeface="黑体" panose="02010609060101010101" pitchFamily="49" charset="-122"/>
              </a:rPr>
              <a:t>的王朝统一战争</a:t>
            </a:r>
          </a:p>
        </p:txBody>
      </p:sp>
      <p:pic>
        <p:nvPicPr>
          <p:cNvPr id="17" name="图片 16"/>
          <p:cNvPicPr>
            <a:picLocks noChangeAspect="1"/>
          </p:cNvPicPr>
          <p:nvPr/>
        </p:nvPicPr>
        <p:blipFill>
          <a:blip r:embed="rId3"/>
          <a:stretch>
            <a:fillRect/>
          </a:stretch>
        </p:blipFill>
        <p:spPr>
          <a:xfrm>
            <a:off x="2904187" y="2386651"/>
            <a:ext cx="3122381" cy="2762885"/>
          </a:xfrm>
          <a:prstGeom prst="rect">
            <a:avLst/>
          </a:prstGeom>
        </p:spPr>
      </p:pic>
      <p:sp>
        <p:nvSpPr>
          <p:cNvPr id="18" name="文本框 17"/>
          <p:cNvSpPr txBox="1"/>
          <p:nvPr/>
        </p:nvSpPr>
        <p:spPr>
          <a:xfrm>
            <a:off x="3538756" y="1765419"/>
            <a:ext cx="1731564" cy="461665"/>
          </a:xfrm>
          <a:prstGeom prst="rect">
            <a:avLst/>
          </a:prstGeom>
          <a:solidFill>
            <a:schemeClr val="bg2"/>
          </a:solidFill>
        </p:spPr>
        <p:txBody>
          <a:bodyPr wrap="none" rtlCol="0" anchor="t">
            <a:spAutoFit/>
          </a:bodyPr>
          <a:lstStyle/>
          <a:p>
            <a:pPr algn="ctr"/>
            <a:r>
              <a:rPr lang="zh-CN" altLang="en-US" sz="2400" b="1">
                <a:latin typeface="黑体" panose="02010609060101010101" pitchFamily="49" charset="-122"/>
                <a:ea typeface="黑体" panose="02010609060101010101" pitchFamily="49" charset="-122"/>
                <a:cs typeface="楷体" panose="02010609060101010101" pitchFamily="49" charset="-122"/>
                <a:sym typeface="+mn-ea"/>
              </a:rPr>
              <a:t>德意志地区</a:t>
            </a:r>
          </a:p>
        </p:txBody>
      </p:sp>
      <p:sp>
        <p:nvSpPr>
          <p:cNvPr id="19" name="文本框 18"/>
          <p:cNvSpPr txBox="1"/>
          <p:nvPr/>
        </p:nvSpPr>
        <p:spPr>
          <a:xfrm>
            <a:off x="3431401" y="5113597"/>
            <a:ext cx="1731564" cy="461665"/>
          </a:xfrm>
          <a:prstGeom prst="rect">
            <a:avLst/>
          </a:prstGeom>
          <a:solidFill>
            <a:schemeClr val="bg2"/>
          </a:solidFill>
        </p:spPr>
        <p:txBody>
          <a:bodyPr wrap="none" rtlCol="0" anchor="t">
            <a:spAutoFit/>
          </a:bodyPr>
          <a:lstStyle/>
          <a:p>
            <a:pPr algn="ctr"/>
            <a:r>
              <a:rPr lang="zh-CN" altLang="en-US" sz="2400" b="1">
                <a:latin typeface="黑体" panose="02010609060101010101" pitchFamily="49" charset="-122"/>
                <a:ea typeface="黑体" panose="02010609060101010101" pitchFamily="49" charset="-122"/>
                <a:cs typeface="楷体" panose="02010609060101010101" pitchFamily="49" charset="-122"/>
                <a:sym typeface="+mn-ea"/>
              </a:rPr>
              <a:t>普鲁士王国</a:t>
            </a:r>
          </a:p>
        </p:txBody>
      </p:sp>
      <p:sp>
        <p:nvSpPr>
          <p:cNvPr id="20" name="下箭头 19"/>
          <p:cNvSpPr/>
          <p:nvPr/>
        </p:nvSpPr>
        <p:spPr>
          <a:xfrm>
            <a:off x="4180975" y="5575262"/>
            <a:ext cx="251325" cy="39482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431401" y="5982174"/>
            <a:ext cx="1731564" cy="461665"/>
          </a:xfrm>
          <a:prstGeom prst="rect">
            <a:avLst/>
          </a:prstGeom>
          <a:solidFill>
            <a:schemeClr val="bg2"/>
          </a:solidFill>
        </p:spPr>
        <p:txBody>
          <a:bodyPr wrap="none" rtlCol="0" anchor="t">
            <a:spAutoFit/>
          </a:bodyPr>
          <a:lstStyle/>
          <a:p>
            <a:pPr algn="ctr"/>
            <a:r>
              <a:rPr lang="zh-CN" altLang="en-US" sz="2400" b="1">
                <a:latin typeface="黑体" panose="02010609060101010101" pitchFamily="49" charset="-122"/>
                <a:ea typeface="黑体" panose="02010609060101010101" pitchFamily="49" charset="-122"/>
                <a:cs typeface="楷体" panose="02010609060101010101" pitchFamily="49" charset="-122"/>
                <a:sym typeface="+mn-ea"/>
              </a:rPr>
              <a:t>德意志帝国</a:t>
            </a:r>
          </a:p>
        </p:txBody>
      </p:sp>
      <p:sp>
        <p:nvSpPr>
          <p:cNvPr id="22" name="文本框 21"/>
          <p:cNvSpPr txBox="1"/>
          <p:nvPr/>
        </p:nvSpPr>
        <p:spPr>
          <a:xfrm>
            <a:off x="6689314" y="1725791"/>
            <a:ext cx="1731564" cy="461665"/>
          </a:xfrm>
          <a:prstGeom prst="rect">
            <a:avLst/>
          </a:prstGeom>
          <a:solidFill>
            <a:schemeClr val="bg2"/>
          </a:solidFill>
        </p:spPr>
        <p:txBody>
          <a:bodyPr wrap="none" rtlCol="0" anchor="t">
            <a:spAutoFit/>
          </a:bodyPr>
          <a:lstStyle/>
          <a:p>
            <a:pPr algn="ctr"/>
            <a:r>
              <a:rPr lang="zh-CN" altLang="en-US" sz="2400" b="1">
                <a:latin typeface="黑体" panose="02010609060101010101" pitchFamily="49" charset="-122"/>
                <a:ea typeface="黑体" panose="02010609060101010101" pitchFamily="49" charset="-122"/>
                <a:cs typeface="楷体" panose="02010609060101010101" pitchFamily="49" charset="-122"/>
                <a:sym typeface="+mn-ea"/>
              </a:rPr>
              <a:t>意大利地区</a:t>
            </a:r>
          </a:p>
        </p:txBody>
      </p:sp>
      <p:pic>
        <p:nvPicPr>
          <p:cNvPr id="23" name="图片 22"/>
          <p:cNvPicPr>
            <a:picLocks noChangeAspect="1"/>
          </p:cNvPicPr>
          <p:nvPr/>
        </p:nvPicPr>
        <p:blipFill>
          <a:blip r:embed="rId4"/>
          <a:stretch>
            <a:fillRect/>
          </a:stretch>
        </p:blipFill>
        <p:spPr>
          <a:xfrm>
            <a:off x="6297006" y="2313634"/>
            <a:ext cx="2835667" cy="2762885"/>
          </a:xfrm>
          <a:prstGeom prst="rect">
            <a:avLst/>
          </a:prstGeom>
        </p:spPr>
      </p:pic>
      <p:sp>
        <p:nvSpPr>
          <p:cNvPr id="24" name="文本框 23"/>
          <p:cNvSpPr txBox="1"/>
          <p:nvPr/>
        </p:nvSpPr>
        <p:spPr>
          <a:xfrm>
            <a:off x="6784672" y="5115656"/>
            <a:ext cx="1422184" cy="461665"/>
          </a:xfrm>
          <a:prstGeom prst="rect">
            <a:avLst/>
          </a:prstGeom>
          <a:solidFill>
            <a:schemeClr val="bg2"/>
          </a:solidFill>
        </p:spPr>
        <p:txBody>
          <a:bodyPr wrap="none" rtlCol="0" anchor="t">
            <a:spAutoFit/>
          </a:bodyPr>
          <a:lstStyle/>
          <a:p>
            <a:pPr algn="ctr"/>
            <a:r>
              <a:rPr lang="zh-CN" altLang="en-US" sz="2400" b="1">
                <a:latin typeface="黑体" panose="02010609060101010101" pitchFamily="49" charset="-122"/>
                <a:ea typeface="黑体" panose="02010609060101010101" pitchFamily="49" charset="-122"/>
                <a:cs typeface="楷体" panose="02010609060101010101" pitchFamily="49" charset="-122"/>
                <a:sym typeface="+mn-ea"/>
              </a:rPr>
              <a:t>撒丁王国</a:t>
            </a:r>
          </a:p>
        </p:txBody>
      </p:sp>
      <p:sp>
        <p:nvSpPr>
          <p:cNvPr id="25" name="下箭头 24"/>
          <p:cNvSpPr/>
          <p:nvPr/>
        </p:nvSpPr>
        <p:spPr>
          <a:xfrm>
            <a:off x="7354974" y="5570836"/>
            <a:ext cx="239626" cy="3992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6728818" y="6000987"/>
            <a:ext cx="1731564" cy="461665"/>
          </a:xfrm>
          <a:prstGeom prst="rect">
            <a:avLst/>
          </a:prstGeom>
          <a:solidFill>
            <a:schemeClr val="bg2"/>
          </a:solidFill>
        </p:spPr>
        <p:txBody>
          <a:bodyPr wrap="none" rtlCol="0" anchor="t">
            <a:spAutoFit/>
          </a:bodyPr>
          <a:lstStyle/>
          <a:p>
            <a:pPr algn="ctr"/>
            <a:r>
              <a:rPr lang="zh-CN" altLang="en-US" sz="2400" b="1">
                <a:latin typeface="黑体" panose="02010609060101010101" pitchFamily="49" charset="-122"/>
                <a:ea typeface="黑体" panose="02010609060101010101" pitchFamily="49" charset="-122"/>
                <a:cs typeface="楷体" panose="02010609060101010101" pitchFamily="49" charset="-122"/>
                <a:sym typeface="+mn-ea"/>
              </a:rPr>
              <a:t>意大利王国</a:t>
            </a:r>
          </a:p>
        </p:txBody>
      </p:sp>
      <p:sp>
        <p:nvSpPr>
          <p:cNvPr id="3" name="矩形 2"/>
          <p:cNvSpPr/>
          <p:nvPr/>
        </p:nvSpPr>
        <p:spPr>
          <a:xfrm>
            <a:off x="9178982" y="1892782"/>
            <a:ext cx="2876833" cy="3416320"/>
          </a:xfrm>
          <a:prstGeom prst="rect">
            <a:avLst/>
          </a:prstGeom>
        </p:spPr>
        <p:txBody>
          <a:bodyPr wrap="square">
            <a:spAutoFit/>
          </a:bodyPr>
          <a:lstStyle/>
          <a:p>
            <a:r>
              <a:rPr lang="zh-CN" altLang="en-US" sz="2400" b="1" smtClean="0">
                <a:latin typeface="楷体" panose="02010609060101010101" pitchFamily="49" charset="-122"/>
                <a:ea typeface="楷体" panose="02010609060101010101" pitchFamily="49" charset="-122"/>
              </a:rPr>
              <a:t>    1815年</a:t>
            </a:r>
            <a:r>
              <a:rPr lang="zh-CN" altLang="en-US" sz="2400" b="1">
                <a:latin typeface="楷体" panose="02010609060101010101" pitchFamily="49" charset="-122"/>
                <a:ea typeface="楷体" panose="02010609060101010101" pitchFamily="49" charset="-122"/>
              </a:rPr>
              <a:t>维也纳会议后，意大利被肢解为</a:t>
            </a:r>
            <a:r>
              <a:rPr lang="zh-CN" altLang="en-US" sz="2400" b="1">
                <a:solidFill>
                  <a:srgbClr val="FF0000"/>
                </a:solidFill>
                <a:latin typeface="楷体" panose="02010609060101010101" pitchFamily="49" charset="-122"/>
                <a:ea typeface="楷体" panose="02010609060101010101" pitchFamily="49" charset="-122"/>
              </a:rPr>
              <a:t>八个封建邦国和地区，</a:t>
            </a:r>
            <a:r>
              <a:rPr lang="zh-CN" altLang="en-US" sz="2400" b="1">
                <a:latin typeface="楷体" panose="02010609060101010101" pitchFamily="49" charset="-122"/>
                <a:ea typeface="楷体" panose="02010609060101010101" pitchFamily="49" charset="-122"/>
              </a:rPr>
              <a:t>除撒丁王国外，均直接或间接受</a:t>
            </a:r>
            <a:r>
              <a:rPr lang="zh-CN" altLang="en-US" sz="2400" b="1">
                <a:solidFill>
                  <a:srgbClr val="FF0000"/>
                </a:solidFill>
                <a:latin typeface="楷体" panose="02010609060101010101" pitchFamily="49" charset="-122"/>
                <a:ea typeface="楷体" panose="02010609060101010101" pitchFamily="49" charset="-122"/>
              </a:rPr>
              <a:t>奥地利统治</a:t>
            </a:r>
            <a:r>
              <a:rPr lang="zh-CN" altLang="en-US" sz="2400" b="1" smtClean="0">
                <a:solidFill>
                  <a:srgbClr val="FF0000"/>
                </a:solidFill>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中部划分为</a:t>
            </a:r>
            <a:r>
              <a:rPr lang="zh-CN" altLang="en-US" sz="2400" b="1">
                <a:solidFill>
                  <a:srgbClr val="FF0000"/>
                </a:solidFill>
                <a:latin typeface="楷体" panose="02010609060101010101" pitchFamily="49" charset="-122"/>
                <a:ea typeface="楷体" panose="02010609060101010101" pitchFamily="49" charset="-122"/>
              </a:rPr>
              <a:t>教皇</a:t>
            </a:r>
            <a:r>
              <a:rPr lang="zh-CN" altLang="en-US" sz="2400" b="1" smtClean="0">
                <a:solidFill>
                  <a:srgbClr val="FF0000"/>
                </a:solidFill>
                <a:latin typeface="楷体" panose="02010609060101010101" pitchFamily="49" charset="-122"/>
                <a:ea typeface="楷体" panose="02010609060101010101" pitchFamily="49" charset="-122"/>
              </a:rPr>
              <a:t>国</a:t>
            </a:r>
            <a:r>
              <a:rPr lang="zh-CN" altLang="en-US" sz="2400" b="1" smtClean="0">
                <a:latin typeface="楷体" panose="02010609060101010101" pitchFamily="49" charset="-122"/>
                <a:ea typeface="楷体" panose="02010609060101010101" pitchFamily="49" charset="-122"/>
              </a:rPr>
              <a:t>，由罗马教廷掌管，受法国支持。</a:t>
            </a:r>
            <a:endParaRPr lang="zh-CN" altLang="en-US" sz="2400" b="1">
              <a:latin typeface="楷体" panose="02010609060101010101" pitchFamily="49" charset="-122"/>
              <a:ea typeface="楷体" panose="02010609060101010101" pitchFamily="49" charset="-122"/>
            </a:endParaRPr>
          </a:p>
        </p:txBody>
      </p:sp>
      <p:sp>
        <p:nvSpPr>
          <p:cNvPr id="11" name="矩形 10"/>
          <p:cNvSpPr/>
          <p:nvPr/>
        </p:nvSpPr>
        <p:spPr>
          <a:xfrm>
            <a:off x="404694" y="1791216"/>
            <a:ext cx="2539041" cy="3748719"/>
          </a:xfrm>
          <a:prstGeom prst="rect">
            <a:avLst/>
          </a:prstGeom>
        </p:spPr>
        <p:txBody>
          <a:bodyPr wrap="square">
            <a:spAutoFit/>
          </a:bodyPr>
          <a:lstStyle/>
          <a:p>
            <a:pPr>
              <a:lnSpc>
                <a:spcPct val="110000"/>
              </a:lnSpc>
            </a:pPr>
            <a:r>
              <a:rPr lang="zh-CN" altLang="en-US" sz="2400" b="1" smtClean="0">
                <a:latin typeface="楷体" panose="02010609060101010101" pitchFamily="49" charset="-122"/>
                <a:ea typeface="楷体" panose="02010609060101010101" pitchFamily="49" charset="-122"/>
              </a:rPr>
              <a:t>   长期以来</a:t>
            </a:r>
            <a:r>
              <a:rPr lang="zh-CN" altLang="en-US" sz="2400" b="1">
                <a:latin typeface="楷体" panose="02010609060101010101" pitchFamily="49" charset="-122"/>
                <a:ea typeface="楷体" panose="02010609060101010101" pitchFamily="49" charset="-122"/>
              </a:rPr>
              <a:t>德意志处于</a:t>
            </a:r>
            <a:r>
              <a:rPr lang="zh-CN" altLang="en-US" sz="2400" b="1">
                <a:solidFill>
                  <a:srgbClr val="FF0000"/>
                </a:solidFill>
                <a:latin typeface="楷体" panose="02010609060101010101" pitchFamily="49" charset="-122"/>
                <a:ea typeface="楷体" panose="02010609060101010101" pitchFamily="49" charset="-122"/>
              </a:rPr>
              <a:t>四分五裂</a:t>
            </a:r>
            <a:r>
              <a:rPr lang="zh-CN" altLang="en-US" sz="2400" b="1">
                <a:latin typeface="楷体" panose="02010609060101010101" pitchFamily="49" charset="-122"/>
                <a:ea typeface="楷体" panose="02010609060101010101" pitchFamily="49" charset="-122"/>
              </a:rPr>
              <a:t>的状态，到</a:t>
            </a:r>
            <a:r>
              <a:rPr lang="en-US" altLang="zh-CN" sz="2400" b="1">
                <a:latin typeface="楷体" panose="02010609060101010101" pitchFamily="49" charset="-122"/>
                <a:ea typeface="楷体" panose="02010609060101010101" pitchFamily="49" charset="-122"/>
              </a:rPr>
              <a:t>18</a:t>
            </a:r>
            <a:r>
              <a:rPr lang="zh-CN" altLang="en-US" sz="2400" b="1">
                <a:latin typeface="楷体" panose="02010609060101010101" pitchFamily="49" charset="-122"/>
                <a:ea typeface="楷体" panose="02010609060101010101" pitchFamily="49" charset="-122"/>
              </a:rPr>
              <a:t>世纪后期，德意志全境分布着</a:t>
            </a:r>
            <a:r>
              <a:rPr lang="en-US" altLang="zh-CN" sz="2400" b="1">
                <a:solidFill>
                  <a:srgbClr val="FF0000"/>
                </a:solidFill>
                <a:latin typeface="楷体" panose="02010609060101010101" pitchFamily="49" charset="-122"/>
                <a:ea typeface="楷体" panose="02010609060101010101" pitchFamily="49" charset="-122"/>
              </a:rPr>
              <a:t>296</a:t>
            </a:r>
            <a:r>
              <a:rPr lang="zh-CN" altLang="en-US" sz="2400" b="1">
                <a:solidFill>
                  <a:srgbClr val="FF0000"/>
                </a:solidFill>
                <a:latin typeface="楷体" panose="02010609060101010101" pitchFamily="49" charset="-122"/>
                <a:ea typeface="楷体" panose="02010609060101010101" pitchFamily="49" charset="-122"/>
              </a:rPr>
              <a:t>个邦国</a:t>
            </a:r>
            <a:r>
              <a:rPr lang="zh-CN" altLang="en-US" sz="2400" b="1">
                <a:latin typeface="楷体" panose="02010609060101010101" pitchFamily="49" charset="-122"/>
                <a:ea typeface="楷体" panose="02010609060101010101" pitchFamily="49" charset="-122"/>
              </a:rPr>
              <a:t>，各邦之间关卡林立</a:t>
            </a:r>
            <a:r>
              <a:rPr lang="zh-CN" altLang="en-US" sz="2400" b="1" smtClean="0">
                <a:latin typeface="楷体" panose="02010609060101010101" pitchFamily="49" charset="-122"/>
                <a:ea typeface="楷体" panose="02010609060101010101" pitchFamily="49" charset="-122"/>
              </a:rPr>
              <a:t>。      </a:t>
            </a:r>
            <a:endParaRPr lang="en-US" altLang="zh-CN" sz="2400" b="1" smtClean="0">
              <a:latin typeface="楷体" panose="02010609060101010101" pitchFamily="49" charset="-122"/>
              <a:ea typeface="楷体" panose="02010609060101010101" pitchFamily="49" charset="-122"/>
            </a:endParaRPr>
          </a:p>
          <a:p>
            <a:pPr>
              <a:lnSpc>
                <a:spcPct val="110000"/>
              </a:lnSpc>
            </a:pPr>
            <a:r>
              <a:rPr lang="zh-CN" altLang="en-US" sz="2400" b="1" smtClean="0">
                <a:latin typeface="楷体" panose="02010609060101010101" pitchFamily="49" charset="-122"/>
                <a:ea typeface="楷体" panose="02010609060101010101" pitchFamily="49" charset="-122"/>
              </a:rPr>
              <a:t> </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大国崛起</a:t>
            </a:r>
            <a:r>
              <a:rPr lang="en-US"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帝国春秋</a:t>
            </a:r>
            <a:r>
              <a:rPr lang="en-US" altLang="zh-CN" sz="2400" b="1">
                <a:latin typeface="楷体" panose="02010609060101010101" pitchFamily="49" charset="-122"/>
                <a:ea typeface="楷体" panose="02010609060101010101" pitchFamily="49" charset="-122"/>
              </a:rPr>
              <a:t>》</a:t>
            </a:r>
            <a:endParaRPr lang="zh-CN" altLang="en-US" sz="2400" b="1">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childTnLst>
                          </p:cTn>
                        </p:par>
                        <p:par>
                          <p:cTn id="23" fill="hold" nodeType="afterGroup">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0"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fill="hold"/>
                                        <p:tgtEl>
                                          <p:spTgt spid="26"/>
                                        </p:tgtEl>
                                        <p:attrNameLst>
                                          <p:attrName>ppt_x</p:attrName>
                                        </p:attrNameLst>
                                      </p:cBhvr>
                                      <p:tavLst>
                                        <p:tav tm="0">
                                          <p:val>
                                            <p:strVal val="#ppt_x"/>
                                          </p:val>
                                        </p:tav>
                                        <p:tav tm="100000">
                                          <p:val>
                                            <p:strVal val="#ppt_x"/>
                                          </p:val>
                                        </p:tav>
                                      </p:tavLst>
                                    </p:anim>
                                    <p:anim calcmode="lin" valueType="num">
                                      <p:cBhvr additive="base">
                                        <p:cTn id="43"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4" grpId="0"/>
      <p:bldP spid="25" grpId="0"/>
      <p:bldP spid="26" grpId="0"/>
      <p:bldP spid="3" grpId="0"/>
      <p:bldP spid="11"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rcRect l="3312" t="1" r="2699" b="12567"/>
          <a:stretch>
            <a:fillRect/>
          </a:stretch>
        </p:blipFill>
        <p:spPr>
          <a:xfrm>
            <a:off x="4963400" y="1177938"/>
            <a:ext cx="7012700" cy="4892662"/>
          </a:xfrm>
          <a:prstGeom prst="rect">
            <a:avLst/>
          </a:prstGeom>
          <a:ln>
            <a:noFill/>
          </a:ln>
          <a:effectLst>
            <a:outerShdw blurRad="292100" dist="139700" dir="2700000" algn="tl" rotWithShape="0">
              <a:srgbClr val="333333">
                <a:alpha val="65000"/>
              </a:srgbClr>
            </a:outerShdw>
          </a:effectLst>
        </p:spPr>
      </p:pic>
      <p:pic>
        <p:nvPicPr>
          <p:cNvPr id="4"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1300" y="939264"/>
            <a:ext cx="5691406"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4906" y="0"/>
            <a:ext cx="10515600" cy="822960"/>
          </a:xfrm>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a:t>二</a:t>
            </a:r>
            <a:r>
              <a:rPr lang="zh-CN" altLang="en-US" smtClean="0"/>
              <a:t>、资本主义的扩展</a:t>
            </a:r>
            <a:endParaRPr lang="zh-CN" altLang="en-US"/>
          </a:p>
        </p:txBody>
      </p:sp>
      <p:sp>
        <p:nvSpPr>
          <p:cNvPr id="2" name="矩形 1"/>
          <p:cNvSpPr/>
          <p:nvPr/>
        </p:nvSpPr>
        <p:spPr>
          <a:xfrm>
            <a:off x="153272" y="1070918"/>
            <a:ext cx="4514377" cy="523220"/>
          </a:xfrm>
          <a:prstGeom prst="rect">
            <a:avLst/>
          </a:prstGeom>
        </p:spPr>
        <p:txBody>
          <a:bodyPr wrap="none">
            <a:spAutoFit/>
          </a:bodyPr>
          <a:lstStyle/>
          <a:p>
            <a:r>
              <a:rPr lang="en-US" altLang="zh-CN" sz="2800" b="1">
                <a:solidFill>
                  <a:srgbClr val="FFFFFF"/>
                </a:solidFill>
                <a:latin typeface="黑体" panose="02010609060101010101" pitchFamily="49" charset="-122"/>
                <a:ea typeface="黑体" panose="02010609060101010101" pitchFamily="49" charset="-122"/>
              </a:rPr>
              <a:t>3</a:t>
            </a:r>
            <a:r>
              <a:rPr lang="en-US" altLang="zh-CN" sz="2800" b="1" smtClean="0">
                <a:solidFill>
                  <a:srgbClr val="FFFFFF"/>
                </a:solidFill>
                <a:latin typeface="黑体" panose="02010609060101010101" pitchFamily="49" charset="-122"/>
                <a:ea typeface="黑体" panose="02010609060101010101" pitchFamily="49" charset="-122"/>
              </a:rPr>
              <a:t>.</a:t>
            </a:r>
            <a:r>
              <a:rPr lang="zh-CN" altLang="en-US" sz="2800" b="1" smtClean="0">
                <a:solidFill>
                  <a:srgbClr val="FFFFFF"/>
                </a:solidFill>
                <a:latin typeface="黑体" panose="02010609060101010101" pitchFamily="49" charset="-122"/>
                <a:ea typeface="黑体" panose="02010609060101010101" pitchFamily="49" charset="-122"/>
              </a:rPr>
              <a:t>自上而下</a:t>
            </a:r>
            <a:r>
              <a:rPr lang="zh-CN" altLang="en-US" sz="2800" b="1">
                <a:solidFill>
                  <a:srgbClr val="FFFFFF"/>
                </a:solidFill>
                <a:latin typeface="黑体" panose="02010609060101010101" pitchFamily="49" charset="-122"/>
                <a:ea typeface="黑体" panose="02010609060101010101" pitchFamily="49" charset="-122"/>
              </a:rPr>
              <a:t>的王朝统一战争</a:t>
            </a:r>
          </a:p>
        </p:txBody>
      </p:sp>
      <p:sp>
        <p:nvSpPr>
          <p:cNvPr id="28" name="文本框 27"/>
          <p:cNvSpPr txBox="1"/>
          <p:nvPr/>
        </p:nvSpPr>
        <p:spPr>
          <a:xfrm>
            <a:off x="382522" y="2242480"/>
            <a:ext cx="4697835" cy="800219"/>
          </a:xfrm>
          <a:prstGeom prst="rect">
            <a:avLst/>
          </a:prstGeom>
          <a:noFill/>
          <a:ln w="9525">
            <a:noFill/>
          </a:ln>
        </p:spPr>
        <p:txBody>
          <a:bodyPr wrap="square">
            <a:spAutoFit/>
          </a:bodyPr>
          <a:lstStyle/>
          <a:p>
            <a:r>
              <a:rPr lang="en-US" altLang="zh-CN" sz="2400" smtClean="0">
                <a:solidFill>
                  <a:srgbClr val="1701E3"/>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400" b="1" smtClean="0">
                <a:solidFill>
                  <a:srgbClr val="000000"/>
                </a:solidFill>
                <a:latin typeface="黑体" panose="02010609060101010101" pitchFamily="49" charset="-122"/>
                <a:ea typeface="黑体" panose="02010609060101010101" pitchFamily="49" charset="-122"/>
              </a:rPr>
              <a:t>◇</a:t>
            </a:r>
            <a:r>
              <a:rPr lang="zh-CN" sz="2400" smtClean="0">
                <a:latin typeface="黑体" panose="02010609060101010101" pitchFamily="49" charset="-122"/>
                <a:ea typeface="黑体" panose="02010609060101010101" pitchFamily="49" charset="-122"/>
                <a:cs typeface="黑体" panose="02010609060101010101" pitchFamily="49" charset="-122"/>
                <a:sym typeface="+mn-ea"/>
              </a:rPr>
              <a:t>根本原因</a:t>
            </a:r>
            <a:r>
              <a:rPr lang="zh-CN" altLang="en-US" sz="2400" smtClean="0">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2400" smtClean="0">
              <a:latin typeface="黑体" pitchFamily="49" charset="-122"/>
              <a:ea typeface="黑体" pitchFamily="49" charset="-122"/>
              <a:cs typeface="黑体" panose="02010609060101010101" pitchFamily="49" charset="-122"/>
              <a:sym typeface="+mn-ea"/>
            </a:endParaRPr>
          </a:p>
          <a:p>
            <a:pPr indent="0"/>
            <a:r>
              <a:rPr lang="zh-CN" sz="22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分裂</a:t>
            </a:r>
            <a:r>
              <a:rPr lang="zh-CN" sz="22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状态</a:t>
            </a:r>
            <a:r>
              <a:rPr lang="zh-CN" sz="22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阻碍资本主义经济的</a:t>
            </a:r>
            <a:r>
              <a:rPr lang="zh-CN" sz="2200" smtClean="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发展</a:t>
            </a:r>
            <a:endParaRPr lang="zh-CN" altLang="en-US" sz="2200">
              <a:latin typeface="黑体" pitchFamily="49" charset="-122"/>
              <a:ea typeface="黑体" pitchFamily="49" charset="-122"/>
              <a:cs typeface="黑体" panose="02010609060101010101" pitchFamily="49" charset="-122"/>
            </a:endParaRPr>
          </a:p>
        </p:txBody>
      </p:sp>
      <p:sp>
        <p:nvSpPr>
          <p:cNvPr id="3" name="文本框 2"/>
          <p:cNvSpPr txBox="1"/>
          <p:nvPr/>
        </p:nvSpPr>
        <p:spPr>
          <a:xfrm>
            <a:off x="331721" y="1755632"/>
            <a:ext cx="3554480" cy="461665"/>
          </a:xfrm>
          <a:prstGeom prst="rect">
            <a:avLst/>
          </a:prstGeom>
          <a:solidFill>
            <a:schemeClr val="accent4">
              <a:lumMod val="60000"/>
              <a:lumOff val="40000"/>
            </a:schemeClr>
          </a:solidFill>
        </p:spPr>
        <p:txBody>
          <a:bodyPr wrap="square" rtlCol="0">
            <a:spAutoFit/>
          </a:bodyPr>
          <a:lstStyle/>
          <a:p>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1</a:t>
            </a:r>
            <a:r>
              <a:rPr lang="zh-CN" altLang="en-US" sz="2400" smtClean="0">
                <a:latin typeface="黑体" panose="02010609060101010101" pitchFamily="49" charset="-122"/>
                <a:ea typeface="黑体" panose="02010609060101010101" pitchFamily="49" charset="-122"/>
              </a:rPr>
              <a:t>）德意志的统一</a:t>
            </a:r>
            <a:endParaRPr lang="zh-CN" altLang="en-US" sz="2400">
              <a:latin typeface="黑体" pitchFamily="49" charset="-122"/>
              <a:ea typeface="黑体" pitchFamily="49" charset="-122"/>
            </a:endParaRPr>
          </a:p>
        </p:txBody>
      </p:sp>
      <p:sp>
        <p:nvSpPr>
          <p:cNvPr id="33" name="文本框 32"/>
          <p:cNvSpPr txBox="1"/>
          <p:nvPr/>
        </p:nvSpPr>
        <p:spPr>
          <a:xfrm>
            <a:off x="524909" y="3015138"/>
            <a:ext cx="3161443" cy="461665"/>
          </a:xfrm>
          <a:prstGeom prst="rect">
            <a:avLst/>
          </a:prstGeom>
          <a:solidFill>
            <a:schemeClr val="bg1"/>
          </a:solidFill>
        </p:spPr>
        <p:txBody>
          <a:bodyPr wrap="none" rtlCol="0" anchor="t">
            <a:spAutoFit/>
          </a:bodyPr>
          <a:lstStyle/>
          <a:p>
            <a:r>
              <a:rPr lang="zh-CN" altLang="en-US" sz="2400" b="1">
                <a:solidFill>
                  <a:srgbClr val="000000"/>
                </a:solidFill>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sym typeface="+mn-ea"/>
              </a:rPr>
              <a:t>统一方式：</a:t>
            </a:r>
            <a:r>
              <a:rPr lang="zh-CN" altLang="en-US" sz="2200" smtClean="0">
                <a:solidFill>
                  <a:srgbClr val="FF0000"/>
                </a:solidFill>
                <a:latin typeface="黑体" panose="02010609060101010101" pitchFamily="49" charset="-122"/>
                <a:ea typeface="黑体" panose="02010609060101010101" pitchFamily="49" charset="-122"/>
                <a:sym typeface="+mn-ea"/>
              </a:rPr>
              <a:t>王朝战争</a:t>
            </a:r>
            <a:endParaRPr lang="zh-CN" altLang="en-US" sz="2200">
              <a:solidFill>
                <a:srgbClr val="FF0000"/>
              </a:solidFill>
              <a:latin typeface="黑体" pitchFamily="49" charset="-122"/>
              <a:ea typeface="黑体" pitchFamily="49" charset="-122"/>
              <a:sym typeface="+mn-ea"/>
            </a:endParaRPr>
          </a:p>
        </p:txBody>
      </p:sp>
      <p:sp>
        <p:nvSpPr>
          <p:cNvPr id="34" name="文本框 33"/>
          <p:cNvSpPr txBox="1"/>
          <p:nvPr/>
        </p:nvSpPr>
        <p:spPr>
          <a:xfrm>
            <a:off x="535004" y="3460861"/>
            <a:ext cx="2196435" cy="461665"/>
          </a:xfrm>
          <a:prstGeom prst="rect">
            <a:avLst/>
          </a:prstGeom>
          <a:solidFill>
            <a:schemeClr val="bg1"/>
          </a:solidFill>
        </p:spPr>
        <p:txBody>
          <a:bodyPr wrap="none" rtlCol="0" anchor="t">
            <a:spAutoFit/>
          </a:bodyPr>
          <a:lstStyle/>
          <a:p>
            <a:r>
              <a:rPr lang="zh-CN" altLang="en-US" sz="2400" b="1">
                <a:solidFill>
                  <a:srgbClr val="000000"/>
                </a:solidFill>
                <a:latin typeface="黑体" panose="02010609060101010101" pitchFamily="49" charset="-122"/>
                <a:ea typeface="黑体" panose="02010609060101010101" pitchFamily="49" charset="-122"/>
              </a:rPr>
              <a:t>◇</a:t>
            </a:r>
            <a:r>
              <a:rPr lang="zh-CN" altLang="en-US" sz="2400" b="1" smtClean="0">
                <a:latin typeface="黑体" panose="02010609060101010101" pitchFamily="49" charset="-122"/>
                <a:ea typeface="黑体" panose="02010609060101010101" pitchFamily="49" charset="-122"/>
                <a:sym typeface="+mn-ea"/>
              </a:rPr>
              <a:t>统一过程： </a:t>
            </a:r>
            <a:endParaRPr lang="zh-CN" altLang="en-US" sz="2400" b="1">
              <a:latin typeface="黑体" panose="02010609060101010101" pitchFamily="49" charset="-122"/>
              <a:ea typeface="黑体" panose="02010609060101010101" pitchFamily="49" charset="-122"/>
              <a:sym typeface="+mn-ea"/>
            </a:endParaRPr>
          </a:p>
        </p:txBody>
      </p:sp>
      <p:sp>
        <p:nvSpPr>
          <p:cNvPr id="7" name="矩形 6"/>
          <p:cNvSpPr/>
          <p:nvPr/>
        </p:nvSpPr>
        <p:spPr>
          <a:xfrm>
            <a:off x="524909" y="3854185"/>
            <a:ext cx="4366913" cy="1938992"/>
          </a:xfrm>
          <a:prstGeom prst="rect">
            <a:avLst/>
          </a:prstGeom>
        </p:spPr>
        <p:txBody>
          <a:bodyPr wrap="square">
            <a:spAutoFit/>
          </a:bodyPr>
          <a:lstStyle/>
          <a:p>
            <a:r>
              <a:rPr lang="zh-CN" altLang="zh-CN" sz="2000" smtClean="0">
                <a:solidFill>
                  <a:srgbClr val="231F20"/>
                </a:solidFill>
                <a:latin typeface="Calibri"/>
                <a:ea typeface="黑体" panose="02010609060101010101" pitchFamily="49" charset="-122"/>
                <a:cs typeface="黑体" panose="02010609060101010101" pitchFamily="49" charset="-122"/>
              </a:rPr>
              <a:t>①</a:t>
            </a:r>
            <a:r>
              <a:rPr lang="zh-CN" altLang="zh-CN" sz="2000" smtClean="0">
                <a:solidFill>
                  <a:srgbClr val="FF0000"/>
                </a:solidFill>
                <a:latin typeface="黑体" panose="02010609060101010101" pitchFamily="49" charset="-122"/>
                <a:ea typeface="黑体" panose="02010609060101010101" pitchFamily="49" charset="-122"/>
                <a:cs typeface="黑体" panose="02010609060101010101" pitchFamily="49" charset="-122"/>
              </a:rPr>
              <a:t>普鲁士</a:t>
            </a:r>
            <a:r>
              <a:rPr lang="zh-CN" altLang="zh-CN" sz="2000" smtClean="0">
                <a:solidFill>
                  <a:srgbClr val="231F20"/>
                </a:solidFill>
                <a:latin typeface="黑体" panose="02010609060101010101" pitchFamily="49" charset="-122"/>
                <a:ea typeface="黑体" panose="02010609060101010101" pitchFamily="49" charset="-122"/>
                <a:cs typeface="黑体" panose="02010609060101010101" pitchFamily="49" charset="-122"/>
              </a:rPr>
              <a:t>国王威廉一世起用主张</a:t>
            </a:r>
            <a:r>
              <a:rPr lang="zh-CN" altLang="zh-CN" sz="2000" smtClean="0">
                <a:solidFill>
                  <a:srgbClr val="FF0000"/>
                </a:solidFill>
                <a:latin typeface="黑体" panose="02010609060101010101" pitchFamily="49" charset="-122"/>
                <a:ea typeface="黑体" panose="02010609060101010101" pitchFamily="49" charset="-122"/>
                <a:cs typeface="黑体" panose="02010609060101010101" pitchFamily="49" charset="-122"/>
              </a:rPr>
              <a:t>“铁血政策”</a:t>
            </a:r>
            <a:r>
              <a:rPr lang="zh-CN" altLang="zh-CN" sz="2000" smtClean="0">
                <a:solidFill>
                  <a:srgbClr val="231F20"/>
                </a:solidFill>
                <a:latin typeface="黑体" panose="02010609060101010101" pitchFamily="49" charset="-122"/>
                <a:ea typeface="黑体" panose="02010609060101010101" pitchFamily="49" charset="-122"/>
                <a:cs typeface="黑体" panose="02010609060101010101" pitchFamily="49" charset="-122"/>
              </a:rPr>
              <a:t>的</a:t>
            </a:r>
            <a:r>
              <a:rPr lang="zh-CN" altLang="zh-CN" sz="2000" smtClean="0">
                <a:solidFill>
                  <a:srgbClr val="FF0000"/>
                </a:solidFill>
                <a:latin typeface="黑体" panose="02010609060101010101" pitchFamily="49" charset="-122"/>
                <a:ea typeface="黑体" panose="02010609060101010101" pitchFamily="49" charset="-122"/>
                <a:cs typeface="黑体" panose="02010609060101010101" pitchFamily="49" charset="-122"/>
              </a:rPr>
              <a:t>俾斯麦</a:t>
            </a:r>
            <a:r>
              <a:rPr lang="zh-CN" altLang="zh-CN" sz="2000" smtClean="0">
                <a:solidFill>
                  <a:srgbClr val="231F20"/>
                </a:solidFill>
                <a:latin typeface="黑体" panose="02010609060101010101" pitchFamily="49" charset="-122"/>
                <a:ea typeface="黑体" panose="02010609060101010101" pitchFamily="49" charset="-122"/>
                <a:cs typeface="黑体" panose="02010609060101010101" pitchFamily="49" charset="-122"/>
              </a:rPr>
              <a:t>为宰相</a:t>
            </a:r>
            <a:r>
              <a:rPr lang="zh-CN" altLang="en-US" sz="2000" smtClean="0">
                <a:solidFill>
                  <a:srgbClr val="231F20"/>
                </a:solidFill>
                <a:latin typeface="黑体" panose="02010609060101010101" pitchFamily="49" charset="-122"/>
                <a:ea typeface="黑体" panose="02010609060101010101" pitchFamily="49" charset="-122"/>
                <a:cs typeface="黑体" panose="02010609060101010101" pitchFamily="49" charset="-122"/>
              </a:rPr>
              <a:t>；</a:t>
            </a:r>
            <a:endParaRPr lang="en-US" altLang="zh-CN" sz="2000" smtClean="0">
              <a:solidFill>
                <a:srgbClr val="231F20"/>
              </a:solidFill>
              <a:latin typeface="黑体" pitchFamily="49" charset="-122"/>
              <a:ea typeface="黑体" pitchFamily="49" charset="-122"/>
              <a:cs typeface="黑体" panose="02010609060101010101" pitchFamily="49" charset="-122"/>
            </a:endParaRPr>
          </a:p>
          <a:p>
            <a:r>
              <a:rPr lang="zh-CN" altLang="zh-CN" sz="2000" smtClean="0">
                <a:solidFill>
                  <a:srgbClr val="231F20"/>
                </a:solidFill>
                <a:latin typeface="Calibri"/>
                <a:ea typeface="黑体" panose="02010609060101010101" pitchFamily="49" charset="-122"/>
                <a:cs typeface="黑体" panose="02010609060101010101" pitchFamily="49" charset="-122"/>
              </a:rPr>
              <a:t>②</a:t>
            </a:r>
            <a:r>
              <a:rPr lang="en-US" altLang="zh-CN" sz="2000" smtClean="0">
                <a:solidFill>
                  <a:srgbClr val="231F20"/>
                </a:solidFill>
                <a:latin typeface="黑体" panose="02010609060101010101" pitchFamily="49" charset="-122"/>
                <a:ea typeface="黑体" panose="02010609060101010101" pitchFamily="49" charset="-122"/>
                <a:cs typeface="黑体" panose="02010609060101010101" pitchFamily="49" charset="-122"/>
              </a:rPr>
              <a:t>1864—1871</a:t>
            </a:r>
            <a:r>
              <a:rPr lang="zh-CN" altLang="zh-CN" sz="2000" smtClean="0">
                <a:solidFill>
                  <a:srgbClr val="231F20"/>
                </a:solidFill>
                <a:latin typeface="黑体" panose="02010609060101010101" pitchFamily="49" charset="-122"/>
                <a:ea typeface="黑体" panose="02010609060101010101" pitchFamily="49" charset="-122"/>
                <a:cs typeface="黑体" panose="02010609060101010101" pitchFamily="49" charset="-122"/>
              </a:rPr>
              <a:t>年，普鲁士先后</a:t>
            </a:r>
            <a:r>
              <a:rPr lang="zh-CN" altLang="zh-CN" sz="2000" smtClean="0">
                <a:solidFill>
                  <a:srgbClr val="FF0000"/>
                </a:solidFill>
                <a:latin typeface="黑体" panose="02010609060101010101" pitchFamily="49" charset="-122"/>
                <a:ea typeface="黑体" panose="02010609060101010101" pitchFamily="49" charset="-122"/>
                <a:cs typeface="黑体" panose="02010609060101010101" pitchFamily="49" charset="-122"/>
              </a:rPr>
              <a:t>击败丹麦、奥地利和法国</a:t>
            </a:r>
            <a:r>
              <a:rPr lang="zh-CN" altLang="zh-CN" sz="2000" smtClean="0">
                <a:solidFill>
                  <a:srgbClr val="231F20"/>
                </a:solidFill>
                <a:latin typeface="黑体" panose="02010609060101010101" pitchFamily="49" charset="-122"/>
                <a:ea typeface="黑体" panose="02010609060101010101" pitchFamily="49" charset="-122"/>
                <a:cs typeface="黑体" panose="02010609060101010101" pitchFamily="49" charset="-122"/>
              </a:rPr>
              <a:t>，统一了除奥地利以外的德意志</a:t>
            </a:r>
            <a:r>
              <a:rPr lang="zh-CN" altLang="en-US" sz="2000" smtClean="0">
                <a:solidFill>
                  <a:srgbClr val="231F20"/>
                </a:solidFill>
                <a:latin typeface="黑体" panose="02010609060101010101" pitchFamily="49" charset="-122"/>
                <a:ea typeface="黑体" panose="02010609060101010101" pitchFamily="49" charset="-122"/>
                <a:cs typeface="黑体" panose="02010609060101010101" pitchFamily="49" charset="-122"/>
              </a:rPr>
              <a:t>。</a:t>
            </a:r>
            <a:r>
              <a:rPr lang="en-US" altLang="zh-CN" sz="2000" smtClean="0">
                <a:solidFill>
                  <a:srgbClr val="FF0000"/>
                </a:solidFill>
                <a:latin typeface="黑体" panose="02010609060101010101" pitchFamily="49" charset="-122"/>
                <a:ea typeface="黑体" panose="02010609060101010101" pitchFamily="49" charset="-122"/>
              </a:rPr>
              <a:t>1871</a:t>
            </a:r>
            <a:r>
              <a:rPr lang="zh-CN" altLang="en-US" sz="2000" smtClean="0">
                <a:solidFill>
                  <a:srgbClr val="FF0000"/>
                </a:solidFill>
                <a:latin typeface="黑体" panose="02010609060101010101" pitchFamily="49" charset="-122"/>
                <a:ea typeface="黑体" panose="02010609060101010101" pitchFamily="49" charset="-122"/>
              </a:rPr>
              <a:t>年</a:t>
            </a:r>
            <a:r>
              <a:rPr lang="zh-CN" altLang="en-US" sz="2000" smtClean="0">
                <a:latin typeface="黑体" panose="02010609060101010101" pitchFamily="49" charset="-122"/>
                <a:ea typeface="黑体" panose="02010609060101010101" pitchFamily="49" charset="-122"/>
              </a:rPr>
              <a:t>德意志帝国成立</a:t>
            </a:r>
            <a:r>
              <a:rPr lang="en-US" altLang="zh-CN" sz="2000" smtClean="0">
                <a:latin typeface="黑体" panose="02010609060101010101" pitchFamily="49" charset="-122"/>
                <a:ea typeface="黑体" panose="02010609060101010101" pitchFamily="49" charset="-122"/>
              </a:rPr>
              <a:t>,</a:t>
            </a:r>
            <a:r>
              <a:rPr lang="zh-CN" altLang="en-US" sz="2000" smtClean="0">
                <a:latin typeface="黑体" panose="02010609060101010101" pitchFamily="49" charset="-122"/>
                <a:ea typeface="黑体" panose="02010609060101010101" pitchFamily="49" charset="-122"/>
              </a:rPr>
              <a:t>实行</a:t>
            </a:r>
            <a:r>
              <a:rPr lang="zh-CN" altLang="en-US" sz="2000" smtClean="0">
                <a:solidFill>
                  <a:srgbClr val="FF0000"/>
                </a:solidFill>
                <a:latin typeface="黑体" panose="02010609060101010101" pitchFamily="49" charset="-122"/>
                <a:ea typeface="黑体" panose="02010609060101010101" pitchFamily="49" charset="-122"/>
              </a:rPr>
              <a:t>君主立宪制</a:t>
            </a:r>
            <a:r>
              <a:rPr lang="zh-CN" altLang="en-US" sz="2000" smtClean="0">
                <a:latin typeface="黑体" panose="02010609060101010101" pitchFamily="49" charset="-122"/>
                <a:ea typeface="黑体" panose="02010609060101010101" pitchFamily="49" charset="-122"/>
              </a:rPr>
              <a:t>。</a:t>
            </a:r>
            <a:endParaRPr lang="zh-CN" altLang="en-US" sz="2000">
              <a:latin typeface="黑体" panose="02010609060101010101" pitchFamily="49" charset="-122"/>
              <a:ea typeface="黑体" panose="02010609060101010101" pitchFamily="49" charset="-122"/>
            </a:endParaRPr>
          </a:p>
        </p:txBody>
      </p:sp>
      <p:sp>
        <p:nvSpPr>
          <p:cNvPr id="35" name="椭圆 34"/>
          <p:cNvSpPr/>
          <p:nvPr/>
        </p:nvSpPr>
        <p:spPr>
          <a:xfrm>
            <a:off x="7292994" y="1347384"/>
            <a:ext cx="455060" cy="454062"/>
          </a:xfrm>
          <a:prstGeom prst="ellipse">
            <a:avLst/>
          </a:prstGeom>
          <a:gradFill rotWithShape="1">
            <a:gsLst>
              <a:gs pos="0">
                <a:schemeClr val="accent2"/>
              </a:gs>
              <a:gs pos="100000">
                <a:srgbClr val="181847"/>
              </a:gs>
            </a:gsLst>
            <a:path path="shape">
              <a:fillToRect l="50000" t="50000" r="50000" b="50000"/>
            </a:path>
          </a:gradFill>
          <a:ln w="9525" cap="flat" cmpd="sng">
            <a:solidFill>
              <a:schemeClr val="tx1"/>
            </a:solidFill>
            <a:prstDash val="solid"/>
            <a:round/>
            <a:headEnd type="none" w="med" len="med"/>
            <a:tailEnd type="none" w="med" len="med"/>
          </a:ln>
        </p:spPr>
        <p:txBody>
          <a:bodyPr wrap="none" anchor="ctr"/>
          <a:lstStyle/>
          <a:p>
            <a:pPr algn="ctr">
              <a:buClr>
                <a:schemeClr val="bg1"/>
              </a:buClr>
            </a:pPr>
            <a:r>
              <a:rPr lang="en-US" altLang="zh-CN" sz="2400">
                <a:solidFill>
                  <a:schemeClr val="bg1"/>
                </a:solidFill>
                <a:latin typeface="黑体" panose="02010609060101010101" pitchFamily="49" charset="-122"/>
                <a:ea typeface="黑体" panose="02010609060101010101" pitchFamily="49" charset="-122"/>
              </a:rPr>
              <a:t>1</a:t>
            </a:r>
          </a:p>
        </p:txBody>
      </p:sp>
      <p:sp>
        <p:nvSpPr>
          <p:cNvPr id="36" name="矩形 35"/>
          <p:cNvSpPr/>
          <p:nvPr/>
        </p:nvSpPr>
        <p:spPr>
          <a:xfrm>
            <a:off x="7880699" y="1126086"/>
            <a:ext cx="1212101" cy="675359"/>
          </a:xfrm>
          <a:prstGeom prst="rect">
            <a:avLst/>
          </a:prstGeom>
          <a:solidFill>
            <a:schemeClr val="bg2"/>
          </a:solidFill>
          <a:ln w="9525" cap="flat" cmpd="sng">
            <a:solidFill>
              <a:schemeClr val="tx1"/>
            </a:solidFill>
            <a:prstDash val="solid"/>
            <a:miter/>
            <a:headEnd type="none" w="med" len="med"/>
            <a:tailEnd type="none" w="med" len="med"/>
          </a:ln>
        </p:spPr>
        <p:txBody>
          <a:bodyPr wrap="none" anchor="ctr"/>
          <a:lstStyle/>
          <a:p>
            <a:pPr algn="ctr">
              <a:buClr>
                <a:schemeClr val="bg1"/>
              </a:buClr>
            </a:pPr>
            <a:r>
              <a:rPr lang="zh-CN" altLang="en-US" sz="2200">
                <a:latin typeface="黑体" panose="02010609060101010101" pitchFamily="49" charset="-122"/>
                <a:ea typeface="黑体" panose="02010609060101010101" pitchFamily="49" charset="-122"/>
              </a:rPr>
              <a:t>对丹麦</a:t>
            </a:r>
          </a:p>
          <a:p>
            <a:pPr algn="ctr">
              <a:buClr>
                <a:schemeClr val="bg1"/>
              </a:buClr>
            </a:pPr>
            <a:r>
              <a:rPr lang="en-US" altLang="zh-CN" sz="2200">
                <a:latin typeface="黑体" panose="02010609060101010101" pitchFamily="49" charset="-122"/>
                <a:ea typeface="黑体" panose="02010609060101010101" pitchFamily="49" charset="-122"/>
              </a:rPr>
              <a:t>1864</a:t>
            </a:r>
            <a:r>
              <a:rPr lang="zh-CN" altLang="en-US" sz="2200">
                <a:latin typeface="黑体" panose="02010609060101010101" pitchFamily="49" charset="-122"/>
                <a:ea typeface="黑体" panose="02010609060101010101" pitchFamily="49" charset="-122"/>
              </a:rPr>
              <a:t>年</a:t>
            </a:r>
          </a:p>
        </p:txBody>
      </p:sp>
      <p:sp>
        <p:nvSpPr>
          <p:cNvPr id="37" name="椭圆 36"/>
          <p:cNvSpPr/>
          <p:nvPr/>
        </p:nvSpPr>
        <p:spPr>
          <a:xfrm>
            <a:off x="8444028" y="4171307"/>
            <a:ext cx="573924" cy="544531"/>
          </a:xfrm>
          <a:prstGeom prst="ellipse">
            <a:avLst/>
          </a:prstGeom>
          <a:gradFill rotWithShape="1">
            <a:gsLst>
              <a:gs pos="0">
                <a:schemeClr val="accent2"/>
              </a:gs>
              <a:gs pos="100000">
                <a:srgbClr val="181847"/>
              </a:gs>
            </a:gsLst>
            <a:path path="shape">
              <a:fillToRect l="50000" t="50000" r="50000" b="50000"/>
            </a:path>
          </a:gradFill>
          <a:ln w="9525" cap="flat" cmpd="sng">
            <a:solidFill>
              <a:schemeClr val="tx1"/>
            </a:solidFill>
            <a:prstDash val="solid"/>
            <a:round/>
            <a:headEnd type="none" w="med" len="med"/>
            <a:tailEnd type="none" w="med" len="med"/>
          </a:ln>
        </p:spPr>
        <p:txBody>
          <a:bodyPr wrap="none" anchor="ctr"/>
          <a:lstStyle/>
          <a:p>
            <a:pPr algn="ctr">
              <a:buClr>
                <a:schemeClr val="bg1"/>
              </a:buClr>
            </a:pPr>
            <a:r>
              <a:rPr lang="en-US" altLang="zh-CN" sz="2400">
                <a:solidFill>
                  <a:schemeClr val="bg1"/>
                </a:solidFill>
                <a:latin typeface="黑体" panose="02010609060101010101" pitchFamily="49" charset="-122"/>
                <a:ea typeface="黑体" panose="02010609060101010101" pitchFamily="49" charset="-122"/>
              </a:rPr>
              <a:t>2</a:t>
            </a:r>
          </a:p>
        </p:txBody>
      </p:sp>
      <p:sp>
        <p:nvSpPr>
          <p:cNvPr id="38" name="矩形 37"/>
          <p:cNvSpPr/>
          <p:nvPr/>
        </p:nvSpPr>
        <p:spPr>
          <a:xfrm>
            <a:off x="9313703" y="3523828"/>
            <a:ext cx="1319126" cy="715910"/>
          </a:xfrm>
          <a:prstGeom prst="rect">
            <a:avLst/>
          </a:prstGeom>
          <a:solidFill>
            <a:schemeClr val="bg2"/>
          </a:solidFill>
          <a:ln w="9525" cap="flat" cmpd="sng">
            <a:solidFill>
              <a:schemeClr val="tx1"/>
            </a:solidFill>
            <a:prstDash val="solid"/>
            <a:miter/>
            <a:headEnd type="none" w="med" len="med"/>
            <a:tailEnd type="none" w="med" len="med"/>
          </a:ln>
        </p:spPr>
        <p:txBody>
          <a:bodyPr wrap="none" anchor="ctr"/>
          <a:lstStyle/>
          <a:p>
            <a:pPr algn="ctr">
              <a:buClr>
                <a:schemeClr val="bg1"/>
              </a:buClr>
            </a:pPr>
            <a:r>
              <a:rPr lang="zh-CN" altLang="en-US" sz="2200">
                <a:latin typeface="黑体" panose="02010609060101010101" pitchFamily="49" charset="-122"/>
                <a:ea typeface="黑体" panose="02010609060101010101" pitchFamily="49" charset="-122"/>
              </a:rPr>
              <a:t>对奥地利</a:t>
            </a:r>
          </a:p>
          <a:p>
            <a:pPr algn="ctr">
              <a:buClr>
                <a:schemeClr val="bg1"/>
              </a:buClr>
            </a:pPr>
            <a:r>
              <a:rPr lang="en-US" altLang="zh-CN" sz="2200">
                <a:latin typeface="黑体" panose="02010609060101010101" pitchFamily="49" charset="-122"/>
                <a:ea typeface="黑体" panose="02010609060101010101" pitchFamily="49" charset="-122"/>
              </a:rPr>
              <a:t>1866</a:t>
            </a:r>
            <a:r>
              <a:rPr lang="zh-CN" altLang="en-US" sz="2200">
                <a:latin typeface="黑体" panose="02010609060101010101" pitchFamily="49" charset="-122"/>
                <a:ea typeface="黑体" panose="02010609060101010101" pitchFamily="49" charset="-122"/>
              </a:rPr>
              <a:t>年</a:t>
            </a:r>
          </a:p>
        </p:txBody>
      </p:sp>
      <p:sp>
        <p:nvSpPr>
          <p:cNvPr id="39" name="椭圆 38"/>
          <p:cNvSpPr/>
          <p:nvPr/>
        </p:nvSpPr>
        <p:spPr>
          <a:xfrm>
            <a:off x="5669272" y="4020827"/>
            <a:ext cx="553307" cy="541249"/>
          </a:xfrm>
          <a:prstGeom prst="ellipse">
            <a:avLst/>
          </a:prstGeom>
          <a:gradFill rotWithShape="1">
            <a:gsLst>
              <a:gs pos="0">
                <a:schemeClr val="accent2"/>
              </a:gs>
              <a:gs pos="100000">
                <a:srgbClr val="181847"/>
              </a:gs>
            </a:gsLst>
            <a:path path="shape">
              <a:fillToRect l="50000" t="50000" r="50000" b="50000"/>
            </a:path>
          </a:gradFill>
          <a:ln w="9525" cap="flat" cmpd="sng">
            <a:solidFill>
              <a:schemeClr val="tx1"/>
            </a:solidFill>
            <a:prstDash val="solid"/>
            <a:round/>
            <a:headEnd type="none" w="med" len="med"/>
            <a:tailEnd type="none" w="med" len="med"/>
          </a:ln>
        </p:spPr>
        <p:txBody>
          <a:bodyPr wrap="none" anchor="ctr"/>
          <a:lstStyle/>
          <a:p>
            <a:pPr algn="ctr">
              <a:buClr>
                <a:schemeClr val="bg1"/>
              </a:buClr>
            </a:pPr>
            <a:r>
              <a:rPr lang="en-US" altLang="zh-CN" sz="2400">
                <a:solidFill>
                  <a:schemeClr val="bg1"/>
                </a:solidFill>
                <a:latin typeface="黑体" panose="02010609060101010101" pitchFamily="49" charset="-122"/>
                <a:ea typeface="黑体" panose="02010609060101010101" pitchFamily="49" charset="-122"/>
              </a:rPr>
              <a:t>3</a:t>
            </a:r>
          </a:p>
        </p:txBody>
      </p:sp>
      <p:sp>
        <p:nvSpPr>
          <p:cNvPr id="40" name="矩形 39"/>
          <p:cNvSpPr/>
          <p:nvPr/>
        </p:nvSpPr>
        <p:spPr>
          <a:xfrm>
            <a:off x="5500016" y="3073120"/>
            <a:ext cx="1812301" cy="808663"/>
          </a:xfrm>
          <a:prstGeom prst="rect">
            <a:avLst/>
          </a:prstGeom>
          <a:solidFill>
            <a:schemeClr val="bg2"/>
          </a:solidFill>
          <a:ln w="9525" cap="flat" cmpd="sng">
            <a:solidFill>
              <a:schemeClr val="tx1"/>
            </a:solidFill>
            <a:prstDash val="solid"/>
            <a:miter/>
            <a:headEnd type="none" w="med" len="med"/>
            <a:tailEnd type="none" w="med" len="med"/>
          </a:ln>
        </p:spPr>
        <p:txBody>
          <a:bodyPr wrap="none" anchor="ctr"/>
          <a:lstStyle/>
          <a:p>
            <a:pPr algn="ctr">
              <a:buClr>
                <a:schemeClr val="bg1"/>
              </a:buClr>
            </a:pPr>
            <a:r>
              <a:rPr lang="zh-CN" altLang="en-US" sz="2200">
                <a:latin typeface="Arial" panose="020b0604020202020204" pitchFamily="34" charset="0"/>
                <a:ea typeface="黑体" panose="02010609060101010101" pitchFamily="49" charset="-122"/>
              </a:rPr>
              <a:t>对法国</a:t>
            </a:r>
          </a:p>
          <a:p>
            <a:pPr algn="ctr">
              <a:buClr>
                <a:schemeClr val="bg1"/>
              </a:buClr>
            </a:pPr>
            <a:r>
              <a:rPr lang="en-US" altLang="zh-CN" sz="2200">
                <a:latin typeface="Arial" panose="020b0604020202020204" pitchFamily="34" charset="0"/>
                <a:ea typeface="黑体" panose="02010609060101010101" pitchFamily="49" charset="-122"/>
              </a:rPr>
              <a:t>1870—1871</a:t>
            </a:r>
            <a:r>
              <a:rPr lang="zh-CN" altLang="en-US" sz="2200">
                <a:latin typeface="Arial" panose="020b0604020202020204" pitchFamily="34" charset="0"/>
                <a:ea typeface="黑体" panose="02010609060101010101" pitchFamily="49" charset="-122"/>
              </a:rPr>
              <a:t>年</a:t>
            </a:r>
          </a:p>
        </p:txBody>
      </p:sp>
      <p:sp>
        <p:nvSpPr>
          <p:cNvPr id="8" name="矩形 7"/>
          <p:cNvSpPr/>
          <p:nvPr/>
        </p:nvSpPr>
        <p:spPr>
          <a:xfrm>
            <a:off x="537432" y="5679492"/>
            <a:ext cx="2032929" cy="461665"/>
          </a:xfrm>
          <a:prstGeom prst="rect">
            <a:avLst/>
          </a:prstGeom>
        </p:spPr>
        <p:txBody>
          <a:bodyPr wrap="none">
            <a:spAutoFit/>
          </a:bodyPr>
          <a:lstStyle/>
          <a:p>
            <a:r>
              <a:rPr lang="zh-CN" altLang="en-US" sz="2400" b="1">
                <a:solidFill>
                  <a:srgbClr val="000000"/>
                </a:solidFill>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sym typeface="+mn-ea"/>
              </a:rPr>
              <a:t>统一意义：</a:t>
            </a:r>
            <a:endParaRPr lang="zh-CN" altLang="en-US" sz="2400">
              <a:latin typeface="黑体" panose="02010609060101010101" pitchFamily="49" charset="-122"/>
              <a:ea typeface="黑体" panose="02010609060101010101" pitchFamily="49" charset="-122"/>
            </a:endParaRPr>
          </a:p>
        </p:txBody>
      </p:sp>
      <p:sp>
        <p:nvSpPr>
          <p:cNvPr id="42" name="文本框 41"/>
          <p:cNvSpPr txBox="1"/>
          <p:nvPr/>
        </p:nvSpPr>
        <p:spPr>
          <a:xfrm>
            <a:off x="524909" y="6044535"/>
            <a:ext cx="7853423" cy="400110"/>
          </a:xfrm>
          <a:prstGeom prst="rect">
            <a:avLst/>
          </a:prstGeom>
          <a:noFill/>
        </p:spPr>
        <p:txBody>
          <a:bodyPr wrap="square" rtlCol="0" anchor="t">
            <a:spAutoFit/>
          </a:bodyPr>
          <a:lstStyle/>
          <a:p>
            <a:r>
              <a:rPr lang="zh-CN" altLang="en-US" b="1" smtClean="0">
                <a:solidFill>
                  <a:srgbClr val="FF0000"/>
                </a:solidFill>
                <a:effectLst>
                  <a:outerShdw blurRad="38100" dist="38100" dir="2700000">
                    <a:srgbClr val="C0C0C0"/>
                  </a:outerShdw>
                </a:effectLst>
                <a:latin typeface="华文新魏" panose="02010800040101010101" charset="-122"/>
                <a:ea typeface="华文新魏" panose="02010800040101010101" charset="-122"/>
                <a:sym typeface="+mn-ea"/>
              </a:rPr>
              <a:t> </a:t>
            </a:r>
            <a:r>
              <a:rPr lang="zh-CN" altLang="zh-CN" sz="2000">
                <a:solidFill>
                  <a:srgbClr val="231F20"/>
                </a:solidFill>
                <a:latin typeface="黑体" panose="02010609060101010101" pitchFamily="49" charset="-122"/>
                <a:ea typeface="黑体" panose="02010609060101010101" pitchFamily="49" charset="-122"/>
                <a:cs typeface="黑体" panose="02010609060101010101" pitchFamily="49" charset="-122"/>
              </a:rPr>
              <a:t>①</a:t>
            </a:r>
            <a:r>
              <a:rPr lang="zh-CN" altLang="en-US" sz="2000" smtClean="0">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sym typeface="+mn-ea"/>
              </a:rPr>
              <a:t>积极</a:t>
            </a:r>
            <a:r>
              <a:rPr lang="zh-CN" altLang="en-US" sz="2000" smtClean="0">
                <a:solidFill>
                  <a:srgbClr val="0000FF"/>
                </a:solidFill>
                <a:effectLst>
                  <a:outerShdw blurRad="38100" dist="38100" dir="2700000">
                    <a:srgbClr val="C0C0C0"/>
                  </a:outerShdw>
                </a:effectLst>
                <a:latin typeface="黑体" panose="02010609060101010101" pitchFamily="49" charset="-122"/>
                <a:ea typeface="黑体" panose="02010609060101010101" pitchFamily="49" charset="-122"/>
                <a:sym typeface="+mn-ea"/>
              </a:rPr>
              <a:t>  </a:t>
            </a:r>
            <a:r>
              <a:rPr lang="zh-CN" altLang="en-US" sz="2000" smtClean="0">
                <a:effectLst>
                  <a:outerShdw blurRad="38100" dist="38100" dir="2700000">
                    <a:srgbClr val="C0C0C0"/>
                  </a:outerShdw>
                </a:effectLst>
                <a:latin typeface="黑体" panose="02010609060101010101" pitchFamily="49" charset="-122"/>
                <a:ea typeface="黑体" panose="02010609060101010101" pitchFamily="49" charset="-122"/>
                <a:sym typeface="+mn-ea"/>
              </a:rPr>
              <a:t>结束分裂，实现统一，促进资本主义发展。</a:t>
            </a:r>
            <a:endParaRPr lang="zh-CN" altLang="en-US" sz="2000">
              <a:latin typeface="黑体" panose="02010609060101010101" pitchFamily="49" charset="-122"/>
              <a:ea typeface="黑体" panose="02010609060101010101" pitchFamily="49" charset="-122"/>
            </a:endParaRPr>
          </a:p>
        </p:txBody>
      </p:sp>
      <p:sp>
        <p:nvSpPr>
          <p:cNvPr id="43" name="文本框 42"/>
          <p:cNvSpPr txBox="1"/>
          <p:nvPr/>
        </p:nvSpPr>
        <p:spPr>
          <a:xfrm>
            <a:off x="524909" y="6393625"/>
            <a:ext cx="7089071" cy="400110"/>
          </a:xfrm>
          <a:prstGeom prst="rect">
            <a:avLst/>
          </a:prstGeom>
          <a:noFill/>
        </p:spPr>
        <p:txBody>
          <a:bodyPr wrap="square" rtlCol="0" anchor="t">
            <a:spAutoFit/>
          </a:bodyPr>
          <a:lstStyle/>
          <a:p>
            <a:r>
              <a:rPr lang="en-US" altLang="zh-CN" b="1" noProof="0" smtClean="0">
                <a:solidFill>
                  <a:srgbClr val="FF0000"/>
                </a:solidFill>
                <a:effectLst>
                  <a:outerShdw blurRad="38100" dist="38100" dir="2700000" algn="tl">
                    <a:srgbClr val="C0C0C0"/>
                  </a:outerShdw>
                </a:effectLst>
                <a:latin typeface="华文新魏" panose="02010800040101010101" charset="-122"/>
                <a:ea typeface="华文新魏" panose="02010800040101010101" charset="-122"/>
                <a:sym typeface="+mn-ea"/>
              </a:rPr>
              <a:t> </a:t>
            </a:r>
            <a:r>
              <a:rPr lang="zh-CN" altLang="zh-CN" sz="2000">
                <a:solidFill>
                  <a:srgbClr val="231F20"/>
                </a:solidFill>
                <a:latin typeface="黑体" panose="02010609060101010101" pitchFamily="49" charset="-122"/>
                <a:ea typeface="黑体" panose="02010609060101010101" pitchFamily="49" charset="-122"/>
                <a:cs typeface="黑体" panose="02010609060101010101" pitchFamily="49" charset="-122"/>
              </a:rPr>
              <a:t>②</a:t>
            </a:r>
            <a:r>
              <a:rPr lang="zh-CN" sz="2000" noProof="0" smtClean="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sym typeface="+mn-ea"/>
              </a:rPr>
              <a:t>消极 </a:t>
            </a:r>
            <a:r>
              <a:rPr lang="zh-CN" sz="2000" noProof="0" smtClean="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sym typeface="+mn-ea"/>
              </a:rPr>
              <a:t> </a:t>
            </a:r>
            <a:r>
              <a:rPr lang="zh-CN" sz="2000" noProof="0">
                <a:effectLst>
                  <a:outerShdw blurRad="38100" dist="38100" dir="2700000" algn="tl">
                    <a:srgbClr val="C0C0C0"/>
                  </a:outerShdw>
                </a:effectLst>
                <a:latin typeface="黑体" panose="02010609060101010101" pitchFamily="49" charset="-122"/>
                <a:ea typeface="黑体" panose="02010609060101010101" pitchFamily="49" charset="-122"/>
                <a:sym typeface="+mn-ea"/>
              </a:rPr>
              <a:t>保留了大量</a:t>
            </a:r>
            <a:r>
              <a:rPr lang="zh-CN" sz="2000" noProof="0" smtClean="0">
                <a:effectLst>
                  <a:outerShdw blurRad="38100" dist="38100" dir="2700000" algn="tl">
                    <a:srgbClr val="C0C0C0"/>
                  </a:outerShdw>
                </a:effectLst>
                <a:latin typeface="黑体" panose="02010609060101010101" pitchFamily="49" charset="-122"/>
                <a:ea typeface="黑体" panose="02010609060101010101" pitchFamily="49" charset="-122"/>
                <a:sym typeface="+mn-ea"/>
              </a:rPr>
              <a:t>封建残余</a:t>
            </a:r>
            <a:r>
              <a:rPr lang="zh-CN" altLang="en-US" sz="2000" noProof="0" smtClean="0">
                <a:effectLst>
                  <a:outerShdw blurRad="38100" dist="38100" dir="2700000" algn="tl">
                    <a:srgbClr val="C0C0C0"/>
                  </a:outerShdw>
                </a:effectLst>
                <a:latin typeface="黑体" panose="02010609060101010101" pitchFamily="49" charset="-122"/>
                <a:ea typeface="黑体" panose="02010609060101010101" pitchFamily="49" charset="-122"/>
                <a:sym typeface="+mn-ea"/>
              </a:rPr>
              <a:t>，</a:t>
            </a:r>
            <a:r>
              <a:rPr lang="zh-CN" sz="2000" noProof="0" smtClean="0">
                <a:effectLst>
                  <a:outerShdw blurRad="38100" dist="38100" dir="2700000" algn="tl">
                    <a:srgbClr val="C0C0C0"/>
                  </a:outerShdw>
                </a:effectLst>
                <a:latin typeface="黑体" panose="02010609060101010101" pitchFamily="49" charset="-122"/>
                <a:ea typeface="黑体" panose="02010609060101010101" pitchFamily="49" charset="-122"/>
                <a:sym typeface="+mn-ea"/>
              </a:rPr>
              <a:t>如</a:t>
            </a:r>
            <a:r>
              <a:rPr lang="zh-CN" sz="2000" noProof="0">
                <a:effectLst>
                  <a:outerShdw blurRad="38100" dist="38100" dir="2700000" algn="tl">
                    <a:srgbClr val="C0C0C0"/>
                  </a:outerShdw>
                </a:effectLst>
                <a:latin typeface="黑体" panose="02010609060101010101" pitchFamily="49" charset="-122"/>
                <a:ea typeface="黑体" panose="02010609060101010101" pitchFamily="49" charset="-122"/>
                <a:sym typeface="+mn-ea"/>
              </a:rPr>
              <a:t>专制主义、军国主义</a:t>
            </a:r>
            <a:r>
              <a:rPr lang="zh-CN" sz="2000" noProof="0" smtClean="0">
                <a:effectLst>
                  <a:outerShdw blurRad="38100" dist="38100" dir="2700000" algn="tl">
                    <a:srgbClr val="C0C0C0"/>
                  </a:outerShdw>
                </a:effectLst>
                <a:latin typeface="黑体" panose="02010609060101010101" pitchFamily="49" charset="-122"/>
                <a:ea typeface="黑体" panose="02010609060101010101" pitchFamily="49" charset="-122"/>
                <a:sym typeface="+mn-ea"/>
              </a:rPr>
              <a:t>传统</a:t>
            </a:r>
            <a:r>
              <a:rPr lang="zh-CN" altLang="en-US" sz="2000" noProof="0" smtClean="0">
                <a:effectLst>
                  <a:outerShdw blurRad="38100" dist="38100" dir="2700000" algn="tl">
                    <a:srgbClr val="C0C0C0"/>
                  </a:outerShdw>
                </a:effectLst>
                <a:latin typeface="黑体" panose="02010609060101010101" pitchFamily="49" charset="-122"/>
                <a:ea typeface="黑体" panose="02010609060101010101" pitchFamily="49" charset="-122"/>
                <a:sym typeface="+mn-ea"/>
              </a:rPr>
              <a:t>。</a:t>
            </a:r>
            <a:endParaRPr lang="zh-CN" altLang="en-US" sz="2000">
              <a:latin typeface="黑体" panose="02010609060101010101" pitchFamily="49" charset="-122"/>
              <a:ea typeface="黑体" panose="02010609060101010101" pitchFamily="49" charset="-122"/>
            </a:endParaRPr>
          </a:p>
        </p:txBody>
      </p:sp>
      <p:sp>
        <p:nvSpPr>
          <p:cNvPr id="44" name="文本框 43"/>
          <p:cNvSpPr txBox="1"/>
          <p:nvPr/>
        </p:nvSpPr>
        <p:spPr>
          <a:xfrm>
            <a:off x="5009802" y="5060847"/>
            <a:ext cx="6966298" cy="1060450"/>
          </a:xfrm>
          <a:prstGeom prst="rect">
            <a:avLst/>
          </a:prstGeom>
          <a:solidFill>
            <a:schemeClr val="bg2"/>
          </a:solidFill>
          <a:ln w="38100" cap="flat" cmpd="dbl">
            <a:solidFill>
              <a:srgbClr val="800000"/>
            </a:solidFill>
            <a:prstDash val="solid"/>
            <a:miter/>
            <a:headEnd type="none" w="med" len="med"/>
            <a:tailEnd type="none" w="med" len="med"/>
          </a:ln>
        </p:spPr>
        <p:txBody>
          <a:bodyPr wrap="square">
            <a:spAutoFit/>
          </a:bodyPr>
          <a:lstStyle/>
          <a:p>
            <a:pPr>
              <a:spcBef>
                <a:spcPct val="50000"/>
              </a:spcBef>
            </a:pPr>
            <a:r>
              <a:rPr lang="en-US" altLang="zh-CN" sz="2100" b="1">
                <a:latin typeface="楷体_GB2312" pitchFamily="49" charset="-122"/>
                <a:ea typeface="楷体_GB2312" pitchFamily="49" charset="-122"/>
              </a:rPr>
              <a:t>“</a:t>
            </a:r>
            <a:r>
              <a:rPr lang="zh-CN" altLang="en-US" sz="2000">
                <a:latin typeface="楷体" panose="02010609060101010101" pitchFamily="49" charset="-122"/>
                <a:ea typeface="楷体" panose="02010609060101010101" pitchFamily="49" charset="-122"/>
              </a:rPr>
              <a:t>一个以</a:t>
            </a:r>
            <a:r>
              <a:rPr lang="zh-CN" altLang="en-US" sz="2000">
                <a:solidFill>
                  <a:srgbClr val="FF0000"/>
                </a:solidFill>
                <a:latin typeface="楷体" panose="02010609060101010101" pitchFamily="49" charset="-122"/>
                <a:ea typeface="楷体" panose="02010609060101010101" pitchFamily="49" charset="-122"/>
              </a:rPr>
              <a:t>议会形式</a:t>
            </a:r>
            <a:r>
              <a:rPr lang="zh-CN" altLang="en-US" sz="2000">
                <a:latin typeface="楷体" panose="02010609060101010101" pitchFamily="49" charset="-122"/>
                <a:ea typeface="楷体" panose="02010609060101010101" pitchFamily="49" charset="-122"/>
              </a:rPr>
              <a:t>粉饰门面，混杂着</a:t>
            </a:r>
            <a:r>
              <a:rPr lang="zh-CN" altLang="en-US" sz="2000">
                <a:solidFill>
                  <a:srgbClr val="FF0000"/>
                </a:solidFill>
                <a:latin typeface="楷体" panose="02010609060101010101" pitchFamily="49" charset="-122"/>
                <a:ea typeface="楷体" panose="02010609060101010101" pitchFamily="49" charset="-122"/>
              </a:rPr>
              <a:t>封建残余</a:t>
            </a:r>
            <a:r>
              <a:rPr lang="zh-CN" altLang="en-US" sz="2000">
                <a:latin typeface="楷体" panose="02010609060101010101" pitchFamily="49" charset="-122"/>
                <a:ea typeface="楷体" panose="02010609060101010101" pitchFamily="49" charset="-122"/>
              </a:rPr>
              <a:t>，已经受到</a:t>
            </a:r>
            <a:r>
              <a:rPr lang="zh-CN" altLang="en-US" sz="2000">
                <a:solidFill>
                  <a:srgbClr val="FF0000"/>
                </a:solidFill>
                <a:latin typeface="楷体" panose="02010609060101010101" pitchFamily="49" charset="-122"/>
                <a:ea typeface="楷体" panose="02010609060101010101" pitchFamily="49" charset="-122"/>
              </a:rPr>
              <a:t>资产阶级影响</a:t>
            </a:r>
            <a:r>
              <a:rPr lang="zh-CN" altLang="en-US" sz="2000">
                <a:latin typeface="楷体" panose="02010609060101010101" pitchFamily="49" charset="-122"/>
                <a:ea typeface="楷体" panose="02010609060101010101" pitchFamily="49" charset="-122"/>
              </a:rPr>
              <a:t>，按官僚制度组织起来，并以警察来保卫的、</a:t>
            </a:r>
            <a:r>
              <a:rPr lang="zh-CN" altLang="en-US" sz="2000">
                <a:solidFill>
                  <a:srgbClr val="FF0000"/>
                </a:solidFill>
                <a:latin typeface="楷体" panose="02010609060101010101" pitchFamily="49" charset="-122"/>
                <a:ea typeface="楷体" panose="02010609060101010101" pitchFamily="49" charset="-122"/>
              </a:rPr>
              <a:t>军事专制</a:t>
            </a:r>
            <a:r>
              <a:rPr lang="zh-CN" altLang="en-US" sz="2000">
                <a:latin typeface="楷体" panose="02010609060101010101" pitchFamily="49" charset="-122"/>
                <a:ea typeface="楷体" panose="02010609060101010101" pitchFamily="49" charset="-122"/>
              </a:rPr>
              <a:t>制度的国家。” </a:t>
            </a:r>
            <a:r>
              <a:rPr lang="zh-CN" altLang="en-US" sz="2000" smtClean="0">
                <a:latin typeface="楷体" panose="02010609060101010101" pitchFamily="49" charset="-122"/>
                <a:ea typeface="楷体" panose="02010609060101010101" pitchFamily="49" charset="-122"/>
              </a:rPr>
              <a:t>   </a:t>
            </a:r>
            <a:r>
              <a:rPr lang="en-US" altLang="zh-CN" sz="2000" smtClean="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马克思</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500"/>
                                        <p:tgtEl>
                                          <p:spTgt spid="3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par>
                                <p:cTn id="30" presetID="10" presetClass="entr" presetSubtype="0" fill="hold" grpId="1" nodeType="with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par>
                                <p:cTn id="33" presetID="10" presetClass="entr" presetSubtype="0" fill="hold" grpId="1"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nodeType="afterGroup">
                            <p:stCondLst>
                              <p:cond delay="500"/>
                            </p:stCondLst>
                            <p:childTnLst>
                              <p:par>
                                <p:cTn id="37" presetID="1" presetClass="entr" presetSubtype="0" fill="hold" grpId="0" nodeType="afterEffect">
                                  <p:stCondLst>
                                    <p:cond delay="0"/>
                                  </p:stCondLst>
                                  <p:childTnLst>
                                    <p:set>
                                      <p:cBhvr>
                                        <p:cTn id="38" dur="1" fill="hold">
                                          <p:stCondLst>
                                            <p:cond delay="0"/>
                                          </p:stCondLst>
                                        </p:cTn>
                                        <p:tgtEl>
                                          <p:spTgt spid="37"/>
                                        </p:tgtEl>
                                        <p:attrNameLst>
                                          <p:attrName>style.visibility</p:attrName>
                                        </p:attrNameLst>
                                      </p:cBhvr>
                                      <p:to>
                                        <p:strVal val="visible"/>
                                      </p:to>
                                    </p:set>
                                  </p:childTnLst>
                                </p:cTn>
                              </p:par>
                              <p:par>
                                <p:cTn id="39" presetID="10" presetClass="entr" presetSubtype="0"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nodeType="afterGroup">
                            <p:stCondLst>
                              <p:cond delay="1000"/>
                            </p:stCondLst>
                            <p:childTnLst>
                              <p:par>
                                <p:cTn id="43" presetID="1" presetClass="entr" presetSubtype="0"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42"/>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afterGroup">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43"/>
                                        </p:tgtEl>
                                        <p:attrNameLst>
                                          <p:attrName>style.visibility</p:attrName>
                                        </p:attrNameLst>
                                      </p:cBhvr>
                                      <p:to>
                                        <p:strVal val="visible"/>
                                      </p:to>
                                    </p:set>
                                  </p:childTnLst>
                                </p:cTn>
                              </p:par>
                            </p:childTnLst>
                          </p:cTn>
                        </p:par>
                      </p:childTnLst>
                    </p:cTn>
                  </p:par>
                  <p:par>
                    <p:cTn id="60" fill="hold" nodeType="clickPar">
                      <p:stCondLst>
                        <p:cond delay="indefinite"/>
                      </p:stCondLst>
                      <p:childTnLst>
                        <p:par>
                          <p:cTn id="61" fill="hold" nodeType="afterGroup">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1000"/>
                                        <p:tgtEl>
                                          <p:spTgt spid="44"/>
                                        </p:tgtEl>
                                      </p:cBhvr>
                                    </p:animEffect>
                                    <p:anim calcmode="lin" valueType="num">
                                      <p:cBhvr>
                                        <p:cTn id="65" dur="1000" fill="hold"/>
                                        <p:tgtEl>
                                          <p:spTgt spid="44"/>
                                        </p:tgtEl>
                                        <p:attrNameLst>
                                          <p:attrName>ppt_x</p:attrName>
                                        </p:attrNameLst>
                                      </p:cBhvr>
                                      <p:tavLst>
                                        <p:tav tm="0">
                                          <p:val>
                                            <p:strVal val="#ppt_x"/>
                                          </p:val>
                                        </p:tav>
                                        <p:tav tm="100000">
                                          <p:val>
                                            <p:strVal val="#ppt_x"/>
                                          </p:val>
                                        </p:tav>
                                      </p:tavLst>
                                    </p:anim>
                                    <p:anim calcmode="lin" valueType="num">
                                      <p:cBhvr>
                                        <p:cTn id="66"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3" grpId="0"/>
      <p:bldP spid="34" grpId="0"/>
      <p:bldP spid="7" grpId="0"/>
      <p:bldP spid="35" grpId="0"/>
      <p:bldP spid="35" grpId="1"/>
      <p:bldP spid="36" grpId="0"/>
      <p:bldP spid="36" grpId="1"/>
      <p:bldP spid="37" grpId="0"/>
      <p:bldP spid="38" grpId="0"/>
      <p:bldP spid="39" grpId="0"/>
      <p:bldP spid="40" grpId="0"/>
      <p:bldP spid="8" grpId="0"/>
      <p:bldP spid="42" grpId="0"/>
      <p:bldP spid="43" grpId="0"/>
      <p:bldP spid="44"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0" y="939264"/>
            <a:ext cx="5691406"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2"/>
          <p:cNvSpPr txBox="1">
            <a:spLocks noGrp="1"/>
          </p:cNvSpPr>
          <p:nvPr>
            <p:ph type="ctrTitle"/>
          </p:nvPr>
        </p:nvSpPr>
        <p:spPr>
          <a:xfrm>
            <a:off x="464906" y="0"/>
            <a:ext cx="10515600" cy="822960"/>
          </a:xfrm>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a:t>二</a:t>
            </a:r>
            <a:r>
              <a:rPr lang="zh-CN" altLang="en-US" smtClean="0"/>
              <a:t>、资本主义的扩展</a:t>
            </a:r>
            <a:endParaRPr lang="zh-CN" altLang="en-US"/>
          </a:p>
        </p:txBody>
      </p:sp>
      <p:sp>
        <p:nvSpPr>
          <p:cNvPr id="2" name="矩形 1"/>
          <p:cNvSpPr/>
          <p:nvPr/>
        </p:nvSpPr>
        <p:spPr>
          <a:xfrm>
            <a:off x="153272" y="1070918"/>
            <a:ext cx="4514377" cy="523220"/>
          </a:xfrm>
          <a:prstGeom prst="rect">
            <a:avLst/>
          </a:prstGeom>
        </p:spPr>
        <p:txBody>
          <a:bodyPr wrap="none">
            <a:spAutoFit/>
          </a:bodyPr>
          <a:lstStyle/>
          <a:p>
            <a:r>
              <a:rPr lang="en-US" altLang="zh-CN" sz="2800" b="1">
                <a:solidFill>
                  <a:srgbClr val="FFFFFF"/>
                </a:solidFill>
                <a:latin typeface="黑体" panose="02010609060101010101" pitchFamily="49" charset="-122"/>
                <a:ea typeface="黑体" panose="02010609060101010101" pitchFamily="49" charset="-122"/>
              </a:rPr>
              <a:t>3</a:t>
            </a:r>
            <a:r>
              <a:rPr lang="en-US" altLang="zh-CN" sz="2800" b="1" smtClean="0">
                <a:solidFill>
                  <a:srgbClr val="FFFFFF"/>
                </a:solidFill>
                <a:latin typeface="黑体" panose="02010609060101010101" pitchFamily="49" charset="-122"/>
                <a:ea typeface="黑体" panose="02010609060101010101" pitchFamily="49" charset="-122"/>
              </a:rPr>
              <a:t>.</a:t>
            </a:r>
            <a:r>
              <a:rPr lang="zh-CN" altLang="en-US" sz="2800" b="1" smtClean="0">
                <a:solidFill>
                  <a:srgbClr val="FFFFFF"/>
                </a:solidFill>
                <a:latin typeface="黑体" panose="02010609060101010101" pitchFamily="49" charset="-122"/>
                <a:ea typeface="黑体" panose="02010609060101010101" pitchFamily="49" charset="-122"/>
              </a:rPr>
              <a:t>自上而下</a:t>
            </a:r>
            <a:r>
              <a:rPr lang="zh-CN" altLang="en-US" sz="2800" b="1">
                <a:solidFill>
                  <a:srgbClr val="FFFFFF"/>
                </a:solidFill>
                <a:latin typeface="黑体" panose="02010609060101010101" pitchFamily="49" charset="-122"/>
                <a:ea typeface="黑体" panose="02010609060101010101" pitchFamily="49" charset="-122"/>
              </a:rPr>
              <a:t>的王朝统一战争</a:t>
            </a:r>
          </a:p>
        </p:txBody>
      </p:sp>
      <p:sp>
        <p:nvSpPr>
          <p:cNvPr id="5" name="文本框 4"/>
          <p:cNvSpPr txBox="1"/>
          <p:nvPr/>
        </p:nvSpPr>
        <p:spPr>
          <a:xfrm>
            <a:off x="331720" y="1755631"/>
            <a:ext cx="3911507" cy="461665"/>
          </a:xfrm>
          <a:prstGeom prst="rect">
            <a:avLst/>
          </a:prstGeom>
          <a:solidFill>
            <a:schemeClr val="accent4">
              <a:lumMod val="60000"/>
              <a:lumOff val="40000"/>
            </a:schemeClr>
          </a:solidFill>
        </p:spPr>
        <p:txBody>
          <a:bodyPr wrap="square" rtlCol="0">
            <a:spAutoFit/>
          </a:bodyPr>
          <a:lstStyle/>
          <a:p>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）意大利的统一</a:t>
            </a:r>
            <a:endParaRPr lang="zh-CN" altLang="en-US" sz="2400">
              <a:latin typeface="黑体" panose="02010609060101010101" pitchFamily="49" charset="-122"/>
              <a:ea typeface="黑体" panose="02010609060101010101" pitchFamily="49" charset="-122"/>
            </a:endParaRPr>
          </a:p>
        </p:txBody>
      </p:sp>
      <p:sp>
        <p:nvSpPr>
          <p:cNvPr id="16" name="文本框 15"/>
          <p:cNvSpPr txBox="1"/>
          <p:nvPr/>
        </p:nvSpPr>
        <p:spPr>
          <a:xfrm>
            <a:off x="434022" y="2406459"/>
            <a:ext cx="5183928" cy="922945"/>
          </a:xfrm>
          <a:prstGeom prst="rect">
            <a:avLst/>
          </a:prstGeom>
          <a:noFill/>
          <a:ln w="9525">
            <a:noFill/>
          </a:ln>
        </p:spPr>
        <p:txBody>
          <a:bodyPr wrap="square">
            <a:spAutoFit/>
          </a:bodyPr>
          <a:lstStyle/>
          <a:p>
            <a:pPr>
              <a:lnSpc>
                <a:spcPct val="110000"/>
              </a:lnSpc>
            </a:pPr>
            <a:r>
              <a:rPr lang="zh-CN" altLang="en-US" sz="2800" b="1" smtClean="0">
                <a:latin typeface="黑体" panose="02010609060101010101" pitchFamily="49" charset="-122"/>
                <a:ea typeface="黑体" panose="02010609060101010101" pitchFamily="49" charset="-122"/>
              </a:rPr>
              <a:t>◇</a:t>
            </a:r>
            <a:r>
              <a:rPr lang="zh-CN" sz="2800" b="1" smtClean="0">
                <a:latin typeface="黑体" panose="02010609060101010101" pitchFamily="49" charset="-122"/>
                <a:ea typeface="黑体" panose="02010609060101010101" pitchFamily="49" charset="-122"/>
                <a:cs typeface="黑体" panose="02010609060101010101" pitchFamily="49" charset="-122"/>
                <a:sym typeface="+mn-ea"/>
              </a:rPr>
              <a:t>根本原因</a:t>
            </a:r>
            <a:r>
              <a:rPr lang="zh-CN" altLang="en-US" sz="2800" b="1" smtClean="0">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2800" b="1" smtClean="0">
              <a:latin typeface="黑体" pitchFamily="49" charset="-122"/>
              <a:ea typeface="黑体" pitchFamily="49" charset="-122"/>
              <a:cs typeface="黑体" panose="02010609060101010101" pitchFamily="49" charset="-122"/>
              <a:sym typeface="+mn-ea"/>
            </a:endParaRPr>
          </a:p>
          <a:p>
            <a:pPr indent="0">
              <a:lnSpc>
                <a:spcPct val="110000"/>
              </a:lnSpc>
            </a:pPr>
            <a:r>
              <a:rPr lang="zh-CN"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分裂</a:t>
            </a:r>
            <a:r>
              <a:rPr lang="zh-CN"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状态</a:t>
            </a:r>
            <a:r>
              <a:rPr 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阻碍资本主义经济的</a:t>
            </a:r>
            <a:r>
              <a:rPr lang="zh-CN" sz="2400" smtClean="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发展</a:t>
            </a:r>
            <a:endParaRPr lang="zh-CN" altLang="en-US" sz="2400">
              <a:latin typeface="黑体" pitchFamily="49" charset="-122"/>
              <a:ea typeface="黑体" pitchFamily="49" charset="-122"/>
              <a:cs typeface="黑体" panose="02010609060101010101" pitchFamily="49" charset="-122"/>
            </a:endParaRPr>
          </a:p>
        </p:txBody>
      </p:sp>
      <p:sp>
        <p:nvSpPr>
          <p:cNvPr id="22" name="文本框 21"/>
          <p:cNvSpPr txBox="1"/>
          <p:nvPr/>
        </p:nvSpPr>
        <p:spPr>
          <a:xfrm>
            <a:off x="434022" y="3426030"/>
            <a:ext cx="2529860" cy="523220"/>
          </a:xfrm>
          <a:prstGeom prst="rect">
            <a:avLst/>
          </a:prstGeom>
          <a:solidFill>
            <a:schemeClr val="bg1"/>
          </a:solidFill>
        </p:spPr>
        <p:txBody>
          <a:bodyPr wrap="none" rtlCol="0" anchor="t">
            <a:spAutoFit/>
          </a:bodyPr>
          <a:lstStyle/>
          <a:p>
            <a:r>
              <a:rPr lang="zh-CN" altLang="en-US"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sym typeface="+mn-ea"/>
              </a:rPr>
              <a:t>统一过程： </a:t>
            </a:r>
            <a:endParaRPr lang="zh-CN" altLang="en-US" sz="2800" b="1">
              <a:latin typeface="黑体" pitchFamily="49" charset="-122"/>
              <a:ea typeface="黑体" pitchFamily="49" charset="-122"/>
              <a:sym typeface="+mn-ea"/>
            </a:endParaRPr>
          </a:p>
        </p:txBody>
      </p:sp>
      <p:sp>
        <p:nvSpPr>
          <p:cNvPr id="23" name="矩形 22"/>
          <p:cNvSpPr/>
          <p:nvPr/>
        </p:nvSpPr>
        <p:spPr>
          <a:xfrm>
            <a:off x="63503" y="3974548"/>
            <a:ext cx="5800757" cy="1284967"/>
          </a:xfrm>
          <a:prstGeom prst="rect">
            <a:avLst/>
          </a:prstGeom>
        </p:spPr>
        <p:txBody>
          <a:bodyPr wrap="square">
            <a:spAutoFit/>
          </a:bodyPr>
          <a:lstStyle/>
          <a:p>
            <a:pPr>
              <a:lnSpc>
                <a:spcPts val="3100"/>
              </a:lnSpc>
            </a:pPr>
            <a:r>
              <a:rPr lang="en-US" altLang="zh-CN" sz="2400" smtClean="0">
                <a:solidFill>
                  <a:srgbClr val="231F20"/>
                </a:solidFill>
                <a:latin typeface="Calibri"/>
                <a:ea typeface="黑体" panose="02010609060101010101" pitchFamily="49" charset="-122"/>
                <a:cs typeface="黑体" panose="02010609060101010101" pitchFamily="49" charset="-122"/>
              </a:rPr>
              <a:t>      </a:t>
            </a:r>
            <a:r>
              <a:rPr lang="zh-CN" altLang="zh-CN" sz="2400" smtClean="0">
                <a:solidFill>
                  <a:srgbClr val="231F20"/>
                </a:solidFill>
                <a:latin typeface="Calibri"/>
                <a:ea typeface="黑体" panose="02010609060101010101" pitchFamily="49" charset="-122"/>
                <a:cs typeface="黑体" panose="02010609060101010101" pitchFamily="49" charset="-122"/>
              </a:rPr>
              <a:t>①</a:t>
            </a:r>
            <a:r>
              <a:rPr lang="en-US" altLang="zh-CN" sz="2400" smtClean="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1861</a:t>
            </a:r>
            <a:r>
              <a:rPr lang="zh-CN" altLang="zh-CN" sz="2400" smtClean="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年</a:t>
            </a:r>
            <a:r>
              <a:rPr lang="zh-CN" alt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建立意大利</a:t>
            </a:r>
            <a:r>
              <a:rPr lang="zh-CN" altLang="zh-CN" sz="2400" smtClean="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王国</a:t>
            </a:r>
            <a:r>
              <a:rPr lang="zh-CN" altLang="en-US" sz="2400" smtClean="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sz="2400" smtClean="0">
              <a:solidFill>
                <a:srgbClr val="231F20"/>
              </a:solidFill>
              <a:latin typeface="黑体" pitchFamily="49" charset="-122"/>
              <a:ea typeface="黑体" pitchFamily="49" charset="-122"/>
              <a:cs typeface="黑体" panose="02010609060101010101" pitchFamily="49" charset="-122"/>
              <a:sym typeface="+mn-ea"/>
            </a:endParaRPr>
          </a:p>
          <a:p>
            <a:pPr>
              <a:lnSpc>
                <a:spcPts val="3100"/>
              </a:lnSpc>
            </a:pPr>
            <a:r>
              <a:rPr lang="en-US" altLang="zh-CN" sz="2400" smtClean="0">
                <a:solidFill>
                  <a:srgbClr val="231F20"/>
                </a:solidFill>
                <a:latin typeface="Calibri"/>
                <a:ea typeface="黑体" panose="02010609060101010101" pitchFamily="49" charset="-122"/>
                <a:cs typeface="黑体" panose="02010609060101010101" pitchFamily="49" charset="-122"/>
              </a:rPr>
              <a:t>      </a:t>
            </a:r>
            <a:r>
              <a:rPr lang="zh-CN" altLang="zh-CN" sz="2400" smtClean="0">
                <a:solidFill>
                  <a:srgbClr val="231F20"/>
                </a:solidFill>
                <a:latin typeface="Calibri"/>
                <a:ea typeface="黑体" panose="02010609060101010101" pitchFamily="49" charset="-122"/>
                <a:cs typeface="黑体" panose="02010609060101010101" pitchFamily="49" charset="-122"/>
              </a:rPr>
              <a:t>②</a:t>
            </a:r>
            <a:r>
              <a:rPr lang="zh-CN" alt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先后从奥地利和法国手中收复失地，</a:t>
            </a:r>
            <a:r>
              <a:rPr lang="en-US" altLang="zh-CN"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1870</a:t>
            </a:r>
            <a:r>
              <a:rPr lang="zh-CN" altLang="zh-CN"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年</a:t>
            </a:r>
            <a:r>
              <a:rPr lang="zh-CN" alt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实现了国家</a:t>
            </a:r>
            <a:r>
              <a:rPr lang="zh-CN" altLang="zh-CN"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统一</a:t>
            </a:r>
            <a:r>
              <a:rPr lang="zh-CN" alt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sz="2400">
              <a:latin typeface="黑体" panose="02010609060101010101" pitchFamily="49" charset="-122"/>
              <a:ea typeface="黑体" panose="02010609060101010101" pitchFamily="49" charset="-122"/>
            </a:endParaRPr>
          </a:p>
        </p:txBody>
      </p:sp>
      <p:sp>
        <p:nvSpPr>
          <p:cNvPr id="24" name="文本框 23"/>
          <p:cNvSpPr txBox="1"/>
          <p:nvPr/>
        </p:nvSpPr>
        <p:spPr>
          <a:xfrm>
            <a:off x="624780" y="5853178"/>
            <a:ext cx="2339102" cy="461665"/>
          </a:xfrm>
          <a:prstGeom prst="rect">
            <a:avLst/>
          </a:prstGeom>
          <a:noFill/>
        </p:spPr>
        <p:txBody>
          <a:bodyPr wrap="none" rtlCol="0" anchor="t">
            <a:spAutoFit/>
          </a:bodyPr>
          <a:lstStyle/>
          <a:p>
            <a:r>
              <a:rPr 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实行</a:t>
            </a:r>
            <a:r>
              <a:rPr lang="zh-CN" sz="240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君主立宪制</a:t>
            </a:r>
            <a:endParaRPr lang="zh-CN" altLang="en-US" sz="2400">
              <a:solidFill>
                <a:srgbClr val="231F20"/>
              </a:solidFill>
              <a:latin typeface="黑体" pitchFamily="49" charset="-122"/>
              <a:ea typeface="黑体" pitchFamily="49" charset="-122"/>
              <a:cs typeface="黑体" panose="02010609060101010101" pitchFamily="49" charset="-122"/>
              <a:sym typeface="+mn-ea"/>
            </a:endParaRPr>
          </a:p>
        </p:txBody>
      </p:sp>
      <p:sp>
        <p:nvSpPr>
          <p:cNvPr id="25" name="文本框 24"/>
          <p:cNvSpPr txBox="1"/>
          <p:nvPr/>
        </p:nvSpPr>
        <p:spPr>
          <a:xfrm>
            <a:off x="463784" y="5284814"/>
            <a:ext cx="1808508" cy="523220"/>
          </a:xfrm>
          <a:prstGeom prst="rect">
            <a:avLst/>
          </a:prstGeom>
          <a:solidFill>
            <a:schemeClr val="bg1"/>
          </a:solidFill>
        </p:spPr>
        <p:txBody>
          <a:bodyPr wrap="none" rtlCol="0" anchor="t">
            <a:spAutoFit/>
          </a:bodyPr>
          <a:lstStyle/>
          <a:p>
            <a:r>
              <a:rPr lang="zh-CN" altLang="en-US"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sym typeface="+mn-ea"/>
              </a:rPr>
              <a:t>政体： </a:t>
            </a:r>
            <a:endParaRPr lang="zh-CN" altLang="en-US" sz="2800" b="1">
              <a:latin typeface="黑体" panose="02010609060101010101" pitchFamily="49" charset="-122"/>
              <a:ea typeface="黑体" panose="02010609060101010101" pitchFamily="49" charset="-122"/>
              <a:sym typeface="+mn-ea"/>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0212" y="1070918"/>
            <a:ext cx="4886265" cy="5495925"/>
          </a:xfrm>
          <a:prstGeom prst="rect">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2" grpId="0"/>
      <p:bldP spid="23" grpId="0"/>
      <p:bldP spid="24" grpId="0"/>
      <p:bldP spid="25"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7" name="标题 2"/>
          <p:cNvSpPr txBox="1">
            <a:spLocks noGrp="1"/>
          </p:cNvSpPr>
          <p:nvPr>
            <p:ph type="ctrTitle"/>
          </p:nvPr>
        </p:nvSpPr>
        <p:spPr>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000" b="1" kern="1200" baseline="0">
                <a:solidFill>
                  <a:schemeClr val="tx1">
                    <a:lumMod val="75000"/>
                    <a:lumOff val="25000"/>
                  </a:schemeClr>
                </a:solidFill>
                <a:latin typeface="Times New Roman" panose="02020603050405020304" pitchFamily="18" charset="0"/>
                <a:ea typeface="黑体" panose="02010609060101010101" pitchFamily="49" charset="-122"/>
                <a:cs typeface="+mj-cs"/>
              </a:defRPr>
            </a:lvl1pPr>
          </a:lstStyle>
          <a:p>
            <a:r>
              <a:rPr lang="zh-CN" altLang="en-US"/>
              <a:t>二</a:t>
            </a:r>
            <a:r>
              <a:rPr lang="zh-CN" altLang="en-US" smtClean="0"/>
              <a:t>、资本主义的扩展</a:t>
            </a:r>
            <a:endParaRPr lang="zh-CN" altLang="en-US"/>
          </a:p>
        </p:txBody>
      </p:sp>
      <p:sp>
        <p:nvSpPr>
          <p:cNvPr id="8" name="Text Box 2"/>
          <p:cNvSpPr txBox="1"/>
          <p:nvPr/>
        </p:nvSpPr>
        <p:spPr>
          <a:xfrm>
            <a:off x="2346801" y="1026715"/>
            <a:ext cx="7828597" cy="523220"/>
          </a:xfrm>
          <a:prstGeom prst="rect">
            <a:avLst/>
          </a:prstGeom>
          <a:noFill/>
          <a:ln w="9525">
            <a:noFill/>
          </a:ln>
        </p:spPr>
        <p:txBody>
          <a:bodyPr wrap="square">
            <a:spAutoFit/>
          </a:bodyPr>
          <a:lstStyle/>
          <a:p>
            <a:r>
              <a:rPr lang="en-US" altLang="zh-CN" sz="2800" b="1">
                <a:latin typeface="黑体" panose="02010609060101010101" pitchFamily="49" charset="-122"/>
                <a:ea typeface="黑体" panose="02010609060101010101" pitchFamily="49" charset="-122"/>
              </a:rPr>
              <a:t>   </a:t>
            </a:r>
            <a:r>
              <a:rPr lang="en-US" altLang="zh-CN" sz="2800" b="1" smtClean="0">
                <a:latin typeface="宋体" pitchFamily="2" charset="-122"/>
                <a:ea typeface="宋体" panose="02010600030101010101" pitchFamily="2" charset="-122"/>
              </a:rPr>
              <a:t>【</a:t>
            </a:r>
            <a:r>
              <a:rPr lang="zh-CN" altLang="en-US" sz="2800" smtClean="0">
                <a:latin typeface="黑体" panose="02010609060101010101" pitchFamily="49" charset="-122"/>
                <a:ea typeface="黑体" panose="02010609060101010101" pitchFamily="49" charset="-122"/>
              </a:rPr>
              <a:t>总结提升</a:t>
            </a:r>
            <a:r>
              <a:rPr lang="en-US" altLang="zh-CN" sz="2800" smtClean="0">
                <a:latin typeface="宋体" pitchFamily="2" charset="-122"/>
                <a:ea typeface="宋体" panose="02010600030101010101" pitchFamily="2" charset="-122"/>
              </a:rPr>
              <a:t>】 </a:t>
            </a:r>
            <a:r>
              <a:rPr lang="zh-CN" altLang="en-US" sz="2800" smtClean="0">
                <a:latin typeface="黑体" panose="02010609060101010101" pitchFamily="49" charset="-122"/>
                <a:ea typeface="黑体" panose="02010609060101010101" pitchFamily="49" charset="-122"/>
              </a:rPr>
              <a:t>各国民主政体确立和发展</a:t>
            </a:r>
            <a:endParaRPr lang="zh-CN" altLang="en-US" sz="2800">
              <a:latin typeface="黑体" panose="02010609060101010101" pitchFamily="49" charset="-122"/>
              <a:ea typeface="黑体" panose="02010609060101010101" pitchFamily="49" charset="-122"/>
            </a:endParaRPr>
          </a:p>
        </p:txBody>
      </p:sp>
      <p:graphicFrame>
        <p:nvGraphicFramePr>
          <p:cNvPr id="9" name="Group 4"/>
          <p:cNvGraphicFramePr>
            <a:graphicFrameLocks noGrp="1"/>
          </p:cNvGraphicFramePr>
          <p:nvPr/>
        </p:nvGraphicFramePr>
        <p:xfrm>
          <a:off x="981075" y="1690190"/>
          <a:ext cx="10922000" cy="4932045"/>
        </p:xfrm>
        <a:graphic>
          <a:graphicData uri="http://schemas.openxmlformats.org/drawingml/2006/table">
            <a:tbl>
              <a:tblPr/>
              <a:tblGrid>
                <a:gridCol w="1130300"/>
                <a:gridCol w="2781300"/>
                <a:gridCol w="1727200"/>
                <a:gridCol w="1574800"/>
                <a:gridCol w="3708400"/>
              </a:tblGrid>
              <a:tr h="659130">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rPr>
                        <a:t>国别</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rPr>
                        <a:t>           途径</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rPr>
                        <a:t>  </a:t>
                      </a:r>
                      <a:r>
                        <a:rPr kumimoji="0" lang="zh-CN" altLang="en-US"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rPr>
                        <a:t>政体</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rPr>
                        <a:t> 主要特征</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rPr>
                        <a:t>评价</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166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3333FF"/>
                          </a:solidFill>
                          <a:effectLst/>
                          <a:latin typeface="Arial" panose="020b0604020202020204" pitchFamily="34" charset="0"/>
                          <a:ea typeface="黑体" panose="02010609060101010101" pitchFamily="49" charset="-122"/>
                        </a:rPr>
                        <a:t>英国</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革命：“光荣革命”</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君主立宪制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6">
                  <a:txBody>
                    <a:bodyPr vert="horz" wrap="square"/>
                    <a:lstStyle/>
                    <a:p>
                      <a:pPr marL="0" marR="0" lvl="0" indent="0" algn="l" defTabSz="914400" rtl="0" eaLnBrk="1" fontAlgn="base" latinLnBrk="0" hangingPunct="1">
                        <a:lnSpc>
                          <a:spcPts val="3300"/>
                        </a:lnSpc>
                        <a:spcBef>
                          <a:spcPct val="20000"/>
                        </a:spcBef>
                        <a:spcAft>
                          <a:spcPct val="0"/>
                        </a:spcAft>
                        <a:buClr>
                          <a:schemeClr val="hlink"/>
                        </a:buClr>
                        <a:buSzPct val="70000"/>
                        <a:buFont typeface="Wingdings" panose="05000000000000000000" pitchFamily="2" charset="2"/>
                        <a:buNone/>
                        <a:defRPr/>
                      </a:pPr>
                      <a:endParaRPr lang="en-US" altLang="zh-CN" sz="2400" b="0" smtClean="0">
                        <a:solidFill>
                          <a:prstClr val="black"/>
                        </a:solidFill>
                        <a:effectLst/>
                        <a:latin typeface="Tahoma" pitchFamily="34" charset="0"/>
                        <a:ea typeface="黑体" pitchFamily="49" charset="-122"/>
                      </a:endParaRPr>
                    </a:p>
                    <a:p>
                      <a:pPr marL="0" marR="0" lvl="0" indent="0" algn="l" defTabSz="914400" rtl="0" eaLnBrk="1" fontAlgn="base" latinLnBrk="0" hangingPunct="1">
                        <a:lnSpc>
                          <a:spcPts val="3300"/>
                        </a:lnSpc>
                        <a:spcBef>
                          <a:spcPct val="20000"/>
                        </a:spcBef>
                        <a:spcAft>
                          <a:spcPct val="0"/>
                        </a:spcAft>
                        <a:buClr>
                          <a:schemeClr val="hlink"/>
                        </a:buClr>
                        <a:buSzPct val="70000"/>
                        <a:buFont typeface="Wingdings" panose="05000000000000000000" pitchFamily="2" charset="2"/>
                        <a:buNone/>
                        <a:defRPr/>
                      </a:pPr>
                      <a:r>
                        <a:rPr lang="zh-CN" altLang="en-US" sz="2400" b="0" smtClean="0">
                          <a:solidFill>
                            <a:prstClr val="black"/>
                          </a:solidFill>
                          <a:effectLst/>
                          <a:latin typeface="Tahoma" pitchFamily="34" charset="0"/>
                          <a:ea typeface="黑体" panose="02010609060101010101" pitchFamily="49" charset="-122"/>
                        </a:rPr>
                        <a:t>代议制度</a:t>
                      </a:r>
                      <a:endParaRPr lang="en-US" altLang="zh-CN" sz="2400" b="0" smtClean="0">
                        <a:solidFill>
                          <a:prstClr val="black"/>
                        </a:solidFill>
                        <a:effectLst/>
                        <a:latin typeface="Tahoma" pitchFamily="34" charset="0"/>
                        <a:ea typeface="黑体" panose="02010609060101010101" pitchFamily="49" charset="-122"/>
                      </a:endParaRPr>
                    </a:p>
                    <a:p>
                      <a:pPr marL="0" marR="0" lvl="0" indent="0" algn="l" defTabSz="914400" rtl="0" eaLnBrk="1" fontAlgn="base" latinLnBrk="0" hangingPunct="1">
                        <a:lnSpc>
                          <a:spcPts val="3300"/>
                        </a:lnSpc>
                        <a:spcBef>
                          <a:spcPct val="20000"/>
                        </a:spcBef>
                        <a:spcAft>
                          <a:spcPct val="0"/>
                        </a:spcAft>
                        <a:buClr>
                          <a:schemeClr val="hlink"/>
                        </a:buClr>
                        <a:buSzPct val="70000"/>
                        <a:buFont typeface="Wingdings" panose="05000000000000000000" pitchFamily="2" charset="2"/>
                        <a:buNone/>
                        <a:defRPr/>
                      </a:pPr>
                      <a:r>
                        <a:rPr lang="zh-CN" altLang="en-US" sz="2400" b="0" smtClean="0">
                          <a:solidFill>
                            <a:prstClr val="black"/>
                          </a:solidFill>
                          <a:effectLst/>
                          <a:latin typeface="Tahoma" pitchFamily="34" charset="0"/>
                          <a:ea typeface="黑体" panose="02010609060101010101" pitchFamily="49" charset="-122"/>
                        </a:rPr>
                        <a:t>权力制衡 </a:t>
                      </a:r>
                      <a:endParaRPr lang="en-US" altLang="zh-CN" sz="2400" b="0" smtClean="0">
                        <a:solidFill>
                          <a:prstClr val="black"/>
                        </a:solidFill>
                        <a:effectLst/>
                        <a:latin typeface="Tahoma" pitchFamily="34" charset="0"/>
                        <a:ea typeface="黑体" panose="02010609060101010101" pitchFamily="49" charset="-122"/>
                      </a:endParaRPr>
                    </a:p>
                    <a:p>
                      <a:pPr marL="0" marR="0" lvl="0" indent="0" algn="l" defTabSz="914400" rtl="0" eaLnBrk="1" fontAlgn="base" latinLnBrk="0" hangingPunct="1">
                        <a:lnSpc>
                          <a:spcPts val="3300"/>
                        </a:lnSpc>
                        <a:spcBef>
                          <a:spcPct val="20000"/>
                        </a:spcBef>
                        <a:spcAft>
                          <a:spcPct val="0"/>
                        </a:spcAft>
                        <a:buClr>
                          <a:schemeClr val="hlink"/>
                        </a:buClr>
                        <a:buSzPct val="70000"/>
                        <a:buFont typeface="Wingdings" panose="05000000000000000000" pitchFamily="2" charset="2"/>
                        <a:buNone/>
                        <a:defRPr/>
                      </a:pPr>
                      <a:r>
                        <a:rPr lang="zh-CN" altLang="en-US" sz="2400" b="0" smtClean="0">
                          <a:solidFill>
                            <a:prstClr val="black"/>
                          </a:solidFill>
                          <a:effectLst/>
                          <a:latin typeface="Tahoma" pitchFamily="34" charset="0"/>
                          <a:ea typeface="黑体" panose="02010609060101010101" pitchFamily="49" charset="-122"/>
                        </a:rPr>
                        <a:t>政党制度</a:t>
                      </a:r>
                    </a:p>
                    <a:p>
                      <a:pPr marL="0" marR="0" lvl="0" indent="0" algn="l" defTabSz="914400" rtl="0" eaLnBrk="1" fontAlgn="base" latinLnBrk="0" hangingPunct="1">
                        <a:lnSpc>
                          <a:spcPts val="3300"/>
                        </a:lnSpc>
                        <a:spcBef>
                          <a:spcPct val="20000"/>
                        </a:spcBef>
                        <a:spcAft>
                          <a:spcPct val="0"/>
                        </a:spcAft>
                        <a:buClr>
                          <a:schemeClr val="hlink"/>
                        </a:buClr>
                        <a:buSzPct val="70000"/>
                        <a:buFont typeface="Wingdings" panose="05000000000000000000" pitchFamily="2" charset="2"/>
                        <a:buNone/>
                      </a:pPr>
                      <a:endPar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6">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defRPr/>
                      </a:pPr>
                      <a:r>
                        <a:rPr lang="zh-CN" altLang="en-US" sz="2400" b="0" smtClean="0">
                          <a:solidFill>
                            <a:srgbClr val="FF0000"/>
                          </a:solidFill>
                          <a:latin typeface="黑体" panose="02010609060101010101" pitchFamily="49" charset="-122"/>
                          <a:ea typeface="黑体" panose="02010609060101010101" pitchFamily="49" charset="-122"/>
                          <a:cs typeface="黑体" panose="02010609060101010101" pitchFamily="49" charset="-122"/>
                        </a:rPr>
                        <a:t>积极：</a:t>
                      </a:r>
                      <a:r>
                        <a:rPr lang="zh-CN" altLang="en-US" sz="2400" b="0" smtClean="0">
                          <a:solidFill>
                            <a:prstClr val="black"/>
                          </a:solidFill>
                          <a:latin typeface="黑体" panose="02010609060101010101" pitchFamily="49" charset="-122"/>
                          <a:ea typeface="黑体" panose="02010609060101010101" pitchFamily="49" charset="-122"/>
                          <a:cs typeface="黑体" panose="02010609060101010101" pitchFamily="49" charset="-122"/>
                        </a:rPr>
                        <a:t>否定了封建专制制度，推动了民主政治的发展；稳定了社会秩序；生产力进步，促进了资本主义的发展。</a:t>
                      </a:r>
                      <a:endParaRPr lang="en-US" altLang="zh-CN" sz="2400" b="0" smtClean="0">
                        <a:solidFill>
                          <a:prstClr val="black"/>
                        </a:solidFill>
                        <a:latin typeface="黑体" pitchFamily="49" charset="-122"/>
                        <a:ea typeface="黑体" pitchFamily="49" charset="-122"/>
                        <a:cs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defRPr/>
                      </a:pPr>
                      <a:r>
                        <a:rPr lang="zh-CN" altLang="en-US" sz="2400" b="0" smtClean="0">
                          <a:solidFill>
                            <a:srgbClr val="FF0000"/>
                          </a:solidFill>
                          <a:latin typeface="黑体" panose="02010609060101010101" pitchFamily="49" charset="-122"/>
                          <a:ea typeface="黑体" panose="02010609060101010101" pitchFamily="49" charset="-122"/>
                          <a:cs typeface="黑体" panose="02010609060101010101" pitchFamily="49" charset="-122"/>
                        </a:rPr>
                        <a:t>消极：</a:t>
                      </a:r>
                      <a:r>
                        <a:rPr lang="zh-CN" altLang="en-US" sz="2400" b="0" smtClean="0">
                          <a:solidFill>
                            <a:prstClr val="black"/>
                          </a:solidFill>
                          <a:latin typeface="黑体" panose="02010609060101010101" pitchFamily="49" charset="-122"/>
                          <a:ea typeface="黑体" panose="02010609060101010101" pitchFamily="49" charset="-122"/>
                          <a:cs typeface="黑体" panose="02010609060101010101" pitchFamily="49" charset="-122"/>
                        </a:rPr>
                        <a:t>资本主义制度仍然是一种剥削制度。资本主义列强大肆推行殖民主义，把亚非拉广大地区变成殖民地和半殖民地，进行压榨和掠夺。</a:t>
                      </a:r>
                      <a:endParaRPr kumimoji="0" lang="zh-CN" altLang="en-US" sz="2400" b="0" i="0" u="none" strike="noStrike" cap="none" normalizeH="0" baseline="0" smtClean="0">
                        <a:ln>
                          <a:noFill/>
                        </a:ln>
                        <a:solidFill>
                          <a:schemeClr val="tx1"/>
                        </a:solidFill>
                        <a:effectLst/>
                        <a:latin typeface="Arial"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699770">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3333FF"/>
                          </a:solidFill>
                          <a:effectLst/>
                          <a:latin typeface="Arial" panose="020b0604020202020204" pitchFamily="34" charset="0"/>
                          <a:ea typeface="黑体" panose="02010609060101010101" pitchFamily="49" charset="-122"/>
                        </a:rPr>
                        <a:t>美国</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革命：独立战争</a:t>
                      </a:r>
                      <a:endParaRPr kumimoji="0" lang="en-US" altLang="zh-CN" sz="2400" b="0" i="0" u="none" strike="noStrike" cap="none" normalizeH="0" baseline="0" smtClean="0">
                        <a:ln>
                          <a:noFill/>
                        </a:ln>
                        <a:solidFill>
                          <a:schemeClr val="tx1"/>
                        </a:solidFill>
                        <a:effectLst/>
                        <a:latin typeface="Arial" pitchFamily="34" charset="0"/>
                        <a:ea typeface="黑体" pitchFamily="49" charset="-122"/>
                      </a:endParaRP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en-US" altLang="zh-CN"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          </a:t>
                      </a: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南北战争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共和制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5488">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3333FF"/>
                          </a:solidFill>
                          <a:effectLst/>
                          <a:latin typeface="Arial" panose="020b0604020202020204" pitchFamily="34" charset="0"/>
                          <a:ea typeface="黑体" panose="02010609060101010101" pitchFamily="49" charset="-122"/>
                        </a:rPr>
                        <a:t>法国</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革命：艰难曲折</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共和制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5849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3333FF"/>
                          </a:solidFill>
                          <a:effectLst/>
                          <a:latin typeface="Arial" panose="020b0604020202020204" pitchFamily="34" charset="0"/>
                          <a:ea typeface="黑体" panose="02010609060101010101" pitchFamily="49" charset="-122"/>
                        </a:rPr>
                        <a:t>德国</a:t>
                      </a:r>
                      <a:endParaRPr kumimoji="0" lang="en-US" altLang="zh-CN" sz="2400" b="1" i="0" u="none" strike="noStrike" cap="none" normalizeH="0" baseline="0" smtClean="0">
                        <a:ln>
                          <a:noFill/>
                        </a:ln>
                        <a:solidFill>
                          <a:srgbClr val="3333FF"/>
                        </a:solidFill>
                        <a:effectLst/>
                        <a:latin typeface="Arial" pitchFamily="34" charset="0"/>
                        <a:ea typeface="黑体" pitchFamily="49" charset="-122"/>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3333FF"/>
                          </a:solidFill>
                          <a:effectLst/>
                          <a:latin typeface="Arial" panose="020b0604020202020204" pitchFamily="34" charset="0"/>
                          <a:ea typeface="黑体" panose="02010609060101010101" pitchFamily="49" charset="-122"/>
                        </a:rPr>
                        <a:t>意大利</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统一：王朝战争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君主立宪制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3113">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3333FF"/>
                          </a:solidFill>
                          <a:effectLst/>
                          <a:latin typeface="Arial" panose="020b0604020202020204" pitchFamily="34" charset="0"/>
                          <a:ea typeface="黑体" panose="02010609060101010101" pitchFamily="49" charset="-122"/>
                        </a:rPr>
                        <a:t>日本</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改革：明治维新</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君主立宪制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59130">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1" i="0" u="none" strike="noStrike" cap="none" normalizeH="0" baseline="0" smtClean="0">
                          <a:ln>
                            <a:noFill/>
                          </a:ln>
                          <a:solidFill>
                            <a:srgbClr val="3333FF"/>
                          </a:solidFill>
                          <a:effectLst/>
                          <a:latin typeface="Arial" panose="020b0604020202020204" pitchFamily="34" charset="0"/>
                          <a:ea typeface="黑体" panose="02010609060101010101" pitchFamily="49" charset="-122"/>
                        </a:rPr>
                        <a:t>俄国</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改革：农奴制改革</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4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沙皇专制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vert="horz" wrap="square"/>
                    <a:lstStyle/>
                    <a:p>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98425" y="656501"/>
            <a:ext cx="1479550" cy="1604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New picture" hidden="1"/>
          <p:cNvPicPr/>
          <p:nvPr/>
        </p:nvPicPr>
        <p:blipFill>
          <a:blip r:embed="rId3"/>
          <a:stretch>
            <a:fillRect/>
          </a:stretch>
        </p:blipFill>
        <p:spPr>
          <a:xfrm>
            <a:off x="10274300" y="11341100"/>
            <a:ext cx="330200" cy="4064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s>
</file>

<file path=ppt/theme/theme1.xml><?xml version="1.0" encoding="utf-8"?>
<a:theme xmlns:r="http://schemas.openxmlformats.org/officeDocument/2006/relationships"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Fan</Template>
  <Company/>
  <PresentationFormat>自定义</PresentationFormat>
  <Paragraphs>378</Paragraphs>
  <Slides>36</Slides>
  <Notes>0</Notes>
  <TotalTime>1</TotalTime>
  <HiddenSlides>0</HiddenSlides>
  <MMClips>0</MMClips>
  <ScaleCrop>0</ScaleCrop>
  <HeadingPairs>
    <vt:vector baseType="variant" size="6">
      <vt:variant>
        <vt:lpstr>Fonts used</vt:lpstr>
      </vt:variant>
      <vt:variant>
        <vt:i4>20</vt:i4>
      </vt:variant>
      <vt:variant>
        <vt:lpstr>Theme</vt:lpstr>
      </vt:variant>
      <vt:variant>
        <vt:i4>1</vt:i4>
      </vt:variant>
      <vt:variant>
        <vt:lpstr>Slide Titles</vt:lpstr>
      </vt:variant>
      <vt:variant>
        <vt:i4>36</vt:i4>
      </vt:variant>
    </vt:vector>
  </HeadingPairs>
  <TitlesOfParts>
    <vt:vector baseType="lpstr" size="57">
      <vt:lpstr>Arial</vt:lpstr>
      <vt:lpstr>Franklin Gothic Medium</vt:lpstr>
      <vt:lpstr>Franklin Gothic Book</vt:lpstr>
      <vt:lpstr>Wingdings 2</vt:lpstr>
      <vt:lpstr>黑体</vt:lpstr>
      <vt:lpstr>楷体</vt:lpstr>
      <vt:lpstr>Calibri Light</vt:lpstr>
      <vt:lpstr>Calibri</vt:lpstr>
      <vt:lpstr>等线</vt:lpstr>
      <vt:lpstr>Times New Roman</vt:lpstr>
      <vt:lpstr>华文新魏</vt:lpstr>
      <vt:lpstr>华文楷体</vt:lpstr>
      <vt:lpstr>Wingdings</vt:lpstr>
      <vt:lpstr>宋体</vt:lpstr>
      <vt:lpstr>微软雅黑</vt:lpstr>
      <vt:lpstr>DengXian</vt:lpstr>
      <vt:lpstr>华文隶书</vt:lpstr>
      <vt:lpstr>楷体_GB2312</vt:lpstr>
      <vt:lpstr>隶书</vt:lpstr>
      <vt:lpstr>Tahoma</vt:lpstr>
      <vt:lpstr>暗香扑面</vt:lpstr>
      <vt:lpstr>第9课  资产阶级革命与资本主义制度的确立</vt:lpstr>
      <vt:lpstr>一、英法美资产阶级革命及资本主义制度的确立</vt:lpstr>
      <vt:lpstr>PowerPoint Presentation</vt:lpstr>
      <vt:lpstr>PowerPoint Presentation</vt:lpstr>
      <vt:lpstr>PowerPoint Presentation</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一、英法美资产阶级革命及资本主义制度的确立</vt:lpstr>
      <vt:lpstr>PowerPoint Presentation</vt:lpstr>
      <vt:lpstr>二、资本主义的扩展</vt:lpstr>
      <vt:lpstr>二、资本主义的扩展</vt:lpstr>
      <vt:lpstr>二、资本主义的扩展</vt:lpstr>
      <vt:lpstr>二、资本主义的扩展</vt:lpstr>
      <vt:lpstr>二、资本主义的扩展</vt:lpstr>
      <vt:lpstr>二、资本主义的扩展</vt:lpstr>
      <vt:lpstr>二、资本主义的扩展</vt:lpstr>
      <vt:lpstr>二、资本主义的扩展</vt:lpstr>
      <vt:lpstr>二、资本主义的扩展</vt:lpstr>
      <vt:lpstr>二、资本主义的扩展</vt:lpstr>
      <vt:lpstr>二、资本主义的扩展</vt:lpstr>
      <vt:lpstr>二、资本主义的扩展</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周淑婷</dc:creator>
  <cp:lastModifiedBy>常海燕</cp:lastModifiedBy>
  <cp:revision>1201</cp:revision>
  <dcterms:created xsi:type="dcterms:W3CDTF">2018-12-13T05:08:00Z</dcterms:created>
  <dcterms:modified xsi:type="dcterms:W3CDTF">2020-07-06T02:00:25Z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