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sldIdLst>
    <p:sldId id="410" r:id="rId2"/>
    <p:sldId id="411" r:id="rId3"/>
    <p:sldId id="412" r:id="rId4"/>
    <p:sldId id="413" r:id="rId5"/>
    <p:sldId id="414" r:id="rId6"/>
    <p:sldId id="415" r:id="rId7"/>
    <p:sldId id="416" r:id="rId8"/>
    <p:sldId id="417" r:id="rId9"/>
    <p:sldId id="418" r:id="rId10"/>
    <p:sldId id="419" r:id="rId11"/>
    <p:sldId id="420" r:id="rId12"/>
    <p:sldId id="421" r:id="rId13"/>
    <p:sldId id="422" r:id="rId14"/>
    <p:sldId id="423" r:id="rId15"/>
    <p:sldId id="424" r:id="rId16"/>
    <p:sldId id="425" r:id="rId17"/>
    <p:sldId id="426" r:id="rId18"/>
    <p:sldId id="427" r:id="rId19"/>
    <p:sldId id="428" r:id="rId20"/>
    <p:sldId id="429" r:id="rId21"/>
    <p:sldId id="430" r:id="rId22"/>
    <p:sldId id="431" r:id="rId23"/>
    <p:sldId id="432" r:id="rId24"/>
    <p:sldId id="433" r:id="rId25"/>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tags" Target="tags/tag63.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 Target="slides/slide2.xml" /><Relationship Id="rId30"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vl6pPr marL="22860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685800" indent="-228600" defTabSz="914400" eaLnBrk="1" fontAlgn="auto" latinLnBrk="0" hangingPunct="1">
              <a:lnSpc>
                <a:spcPct val="120000"/>
              </a:lnSpc>
              <a:buFont typeface="Arial" pitchFamily="34" charset="0"/>
              <a:buChar char="●"/>
              <a:tabLst>
                <a:tab pos="1609725"/>
              </a:tabLst>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1143000" indent="-228600" eaLnBrk="1" fontAlgn="auto" latinLnBrk="0" hangingPunct="1">
              <a:lnSpc>
                <a:spcPct val="120000"/>
              </a:lnSpc>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600200" indent="-228600" eaLnBrk="1" fontAlgn="auto" latinLnBrk="0" hangingPunct="1">
              <a:lnSpc>
                <a:spcPct val="120000"/>
              </a:lnSpc>
              <a:buFont typeface="Wingdings"/>
              <a:buChar char=""/>
              <a:defRPr sz="14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tags" Target="../tags/tag57.xml" /><Relationship Id="rId37" Type="http://schemas.openxmlformats.org/officeDocument/2006/relationships/tags" Target="../tags/tag58.xml" /><Relationship Id="rId38" Type="http://schemas.openxmlformats.org/officeDocument/2006/relationships/tags" Target="../tags/tag59.xml" /><Relationship Id="rId39" Type="http://schemas.openxmlformats.org/officeDocument/2006/relationships/tags" Target="../tags/tag60.xml" /><Relationship Id="rId4" Type="http://schemas.openxmlformats.org/officeDocument/2006/relationships/slideLayout" Target="../slideLayouts/slideLayout4.xml" /><Relationship Id="rId40" Type="http://schemas.openxmlformats.org/officeDocument/2006/relationships/tags" Target="../tags/tag61.xml" /><Relationship Id="rId41" Type="http://schemas.openxmlformats.org/officeDocument/2006/relationships/tags" Target="../tags/tag62.xml" /><Relationship Id="rId42" Type="http://schemas.openxmlformats.org/officeDocument/2006/relationships/theme" Target="../theme/theme1.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36"/>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37"/>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38"/>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39"/>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40"/>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41"/>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8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itchFamily="34" charset="0"/>
        <a:buChar char="●"/>
        <a:tabLst>
          <a:tab pos="1609725"/>
        </a:tabLst>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itchFamily="34" charset="0"/>
        <a:buChar char="●"/>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itchFamily="34" charset="0"/>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1.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2.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内容占位符 1"/>
          <p:cNvSpPr>
            <a:spLocks noGrp="1"/>
          </p:cNvSpPr>
          <p:nvPr>
            <p:ph sz="quarter" idx="10"/>
          </p:nvPr>
        </p:nvSpPr>
        <p:spPr>
          <a:xfrm>
            <a:off x="1328738" y="3451623"/>
            <a:ext cx="9886949" cy="768350"/>
          </a:xfrm>
        </p:spPr>
        <p:txBody>
          <a:bodyPr/>
          <a:lstStyle/>
          <a:p>
            <a:r>
              <a:rPr lang="zh-CN" altLang="en-US"/>
              <a:t>古代非洲与美洲</a:t>
            </a:r>
          </a:p>
        </p:txBody>
      </p:sp>
      <p:sp>
        <p:nvSpPr>
          <p:cNvPr id="3" name="内容占位符 2"/>
          <p:cNvSpPr>
            <a:spLocks noGrp="1"/>
          </p:cNvSpPr>
          <p:nvPr>
            <p:ph sz="quarter" idx="11"/>
          </p:nvPr>
        </p:nvSpPr>
        <p:spPr>
          <a:xfrm>
            <a:off x="5479816" y="1045541"/>
            <a:ext cx="1269774" cy="1088390"/>
          </a:xfrm>
        </p:spPr>
        <p:txBody>
          <a:bodyPr/>
          <a:lstStyle/>
          <a:p>
            <a:r>
              <a:rPr lang="en-US" altLang="zh-CN" smtClean="0"/>
              <a:t>05</a:t>
            </a: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非洲古代文明</a:t>
            </a:r>
          </a:p>
        </p:txBody>
      </p:sp>
      <p:sp>
        <p:nvSpPr>
          <p:cNvPr id="5" name="文本框 4"/>
          <p:cNvSpPr txBox="1"/>
          <p:nvPr/>
        </p:nvSpPr>
        <p:spPr>
          <a:xfrm>
            <a:off x="681034" y="331136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．考古学的材料证明，非洲各族人民很早就创造并发展了光辉灿烂的古代文明。在古代非洲文明化程度较高的地区是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．东南部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．西南部 </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．东北非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．西南非</a:t>
            </a:r>
          </a:p>
        </p:txBody>
      </p:sp>
      <p:sp>
        <p:nvSpPr>
          <p:cNvPr id="8" name="文本框 7"/>
          <p:cNvSpPr txBox="1"/>
          <p:nvPr/>
        </p:nvSpPr>
        <p:spPr>
          <a:xfrm>
            <a:off x="3617277" y="211790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90245" y="3687338"/>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本题考查非洲地理位置对文明发展的影响。结合所学地理和历史知识，东北非所处的地理位置便于与其他大陆联系，古代埃及文明就诞生在这里， 所以</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非洲古代文明</a:t>
            </a:r>
          </a:p>
        </p:txBody>
      </p:sp>
      <p:sp>
        <p:nvSpPr>
          <p:cNvPr id="5" name="文本框 4"/>
          <p:cNvSpPr txBox="1"/>
          <p:nvPr/>
        </p:nvSpPr>
        <p:spPr>
          <a:xfrm>
            <a:off x="635635" y="36075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323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．非洲是较早产生文明的地区，也是文明发展迟缓的地区，出现这一现象的客观原因是</a:t>
            </a:r>
          </a:p>
          <a:p>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．交通不便，地理位置孤立</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．长期遭受西方殖民者的入侵和破坏</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．黑奴贸易造成巨大经济、人力损失</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．缺乏主动向其他文明学习的动力</a:t>
            </a:r>
          </a:p>
        </p:txBody>
      </p:sp>
      <p:sp>
        <p:nvSpPr>
          <p:cNvPr id="8" name="文本框 7"/>
          <p:cNvSpPr txBox="1"/>
          <p:nvPr/>
        </p:nvSpPr>
        <p:spPr>
          <a:xfrm>
            <a:off x="957594" y="211790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44846" y="3983483"/>
            <a:ext cx="8625733"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地理环境对非洲发展的影响。根据所学可知，非洲尼罗河流域较早产生了文明，但由于非洲特殊的地理环境，特别是撒哈拉沙漠的阻隔，交通不便，地理位置相对孤立，与其他地区的交流较少，所以文明发展相对迟缓，</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非洲古代文明</a:t>
            </a:r>
          </a:p>
        </p:txBody>
      </p:sp>
      <p:sp>
        <p:nvSpPr>
          <p:cNvPr id="5" name="文本框 4"/>
          <p:cNvSpPr txBox="1"/>
          <p:nvPr/>
        </p:nvSpPr>
        <p:spPr>
          <a:xfrm>
            <a:off x="635635" y="36075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．古代埃及衰落后，在今埃塞俄比亚地区兴起了一个国家，受多种文明影响成长起来，并一度成为地区强国。该国家是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．埃及  </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．阿克苏姆</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．桑海  </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．大津巴布韦</a:t>
            </a:r>
          </a:p>
        </p:txBody>
      </p:sp>
      <p:sp>
        <p:nvSpPr>
          <p:cNvPr id="8" name="文本框 7"/>
          <p:cNvSpPr txBox="1"/>
          <p:nvPr/>
        </p:nvSpPr>
        <p:spPr>
          <a:xfrm>
            <a:off x="3853179" y="211790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44846" y="3983483"/>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本题考查阿克苏姆王国。从材料中国家的兴起时间是古代埃及衰落后，地点是在今埃塞俄比亚地区，可以判断该国家是阿克苏姆，故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非洲古代文明</a:t>
            </a:r>
          </a:p>
        </p:txBody>
      </p:sp>
      <p:sp>
        <p:nvSpPr>
          <p:cNvPr id="5" name="文本框 4"/>
          <p:cNvSpPr txBox="1"/>
          <p:nvPr/>
        </p:nvSpPr>
        <p:spPr>
          <a:xfrm>
            <a:off x="635635" y="36075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．非洲不是如一些西方学者所描绘的那样只是“狮子出没的地方”，而是在远古时代就有高度文明的大陆。非洲为世界文明的发展作出了重大贡献。其中以石头文化而闻名的国家是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．阿克苏姆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．加纳</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．马里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．大津巴布韦</a:t>
            </a:r>
          </a:p>
        </p:txBody>
      </p:sp>
      <p:sp>
        <p:nvSpPr>
          <p:cNvPr id="8" name="文本框 7"/>
          <p:cNvSpPr txBox="1"/>
          <p:nvPr/>
        </p:nvSpPr>
        <p:spPr>
          <a:xfrm>
            <a:off x="1043650" y="241188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44846" y="3983483"/>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本题考查非洲的文明。结合所学可知，以石头文化而闻名的国家是大津巴布韦 ，“津巴布韦”一词意为“石头建筑”或“ 石头城”，故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非洲古代文明</a:t>
            </a:r>
          </a:p>
        </p:txBody>
      </p:sp>
      <p:sp>
        <p:nvSpPr>
          <p:cNvPr id="5" name="文本框 4"/>
          <p:cNvSpPr txBox="1"/>
          <p:nvPr/>
        </p:nvSpPr>
        <p:spPr>
          <a:xfrm>
            <a:off x="635635" y="36075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．人类的历史证明，一个社会集团文化的进步往往取决于它有机会吸取邻近社会集团的经验。文化的交流是促进文明发展的重要因素。以下可以证明这一观点的反例是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．奥斯曼帝国崛起</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．东罗马帝国走向衰亡</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．大津巴布韦的不知所踪</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．阿克苏姆王国的兴衰</a:t>
            </a:r>
          </a:p>
        </p:txBody>
      </p:sp>
      <p:sp>
        <p:nvSpPr>
          <p:cNvPr id="8" name="文本框 7"/>
          <p:cNvSpPr txBox="1"/>
          <p:nvPr/>
        </p:nvSpPr>
        <p:spPr>
          <a:xfrm>
            <a:off x="8573162" y="220916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44846" y="3983483"/>
            <a:ext cx="8625733" cy="1754326"/>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大津巴布韦衰亡的原因。材料主旨是强调文明通过文化的交流才会不断发展进步，其反例应是缺乏文化的交流和融会贯通，文明最终走向消亡。奥斯曼帝国的崛起阻断了东西方的丝绸之路，但并没有导致文明的衰亡，排除</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；东罗马帝国是内部矛盾和外族入侵等多种因素导致衰亡，不是由于文明交流不畅，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不符合；阿克苏姆文明是混合文明的典型，不符合题意，排除</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；大津巴布韦受地理环境的影响，与其他文明交流不畅，虽然曾辉煌一时，但最终不知所踪，符合题意，故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古代美洲文明</a:t>
            </a:r>
          </a:p>
        </p:txBody>
      </p:sp>
      <p:sp>
        <p:nvSpPr>
          <p:cNvPr id="5" name="文本框 4"/>
          <p:cNvSpPr txBox="1"/>
          <p:nvPr/>
        </p:nvSpPr>
        <p:spPr>
          <a:xfrm>
            <a:off x="635635" y="36075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．在古代文明兴起的过程中，自然环境的影响十分突出。下列选项中，自然环境特征明显与其他三个不同的是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．古代两河流域文明</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．古代埃及文明</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．古代印度文明</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．美洲印第安文明</a:t>
            </a:r>
          </a:p>
        </p:txBody>
      </p:sp>
      <p:sp>
        <p:nvSpPr>
          <p:cNvPr id="8" name="文本框 7"/>
          <p:cNvSpPr txBox="1"/>
          <p:nvPr/>
        </p:nvSpPr>
        <p:spPr>
          <a:xfrm>
            <a:off x="2958174" y="220916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44846" y="3983483"/>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本题考查印第安文明的基本特征。</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三种文明都诞生于大河流域，属于大河文明；印第安文明诞生于美洲的高原、峡谷地带，不同于其他三个文明，故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古代美洲文明</a:t>
            </a:r>
          </a:p>
        </p:txBody>
      </p:sp>
      <p:sp>
        <p:nvSpPr>
          <p:cNvPr id="5" name="文本框 4"/>
          <p:cNvSpPr txBox="1"/>
          <p:nvPr/>
        </p:nvSpPr>
        <p:spPr>
          <a:xfrm>
            <a:off x="635635" y="36075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．在地球上所有神秘的民族中，中美的玛雅是最独特的。 </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世纪西班牙人征服美洲时，许多珍贵的玛雅文字被当成魔鬼作品焚毁，祭司遭到掠杀。这段材料反映了殖民入侵的后果是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．经济衰退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．文化浩劫 </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．国家分裂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．民族灭亡</a:t>
            </a:r>
          </a:p>
        </p:txBody>
      </p:sp>
      <p:sp>
        <p:nvSpPr>
          <p:cNvPr id="8" name="文本框 7"/>
          <p:cNvSpPr txBox="1"/>
          <p:nvPr/>
        </p:nvSpPr>
        <p:spPr>
          <a:xfrm>
            <a:off x="1386549" y="239331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44846" y="3983483"/>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本题考查玛雅文明。材料中西班牙人入侵美洲后，玛雅文明遭到了严重的破坏，这反映了殖民入侵后造成了文化浩劫，故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古代美洲文明</a:t>
            </a:r>
          </a:p>
        </p:txBody>
      </p:sp>
      <p:sp>
        <p:nvSpPr>
          <p:cNvPr id="5" name="文本框 4"/>
          <p:cNvSpPr txBox="1"/>
          <p:nvPr/>
        </p:nvSpPr>
        <p:spPr>
          <a:xfrm>
            <a:off x="618069" y="422681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．下图为玉米神像香炉。香炉上塑造的玉米神手持鲜花，从天而降，给人们带来丰收。此陶质香炉约制成于公元</a:t>
            </a:r>
            <a:r>
              <a:rPr lang="en-US" altLang="zh-CN">
                <a:latin typeface="微软雅黑" panose="020b0503020204020204" pitchFamily="34" charset="-122"/>
                <a:ea typeface="微软雅黑" panose="020b0503020204020204" pitchFamily="34" charset="-122"/>
              </a:rPr>
              <a:t>1450</a:t>
            </a:r>
            <a:r>
              <a:rPr lang="zh-CN" altLang="en-US">
                <a:latin typeface="微软雅黑" panose="020b0503020204020204" pitchFamily="34" charset="-122"/>
                <a:ea typeface="微软雅黑" panose="020b0503020204020204" pitchFamily="34" charset="-122"/>
              </a:rPr>
              <a:t>年至</a:t>
            </a:r>
            <a:r>
              <a:rPr lang="en-US" altLang="zh-CN">
                <a:latin typeface="微软雅黑" panose="020b0503020204020204" pitchFamily="34" charset="-122"/>
                <a:ea typeface="微软雅黑" panose="020b0503020204020204" pitchFamily="34" charset="-122"/>
              </a:rPr>
              <a:t>17</a:t>
            </a:r>
            <a:r>
              <a:rPr lang="zh-CN" altLang="en-US">
                <a:latin typeface="微软雅黑" panose="020b0503020204020204" pitchFamily="34" charset="-122"/>
                <a:ea typeface="微软雅黑" panose="020b0503020204020204" pitchFamily="34" charset="-122"/>
              </a:rPr>
              <a:t>世纪。最早开始种植玉米的是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 </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．中国河姆渡居民</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．非洲班图人</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．美洲印第安人</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．印度雅利安人</a:t>
            </a:r>
          </a:p>
        </p:txBody>
      </p:sp>
      <p:sp>
        <p:nvSpPr>
          <p:cNvPr id="8" name="文本框 7"/>
          <p:cNvSpPr txBox="1"/>
          <p:nvPr/>
        </p:nvSpPr>
        <p:spPr>
          <a:xfrm>
            <a:off x="7373011" y="212915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27280" y="4602793"/>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本题考查印第安文明。依据所学知识，古代美洲的印第安人创造了灿烂的文明，独立培育出其他大陆没有的很多农作物，包括马铃薯、玉米、番茄、花生等，故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852498" y="2459668"/>
            <a:ext cx="2228850"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15362"/>
                                        </p:tgtEl>
                                        <p:attrNameLst>
                                          <p:attrName>style.visibility</p:attrName>
                                        </p:attrNameLst>
                                      </p:cBhvr>
                                      <p:to>
                                        <p:strVal val="visible"/>
                                      </p:to>
                                    </p:set>
                                    <p:animEffect transition="in" filter="fade">
                                      <p:cBhvr>
                                        <p:cTn id="19" dur="500"/>
                                        <p:tgtEl>
                                          <p:spTgt spid="1536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2"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7"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0" presetClass="entr" presetSubtype="0" fill="hold" grpId="5"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古代美洲文明</a:t>
            </a:r>
          </a:p>
        </p:txBody>
      </p:sp>
      <p:sp>
        <p:nvSpPr>
          <p:cNvPr id="5" name="文本框 4"/>
          <p:cNvSpPr txBox="1"/>
          <p:nvPr/>
        </p:nvSpPr>
        <p:spPr>
          <a:xfrm>
            <a:off x="690245" y="375850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．“印第安人培植了一百多种植物，即与整个欧亚大陆所培植的植物一样多，这的确是一个非凡的成就。”下列各物种均起源于美洲印第安人的是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．玉米　茶叶　番茄　大豆　烟草</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．玉米　棉花　水稻　马铃薯　可可</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．玉米　花生　水稻　小麦　番茄</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．玉米　马铃薯　烟草　番茄　花生</a:t>
            </a:r>
          </a:p>
        </p:txBody>
      </p:sp>
      <p:sp>
        <p:nvSpPr>
          <p:cNvPr id="8" name="文本框 7"/>
          <p:cNvSpPr txBox="1"/>
          <p:nvPr/>
        </p:nvSpPr>
        <p:spPr>
          <a:xfrm>
            <a:off x="6567487" y="212915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699456" y="4134483"/>
            <a:ext cx="8625733"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本题考查印第安文明。结合所学知识，茶叶是中国人最早培育的，排除</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；棉花是非洲班图人最早培育的，水稻是中国人最早培育的，排除</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；玉米、马铃薯、烟草、番茄、花生、可可等都是印第安人最早培育的，所以</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古代美洲文明</a:t>
            </a:r>
          </a:p>
        </p:txBody>
      </p:sp>
      <p:sp>
        <p:nvSpPr>
          <p:cNvPr id="5" name="文本框 4"/>
          <p:cNvSpPr txBox="1"/>
          <p:nvPr/>
        </p:nvSpPr>
        <p:spPr>
          <a:xfrm>
            <a:off x="699456" y="3120964"/>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．在美洲印第安古代文明中，达到辉煌的巅峰却神秘地消失，被誉为“美洲的希腊”的是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．玛雅文明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．阿兹特克文明</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．印加文明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．亚述文明</a:t>
            </a:r>
          </a:p>
        </p:txBody>
      </p:sp>
      <p:sp>
        <p:nvSpPr>
          <p:cNvPr id="8" name="文本框 7"/>
          <p:cNvSpPr txBox="1"/>
          <p:nvPr/>
        </p:nvSpPr>
        <p:spPr>
          <a:xfrm>
            <a:off x="1257962" y="212915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708667" y="3496941"/>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本题考查玛雅文明的特征。从材料中“神秘地消失”和“美洲的希腊”可以判断这是玛雅文明，故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古代美洲文明</a:t>
            </a:r>
          </a:p>
        </p:txBody>
      </p:sp>
      <p:sp>
        <p:nvSpPr>
          <p:cNvPr id="5" name="文本框 4"/>
          <p:cNvSpPr txBox="1"/>
          <p:nvPr/>
        </p:nvSpPr>
        <p:spPr>
          <a:xfrm>
            <a:off x="813756" y="34825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14</a:t>
            </a:r>
            <a:r>
              <a:rPr lang="zh-CN" altLang="en-US">
                <a:latin typeface="微软雅黑" panose="020b0503020204020204" pitchFamily="34" charset="-122"/>
                <a:ea typeface="微软雅黑" panose="020b0503020204020204" pitchFamily="34" charset="-122"/>
              </a:rPr>
              <a:t>世纪，兴起于今墨西哥地区。</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世纪初，国家进入鼎盛时期，控制了整个墨西哥谷地及其周边部落，其经济基础是农业。他们发明了“浮动园地”，扩大了耕地面积。以上描述的是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．阿兹特克人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．玛雅人</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．印加人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．班图人</a:t>
            </a:r>
          </a:p>
        </p:txBody>
      </p:sp>
      <p:sp>
        <p:nvSpPr>
          <p:cNvPr id="8" name="文本框 7"/>
          <p:cNvSpPr txBox="1"/>
          <p:nvPr/>
        </p:nvSpPr>
        <p:spPr>
          <a:xfrm>
            <a:off x="1915187" y="241188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822967" y="3858527"/>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本题考查阿兹特克人。从材料中的时间、地点、经济基础和发明“浮动园地”可以判断这是阿兹特克人，故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古代美洲文明</a:t>
            </a:r>
          </a:p>
        </p:txBody>
      </p:sp>
      <p:sp>
        <p:nvSpPr>
          <p:cNvPr id="5" name="文本框 4"/>
          <p:cNvSpPr txBox="1"/>
          <p:nvPr/>
        </p:nvSpPr>
        <p:spPr>
          <a:xfrm>
            <a:off x="813756" y="34825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5" y="1857375"/>
            <a:ext cx="9311533"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12</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13</a:t>
            </a:r>
            <a:r>
              <a:rPr lang="zh-CN" altLang="en-US">
                <a:latin typeface="微软雅黑" panose="020b0503020204020204" pitchFamily="34" charset="-122"/>
                <a:ea typeface="微软雅黑" panose="020b0503020204020204" pitchFamily="34" charset="-122"/>
              </a:rPr>
              <a:t>世纪，崛起于秘鲁的库斯科地区。</a:t>
            </a:r>
            <a:r>
              <a:rPr lang="en-US" altLang="zh-CN">
                <a:latin typeface="微软雅黑" panose="020b0503020204020204" pitchFamily="34" charset="-122"/>
                <a:ea typeface="微软雅黑" panose="020b0503020204020204" pitchFamily="34" charset="-122"/>
              </a:rPr>
              <a:t>15 </a:t>
            </a:r>
            <a:r>
              <a:rPr lang="zh-CN" altLang="en-US">
                <a:latin typeface="微软雅黑" panose="020b0503020204020204" pitchFamily="34" charset="-122"/>
                <a:ea typeface="微软雅黑" panose="020b0503020204020204" pitchFamily="34" charset="-122"/>
              </a:rPr>
              <a:t>世纪末</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世纪初，国家发展到鼎盛时期。帝国疆域达到</a:t>
            </a:r>
            <a:r>
              <a:rPr lang="en-US" altLang="zh-CN">
                <a:latin typeface="微软雅黑" panose="020b0503020204020204" pitchFamily="34" charset="-122"/>
                <a:ea typeface="微软雅黑" panose="020b0503020204020204" pitchFamily="34" charset="-122"/>
              </a:rPr>
              <a:t>100</a:t>
            </a:r>
            <a:r>
              <a:rPr lang="zh-CN" altLang="en-US">
                <a:latin typeface="微软雅黑" panose="020b0503020204020204" pitchFamily="34" charset="-122"/>
                <a:ea typeface="微软雅黑" panose="020b0503020204020204" pitchFamily="34" charset="-122"/>
              </a:rPr>
              <a:t>万平方千米，人口约</a:t>
            </a:r>
            <a:r>
              <a:rPr lang="en-US" altLang="zh-CN">
                <a:latin typeface="微软雅黑" panose="020b0503020204020204" pitchFamily="34" charset="-122"/>
                <a:ea typeface="微软雅黑" panose="020b0503020204020204" pitchFamily="34" charset="-122"/>
              </a:rPr>
              <a:t>600</a:t>
            </a:r>
            <a:r>
              <a:rPr lang="zh-CN" altLang="en-US">
                <a:latin typeface="微软雅黑" panose="020b0503020204020204" pitchFamily="34" charset="-122"/>
                <a:ea typeface="微软雅黑" panose="020b0503020204020204" pitchFamily="34" charset="-122"/>
              </a:rPr>
              <a:t>万，是当时最为强大的印第安人国家。取得以上突出成就的是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．玛雅人 </a:t>
            </a:r>
            <a:r>
              <a:rPr lang="zh-CN" altLang="en-US" smtClean="0">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．班图人</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．阿兹特克人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．印加人</a:t>
            </a:r>
          </a:p>
        </p:txBody>
      </p:sp>
      <p:sp>
        <p:nvSpPr>
          <p:cNvPr id="8" name="文本框 7"/>
          <p:cNvSpPr txBox="1"/>
          <p:nvPr/>
        </p:nvSpPr>
        <p:spPr>
          <a:xfrm>
            <a:off x="1915187" y="241188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a:t>刷基础</a:t>
            </a:r>
          </a:p>
        </p:txBody>
      </p:sp>
      <p:sp>
        <p:nvSpPr>
          <p:cNvPr id="4" name="矩形 3"/>
          <p:cNvSpPr/>
          <p:nvPr/>
        </p:nvSpPr>
        <p:spPr>
          <a:xfrm>
            <a:off x="822967" y="3858527"/>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本题考查印加人。从材料所给的时间、地点以及“是当时最为强大的印第安人国家”等特征可以判断是印加人取得的成就，故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4"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2"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7"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5"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5" grpId="2"/>
      <p:bldP spid="5" grpId="3"/>
      <p:bldP spid="6" grpId="4"/>
      <p:bldP spid="8" grpId="5"/>
      <p:bldP spid="8" grpId="6"/>
      <p:bldP spid="4" grpId="7"/>
      <p:bldP spid="4" grpId="8"/>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13756" y="34825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在非洲，古代埃及衰落后，在今埃塞俄比亚地区兴起了阿克苏姆王国，当时阿克苏姆王国是东罗马帝国和波斯帝国之间最强大的国家，其版图一度包括今天埃塞俄比亚北部、苏丹和阿拉伯半岛南部的大片土地。据此判断，阿克苏姆文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．深受伊斯兰文明的影响 </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．与东罗马帝国的文化同源</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．继承和发展了埃及文明</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．应具有混合型文明的特征</a:t>
            </a:r>
          </a:p>
        </p:txBody>
      </p:sp>
      <p:sp>
        <p:nvSpPr>
          <p:cNvPr id="8" name="文本框 7"/>
          <p:cNvSpPr txBox="1"/>
          <p:nvPr/>
        </p:nvSpPr>
        <p:spPr>
          <a:xfrm>
            <a:off x="6887237" y="202342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22967" y="3858527"/>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克苏姆王国的文明特征。从地理位置判断，阿克苏姆地处地中海与印度洋水路的交通要冲，来自四面八方的移民和商旅极大地促进了不同文明间的相互交融。阿克苏姆文明在各种文明交流过程中逐渐形成和发展起来，应该具有混合型文明的特征，故选</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04545" y="2829574"/>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10—15</a:t>
            </a:r>
            <a:r>
              <a:rPr lang="zh-CN" altLang="en-US">
                <a:latin typeface="微软雅黑" panose="020b0503020204020204" pitchFamily="34" charset="-122"/>
                <a:ea typeface="微软雅黑" panose="020b0503020204020204" pitchFamily="34" charset="-122"/>
              </a:rPr>
              <a:t>世纪，东非沿海地区的国家广泛使用奴隶，经济上以种植瓜果蔬菜的园艺业为主，对外贸易发达，城市繁荣。当地的主要出口物最有可能是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．纺织品、象牙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．西瓜、黄金</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．黄金、奴隶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．西瓜、布匹</a:t>
            </a:r>
          </a:p>
        </p:txBody>
      </p:sp>
      <p:sp>
        <p:nvSpPr>
          <p:cNvPr id="8" name="文本框 7"/>
          <p:cNvSpPr txBox="1"/>
          <p:nvPr/>
        </p:nvSpPr>
        <p:spPr>
          <a:xfrm>
            <a:off x="7123139" y="183927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13756" y="3205551"/>
            <a:ext cx="8625733"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本题考查东非的对外贸易。依据材料“东非沿海地区的国家广泛使用奴隶”并结合史实可知非洲盛产黄金，故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正确。当地手工业不发达，纺织品和布匹，一般需要进口，当地交通不发达，也不可能出口西瓜，所以</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排除。</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13756" y="342973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．阿克苏姆公元前</a:t>
            </a:r>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世纪后兴起，公元初年成为独立国家，首都为阿克苏姆城。</a:t>
            </a:r>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世纪时阿克苏姆王国进入极盛时期，版图包括红海两岸的大片地区，公元</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世纪后逐渐衰亡。这一古国灭亡的外部原因可能是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．民族内部战乱和纷争</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．文明闭塞，缺乏外部交流</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．阿拉伯人的进攻</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．东罗马帝国的进一步扩展</a:t>
            </a:r>
          </a:p>
        </p:txBody>
      </p:sp>
      <p:sp>
        <p:nvSpPr>
          <p:cNvPr id="8" name="文本框 7"/>
          <p:cNvSpPr txBox="1"/>
          <p:nvPr/>
        </p:nvSpPr>
        <p:spPr>
          <a:xfrm>
            <a:off x="3422676" y="2098587"/>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22967" y="3805715"/>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本题考查阿克苏姆王国的兴衰。</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和</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是内部原因，不是外部原因，错误。从材料中可知阿克苏姆王国在公元</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世纪后走向衰亡，同一时期阿拉伯国家兴起扩张，结合地理位置的判断，可以得出阿克苏姆王国衰亡的外部原因是阿拉伯人的进攻，东罗马帝国的扩展没有到达这一地区，故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正确，排除</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22967" y="3753984"/>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．下图是津巴布韦国旗。该旗左为一黑边白底三角形，中有一红星，星上有津巴布韦鸟；右边自上而下为绿</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红</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黑</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红</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绿共七条横带。津巴布韦鸟是其特有的标志，象征的应该是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 </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．人民为争取独立而洒下的鲜血</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．各民族中占人口多数的黑人</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．国家和民族追求的美好愿望</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．津巴布韦和非洲国家古老文明</a:t>
            </a:r>
          </a:p>
        </p:txBody>
      </p:sp>
      <p:sp>
        <p:nvSpPr>
          <p:cNvPr id="8" name="文本框 7"/>
          <p:cNvSpPr txBox="1"/>
          <p:nvPr/>
        </p:nvSpPr>
        <p:spPr>
          <a:xfrm>
            <a:off x="2222526" y="20794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32178" y="4129961"/>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津巴布韦国旗的象征。结合所学知识，分析可知，国旗中的黑色象征各民族中占人口多数的黑人，红色象征人民为争取独立而洒下的鲜血，黄色象征矿产资源，绿色象征国家的农业，白色三角形象征和平，五角星象征国家和民族的美好愿望，星内的一只津巴布韦鸟是津巴布韦和非洲国家古老文明的象征。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95861" y="2079448"/>
            <a:ext cx="3376613" cy="1710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fade">
                                      <p:cBhvr>
                                        <p:cTn id="10" dur="500"/>
                                        <p:tgtEl>
                                          <p:spTgt spid="16386"/>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5"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32178" y="3239507"/>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．世界上有一个独特的非洲黑人文明存在。他们有自己的语言文字，麦罗埃文字就是其中之一。非洲麦罗埃文字是简化的埃及象形文字，但其拼音来自希腊文。由此可推断</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．不同文明交往利于产生新文明 </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．库施人善于学习</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．古希腊文明强势 </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．古埃及文明古老</a:t>
            </a:r>
          </a:p>
        </p:txBody>
      </p:sp>
      <p:sp>
        <p:nvSpPr>
          <p:cNvPr id="8" name="文本框 7"/>
          <p:cNvSpPr txBox="1"/>
          <p:nvPr/>
        </p:nvSpPr>
        <p:spPr>
          <a:xfrm>
            <a:off x="8986106" y="17111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41389" y="3615484"/>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本题考查非洲古文明。根据材料可知非洲麦罗埃文字是埃及象形文字与希腊文拼音的结合，体现了不同文明的交流利于产生新文明，故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1389" y="35120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．斯塔夫里阿诺斯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全球通史</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中说：流感不像钢刀那样寒光闪闪，但印第安人都躲不开它</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天花比所有的枪炮更能消灭更多的印第安人。四下流行的鼠疫正在使这些地区荒芜。作者意在</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．强调疾病、瘟疫等是殖民者的重要武器</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．提醒印第安人应该加强疾病的防控</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．为欧洲殖民侵略者的罪恶进行辩解</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．说明疾病、瘟疫是印第安人锐减的重要原因</a:t>
            </a:r>
          </a:p>
        </p:txBody>
      </p:sp>
      <p:sp>
        <p:nvSpPr>
          <p:cNvPr id="8" name="文本框 7"/>
          <p:cNvSpPr txBox="1"/>
          <p:nvPr/>
        </p:nvSpPr>
        <p:spPr>
          <a:xfrm>
            <a:off x="1785206" y="20794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50600" y="3888027"/>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本题考查美洲印第安文明衰落的原因。材料中作者表述的是流感、天花、鼠疫的流行让印第安人大批死亡，这说明疾病、瘟疫是印第安人锐减的一个重要原因，所以</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正确。作者没有站在殖民者的角度去强调武器的重要，也没有刻意去为殖民者辩解，当然也不是提醒印第安人加强疾病防控，所以</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错误。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1389" y="35120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．古代美洲的印第安人创造了灿烂的文明，先后在中南美洲创造了玛雅、阿兹特克和印加文明。玛雅文明在</a:t>
            </a:r>
            <a:r>
              <a:rPr lang="en-US" altLang="zh-CN">
                <a:latin typeface="微软雅黑" panose="020b0503020204020204" pitchFamily="34" charset="-122"/>
                <a:ea typeface="微软雅黑" panose="020b0503020204020204" pitchFamily="34" charset="-122"/>
              </a:rPr>
              <a:t>15</a:t>
            </a:r>
            <a:r>
              <a:rPr lang="zh-CN" altLang="en-US">
                <a:latin typeface="微软雅黑" panose="020b0503020204020204" pitchFamily="34" charset="-122"/>
                <a:ea typeface="微软雅黑" panose="020b0503020204020204" pitchFamily="34" charset="-122"/>
              </a:rPr>
              <a:t>世纪中期西班牙殖民者入侵后一蹶不振；阿兹特克文明在</a:t>
            </a:r>
            <a:r>
              <a:rPr lang="en-US" altLang="zh-CN">
                <a:latin typeface="微软雅黑" panose="020b0503020204020204" pitchFamily="34" charset="-122"/>
                <a:ea typeface="微软雅黑" panose="020b0503020204020204" pitchFamily="34" charset="-122"/>
              </a:rPr>
              <a:t>1521</a:t>
            </a:r>
            <a:r>
              <a:rPr lang="zh-CN" altLang="en-US">
                <a:latin typeface="微软雅黑" panose="020b0503020204020204" pitchFamily="34" charset="-122"/>
                <a:ea typeface="微软雅黑" panose="020b0503020204020204" pitchFamily="34" charset="-122"/>
              </a:rPr>
              <a:t>年为西班牙人所毁灭；印加文明在</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世纪初由于内乱日趋衰落，</a:t>
            </a:r>
            <a:r>
              <a:rPr lang="en-US" altLang="zh-CN">
                <a:latin typeface="微软雅黑" panose="020b0503020204020204" pitchFamily="34" charset="-122"/>
                <a:ea typeface="微软雅黑" panose="020b0503020204020204" pitchFamily="34" charset="-122"/>
              </a:rPr>
              <a:t>1532</a:t>
            </a:r>
            <a:r>
              <a:rPr lang="zh-CN" altLang="en-US">
                <a:latin typeface="微软雅黑" panose="020b0503020204020204" pitchFamily="34" charset="-122"/>
                <a:ea typeface="微软雅黑" panose="020b0503020204020204" pitchFamily="34" charset="-122"/>
              </a:rPr>
              <a:t>年被西班牙殖民者灭亡。三大文明灭亡的共同原因是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．内部人民起义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．殖民者入侵</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．内乱分裂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．政治腐败</a:t>
            </a:r>
          </a:p>
        </p:txBody>
      </p:sp>
      <p:sp>
        <p:nvSpPr>
          <p:cNvPr id="8" name="文本框 7"/>
          <p:cNvSpPr txBox="1"/>
          <p:nvPr/>
        </p:nvSpPr>
        <p:spPr>
          <a:xfrm>
            <a:off x="3342543" y="2263124"/>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50600" y="3888027"/>
            <a:ext cx="8625733" cy="646331"/>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本题考查印第安文明的灭亡原因。从玛雅文明在西班牙殖民者入侵后一蹶不振，阿兹特克文明和印加文明的灭亡都与西班牙殖民者入侵直接关联可知，</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1389" y="35120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美洲位于太平洋与大西洋之间，远离欧亚大陆。印第安文明的发展长期处于独立形成、独立发展，与外界尤其是与文明发展较早的欧亚大陆缺乏交流的状况。美洲三大文明之间也几乎没有交流。这种状况导致的后果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．印第安文明得以延续和发展</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．不可避免地遭受外来的侵扰</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．印第安人遭到了种族灭绝</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．印第安文明发展相对缓慢</a:t>
            </a:r>
          </a:p>
        </p:txBody>
      </p:sp>
      <p:sp>
        <p:nvSpPr>
          <p:cNvPr id="8" name="文本框 7"/>
          <p:cNvSpPr txBox="1"/>
          <p:nvPr/>
        </p:nvSpPr>
        <p:spPr>
          <a:xfrm>
            <a:off x="5110107" y="2078974"/>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提升</a:t>
            </a:r>
          </a:p>
        </p:txBody>
      </p:sp>
      <p:sp>
        <p:nvSpPr>
          <p:cNvPr id="4" name="矩形 3"/>
          <p:cNvSpPr/>
          <p:nvPr/>
        </p:nvSpPr>
        <p:spPr>
          <a:xfrm>
            <a:off x="850600" y="3888027"/>
            <a:ext cx="8625733"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本题考查印第安文明的发展状况。由材料可以看出印第安文明相对封闭，缺少与其他文明的交流，这不利于其发展，所以得出的结论是印第安文明发展相对缓慢。</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1389" y="35120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．自黑格尔以来，“黑人没有哲学”被认为是“正统观点”。在欧洲学术界长期占统治地位的观点是非洲黑人没有历史、没有哲学、没有文明，只有黑暗和停滞。下列最能反驳这一观点的是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．美国学者撰写的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非洲史</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．古代埃及文明</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．唐代杜环的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经行记</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．大津巴布韦文明</a:t>
            </a:r>
          </a:p>
        </p:txBody>
      </p:sp>
      <p:sp>
        <p:nvSpPr>
          <p:cNvPr id="8" name="文本框 7"/>
          <p:cNvSpPr txBox="1"/>
          <p:nvPr/>
        </p:nvSpPr>
        <p:spPr>
          <a:xfrm>
            <a:off x="2066870" y="2041810"/>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素养</a:t>
            </a:r>
          </a:p>
        </p:txBody>
      </p:sp>
      <p:sp>
        <p:nvSpPr>
          <p:cNvPr id="4" name="矩形 3"/>
          <p:cNvSpPr/>
          <p:nvPr/>
        </p:nvSpPr>
        <p:spPr>
          <a:xfrm>
            <a:off x="850600" y="3888027"/>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结合史料实证考查大津巴布韦文明发现的重大意义。材料显示自黑格尔以来，欧洲学术界对非洲黑人创造的文明不认可，这显然是违背历史事实的，大津巴布韦是极少数的撒哈拉以南地区土生土长的高度文明，并以古代遗址的第一手资料证明了它的存在。大津巴布韦文明的存在推翻了欧洲学术界长期以来的观点，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1389" y="35120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从非洲与其他大洲对比考察，封闭的环境使其文明发展缓慢。从非洲内部考察，地处非洲东北、红海沿岸的阿克苏姆文明发展相对比较快，而其他地区始终处于原始状态，即使曾经发展到较高水平的南非的大津巴布韦，后来也不知所终。材料的主旨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．大津巴布韦落后于阿克苏姆文明</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．文化交流对文明发展有重要意义</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．非洲大陆一直都落后于其他地区</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．封闭的环境更有利于文明的传承</a:t>
            </a:r>
          </a:p>
        </p:txBody>
      </p:sp>
      <p:sp>
        <p:nvSpPr>
          <p:cNvPr id="8" name="文本框 7"/>
          <p:cNvSpPr txBox="1"/>
          <p:nvPr/>
        </p:nvSpPr>
        <p:spPr>
          <a:xfrm>
            <a:off x="8610545" y="206749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素养</a:t>
            </a:r>
          </a:p>
        </p:txBody>
      </p:sp>
      <p:sp>
        <p:nvSpPr>
          <p:cNvPr id="4" name="矩形 3"/>
          <p:cNvSpPr/>
          <p:nvPr/>
        </p:nvSpPr>
        <p:spPr>
          <a:xfrm>
            <a:off x="850600" y="3888027"/>
            <a:ext cx="8625733"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运用唯物史观考查文明交流对文明传承发展的重要性。从材料中非洲由于环境封闭导致文明发展缓慢，大津巴布韦由于交流较少，不知所终，而地处环境相对开放的阿克苏姆文明相对发展较快，由此可以推断出文化交流对文明的发展有重要意义。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正确。</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1389" y="351205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90244" y="1451225"/>
            <a:ext cx="9311533"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11</a:t>
            </a:r>
            <a:r>
              <a:rPr lang="zh-CN" altLang="en-US">
                <a:latin typeface="微软雅黑" panose="020b0503020204020204" pitchFamily="34" charset="-122"/>
                <a:ea typeface="微软雅黑" panose="020b0503020204020204" pitchFamily="34" charset="-122"/>
              </a:rPr>
              <a:t>．阿兹特克人的太阳金字塔实际是庙宇，是古印第安人祭祀太阳神的地方，其附近还有一座用于祭祀月亮神的月亮金字塔。而埃及金字塔作为法老的陵墓，体现了法老至高无上的权威。这表明美洲金字塔与埃及金字塔</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．相同，都是由巨石建成的宗教建筑</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．相同，都是其最高统治者的陵墓</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．不同，埃及金字塔是其文明的象征</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．不同，美洲的金字塔是宗教建筑</a:t>
            </a:r>
          </a:p>
        </p:txBody>
      </p:sp>
      <p:sp>
        <p:nvSpPr>
          <p:cNvPr id="8" name="文本框 7"/>
          <p:cNvSpPr txBox="1"/>
          <p:nvPr/>
        </p:nvSpPr>
        <p:spPr>
          <a:xfrm>
            <a:off x="4927563" y="206749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1" name="内容占位符 10"/>
          <p:cNvSpPr>
            <a:spLocks noGrp="1"/>
          </p:cNvSpPr>
          <p:nvPr>
            <p:ph sz="quarter" idx="10"/>
          </p:nvPr>
        </p:nvSpPr>
        <p:spPr>
          <a:xfrm>
            <a:off x="1021200" y="231456"/>
            <a:ext cx="5665349" cy="461963"/>
          </a:xfrm>
        </p:spPr>
        <p:txBody>
          <a:bodyPr/>
          <a:lstStyle/>
          <a:p>
            <a:r>
              <a:rPr lang="zh-CN" altLang="en-US" smtClean="0"/>
              <a:t>第五课 古代</a:t>
            </a:r>
            <a:r>
              <a:rPr lang="zh-CN" altLang="en-US"/>
              <a:t>非洲与美洲</a:t>
            </a:r>
          </a:p>
        </p:txBody>
      </p:sp>
      <p:sp>
        <p:nvSpPr>
          <p:cNvPr id="13" name="内容占位符 12"/>
          <p:cNvSpPr>
            <a:spLocks noGrp="1"/>
          </p:cNvSpPr>
          <p:nvPr>
            <p:ph sz="quarter" idx="11"/>
          </p:nvPr>
        </p:nvSpPr>
        <p:spPr>
          <a:xfrm>
            <a:off x="6967760" y="323337"/>
            <a:ext cx="5224240" cy="341632"/>
          </a:xfrm>
        </p:spPr>
        <p:txBody>
          <a:bodyPr/>
          <a:lstStyle/>
          <a:p>
            <a:r>
              <a:rPr lang="zh-CN" altLang="en-US" smtClean="0"/>
              <a:t>刷</a:t>
            </a:r>
            <a:r>
              <a:rPr lang="zh-CN" altLang="en-US"/>
              <a:t>素养</a:t>
            </a:r>
          </a:p>
        </p:txBody>
      </p:sp>
      <p:sp>
        <p:nvSpPr>
          <p:cNvPr id="4" name="矩形 3"/>
          <p:cNvSpPr/>
          <p:nvPr/>
        </p:nvSpPr>
        <p:spPr>
          <a:xfrm>
            <a:off x="850600" y="3888027"/>
            <a:ext cx="8625733"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本题通过史料实证考查美洲金字塔与埃及金字塔的不同。材料中没有提及两种金字塔的建筑材料，故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错误；至今没有考古发现证明美洲金字塔是陵墓，所以</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错误；两者都是其文明的象征，这方面是相同的，故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错误；从材料中，美洲金字塔用于祭祀太阳神和月亮神，属于宗教建筑，埃及金字塔是法老的陵墓，所以两者是不同的，</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正确。</a:t>
            </a:r>
          </a:p>
        </p:txBody>
      </p:sp>
      <p:pic>
        <p:nvPicPr>
          <p:cNvPr id="14" name="New picture"/>
          <p:cNvPicPr/>
          <p:nvPr/>
        </p:nvPicPr>
        <p:blipFill>
          <a:blip r:embed="rId2"/>
          <a:stretch>
            <a:fillRect/>
          </a:stretch>
        </p:blipFill>
        <p:spPr>
          <a:xfrm>
            <a:off x="10579100" y="10477500"/>
            <a:ext cx="3556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charset="-122"/>
        <a:cs typeface="Arial"/>
      </a:majorFont>
      <a:minorFont>
        <a:latin typeface="Arial"/>
        <a:ea typeface="微软雅黑"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231</Paragraphs>
  <Slides>24</Slides>
  <Notes>0</Notes>
  <TotalTime>0</TotalTime>
  <HiddenSlides>0</HiddenSlides>
  <MMClips>0</MMClips>
  <ScaleCrop>0</ScaleCrop>
  <HeadingPairs>
    <vt:vector baseType="variant" size="4">
      <vt:variant>
        <vt:lpstr>Theme</vt:lpstr>
      </vt:variant>
      <vt:variant>
        <vt:i4>1</vt:i4>
      </vt:variant>
      <vt:variant>
        <vt:lpstr>Slide Titles</vt:lpstr>
      </vt:variant>
      <vt:variant>
        <vt:i4>24</vt:i4>
      </vt:variant>
    </vt:vector>
  </HeadingPairs>
  <TitlesOfParts>
    <vt:vector baseType="lpstr" size="25">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2020-09-28T10:13:30.384</cp:lastPrinted>
  <dcterms:created xsi:type="dcterms:W3CDTF">2020-09-28T10:13:30Z</dcterms:created>
  <dcterms:modified xsi:type="dcterms:W3CDTF">2020-09-28T02:13:30Z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