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  <p:sldMasterId id="2147483686" r:id="rId5"/>
    <p:sldMasterId id="2147483698" r:id="rId6"/>
  </p:sldMasterIdLst>
  <p:notesMasterIdLst>
    <p:notesMasterId r:id="rId22"/>
  </p:notesMasterIdLst>
  <p:sldIdLst>
    <p:sldId id="448" r:id="rId7"/>
    <p:sldId id="447" r:id="rId8"/>
    <p:sldId id="259" r:id="rId9"/>
    <p:sldId id="443" r:id="rId10"/>
    <p:sldId id="442" r:id="rId11"/>
    <p:sldId id="441" r:id="rId12"/>
    <p:sldId id="444" r:id="rId13"/>
    <p:sldId id="445" r:id="rId14"/>
    <p:sldId id="446" r:id="rId15"/>
    <p:sldId id="370" r:id="rId16"/>
    <p:sldId id="369" r:id="rId17"/>
    <p:sldId id="358" r:id="rId18"/>
    <p:sldId id="359" r:id="rId19"/>
    <p:sldId id="484" r:id="rId20"/>
    <p:sldId id="478" r:id="rId21"/>
    <p:sldId id="479" r:id="rId23"/>
    <p:sldId id="268" r:id="rId24"/>
    <p:sldId id="353" r:id="rId25"/>
    <p:sldId id="480" r:id="rId26"/>
    <p:sldId id="481" r:id="rId27"/>
    <p:sldId id="269" r:id="rId28"/>
    <p:sldId id="483" r:id="rId29"/>
    <p:sldId id="356" r:id="rId30"/>
    <p:sldId id="326" r:id="rId31"/>
    <p:sldId id="500" r:id="rId32"/>
    <p:sldId id="330" r:id="rId33"/>
    <p:sldId id="501" r:id="rId34"/>
    <p:sldId id="488" r:id="rId35"/>
    <p:sldId id="338" r:id="rId3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4DD60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85" d="100"/>
          <a:sy n="85" d="100"/>
        </p:scale>
        <p:origin x="-564" y="-90"/>
      </p:cViewPr>
      <p:guideLst>
        <p:guide orient="horz" pos="2234"/>
        <p:guide pos="287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未知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直接连接符 6151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6" name="标题 6145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lvl="0">
              <a:defRPr sz="5000" kern="1200"/>
            </a:lvl1pPr>
          </a:lstStyle>
          <a:p>
            <a:pPr lvl="0"/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6147" name="副标题 6146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marL="0" lvl="0" indent="0">
              <a:buNone/>
              <a:defRPr sz="2800" kern="1200"/>
            </a:lvl1pPr>
            <a:lvl2pPr marL="344805" lvl="1" indent="-344805" algn="ctr">
              <a:buNone/>
              <a:defRPr sz="2800" kern="1200"/>
            </a:lvl2pPr>
            <a:lvl3pPr marL="671830" lvl="2" indent="-671830" algn="ctr">
              <a:buNone/>
              <a:defRPr sz="2800" kern="1200"/>
            </a:lvl3pPr>
            <a:lvl4pPr marL="1024255" lvl="3" indent="-1024255" algn="ctr">
              <a:buNone/>
              <a:defRPr sz="2800" kern="1200"/>
            </a:lvl4pPr>
            <a:lvl5pPr marL="1341755" lvl="4" indent="-1341755" algn="ctr">
              <a:buNone/>
              <a:defRPr sz="2800" kern="1200"/>
            </a:lvl5pPr>
          </a:lstStyle>
          <a:p>
            <a:pPr lvl="0"/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1" name="日期占位符 6147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ln>
            <a:miter/>
          </a:ln>
        </p:spPr>
        <p:txBody>
          <a:bodyPr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6148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ln>
            <a:miter/>
          </a:ln>
        </p:spPr>
        <p:txBody>
          <a:bodyPr anchor="b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6149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>
                <a:latin typeface="Garamond" panose="02020404030301010803" pitchFamily="18" charset="0"/>
              </a:rPr>
            </a:fld>
            <a:endParaRPr lang="zh-CN" altLang="en-US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5.xml"/><Relationship Id="rId8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8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3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标题 512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7" name="文本占位符 512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4" name="日期占位符 512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200" b="0" noProof="1">
                <a:latin typeface="Garamond" panose="02020404030301010803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5" name="页脚占位符 512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 algn="ctr">
              <a:defRPr sz="1200" b="0" noProof="1">
                <a:latin typeface="Garamond" panose="02020404030301010803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6" name="灯片编号占位符 512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2055" name="未知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6" name="直接连接符 5127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75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115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623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标题 307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171" name="文本占位符 307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6" name="日期占位符 307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b="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7" name="页脚占位符 307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b="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8" name="灯片编号占位符 307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标题 2049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195" name="文本占位符 2050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3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hyperlink" Target="http://pic.itiexue.net/pics/2009_3_20_62488_8962488.jpg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0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9" Type="http://schemas.openxmlformats.org/officeDocument/2006/relationships/image" Target="../media/image23.jpeg"/><Relationship Id="rId18" Type="http://schemas.openxmlformats.org/officeDocument/2006/relationships/image" Target="../media/image22.jpeg"/><Relationship Id="rId17" Type="http://schemas.openxmlformats.org/officeDocument/2006/relationships/image" Target="../media/image21.jpeg"/><Relationship Id="rId16" Type="http://schemas.openxmlformats.org/officeDocument/2006/relationships/image" Target="../media/image20.jpeg"/><Relationship Id="rId15" Type="http://schemas.openxmlformats.org/officeDocument/2006/relationships/image" Target="../media/image19.jpeg"/><Relationship Id="rId14" Type="http://schemas.openxmlformats.org/officeDocument/2006/relationships/image" Target="../media/image18.jpeg"/><Relationship Id="rId13" Type="http://schemas.openxmlformats.org/officeDocument/2006/relationships/image" Target="../media/image17.jpeg"/><Relationship Id="rId12" Type="http://schemas.openxmlformats.org/officeDocument/2006/relationships/image" Target="../media/image16.jpeg"/><Relationship Id="rId11" Type="http://schemas.openxmlformats.org/officeDocument/2006/relationships/image" Target="../media/image15.jpeg"/><Relationship Id="rId10" Type="http://schemas.openxmlformats.org/officeDocument/2006/relationships/image" Target="../media/image14.jpe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slide" Target="slide14.xml"/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slide" Target="slide16.xml"/><Relationship Id="rId2" Type="http://schemas.openxmlformats.org/officeDocument/2006/relationships/slide" Target="slide15.xml"/><Relationship Id="rId1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9.xml"/><Relationship Id="rId5" Type="http://schemas.openxmlformats.org/officeDocument/2006/relationships/slide" Target="slide20.xml"/><Relationship Id="rId4" Type="http://schemas.openxmlformats.org/officeDocument/2006/relationships/slide" Target="slide21.xml"/><Relationship Id="rId3" Type="http://schemas.openxmlformats.org/officeDocument/2006/relationships/slide" Target="slide19.xml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9.xml"/><Relationship Id="rId5" Type="http://schemas.openxmlformats.org/officeDocument/2006/relationships/slide" Target="slide22.xml"/><Relationship Id="rId4" Type="http://schemas.openxmlformats.org/officeDocument/2006/relationships/slide" Target="slide21.xml"/><Relationship Id="rId3" Type="http://schemas.openxmlformats.org/officeDocument/2006/relationships/slide" Target="slide23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slide" Target="slide24.xml"/><Relationship Id="rId3" Type="http://schemas.openxmlformats.org/officeDocument/2006/relationships/slide" Target="slide29.xml"/><Relationship Id="rId2" Type="http://schemas.openxmlformats.org/officeDocument/2006/relationships/slide" Target="slide23.xml"/><Relationship Id="rId1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2.xml"/><Relationship Id="rId4" Type="http://schemas.openxmlformats.org/officeDocument/2006/relationships/image" Target="../media/image37.jpeg"/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4.xml"/><Relationship Id="rId1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.xml"/><Relationship Id="rId3" Type="http://schemas.openxmlformats.org/officeDocument/2006/relationships/slide" Target="slide5.xml"/><Relationship Id="rId2" Type="http://schemas.openxmlformats.org/officeDocument/2006/relationships/slide" Target="slide1.xml"/><Relationship Id="rId1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44.png"/><Relationship Id="rId1" Type="http://schemas.openxmlformats.org/officeDocument/2006/relationships/slide" Target="slide5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3.xml"/><Relationship Id="rId2" Type="http://schemas.openxmlformats.org/officeDocument/2006/relationships/slide" Target="slide6.xml"/><Relationship Id="rId1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4.xml"/><Relationship Id="rId2" Type="http://schemas.openxmlformats.org/officeDocument/2006/relationships/slide" Target="slide6.xml"/><Relationship Id="rId1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slide" Target="slide7.xml"/><Relationship Id="rId4" Type="http://schemas.openxmlformats.org/officeDocument/2006/relationships/image" Target="../media/image49.jpeg"/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.xml"/><Relationship Id="rId2" Type="http://schemas.openxmlformats.org/officeDocument/2006/relationships/slide" Target="slide7.xml"/><Relationship Id="rId1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5" Type="http://schemas.openxmlformats.org/officeDocument/2006/relationships/slide" Target="slide8.xml"/><Relationship Id="rId4" Type="http://schemas.openxmlformats.org/officeDocument/2006/relationships/image" Target="../media/image53.GIF"/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7.png"/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.xml"/><Relationship Id="rId1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oleObject" Target="../embeddings/oleObject3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" Target="slide8.xml"/><Relationship Id="rId1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8.xml"/><Relationship Id="rId4" Type="http://schemas.openxmlformats.org/officeDocument/2006/relationships/image" Target="../media/image69.GIF"/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6" name="Picture 2" descr="img0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076825" cy="3290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7" name="Picture 3" descr="img0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4538"/>
            <a:ext cx="4140200" cy="3573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8" name="Picture 4" descr="img0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175" y="3273425"/>
            <a:ext cx="5076825" cy="3584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9" name="Picture 5" descr="img0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825" y="0"/>
            <a:ext cx="4067175" cy="32845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86398" name="Group 30"/>
          <p:cNvGraphicFramePr>
            <a:graphicFrameLocks noGrp="1"/>
          </p:cNvGraphicFramePr>
          <p:nvPr/>
        </p:nvGraphicFramePr>
        <p:xfrm>
          <a:off x="-9525" y="628032"/>
          <a:ext cx="9163050" cy="4064001"/>
        </p:xfrm>
        <a:graphic>
          <a:graphicData uri="http://schemas.openxmlformats.org/drawingml/2006/table">
            <a:tbl>
              <a:tblPr/>
              <a:tblGrid>
                <a:gridCol w="1807210"/>
                <a:gridCol w="7355840"/>
              </a:tblGrid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战争历时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4年零3个多月（1914/7/28—</a:t>
                      </a:r>
                      <a:r>
                        <a:rPr kumimoji="1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1918/11/11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）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参战国家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31个（协约国27个，同盟国4个）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战争范围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14个国家的400万平方千米以上土地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卷入人口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超过15亿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参战人员 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7000多万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伤亡人员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3000多万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经济损失</a:t>
                      </a:r>
                      <a:endParaRPr kumimoji="1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27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华文中宋" panose="02010600040101010101" pitchFamily="2" charset="-122"/>
                        </a:rPr>
                        <a:t>00多亿美元</a:t>
                      </a:r>
                      <a:endParaRPr kumimoji="1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华文中宋" panose="0201060004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48260" y="5013960"/>
            <a:ext cx="9047480" cy="104394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一战后世界格局：凡尔赛</a:t>
            </a:r>
            <a:r>
              <a:rPr kumimoji="0" lang="en-US" altLang="zh-CN" sz="4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-</a:t>
            </a: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华盛顿体系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8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85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85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38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38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3073" descr="20070621181401816d46844f1c46fab74c4888195f8d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19825" y="2947988"/>
            <a:ext cx="1093788" cy="804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图片 3074" descr="12216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2649538"/>
            <a:ext cx="1447800" cy="1025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3075" descr="attachmen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828800"/>
            <a:ext cx="1371600" cy="1057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图片 3076" descr="200706211817101694047aa490422cb4fdd155479978c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3063" y="2025650"/>
            <a:ext cx="1676400" cy="129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8" name="图片 3077" descr="attachmen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375" y="393700"/>
            <a:ext cx="2133600" cy="1631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9" name="图片 3078" descr="铁血网提醒您：点击查看大图">
            <a:hlinkClick r:id="rId6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3800" y="1087438"/>
            <a:ext cx="1524000" cy="1158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0" name="图片 3079" descr="attachment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3575" y="465138"/>
            <a:ext cx="1600200" cy="1238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1" name="图片 3080" descr="20051127202554107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6600" y="119063"/>
            <a:ext cx="2266950" cy="174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2" name="图片 3081" descr="attachment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5675" y="3662363"/>
            <a:ext cx="1905000" cy="1473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3" name="图片 3082" descr="2006_2_7_91609_129160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25675" y="2124075"/>
            <a:ext cx="1752600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4" name="图片 3083" descr="attachment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2400" y="3651250"/>
            <a:ext cx="1828800" cy="1412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5" name="图片 3084" descr="122165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3863" y="2230438"/>
            <a:ext cx="1524000" cy="1158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6" name="图片 3085" descr="attachment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5413" y="3829050"/>
            <a:ext cx="1676400" cy="1276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7" name="图片 3086" descr="2006080519485665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33513" y="5210175"/>
            <a:ext cx="2071687" cy="1552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8" name="图片 3087" descr="attachment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48550" y="5202238"/>
            <a:ext cx="1524000" cy="1136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89" name="图片 3088" descr="Img24005863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638800" y="5334000"/>
            <a:ext cx="1676400" cy="1349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0" name="图片 3089" descr="广岛上空的原子弹爆炸时的蘑菇云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652838" y="5373688"/>
            <a:ext cx="1676400" cy="13350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1" name="图片 3090" descr="attachment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256088" y="3514725"/>
            <a:ext cx="1905000" cy="1644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2"/>
          <p:cNvSpPr>
            <a:spLocks noChangeArrowheads="1"/>
          </p:cNvSpPr>
          <p:nvPr/>
        </p:nvSpPr>
        <p:spPr bwMode="auto">
          <a:xfrm>
            <a:off x="4756150" y="582613"/>
            <a:ext cx="4381500" cy="5692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spcBef>
                <a:spcPct val="0"/>
              </a:spcBef>
              <a:buFontTx/>
              <a:buNone/>
            </a:pP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中国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死伤人数达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3500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，占二次大战参战国死亡总人数的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42%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。其中，死亡人数达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2100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，仅南京大屠杀就死亡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30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人以上。</a:t>
            </a:r>
            <a:endParaRPr lang="zh-CN" altLang="en-US" sz="28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just" eaLnBrk="1" fontAlgn="base" hangingPunct="1">
              <a:spcBef>
                <a:spcPct val="0"/>
              </a:spcBef>
              <a:buFontTx/>
              <a:buNone/>
            </a:pP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苏联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共死伤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2700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</a:t>
            </a:r>
            <a:endParaRPr lang="en-US" sz="28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just" eaLnBrk="1" fontAlgn="base" hangingPunct="1">
              <a:spcBef>
                <a:spcPct val="0"/>
              </a:spcBef>
              <a:buFontTx/>
              <a:buNone/>
            </a:pP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波兰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死亡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600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</a:t>
            </a:r>
            <a:endParaRPr lang="en-US" sz="28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just" eaLnBrk="1" fontAlgn="base" hangingPunct="1">
              <a:spcBef>
                <a:spcPct val="0"/>
              </a:spcBef>
              <a:buFontTx/>
              <a:buNone/>
            </a:pP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德国死亡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650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，德国在欧洲的仆从国死亡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160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，日本</a:t>
            </a:r>
            <a:r>
              <a:rPr lang="en-US" altLang="zh-CN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250</a:t>
            </a: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万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丧生。</a:t>
            </a:r>
            <a:endParaRPr lang="zh-CN" altLang="en-US" sz="28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just" eaLnBrk="1" fontAlgn="base" hangingPunct="1">
              <a:spcBef>
                <a:spcPct val="0"/>
              </a:spcBef>
              <a:buFontTx/>
              <a:buNone/>
            </a:pPr>
            <a:endParaRPr lang="zh-CN" altLang="en-US" sz="28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algn="just" eaLnBrk="1" fontAlgn="base" hangingPunct="1">
              <a:spcBef>
                <a:spcPct val="0"/>
              </a:spcBef>
              <a:buFontTx/>
              <a:buNone/>
            </a:pP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人类在</a:t>
            </a:r>
            <a:r>
              <a:rPr lang="en-US" altLang="zh-CN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6</a:t>
            </a:r>
            <a:r>
              <a:rPr lang="zh-CN" altLang="en-US" sz="2800" b="1" strike="noStrike" noProof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年中蒙受了多么大的牺牲！</a:t>
            </a:r>
            <a:endParaRPr lang="zh-CN" altLang="en-US" sz="2800" b="1" strike="noStrike" noProof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188720" y="5135880"/>
            <a:ext cx="5811520" cy="104394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二战后世界格局？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文本框 3073"/>
          <p:cNvSpPr txBox="1"/>
          <p:nvPr/>
        </p:nvSpPr>
        <p:spPr>
          <a:xfrm>
            <a:off x="3048000" y="762000"/>
            <a:ext cx="3124200" cy="10064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第</a:t>
            </a:r>
            <a:r>
              <a:rPr kumimoji="0" lang="en-US" altLang="x-none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14</a:t>
            </a:r>
            <a:r>
              <a:rPr kumimoji="0" lang="zh-CN" altLang="en-US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课</a:t>
            </a:r>
            <a:endParaRPr kumimoji="0" lang="zh-CN" altLang="en-US" sz="6000" b="1" kern="1200" cap="none" spc="0" normalizeH="0" baseline="0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5" name="文本框 3074"/>
          <p:cNvSpPr txBox="1"/>
          <p:nvPr/>
        </p:nvSpPr>
        <p:spPr>
          <a:xfrm>
            <a:off x="1913255" y="1830705"/>
            <a:ext cx="5859145" cy="1630045"/>
          </a:xfrm>
          <a:prstGeom prst="rect">
            <a:avLst/>
          </a:prstGeom>
          <a:noFill/>
          <a:ln w="1016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0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冷  战</a:t>
            </a:r>
            <a:endParaRPr kumimoji="0" lang="zh-CN" altLang="en-US" sz="10000" kern="1200" cap="none" spc="0" normalizeH="0" baseline="0" noProof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pic>
        <p:nvPicPr>
          <p:cNvPr id="10244" name="图片 3075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3657600"/>
            <a:ext cx="2743200" cy="1706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图片 3076" descr="u">
            <a:hlinkClick r:id=""/>
          </p:cNvPr>
          <p:cNvPicPr>
            <a:picLocks noChangeAspect="1"/>
          </p:cNvPicPr>
          <p:nvPr/>
        </p:nvPicPr>
        <p:blipFill>
          <a:blip r:embed="rId3"/>
          <a:srcRect b="6573"/>
          <a:stretch>
            <a:fillRect/>
          </a:stretch>
        </p:blipFill>
        <p:spPr>
          <a:xfrm>
            <a:off x="5667375" y="3657600"/>
            <a:ext cx="2514600" cy="1690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1982470" y="3718560"/>
            <a:ext cx="5859145" cy="1630045"/>
          </a:xfrm>
          <a:prstGeom prst="rect">
            <a:avLst/>
          </a:prstGeom>
          <a:noFill/>
          <a:ln w="1016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0000" kern="1200" cap="none" spc="0" normalizeH="0" baseline="0" noProof="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vs</a:t>
            </a:r>
            <a:endParaRPr kumimoji="0" lang="en-US" altLang="zh-CN" sz="10000" kern="1200" cap="none" spc="0" normalizeH="0" baseline="0" noProof="0"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80000">
            <a:off x="472440" y="375920"/>
            <a:ext cx="8041005" cy="5879465"/>
          </a:xfrm>
          <a:prstGeom prst="rect">
            <a:avLst/>
          </a:prstGeom>
        </p:spPr>
      </p:pic>
      <p:sp>
        <p:nvSpPr>
          <p:cNvPr id="3" name="Line 11"/>
          <p:cNvSpPr>
            <a:spLocks noChangeShapeType="1"/>
          </p:cNvSpPr>
          <p:nvPr/>
        </p:nvSpPr>
        <p:spPr bwMode="auto">
          <a:xfrm flipV="1">
            <a:off x="3530600" y="1023620"/>
            <a:ext cx="4691380" cy="7620"/>
          </a:xfrm>
          <a:prstGeom prst="line">
            <a:avLst/>
          </a:prstGeom>
          <a:noFill/>
          <a:ln w="19050">
            <a:solidFill>
              <a:srgbClr val="0070C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11"/>
          <p:cNvSpPr>
            <a:spLocks noChangeShapeType="1"/>
          </p:cNvSpPr>
          <p:nvPr/>
        </p:nvSpPr>
        <p:spPr bwMode="auto">
          <a:xfrm flipV="1">
            <a:off x="3138805" y="1390015"/>
            <a:ext cx="4742180" cy="24765"/>
          </a:xfrm>
          <a:prstGeom prst="line">
            <a:avLst/>
          </a:prstGeom>
          <a:noFill/>
          <a:ln w="19050">
            <a:solidFill>
              <a:srgbClr val="0070C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 flipV="1">
            <a:off x="3530600" y="1797685"/>
            <a:ext cx="4742180" cy="2476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 flipV="1">
            <a:off x="3206750" y="2129790"/>
            <a:ext cx="479425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 flipV="1">
            <a:off x="5146040" y="3992880"/>
            <a:ext cx="3075940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 flipV="1">
            <a:off x="4993005" y="4376420"/>
            <a:ext cx="3279775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4899660" y="4749800"/>
            <a:ext cx="1866900" cy="63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317365" y="1449705"/>
            <a:ext cx="492760" cy="3479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091555" y="3652520"/>
            <a:ext cx="535305" cy="3479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686560" y="1389698"/>
            <a:ext cx="1138238" cy="576263"/>
          </a:xfrm>
          <a:prstGeom prst="wedgeRoundRectCallout">
            <a:avLst>
              <a:gd name="adj1" fmla="val 82719"/>
              <a:gd name="adj2" fmla="val 79200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背景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2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92588" y="55563"/>
            <a:ext cx="1138238" cy="576263"/>
          </a:xfrm>
          <a:prstGeom prst="wedgeRoundRectCallout">
            <a:avLst>
              <a:gd name="adj1" fmla="val -96699"/>
              <a:gd name="adj2" fmla="val 85033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定义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3" name="笑脸 12">
            <a:hlinkClick r:id="rId4" action="ppaction://hlinksldjump"/>
          </p:cNvPr>
          <p:cNvSpPr/>
          <p:nvPr/>
        </p:nvSpPr>
        <p:spPr>
          <a:xfrm>
            <a:off x="4317365" y="3547110"/>
            <a:ext cx="492760" cy="4533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 flipV="1">
            <a:off x="7307580" y="2508250"/>
            <a:ext cx="914400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Line 11"/>
          <p:cNvSpPr>
            <a:spLocks noChangeShapeType="1"/>
          </p:cNvSpPr>
          <p:nvPr/>
        </p:nvSpPr>
        <p:spPr bwMode="auto">
          <a:xfrm flipV="1">
            <a:off x="3138805" y="2830830"/>
            <a:ext cx="914400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020" y="445770"/>
            <a:ext cx="8315960" cy="5488940"/>
          </a:xfrm>
          <a:prstGeom prst="rect">
            <a:avLst/>
          </a:prstGeom>
        </p:spPr>
      </p:pic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1513205" y="869315"/>
            <a:ext cx="4190365" cy="685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Line 11"/>
          <p:cNvSpPr>
            <a:spLocks noChangeShapeType="1"/>
          </p:cNvSpPr>
          <p:nvPr/>
        </p:nvSpPr>
        <p:spPr bwMode="auto">
          <a:xfrm flipV="1">
            <a:off x="2924810" y="3609975"/>
            <a:ext cx="3075940" cy="7620"/>
          </a:xfrm>
          <a:prstGeom prst="line">
            <a:avLst/>
          </a:prstGeom>
          <a:noFill/>
          <a:ln w="19050">
            <a:solidFill>
              <a:srgbClr val="0070C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11"/>
          <p:cNvSpPr>
            <a:spLocks noChangeShapeType="1"/>
          </p:cNvSpPr>
          <p:nvPr/>
        </p:nvSpPr>
        <p:spPr bwMode="auto">
          <a:xfrm>
            <a:off x="1513205" y="1574800"/>
            <a:ext cx="4309745" cy="603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1129665" y="3575050"/>
            <a:ext cx="1604645" cy="34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 flipV="1">
            <a:off x="1129665" y="1193165"/>
            <a:ext cx="3075940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1129665" y="3914775"/>
            <a:ext cx="3425190" cy="26670"/>
          </a:xfrm>
          <a:prstGeom prst="line">
            <a:avLst/>
          </a:prstGeom>
          <a:noFill/>
          <a:ln w="19050">
            <a:solidFill>
              <a:srgbClr val="0070C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1723390" y="2284730"/>
            <a:ext cx="1010920" cy="283210"/>
          </a:xfrm>
          <a:prstGeom prst="flowChartProcess">
            <a:avLst/>
          </a:prstGeom>
          <a:noFill/>
          <a:ln w="28575" cmpd="sng">
            <a:solidFill>
              <a:srgbClr val="FF00FF"/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AutoShape 13"/>
          <p:cNvSpPr>
            <a:spLocks noChangeArrowheads="1"/>
          </p:cNvSpPr>
          <p:nvPr/>
        </p:nvSpPr>
        <p:spPr bwMode="auto">
          <a:xfrm>
            <a:off x="3263265" y="2284730"/>
            <a:ext cx="1010920" cy="283210"/>
          </a:xfrm>
          <a:prstGeom prst="flowChartProcess">
            <a:avLst/>
          </a:prstGeom>
          <a:noFill/>
          <a:ln w="28575" cmpd="sng">
            <a:solidFill>
              <a:srgbClr val="FF00FF"/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2404745" y="4297680"/>
            <a:ext cx="3298825" cy="171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 flipV="1">
            <a:off x="1035050" y="4579620"/>
            <a:ext cx="2228215" cy="1587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4020" y="2677795"/>
            <a:ext cx="3791585" cy="576580"/>
          </a:xfrm>
          <a:prstGeom prst="wedgeRoundRectCallout">
            <a:avLst>
              <a:gd name="adj1" fmla="val -5451"/>
              <a:gd name="adj2" fmla="val 91740"/>
              <a:gd name="adj3" fmla="val 16667"/>
            </a:avLst>
          </a:prstGeom>
          <a:solidFill>
            <a:srgbClr val="FFFF00"/>
          </a:solidFill>
          <a:ln w="12700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政治表现（开始标志）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1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771390" y="4495483"/>
            <a:ext cx="1727200" cy="576263"/>
          </a:xfrm>
          <a:prstGeom prst="wedgeRoundRectCallout">
            <a:avLst>
              <a:gd name="adj1" fmla="val -136959"/>
              <a:gd name="adj2" fmla="val -3881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经济表现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200660" y="79375"/>
            <a:ext cx="1014730" cy="576580"/>
          </a:xfrm>
          <a:prstGeom prst="wedgeRoundRectCallout">
            <a:avLst>
              <a:gd name="adj1" fmla="val 80413"/>
              <a:gd name="adj2" fmla="val 85792"/>
              <a:gd name="adj3" fmla="val 16667"/>
            </a:avLst>
          </a:prstGeom>
          <a:solidFill>
            <a:srgbClr val="00B0F0"/>
          </a:solidFill>
          <a:ln w="12700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原因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226695" y="1635125"/>
            <a:ext cx="4004945" cy="503555"/>
          </a:xfrm>
          <a:prstGeom prst="wedgeRoundRectCallout">
            <a:avLst>
              <a:gd name="adj1" fmla="val -4775"/>
              <a:gd name="adj2" fmla="val 103524"/>
              <a:gd name="adj3" fmla="val 16667"/>
            </a:avLst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以美国为首的资本主义国家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5" name="AutoShape 12"/>
          <p:cNvSpPr>
            <a:spLocks noChangeArrowheads="1"/>
          </p:cNvSpPr>
          <p:nvPr/>
        </p:nvSpPr>
        <p:spPr bwMode="auto">
          <a:xfrm>
            <a:off x="4554855" y="1852295"/>
            <a:ext cx="1149350" cy="503555"/>
          </a:xfrm>
          <a:prstGeom prst="wedgeRoundRectCallout">
            <a:avLst>
              <a:gd name="adj1" fmla="val -60226"/>
              <a:gd name="adj2" fmla="val 91614"/>
              <a:gd name="adj3" fmla="val 16667"/>
            </a:avLst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苏联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9" grpId="0" bldLvl="0" animBg="1"/>
      <p:bldP spid="29" grpId="0" bldLvl="0" animBg="1"/>
      <p:bldP spid="31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3615" y="116205"/>
            <a:ext cx="6164580" cy="175069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40000">
            <a:off x="-634365" y="2033270"/>
            <a:ext cx="9092565" cy="4559935"/>
          </a:xfrm>
          <a:prstGeom prst="rect">
            <a:avLst/>
          </a:prstGeom>
        </p:spPr>
      </p:pic>
      <p:sp>
        <p:nvSpPr>
          <p:cNvPr id="11" name="Line 11"/>
          <p:cNvSpPr>
            <a:spLocks noChangeShapeType="1"/>
          </p:cNvSpPr>
          <p:nvPr/>
        </p:nvSpPr>
        <p:spPr bwMode="auto">
          <a:xfrm flipV="1">
            <a:off x="5110480" y="859790"/>
            <a:ext cx="1784985" cy="171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11"/>
          <p:cNvSpPr>
            <a:spLocks noChangeShapeType="1"/>
          </p:cNvSpPr>
          <p:nvPr/>
        </p:nvSpPr>
        <p:spPr bwMode="auto">
          <a:xfrm>
            <a:off x="1647190" y="1123950"/>
            <a:ext cx="3298825" cy="171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AutoShape 13"/>
          <p:cNvSpPr>
            <a:spLocks noChangeArrowheads="1"/>
          </p:cNvSpPr>
          <p:nvPr/>
        </p:nvSpPr>
        <p:spPr bwMode="auto">
          <a:xfrm>
            <a:off x="3696970" y="3578225"/>
            <a:ext cx="1155065" cy="333375"/>
          </a:xfrm>
          <a:prstGeom prst="flowChartProcess">
            <a:avLst/>
          </a:prstGeom>
          <a:noFill/>
          <a:ln w="28575" cmpd="sng">
            <a:solidFill>
              <a:srgbClr val="FF00FF"/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3696970" y="5497195"/>
            <a:ext cx="1648460" cy="431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3382010" y="5828665"/>
            <a:ext cx="2576195" cy="25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7148195" y="5964555"/>
            <a:ext cx="857885" cy="95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5440680" y="6202680"/>
            <a:ext cx="2294890" cy="431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>
            <a:off x="1733550" y="6449060"/>
            <a:ext cx="4039235" cy="26670"/>
          </a:xfrm>
          <a:prstGeom prst="line">
            <a:avLst/>
          </a:prstGeom>
          <a:noFill/>
          <a:ln w="28575" cmpd="sng">
            <a:solidFill>
              <a:srgbClr val="0070C0"/>
            </a:solidFill>
            <a:prstDash val="solid"/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653915" y="6202680"/>
            <a:ext cx="1011555" cy="3479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1560195" y="191135"/>
            <a:ext cx="1554480" cy="333375"/>
          </a:xfrm>
          <a:prstGeom prst="flowChartProcess">
            <a:avLst/>
          </a:prstGeom>
          <a:noFill/>
          <a:ln w="28575" cmpd="sng">
            <a:solidFill>
              <a:srgbClr val="FF00FF"/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224020" y="116205"/>
            <a:ext cx="2166620" cy="576580"/>
          </a:xfrm>
          <a:prstGeom prst="wedgeRoundRectCallout">
            <a:avLst>
              <a:gd name="adj1" fmla="val -104953"/>
              <a:gd name="adj2" fmla="val 6828"/>
              <a:gd name="adj3" fmla="val 16667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冷战的产物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5" name="AutoShap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312035" y="5681345"/>
            <a:ext cx="1121410" cy="576580"/>
          </a:xfrm>
          <a:prstGeom prst="wedgeRoundRectCallout">
            <a:avLst>
              <a:gd name="adj1" fmla="val 147015"/>
              <a:gd name="adj2" fmla="val 6586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影响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6" name="笑脸 15">
            <a:hlinkClick r:id="rId5" action="ppaction://hlinksldjump"/>
          </p:cNvPr>
          <p:cNvSpPr/>
          <p:nvPr/>
        </p:nvSpPr>
        <p:spPr>
          <a:xfrm>
            <a:off x="983615" y="4449445"/>
            <a:ext cx="819150" cy="76517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2" grpId="0" bldLvl="0" animBg="1"/>
      <p:bldP spid="13" grpId="0" bldLvl="0" animBg="1"/>
      <p:bldP spid="14" grpId="0" bldLvl="0" animBg="1"/>
      <p:bldP spid="1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40000">
            <a:off x="358140" y="163830"/>
            <a:ext cx="8315960" cy="36525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" y="3627755"/>
            <a:ext cx="8357235" cy="3133725"/>
          </a:xfrm>
          <a:prstGeom prst="rect">
            <a:avLst/>
          </a:prstGeom>
        </p:spPr>
      </p:pic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4591050" y="1677035"/>
            <a:ext cx="1205230" cy="177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4591050" y="2102485"/>
            <a:ext cx="1265555" cy="88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1043305" y="2425700"/>
            <a:ext cx="2388235" cy="171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1043305" y="2032635"/>
            <a:ext cx="1035685" cy="171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6547485" y="4288155"/>
            <a:ext cx="1979295" cy="34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>
            <a:off x="6598285" y="4857750"/>
            <a:ext cx="1979295" cy="34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6070600" y="5177155"/>
            <a:ext cx="1146175" cy="34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 flipH="1">
            <a:off x="3758883" y="78423"/>
            <a:ext cx="1838325" cy="576263"/>
          </a:xfrm>
          <a:prstGeom prst="wedgeRoundRectCallout">
            <a:avLst>
              <a:gd name="adj1" fmla="val 106010"/>
              <a:gd name="adj2" fmla="val 393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军事表现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1109980" y="200660"/>
            <a:ext cx="1613535" cy="333375"/>
          </a:xfrm>
          <a:prstGeom prst="flowChartProcess">
            <a:avLst/>
          </a:prstGeom>
          <a:noFill/>
          <a:ln w="28575" cmpd="sng">
            <a:solidFill>
              <a:srgbClr val="FF00FF"/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笑脸 2">
            <a:hlinkClick r:id="rId4" action="ppaction://hlinksldjump"/>
          </p:cNvPr>
          <p:cNvSpPr/>
          <p:nvPr/>
        </p:nvSpPr>
        <p:spPr>
          <a:xfrm>
            <a:off x="6324600" y="2111375"/>
            <a:ext cx="612775" cy="66103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笑脸 11">
            <a:hlinkClick r:id="rId5" action="ppaction://hlinksldjump"/>
          </p:cNvPr>
          <p:cNvSpPr/>
          <p:nvPr/>
        </p:nvSpPr>
        <p:spPr>
          <a:xfrm>
            <a:off x="5183505" y="4425315"/>
            <a:ext cx="612775" cy="66103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150860" y="6102985"/>
            <a:ext cx="535305" cy="3479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856605" y="6341745"/>
            <a:ext cx="535305" cy="3479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321300" y="1423035"/>
            <a:ext cx="535305" cy="3479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2723515" y="2092325"/>
            <a:ext cx="708025" cy="333375"/>
          </a:xfrm>
          <a:prstGeom prst="flowChartProcess">
            <a:avLst/>
          </a:prstGeom>
          <a:noFill/>
          <a:ln w="28575" cmpd="sng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>
            <a:off x="6598285" y="4892675"/>
            <a:ext cx="708025" cy="333375"/>
          </a:xfrm>
          <a:prstGeom prst="flowChartProcess">
            <a:avLst/>
          </a:prstGeom>
          <a:noFill/>
          <a:ln w="28575" cmpd="sng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5480" y="356870"/>
            <a:ext cx="7813040" cy="5370830"/>
          </a:xfrm>
          <a:prstGeom prst="rect">
            <a:avLst/>
          </a:prstGeom>
        </p:spPr>
      </p:pic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1247775" y="4272915"/>
            <a:ext cx="4855210" cy="4191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Line 11"/>
          <p:cNvSpPr>
            <a:spLocks noChangeShapeType="1"/>
          </p:cNvSpPr>
          <p:nvPr/>
        </p:nvSpPr>
        <p:spPr bwMode="auto">
          <a:xfrm>
            <a:off x="941070" y="4697730"/>
            <a:ext cx="3068320" cy="825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11"/>
          <p:cNvSpPr>
            <a:spLocks noChangeShapeType="1"/>
          </p:cNvSpPr>
          <p:nvPr/>
        </p:nvSpPr>
        <p:spPr bwMode="auto">
          <a:xfrm>
            <a:off x="3621405" y="2859405"/>
            <a:ext cx="3809365" cy="1651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Line 11"/>
          <p:cNvSpPr>
            <a:spLocks noChangeShapeType="1"/>
          </p:cNvSpPr>
          <p:nvPr/>
        </p:nvSpPr>
        <p:spPr bwMode="auto">
          <a:xfrm>
            <a:off x="3680460" y="3140075"/>
            <a:ext cx="1418590" cy="76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>
            <a:off x="6675120" y="3199130"/>
            <a:ext cx="1247140" cy="1651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623060" y="3199130"/>
            <a:ext cx="1121410" cy="576580"/>
          </a:xfrm>
          <a:prstGeom prst="wedgeRoundRectCallout">
            <a:avLst>
              <a:gd name="adj1" fmla="val 41506"/>
              <a:gd name="adj2" fmla="val 172026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影响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8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174105" y="3602990"/>
            <a:ext cx="2669540" cy="1094740"/>
          </a:xfrm>
          <a:prstGeom prst="wedgeRoundRectCallout">
            <a:avLst>
              <a:gd name="adj1" fmla="val -106160"/>
              <a:gd name="adj2" fmla="val 27262"/>
              <a:gd name="adj3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ea typeface="黑体" panose="02010609060101010101" pitchFamily="2" charset="-122"/>
                <a:sym typeface="+mn-ea"/>
              </a:rPr>
              <a:t>1991</a:t>
            </a:r>
            <a:r>
              <a:rPr lang="zh-CN" altLang="en-US" sz="2800" b="1" dirty="0">
                <a:ea typeface="黑体" panose="02010609060101010101" pitchFamily="2" charset="-122"/>
                <a:sym typeface="+mn-ea"/>
              </a:rPr>
              <a:t>年苏联解体冷战结束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9" name="笑脸 8">
            <a:hlinkClick r:id="rId4" action="ppaction://hlinksldjump"/>
          </p:cNvPr>
          <p:cNvSpPr/>
          <p:nvPr/>
        </p:nvSpPr>
        <p:spPr>
          <a:xfrm>
            <a:off x="7922260" y="2560320"/>
            <a:ext cx="556260" cy="57975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3032760" y="4372610"/>
            <a:ext cx="977265" cy="333375"/>
          </a:xfrm>
          <a:prstGeom prst="flowChartProcess">
            <a:avLst/>
          </a:prstGeom>
          <a:noFill/>
          <a:ln w="28575" cmpd="sng">
            <a:solidFill>
              <a:srgbClr val="FF00FF"/>
            </a:solidFill>
            <a:prstDash val="solid"/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8" grpId="0" bldLvl="0" animBg="1"/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内容占位符 73729"/>
          <p:cNvSpPr>
            <a:spLocks noGrp="1"/>
          </p:cNvSpPr>
          <p:nvPr>
            <p:ph idx="1"/>
          </p:nvPr>
        </p:nvSpPr>
        <p:spPr>
          <a:xfrm>
            <a:off x="748030" y="1154430"/>
            <a:ext cx="7992745" cy="5320665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36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美苏冷战起止标志：</a:t>
            </a:r>
            <a:endParaRPr lang="zh-CN" altLang="en-US" sz="3600" dirty="0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zh-CN" altLang="en-US" sz="3600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开始：</a:t>
            </a:r>
            <a:endParaRPr lang="zh-CN" altLang="en-US" sz="3600" dirty="0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zh-CN" altLang="en-US" sz="3600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结束：</a:t>
            </a:r>
            <a:endParaRPr lang="zh-CN" altLang="en-US" sz="3600" dirty="0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zh-CN" altLang="en-US" sz="3600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美苏两极格局起止标志：</a:t>
            </a:r>
            <a:endParaRPr lang="zh-CN" altLang="en-US" sz="3600" dirty="0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基本形成：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固定下来：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结束：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buNone/>
            </a:pP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67" name="矩形 73730"/>
          <p:cNvSpPr>
            <a:spLocks noTextEdit="1"/>
          </p:cNvSpPr>
          <p:nvPr/>
        </p:nvSpPr>
        <p:spPr>
          <a:xfrm>
            <a:off x="6948488" y="144463"/>
            <a:ext cx="1584325" cy="9080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易错易混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65045" y="1909445"/>
            <a:ext cx="5212080" cy="64516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pPr eaLnBrk="1" hangingPunct="1">
              <a:buNone/>
            </a:pP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1947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年，杜鲁门主义出台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65045" y="2554605"/>
            <a:ext cx="5212715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pPr eaLnBrk="1" hangingPunct="1">
              <a:buNone/>
            </a:pPr>
            <a:r>
              <a:rPr lang="en-US" altLang="zh-CN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1991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  苏联解体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58160" y="4427220"/>
            <a:ext cx="340360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pPr eaLnBrk="1" hangingPunct="1"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德国的分裂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27045" y="5210810"/>
            <a:ext cx="3434080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北约与华约的对峙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58160" y="5891530"/>
            <a:ext cx="3342640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pPr eaLnBrk="1" hangingPunct="1">
              <a:buNone/>
            </a:pPr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1991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年苏联解体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sp>
        <p:nvSpPr>
          <p:cNvPr id="18435" name="内容占位符 2355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  <a:buNone/>
            </a:pPr>
            <a:endParaRPr lang="zh-CN" altLang="en-US" dirty="0"/>
          </a:p>
          <a:p>
            <a:pPr eaLnBrk="1" hangingPunct="1">
              <a:lnSpc>
                <a:spcPct val="80000"/>
              </a:lnSpc>
              <a:buNone/>
            </a:pPr>
            <a:endParaRPr lang="zh-CN" altLang="en-US" sz="3600" dirty="0"/>
          </a:p>
        </p:txBody>
      </p:sp>
      <p:sp>
        <p:nvSpPr>
          <p:cNvPr id="18436" name="文本框 23554"/>
          <p:cNvSpPr txBox="1"/>
          <p:nvPr/>
        </p:nvSpPr>
        <p:spPr>
          <a:xfrm>
            <a:off x="179388" y="1701800"/>
            <a:ext cx="8785225" cy="4479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66"/>
                </a:solidFill>
                <a:latin typeface="Arial" panose="020B0604020202020204" pitchFamily="34" charset="0"/>
              </a:rPr>
              <a:t>材料一</a:t>
            </a:r>
            <a:r>
              <a:rPr lang="en-US" altLang="zh-CN" sz="3200" b="1" dirty="0">
                <a:latin typeface="Arial" panose="020B0604020202020204" pitchFamily="34" charset="0"/>
              </a:rPr>
              <a:t>:</a:t>
            </a:r>
            <a:r>
              <a:rPr lang="zh-CN" altLang="en-US" sz="3200" b="1" dirty="0">
                <a:latin typeface="Arial" panose="020B0604020202020204" pitchFamily="34" charset="0"/>
              </a:rPr>
              <a:t>美国有领导“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自由世界</a:t>
            </a:r>
            <a:r>
              <a:rPr lang="zh-CN" altLang="en-US" sz="3200" b="1" dirty="0">
                <a:latin typeface="Arial" panose="020B0604020202020204" pitchFamily="34" charset="0"/>
              </a:rPr>
              <a:t>”的使命，以“防止共产主义的渗入”。 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                      </a:t>
            </a:r>
            <a:r>
              <a:rPr lang="en-US" altLang="zh-CN" sz="2400" b="1" dirty="0">
                <a:latin typeface="Arial" panose="020B0604020202020204" pitchFamily="34" charset="0"/>
              </a:rPr>
              <a:t>─1947</a:t>
            </a:r>
            <a:r>
              <a:rPr lang="zh-CN" altLang="en-US" sz="2400" b="1" dirty="0">
                <a:latin typeface="Arial" panose="020B0604020202020204" pitchFamily="34" charset="0"/>
              </a:rPr>
              <a:t>年</a:t>
            </a:r>
            <a:r>
              <a:rPr lang="en-US" altLang="zh-CN" sz="2400" b="1" dirty="0">
                <a:latin typeface="Arial" panose="020B0604020202020204" pitchFamily="34" charset="0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</a:rPr>
              <a:t>月美国总统杜鲁门在国会的演讲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材料二:美国应尽力协助世界恢复经济健全的状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态......美国政府能够尽力缓和局势，帮助欧洲走上复兴道路。　　　　　　　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　　　　　　             </a:t>
            </a:r>
            <a:r>
              <a:rPr lang="zh-CN" altLang="en-US" sz="2400" b="1" dirty="0">
                <a:latin typeface="Arial" panose="020B0604020202020204" pitchFamily="34" charset="0"/>
              </a:rPr>
              <a:t>―――马歇尔在哈佛大学的演说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材料三:美国又策动西方资本主义国家建立起遏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止苏联的军事政治集团．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3556" name="AutoShape 10"/>
          <p:cNvSpPr/>
          <p:nvPr/>
        </p:nvSpPr>
        <p:spPr>
          <a:xfrm>
            <a:off x="4716780" y="637540"/>
            <a:ext cx="4525010" cy="609600"/>
          </a:xfrm>
          <a:prstGeom prst="borderCallout2">
            <a:avLst>
              <a:gd name="adj1" fmla="val 18750"/>
              <a:gd name="adj2" fmla="val -2583"/>
              <a:gd name="adj3" fmla="val 130416"/>
              <a:gd name="adj4" fmla="val 1333"/>
              <a:gd name="adj5" fmla="val 193541"/>
              <a:gd name="adj6" fmla="val -1852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以美国为首的资本主义国家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7" name="AutoShape 23"/>
          <p:cNvSpPr/>
          <p:nvPr/>
        </p:nvSpPr>
        <p:spPr>
          <a:xfrm>
            <a:off x="3708400" y="1701800"/>
            <a:ext cx="2087563" cy="574675"/>
          </a:xfrm>
          <a:prstGeom prst="roundRect">
            <a:avLst>
              <a:gd name="adj" fmla="val 50000"/>
            </a:avLst>
          </a:prstGeom>
          <a:noFill/>
          <a:ln w="38100" cap="flat" cmpd="sng">
            <a:solidFill>
              <a:srgbClr val="99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58" name="AutoShape 23"/>
          <p:cNvSpPr/>
          <p:nvPr/>
        </p:nvSpPr>
        <p:spPr>
          <a:xfrm>
            <a:off x="684530" y="2205355"/>
            <a:ext cx="3608070" cy="50482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99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59" name="AutoShape 11"/>
          <p:cNvSpPr/>
          <p:nvPr/>
        </p:nvSpPr>
        <p:spPr>
          <a:xfrm>
            <a:off x="3866515" y="2709863"/>
            <a:ext cx="4608513" cy="609600"/>
          </a:xfrm>
          <a:prstGeom prst="borderCallout2">
            <a:avLst>
              <a:gd name="adj1" fmla="val 18750"/>
              <a:gd name="adj2" fmla="val -1653"/>
              <a:gd name="adj3" fmla="val 18750"/>
              <a:gd name="adj4" fmla="val -9852"/>
              <a:gd name="adj5" fmla="val -26510"/>
              <a:gd name="adj6" fmla="val -36748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以苏联为首的社会主义力量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546735" y="1941830"/>
            <a:ext cx="6410960" cy="768350"/>
          </a:xfrm>
          <a:prstGeom prst="rect">
            <a:avLst/>
          </a:prstGeom>
          <a:solidFill>
            <a:srgbClr val="CCFFCC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  <a:ea typeface="楷体_GB2312" pitchFamily="49" charset="-122"/>
              </a:rPr>
              <a:t>政治表现：杜鲁门主义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521335" y="3429000"/>
            <a:ext cx="6461125" cy="768350"/>
          </a:xfrm>
          <a:prstGeom prst="rect">
            <a:avLst/>
          </a:prstGeom>
          <a:solidFill>
            <a:srgbClr val="CCFFCC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  <a:ea typeface="楷体_GB2312" pitchFamily="49" charset="-122"/>
              </a:rPr>
              <a:t>经济表现：马歇尔计划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2" name="文本框 23561"/>
          <p:cNvSpPr txBox="1"/>
          <p:nvPr/>
        </p:nvSpPr>
        <p:spPr>
          <a:xfrm>
            <a:off x="546735" y="5310505"/>
            <a:ext cx="6486525" cy="706755"/>
          </a:xfrm>
          <a:prstGeom prst="rect">
            <a:avLst/>
          </a:prstGeom>
          <a:solidFill>
            <a:srgbClr val="CCFFCC"/>
          </a:solidFill>
          <a:ln w="285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</a:rPr>
              <a:t>军事表现：北约华约对峙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18444" name="矩形 23562"/>
          <p:cNvSpPr>
            <a:spLocks noTextEdit="1"/>
          </p:cNvSpPr>
          <p:nvPr/>
        </p:nvSpPr>
        <p:spPr>
          <a:xfrm>
            <a:off x="323850" y="46038"/>
            <a:ext cx="4392613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论从史出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ldLvl="0" animBg="1"/>
      <p:bldP spid="23556" grpId="1" bldLvl="0" animBg="1"/>
      <p:bldP spid="23557" grpId="0" bldLvl="0" animBg="1"/>
      <p:bldP spid="23558" grpId="0" bldLvl="0" animBg="1"/>
      <p:bldP spid="23559" grpId="0" bldLvl="0" animBg="1"/>
      <p:bldP spid="23559" grpId="1" bldLvl="0" animBg="1"/>
      <p:bldP spid="23560" grpId="0" bldLvl="0" animBg="1"/>
      <p:bldP spid="23561" grpId="0" bldLvl="0" animBg="1"/>
      <p:bldP spid="2356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2D8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8" name="Text Box 3"/>
          <p:cNvSpPr txBox="1"/>
          <p:nvPr/>
        </p:nvSpPr>
        <p:spPr>
          <a:xfrm>
            <a:off x="0" y="0"/>
            <a:ext cx="827088" cy="6858000"/>
          </a:xfrm>
          <a:prstGeom prst="rect">
            <a:avLst/>
          </a:prstGeom>
          <a:solidFill>
            <a:srgbClr val="ACCBFE"/>
          </a:solidFill>
          <a:ln w="9525">
            <a:noFill/>
          </a:ln>
        </p:spPr>
        <p:txBody>
          <a:bodyPr vert="eaVert" lIns="252000" rIns="198000" anchor="ctr"/>
          <a:p>
            <a:pPr>
              <a:spcBef>
                <a:spcPct val="50000"/>
              </a:spcBef>
            </a:pPr>
            <a:r>
              <a:rPr lang="en-US" altLang="zh-CN" sz="5400" b="1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     </a:t>
            </a:r>
            <a:r>
              <a:rPr lang="zh-CN" altLang="en-US" sz="5400" b="1" dirty="0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冷战中的对峙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9459" name="Text Box 5"/>
          <p:cNvSpPr txBox="1"/>
          <p:nvPr/>
        </p:nvSpPr>
        <p:spPr>
          <a:xfrm>
            <a:off x="1258888" y="692150"/>
            <a:ext cx="78501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什么是冷战政策？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156" name="椭圆 10"/>
          <p:cNvSpPr/>
          <p:nvPr/>
        </p:nvSpPr>
        <p:spPr>
          <a:xfrm>
            <a:off x="2909570" y="3368040"/>
            <a:ext cx="5062220" cy="81788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zh-CN" sz="28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" name="Text Box 16"/>
          <p:cNvSpPr txBox="1"/>
          <p:nvPr/>
        </p:nvSpPr>
        <p:spPr>
          <a:xfrm>
            <a:off x="1315720" y="4218940"/>
            <a:ext cx="6656070" cy="583565"/>
          </a:xfrm>
          <a:prstGeom prst="rect">
            <a:avLst/>
          </a:prstGeom>
          <a:noFill/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endParaRPr lang="zh-CN" altLang="zh-CN" sz="3200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" name="Text Box 10"/>
          <p:cNvSpPr txBox="1"/>
          <p:nvPr/>
        </p:nvSpPr>
        <p:spPr>
          <a:xfrm>
            <a:off x="1315403" y="2566035"/>
            <a:ext cx="7561262" cy="22517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zh-CN" altLang="zh-CN" sz="360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冷战是指第二次世界大战后的</a:t>
            </a:r>
            <a:r>
              <a:rPr lang="en-US" altLang="zh-CN" sz="360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40</a:t>
            </a:r>
            <a:r>
              <a:rPr lang="zh-CN" altLang="en-US" sz="3600" dirty="0">
                <a:solidFill>
                  <a:srgbClr val="FFFF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多年间，以美、苏为首的两大集团之间既非战争又非和平的对峙与竞争。</a:t>
            </a:r>
            <a:endParaRPr lang="zh-CN" altLang="en-US" sz="3600" dirty="0">
              <a:solidFill>
                <a:srgbClr val="FFFF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" name="圆角矩形标注 2"/>
          <p:cNvSpPr/>
          <p:nvPr/>
        </p:nvSpPr>
        <p:spPr>
          <a:xfrm>
            <a:off x="4081145" y="1718945"/>
            <a:ext cx="2514600" cy="594995"/>
          </a:xfrm>
          <a:prstGeom prst="wedgeRoundRectCallout">
            <a:avLst>
              <a:gd name="adj1" fmla="val -10353"/>
              <a:gd name="adj2" fmla="val 27529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222" name="Text Box 6"/>
          <p:cNvSpPr txBox="1"/>
          <p:nvPr/>
        </p:nvSpPr>
        <p:spPr>
          <a:xfrm>
            <a:off x="4081145" y="1693545"/>
            <a:ext cx="2514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冷战的双方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5527675" y="6127115"/>
            <a:ext cx="2514600" cy="594995"/>
          </a:xfrm>
          <a:prstGeom prst="wedgeRoundRectCallout">
            <a:avLst>
              <a:gd name="adj1" fmla="val -42499"/>
              <a:gd name="adj2" fmla="val -2892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224" name="Text Box 8"/>
          <p:cNvSpPr txBox="1"/>
          <p:nvPr/>
        </p:nvSpPr>
        <p:spPr>
          <a:xfrm>
            <a:off x="5527675" y="6127115"/>
            <a:ext cx="27527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冷战的手段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6" name="动作按钮: 第一张 5">
            <a:hlinkClick r:id="rId1" action="ppaction://hlinksldjump" highlightClick="1"/>
          </p:cNvPr>
          <p:cNvSpPr/>
          <p:nvPr/>
        </p:nvSpPr>
        <p:spPr>
          <a:xfrm>
            <a:off x="3500120" y="5853113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 bldLvl="0" animBg="1"/>
      <p:bldP spid="13" grpId="0" bldLvl="0" animBg="1"/>
      <p:bldP spid="2" grpId="0"/>
      <p:bldP spid="4" grpId="0" animBg="1"/>
      <p:bldP spid="3" grpId="0" animBg="1"/>
      <p:bldP spid="92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482" name="组合 12289"/>
          <p:cNvGrpSpPr/>
          <p:nvPr/>
        </p:nvGrpSpPr>
        <p:grpSpPr>
          <a:xfrm>
            <a:off x="685800" y="2133600"/>
            <a:ext cx="7753350" cy="4011613"/>
            <a:chOff x="0" y="0"/>
            <a:chExt cx="4884" cy="2527"/>
          </a:xfrm>
        </p:grpSpPr>
        <p:pic>
          <p:nvPicPr>
            <p:cNvPr id="20523" name="图片 12290" descr="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084" y="1087"/>
              <a:ext cx="1800" cy="14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24" name="云形标注 12291"/>
            <p:cNvSpPr/>
            <p:nvPr/>
          </p:nvSpPr>
          <p:spPr>
            <a:xfrm>
              <a:off x="0" y="0"/>
              <a:ext cx="4536" cy="1089"/>
            </a:xfrm>
            <a:prstGeom prst="cloudCallout">
              <a:avLst>
                <a:gd name="adj1" fmla="val 19931"/>
                <a:gd name="adj2" fmla="val 106106"/>
              </a:avLst>
            </a:prstGeom>
            <a:pattFill prst="pct30">
              <a:fgClr>
                <a:srgbClr val="99FF99"/>
              </a:fgClr>
              <a:bgClr>
                <a:srgbClr val="FFFFFF"/>
              </a:bgClr>
            </a:pattFill>
            <a:ln w="952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spcBef>
                  <a:spcPct val="50000"/>
                </a:spcBef>
              </a:pPr>
              <a:r>
                <a:rPr lang="zh-CN" altLang="en-US" sz="3200" dirty="0">
                  <a:latin typeface="Times New Roman" panose="02020603050405020304" pitchFamily="18" charset="0"/>
                  <a:ea typeface="华文行楷" panose="02010800040101010101" pitchFamily="2" charset="-122"/>
                </a:rPr>
                <a:t>        战后初期美国经济实力膨胀表现在哪些方面</a:t>
              </a:r>
              <a:r>
                <a:rPr lang="zh-CN" altLang="en-US" sz="4000" dirty="0">
                  <a:latin typeface="隶书" panose="02010509060101010101" pitchFamily="1" charset="-122"/>
                  <a:ea typeface="华文行楷" panose="02010800040101010101" pitchFamily="2" charset="-122"/>
                </a:rPr>
                <a:t>？</a:t>
              </a:r>
              <a:endParaRPr lang="zh-CN" altLang="en-US" sz="4000" dirty="0">
                <a:latin typeface="隶书" panose="02010509060101010101" pitchFamily="1" charset="-122"/>
                <a:ea typeface="华文行楷" panose="02010800040101010101" pitchFamily="2" charset="-122"/>
              </a:endParaRPr>
            </a:p>
          </p:txBody>
        </p:sp>
      </p:grpSp>
      <p:sp>
        <p:nvSpPr>
          <p:cNvPr id="20483" name="矩形 12292"/>
          <p:cNvSpPr/>
          <p:nvPr/>
        </p:nvSpPr>
        <p:spPr>
          <a:xfrm>
            <a:off x="533400" y="1828800"/>
            <a:ext cx="7924800" cy="41910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CC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3997325" y="2590800"/>
            <a:ext cx="1717675" cy="49530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1200" cap="none" spc="0" normalizeH="0" baseline="0" noProof="0">
                <a:effectLst>
                  <a:outerShdw blurRad="38100" dist="38100" dir="2700000" algn="tl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 出口贸易</a:t>
            </a:r>
            <a:endParaRPr kumimoji="0" lang="zh-CN" altLang="en-US" sz="2400" b="1" kern="1200" cap="none" spc="0" normalizeH="0" baseline="0" noProof="0">
              <a:effectLst>
                <a:outerShdw blurRad="38100" dist="38100" dir="2700000" algn="tl">
                  <a:srgbClr val="FFFFFF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</p:txBody>
      </p:sp>
      <p:sp>
        <p:nvSpPr>
          <p:cNvPr id="20485" name="文本框 12294"/>
          <p:cNvSpPr txBox="1"/>
          <p:nvPr/>
        </p:nvSpPr>
        <p:spPr>
          <a:xfrm>
            <a:off x="6445250" y="2590800"/>
            <a:ext cx="1717675" cy="495300"/>
          </a:xfrm>
          <a:prstGeom prst="rect">
            <a:avLst/>
          </a:prstGeom>
          <a:solidFill>
            <a:srgbClr val="3366FF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黄金储备</a:t>
            </a:r>
            <a:endParaRPr lang="zh-CN" altLang="en-US" sz="2400" b="1" dirty="0">
              <a:solidFill>
                <a:schemeClr val="bg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0486" name="文本框 12295"/>
          <p:cNvSpPr txBox="1"/>
          <p:nvPr/>
        </p:nvSpPr>
        <p:spPr>
          <a:xfrm>
            <a:off x="1331913" y="2662238"/>
            <a:ext cx="1717675" cy="495300"/>
          </a:xfrm>
          <a:prstGeom prst="rect">
            <a:avLst/>
          </a:prstGeom>
          <a:solidFill>
            <a:srgbClr val="FF3300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工业生产</a:t>
            </a:r>
            <a:endParaRPr lang="zh-CN" altLang="en-US" sz="2400" b="1" dirty="0">
              <a:solidFill>
                <a:schemeClr val="bg1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0487" name="椭圆 12296"/>
          <p:cNvSpPr/>
          <p:nvPr/>
        </p:nvSpPr>
        <p:spPr>
          <a:xfrm>
            <a:off x="1116013" y="3433763"/>
            <a:ext cx="1871662" cy="185102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0488" name="椭圆 12297"/>
          <p:cNvSpPr/>
          <p:nvPr/>
        </p:nvSpPr>
        <p:spPr>
          <a:xfrm>
            <a:off x="3779838" y="3362325"/>
            <a:ext cx="1871662" cy="1851025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0489" name="椭圆 12298"/>
          <p:cNvSpPr/>
          <p:nvPr/>
        </p:nvSpPr>
        <p:spPr>
          <a:xfrm>
            <a:off x="6300788" y="3382963"/>
            <a:ext cx="1871662" cy="1851025"/>
          </a:xfrm>
          <a:prstGeom prst="ellipse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Arial" panose="020B0604020202020204" pitchFamily="34" charset="0"/>
            </a:endParaRPr>
          </a:p>
        </p:txBody>
      </p:sp>
      <p:grpSp>
        <p:nvGrpSpPr>
          <p:cNvPr id="20490" name="组合 12299"/>
          <p:cNvGrpSpPr/>
          <p:nvPr/>
        </p:nvGrpSpPr>
        <p:grpSpPr>
          <a:xfrm>
            <a:off x="1152525" y="3937000"/>
            <a:ext cx="890588" cy="1152525"/>
            <a:chOff x="0" y="0"/>
            <a:chExt cx="561" cy="726"/>
          </a:xfrm>
        </p:grpSpPr>
        <p:sp>
          <p:nvSpPr>
            <p:cNvPr id="20518" name="文本框 12300"/>
            <p:cNvSpPr txBox="1"/>
            <p:nvPr/>
          </p:nvSpPr>
          <p:spPr>
            <a:xfrm>
              <a:off x="0" y="0"/>
              <a:ext cx="385" cy="72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美国</a:t>
              </a:r>
              <a:endPara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grpSp>
          <p:nvGrpSpPr>
            <p:cNvPr id="20519" name="组合 12301"/>
            <p:cNvGrpSpPr/>
            <p:nvPr/>
          </p:nvGrpSpPr>
          <p:grpSpPr>
            <a:xfrm>
              <a:off x="249" y="0"/>
              <a:ext cx="312" cy="469"/>
              <a:chOff x="0" y="0"/>
              <a:chExt cx="312" cy="469"/>
            </a:xfrm>
          </p:grpSpPr>
          <p:sp>
            <p:nvSpPr>
              <p:cNvPr id="20520" name="文本框 12302"/>
              <p:cNvSpPr txBox="1"/>
              <p:nvPr/>
            </p:nvSpPr>
            <p:spPr>
              <a:xfrm>
                <a:off x="91" y="181"/>
                <a:ext cx="2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dirty="0">
                    <a:latin typeface="Times New Roman" panose="02020603050405020304" pitchFamily="18" charset="0"/>
                  </a:rPr>
                  <a:t>2</a:t>
                </a:r>
                <a:endParaRPr lang="en-US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21" name="文本框 12303"/>
              <p:cNvSpPr txBox="1"/>
              <p:nvPr/>
            </p:nvSpPr>
            <p:spPr>
              <a:xfrm>
                <a:off x="0" y="0"/>
                <a:ext cx="2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dirty="0">
                    <a:latin typeface="Times New Roman" panose="02020603050405020304" pitchFamily="18" charset="0"/>
                  </a:rPr>
                  <a:t>1</a:t>
                </a:r>
                <a:endParaRPr lang="en-US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22" name="直接连接符 12304"/>
              <p:cNvSpPr/>
              <p:nvPr/>
            </p:nvSpPr>
            <p:spPr>
              <a:xfrm flipH="1">
                <a:off x="91" y="136"/>
                <a:ext cx="91" cy="22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20491" name="组合 12305"/>
          <p:cNvGrpSpPr/>
          <p:nvPr/>
        </p:nvGrpSpPr>
        <p:grpSpPr>
          <a:xfrm>
            <a:off x="3708400" y="3794125"/>
            <a:ext cx="855663" cy="1152525"/>
            <a:chOff x="0" y="0"/>
            <a:chExt cx="539" cy="726"/>
          </a:xfrm>
        </p:grpSpPr>
        <p:grpSp>
          <p:nvGrpSpPr>
            <p:cNvPr id="20513" name="组合 12306"/>
            <p:cNvGrpSpPr/>
            <p:nvPr/>
          </p:nvGrpSpPr>
          <p:grpSpPr>
            <a:xfrm>
              <a:off x="227" y="0"/>
              <a:ext cx="312" cy="469"/>
              <a:chOff x="0" y="0"/>
              <a:chExt cx="312" cy="469"/>
            </a:xfrm>
          </p:grpSpPr>
          <p:sp>
            <p:nvSpPr>
              <p:cNvPr id="20515" name="文本框 12307"/>
              <p:cNvSpPr txBox="1"/>
              <p:nvPr/>
            </p:nvSpPr>
            <p:spPr>
              <a:xfrm>
                <a:off x="91" y="181"/>
                <a:ext cx="2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dirty="0">
                    <a:latin typeface="Times New Roman" panose="02020603050405020304" pitchFamily="18" charset="0"/>
                  </a:rPr>
                  <a:t>3</a:t>
                </a:r>
                <a:endParaRPr lang="en-US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16" name="文本框 12308"/>
              <p:cNvSpPr txBox="1"/>
              <p:nvPr/>
            </p:nvSpPr>
            <p:spPr>
              <a:xfrm>
                <a:off x="0" y="0"/>
                <a:ext cx="2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dirty="0">
                    <a:latin typeface="Times New Roman" panose="02020603050405020304" pitchFamily="18" charset="0"/>
                  </a:rPr>
                  <a:t>1</a:t>
                </a:r>
                <a:endParaRPr lang="en-US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17" name="直接连接符 12309"/>
              <p:cNvSpPr/>
              <p:nvPr/>
            </p:nvSpPr>
            <p:spPr>
              <a:xfrm flipH="1">
                <a:off x="91" y="136"/>
                <a:ext cx="91" cy="22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14" name="文本框 12310"/>
            <p:cNvSpPr txBox="1"/>
            <p:nvPr/>
          </p:nvSpPr>
          <p:spPr>
            <a:xfrm>
              <a:off x="0" y="0"/>
              <a:ext cx="385" cy="72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美国</a:t>
              </a:r>
              <a:endPara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grpSp>
        <p:nvGrpSpPr>
          <p:cNvPr id="20492" name="组合 12311"/>
          <p:cNvGrpSpPr/>
          <p:nvPr/>
        </p:nvGrpSpPr>
        <p:grpSpPr>
          <a:xfrm>
            <a:off x="6300788" y="3814763"/>
            <a:ext cx="927100" cy="1152525"/>
            <a:chOff x="0" y="0"/>
            <a:chExt cx="584" cy="726"/>
          </a:xfrm>
        </p:grpSpPr>
        <p:grpSp>
          <p:nvGrpSpPr>
            <p:cNvPr id="20508" name="组合 12312"/>
            <p:cNvGrpSpPr/>
            <p:nvPr/>
          </p:nvGrpSpPr>
          <p:grpSpPr>
            <a:xfrm>
              <a:off x="272" y="45"/>
              <a:ext cx="312" cy="469"/>
              <a:chOff x="0" y="0"/>
              <a:chExt cx="312" cy="469"/>
            </a:xfrm>
          </p:grpSpPr>
          <p:sp>
            <p:nvSpPr>
              <p:cNvPr id="20510" name="文本框 12313"/>
              <p:cNvSpPr txBox="1"/>
              <p:nvPr/>
            </p:nvSpPr>
            <p:spPr>
              <a:xfrm>
                <a:off x="91" y="181"/>
                <a:ext cx="2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dirty="0">
                    <a:latin typeface="Times New Roman" panose="02020603050405020304" pitchFamily="18" charset="0"/>
                  </a:rPr>
                  <a:t>4</a:t>
                </a:r>
                <a:endParaRPr lang="en-US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11" name="文本框 12314"/>
              <p:cNvSpPr txBox="1"/>
              <p:nvPr/>
            </p:nvSpPr>
            <p:spPr>
              <a:xfrm>
                <a:off x="0" y="0"/>
                <a:ext cx="22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400" dirty="0">
                    <a:latin typeface="Times New Roman" panose="02020603050405020304" pitchFamily="18" charset="0"/>
                  </a:rPr>
                  <a:t>3</a:t>
                </a:r>
                <a:endParaRPr lang="en-US" altLang="zh-CN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512" name="直接连接符 12315"/>
              <p:cNvSpPr/>
              <p:nvPr/>
            </p:nvSpPr>
            <p:spPr>
              <a:xfrm flipH="1">
                <a:off x="91" y="136"/>
                <a:ext cx="91" cy="22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09" name="文本框 12316"/>
            <p:cNvSpPr txBox="1"/>
            <p:nvPr/>
          </p:nvSpPr>
          <p:spPr>
            <a:xfrm>
              <a:off x="0" y="0"/>
              <a:ext cx="385" cy="72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华文新魏" panose="02010800040101010101" pitchFamily="2" charset="-122"/>
                </a:rPr>
                <a:t>美国</a:t>
              </a:r>
              <a:endPara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  <p:sp>
        <p:nvSpPr>
          <p:cNvPr id="20493" name="直接连接符 12317"/>
          <p:cNvSpPr/>
          <p:nvPr/>
        </p:nvSpPr>
        <p:spPr>
          <a:xfrm>
            <a:off x="2916238" y="38608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0494" name="组合 12318"/>
          <p:cNvGrpSpPr/>
          <p:nvPr/>
        </p:nvGrpSpPr>
        <p:grpSpPr>
          <a:xfrm>
            <a:off x="7164388" y="3382963"/>
            <a:ext cx="1008062" cy="1009650"/>
            <a:chOff x="0" y="0"/>
            <a:chExt cx="635" cy="636"/>
          </a:xfrm>
        </p:grpSpPr>
        <p:sp>
          <p:nvSpPr>
            <p:cNvPr id="20505" name="直接连接符 12319"/>
            <p:cNvSpPr/>
            <p:nvPr/>
          </p:nvSpPr>
          <p:spPr>
            <a:xfrm>
              <a:off x="0" y="1"/>
              <a:ext cx="0" cy="635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6" name="直接连接符 12320"/>
            <p:cNvSpPr/>
            <p:nvPr/>
          </p:nvSpPr>
          <p:spPr>
            <a:xfrm flipV="1">
              <a:off x="0" y="635"/>
              <a:ext cx="635" cy="1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pic>
          <p:nvPicPr>
            <p:cNvPr id="20507" name="图片 12321" descr="图片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84000"/>
            </a:blip>
            <a:srcRect t="6798"/>
            <a:stretch>
              <a:fillRect/>
            </a:stretch>
          </p:blipFill>
          <p:spPr>
            <a:xfrm>
              <a:off x="21" y="0"/>
              <a:ext cx="614" cy="61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495" name="组合 12322"/>
          <p:cNvGrpSpPr/>
          <p:nvPr/>
        </p:nvGrpSpPr>
        <p:grpSpPr>
          <a:xfrm>
            <a:off x="2124075" y="3433763"/>
            <a:ext cx="933450" cy="1871662"/>
            <a:chOff x="0" y="0"/>
            <a:chExt cx="588" cy="1179"/>
          </a:xfrm>
        </p:grpSpPr>
        <p:pic>
          <p:nvPicPr>
            <p:cNvPr id="20503" name="图片 12323" descr="图片1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84000"/>
            </a:blip>
            <a:stretch>
              <a:fillRect/>
            </a:stretch>
          </p:blipFill>
          <p:spPr>
            <a:xfrm>
              <a:off x="0" y="0"/>
              <a:ext cx="588" cy="11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04" name="直接连接符 12324"/>
            <p:cNvSpPr/>
            <p:nvPr/>
          </p:nvSpPr>
          <p:spPr>
            <a:xfrm>
              <a:off x="0" y="0"/>
              <a:ext cx="0" cy="1179"/>
            </a:xfrm>
            <a:prstGeom prst="line">
              <a:avLst/>
            </a:prstGeom>
            <a:ln w="9525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0496" name="组合 12325"/>
          <p:cNvGrpSpPr/>
          <p:nvPr/>
        </p:nvGrpSpPr>
        <p:grpSpPr>
          <a:xfrm>
            <a:off x="4267200" y="3352800"/>
            <a:ext cx="1387475" cy="1871663"/>
            <a:chOff x="0" y="0"/>
            <a:chExt cx="874" cy="1179"/>
          </a:xfrm>
        </p:grpSpPr>
        <p:pic>
          <p:nvPicPr>
            <p:cNvPr id="20499" name="图片 12326" descr="图片2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100000"/>
            </a:blip>
            <a:stretch>
              <a:fillRect/>
            </a:stretch>
          </p:blipFill>
          <p:spPr>
            <a:xfrm>
              <a:off x="240" y="0"/>
              <a:ext cx="634" cy="11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00" name="直接连接符 12327"/>
            <p:cNvSpPr/>
            <p:nvPr/>
          </p:nvSpPr>
          <p:spPr>
            <a:xfrm flipH="1">
              <a:off x="0" y="624"/>
              <a:ext cx="240" cy="432"/>
            </a:xfrm>
            <a:prstGeom prst="line">
              <a:avLst/>
            </a:prstGeom>
            <a:ln w="762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1" name="直接连接符 12328"/>
            <p:cNvSpPr/>
            <p:nvPr/>
          </p:nvSpPr>
          <p:spPr>
            <a:xfrm flipH="1">
              <a:off x="96" y="720"/>
              <a:ext cx="192" cy="384"/>
            </a:xfrm>
            <a:prstGeom prst="line">
              <a:avLst/>
            </a:prstGeom>
            <a:ln w="762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02" name="直接连接符 12329"/>
            <p:cNvSpPr/>
            <p:nvPr/>
          </p:nvSpPr>
          <p:spPr>
            <a:xfrm flipH="1">
              <a:off x="192" y="1008"/>
              <a:ext cx="48" cy="96"/>
            </a:xfrm>
            <a:prstGeom prst="line">
              <a:avLst/>
            </a:prstGeom>
            <a:ln w="762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0497" name="文本框 12330"/>
          <p:cNvSpPr txBox="1"/>
          <p:nvPr/>
        </p:nvSpPr>
        <p:spPr>
          <a:xfrm>
            <a:off x="539750" y="908050"/>
            <a:ext cx="7993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战后初期美国经济在资本主义世界中的比例</a:t>
            </a: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0498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sp>
        <p:nvSpPr>
          <p:cNvPr id="10247" name="文本框 10246"/>
          <p:cNvSpPr txBox="1"/>
          <p:nvPr/>
        </p:nvSpPr>
        <p:spPr>
          <a:xfrm>
            <a:off x="2484755" y="5727700"/>
            <a:ext cx="4537075" cy="7683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4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经济：世界最富</a:t>
            </a:r>
            <a:endParaRPr lang="zh-CN" altLang="en-US" sz="44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2" name="矩形 10241"/>
          <p:cNvSpPr/>
          <p:nvPr/>
        </p:nvSpPr>
        <p:spPr>
          <a:xfrm>
            <a:off x="838200" y="2927985"/>
            <a:ext cx="7967345" cy="1814830"/>
          </a:xfrm>
          <a:prstGeom prst="rect">
            <a:avLst/>
          </a:prstGeom>
          <a:solidFill>
            <a:srgbClr val="FFFF00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algn="l">
              <a:lnSpc>
                <a:spcPct val="140000"/>
              </a:lnSpc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建立以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美国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为中心的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资本主义货币体系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国际贸易体系</a:t>
            </a:r>
            <a:endParaRPr lang="zh-CN" altLang="en-US" sz="40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bldLvl="0" animBg="1"/>
      <p:bldP spid="1024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图片 13313" descr="美海军基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016000"/>
            <a:ext cx="8713787" cy="5437188"/>
          </a:xfrm>
          <a:prstGeom prst="rect">
            <a:avLst/>
          </a:prstGeom>
          <a:noFill/>
          <a:ln w="38100" cap="flat" cmpd="dbl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507" name="文本框 13314"/>
          <p:cNvSpPr txBox="1"/>
          <p:nvPr/>
        </p:nvSpPr>
        <p:spPr>
          <a:xfrm>
            <a:off x="2484438" y="401638"/>
            <a:ext cx="41052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战后美国退役的军舰</a:t>
            </a: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508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sp>
        <p:nvSpPr>
          <p:cNvPr id="10242" name="矩形 10241"/>
          <p:cNvSpPr/>
          <p:nvPr/>
        </p:nvSpPr>
        <p:spPr>
          <a:xfrm>
            <a:off x="838200" y="2496820"/>
            <a:ext cx="4351020" cy="2676525"/>
          </a:xfrm>
          <a:prstGeom prst="rect">
            <a:avLst/>
          </a:prstGeom>
          <a:solidFill>
            <a:srgbClr val="FFFF00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>
              <a:lnSpc>
                <a:spcPct val="140000"/>
              </a:lnSpc>
            </a:pP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1200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万军队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近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500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个军事基地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垄断了原子弹 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2484755" y="5727700"/>
            <a:ext cx="4537075" cy="7683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4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政治：世界最强</a:t>
            </a:r>
            <a:endParaRPr lang="zh-CN" altLang="en-US" sz="44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" name="组合 10248"/>
          <p:cNvGrpSpPr/>
          <p:nvPr/>
        </p:nvGrpSpPr>
        <p:grpSpPr>
          <a:xfrm>
            <a:off x="4902200" y="2173605"/>
            <a:ext cx="4163060" cy="2362200"/>
            <a:chOff x="0" y="0"/>
            <a:chExt cx="1824" cy="1488"/>
          </a:xfrm>
        </p:grpSpPr>
        <p:sp>
          <p:nvSpPr>
            <p:cNvPr id="1038" name="爆炸形 2 10249"/>
            <p:cNvSpPr/>
            <p:nvPr/>
          </p:nvSpPr>
          <p:spPr>
            <a:xfrm>
              <a:off x="0" y="0"/>
              <a:ext cx="1824" cy="1488"/>
            </a:xfrm>
            <a:prstGeom prst="irregularSeal2">
              <a:avLst/>
            </a:prstGeom>
            <a:solidFill>
              <a:schemeClr val="tx1"/>
            </a:solidFill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1" name="文本框 10250"/>
            <p:cNvSpPr txBox="1"/>
            <p:nvPr/>
          </p:nvSpPr>
          <p:spPr>
            <a:xfrm>
              <a:off x="336" y="576"/>
              <a:ext cx="1488" cy="44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000" b="1" kern="1200" cap="none" spc="0" normalizeH="0" baseline="0" noProof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华文琥珀" panose="02010800040101010101" pitchFamily="2" charset="-122"/>
                  <a:cs typeface="+mn-cs"/>
                </a:rPr>
                <a:t>称霸世界</a:t>
              </a:r>
              <a:endParaRPr kumimoji="0" lang="zh-CN" altLang="en-US" sz="4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endParaRPr>
            </a:p>
          </p:txBody>
        </p:sp>
      </p:grpSp>
      <p:sp>
        <p:nvSpPr>
          <p:cNvPr id="6" name="动作按钮: 第一张 5">
            <a:hlinkClick r:id="rId2" action="ppaction://hlinksldjump" highlightClick="1"/>
          </p:cNvPr>
          <p:cNvSpPr/>
          <p:nvPr/>
        </p:nvSpPr>
        <p:spPr>
          <a:xfrm>
            <a:off x="7880350" y="5785803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 animBg="1"/>
      <p:bldP spid="1024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8" name="文本框 106497"/>
          <p:cNvSpPr txBox="1"/>
          <p:nvPr/>
        </p:nvSpPr>
        <p:spPr>
          <a:xfrm>
            <a:off x="4004310" y="127953"/>
            <a:ext cx="5105400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政治：</a:t>
            </a:r>
            <a:r>
              <a:rPr lang="zh-CN" altLang="en-US" sz="28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在二战中，苏联经受住了严峻考验，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国际威望空前提高</a:t>
            </a:r>
            <a:r>
              <a:rPr lang="zh-CN" altLang="en-US" sz="28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zh-CN" altLang="en-US" sz="28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扩大了领土面积，西部邻国的一些地区先后划入苏联版图。东欧和亚洲一系列国家建立起人民民主政权。</a:t>
            </a:r>
            <a:endParaRPr lang="zh-CN" altLang="en-US" sz="2800" b="1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6" name="动作按钮: 第一张 5">
            <a:hlinkClick r:id="rId1" action="ppaction://hlinksldjump" highlightClick="1"/>
          </p:cNvPr>
          <p:cNvSpPr/>
          <p:nvPr/>
        </p:nvSpPr>
        <p:spPr>
          <a:xfrm>
            <a:off x="7880350" y="5785803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72890" y="3605213"/>
            <a:ext cx="51054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军事：</a:t>
            </a:r>
            <a:r>
              <a:rPr lang="zh-CN" altLang="en-US" sz="28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战后初期，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苏联总兵力接近美国</a:t>
            </a:r>
            <a:r>
              <a:rPr lang="zh-CN" altLang="en-US" sz="28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，有近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1200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万</a:t>
            </a:r>
            <a:r>
              <a:rPr lang="zh-CN" altLang="en-US" sz="28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人的武装力量。</a:t>
            </a:r>
            <a:endParaRPr lang="zh-CN" altLang="en-US" sz="2800" b="1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</a:t>
            </a:r>
            <a:endParaRPr lang="zh-CN" altLang="en-US" sz="32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" y="66675"/>
            <a:ext cx="4053205" cy="30600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845" y="3339465"/>
            <a:ext cx="4152265" cy="34188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85" y="28575"/>
            <a:ext cx="8975090" cy="6544945"/>
          </a:xfrm>
          <a:prstGeom prst="rect">
            <a:avLst/>
          </a:prstGeom>
        </p:spPr>
      </p:pic>
      <p:sp>
        <p:nvSpPr>
          <p:cNvPr id="10" name="内容占位符 6"/>
          <p:cNvSpPr>
            <a:spLocks noGrp="1"/>
          </p:cNvSpPr>
          <p:nvPr/>
        </p:nvSpPr>
        <p:spPr>
          <a:xfrm>
            <a:off x="215106" y="647700"/>
            <a:ext cx="4801076" cy="506730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600" b="1" dirty="0" smtClean="0">
                <a:ea typeface="宋体" panose="02010600030101010101" pitchFamily="2" charset="-122"/>
              </a:rPr>
              <a:t>杜鲁门</a:t>
            </a:r>
            <a:r>
              <a:rPr lang="zh-CN" sz="3600" b="1" dirty="0">
                <a:ea typeface="宋体" panose="02010600030101010101" pitchFamily="2" charset="-122"/>
              </a:rPr>
              <a:t>主义的出台</a:t>
            </a:r>
            <a:endParaRPr lang="zh-CN" sz="3600" b="1" dirty="0">
              <a:ea typeface="宋体" panose="02010600030101010101" pitchFamily="2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147320" y="1537335"/>
            <a:ext cx="1828800" cy="5358130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vert="horz" lIns="68580" tIns="34290" rIns="68580" bIns="34290" rtlCol="0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50000"/>
              </a:lnSpc>
              <a:buNone/>
            </a:pPr>
            <a:r>
              <a:rPr lang="zh-CN" sz="2400" b="1"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ea typeface="宋体" panose="02010600030101010101" pitchFamily="2" charset="-122"/>
              </a:rPr>
              <a:t>1</a:t>
            </a:r>
            <a:r>
              <a:rPr lang="zh-CN" sz="2800" b="1">
                <a:ea typeface="宋体" panose="02010600030101010101" pitchFamily="2" charset="-122"/>
              </a:rPr>
              <a:t>）时间：</a:t>
            </a:r>
            <a:endParaRPr lang="zh-CN" sz="2800" b="1">
              <a:ea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28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ea typeface="宋体" panose="02010600030101010101" pitchFamily="2" charset="-122"/>
                <a:sym typeface="+mn-ea"/>
              </a:rPr>
              <a:t>2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2800" b="1">
                <a:ea typeface="宋体" panose="02010600030101010101" pitchFamily="2" charset="-122"/>
              </a:rPr>
              <a:t>背景：</a:t>
            </a:r>
            <a:endParaRPr lang="zh-CN" sz="2800" b="1">
              <a:ea typeface="宋体" panose="02010600030101010101" pitchFamily="2" charset="-122"/>
            </a:endParaRPr>
          </a:p>
          <a:p>
            <a:pPr marL="0" indent="0" algn="l">
              <a:lnSpc>
                <a:spcPct val="130000"/>
              </a:lnSpc>
              <a:buNone/>
            </a:pPr>
            <a:endParaRPr lang="zh-CN" sz="2800" b="1">
              <a:ea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30000"/>
              </a:lnSpc>
              <a:buNone/>
            </a:pPr>
            <a:r>
              <a:rPr lang="zh-CN" sz="28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ea typeface="宋体" panose="02010600030101010101" pitchFamily="2" charset="-122"/>
                <a:sym typeface="+mn-ea"/>
              </a:rPr>
              <a:t>3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）</a:t>
            </a:r>
            <a:r>
              <a:rPr lang="zh-CN" sz="2800" b="1">
                <a:ea typeface="宋体" panose="02010600030101010101" pitchFamily="2" charset="-122"/>
              </a:rPr>
              <a:t>内容：</a:t>
            </a:r>
            <a:endParaRPr lang="zh-CN" sz="2800" b="1">
              <a:ea typeface="宋体" panose="02010600030101010101" pitchFamily="2" charset="-122"/>
            </a:endParaRPr>
          </a:p>
          <a:p>
            <a:pPr marL="0" indent="0" algn="l">
              <a:lnSpc>
                <a:spcPct val="150000"/>
              </a:lnSpc>
              <a:buNone/>
            </a:pPr>
            <a:endParaRPr lang="zh-CN" sz="2800" b="1">
              <a:ea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  <a:buNone/>
            </a:pPr>
            <a:endParaRPr lang="zh-CN" sz="2800" b="1">
              <a:ea typeface="宋体" panose="02010600030101010101" pitchFamily="2" charset="-122"/>
              <a:sym typeface="+mn-ea"/>
            </a:endParaRPr>
          </a:p>
          <a:p>
            <a:pPr marL="0" indent="0" algn="l">
              <a:lnSpc>
                <a:spcPct val="150000"/>
              </a:lnSpc>
              <a:buNone/>
            </a:pPr>
            <a:r>
              <a:rPr lang="zh-CN" sz="2800" b="1"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ea typeface="宋体" panose="02010600030101010101" pitchFamily="2" charset="-122"/>
                <a:sym typeface="+mn-ea"/>
              </a:rPr>
              <a:t>4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）影响：</a:t>
            </a:r>
            <a:endParaRPr lang="zh-CN" sz="2800" b="1"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21719" y="1537335"/>
            <a:ext cx="2538889" cy="55308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000" b="1">
                <a:latin typeface="黑体" panose="02010609060101010101" pitchFamily="2" charset="-122"/>
                <a:ea typeface="黑体" panose="02010609060101010101" pitchFamily="2" charset="-122"/>
              </a:rPr>
              <a:t>1947</a:t>
            </a:r>
            <a:r>
              <a:rPr lang="zh-CN" altLang="en-US" sz="30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000" b="1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000" b="1"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endParaRPr lang="zh-CN" altLang="en-US" sz="3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21719" y="2332673"/>
            <a:ext cx="6502718" cy="922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2700" b="1">
                <a:latin typeface="黑体" panose="02010609060101010101" pitchFamily="2" charset="-122"/>
                <a:ea typeface="黑体" panose="02010609060101010101" pitchFamily="2" charset="-122"/>
              </a:rPr>
              <a:t>杜鲁门在国会发表演说，声称希腊和土耳其受到共产主义威胁，要求国会拨款援助。</a:t>
            </a:r>
            <a:endParaRPr sz="27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21560" y="4044950"/>
            <a:ext cx="6503035" cy="206121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zh-CN" sz="3200">
                <a:latin typeface="黑体" panose="02010609060101010101" pitchFamily="2" charset="-122"/>
                <a:ea typeface="黑体" panose="02010609060101010101" pitchFamily="2" charset="-122"/>
              </a:rPr>
              <a:t>杜鲁门</a:t>
            </a:r>
            <a:r>
              <a:rPr sz="3200">
                <a:latin typeface="黑体" panose="02010609060101010101" pitchFamily="2" charset="-122"/>
                <a:ea typeface="黑体" panose="02010609060101010101" pitchFamily="2" charset="-122"/>
              </a:rPr>
              <a:t>把世界分为</a:t>
            </a:r>
            <a:r>
              <a:rPr sz="32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“自由国家”</a:t>
            </a:r>
            <a:r>
              <a:rPr sz="320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sz="32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“极权政体”</a:t>
            </a:r>
            <a:r>
              <a:rPr sz="3200">
                <a:latin typeface="黑体" panose="02010609060101010101" pitchFamily="2" charset="-122"/>
                <a:ea typeface="黑体" panose="02010609060101010101" pitchFamily="2" charset="-122"/>
              </a:rPr>
              <a:t>两个对立的营垒，宣称美国将领导和帮助所有选择“自由制度”、抵抗极权统治的力量。</a:t>
            </a:r>
            <a:endParaRPr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565650" y="3333750"/>
            <a:ext cx="4004945" cy="503555"/>
          </a:xfrm>
          <a:prstGeom prst="wedgeRoundRectCallout">
            <a:avLst>
              <a:gd name="adj1" fmla="val -4775"/>
              <a:gd name="adj2" fmla="val 103524"/>
              <a:gd name="adj3" fmla="val 16667"/>
            </a:avLst>
          </a:prstGeom>
          <a:solidFill>
            <a:srgbClr val="FFFF00"/>
          </a:solidFill>
          <a:ln w="12700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以美国为首的资本主义国家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5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87095" y="4770755"/>
            <a:ext cx="1149350" cy="503555"/>
          </a:xfrm>
          <a:prstGeom prst="wedgeRoundRectCallout">
            <a:avLst>
              <a:gd name="adj1" fmla="val 98950"/>
              <a:gd name="adj2" fmla="val -36759"/>
              <a:gd name="adj3" fmla="val 16667"/>
            </a:avLst>
          </a:prstGeom>
          <a:solidFill>
            <a:srgbClr val="FFFF00"/>
          </a:solidFill>
          <a:ln w="12700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苏联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3558" name="矩形 20485"/>
          <p:cNvSpPr>
            <a:spLocks noTextEdit="1"/>
          </p:cNvSpPr>
          <p:nvPr/>
        </p:nvSpPr>
        <p:spPr>
          <a:xfrm>
            <a:off x="2035810" y="6302375"/>
            <a:ext cx="6611620" cy="386080"/>
          </a:xfrm>
          <a:prstGeom prst="rect">
            <a:avLst/>
          </a:prstGeom>
          <a:solidFill>
            <a:srgbClr val="92D05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标志着美苏战时同盟关系破裂，冷战的开始</a:t>
            </a:r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动作按钮: 第一张 5">
            <a:hlinkClick r:id="rId3" action="ppaction://hlinksldjump" highlightClick="1"/>
          </p:cNvPr>
          <p:cNvSpPr/>
          <p:nvPr/>
        </p:nvSpPr>
        <p:spPr>
          <a:xfrm>
            <a:off x="8246745" y="5496243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3" grpId="0" bldLvl="0" animBg="1"/>
      <p:bldP spid="4" grpId="0" bldLvl="0" animBg="1"/>
      <p:bldP spid="14" grpId="0" bldLvl="0" animBg="1"/>
      <p:bldP spid="1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480" y="40005"/>
            <a:ext cx="9051290" cy="6777990"/>
          </a:xfrm>
          <a:prstGeom prst="rect">
            <a:avLst/>
          </a:prstGeom>
        </p:spPr>
      </p:pic>
      <p:sp>
        <p:nvSpPr>
          <p:cNvPr id="10" name="内容占位符 6"/>
          <p:cNvSpPr>
            <a:spLocks noGrp="1"/>
          </p:cNvSpPr>
          <p:nvPr/>
        </p:nvSpPr>
        <p:spPr>
          <a:xfrm>
            <a:off x="299561" y="1042988"/>
            <a:ext cx="4801076" cy="506730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000" b="1" dirty="0" smtClean="0">
                <a:ea typeface="宋体" panose="02010600030101010101" pitchFamily="2" charset="-122"/>
              </a:rPr>
              <a:t>马歇尔计划</a:t>
            </a:r>
            <a:r>
              <a:rPr lang="zh-CN" sz="3000" b="1" dirty="0">
                <a:ea typeface="宋体" panose="02010600030101010101" pitchFamily="2" charset="-122"/>
              </a:rPr>
              <a:t>的提出</a:t>
            </a:r>
            <a:endParaRPr lang="zh-CN" sz="3000" b="1" dirty="0">
              <a:ea typeface="宋体" panose="02010600030101010101" pitchFamily="2" charset="-122"/>
            </a:endParaRPr>
          </a:p>
        </p:txBody>
      </p:sp>
      <p:sp>
        <p:nvSpPr>
          <p:cNvPr id="3" name="内容占位符 6"/>
          <p:cNvSpPr>
            <a:spLocks noGrp="1"/>
          </p:cNvSpPr>
          <p:nvPr/>
        </p:nvSpPr>
        <p:spPr>
          <a:xfrm>
            <a:off x="23336" y="1658303"/>
            <a:ext cx="2187416" cy="3739991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 vert="horz" lIns="68580" tIns="34290" rIns="68580" bIns="34290" rtlCol="0">
            <a:normAutofit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7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1</a:t>
            </a:r>
            <a:r>
              <a:rPr lang="zh-CN" sz="3000" b="1">
                <a:ea typeface="宋体" panose="02010600030101010101" pitchFamily="2" charset="-122"/>
              </a:rPr>
              <a:t>）时间：</a:t>
            </a:r>
            <a:endParaRPr lang="zh-CN" sz="3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2</a:t>
            </a:r>
            <a:r>
              <a:rPr lang="zh-CN" altLang="en-US" sz="3000" b="1">
                <a:ea typeface="宋体" panose="02010600030101010101" pitchFamily="2" charset="-122"/>
              </a:rPr>
              <a:t>）目的：</a:t>
            </a:r>
            <a:endParaRPr lang="zh-CN" sz="3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3</a:t>
            </a:r>
            <a:r>
              <a:rPr lang="zh-CN" altLang="en-US" sz="3000" b="1">
                <a:ea typeface="宋体" panose="02010600030101010101" pitchFamily="2" charset="-122"/>
              </a:rPr>
              <a:t>）实质：</a:t>
            </a:r>
            <a:endParaRPr lang="zh-CN" altLang="en-US" sz="3000" b="1">
              <a:ea typeface="宋体" panose="02010600030101010101" pitchFamily="2" charset="-122"/>
            </a:endParaRPr>
          </a:p>
          <a:p>
            <a:pPr marL="0" indent="0" algn="l">
              <a:lnSpc>
                <a:spcPct val="190000"/>
              </a:lnSpc>
              <a:buNone/>
            </a:pPr>
            <a:r>
              <a:rPr lang="zh-CN" altLang="en-US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4</a:t>
            </a:r>
            <a:r>
              <a:rPr lang="zh-CN" altLang="en-US" sz="3000" b="1">
                <a:ea typeface="宋体" panose="02010600030101010101" pitchFamily="2" charset="-122"/>
              </a:rPr>
              <a:t>）评价：</a:t>
            </a:r>
            <a:endParaRPr lang="zh-CN" altLang="en-US" sz="30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62639" y="1930718"/>
            <a:ext cx="1299686" cy="506730"/>
          </a:xfrm>
          <a:prstGeom prst="rect">
            <a:avLst/>
          </a:prstGeom>
          <a:solidFill>
            <a:srgbClr val="4DD60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700" b="1">
                <a:latin typeface="黑体" panose="02010609060101010101" pitchFamily="2" charset="-122"/>
                <a:ea typeface="黑体" panose="02010609060101010101" pitchFamily="2" charset="-122"/>
              </a:rPr>
              <a:t>1947</a:t>
            </a:r>
            <a:r>
              <a:rPr lang="zh-CN" altLang="en-US" sz="2700" b="1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endParaRPr lang="zh-CN" altLang="en-US" sz="27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02790" y="2700655"/>
            <a:ext cx="6958965" cy="506730"/>
          </a:xfrm>
          <a:prstGeom prst="rect">
            <a:avLst/>
          </a:prstGeom>
          <a:solidFill>
            <a:srgbClr val="4DD60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2700" b="1">
                <a:latin typeface="黑体" panose="02010609060101010101" pitchFamily="2" charset="-122"/>
                <a:ea typeface="黑体" panose="02010609060101010101" pitchFamily="2" charset="-122"/>
              </a:rPr>
              <a:t>通过援助西欧恢复经济，稳定资本主义制度。</a:t>
            </a:r>
            <a:endParaRPr sz="27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62639" y="3715385"/>
            <a:ext cx="6700838" cy="506730"/>
          </a:xfrm>
          <a:prstGeom prst="rect">
            <a:avLst/>
          </a:prstGeom>
          <a:solidFill>
            <a:srgbClr val="4DD60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sz="2700" b="1">
                <a:latin typeface="黑体" panose="02010609060101010101" pitchFamily="2" charset="-122"/>
                <a:ea typeface="黑体" panose="02010609060101010101" pitchFamily="2" charset="-122"/>
              </a:rPr>
              <a:t>控制西欧、遏制苏联、称霸世界</a:t>
            </a:r>
            <a:r>
              <a:rPr lang="en-US" sz="27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sz="27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62639" y="4670584"/>
            <a:ext cx="6700838" cy="1337945"/>
          </a:xfrm>
          <a:prstGeom prst="rect">
            <a:avLst/>
          </a:prstGeom>
          <a:solidFill>
            <a:srgbClr val="4DD60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700" b="1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sz="2700" b="1">
                <a:latin typeface="黑体" panose="02010609060101010101" pitchFamily="2" charset="-122"/>
                <a:ea typeface="黑体" panose="02010609060101010101" pitchFamily="2" charset="-122"/>
              </a:rPr>
              <a:t>马歇尔计划是杜鲁门主义的一次大规模运用，</a:t>
            </a:r>
            <a:endParaRPr sz="27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sz="2700" b="1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sz="2700" b="1">
                <a:latin typeface="黑体" panose="02010609060101010101" pitchFamily="2" charset="-122"/>
                <a:ea typeface="黑体" panose="02010609060101010101" pitchFamily="2" charset="-122"/>
              </a:rPr>
              <a:t>也是美国实施冷战政策的又一重要步骤。</a:t>
            </a:r>
            <a:endParaRPr sz="27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22529"/>
          <p:cNvSpPr txBox="1"/>
          <p:nvPr/>
        </p:nvSpPr>
        <p:spPr>
          <a:xfrm>
            <a:off x="1919605" y="1106805"/>
            <a:ext cx="7045325" cy="2061210"/>
          </a:xfrm>
          <a:prstGeom prst="rect">
            <a:avLst/>
          </a:prstGeom>
          <a:solidFill>
            <a:srgbClr val="4DD60C">
              <a:alpha val="79000"/>
            </a:srgbClr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接受计划的英、法、意等16个欧洲国家，美国给予</a:t>
            </a:r>
            <a:r>
              <a:rPr lang="en-US" altLang="zh-CN" sz="3200" b="1" dirty="0">
                <a:solidFill>
                  <a:srgbClr val="002A54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130</a:t>
            </a:r>
            <a:r>
              <a:rPr lang="zh-CN" altLang="en-US" sz="3200" b="1" dirty="0">
                <a:solidFill>
                  <a:srgbClr val="002A54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多亿美元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的援助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在不到三年的时间内，国民生产总值增长了25％。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pic>
        <p:nvPicPr>
          <p:cNvPr id="22531" name="图片 22530" descr="马歇尔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05" y="1106488"/>
            <a:ext cx="1812925" cy="244792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534" name="文本框 22533"/>
          <p:cNvSpPr txBox="1"/>
          <p:nvPr/>
        </p:nvSpPr>
        <p:spPr>
          <a:xfrm>
            <a:off x="-65405" y="196215"/>
            <a:ext cx="92754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马歇尔计划 对欧洲、对美国分别产生了什么影响？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4583" name="矩形 6"/>
          <p:cNvSpPr>
            <a:spLocks noTextEdit="1"/>
          </p:cNvSpPr>
          <p:nvPr/>
        </p:nvSpPr>
        <p:spPr>
          <a:xfrm>
            <a:off x="2882265" y="1579245"/>
            <a:ext cx="4955540" cy="865505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西欧经济迅速恢复发展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76375" y="3449955"/>
            <a:ext cx="7816850" cy="1076325"/>
          </a:xfrm>
          <a:prstGeom prst="rect">
            <a:avLst/>
          </a:prstGeom>
          <a:solidFill>
            <a:srgbClr val="4DD60C">
              <a:alpha val="88000"/>
            </a:srgbClr>
          </a:solidFill>
        </p:spPr>
        <p:txBody>
          <a:bodyPr wrap="square" rtlCol="0" anchor="t">
            <a:spAutoFit/>
          </a:bodyPr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西欧各国的政局稳定下来，强大的法国共产党和意大利共产党的影响也相对减弱。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76375" y="4607560"/>
            <a:ext cx="7664450" cy="2061210"/>
          </a:xfrm>
          <a:prstGeom prst="rect">
            <a:avLst/>
          </a:prstGeom>
          <a:solidFill>
            <a:srgbClr val="4DD60C">
              <a:alpha val="88000"/>
            </a:srgbClr>
          </a:solidFill>
        </p:spPr>
        <p:txBody>
          <a:bodyPr wrap="square" rtlCol="0" anchor="t">
            <a:spAutoFit/>
          </a:bodyPr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美国提供给欧洲的援助，主要是贷款而不是现金。这些贷款主要用来在美国购买设备、机床以及生活用品，极大刺激了美国的生产和出口。</a:t>
            </a:r>
            <a:endParaRPr lang="zh-CN" altLang="en-US" sz="3200" b="1" dirty="0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24585" name="矩形 9"/>
          <p:cNvSpPr>
            <a:spLocks noTextEdit="1"/>
          </p:cNvSpPr>
          <p:nvPr/>
        </p:nvSpPr>
        <p:spPr>
          <a:xfrm>
            <a:off x="2913380" y="5280660"/>
            <a:ext cx="4892675" cy="848360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为美国提供了巨大的海外市场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4" name="矩形 7"/>
          <p:cNvSpPr>
            <a:spLocks noTextEdit="1"/>
          </p:cNvSpPr>
          <p:nvPr/>
        </p:nvSpPr>
        <p:spPr>
          <a:xfrm>
            <a:off x="3255010" y="3611880"/>
            <a:ext cx="4724400" cy="751840"/>
          </a:xfrm>
          <a:prstGeom prst="rect">
            <a:avLst/>
          </a:prstGeom>
          <a:solidFill>
            <a:srgbClr val="FFFF00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2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抑制共产主义发展</a:t>
            </a:r>
            <a:endParaRPr lang="zh-CN" altLang="en-US" sz="32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ldLvl="0" animBg="1"/>
      <p:bldP spid="22534" grpId="0"/>
      <p:bldP spid="2" grpId="0" bldLvl="0" animBg="1"/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7" name="文本框 26626"/>
          <p:cNvSpPr txBox="1"/>
          <p:nvPr/>
        </p:nvSpPr>
        <p:spPr>
          <a:xfrm>
            <a:off x="34925" y="5373688"/>
            <a:ext cx="910907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我们每接受一笔贷款，我们的独立便减少一分。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                  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—法国总理皮拉尔迪  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动作按钮: 第一张 5">
            <a:hlinkClick r:id="rId1" action="ppaction://hlinksldjump" highlightClick="1"/>
          </p:cNvPr>
          <p:cNvSpPr/>
          <p:nvPr/>
        </p:nvSpPr>
        <p:spPr>
          <a:xfrm>
            <a:off x="0" y="598963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335" y="978535"/>
            <a:ext cx="8032115" cy="4295775"/>
          </a:xfrm>
          <a:prstGeom prst="rect">
            <a:avLst/>
          </a:prstGeom>
        </p:spPr>
      </p:pic>
      <p:sp>
        <p:nvSpPr>
          <p:cNvPr id="26628" name="圆角矩形标注 26627"/>
          <p:cNvSpPr/>
          <p:nvPr/>
        </p:nvSpPr>
        <p:spPr>
          <a:xfrm>
            <a:off x="3635375" y="333375"/>
            <a:ext cx="5688330" cy="1581785"/>
          </a:xfrm>
          <a:prstGeom prst="wedgeRoundRectCallout">
            <a:avLst>
              <a:gd name="adj1" fmla="val -34393"/>
              <a:gd name="adj2" fmla="val 115756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4800" dirty="0">
                <a:latin typeface="Arial" panose="020B0604020202020204" pitchFamily="34" charset="0"/>
                <a:ea typeface="黑体" panose="02010609060101010101" pitchFamily="2" charset="-122"/>
              </a:rPr>
              <a:t>马歇尔计划的本质是进一步控制西欧</a:t>
            </a:r>
            <a:endParaRPr lang="zh-CN" altLang="en-US" sz="4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1287532800078780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7505" y="1572895"/>
            <a:ext cx="3981450" cy="4660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1955483" y="851535"/>
            <a:ext cx="3348514" cy="649129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3300" b="1" dirty="0" smtClean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德国</a:t>
            </a:r>
            <a:r>
              <a:rPr lang="zh-CN" altLang="en-US" sz="33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的分裂</a:t>
            </a:r>
            <a:endParaRPr lang="zh-CN" altLang="en-US" sz="33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89634" y="3244850"/>
            <a:ext cx="1332230" cy="3683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英国占领区</a:t>
            </a:r>
            <a:endParaRPr lang="zh-CN" altLang="en-US" sz="1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49181" y="3719036"/>
            <a:ext cx="1332230" cy="3683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苏联占领区</a:t>
            </a:r>
            <a:endParaRPr lang="zh-CN" altLang="en-US" sz="1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72401" y="5314633"/>
            <a:ext cx="1522730" cy="414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法国占领区</a:t>
            </a:r>
            <a:endParaRPr lang="zh-CN" altLang="en-US" sz="21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0716" y="5205889"/>
            <a:ext cx="1522730" cy="4140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</a:rPr>
              <a:t>美国占领区</a:t>
            </a:r>
            <a:endParaRPr lang="zh-CN" altLang="en-US" sz="2100" b="1">
              <a:solidFill>
                <a:srgbClr val="FF0000"/>
              </a:solidFill>
            </a:endParaRPr>
          </a:p>
        </p:txBody>
      </p:sp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225266" y="1698308"/>
            <a:ext cx="2791778" cy="2739390"/>
          </a:xfrm>
        </p:spPr>
        <p:txBody>
          <a:bodyPr>
            <a:normAutofit fontScale="90000" lnSpcReduction="1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sz="2700" b="1"/>
              <a:t>1.</a:t>
            </a:r>
            <a:r>
              <a:rPr lang="zh-CN" sz="2700" b="1"/>
              <a:t>雅尔塔会议：</a:t>
            </a:r>
            <a:r>
              <a:rPr sz="2700" b="1"/>
              <a:t>纳粹</a:t>
            </a:r>
            <a:r>
              <a:rPr lang="zh-CN" sz="2700" b="1">
                <a:ea typeface="宋体" panose="02010600030101010101" pitchFamily="2" charset="-122"/>
              </a:rPr>
              <a:t>德国</a:t>
            </a:r>
            <a:r>
              <a:rPr sz="2700" b="1"/>
              <a:t>法西斯政权垮台以后，</a:t>
            </a:r>
            <a:r>
              <a:rPr lang="zh-CN" sz="2700" b="1">
                <a:ea typeface="宋体" panose="02010600030101010101" pitchFamily="2" charset="-122"/>
              </a:rPr>
              <a:t>德国领土及首都柏林被哪几个国家分区占领</a:t>
            </a:r>
            <a:r>
              <a:rPr sz="2700" b="1"/>
              <a:t>？</a:t>
            </a:r>
            <a:endParaRPr sz="2700" b="1"/>
          </a:p>
        </p:txBody>
      </p:sp>
      <p:sp>
        <p:nvSpPr>
          <p:cNvPr id="11" name="文本框 10"/>
          <p:cNvSpPr txBox="1"/>
          <p:nvPr/>
        </p:nvSpPr>
        <p:spPr>
          <a:xfrm>
            <a:off x="225266" y="4437698"/>
            <a:ext cx="2872740" cy="55308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000" b="1">
                <a:latin typeface="黑体" panose="02010609060101010101" pitchFamily="2" charset="-122"/>
                <a:ea typeface="黑体" panose="02010609060101010101" pitchFamily="2" charset="-122"/>
              </a:rPr>
              <a:t>苏、美、英、法</a:t>
            </a:r>
            <a:endParaRPr lang="zh-CN" altLang="en-US" sz="3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椭圆形标注 12"/>
          <p:cNvSpPr/>
          <p:nvPr/>
        </p:nvSpPr>
        <p:spPr>
          <a:xfrm>
            <a:off x="1580515" y="5619750"/>
            <a:ext cx="2748280" cy="866775"/>
          </a:xfrm>
          <a:prstGeom prst="wedgeEllipseCallout">
            <a:avLst>
              <a:gd name="adj1" fmla="val 95887"/>
              <a:gd name="adj2" fmla="val -1956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标题 5"/>
          <p:cNvSpPr>
            <a:spLocks noGrp="1"/>
          </p:cNvSpPr>
          <p:nvPr/>
        </p:nvSpPr>
        <p:spPr>
          <a:xfrm>
            <a:off x="2036445" y="5728970"/>
            <a:ext cx="1995170" cy="648970"/>
          </a:xfrm>
          <a:prstGeom prst="rect">
            <a:avLst/>
          </a:prstGeom>
          <a:noFill/>
          <a:ln w="9525">
            <a:solidFill>
              <a:schemeClr val="accent1"/>
            </a:solidFill>
            <a:miter/>
          </a:ln>
        </p:spPr>
        <p:txBody>
          <a:bodyPr>
            <a:noAutofit/>
          </a:bodyPr>
          <a:lstStyle>
            <a:lvl1pPr lvl="0"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柏林危机</a:t>
            </a:r>
            <a:endParaRPr lang="zh-CN" altLang="en-US" sz="33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动作按钮: 第一张 13">
            <a:hlinkClick r:id="rId2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3" grpId="0" bldLvl="0" animBg="1"/>
      <p:bldP spid="5" grpId="0" bldLvl="0" animBg="1"/>
      <p:bldP spid="11" grpId="0" bldLvl="0" animBg="1"/>
      <p:bldP spid="13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7"/>
          <p:cNvSpPr>
            <a:spLocks noGrp="1"/>
          </p:cNvSpPr>
          <p:nvPr/>
        </p:nvSpPr>
        <p:spPr>
          <a:xfrm>
            <a:off x="395288" y="976313"/>
            <a:ext cx="2927033" cy="60817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3000" b="1"/>
              <a:t>4</a:t>
            </a:r>
            <a:r>
              <a:rPr sz="3000" b="1"/>
              <a:t>.</a:t>
            </a:r>
            <a:r>
              <a:rPr lang="zh-CN" sz="3000" b="1">
                <a:ea typeface="宋体" panose="02010600030101010101" pitchFamily="2" charset="-122"/>
              </a:rPr>
              <a:t>德国的分裂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5405" y="1584325"/>
            <a:ext cx="4300220" cy="1917065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10000"/>
              </a:lnSpc>
            </a:pPr>
            <a:r>
              <a:rPr lang="zh-CN" sz="2700" b="1">
                <a:ea typeface="宋体" panose="02010600030101010101" pitchFamily="2" charset="-122"/>
              </a:rPr>
              <a:t>（</a:t>
            </a:r>
            <a:r>
              <a:rPr lang="en-US" altLang="zh-CN" sz="2700" b="1">
                <a:ea typeface="宋体" panose="02010600030101010101" pitchFamily="2" charset="-122"/>
              </a:rPr>
              <a:t>1</a:t>
            </a:r>
            <a:r>
              <a:rPr lang="zh-CN" altLang="en-US" sz="2700" b="1">
                <a:ea typeface="宋体" panose="02010600030101010101" pitchFamily="2" charset="-122"/>
              </a:rPr>
              <a:t>）</a:t>
            </a:r>
            <a:r>
              <a:rPr lang="zh-CN" sz="2700" b="1">
                <a:ea typeface="宋体" panose="02010600030101010101" pitchFamily="2" charset="-122"/>
              </a:rPr>
              <a:t>1949年9月，在</a:t>
            </a:r>
            <a:r>
              <a:rPr lang="zh-CN" sz="2700" b="1">
                <a:solidFill>
                  <a:srgbClr val="FF0000"/>
                </a:solidFill>
                <a:ea typeface="宋体" panose="02010600030101010101" pitchFamily="2" charset="-122"/>
              </a:rPr>
              <a:t>美、英、法</a:t>
            </a:r>
            <a:r>
              <a:rPr lang="zh-CN" sz="2700" b="1">
                <a:ea typeface="宋体" panose="02010600030101010101" pitchFamily="2" charset="-122"/>
              </a:rPr>
              <a:t>占领区成立了德意志联邦共和国，又称“</a:t>
            </a:r>
            <a:r>
              <a:rPr lang="zh-CN" sz="2700" b="1">
                <a:solidFill>
                  <a:srgbClr val="C00000"/>
                </a:solidFill>
                <a:ea typeface="宋体" panose="02010600030101010101" pitchFamily="2" charset="-122"/>
              </a:rPr>
              <a:t>联邦德国</a:t>
            </a:r>
            <a:r>
              <a:rPr lang="zh-CN" sz="2700" b="1">
                <a:ea typeface="宋体" panose="02010600030101010101" pitchFamily="2" charset="-122"/>
              </a:rPr>
              <a:t>”或“</a:t>
            </a:r>
            <a:r>
              <a:rPr lang="zh-CN" sz="2700" b="1">
                <a:solidFill>
                  <a:srgbClr val="C00000"/>
                </a:solidFill>
                <a:ea typeface="宋体" panose="02010600030101010101" pitchFamily="2" charset="-122"/>
              </a:rPr>
              <a:t>西德</a:t>
            </a:r>
            <a:r>
              <a:rPr lang="zh-CN" sz="2700" b="1">
                <a:ea typeface="宋体" panose="02010600030101010101" pitchFamily="2" charset="-122"/>
              </a:rPr>
              <a:t>”。  </a:t>
            </a:r>
            <a:endParaRPr lang="zh-CN" sz="2700" b="1"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59885" y="1367155"/>
            <a:ext cx="4087495" cy="49180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815455" y="2627630"/>
            <a:ext cx="911225" cy="13379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50" b="1">
                <a:solidFill>
                  <a:srgbClr val="FFFF00"/>
                </a:solidFill>
              </a:rPr>
              <a:t>东德</a:t>
            </a:r>
            <a:endParaRPr lang="zh-CN" altLang="en-US" sz="4050" b="1">
              <a:solidFill>
                <a:srgbClr val="FFFF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93836" y="3214529"/>
            <a:ext cx="699770" cy="13379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4050" b="1">
                <a:solidFill>
                  <a:srgbClr val="FF0000"/>
                </a:solidFill>
              </a:rPr>
              <a:t>西</a:t>
            </a:r>
            <a:endParaRPr lang="zh-CN" altLang="en-US" sz="4050" b="1">
              <a:solidFill>
                <a:srgbClr val="FF0000"/>
              </a:solidFill>
            </a:endParaRPr>
          </a:p>
          <a:p>
            <a:r>
              <a:rPr lang="zh-CN" altLang="en-US" sz="4050" b="1">
                <a:solidFill>
                  <a:srgbClr val="FF0000"/>
                </a:solidFill>
              </a:rPr>
              <a:t>德</a:t>
            </a:r>
            <a:endParaRPr lang="zh-CN" altLang="en-US" sz="405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405" y="3676650"/>
            <a:ext cx="4300220" cy="1917065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304800" algn="l">
              <a:lnSpc>
                <a:spcPct val="110000"/>
              </a:lnSpc>
            </a:pP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（</a:t>
            </a:r>
            <a:r>
              <a:rPr lang="en-US" alt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</a:t>
            </a:r>
            <a:r>
              <a:rPr lang="zh-CN" altLang="en-US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）</a:t>
            </a:r>
            <a:r>
              <a:rPr lang="en-US" alt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1949</a:t>
            </a:r>
            <a:r>
              <a:rPr lang="zh-CN" altLang="en-US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10月，在</a:t>
            </a:r>
            <a:r>
              <a:rPr lang="zh-CN" sz="2700" b="1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苏占区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成立了德意志民主共和国，又称“</a:t>
            </a:r>
            <a:r>
              <a:rPr lang="zh-CN" sz="2700" b="1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民主德国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”或“</a:t>
            </a:r>
            <a:r>
              <a:rPr lang="zh-CN" sz="2700" b="1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东德</a:t>
            </a:r>
            <a:r>
              <a:rPr lang="zh-CN" sz="27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”。</a:t>
            </a:r>
            <a:endParaRPr lang="zh-CN" sz="2700" b="1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4" name="动作按钮: 第一张 13">
            <a:hlinkClick r:id="rId2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628" name="圆角矩形标注 26627"/>
          <p:cNvSpPr/>
          <p:nvPr/>
        </p:nvSpPr>
        <p:spPr>
          <a:xfrm>
            <a:off x="2038350" y="5838190"/>
            <a:ext cx="5688330" cy="722630"/>
          </a:xfrm>
          <a:prstGeom prst="wedgeRoundRectCallout">
            <a:avLst>
              <a:gd name="adj1" fmla="val 26936"/>
              <a:gd name="adj2" fmla="val -259050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zh-CN" sz="3600" dirty="0">
                <a:latin typeface="Arial" panose="020B0604020202020204" pitchFamily="34" charset="0"/>
                <a:ea typeface="黑体" panose="02010609060101010101" pitchFamily="2" charset="-122"/>
              </a:rPr>
              <a:t>冷战对峙的局面</a:t>
            </a:r>
            <a:r>
              <a:rPr lang="zh-CN" altLang="zh-CN" sz="36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基本形成</a:t>
            </a:r>
            <a:endParaRPr lang="zh-CN" altLang="zh-CN" sz="36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7" grpId="0" bldLvl="0" animBg="1"/>
      <p:bldP spid="8" grpId="0" bldLvl="0" animBg="1"/>
      <p:bldP spid="5" grpId="0" bldLvl="0" animBg="1"/>
      <p:bldP spid="2662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对象 30721"/>
          <p:cNvGraphicFramePr>
            <a:graphicFrameLocks noChangeAspect="1"/>
          </p:cNvGraphicFramePr>
          <p:nvPr/>
        </p:nvGraphicFramePr>
        <p:xfrm>
          <a:off x="539750" y="1484313"/>
          <a:ext cx="7848600" cy="487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4658360" imgH="3735705" progId="PBrush">
                  <p:embed/>
                </p:oleObj>
              </mc:Choice>
              <mc:Fallback>
                <p:oleObj name="" r:id="rId1" imgW="4658360" imgH="3735705" progId="PBrush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750" y="1484313"/>
                        <a:ext cx="7848600" cy="4870450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chemeClr val="tx2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1" name="图片 27649" descr="0130000020266012158519065697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3" y="3951288"/>
            <a:ext cx="4643437" cy="290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157480" y="16351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军事上的冷战</a:t>
            </a:r>
            <a:endParaRPr kumimoji="0" lang="zh-CN" altLang="en-US" sz="3600" b="1" i="0" u="none" strike="noStrike" kern="10" cap="none" spc="0" normalizeH="0" baseline="0" noProof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2" name="矩形 27651"/>
          <p:cNvSpPr>
            <a:spLocks noChangeArrowheads="1" noChangeShapeType="1" noTextEdit="1"/>
          </p:cNvSpPr>
          <p:nvPr/>
        </p:nvSpPr>
        <p:spPr bwMode="auto">
          <a:xfrm>
            <a:off x="3275330" y="163513"/>
            <a:ext cx="25923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0" cap="none" spc="0" normalizeH="0" baseline="0" noProof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--</a:t>
            </a: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建立北约组织</a:t>
            </a:r>
            <a:endParaRPr kumimoji="0" lang="zh-CN" altLang="en-US" sz="3600" b="1" i="0" u="none" strike="noStrike" kern="10" cap="none" spc="0" normalizeH="0" baseline="0" noProof="0">
              <a:ln w="9525">
                <a:solidFill>
                  <a:srgbClr val="FF0000"/>
                </a:solidFill>
                <a:round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56" name="图片 27654" descr="北约标志"/>
          <p:cNvPicPr>
            <a:picLocks noChangeAspect="1"/>
          </p:cNvPicPr>
          <p:nvPr/>
        </p:nvPicPr>
        <p:blipFill>
          <a:blip r:embed="rId4">
            <a:clrChange>
              <a:clrFrom>
                <a:srgbClr val="A6B5C8"/>
              </a:clrFrom>
              <a:clrTo>
                <a:srgbClr val="A6B5C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35725" y="34925"/>
            <a:ext cx="2351405" cy="14497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动作按钮: 第一张 7">
            <a:hlinkClick r:id="rId5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345281" y="881063"/>
            <a:ext cx="6037898" cy="6705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3000" b="1"/>
              <a:t>2</a:t>
            </a:r>
            <a:r>
              <a:rPr sz="3000" b="1"/>
              <a:t>.</a:t>
            </a:r>
            <a:r>
              <a:rPr lang="zh-CN" sz="3000" b="1">
                <a:ea typeface="宋体" panose="02010600030101010101" pitchFamily="2" charset="-122"/>
              </a:rPr>
              <a:t>华沙条约组织的成立：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345281" y="1551623"/>
            <a:ext cx="2221706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1</a:t>
            </a:r>
            <a:r>
              <a:rPr lang="zh-CN" sz="3000" b="1">
                <a:ea typeface="宋体" panose="02010600030101010101" pitchFamily="2" charset="-122"/>
              </a:rPr>
              <a:t>）时间：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66988" y="1551623"/>
            <a:ext cx="1755458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1949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内容占位符 7"/>
          <p:cNvSpPr>
            <a:spLocks noGrp="1"/>
          </p:cNvSpPr>
          <p:nvPr/>
        </p:nvSpPr>
        <p:spPr>
          <a:xfrm>
            <a:off x="345281" y="2222183"/>
            <a:ext cx="2432209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2</a:t>
            </a:r>
            <a:r>
              <a:rPr lang="zh-CN" sz="3000" b="1">
                <a:ea typeface="宋体" panose="02010600030101010101" pitchFamily="2" charset="-122"/>
              </a:rPr>
              <a:t>）成员国：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7490" y="2247900"/>
            <a:ext cx="6366510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美英法等</a:t>
            </a:r>
            <a:r>
              <a:rPr lang="en-US" alt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12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个</a:t>
            </a:r>
            <a:r>
              <a:rPr sz="3000" b="1">
                <a:solidFill>
                  <a:srgbClr val="FFC000"/>
                </a:solidFill>
                <a:ea typeface="宋体" panose="02010600030101010101" pitchFamily="2" charset="-122"/>
              </a:rPr>
              <a:t>个</a:t>
            </a:r>
            <a:r>
              <a:rPr 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资本主义</a:t>
            </a:r>
            <a:r>
              <a:rPr sz="3000" b="1">
                <a:solidFill>
                  <a:srgbClr val="FFC000"/>
                </a:solidFill>
                <a:ea typeface="宋体" panose="02010600030101010101" pitchFamily="2" charset="-122"/>
              </a:rPr>
              <a:t>主义国</a:t>
            </a:r>
            <a:r>
              <a:rPr lang="zh-CN" sz="3000" b="1">
                <a:solidFill>
                  <a:srgbClr val="FFC000"/>
                </a:solidFill>
                <a:ea typeface="宋体" panose="02010600030101010101" pitchFamily="2" charset="-122"/>
              </a:rPr>
              <a:t>家</a:t>
            </a:r>
            <a:endParaRPr lang="zh-CN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68693" y="3563303"/>
            <a:ext cx="7800975" cy="196088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50000"/>
              </a:lnSpc>
            </a:pPr>
            <a:r>
              <a:rPr sz="2700" b="1">
                <a:sym typeface="+mn-ea"/>
              </a:rPr>
              <a:t>任何一个成员国如果受到武装攻击，缔约国将</a:t>
            </a:r>
            <a:endParaRPr sz="2700" b="1">
              <a:ea typeface="宋体" panose="02010600030101010101" pitchFamily="2" charset="-122"/>
            </a:endParaRPr>
          </a:p>
          <a:p>
            <a:pPr indent="304800" algn="l">
              <a:lnSpc>
                <a:spcPct val="150000"/>
              </a:lnSpc>
            </a:pPr>
            <a:r>
              <a:rPr sz="2700" b="1">
                <a:sym typeface="+mn-ea"/>
              </a:rPr>
              <a:t>作出集体反应；</a:t>
            </a:r>
            <a:endParaRPr sz="2700" b="1">
              <a:ea typeface="宋体" panose="02010600030101010101" pitchFamily="2" charset="-122"/>
            </a:endParaRPr>
          </a:p>
          <a:p>
            <a:pPr indent="304800" algn="l">
              <a:lnSpc>
                <a:spcPct val="150000"/>
              </a:lnSpc>
            </a:pPr>
            <a:r>
              <a:rPr sz="2700" b="1">
                <a:sym typeface="+mn-ea"/>
              </a:rPr>
              <a:t>各缔约国决心维护共同的社会制度和文化传统。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10" name="内容占位符 7"/>
          <p:cNvSpPr>
            <a:spLocks noGrp="1"/>
          </p:cNvSpPr>
          <p:nvPr/>
        </p:nvSpPr>
        <p:spPr>
          <a:xfrm>
            <a:off x="345281" y="2892743"/>
            <a:ext cx="4351973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3</a:t>
            </a:r>
            <a:r>
              <a:rPr lang="zh-CN" sz="3000" b="1">
                <a:ea typeface="宋体" panose="02010600030101010101" pitchFamily="2" charset="-122"/>
              </a:rPr>
              <a:t>）华沙条约的内容：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2" name="内容占位符 7"/>
          <p:cNvSpPr>
            <a:spLocks noGrp="1"/>
          </p:cNvSpPr>
          <p:nvPr/>
        </p:nvSpPr>
        <p:spPr>
          <a:xfrm>
            <a:off x="157321" y="5536406"/>
            <a:ext cx="5565458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fontScale="97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4</a:t>
            </a:r>
            <a:r>
              <a:rPr lang="zh-CN" sz="3000" b="1">
                <a:ea typeface="宋体" panose="02010600030101010101" pitchFamily="2" charset="-122"/>
              </a:rPr>
              <a:t>）实际控制华约组织的国家：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867718" y="5561648"/>
            <a:ext cx="1297781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美国 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27653" name="矩形 27652"/>
          <p:cNvSpPr/>
          <p:nvPr/>
        </p:nvSpPr>
        <p:spPr>
          <a:xfrm>
            <a:off x="539750" y="1441133"/>
            <a:ext cx="7991475" cy="2232025"/>
          </a:xfrm>
          <a:prstGeom prst="rect">
            <a:avLst/>
          </a:prstGeom>
          <a:solidFill>
            <a:srgbClr val="CCFFCC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《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北大西洋公约</a:t>
            </a:r>
            <a:r>
              <a:rPr lang="en-US" altLang="zh-CN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》</a:t>
            </a:r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第五条规定：“对欧洲或北美一个或数个缔约国的武装进攻，应视为对缔约国全体之进攻。”</a:t>
            </a:r>
            <a:endParaRPr lang="zh-CN" altLang="en-US" sz="32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4" name="内容占位符 7"/>
          <p:cNvSpPr>
            <a:spLocks noGrp="1"/>
          </p:cNvSpPr>
          <p:nvPr/>
        </p:nvSpPr>
        <p:spPr>
          <a:xfrm>
            <a:off x="5080635" y="2893060"/>
            <a:ext cx="2650490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solidFill>
                  <a:schemeClr val="accent6"/>
                </a:solidFill>
                <a:ea typeface="宋体" panose="02010600030101010101" pitchFamily="2" charset="-122"/>
              </a:rPr>
              <a:t>集体防御原则</a:t>
            </a:r>
            <a:endParaRPr lang="zh-CN" sz="3000" b="1">
              <a:solidFill>
                <a:schemeClr val="accent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bldLvl="0" animBg="1"/>
      <p:bldP spid="9" grpId="0" bldLvl="0" animBg="1"/>
      <p:bldP spid="4" grpId="0" bldLvl="0" animBg="1"/>
      <p:bldP spid="6" grpId="0" bldLvl="0" animBg="1"/>
      <p:bldP spid="13" grpId="0" bldLvl="0" animBg="1"/>
      <p:bldP spid="2" grpId="0" animBg="1"/>
      <p:bldP spid="7" grpId="0" animBg="1"/>
      <p:bldP spid="3" grpId="0" animBg="1"/>
      <p:bldP spid="10" grpId="0" animBg="1"/>
      <p:bldP spid="12" grpId="0" animBg="1"/>
      <p:bldP spid="14" grpId="0" bldLvl="0" animBg="1"/>
      <p:bldP spid="27653" grpId="1" bldLvl="0" animBg="1"/>
      <p:bldP spid="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" y="71120"/>
            <a:ext cx="8930640" cy="6715760"/>
          </a:xfrm>
          <a:prstGeom prst="rect">
            <a:avLst/>
          </a:prstGeom>
        </p:spPr>
      </p:pic>
      <p:sp>
        <p:nvSpPr>
          <p:cNvPr id="8" name="内容占位符 7"/>
          <p:cNvSpPr>
            <a:spLocks noGrp="1"/>
          </p:cNvSpPr>
          <p:nvPr>
            <p:ph sz="half" idx="1"/>
          </p:nvPr>
        </p:nvSpPr>
        <p:spPr>
          <a:xfrm>
            <a:off x="345281" y="881063"/>
            <a:ext cx="6037898" cy="670560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3000" b="1"/>
              <a:t>2</a:t>
            </a:r>
            <a:r>
              <a:rPr sz="3000" b="1"/>
              <a:t>.</a:t>
            </a:r>
            <a:r>
              <a:rPr lang="zh-CN" sz="3000" b="1">
                <a:ea typeface="宋体" panose="02010600030101010101" pitchFamily="2" charset="-122"/>
              </a:rPr>
              <a:t>华沙条约组织的成立：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7" name="内容占位符 7"/>
          <p:cNvSpPr>
            <a:spLocks noGrp="1"/>
          </p:cNvSpPr>
          <p:nvPr/>
        </p:nvSpPr>
        <p:spPr>
          <a:xfrm>
            <a:off x="345281" y="1551623"/>
            <a:ext cx="2221706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1</a:t>
            </a:r>
            <a:r>
              <a:rPr lang="zh-CN" sz="3000" b="1">
                <a:ea typeface="宋体" panose="02010600030101010101" pitchFamily="2" charset="-122"/>
              </a:rPr>
              <a:t>）时间：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66988" y="1551623"/>
            <a:ext cx="1755458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1955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年 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内容占位符 7"/>
          <p:cNvSpPr>
            <a:spLocks noGrp="1"/>
          </p:cNvSpPr>
          <p:nvPr/>
        </p:nvSpPr>
        <p:spPr>
          <a:xfrm>
            <a:off x="345281" y="2222183"/>
            <a:ext cx="2432209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2</a:t>
            </a:r>
            <a:r>
              <a:rPr lang="zh-CN" sz="3000" b="1">
                <a:ea typeface="宋体" panose="02010600030101010101" pitchFamily="2" charset="-122"/>
              </a:rPr>
              <a:t>）成员国：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77490" y="2270284"/>
            <a:ext cx="5992178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3000" b="1">
                <a:solidFill>
                  <a:srgbClr val="FFC000"/>
                </a:solidFill>
                <a:ea typeface="宋体" panose="02010600030101010101" pitchFamily="2" charset="-122"/>
              </a:rPr>
              <a:t>苏联同东欧7个社会主义国家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8693" y="3563303"/>
            <a:ext cx="7800975" cy="1143635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sz="2700" b="1">
                <a:solidFill>
                  <a:srgbClr val="FFC000"/>
                </a:solidFill>
                <a:ea typeface="宋体" panose="02010600030101010101" pitchFamily="2" charset="-122"/>
              </a:rPr>
              <a:t>任何一个成员国如果受到武装攻击，其他缔约国</a:t>
            </a:r>
            <a:endParaRPr sz="2700" b="1">
              <a:solidFill>
                <a:srgbClr val="FFC000"/>
              </a:solidFill>
              <a:ea typeface="宋体" panose="02010600030101010101" pitchFamily="2" charset="-122"/>
            </a:endParaRPr>
          </a:p>
          <a:p>
            <a:pPr indent="304800" algn="l">
              <a:lnSpc>
                <a:spcPct val="120000"/>
              </a:lnSpc>
            </a:pPr>
            <a:r>
              <a:rPr sz="2700" b="1">
                <a:solidFill>
                  <a:srgbClr val="FFC000"/>
                </a:solidFill>
                <a:ea typeface="宋体" panose="02010600030101010101" pitchFamily="2" charset="-122"/>
              </a:rPr>
              <a:t>将以一切方式进行援助。</a:t>
            </a: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 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内容占位符 7"/>
          <p:cNvSpPr>
            <a:spLocks noGrp="1"/>
          </p:cNvSpPr>
          <p:nvPr/>
        </p:nvSpPr>
        <p:spPr>
          <a:xfrm>
            <a:off x="345281" y="2892743"/>
            <a:ext cx="4351973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3</a:t>
            </a:r>
            <a:r>
              <a:rPr lang="zh-CN" sz="3000" b="1">
                <a:ea typeface="宋体" panose="02010600030101010101" pitchFamily="2" charset="-122"/>
              </a:rPr>
              <a:t>）华沙条约的内容：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6" name="内容占位符 7"/>
          <p:cNvSpPr>
            <a:spLocks noGrp="1"/>
          </p:cNvSpPr>
          <p:nvPr/>
        </p:nvSpPr>
        <p:spPr>
          <a:xfrm>
            <a:off x="345281" y="4842986"/>
            <a:ext cx="5565458" cy="670560"/>
          </a:xfrm>
          <a:prstGeom prst="rect">
            <a:avLst/>
          </a:prstGeom>
          <a:solidFill>
            <a:srgbClr val="FFFF00"/>
          </a:solidFill>
        </p:spPr>
        <p:txBody>
          <a:bodyPr vert="horz" lIns="68580" tIns="34290" rIns="68580" bIns="34290" rtlCol="0">
            <a:normAutofit fontScale="97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zh-CN" sz="3000" b="1"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ea typeface="宋体" panose="02010600030101010101" pitchFamily="2" charset="-122"/>
              </a:rPr>
              <a:t>4</a:t>
            </a:r>
            <a:r>
              <a:rPr lang="zh-CN" sz="3000" b="1">
                <a:ea typeface="宋体" panose="02010600030101010101" pitchFamily="2" charset="-122"/>
              </a:rPr>
              <a:t>）实际控制华约组织的国家：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37898" y="4868228"/>
            <a:ext cx="1297781" cy="64516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304800" algn="l">
              <a:lnSpc>
                <a:spcPct val="120000"/>
              </a:lnSpc>
            </a:pPr>
            <a:r>
              <a:rPr lang="zh-CN" altLang="en-US" sz="3000" b="1">
                <a:solidFill>
                  <a:srgbClr val="FFC000"/>
                </a:solidFill>
                <a:ea typeface="宋体" panose="02010600030101010101" pitchFamily="2" charset="-122"/>
              </a:rPr>
              <a:t>苏联 </a:t>
            </a:r>
            <a:endParaRPr lang="zh-CN" altLang="en-US" sz="30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动作按钮: 第一张 11">
            <a:hlinkClick r:id="rId2" action="ppaction://hlinksldjump" highlightClick="1"/>
          </p:cNvPr>
          <p:cNvSpPr/>
          <p:nvPr/>
        </p:nvSpPr>
        <p:spPr>
          <a:xfrm>
            <a:off x="8168640" y="592105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4" grpId="0" bldLvl="0" animBg="1"/>
      <p:bldP spid="10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对象 29697"/>
          <p:cNvGraphicFramePr>
            <a:graphicFrameLocks noChangeAspect="1"/>
          </p:cNvGraphicFramePr>
          <p:nvPr/>
        </p:nvGraphicFramePr>
        <p:xfrm>
          <a:off x="36513" y="44450"/>
          <a:ext cx="9037637" cy="547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0312400" imgH="12090400" progId="Photoshop.Image.7">
                  <p:embed/>
                </p:oleObj>
              </mc:Choice>
              <mc:Fallback>
                <p:oleObj name="" r:id="rId1" imgW="10312400" imgH="12090400" progId="Photoshop.Image.7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6513" y="44450"/>
                        <a:ext cx="9037637" cy="5473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29698"/>
          <p:cNvSpPr/>
          <p:nvPr/>
        </p:nvSpPr>
        <p:spPr>
          <a:xfrm>
            <a:off x="612775" y="5805488"/>
            <a:ext cx="72723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幼圆" panose="02010509060101010101" pitchFamily="1" charset="-122"/>
              </a:rPr>
              <a:t>     </a:t>
            </a: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“冷战”时期的两大军事政治集团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" name="文本框 39938"/>
          <p:cNvSpPr txBox="1"/>
          <p:nvPr/>
        </p:nvSpPr>
        <p:spPr>
          <a:xfrm>
            <a:off x="685800" y="1676400"/>
            <a:ext cx="2735263" cy="58356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资本主义阵营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39939"/>
          <p:cNvSpPr txBox="1"/>
          <p:nvPr/>
        </p:nvSpPr>
        <p:spPr>
          <a:xfrm>
            <a:off x="6175375" y="1752600"/>
            <a:ext cx="2735263" cy="58356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社会主义阵营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1676400" y="3733800"/>
            <a:ext cx="503238" cy="35877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14400" y="4191000"/>
            <a:ext cx="2303463" cy="5746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称霸全球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1676400" y="4953000"/>
            <a:ext cx="503238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38200" y="5486400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北约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97663" y="4378325"/>
            <a:ext cx="2376488" cy="5746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66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ea"/>
              </a:rPr>
              <a:t>合作互助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6600"/>
              </a:solidFill>
              <a:effectLst>
                <a:outerShdw blurRad="38100" dist="38100" dir="2700000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894513" y="5638800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华约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3" name="左右箭头 12"/>
          <p:cNvSpPr/>
          <p:nvPr/>
        </p:nvSpPr>
        <p:spPr>
          <a:xfrm>
            <a:off x="3200400" y="5638800"/>
            <a:ext cx="3048000" cy="792163"/>
          </a:xfrm>
          <a:prstGeom prst="leftRightArrow">
            <a:avLst>
              <a:gd name="adj1" fmla="val 50000"/>
              <a:gd name="adj2" fmla="val 59942"/>
            </a:avLst>
          </a:prstGeom>
          <a:solidFill>
            <a:srgbClr val="99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对   峙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4" name="下箭头 13"/>
          <p:cNvSpPr/>
          <p:nvPr/>
        </p:nvSpPr>
        <p:spPr>
          <a:xfrm>
            <a:off x="7532688" y="3733800"/>
            <a:ext cx="503237" cy="35877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" name="下箭头 14"/>
          <p:cNvSpPr/>
          <p:nvPr/>
        </p:nvSpPr>
        <p:spPr>
          <a:xfrm>
            <a:off x="7885113" y="5054600"/>
            <a:ext cx="503237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99"/>
          </a:solidFill>
          <a:ln w="9525" cap="flat" cmpd="sng">
            <a:solidFill>
              <a:srgbClr val="FF6699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组合 39949"/>
          <p:cNvGrpSpPr/>
          <p:nvPr/>
        </p:nvGrpSpPr>
        <p:grpSpPr>
          <a:xfrm>
            <a:off x="457200" y="2438400"/>
            <a:ext cx="3048000" cy="1257300"/>
            <a:chOff x="0" y="0"/>
            <a:chExt cx="1920" cy="792"/>
          </a:xfrm>
        </p:grpSpPr>
        <p:pic>
          <p:nvPicPr>
            <p:cNvPr id="3093" name="图片 39950" descr="usa_move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1920" cy="7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4" name="文本框 39951"/>
            <p:cNvSpPr txBox="1"/>
            <p:nvPr/>
          </p:nvSpPr>
          <p:spPr>
            <a:xfrm>
              <a:off x="912" y="144"/>
              <a:ext cx="8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CC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美 国</a:t>
              </a:r>
              <a:endPara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3" name="组合 39952"/>
          <p:cNvGrpSpPr/>
          <p:nvPr/>
        </p:nvGrpSpPr>
        <p:grpSpPr>
          <a:xfrm>
            <a:off x="6248400" y="2479675"/>
            <a:ext cx="2590800" cy="1177925"/>
            <a:chOff x="480" y="26"/>
            <a:chExt cx="1632" cy="742"/>
          </a:xfrm>
        </p:grpSpPr>
        <p:pic>
          <p:nvPicPr>
            <p:cNvPr id="3091" name="图片 39953" descr="USSR(2)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0" y="26"/>
              <a:ext cx="1632" cy="7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2" name="文本框 39954"/>
            <p:cNvSpPr txBox="1"/>
            <p:nvPr/>
          </p:nvSpPr>
          <p:spPr>
            <a:xfrm>
              <a:off x="598" y="144"/>
              <a:ext cx="86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66FF33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苏 联</a:t>
              </a:r>
              <a:endParaRPr lang="zh-CN" altLang="en-US" sz="3600" b="1" dirty="0">
                <a:solidFill>
                  <a:srgbClr val="66FF33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23" name="AutoShape 12">
            <a:hlinkClick r:id="" action="ppaction://hlinksldjump"/>
          </p:cNvPr>
          <p:cNvSpPr>
            <a:spLocks noChangeArrowheads="1"/>
          </p:cNvSpPr>
          <p:nvPr/>
        </p:nvSpPr>
        <p:spPr bwMode="auto">
          <a:xfrm>
            <a:off x="3201035" y="4765675"/>
            <a:ext cx="3694430" cy="862330"/>
          </a:xfrm>
          <a:prstGeom prst="wedgeRoundRectCallout">
            <a:avLst>
              <a:gd name="adj1" fmla="val -2882"/>
              <a:gd name="adj2" fmla="val 7555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两极化固定下来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4" name="动作按钮: 第一张 3">
            <a:hlinkClick r:id="rId5" action="ppaction://hlinksldjump" highlightClick="1"/>
          </p:cNvPr>
          <p:cNvSpPr/>
          <p:nvPr/>
        </p:nvSpPr>
        <p:spPr>
          <a:xfrm>
            <a:off x="36513" y="598963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8" grpId="0" animBg="1"/>
      <p:bldP spid="10" grpId="0" animBg="1"/>
      <p:bldP spid="11" grpId="0" animBg="1"/>
      <p:bldP spid="12" grpId="0" animBg="1"/>
      <p:bldP spid="13" grpId="0" animBg="1"/>
      <p:bldP spid="2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文本占位符 51202" descr="2136_102218.jpg (29173 bytes)"/>
          <p:cNvPicPr>
            <a:picLocks noGrp="1"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" y="1208405"/>
            <a:ext cx="7620000" cy="4343400"/>
          </a:xfrm>
          <a:prstGeom prst="rect">
            <a:avLst/>
          </a:prstGeom>
          <a:noFill/>
          <a:ln w="28575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pic>
      <p:grpSp>
        <p:nvGrpSpPr>
          <p:cNvPr id="2" name="组合 51201"/>
          <p:cNvGrpSpPr/>
          <p:nvPr/>
        </p:nvGrpSpPr>
        <p:grpSpPr>
          <a:xfrm>
            <a:off x="914400" y="1143000"/>
            <a:ext cx="7620000" cy="5470525"/>
            <a:chOff x="0" y="0"/>
            <a:chExt cx="4800" cy="3446"/>
          </a:xfrm>
        </p:grpSpPr>
        <p:sp>
          <p:nvSpPr>
            <p:cNvPr id="28685" name="文本框 51203"/>
            <p:cNvSpPr txBox="1"/>
            <p:nvPr/>
          </p:nvSpPr>
          <p:spPr>
            <a:xfrm>
              <a:off x="288" y="2850"/>
              <a:ext cx="4272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美国</a:t>
              </a:r>
              <a:r>
                <a:rPr lang="en-US" altLang="zh-CN" sz="28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u-2</a:t>
              </a:r>
              <a:r>
                <a:rPr lang="zh-CN" altLang="en-US" sz="28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飞机拍摄到的苏联运送导弹的船只，这些导弹被大胆地成排放在甲板上</a:t>
              </a:r>
              <a:endParaRPr lang="zh-CN" altLang="en-US" sz="2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3" name="组合 51204"/>
          <p:cNvGrpSpPr/>
          <p:nvPr/>
        </p:nvGrpSpPr>
        <p:grpSpPr>
          <a:xfrm>
            <a:off x="1295400" y="1143000"/>
            <a:ext cx="6553200" cy="5534025"/>
            <a:chOff x="0" y="0"/>
            <a:chExt cx="4128" cy="3486"/>
          </a:xfrm>
        </p:grpSpPr>
        <p:pic>
          <p:nvPicPr>
            <p:cNvPr id="28683" name="图片 5120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128" cy="279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4" name="文本框 51206"/>
            <p:cNvSpPr txBox="1"/>
            <p:nvPr/>
          </p:nvSpPr>
          <p:spPr>
            <a:xfrm>
              <a:off x="480" y="2736"/>
              <a:ext cx="3264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chemeClr val="accent2"/>
                  </a:solidFill>
                  <a:latin typeface="Arial" panose="020B0604020202020204" pitchFamily="34" charset="0"/>
                  <a:ea typeface="楷体_GB2312" pitchFamily="49" charset="-122"/>
                </a:rPr>
                <a:t>肯尼迪就古巴导弹危机对国民发表电视讲话</a:t>
              </a:r>
              <a:endPara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grpSp>
        <p:nvGrpSpPr>
          <p:cNvPr id="4" name="组合 51207"/>
          <p:cNvGrpSpPr/>
          <p:nvPr/>
        </p:nvGrpSpPr>
        <p:grpSpPr>
          <a:xfrm>
            <a:off x="1371600" y="1219200"/>
            <a:ext cx="6400800" cy="5410200"/>
            <a:chOff x="0" y="0"/>
            <a:chExt cx="4032" cy="3408"/>
          </a:xfrm>
        </p:grpSpPr>
        <p:pic>
          <p:nvPicPr>
            <p:cNvPr id="28681" name="图片 5120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032" cy="2729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8682" name="文本框 51209"/>
            <p:cNvSpPr txBox="1"/>
            <p:nvPr/>
          </p:nvSpPr>
          <p:spPr>
            <a:xfrm>
              <a:off x="288" y="2736"/>
              <a:ext cx="36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1962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年</a:t>
              </a: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10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月</a:t>
              </a: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23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日，美洲国家组织投票决定对古巴实施制裁</a:t>
              </a:r>
              <a:endPara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5" name="组合 51210"/>
          <p:cNvGrpSpPr/>
          <p:nvPr/>
        </p:nvGrpSpPr>
        <p:grpSpPr>
          <a:xfrm>
            <a:off x="914400" y="1363980"/>
            <a:ext cx="7467600" cy="5213350"/>
            <a:chOff x="0" y="0"/>
            <a:chExt cx="4704" cy="3284"/>
          </a:xfrm>
        </p:grpSpPr>
        <p:pic>
          <p:nvPicPr>
            <p:cNvPr id="28679" name="图片 512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4704" cy="28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13" name="文本框 51212"/>
            <p:cNvSpPr txBox="1"/>
            <p:nvPr/>
          </p:nvSpPr>
          <p:spPr>
            <a:xfrm>
              <a:off x="672" y="2880"/>
              <a:ext cx="3600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chemeClr val="accent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苏联船只从古巴撤运导弹</a:t>
              </a:r>
              <a:endPara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381635" y="6794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60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16835" y="33369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古巴导弹危机</a:t>
            </a:r>
            <a:endParaRPr kumimoji="0" lang="zh-CN" altLang="en-US" sz="3600" b="1" i="0" u="none" strike="noStrike" kern="10" cap="none" spc="0" normalizeH="0" baseline="0" noProof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8" name="图片 50177" descr="gb2"/>
          <p:cNvPicPr>
            <a:picLocks noChangeAspect="1"/>
          </p:cNvPicPr>
          <p:nvPr/>
        </p:nvPicPr>
        <p:blipFill>
          <a:blip r:embed="rId1"/>
          <a:srcRect b="-2231"/>
          <a:stretch>
            <a:fillRect/>
          </a:stretch>
        </p:blipFill>
        <p:spPr>
          <a:xfrm>
            <a:off x="1844675" y="1518920"/>
            <a:ext cx="6248400" cy="4595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304608" y="1518920"/>
            <a:ext cx="2208213" cy="862013"/>
          </a:xfrm>
          <a:prstGeom prst="wedgeRoundRectCallout">
            <a:avLst>
              <a:gd name="adj1" fmla="val 67233"/>
              <a:gd name="adj2" fmla="val 65651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赫鲁晓夫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7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729413" y="966788"/>
            <a:ext cx="1746250" cy="862013"/>
          </a:xfrm>
          <a:prstGeom prst="wedgeRoundRectCallout">
            <a:avLst>
              <a:gd name="adj1" fmla="val -68370"/>
              <a:gd name="adj2" fmla="val 90238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肯尼迪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8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27450" y="3903663"/>
            <a:ext cx="2755900" cy="862013"/>
          </a:xfrm>
          <a:prstGeom prst="wedgeRoundRectCallout">
            <a:avLst>
              <a:gd name="adj1" fmla="val 38252"/>
              <a:gd name="adj2" fmla="val 21654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美国占优势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05435" y="-825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60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16835" y="28289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古巴导弹危机</a:t>
            </a:r>
            <a:endParaRPr kumimoji="0" lang="zh-CN" altLang="en-US" sz="3600" b="1" i="0" u="none" strike="noStrike" kern="10" cap="none" spc="0" normalizeH="0" baseline="0" noProof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56321"/>
          <p:cNvGrpSpPr/>
          <p:nvPr/>
        </p:nvGrpSpPr>
        <p:grpSpPr>
          <a:xfrm>
            <a:off x="1066800" y="1143000"/>
            <a:ext cx="7010400" cy="5365750"/>
            <a:chOff x="0" y="0"/>
            <a:chExt cx="4416" cy="3380"/>
          </a:xfrm>
        </p:grpSpPr>
        <p:graphicFrame>
          <p:nvGraphicFramePr>
            <p:cNvPr id="4098" name="对象 56322"/>
            <p:cNvGraphicFramePr>
              <a:graphicFrameLocks noChangeAspect="1"/>
            </p:cNvGraphicFramePr>
            <p:nvPr/>
          </p:nvGraphicFramePr>
          <p:xfrm>
            <a:off x="0" y="0"/>
            <a:ext cx="4416" cy="29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1" imgW="4264025" imgH="3997960" progId="PBrush">
                    <p:embed/>
                  </p:oleObj>
                </mc:Choice>
                <mc:Fallback>
                  <p:oleObj name="" r:id="rId1" imgW="4264025" imgH="3997960" progId="PBrush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4416" cy="2976"/>
                        </a:xfrm>
                        <a:prstGeom prst="rect">
                          <a:avLst/>
                        </a:prstGeom>
                        <a:noFill/>
                        <a:ln w="38100" cap="flat" cmpd="sng">
                          <a:solidFill>
                            <a:srgbClr val="FF33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6324" name="文本框 56323"/>
            <p:cNvSpPr txBox="1"/>
            <p:nvPr/>
          </p:nvSpPr>
          <p:spPr>
            <a:xfrm>
              <a:off x="768" y="2976"/>
              <a:ext cx="3648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chemeClr val="accent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越南丛战中的美国士兵</a:t>
              </a:r>
              <a:endPara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3" name="组合 56324"/>
          <p:cNvGrpSpPr/>
          <p:nvPr/>
        </p:nvGrpSpPr>
        <p:grpSpPr>
          <a:xfrm>
            <a:off x="990600" y="1143000"/>
            <a:ext cx="7237413" cy="5289550"/>
            <a:chOff x="0" y="0"/>
            <a:chExt cx="4559" cy="3332"/>
          </a:xfrm>
        </p:grpSpPr>
        <p:pic>
          <p:nvPicPr>
            <p:cNvPr id="4107" name="图片 56325" descr="火从天降（越南战争）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559" cy="2945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6327" name="文本框 56326"/>
            <p:cNvSpPr txBox="1"/>
            <p:nvPr/>
          </p:nvSpPr>
          <p:spPr>
            <a:xfrm>
              <a:off x="624" y="2928"/>
              <a:ext cx="3840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遭燃烧弹袭击的越南儿童</a:t>
              </a:r>
              <a:endParaRPr kumimoji="0" lang="zh-CN" altLang="en-US" sz="36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4" name="组合 56327"/>
          <p:cNvGrpSpPr/>
          <p:nvPr/>
        </p:nvGrpSpPr>
        <p:grpSpPr>
          <a:xfrm>
            <a:off x="1905000" y="1066800"/>
            <a:ext cx="6019800" cy="5584825"/>
            <a:chOff x="0" y="0"/>
            <a:chExt cx="3792" cy="3518"/>
          </a:xfrm>
        </p:grpSpPr>
        <p:pic>
          <p:nvPicPr>
            <p:cNvPr id="4105" name="图片 56328" descr="0bba20cc74844dd182340ac495048af331da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192"/>
              <a:ext cx="2928" cy="3120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6330" name="文本框 56329"/>
            <p:cNvSpPr txBox="1"/>
            <p:nvPr/>
          </p:nvSpPr>
          <p:spPr>
            <a:xfrm>
              <a:off x="3120" y="0"/>
              <a:ext cx="672" cy="351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algn="ctr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chemeClr val="accent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越南美莱村惨案发生前</a:t>
              </a:r>
              <a:endPara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5" name="组合 56330"/>
          <p:cNvGrpSpPr/>
          <p:nvPr/>
        </p:nvGrpSpPr>
        <p:grpSpPr>
          <a:xfrm>
            <a:off x="1371600" y="1219200"/>
            <a:ext cx="7010400" cy="5289550"/>
            <a:chOff x="0" y="0"/>
            <a:chExt cx="4416" cy="3332"/>
          </a:xfrm>
        </p:grpSpPr>
        <p:pic>
          <p:nvPicPr>
            <p:cNvPr id="4103" name="图片 56331" descr="越南战争暴尸街头的和平居民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4176" cy="2928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6333" name="文本框 56332"/>
            <p:cNvSpPr txBox="1"/>
            <p:nvPr/>
          </p:nvSpPr>
          <p:spPr>
            <a:xfrm>
              <a:off x="192" y="2928"/>
              <a:ext cx="4224" cy="40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600" b="1" kern="1200" cap="none" spc="0" normalizeH="0" baseline="0" noProof="1">
                  <a:solidFill>
                    <a:srgbClr val="0000FF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楷体_GB2312" pitchFamily="49" charset="-122"/>
                  <a:cs typeface="+mn-ea"/>
                </a:rPr>
                <a:t>越南战争暴尸街头的和平居民</a:t>
              </a:r>
              <a:endParaRPr kumimoji="0" lang="zh-CN" altLang="en-US" sz="36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endParaRPr>
            </a:p>
          </p:txBody>
        </p:sp>
      </p:grpSp>
      <p:pic>
        <p:nvPicPr>
          <p:cNvPr id="32771" name="图片 583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265" y="1667510"/>
            <a:ext cx="7772400" cy="403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椭圆 9"/>
          <p:cNvSpPr/>
          <p:nvPr/>
        </p:nvSpPr>
        <p:spPr>
          <a:xfrm>
            <a:off x="322580" y="6794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60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16835" y="282893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美国侵略越南</a:t>
            </a:r>
            <a:endParaRPr kumimoji="0" lang="zh-CN" altLang="en-US" sz="3600" b="1" i="0" u="none" strike="noStrike" kern="10" cap="none" spc="0" normalizeH="0" baseline="0" noProof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54273"/>
          <p:cNvGrpSpPr/>
          <p:nvPr/>
        </p:nvGrpSpPr>
        <p:grpSpPr>
          <a:xfrm>
            <a:off x="609600" y="1143000"/>
            <a:ext cx="8077200" cy="5410200"/>
            <a:chOff x="0" y="0"/>
            <a:chExt cx="5088" cy="3408"/>
          </a:xfrm>
        </p:grpSpPr>
        <p:sp>
          <p:nvSpPr>
            <p:cNvPr id="33799" name="文本框 54274"/>
            <p:cNvSpPr txBox="1"/>
            <p:nvPr/>
          </p:nvSpPr>
          <p:spPr>
            <a:xfrm>
              <a:off x="4512" y="96"/>
              <a:ext cx="576" cy="2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latin typeface="Arial" panose="020B0604020202020204" pitchFamily="34" charset="0"/>
                  <a:ea typeface="楷体_GB2312" pitchFamily="49" charset="-122"/>
                </a:rPr>
                <a:t>苏联入侵阿富汗</a:t>
              </a:r>
              <a:endParaRPr lang="zh-CN" altLang="en-US" sz="3600" b="1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pic>
          <p:nvPicPr>
            <p:cNvPr id="33800" name="图片 54275" descr="122701s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4512" cy="2640"/>
            </a:xfrm>
            <a:prstGeom prst="rect">
              <a:avLst/>
            </a:prstGeom>
            <a:noFill/>
            <a:ln w="38100" cap="flat" cmpd="sng">
              <a:solidFill>
                <a:srgbClr val="FF99CC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3801" name="文本框 54276"/>
            <p:cNvSpPr txBox="1"/>
            <p:nvPr/>
          </p:nvSpPr>
          <p:spPr>
            <a:xfrm>
              <a:off x="288" y="2736"/>
              <a:ext cx="441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1979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年苏联对阿富汗实行军事占领，标志着</a:t>
              </a:r>
              <a:r>
                <a:rPr lang="zh-CN" altLang="en-US" sz="3200" b="1" dirty="0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rPr>
                <a:t>苏联霸权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主义政策发展到</a:t>
              </a:r>
              <a:r>
                <a:rPr lang="zh-CN" altLang="en-US" sz="3200" b="1" dirty="0">
                  <a:solidFill>
                    <a:srgbClr val="008000"/>
                  </a:solidFill>
                  <a:latin typeface="楷体_GB2312" pitchFamily="49" charset="-122"/>
                  <a:ea typeface="楷体_GB2312" pitchFamily="49" charset="-122"/>
                </a:rPr>
                <a:t>顶点</a:t>
              </a:r>
              <a:r>
                <a:rPr lang="zh-CN" altLang="en-US" sz="3200" b="1" dirty="0">
                  <a:solidFill>
                    <a:schemeClr val="accent2"/>
                  </a:solidFill>
                  <a:latin typeface="楷体_GB2312" pitchFamily="49" charset="-122"/>
                  <a:ea typeface="楷体_GB2312" pitchFamily="49" charset="-122"/>
                </a:rPr>
                <a:t> </a:t>
              </a:r>
              <a:endPara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140970" y="-825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70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7410" name="矩形 27650"/>
          <p:cNvSpPr>
            <a:spLocks noChangeArrowheads="1" noChangeShapeType="1" noTextEdit="1"/>
          </p:cNvSpPr>
          <p:nvPr/>
        </p:nvSpPr>
        <p:spPr bwMode="auto">
          <a:xfrm>
            <a:off x="2659380" y="338138"/>
            <a:ext cx="2808288" cy="4572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苏联入侵阿富汗</a:t>
            </a:r>
            <a:endParaRPr kumimoji="0" lang="zh-CN" altLang="en-US" sz="3600" b="1" i="0" u="none" strike="noStrike" kern="10" cap="none" spc="0" normalizeH="0" baseline="0" noProof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145" y="641985"/>
            <a:ext cx="7682230" cy="4314825"/>
          </a:xfrm>
          <a:prstGeom prst="rect">
            <a:avLst/>
          </a:prstGeom>
        </p:spPr>
      </p:pic>
      <p:sp>
        <p:nvSpPr>
          <p:cNvPr id="54280" name="文本框 54279"/>
          <p:cNvSpPr txBox="1"/>
          <p:nvPr/>
        </p:nvSpPr>
        <p:spPr>
          <a:xfrm>
            <a:off x="906145" y="5118100"/>
            <a:ext cx="7543800" cy="1198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美国在1980年代研议的一个军事战略计划</a:t>
            </a:r>
            <a:r>
              <a:rPr kumimoji="0" lang="zh-CN" altLang="en-US" sz="36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  <a:cs typeface="+mn-cs"/>
              </a:rPr>
              <a:t>星球大战计划</a:t>
            </a:r>
            <a:endParaRPr kumimoji="0" lang="zh-CN" altLang="en-US" sz="36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9" name="动作按钮: 第一张 8">
            <a:hlinkClick r:id="rId2" action="ppaction://hlinksldjump" highlightClick="1"/>
          </p:cNvPr>
          <p:cNvSpPr/>
          <p:nvPr/>
        </p:nvSpPr>
        <p:spPr>
          <a:xfrm>
            <a:off x="7570153" y="6041073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22580" y="5589905"/>
            <a:ext cx="2016125" cy="1150938"/>
          </a:xfrm>
          <a:prstGeom prst="ellipse">
            <a:avLst/>
          </a:prstGeom>
          <a:solidFill>
            <a:schemeClr val="tx1"/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80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anose="02020603050405020304" pitchFamily="18" charset="0"/>
                <a:ea typeface="华文琥珀" panose="02010800040101010101" pitchFamily="2" charset="-122"/>
                <a:cs typeface="+mn-cs"/>
              </a:rPr>
              <a:t>年代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Times New Roman" panose="02020603050405020304" pitchFamily="18" charset="0"/>
              <a:ea typeface="华文琥珀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5842" name="文本框 63489"/>
          <p:cNvSpPr txBox="1"/>
          <p:nvPr/>
        </p:nvSpPr>
        <p:spPr>
          <a:xfrm>
            <a:off x="333375" y="4605338"/>
            <a:ext cx="4618038" cy="1392237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800" dirty="0">
                <a:latin typeface="Arial" panose="020B0604020202020204" pitchFamily="34" charset="0"/>
                <a:ea typeface="华文新魏" panose="02010800040101010101" pitchFamily="2" charset="-122"/>
              </a:rPr>
              <a:t>    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1991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25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日苏联国旗从克里姆林宫悄然降下，俄罗斯国旗缓缓升起。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35843" name="组合 63490"/>
          <p:cNvGrpSpPr>
            <a:grpSpLocks noChangeAspect="1"/>
          </p:cNvGrpSpPr>
          <p:nvPr/>
        </p:nvGrpSpPr>
        <p:grpSpPr>
          <a:xfrm>
            <a:off x="298450" y="574675"/>
            <a:ext cx="8737600" cy="3862388"/>
            <a:chOff x="0" y="0"/>
            <a:chExt cx="5504" cy="2433"/>
          </a:xfrm>
        </p:grpSpPr>
        <p:pic>
          <p:nvPicPr>
            <p:cNvPr id="35847" name="图片 63491" descr="1991年12月25日苏联国旗从克里姆林宫悄然降下，俄罗斯国旗缓缓升起，标志着一个旧时代的结束和新时代的开始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874" cy="2433"/>
            </a:xfrm>
            <a:prstGeom prst="rect">
              <a:avLst/>
            </a:prstGeom>
            <a:noFill/>
            <a:ln w="38100" cap="flat" cmpd="dbl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35848" name="图片 63492" descr="戈尔巴乔夫在辞职书上签字后发表了12分钟电视讲话：“我曾经坚定地赞成保持联盟国家，保持国家完整。最近发生的事件却朝另一个方向发展，国家分裂解体已成为现实，我不能同意发生这一情况。。。。。。”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60" y="0"/>
              <a:ext cx="2644" cy="2432"/>
            </a:xfrm>
            <a:prstGeom prst="rect">
              <a:avLst/>
            </a:prstGeom>
            <a:noFill/>
            <a:ln w="38100" cap="flat" cmpd="dbl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35844" name="矩形 63493"/>
          <p:cNvSpPr/>
          <p:nvPr/>
        </p:nvSpPr>
        <p:spPr>
          <a:xfrm>
            <a:off x="5003800" y="4667250"/>
            <a:ext cx="4079875" cy="1085850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华文新魏" panose="02010800040101010101" pitchFamily="2" charset="-122"/>
              </a:rPr>
              <a:t>    </a:t>
            </a: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戈尔巴乔夫在苏联解体的声明上签字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35845" name="图片 63494" descr="12">
            <a:hlinkClick r:id="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088" y="5741988"/>
            <a:ext cx="1116012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AutoShape 12">
            <a:hlinkClick r:id="" action="ppaction://hlinksldjump"/>
          </p:cNvPr>
          <p:cNvSpPr>
            <a:spLocks noChangeArrowheads="1"/>
          </p:cNvSpPr>
          <p:nvPr/>
        </p:nvSpPr>
        <p:spPr bwMode="auto">
          <a:xfrm>
            <a:off x="4087813" y="2441575"/>
            <a:ext cx="3116263" cy="1293813"/>
          </a:xfrm>
          <a:prstGeom prst="wedgeRoundRectCallout">
            <a:avLst>
              <a:gd name="adj1" fmla="val -52985"/>
              <a:gd name="adj2" fmla="val -2234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冷战结束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两极化结束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" name="动作按钮: 第一张 1">
            <a:hlinkClick r:id="rId5" action="ppaction://hlinksldjump" highlightClick="1"/>
          </p:cNvPr>
          <p:cNvSpPr/>
          <p:nvPr/>
        </p:nvSpPr>
        <p:spPr>
          <a:xfrm>
            <a:off x="14288" y="5989638"/>
            <a:ext cx="747713" cy="868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ags/tag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_10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_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000000"/>
      </a:hlink>
      <a:folHlink>
        <a:srgbClr val="996633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2491</Words>
  <PresentationFormat>全屏显示(4:3)</PresentationFormat>
  <Paragraphs>380</Paragraphs>
  <Slides>29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5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29</vt:i4>
      </vt:variant>
    </vt:vector>
  </HeadingPairs>
  <TitlesOfParts>
    <vt:vector size="54" baseType="lpstr">
      <vt:lpstr>Arial</vt:lpstr>
      <vt:lpstr>宋体</vt:lpstr>
      <vt:lpstr>Wingdings</vt:lpstr>
      <vt:lpstr>Garamond</vt:lpstr>
      <vt:lpstr>Times New Roman</vt:lpstr>
      <vt:lpstr>华文中宋</vt:lpstr>
      <vt:lpstr>华文行楷</vt:lpstr>
      <vt:lpstr>黑体</vt:lpstr>
      <vt:lpstr>楷体_GB2312</vt:lpstr>
      <vt:lpstr>微软雅黑</vt:lpstr>
      <vt:lpstr>Arial Unicode MS</vt:lpstr>
      <vt:lpstr>Calibri</vt:lpstr>
      <vt:lpstr>隶书</vt:lpstr>
      <vt:lpstr>华文新魏</vt:lpstr>
      <vt:lpstr>华文琥珀</vt:lpstr>
      <vt:lpstr>幼圆</vt:lpstr>
      <vt:lpstr>新宋体</vt:lpstr>
      <vt:lpstr>默认设计模板</vt:lpstr>
      <vt:lpstr>Edge</vt:lpstr>
      <vt:lpstr>默认设计模板_10</vt:lpstr>
      <vt:lpstr>1_默认设计模板</vt:lpstr>
      <vt:lpstr>2_默认设计模板</vt:lpstr>
      <vt:lpstr>PBrush</vt:lpstr>
      <vt:lpstr>Photoshop.Image.7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德国的分裂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2013-01-25T01:44:00Z</dcterms:created>
  <dcterms:modified xsi:type="dcterms:W3CDTF">2018-11-28T08:57:36Z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