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7"/>
  </p:notesMasterIdLst>
  <p:sldIdLst>
    <p:sldId id="256" r:id="rId4"/>
    <p:sldId id="361" r:id="rId5"/>
    <p:sldId id="327" r:id="rId6"/>
    <p:sldId id="292" r:id="rId8"/>
    <p:sldId id="293" r:id="rId9"/>
    <p:sldId id="301" r:id="rId10"/>
    <p:sldId id="284" r:id="rId11"/>
    <p:sldId id="310" r:id="rId12"/>
    <p:sldId id="303" r:id="rId13"/>
    <p:sldId id="309" r:id="rId14"/>
    <p:sldId id="306" r:id="rId15"/>
    <p:sldId id="330" r:id="rId16"/>
    <p:sldId id="258" r:id="rId17"/>
    <p:sldId id="295" r:id="rId18"/>
    <p:sldId id="296" r:id="rId19"/>
    <p:sldId id="272" r:id="rId20"/>
    <p:sldId id="285" r:id="rId21"/>
    <p:sldId id="307" r:id="rId22"/>
    <p:sldId id="280" r:id="rId23"/>
    <p:sldId id="294" r:id="rId24"/>
    <p:sldId id="329" r:id="rId25"/>
    <p:sldId id="337" r:id="rId26"/>
    <p:sldId id="338" r:id="rId27"/>
    <p:sldId id="339" r:id="rId28"/>
    <p:sldId id="340" r:id="rId29"/>
    <p:sldId id="341" r:id="rId30"/>
    <p:sldId id="297" r:id="rId31"/>
    <p:sldId id="320" r:id="rId32"/>
    <p:sldId id="342" r:id="rId33"/>
    <p:sldId id="343" r:id="rId34"/>
    <p:sldId id="344" r:id="rId35"/>
    <p:sldId id="302" r:id="rId36"/>
    <p:sldId id="304" r:id="rId37"/>
    <p:sldId id="345" r:id="rId38"/>
    <p:sldId id="355" r:id="rId39"/>
    <p:sldId id="356" r:id="rId40"/>
    <p:sldId id="291" r:id="rId41"/>
    <p:sldId id="357" r:id="rId42"/>
    <p:sldId id="358" r:id="rId43"/>
    <p:sldId id="359" r:id="rId44"/>
    <p:sldId id="360" r:id="rId45"/>
    <p:sldId id="299" r:id="rId46"/>
    <p:sldId id="300" r:id="rId4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5pPr>
    <a:lvl6pPr marL="22860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6pPr>
    <a:lvl7pPr marL="27432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7pPr>
    <a:lvl8pPr marL="32004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8pPr>
    <a:lvl9pPr marL="3657600" algn="l" defTabSz="914400" rtl="0" eaLnBrk="1" latinLnBrk="0" hangingPunct="1">
      <a:defRPr sz="2400" b="1" kern="1200">
        <a:solidFill>
          <a:srgbClr val="FF0000"/>
        </a:solidFill>
        <a:latin typeface="Times New Roman" panose="02020603050405020304" pitchFamily="18" charset="0"/>
        <a:ea typeface="仿宋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208" autoAdjust="0"/>
  </p:normalViewPr>
  <p:slideViewPr>
    <p:cSldViewPr snapToGrid="0">
      <p:cViewPr varScale="1">
        <p:scale>
          <a:sx n="63" d="100"/>
          <a:sy n="63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3.xml"/><Relationship Id="rId50" Type="http://schemas.openxmlformats.org/officeDocument/2006/relationships/tableStyles" Target="tableStyles.xml"/><Relationship Id="rId5" Type="http://schemas.openxmlformats.org/officeDocument/2006/relationships/slide" Target="slides/slide2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8F3AE-16BA-493D-AE1D-6809EE128D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2A2B5F-C52E-4691-B5D6-B05D4C8FF9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203" y="1122364"/>
            <a:ext cx="9143603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203" y="3602039"/>
            <a:ext cx="9143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9435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962" y="1709750"/>
            <a:ext cx="10515383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962" y="4589475"/>
            <a:ext cx="105153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9435" indent="0">
              <a:buNone/>
              <a:defRPr sz="1600"/>
            </a:lvl5pPr>
            <a:lvl6pPr marL="2286635" indent="0">
              <a:buNone/>
              <a:defRPr sz="1600"/>
            </a:lvl6pPr>
            <a:lvl7pPr marL="2743835" indent="0">
              <a:buNone/>
              <a:defRPr sz="1600"/>
            </a:lvl7pPr>
            <a:lvl8pPr marL="3201035" indent="0">
              <a:buNone/>
              <a:defRPr sz="1600"/>
            </a:lvl8pPr>
            <a:lvl9pPr marL="3658235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320" y="1825625"/>
            <a:ext cx="518068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421" y="1825625"/>
            <a:ext cx="518227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0" y="365134"/>
            <a:ext cx="10515381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898" y="1681165"/>
            <a:ext cx="515846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898" y="2505075"/>
            <a:ext cx="515846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419" y="1681165"/>
            <a:ext cx="518386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419" y="2505075"/>
            <a:ext cx="5183863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6045" y="365127"/>
            <a:ext cx="262765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365127"/>
            <a:ext cx="7735307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203" y="1122364"/>
            <a:ext cx="9143603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203" y="3602039"/>
            <a:ext cx="9143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9435" indent="0" algn="ctr">
              <a:buNone/>
              <a:defRPr sz="1600"/>
            </a:lvl5pPr>
            <a:lvl6pPr marL="2286635" indent="0" algn="ctr">
              <a:buNone/>
              <a:defRPr sz="1600"/>
            </a:lvl6pPr>
            <a:lvl7pPr marL="2743835" indent="0" algn="ctr">
              <a:buNone/>
              <a:defRPr sz="1600"/>
            </a:lvl7pPr>
            <a:lvl8pPr marL="3201035" indent="0" algn="ctr">
              <a:buNone/>
              <a:defRPr sz="1600"/>
            </a:lvl8pPr>
            <a:lvl9pPr marL="3658235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962" y="1709750"/>
            <a:ext cx="10515383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962" y="4589475"/>
            <a:ext cx="1051538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9435" indent="0">
              <a:buNone/>
              <a:defRPr sz="1600"/>
            </a:lvl5pPr>
            <a:lvl6pPr marL="2286635" indent="0">
              <a:buNone/>
              <a:defRPr sz="1600"/>
            </a:lvl6pPr>
            <a:lvl7pPr marL="2743835" indent="0">
              <a:buNone/>
              <a:defRPr sz="1600"/>
            </a:lvl7pPr>
            <a:lvl8pPr marL="3201035" indent="0">
              <a:buNone/>
              <a:defRPr sz="1600"/>
            </a:lvl8pPr>
            <a:lvl9pPr marL="3658235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320" y="1825625"/>
            <a:ext cx="5180687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421" y="1825625"/>
            <a:ext cx="518227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0" y="365134"/>
            <a:ext cx="10515381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898" y="1681165"/>
            <a:ext cx="515846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898" y="2505075"/>
            <a:ext cx="515846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419" y="1681165"/>
            <a:ext cx="518386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9435" indent="0">
              <a:buNone/>
              <a:defRPr sz="1600" b="1"/>
            </a:lvl5pPr>
            <a:lvl6pPr marL="2286635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419" y="2505075"/>
            <a:ext cx="5183863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02" y="457200"/>
            <a:ext cx="393274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871" y="987436"/>
            <a:ext cx="6171415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9435" indent="0">
              <a:buNone/>
              <a:defRPr sz="2000"/>
            </a:lvl5pPr>
            <a:lvl6pPr marL="2286635" indent="0">
              <a:buNone/>
              <a:defRPr sz="2000"/>
            </a:lvl6pPr>
            <a:lvl7pPr marL="2743835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902" y="2057402"/>
            <a:ext cx="39327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9435" indent="0">
              <a:buNone/>
              <a:defRPr sz="1000"/>
            </a:lvl5pPr>
            <a:lvl6pPr marL="2286635" indent="0">
              <a:buNone/>
              <a:defRPr sz="1000"/>
            </a:lvl6pPr>
            <a:lvl7pPr marL="2743835" indent="0">
              <a:buNone/>
              <a:defRPr sz="1000"/>
            </a:lvl7pPr>
            <a:lvl8pPr marL="3201035" indent="0">
              <a:buNone/>
              <a:defRPr sz="1000"/>
            </a:lvl8pPr>
            <a:lvl9pPr marL="3658235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313" y="365134"/>
            <a:ext cx="10515383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1825625"/>
            <a:ext cx="10515383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6045" y="365127"/>
            <a:ext cx="262765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313" y="365127"/>
            <a:ext cx="7735307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1" y="1"/>
            <a:ext cx="12192000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8454009" y="80546"/>
            <a:ext cx="3402747" cy="485239"/>
          </a:xfrm>
          <a:prstGeom prst="roundRect">
            <a:avLst/>
          </a:prstGeom>
          <a:noFill/>
          <a:ln>
            <a:noFill/>
          </a:ln>
          <a:effectLst/>
        </p:spPr>
        <p:txBody>
          <a:bodyPr rot="0" spcFirstLastPara="0" vert="horz" wrap="none" lIns="68580" tIns="34290" rIns="68580" bIns="34290" numCol="1" spcCol="0" rtlCol="0" fromWordArt="0" anchor="t" anchorCtr="0" forceAA="0" compatLnSpc="1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9pPr>
          </a:lstStyle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spc="0" normalizeH="0" baseline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欧阳询书法字体" panose="02000600000000000000" pitchFamily="2" charset="-122"/>
                <a:ea typeface="欧阳询书法字体" panose="02000600000000000000" pitchFamily="2" charset="-122"/>
                <a:cs typeface="欧阳询书法字体" panose="02000600000000000000" pitchFamily="2" charset="-122"/>
              </a:rPr>
              <a:t>利辛县第一中学   任俊</a:t>
            </a:r>
            <a:endParaRPr kumimoji="0" lang="zh-CN" altLang="en-US" sz="2400" b="0" i="0" u="none" strike="noStrike" cap="none" spc="0" normalizeH="0" baseline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欧阳询书法字体" panose="02000600000000000000" pitchFamily="2" charset="-122"/>
              <a:ea typeface="欧阳询书法字体" panose="02000600000000000000" pitchFamily="2" charset="-122"/>
              <a:cs typeface="欧阳询书法字体" panose="020006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943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1" y="1"/>
            <a:ext cx="12192000" cy="646331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6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: 圆角 2"/>
          <p:cNvSpPr/>
          <p:nvPr/>
        </p:nvSpPr>
        <p:spPr bwMode="auto">
          <a:xfrm>
            <a:off x="8454009" y="80546"/>
            <a:ext cx="3402747" cy="485239"/>
          </a:xfrm>
          <a:prstGeom prst="roundRect">
            <a:avLst/>
          </a:prstGeom>
          <a:noFill/>
          <a:ln>
            <a:noFill/>
          </a:ln>
          <a:effectLst/>
        </p:spPr>
        <p:txBody>
          <a:bodyPr rot="0" spcFirstLastPara="0" vert="horz" wrap="none" lIns="68580" tIns="34290" rIns="68580" bIns="34290" numCol="1" spcCol="0" rtlCol="0" fromWordArt="0" anchor="t" anchorCtr="0" forceAA="0" compatLnSpc="1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rgbClr val="FF0000"/>
                </a:solidFill>
                <a:latin typeface="Times New Roman" panose="02020603050405020304" pitchFamily="18" charset="0"/>
                <a:ea typeface="仿宋_GB2312" pitchFamily="49" charset="-122"/>
                <a:cs typeface="+mn-cs"/>
              </a:defRPr>
            </a:lvl9pPr>
          </a:lstStyle>
          <a:p>
            <a:pPr marL="0" marR="0" indent="0" algn="l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spc="0" normalizeH="0" baseline="0" dirty="0">
                <a:ln w="0"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欧阳询书法字体" panose="02000600000000000000" pitchFamily="2" charset="-122"/>
                <a:ea typeface="欧阳询书法字体" panose="02000600000000000000" pitchFamily="2" charset="-122"/>
                <a:cs typeface="欧阳询书法字体" panose="02000600000000000000" pitchFamily="2" charset="-122"/>
              </a:rPr>
              <a:t>利辛县第一中学   任俊</a:t>
            </a:r>
            <a:endParaRPr kumimoji="0" lang="zh-CN" altLang="en-US" sz="2400" b="0" i="0" u="none" strike="noStrike" cap="none" spc="0" normalizeH="0" baseline="0" dirty="0">
              <a:ln w="0"/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欧阳询书法字体" panose="02000600000000000000" pitchFamily="2" charset="-122"/>
              <a:ea typeface="欧阳询书法字体" panose="02000600000000000000" pitchFamily="2" charset="-122"/>
              <a:cs typeface="欧阳询书法字体" panose="020006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9435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52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4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6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94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6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8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0.jpe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26.png"/><Relationship Id="rId1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tags" Target="../tags/tag1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9.xml"/><Relationship Id="rId2" Type="http://schemas.openxmlformats.org/officeDocument/2006/relationships/tags" Target="../tags/tag2.xml"/><Relationship Id="rId1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9.xml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/>
          <a:srcRect l="39600"/>
          <a:stretch>
            <a:fillRect/>
          </a:stretch>
        </p:blipFill>
        <p:spPr>
          <a:xfrm>
            <a:off x="7922299" y="2674620"/>
            <a:ext cx="3416261" cy="39776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176" y="2674620"/>
            <a:ext cx="2801155" cy="39776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t="6501" r="7877" b="4250"/>
          <a:stretch>
            <a:fillRect/>
          </a:stretch>
        </p:blipFill>
        <p:spPr>
          <a:xfrm>
            <a:off x="3775710" y="2674620"/>
            <a:ext cx="3966210" cy="39776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矩形: 圆角 6"/>
          <p:cNvSpPr/>
          <p:nvPr/>
        </p:nvSpPr>
        <p:spPr bwMode="auto">
          <a:xfrm>
            <a:off x="2484120" y="1264920"/>
            <a:ext cx="6919436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第</a:t>
            </a:r>
            <a:r>
              <a:rPr kumimoji="0" lang="en-US" altLang="zh-CN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13</a:t>
            </a:r>
            <a:r>
              <a:rPr kumimoji="0" lang="zh-CN" altLang="en-US" sz="40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课从明朝建立到清朝统一</a:t>
            </a:r>
            <a:endParaRPr kumimoji="0" lang="zh-CN" altLang="en-US" sz="40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953000" y="932882"/>
            <a:ext cx="7239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00" dirty="0">
                <a:solidFill>
                  <a:schemeClr val="tx1"/>
                </a:solidFill>
              </a:rPr>
              <a:t>我们从一份档案开始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姓名：（外号）：朱重八、朱国瑞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性别：男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民族：汉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血型：？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学历：无文凭，秀才举人进士统统的不是，后曾自学过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职业：皇帝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家庭出身：（至少三代）贫农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生卒：</a:t>
            </a:r>
            <a:r>
              <a:rPr lang="en-US" altLang="zh-CN" sz="1800" dirty="0">
                <a:solidFill>
                  <a:schemeClr val="tx1"/>
                </a:solidFill>
              </a:rPr>
              <a:t>1328</a:t>
            </a:r>
            <a:r>
              <a:rPr lang="zh-CN" altLang="en-US" sz="1800" dirty="0">
                <a:solidFill>
                  <a:schemeClr val="tx1"/>
                </a:solidFill>
              </a:rPr>
              <a:t>－</a:t>
            </a:r>
            <a:r>
              <a:rPr lang="en-US" altLang="zh-CN" sz="1800" dirty="0">
                <a:solidFill>
                  <a:schemeClr val="tx1"/>
                </a:solidFill>
              </a:rPr>
              <a:t>1398</a:t>
            </a:r>
            <a:endParaRPr lang="en-US" altLang="zh-CN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最喜欢的颜色：黄色（这个好像没得选）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社会关系：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父亲：朱五四，农民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母亲：陈氏，农民（不好意思，史书中好像没有她的名字）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座右铭：你的就是我的，我还是我的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zh-CN" altLang="en-US" sz="1800" dirty="0">
                <a:solidFill>
                  <a:schemeClr val="tx1"/>
                </a:solidFill>
              </a:rPr>
              <a:t>主要经历：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en-US" altLang="zh-CN" sz="1800" dirty="0">
                <a:solidFill>
                  <a:schemeClr val="tx1"/>
                </a:solidFill>
              </a:rPr>
              <a:t>1328 </a:t>
            </a:r>
            <a:r>
              <a:rPr lang="zh-CN" altLang="en-US" sz="1800" dirty="0">
                <a:solidFill>
                  <a:schemeClr val="tx1"/>
                </a:solidFill>
              </a:rPr>
              <a:t>年－</a:t>
            </a:r>
            <a:r>
              <a:rPr lang="en-US" altLang="zh-CN" sz="1800" dirty="0">
                <a:solidFill>
                  <a:schemeClr val="tx1"/>
                </a:solidFill>
              </a:rPr>
              <a:t>1344 </a:t>
            </a:r>
            <a:r>
              <a:rPr lang="zh-CN" altLang="en-US" sz="1800" dirty="0">
                <a:solidFill>
                  <a:schemeClr val="tx1"/>
                </a:solidFill>
              </a:rPr>
              <a:t>年放牛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en-US" altLang="zh-CN" sz="1800" dirty="0">
                <a:solidFill>
                  <a:schemeClr val="tx1"/>
                </a:solidFill>
              </a:rPr>
              <a:t>1344 </a:t>
            </a:r>
            <a:r>
              <a:rPr lang="zh-CN" altLang="en-US" sz="1800" dirty="0">
                <a:solidFill>
                  <a:schemeClr val="tx1"/>
                </a:solidFill>
              </a:rPr>
              <a:t>年－</a:t>
            </a:r>
            <a:r>
              <a:rPr lang="en-US" altLang="zh-CN" sz="1800" dirty="0">
                <a:solidFill>
                  <a:schemeClr val="tx1"/>
                </a:solidFill>
              </a:rPr>
              <a:t>1347 </a:t>
            </a:r>
            <a:r>
              <a:rPr lang="zh-CN" altLang="en-US" sz="1800" dirty="0">
                <a:solidFill>
                  <a:schemeClr val="tx1"/>
                </a:solidFill>
              </a:rPr>
              <a:t>年做和尚，主要工作是出去讨饭（这个</a:t>
            </a:r>
            <a:r>
              <a:rPr lang="en-US" altLang="zh-CN" sz="1800" dirty="0">
                <a:solidFill>
                  <a:schemeClr val="tx1"/>
                </a:solidFill>
              </a:rPr>
              <a:t>……</a:t>
            </a:r>
            <a:r>
              <a:rPr lang="zh-CN" altLang="en-US" sz="1800" dirty="0">
                <a:solidFill>
                  <a:schemeClr val="tx1"/>
                </a:solidFill>
              </a:rPr>
              <a:t>）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en-US" altLang="zh-CN" sz="1800" dirty="0">
                <a:solidFill>
                  <a:schemeClr val="tx1"/>
                </a:solidFill>
              </a:rPr>
              <a:t>1347 </a:t>
            </a:r>
            <a:r>
              <a:rPr lang="zh-CN" altLang="en-US" sz="1800" dirty="0">
                <a:solidFill>
                  <a:schemeClr val="tx1"/>
                </a:solidFill>
              </a:rPr>
              <a:t>年－</a:t>
            </a:r>
            <a:r>
              <a:rPr lang="en-US" altLang="zh-CN" sz="1800" dirty="0">
                <a:solidFill>
                  <a:schemeClr val="tx1"/>
                </a:solidFill>
              </a:rPr>
              <a:t>1352 </a:t>
            </a:r>
            <a:r>
              <a:rPr lang="zh-CN" altLang="en-US" sz="1800" dirty="0">
                <a:solidFill>
                  <a:schemeClr val="tx1"/>
                </a:solidFill>
              </a:rPr>
              <a:t>年做和尚主要工作是撞钟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en-US" altLang="zh-CN" sz="1800" dirty="0">
                <a:solidFill>
                  <a:schemeClr val="tx1"/>
                </a:solidFill>
              </a:rPr>
              <a:t>1352 </a:t>
            </a:r>
            <a:r>
              <a:rPr lang="zh-CN" altLang="en-US" sz="1800" dirty="0">
                <a:solidFill>
                  <a:schemeClr val="tx1"/>
                </a:solidFill>
              </a:rPr>
              <a:t>年－</a:t>
            </a:r>
            <a:r>
              <a:rPr lang="en-US" altLang="zh-CN" sz="1800" dirty="0">
                <a:solidFill>
                  <a:schemeClr val="tx1"/>
                </a:solidFill>
              </a:rPr>
              <a:t>1368 </a:t>
            </a:r>
            <a:r>
              <a:rPr lang="zh-CN" altLang="en-US" sz="1800" dirty="0">
                <a:solidFill>
                  <a:schemeClr val="tx1"/>
                </a:solidFill>
              </a:rPr>
              <a:t>年造反（这个猛）</a:t>
            </a:r>
            <a:endParaRPr lang="zh-CN" altLang="en-US" sz="1800" dirty="0">
              <a:solidFill>
                <a:schemeClr val="tx1"/>
              </a:solidFill>
            </a:endParaRPr>
          </a:p>
          <a:p>
            <a:r>
              <a:rPr lang="en-US" altLang="zh-CN" sz="1800" dirty="0">
                <a:solidFill>
                  <a:schemeClr val="tx1"/>
                </a:solidFill>
              </a:rPr>
              <a:t>1368 </a:t>
            </a:r>
            <a:r>
              <a:rPr lang="zh-CN" altLang="en-US" sz="1800" dirty="0">
                <a:solidFill>
                  <a:schemeClr val="tx1"/>
                </a:solidFill>
              </a:rPr>
              <a:t>年－</a:t>
            </a:r>
            <a:r>
              <a:rPr lang="en-US" altLang="zh-CN" sz="1800" dirty="0">
                <a:solidFill>
                  <a:schemeClr val="tx1"/>
                </a:solidFill>
              </a:rPr>
              <a:t>1398 </a:t>
            </a:r>
            <a:r>
              <a:rPr lang="zh-CN" altLang="en-US" sz="1800" dirty="0">
                <a:solidFill>
                  <a:schemeClr val="tx1"/>
                </a:solidFill>
              </a:rPr>
              <a:t>年主要工作是做皇帝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074" y="932883"/>
            <a:ext cx="4121886" cy="5632311"/>
          </a:xfrm>
          <a:prstGeom prst="rect">
            <a:avLst/>
          </a:prstGeom>
        </p:spPr>
      </p:pic>
      <p:sp>
        <p:nvSpPr>
          <p:cNvPr id="5" name="矩形: 圆角 4"/>
          <p:cNvSpPr/>
          <p:nvPr/>
        </p:nvSpPr>
        <p:spPr bwMode="auto">
          <a:xfrm>
            <a:off x="381000" y="152400"/>
            <a:ext cx="2983230" cy="510778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33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仿宋_GB2312" pitchFamily="49" charset="-122"/>
                <a:cs typeface="Times New Roman" panose="02020603050405020304" pitchFamily="18" charset="0"/>
              </a:rPr>
              <a:t>新课导入：历史档案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仿宋_GB2312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157923" y="1504891"/>
            <a:ext cx="13398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背景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130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8" b="4736"/>
          <a:stretch>
            <a:fillRect/>
          </a:stretch>
        </p:blipFill>
        <p:spPr bwMode="auto">
          <a:xfrm>
            <a:off x="6151227" y="1504891"/>
            <a:ext cx="4437908" cy="44743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1972185" y="2197834"/>
            <a:ext cx="3494088" cy="138366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）元朝末年，政治腐败，社会动荡，民不聊生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2185" y="3975834"/>
            <a:ext cx="3698875" cy="18148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kumimoji="1"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（</a:t>
            </a:r>
            <a:r>
              <a:rPr kumimoji="1" lang="en-US" altLang="zh-CN" sz="28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2</a:t>
            </a:r>
            <a:r>
              <a:rPr kumimoji="1"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）</a:t>
            </a:r>
            <a:r>
              <a:rPr kumimoji="1" lang="en-US" altLang="zh-CN" sz="28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1351</a:t>
            </a:r>
            <a:r>
              <a:rPr kumimoji="1" lang="zh-CN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年，农民起义爆发并迅速发展，朱元璋领导的队伍逐步强大</a:t>
            </a:r>
            <a:endParaRPr kumimoji="1" lang="zh-CN" altLang="en-US" sz="28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133" name="文本框 6"/>
          <p:cNvSpPr txBox="1">
            <a:spLocks noChangeArrowheads="1"/>
          </p:cNvSpPr>
          <p:nvPr/>
        </p:nvSpPr>
        <p:spPr bwMode="auto">
          <a:xfrm>
            <a:off x="6772785" y="5995134"/>
            <a:ext cx="38163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元末农民战争形势图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3685" y="-65129"/>
            <a:ext cx="3494088" cy="690563"/>
          </a:xfrm>
          <a:prstGeom prst="rect">
            <a:avLst/>
          </a:prstGeom>
          <a:solidFill>
            <a:srgbClr val="339966">
              <a:alpha val="79999"/>
            </a:srgbClr>
          </a:solidFill>
          <a:ln w="12700" cmpd="sng">
            <a:solidFill>
              <a:schemeClr val="bg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Calibri" panose="020F0502020204030204" pitchFamily="34" charset="0"/>
                <a:ea typeface="黑体" panose="02010609060101010101" charset="-122"/>
              </a:rPr>
              <a:t>一、明朝的建立</a:t>
            </a:r>
            <a:endParaRPr lang="zh-CN" altLang="en-US" sz="3200" dirty="0">
              <a:latin typeface="Calibri" panose="020F050202020403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ldLvl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4"/>
          <p:cNvSpPr txBox="1">
            <a:spLocks noChangeArrowheads="1"/>
          </p:cNvSpPr>
          <p:nvPr/>
        </p:nvSpPr>
        <p:spPr bwMode="auto">
          <a:xfrm>
            <a:off x="2923540" y="5564188"/>
            <a:ext cx="1550988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明太祖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146" name="Rectangle 6"/>
          <p:cNvSpPr>
            <a:spLocks noChangeArrowheads="1"/>
          </p:cNvSpPr>
          <p:nvPr/>
        </p:nvSpPr>
        <p:spPr bwMode="auto">
          <a:xfrm>
            <a:off x="5590540" y="2258378"/>
            <a:ext cx="30988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zh-CN" altLang="zh-CN" sz="44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714490" y="2613978"/>
            <a:ext cx="23622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应天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南京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148" name="Text Box 8"/>
          <p:cNvSpPr txBox="1">
            <a:spLocks noChangeArrowheads="1"/>
          </p:cNvSpPr>
          <p:nvPr/>
        </p:nvSpPr>
        <p:spPr bwMode="auto">
          <a:xfrm>
            <a:off x="7819390" y="4276090"/>
            <a:ext cx="30988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zh-CN" dirty="0">
              <a:ea typeface="黑体" panose="02010609060101010101" charset="-122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7176453" y="3488690"/>
            <a:ext cx="32766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朱元璋 明太祖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6638290" y="1739265"/>
            <a:ext cx="21336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1368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年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576253" y="1739265"/>
            <a:ext cx="11430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时间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576253" y="3491865"/>
            <a:ext cx="18288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建立者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576253" y="2615565"/>
            <a:ext cx="14478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都城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576253" y="4368165"/>
            <a:ext cx="40386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灭元朝时间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7790815" y="4364990"/>
            <a:ext cx="18288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1368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年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5576253" y="5244465"/>
            <a:ext cx="2312987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灭元朝标志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: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7867015" y="5239703"/>
            <a:ext cx="23526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攻占大都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158" name="文本框 1"/>
          <p:cNvSpPr txBox="1">
            <a:spLocks noChangeArrowheads="1"/>
          </p:cNvSpPr>
          <p:nvPr/>
        </p:nvSpPr>
        <p:spPr bwMode="auto">
          <a:xfrm>
            <a:off x="1767840" y="875665"/>
            <a:ext cx="13398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建立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6159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065" y="1758950"/>
            <a:ext cx="2743200" cy="370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9" grpId="0"/>
      <p:bldP spid="5130" grpId="0"/>
      <p:bldP spid="5131" grpId="0"/>
      <p:bldP spid="5132" grpId="0"/>
      <p:bldP spid="5133" grpId="0"/>
      <p:bldP spid="51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3"/>
          <p:cNvSpPr txBox="1">
            <a:spLocks noChangeArrowheads="1"/>
          </p:cNvSpPr>
          <p:nvPr/>
        </p:nvSpPr>
        <p:spPr bwMode="auto">
          <a:xfrm>
            <a:off x="2719387" y="1196752"/>
            <a:ext cx="573881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像朱元璋这样参加过农民起义的开国皇帝还有谁？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6705600" y="5685155"/>
            <a:ext cx="28797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汉光武帝刘秀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92" b="7014"/>
          <a:stretch>
            <a:fillRect/>
          </a:stretch>
        </p:blipFill>
        <p:spPr bwMode="auto">
          <a:xfrm>
            <a:off x="2747963" y="2849880"/>
            <a:ext cx="2624137" cy="281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2849880"/>
            <a:ext cx="2660650" cy="281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3133725" y="5685155"/>
            <a:ext cx="21240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汉高祖刘邦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内容占位符 2"/>
          <p:cNvSpPr>
            <a:spLocks noGrp="1"/>
          </p:cNvSpPr>
          <p:nvPr>
            <p:ph idx="4294967295"/>
          </p:nvPr>
        </p:nvSpPr>
        <p:spPr>
          <a:xfrm>
            <a:off x="7010400" y="995363"/>
            <a:ext cx="5181600" cy="1752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明太祖时，为右宰相，在位期间，擅自决定官员的升降，而且呈给皇帝的奏章要经过他的审查，凡对他不利的，一律不予上呈。 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5539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434" y="712881"/>
            <a:ext cx="2148834" cy="2318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532" y="3031360"/>
            <a:ext cx="19050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闪电形 5"/>
          <p:cNvSpPr>
            <a:spLocks noChangeArrowheads="1"/>
          </p:cNvSpPr>
          <p:nvPr/>
        </p:nvSpPr>
        <p:spPr bwMode="auto">
          <a:xfrm>
            <a:off x="4953000" y="2971800"/>
            <a:ext cx="1981200" cy="1066800"/>
          </a:xfrm>
          <a:prstGeom prst="lightningBolt">
            <a:avLst/>
          </a:prstGeom>
          <a:solidFill>
            <a:srgbClr val="FFFF66"/>
          </a:solidFill>
          <a:ln w="19050" algn="ctr">
            <a:solidFill>
              <a:srgbClr val="4F7480"/>
            </a:solidFill>
            <a:miter lim="800000"/>
          </a:ln>
        </p:spPr>
        <p:txBody>
          <a:bodyPr anchor="ctr"/>
          <a:lstStyle/>
          <a:p>
            <a:pPr algn="ctr">
              <a:spcBef>
                <a:spcPct val="0"/>
              </a:spcBef>
              <a:defRPr/>
            </a:pPr>
            <a:endParaRPr lang="zh-CN" altLang="en-US" sz="1800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2514600" y="3429001"/>
            <a:ext cx="2133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/>
              <a:t>胡惟庸</a:t>
            </a:r>
            <a:endParaRPr lang="zh-CN" altLang="en-US"/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1752600" y="4102100"/>
            <a:ext cx="47244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>
                <a:latin typeface="华文楷体" panose="02010600040101010101" pitchFamily="2" charset="-122"/>
                <a:ea typeface="华文楷体" panose="02010600040101010101" pitchFamily="2" charset="-122"/>
              </a:rPr>
              <a:t>        朱元璋感到胡惟庸是极大威胁，以“擅权枉法”罪把他逮捕，并将其处死，牵连被杀的官员贵</a:t>
            </a:r>
            <a:endParaRPr kumimoji="1" lang="zh-CN" altLang="en-US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0"/>
              </a:spcBef>
            </a:pPr>
            <a:r>
              <a:rPr kumimoji="1" lang="zh-CN" altLang="en-US">
                <a:latin typeface="华文楷体" panose="02010600040101010101" pitchFamily="2" charset="-122"/>
                <a:ea typeface="华文楷体" panose="02010600040101010101" pitchFamily="2" charset="-122"/>
              </a:rPr>
              <a:t>族达</a:t>
            </a:r>
            <a:r>
              <a:rPr kumimoji="1" lang="en-US" altLang="zh-CN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kumimoji="1" lang="zh-CN" altLang="en-US">
                <a:latin typeface="华文楷体" panose="02010600040101010101" pitchFamily="2" charset="-122"/>
                <a:ea typeface="华文楷体" panose="02010600040101010101" pitchFamily="2" charset="-122"/>
              </a:rPr>
              <a:t>万余人，史称“胡狱”。</a:t>
            </a:r>
            <a:endParaRPr kumimoji="1" lang="zh-CN" altLang="en-US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spcBef>
                <a:spcPct val="0"/>
              </a:spcBef>
            </a:pPr>
            <a:endParaRPr kumimoji="1" lang="zh-CN" altLang="en-US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5181600" y="899595"/>
            <a:ext cx="4876800" cy="1508105"/>
          </a:xfrm>
          <a:prstGeom prst="rect">
            <a:avLst/>
          </a:prstGeom>
          <a:noFill/>
          <a:ln w="25400" algn="ctr">
            <a:solidFill>
              <a:srgbClr val="CC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endParaRPr lang="zh-CN" altLang="en-US" sz="4600">
              <a:ea typeface="宋体" panose="02010600030101010101" pitchFamily="2" charset="-122"/>
            </a:endParaRPr>
          </a:p>
          <a:p>
            <a:endParaRPr lang="zh-CN" altLang="en-US" sz="4600">
              <a:ea typeface="宋体" panose="02010600030101010101" pitchFamily="2" charset="-122"/>
            </a:endParaRP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537741" y="4102100"/>
            <a:ext cx="4939259" cy="1508105"/>
          </a:xfrm>
          <a:prstGeom prst="rect">
            <a:avLst/>
          </a:prstGeom>
          <a:noFill/>
          <a:ln w="25400" algn="ctr">
            <a:solidFill>
              <a:srgbClr val="CC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endParaRPr lang="en-US" altLang="zh-CN" sz="4600" dirty="0">
              <a:ea typeface="宋体" panose="02010600030101010101" pitchFamily="2" charset="-122"/>
            </a:endParaRPr>
          </a:p>
          <a:p>
            <a:endParaRPr lang="en-US" altLang="zh-CN" sz="4600" dirty="0">
              <a:ea typeface="宋体" panose="02010600030101010101" pitchFamily="2" charset="-122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0" y="0"/>
            <a:ext cx="5884862" cy="690563"/>
          </a:xfrm>
          <a:prstGeom prst="rect">
            <a:avLst/>
          </a:prstGeom>
          <a:solidFill>
            <a:srgbClr val="339966">
              <a:alpha val="79999"/>
            </a:srgbClr>
          </a:solidFill>
          <a:ln w="12700" cmpd="sng">
            <a:solidFill>
              <a:schemeClr val="bg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 dirty="0">
                <a:latin typeface="Calibri" panose="020F0502020204030204" pitchFamily="34" charset="0"/>
                <a:ea typeface="黑体" panose="02010609060101010101" charset="-122"/>
              </a:rPr>
              <a:t>二</a:t>
            </a:r>
            <a:r>
              <a:rPr lang="en-US" altLang="zh-CN" sz="3200" b="1" dirty="0">
                <a:latin typeface="Calibri" panose="020F0502020204030204" pitchFamily="34" charset="0"/>
                <a:ea typeface="黑体" panose="02010609060101010101" charset="-122"/>
              </a:rPr>
              <a:t>.</a:t>
            </a:r>
            <a:r>
              <a:rPr lang="zh-CN" altLang="en-US" sz="3200" b="1" dirty="0">
                <a:latin typeface="Calibri" panose="020F0502020204030204" pitchFamily="34" charset="0"/>
                <a:ea typeface="黑体" panose="02010609060101010101" charset="-122"/>
              </a:rPr>
              <a:t>明朝君主专制加强的措施</a:t>
            </a:r>
            <a:endParaRPr lang="zh-CN" altLang="en-US" sz="3200" b="1" dirty="0">
              <a:latin typeface="Calibri" panose="020F050202020403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65542" grpId="0"/>
      <p:bldP spid="65543" grpId="0"/>
      <p:bldP spid="65544" grpId="0" animBg="1"/>
      <p:bldP spid="655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矩形 106502"/>
          <p:cNvSpPr>
            <a:spLocks noChangeArrowheads="1"/>
          </p:cNvSpPr>
          <p:nvPr/>
        </p:nvSpPr>
        <p:spPr bwMode="auto">
          <a:xfrm>
            <a:off x="1409823" y="1278150"/>
            <a:ext cx="9372354" cy="4616648"/>
          </a:xfrm>
          <a:prstGeom prst="rect">
            <a:avLst/>
          </a:prstGeom>
          <a:noFill/>
          <a:ln w="9525" cmpd="sng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     昔秦皇去封建、异三公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朝廷设上、次二相，总理百僚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之后，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臣张君之威福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，乱自秦起，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宰相权重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，指鹿为马。自秦以下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……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皆不鉴秦设相之患，相继命之，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往往病及国君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……</a:t>
            </a:r>
            <a:endParaRPr lang="en-US" altLang="zh-CN" sz="2800" b="1" dirty="0">
              <a:solidFill>
                <a:srgbClr val="00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元氏之有天下，固由世祖之雄武，而其亡也，由委任权臣，上下蒙蔽故也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人君不能躬览庶政</a:t>
            </a:r>
            <a:r>
              <a:rPr lang="zh-CN" altLang="en-US" sz="2800" b="1" dirty="0">
                <a:solidFill>
                  <a:srgbClr val="000000"/>
                </a:solidFill>
                <a:latin typeface="+mn-ea"/>
                <a:ea typeface="+mn-ea"/>
              </a:rPr>
              <a:t>，故大臣得以专权自恣。</a:t>
            </a:r>
            <a:r>
              <a:rPr lang="en-US" altLang="zh-CN" sz="2800" b="1" dirty="0">
                <a:solidFill>
                  <a:srgbClr val="000000"/>
                </a:solidFill>
                <a:latin typeface="+mn-ea"/>
                <a:ea typeface="+mn-ea"/>
              </a:rPr>
              <a:t>……</a:t>
            </a:r>
            <a:endParaRPr lang="en-US" altLang="zh-CN" sz="2800" b="1" dirty="0">
              <a:solidFill>
                <a:srgbClr val="00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469067" y="0"/>
            <a:ext cx="31766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一、宰相制度的废除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1828800" y="1228280"/>
            <a:ext cx="8382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rgbClr val="FF0000"/>
                </a:solidFill>
                <a:latin typeface="Franklin Gothic Book" panose="020B0503020102020204" pitchFamily="34" charset="0"/>
                <a:ea typeface="华文新魏" panose="02010800040101010101" pitchFamily="2" charset="-122"/>
              </a:rPr>
              <a:t>【</a:t>
            </a:r>
            <a:r>
              <a:rPr lang="zh-CN" altLang="en-US" sz="3200" dirty="0">
                <a:solidFill>
                  <a:srgbClr val="FF0000"/>
                </a:solidFill>
                <a:latin typeface="Franklin Gothic Book" panose="020B0503020102020204" pitchFamily="34" charset="0"/>
                <a:ea typeface="华文新魏" panose="02010800040101010101" pitchFamily="2" charset="-122"/>
              </a:rPr>
              <a:t>问题探究一</a:t>
            </a:r>
            <a:r>
              <a:rPr lang="en-US" altLang="zh-CN" sz="3200" dirty="0">
                <a:solidFill>
                  <a:srgbClr val="FF0000"/>
                </a:solidFill>
                <a:latin typeface="Franklin Gothic Book" panose="020B0503020102020204" pitchFamily="34" charset="0"/>
                <a:ea typeface="华文新魏" panose="02010800040101010101" pitchFamily="2" charset="-122"/>
              </a:rPr>
              <a:t>】</a:t>
            </a:r>
            <a:r>
              <a:rPr lang="zh-CN" altLang="en-US" sz="3200" dirty="0">
                <a:solidFill>
                  <a:srgbClr val="FF0000"/>
                </a:solidFill>
                <a:latin typeface="Franklin Gothic Book" panose="020B0503020102020204" pitchFamily="34" charset="0"/>
                <a:ea typeface="华文新魏" panose="02010800040101010101" pitchFamily="2" charset="-122"/>
              </a:rPr>
              <a:t>宰相制度始于何时，其地位权势如何？</a:t>
            </a:r>
            <a:endParaRPr lang="zh-CN" altLang="en-US" sz="3200" dirty="0">
              <a:solidFill>
                <a:srgbClr val="FF0000"/>
              </a:solidFill>
              <a:latin typeface="Franklin Gothic Book" panose="020B05030201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2057400" y="2743200"/>
            <a:ext cx="8077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</a:rPr>
              <a:t>    秦朝，丞相为百官之首，中央一级决策者，辅助皇帝处理全国政事；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2438400" y="3886201"/>
            <a:ext cx="350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66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Arial" panose="020B0604020202020204" pitchFamily="34" charset="0"/>
              </a:rPr>
              <a:t>位高权重。</a:t>
            </a:r>
            <a:endParaRPr lang="zh-CN" altLang="en-US" sz="28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1752600" y="762001"/>
            <a:ext cx="5181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、原因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1752600" y="1371600"/>
            <a:ext cx="8153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）</a:t>
            </a:r>
            <a:r>
              <a:rPr lang="zh-CN" altLang="en-US" sz="2800" dirty="0">
                <a:latin typeface="华文新魏" panose="02010800040101010101" pitchFamily="2" charset="-122"/>
              </a:rPr>
              <a:t>历史原因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：在专制主义中央集权制度中，君权与相权之间的矛盾由来已久。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1752600" y="2438400"/>
            <a:ext cx="8534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）</a:t>
            </a:r>
            <a:r>
              <a:rPr lang="zh-CN" altLang="en-US" sz="2800" dirty="0">
                <a:latin typeface="华文新魏" panose="02010800040101010101" pitchFamily="2" charset="-122"/>
              </a:rPr>
              <a:t>元朝教训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：明太祖鉴于元朝丞相权势过重，认为丞相的使用妨碍皇权的高度集中，会导致社会动荡。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68619" name="Text Box 11"/>
          <p:cNvSpPr txBox="1">
            <a:spLocks noChangeArrowheads="1"/>
          </p:cNvSpPr>
          <p:nvPr/>
        </p:nvSpPr>
        <p:spPr bwMode="auto">
          <a:xfrm>
            <a:off x="1752600" y="3505200"/>
            <a:ext cx="8839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3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）</a:t>
            </a:r>
            <a:r>
              <a:rPr lang="zh-CN" altLang="en-US" sz="2800" dirty="0">
                <a:latin typeface="华文新魏" panose="02010800040101010101" pitchFamily="2" charset="-122"/>
              </a:rPr>
              <a:t>现实原因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：明太祖废元朝行中书省，在地方设三司，集地方权力于中央，使宰相职权扩大。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68620" name="Text Box 12"/>
          <p:cNvSpPr txBox="1">
            <a:spLocks noChangeArrowheads="1"/>
          </p:cNvSpPr>
          <p:nvPr/>
        </p:nvSpPr>
        <p:spPr bwMode="auto">
          <a:xfrm>
            <a:off x="1752600" y="4648201"/>
            <a:ext cx="8305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4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）</a:t>
            </a:r>
            <a:r>
              <a:rPr lang="zh-CN" altLang="en-US" sz="2800" dirty="0">
                <a:latin typeface="华文新魏" panose="02010800040101010101" pitchFamily="2" charset="-122"/>
              </a:rPr>
              <a:t>直接原因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：胡惟庸骄横擅权。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69067" y="0"/>
            <a:ext cx="31766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一、宰相制度的废除</a:t>
            </a:r>
            <a:endParaRPr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686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10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  <p:bldP spid="68616" grpId="0"/>
      <p:bldP spid="68619" grpId="0"/>
      <p:bldP spid="686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2105026" y="973287"/>
            <a:ext cx="12891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dirty="0">
                <a:latin typeface="+mj-ea"/>
                <a:ea typeface="+mj-ea"/>
              </a:rPr>
              <a:t>1</a:t>
            </a:r>
            <a:r>
              <a:rPr lang="zh-CN" altLang="en-US" dirty="0">
                <a:latin typeface="+mj-ea"/>
                <a:ea typeface="+mj-ea"/>
              </a:rPr>
              <a:t>、原因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2057400" y="1586365"/>
            <a:ext cx="1905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 dirty="0">
                <a:solidFill>
                  <a:schemeClr val="tx1"/>
                </a:solidFill>
                <a:latin typeface="华文新魏" panose="02010800040101010101" pitchFamily="2" charset="-122"/>
              </a:rPr>
              <a:t>、措施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：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631041" y="2107068"/>
            <a:ext cx="860060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      1380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年，以谋反罪诛杀胡惟庸；同时，裁撤中书省和丞相，以六部分理全国政务，直接对皇帝负责。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9067" y="29980"/>
            <a:ext cx="31766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一、宰相制度的废除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944" y="3315780"/>
            <a:ext cx="33528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341" y="3278923"/>
            <a:ext cx="3576918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627" y="3278923"/>
            <a:ext cx="3505504" cy="3237257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76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1905001" y="973287"/>
            <a:ext cx="12891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dirty="0">
                <a:latin typeface="+mj-ea"/>
                <a:ea typeface="+mj-ea"/>
              </a:rPr>
              <a:t>1</a:t>
            </a:r>
            <a:r>
              <a:rPr lang="zh-CN" altLang="en-US" dirty="0">
                <a:latin typeface="+mj-ea"/>
                <a:ea typeface="+mj-ea"/>
              </a:rPr>
              <a:t>、原因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1905000" y="1752600"/>
            <a:ext cx="1905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、措施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1981200" y="2514601"/>
            <a:ext cx="2057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3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、影响：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952500" y="3124200"/>
            <a:ext cx="55626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）秦以来的宰相制度宣告废除，皇帝集皇权和相权于一身，君主专制进一步加强。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952500" y="4582181"/>
            <a:ext cx="5715000" cy="911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chemeClr val="tx1"/>
                </a:solidFill>
              </a:rPr>
              <a:t>（</a:t>
            </a:r>
            <a:r>
              <a:rPr lang="en-US" altLang="zh-CN" sz="2800" dirty="0">
                <a:solidFill>
                  <a:schemeClr val="tx1"/>
                </a:solidFill>
              </a:rPr>
              <a:t>2</a:t>
            </a:r>
            <a:r>
              <a:rPr lang="zh-CN" altLang="en-US" sz="2800" dirty="0">
                <a:solidFill>
                  <a:schemeClr val="tx1"/>
                </a:solidFill>
              </a:rPr>
              <a:t>）一定程度上促成了宦官专权。</a:t>
            </a:r>
            <a:endParaRPr lang="zh-CN" altLang="en-US" sz="2800" dirty="0">
              <a:solidFill>
                <a:schemeClr val="tx1"/>
              </a:solidFill>
            </a:endParaRPr>
          </a:p>
          <a:p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69067" y="0"/>
            <a:ext cx="31766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一、宰相制度的废除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63100" y="1752600"/>
            <a:ext cx="2324100" cy="408732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0" y="1752600"/>
            <a:ext cx="2324100" cy="4087320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37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5" name="Rectangle 17"/>
          <p:cNvSpPr>
            <a:spLocks noChangeArrowheads="1"/>
          </p:cNvSpPr>
          <p:nvPr/>
        </p:nvSpPr>
        <p:spPr bwMode="auto">
          <a:xfrm>
            <a:off x="4191001" y="743201"/>
            <a:ext cx="345799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dirty="0">
                <a:latin typeface="Franklin Gothic Book" panose="020B0503020102020204" pitchFamily="34" charset="0"/>
                <a:ea typeface="华文新魏" panose="02010800040101010101" pitchFamily="2" charset="-122"/>
              </a:rPr>
              <a:t>“</a:t>
            </a:r>
            <a:r>
              <a:rPr lang="zh-CN" altLang="en-US" sz="4400" dirty="0">
                <a:latin typeface="Franklin Gothic Book" panose="020B0503020102020204" pitchFamily="34" charset="0"/>
                <a:ea typeface="华文新魏" panose="02010800040101010101" pitchFamily="2" charset="-122"/>
              </a:rPr>
              <a:t>最不幸的人</a:t>
            </a:r>
            <a:r>
              <a:rPr lang="en-US" altLang="zh-CN" sz="4400" dirty="0">
                <a:latin typeface="Franklin Gothic Book" panose="020B0503020102020204" pitchFamily="34" charset="0"/>
                <a:ea typeface="华文新魏" panose="02010800040101010101" pitchFamily="2" charset="-122"/>
              </a:rPr>
              <a:t>”</a:t>
            </a:r>
            <a:endParaRPr lang="en-US" altLang="zh-CN" sz="4400" dirty="0">
              <a:latin typeface="Franklin Gothic Book" panose="020B05030201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2286000" y="1887538"/>
            <a:ext cx="7772400" cy="222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洪武十七年（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1384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年）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9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14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日至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日，内外诸司奏事札达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1 660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件，共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3 391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事，即朱元璋平均每日要处理奏章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207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件、</a:t>
            </a:r>
            <a:r>
              <a:rPr lang="en-US" altLang="zh-CN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411</a:t>
            </a:r>
            <a:r>
              <a:rPr lang="zh-CN" altLang="en-US" sz="28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事，以致“星存而出，日入而休”仍无法处理好，遇到大事，更深感“密勿论思不可无人”。</a:t>
            </a:r>
            <a:endParaRPr lang="zh-CN" altLang="en-US" sz="280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 flipV="1">
            <a:off x="5257800" y="4602164"/>
            <a:ext cx="1676400" cy="0"/>
          </a:xfrm>
          <a:prstGeom prst="line">
            <a:avLst/>
          </a:prstGeom>
          <a:noFill/>
          <a:ln w="114300">
            <a:solidFill>
              <a:srgbClr val="FFFF66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 anchor="ctr"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7280223" y="4395765"/>
            <a:ext cx="2133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内阁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4282" name="Text Box 10"/>
          <p:cNvSpPr txBox="1">
            <a:spLocks noChangeArrowheads="1"/>
          </p:cNvSpPr>
          <p:nvPr/>
        </p:nvSpPr>
        <p:spPr bwMode="auto">
          <a:xfrm>
            <a:off x="1714500" y="1846116"/>
            <a:ext cx="8458200" cy="2215991"/>
          </a:xfrm>
          <a:prstGeom prst="rect">
            <a:avLst/>
          </a:prstGeom>
          <a:noFill/>
          <a:ln w="31750" algn="ctr">
            <a:solidFill>
              <a:srgbClr val="CC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endParaRPr lang="zh-CN" altLang="en-US" sz="4600">
              <a:solidFill>
                <a:schemeClr val="tx1"/>
              </a:solidFill>
              <a:ea typeface="宋体" panose="02010600030101010101" pitchFamily="2" charset="-122"/>
            </a:endParaRPr>
          </a:p>
          <a:p>
            <a:endParaRPr lang="zh-CN" altLang="en-US" sz="4600">
              <a:solidFill>
                <a:schemeClr val="tx1"/>
              </a:solidFill>
              <a:ea typeface="宋体" panose="02010600030101010101" pitchFamily="2" charset="-122"/>
            </a:endParaRPr>
          </a:p>
          <a:p>
            <a:endParaRPr lang="zh-CN" altLang="en-US" sz="46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69067" y="0"/>
            <a:ext cx="3176666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一、宰相制度的废除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66606" y="5191661"/>
            <a:ext cx="69060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百僚未起朕先起，百僚已睡朕未睡。</a:t>
            </a:r>
            <a:endParaRPr lang="en-US" altLang="zh-CN" sz="3200" dirty="0"/>
          </a:p>
          <a:p>
            <a:r>
              <a:rPr lang="zh-CN" altLang="en-US" sz="3200" dirty="0"/>
              <a:t>不如江南富足翁，日高丈五犹披被。</a:t>
            </a:r>
            <a:endParaRPr lang="zh-CN" altLang="en-US" sz="32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5" grpId="0"/>
      <p:bldP spid="54279" grpId="0"/>
      <p:bldP spid="54281" grpId="0"/>
      <p:bldP spid="5428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43200" y="2133600"/>
            <a:ext cx="1143000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明太祖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43200" y="3048000"/>
            <a:ext cx="1143000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明成祖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43200" y="4267200"/>
            <a:ext cx="1143000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明宣宗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867556" y="73968"/>
            <a:ext cx="2523344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二、内阁的创设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1752600" y="838201"/>
            <a:ext cx="2743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、设立原因：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4343399" y="685800"/>
            <a:ext cx="7079105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pPr>
              <a:spcBef>
                <a:spcPct val="20000"/>
              </a:spcBef>
              <a:buClr>
                <a:srgbClr val="8D89A4"/>
              </a:buClr>
              <a:buSzPct val="80000"/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chemeClr val="tx1"/>
                </a:solidFill>
              </a:rPr>
              <a:t>废宰相后，政务繁多，皇帝</a:t>
            </a:r>
            <a:r>
              <a:rPr lang="zh-CN" altLang="en-US" sz="2800" dirty="0"/>
              <a:t>力不从心</a:t>
            </a:r>
            <a:r>
              <a:rPr lang="zh-CN" altLang="en-US" sz="2800" dirty="0">
                <a:solidFill>
                  <a:schemeClr val="tx1"/>
                </a:solidFill>
              </a:rPr>
              <a:t>。</a:t>
            </a:r>
            <a:r>
              <a:rPr lang="zh-CN" altLang="en-US" sz="4600" dirty="0">
                <a:solidFill>
                  <a:schemeClr val="tx1"/>
                </a:solidFill>
                <a:ea typeface="宋体" panose="02010600030101010101" pitchFamily="2" charset="-122"/>
              </a:rPr>
              <a:t> </a:t>
            </a:r>
            <a:endParaRPr lang="en-US" altLang="zh-CN" sz="4600" dirty="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1752600" y="1447801"/>
            <a:ext cx="3276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 dirty="0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 dirty="0">
                <a:solidFill>
                  <a:schemeClr val="tx1"/>
                </a:solidFill>
                <a:latin typeface="华文新魏" panose="02010800040101010101" pitchFamily="2" charset="-122"/>
              </a:rPr>
              <a:t>、形成过程：</a:t>
            </a:r>
            <a:endParaRPr lang="zh-CN" altLang="en-US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4267200" y="2071688"/>
            <a:ext cx="594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pPr>
              <a:spcBef>
                <a:spcPct val="20000"/>
              </a:spcBef>
              <a:buClr>
                <a:srgbClr val="8D89A4"/>
              </a:buClr>
              <a:buSzPct val="80000"/>
              <a:buFont typeface="Wingdings 2" panose="05020102010507070707" pitchFamily="18" charset="2"/>
              <a:buNone/>
            </a:pPr>
            <a:r>
              <a:rPr lang="zh-CN" altLang="en-US" sz="2800">
                <a:solidFill>
                  <a:schemeClr val="tx1"/>
                </a:solidFill>
              </a:rPr>
              <a:t>设殿阁大学士，作为侍从顾问。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4267200" y="2971800"/>
            <a:ext cx="6477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选拔翰林院官员作为殿阁大学士，参与机密事务的决策。</a:t>
            </a:r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【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内阁出现 </a:t>
            </a:r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】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14356" name="Text Box 20"/>
          <p:cNvSpPr txBox="1">
            <a:spLocks noChangeArrowheads="1"/>
          </p:cNvSpPr>
          <p:nvPr/>
        </p:nvSpPr>
        <p:spPr bwMode="auto">
          <a:xfrm>
            <a:off x="4343400" y="4191000"/>
            <a:ext cx="62484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</a:rPr>
              <a:t>授予内阁大学士“票拟”权，司礼太监“批红”权。</a:t>
            </a:r>
            <a:endParaRPr lang="zh-CN" altLang="en-US" sz="2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743200" y="5334000"/>
            <a:ext cx="1143000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明神宗</a:t>
            </a:r>
            <a:endParaRPr lang="zh-CN" altLang="en-US"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14352" grpId="0"/>
      <p:bldP spid="14353" grpId="0"/>
      <p:bldP spid="14354" grpId="0"/>
      <p:bldP spid="14355" grpId="0"/>
      <p:bldP spid="14356" grpId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524000" y="1"/>
            <a:ext cx="2358452" cy="46166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二、内阁的创设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55303" name="Picture 7" descr="批红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1" y="990600"/>
            <a:ext cx="4645025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6553200" y="1752601"/>
            <a:ext cx="3962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</a:rPr>
              <a:t>票拟，大臣代拟好“御批”的稿本，供皇帝采纳。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6553200" y="3276600"/>
            <a:ext cx="4191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</a:rPr>
              <a:t>批红：本来是皇帝职权，后由宦官掌握，导致宦官专权。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2895600" y="6019801"/>
            <a:ext cx="2743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>
                <a:solidFill>
                  <a:srgbClr val="FFFF66"/>
                </a:solidFill>
              </a:rPr>
              <a:t>      </a:t>
            </a:r>
            <a:r>
              <a:rPr lang="zh-CN" altLang="en-US" sz="4000">
                <a:solidFill>
                  <a:srgbClr val="FF3300"/>
                </a:solidFill>
              </a:rPr>
              <a:t>批红</a:t>
            </a:r>
            <a:endParaRPr lang="zh-CN" altLang="en-US" sz="400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5" grpId="0"/>
      <p:bldP spid="55306" grpId="0"/>
      <p:bldP spid="5530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286000" y="2133600"/>
            <a:ext cx="1162362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明太祖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86000" y="3048000"/>
            <a:ext cx="1162362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明成祖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86000" y="4267200"/>
            <a:ext cx="1162362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明宣宗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286000" y="5334000"/>
            <a:ext cx="1162362" cy="533400"/>
          </a:xfrm>
          <a:prstGeom prst="rect">
            <a:avLst/>
          </a:prstGeom>
          <a:blipFill>
            <a:blip r:embed="rId1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>
                <a:ea typeface="华文楷体" panose="02010600040101010101" pitchFamily="2" charset="-122"/>
              </a:rPr>
              <a:t>明神宗</a:t>
            </a:r>
            <a:endParaRPr lang="zh-CN" altLang="en-US">
              <a:ea typeface="华文楷体" panose="02010600040101010101" pitchFamily="2" charset="-122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524000" y="1"/>
            <a:ext cx="2448393" cy="46166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>
                <a:solidFill>
                  <a:schemeClr val="tx1"/>
                </a:solidFill>
              </a:rPr>
              <a:t>二、内阁的创设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1676399" y="838201"/>
            <a:ext cx="27896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、设立原因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1676399" y="1447801"/>
            <a:ext cx="25571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、形成过程：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3733800" y="2147888"/>
            <a:ext cx="6044284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pPr>
              <a:spcBef>
                <a:spcPct val="20000"/>
              </a:spcBef>
              <a:buClr>
                <a:srgbClr val="8D89A4"/>
              </a:buClr>
              <a:buSzPct val="80000"/>
              <a:buFont typeface="Wingdings 2" panose="05020102010507070707" pitchFamily="18" charset="2"/>
              <a:buNone/>
            </a:pPr>
            <a:r>
              <a:rPr lang="zh-CN" altLang="en-US" sz="2800">
                <a:solidFill>
                  <a:schemeClr val="tx1"/>
                </a:solidFill>
              </a:rPr>
              <a:t>设殿阁大学士，作为侍从顾问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3733799" y="2971800"/>
            <a:ext cx="6586719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选拔翰林院官员作为殿阁大学士，参与机密事务的决策。</a:t>
            </a:r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【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内阁出现 </a:t>
            </a:r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】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3733799" y="4191000"/>
            <a:ext cx="635424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</a:rPr>
              <a:t>授予内阁大学士“票拟”权，司礼太监“批红”权</a:t>
            </a:r>
            <a:endParaRPr lang="zh-CN" altLang="en-US" sz="2800">
              <a:solidFill>
                <a:schemeClr val="tx1"/>
              </a:solidFill>
            </a:endParaRP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3657600" y="5334001"/>
            <a:ext cx="74391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</a:rPr>
              <a:t>内阁的权力达到了顶峰，如内阁首辅张居正。</a:t>
            </a:r>
            <a:endParaRPr lang="zh-CN" altLang="en-US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/>
          </p:cNvSpPr>
          <p:nvPr>
            <p:ph idx="4294967295"/>
          </p:nvPr>
        </p:nvSpPr>
        <p:spPr>
          <a:xfrm>
            <a:off x="9637713" y="1038225"/>
            <a:ext cx="2554287" cy="2803525"/>
          </a:xfrm>
          <a:ln>
            <a:solidFill>
              <a:srgbClr val="FF0000"/>
            </a:solidFill>
          </a:ln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endParaRPr lang="zh-CN" altLang="en-US" dirty="0"/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张居正为宋神宗时的内阁首辅，当政</a:t>
            </a:r>
            <a:r>
              <a:rPr kumimoji="1"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kumimoji="1"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年，很有作为。但是他最后的结局是死后被抄家，家人发配边疆充军。</a:t>
            </a:r>
            <a:endParaRPr kumimoji="1" lang="zh-CN" altLang="en-US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15364" name="Picture 5" descr="25e6af318ccbbbdaab018e7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309" y="1295400"/>
            <a:ext cx="3002280" cy="451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2514600" y="5486400"/>
            <a:ext cx="152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 sz="3600" dirty="0">
                <a:solidFill>
                  <a:schemeClr val="tx1"/>
                </a:solidFill>
              </a:rPr>
              <a:t>张居正</a:t>
            </a:r>
            <a:endParaRPr lang="zh-CN" altLang="en-US" sz="3600" dirty="0">
              <a:solidFill>
                <a:schemeClr val="tx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t="1949" r="630" b="2729"/>
          <a:stretch>
            <a:fillRect/>
          </a:stretch>
        </p:blipFill>
        <p:spPr>
          <a:xfrm>
            <a:off x="324675" y="1037590"/>
            <a:ext cx="4134738" cy="5090160"/>
          </a:xfrm>
          <a:prstGeom prst="rect">
            <a:avLst/>
          </a:prstGeom>
        </p:spPr>
      </p:pic>
    </p:spTree>
  </p:cSld>
  <p:clrMapOvr>
    <a:masterClrMapping/>
  </p:clrMapOvr>
  <p:transition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1981200" y="1828800"/>
            <a:ext cx="844296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     （明朝）国家并未正式与阁臣以大权，阁臣之弄权者，皆不免以不光明手段得之。此乃</a:t>
            </a:r>
            <a:r>
              <a:rPr lang="zh-CN" altLang="en-US" sz="2800" dirty="0">
                <a:solidFill>
                  <a:schemeClr val="tx1"/>
                </a:solidFill>
              </a:rPr>
              <a:t>“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权臣</a:t>
            </a:r>
            <a:r>
              <a:rPr lang="zh-CN" altLang="en-US" sz="2800" dirty="0">
                <a:solidFill>
                  <a:schemeClr val="tx1"/>
                </a:solidFill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，非</a:t>
            </a:r>
            <a:r>
              <a:rPr lang="zh-CN" altLang="en-US" sz="2800" dirty="0">
                <a:solidFill>
                  <a:schemeClr val="tx1"/>
                </a:solidFill>
              </a:rPr>
              <a:t>“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大臣</a:t>
            </a:r>
            <a:r>
              <a:rPr lang="zh-CN" altLang="en-US" sz="2800" dirty="0">
                <a:solidFill>
                  <a:schemeClr val="tx1"/>
                </a:solidFill>
              </a:rPr>
              <a:t>”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。故虽如张居正之循名责实，起衰振弊，为明代有数能臣，而不能逃众议。 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                                                  ──钱穆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国史大纲</a:t>
            </a:r>
            <a:r>
              <a:rPr lang="en-US" altLang="zh-CN" sz="2800" dirty="0">
                <a:solidFill>
                  <a:schemeClr val="tx1"/>
                </a:solidFill>
                <a:latin typeface="华文新魏" panose="02010800040101010101" pitchFamily="2" charset="-122"/>
              </a:rPr>
              <a:t>》 </a:t>
            </a:r>
            <a:endParaRPr lang="zh-CN" altLang="en-US" sz="2800" dirty="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1524000" y="1"/>
            <a:ext cx="2298492" cy="46166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>
                <a:solidFill>
                  <a:schemeClr val="tx1"/>
                </a:solidFill>
              </a:rPr>
              <a:t>二、内阁的创设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2743200" y="990601"/>
            <a:ext cx="63246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思考：内阁首辅</a:t>
            </a:r>
            <a:r>
              <a:rPr lang="en-US" altLang="zh-CN">
                <a:solidFill>
                  <a:schemeClr val="tx1"/>
                </a:solidFill>
                <a:latin typeface="华文新魏" panose="02010800040101010101" pitchFamily="2" charset="-122"/>
              </a:rPr>
              <a:t>=</a:t>
            </a:r>
            <a:r>
              <a:rPr lang="zh-CN" altLang="en-US">
                <a:solidFill>
                  <a:schemeClr val="tx1"/>
                </a:solidFill>
                <a:latin typeface="华文新魏" panose="02010800040101010101" pitchFamily="2" charset="-122"/>
              </a:rPr>
              <a:t>宰相吗？</a:t>
            </a:r>
            <a:endParaRPr lang="zh-CN" altLang="en-US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22538" name="TextBox 4"/>
          <p:cNvSpPr txBox="1">
            <a:spLocks noChangeArrowheads="1"/>
          </p:cNvSpPr>
          <p:nvPr/>
        </p:nvSpPr>
        <p:spPr bwMode="auto">
          <a:xfrm>
            <a:off x="2743200" y="4724401"/>
            <a:ext cx="70104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结论： 内阁首辅≠宰相</a:t>
            </a:r>
            <a:endParaRPr lang="zh-CN" altLang="en-US" sz="4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eaLnBrk="1" hangingPunct="1"/>
            <a:r>
              <a:rPr lang="zh-CN" altLang="en-US" sz="440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内阁制≠宰相制</a:t>
            </a:r>
            <a:endParaRPr lang="en-US" altLang="zh-CN" sz="4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/>
          <p:cNvSpPr txBox="1">
            <a:spLocks noChangeArrowheads="1"/>
          </p:cNvSpPr>
          <p:nvPr/>
        </p:nvSpPr>
        <p:spPr bwMode="auto">
          <a:xfrm>
            <a:off x="1524000" y="1"/>
            <a:ext cx="2388434" cy="46166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>
                <a:solidFill>
                  <a:schemeClr val="tx1"/>
                </a:solidFill>
              </a:rPr>
              <a:t>二、内阁的创设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1752600" y="1004888"/>
            <a:ext cx="323487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、设立原因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1752600" y="1766888"/>
            <a:ext cx="2965304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、形成过程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676399" y="2605089"/>
            <a:ext cx="206672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 3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、实质：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74777" name="Text Box 25"/>
          <p:cNvSpPr txBox="1">
            <a:spLocks noChangeArrowheads="1"/>
          </p:cNvSpPr>
          <p:nvPr/>
        </p:nvSpPr>
        <p:spPr bwMode="auto">
          <a:xfrm>
            <a:off x="2666999" y="3200400"/>
            <a:ext cx="89857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</a:rPr>
              <a:t>    内阁的职责只备顾问，为皇帝提供顾问的内侍机构。</a:t>
            </a:r>
            <a:endParaRPr lang="zh-CN" altLang="en-US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4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39" name="Text Box 35"/>
          <p:cNvSpPr txBox="1">
            <a:spLocks noChangeArrowheads="1"/>
          </p:cNvSpPr>
          <p:nvPr/>
        </p:nvSpPr>
        <p:spPr bwMode="auto">
          <a:xfrm>
            <a:off x="1524000" y="1"/>
            <a:ext cx="3107961" cy="461665"/>
          </a:xfrm>
          <a:prstGeom prst="rect">
            <a:avLst/>
          </a:prstGeom>
          <a:solidFill>
            <a:srgbClr val="99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45720" rIns="45720">
            <a:spAutoFit/>
          </a:bodyPr>
          <a:lstStyle/>
          <a:p>
            <a:r>
              <a:rPr lang="zh-CN" altLang="en-US" dirty="0">
                <a:solidFill>
                  <a:schemeClr val="tx1"/>
                </a:solidFill>
              </a:rPr>
              <a:t>二、内阁的创设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1676400" y="700088"/>
            <a:ext cx="2743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1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、设立原因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>
            <a:off x="1676400" y="1309688"/>
            <a:ext cx="251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2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、形成过程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21542" name="Text Box 38"/>
          <p:cNvSpPr txBox="1">
            <a:spLocks noChangeArrowheads="1"/>
          </p:cNvSpPr>
          <p:nvPr/>
        </p:nvSpPr>
        <p:spPr bwMode="auto">
          <a:xfrm>
            <a:off x="1600200" y="2514601"/>
            <a:ext cx="5715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 4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、内阁制与宰相制比较：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  <p:sp>
        <p:nvSpPr>
          <p:cNvPr id="2" name="Rectangle 39"/>
          <p:cNvSpPr>
            <a:spLocks noChangeArrowheads="1"/>
          </p:cNvSpPr>
          <p:nvPr/>
        </p:nvSpPr>
        <p:spPr bwMode="auto">
          <a:xfrm>
            <a:off x="1828800" y="3352800"/>
            <a:ext cx="22860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zh-CN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40"/>
          <p:cNvSpPr>
            <a:spLocks noChangeArrowheads="1"/>
          </p:cNvSpPr>
          <p:nvPr/>
        </p:nvSpPr>
        <p:spPr bwMode="auto">
          <a:xfrm>
            <a:off x="4114800" y="3352800"/>
            <a:ext cx="31242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宰相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41"/>
          <p:cNvSpPr>
            <a:spLocks noChangeArrowheads="1"/>
          </p:cNvSpPr>
          <p:nvPr/>
        </p:nvSpPr>
        <p:spPr bwMode="auto">
          <a:xfrm>
            <a:off x="7239000" y="3352800"/>
            <a:ext cx="30480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内阁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Rectangle 42"/>
          <p:cNvSpPr>
            <a:spLocks noChangeArrowheads="1"/>
          </p:cNvSpPr>
          <p:nvPr/>
        </p:nvSpPr>
        <p:spPr bwMode="auto">
          <a:xfrm>
            <a:off x="1828800" y="3962400"/>
            <a:ext cx="2286000" cy="5334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权力来源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Rectangle 43"/>
          <p:cNvSpPr>
            <a:spLocks noChangeArrowheads="1"/>
          </p:cNvSpPr>
          <p:nvPr/>
        </p:nvSpPr>
        <p:spPr bwMode="auto">
          <a:xfrm>
            <a:off x="4114800" y="3962400"/>
            <a:ext cx="3124200" cy="5334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宰相制度赋予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Rectangle 44"/>
          <p:cNvSpPr>
            <a:spLocks noChangeArrowheads="1"/>
          </p:cNvSpPr>
          <p:nvPr/>
        </p:nvSpPr>
        <p:spPr bwMode="auto">
          <a:xfrm>
            <a:off x="7239000" y="3962400"/>
            <a:ext cx="3048000" cy="5334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皇帝个人的信任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828800" y="4521200"/>
            <a:ext cx="22860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职责</a:t>
            </a:r>
            <a:r>
              <a:rPr lang="en-US" altLang="zh-CN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性质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Rectangle 46"/>
          <p:cNvSpPr>
            <a:spLocks noChangeArrowheads="1"/>
          </p:cNvSpPr>
          <p:nvPr/>
        </p:nvSpPr>
        <p:spPr bwMode="auto">
          <a:xfrm>
            <a:off x="4114800" y="4495800"/>
            <a:ext cx="31242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中央一级决策者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239000" y="4495800"/>
            <a:ext cx="3048000" cy="584200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皇帝的内侍机构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Rectangle 54"/>
          <p:cNvSpPr>
            <a:spLocks noChangeArrowheads="1"/>
          </p:cNvSpPr>
          <p:nvPr/>
        </p:nvSpPr>
        <p:spPr bwMode="auto">
          <a:xfrm>
            <a:off x="1828800" y="5105400"/>
            <a:ext cx="2286000" cy="731838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对皇权影响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Rectangle 55"/>
          <p:cNvSpPr>
            <a:spLocks noChangeArrowheads="1"/>
          </p:cNvSpPr>
          <p:nvPr/>
        </p:nvSpPr>
        <p:spPr bwMode="auto">
          <a:xfrm>
            <a:off x="4114800" y="5105400"/>
            <a:ext cx="3124200" cy="731838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制约皇权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Rectangle 56"/>
          <p:cNvSpPr>
            <a:spLocks noChangeArrowheads="1"/>
          </p:cNvSpPr>
          <p:nvPr/>
        </p:nvSpPr>
        <p:spPr bwMode="auto">
          <a:xfrm>
            <a:off x="7239000" y="5105400"/>
            <a:ext cx="3048000" cy="731838"/>
          </a:xfrm>
          <a:prstGeom prst="rect">
            <a:avLst/>
          </a:prstGeom>
          <a:gradFill rotWithShape="1">
            <a:gsLst>
              <a:gs pos="0">
                <a:srgbClr val="FFFF66">
                  <a:alpha val="83000"/>
                </a:srgbClr>
              </a:gs>
              <a:gs pos="100000">
                <a:srgbClr val="66FF66"/>
              </a:gs>
            </a:gsLst>
            <a:path path="rect">
              <a:fillToRect r="100000" b="100000"/>
            </a:path>
          </a:gradFill>
          <a:ln w="28575">
            <a:solidFill>
              <a:schemeClr val="tx1"/>
            </a:solidFill>
            <a:miter lim="800000"/>
          </a:ln>
        </p:spPr>
        <p:txBody>
          <a:bodyPr lIns="68580" tIns="0" rIns="68580" bIns="0" anchor="ctr" anchorCtr="1"/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26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9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85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D89A4"/>
              </a:buClr>
              <a:buSzPct val="90000"/>
              <a:buFont typeface="Wingdings 2" panose="05020102010507070707" pitchFamily="18" charset="2"/>
              <a:buChar char="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48560"/>
              </a:buClr>
              <a:buSzPct val="100000"/>
              <a:buFont typeface="Arial" panose="020B0604020202020204" pitchFamily="34" charset="0"/>
              <a:buChar char="-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Times New Roman" panose="02020603050405020304" pitchFamily="18" charset="0"/>
                <a:ea typeface="华文新魏" panose="02010800040101010101" pitchFamily="2" charset="-122"/>
                <a:cs typeface="Times New Roman" panose="02020603050405020304" pitchFamily="18" charset="0"/>
              </a:rPr>
              <a:t>君主专制强化产物，无法制约皇权</a:t>
            </a:r>
            <a:endParaRPr lang="zh-CN" altLang="en-US" sz="2400">
              <a:latin typeface="Times New Roman" panose="02020603050405020304" pitchFamily="18" charset="0"/>
              <a:ea typeface="华文新魏" panose="020108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Line 59"/>
          <p:cNvSpPr>
            <a:spLocks noChangeShapeType="1"/>
          </p:cNvSpPr>
          <p:nvPr/>
        </p:nvSpPr>
        <p:spPr bwMode="auto">
          <a:xfrm>
            <a:off x="1828800" y="3937000"/>
            <a:ext cx="84582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Line 60"/>
          <p:cNvSpPr>
            <a:spLocks noChangeShapeType="1"/>
          </p:cNvSpPr>
          <p:nvPr/>
        </p:nvSpPr>
        <p:spPr bwMode="auto">
          <a:xfrm>
            <a:off x="1828800" y="4495800"/>
            <a:ext cx="84582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Line 61"/>
          <p:cNvSpPr>
            <a:spLocks noChangeShapeType="1"/>
          </p:cNvSpPr>
          <p:nvPr/>
        </p:nvSpPr>
        <p:spPr bwMode="auto">
          <a:xfrm>
            <a:off x="1828800" y="5105400"/>
            <a:ext cx="84582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Line 64"/>
          <p:cNvSpPr>
            <a:spLocks noChangeShapeType="1"/>
          </p:cNvSpPr>
          <p:nvPr/>
        </p:nvSpPr>
        <p:spPr bwMode="auto">
          <a:xfrm>
            <a:off x="1828800" y="3352800"/>
            <a:ext cx="0" cy="251460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Line 65"/>
          <p:cNvSpPr>
            <a:spLocks noChangeShapeType="1"/>
          </p:cNvSpPr>
          <p:nvPr/>
        </p:nvSpPr>
        <p:spPr bwMode="auto">
          <a:xfrm>
            <a:off x="10287000" y="3352800"/>
            <a:ext cx="0" cy="243840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Line 66"/>
          <p:cNvSpPr>
            <a:spLocks noChangeShapeType="1"/>
          </p:cNvSpPr>
          <p:nvPr/>
        </p:nvSpPr>
        <p:spPr bwMode="auto">
          <a:xfrm>
            <a:off x="1828800" y="3352800"/>
            <a:ext cx="84582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Line 67"/>
          <p:cNvSpPr>
            <a:spLocks noChangeShapeType="1"/>
          </p:cNvSpPr>
          <p:nvPr/>
        </p:nvSpPr>
        <p:spPr bwMode="auto">
          <a:xfrm>
            <a:off x="1828800" y="5867400"/>
            <a:ext cx="8458200" cy="0"/>
          </a:xfrm>
          <a:prstGeom prst="line">
            <a:avLst/>
          </a:prstGeom>
          <a:noFill/>
          <a:ln w="28575" algn="ctr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574" name="Text Box 70"/>
          <p:cNvSpPr txBox="1">
            <a:spLocks noChangeArrowheads="1"/>
          </p:cNvSpPr>
          <p:nvPr/>
        </p:nvSpPr>
        <p:spPr bwMode="auto">
          <a:xfrm>
            <a:off x="1676400" y="1919288"/>
            <a:ext cx="2133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45720" rIns="45720">
            <a:spAutoFit/>
          </a:bodyPr>
          <a:lstStyle/>
          <a:p>
            <a:r>
              <a:rPr lang="en-US" altLang="zh-CN" sz="2800">
                <a:solidFill>
                  <a:schemeClr val="tx1"/>
                </a:solidFill>
                <a:latin typeface="华文新魏" panose="02010800040101010101" pitchFamily="2" charset="-122"/>
              </a:rPr>
              <a:t>3</a:t>
            </a:r>
            <a:r>
              <a:rPr lang="zh-CN" altLang="en-US" sz="2800">
                <a:solidFill>
                  <a:schemeClr val="tx1"/>
                </a:solidFill>
                <a:latin typeface="华文新魏" panose="02010800040101010101" pitchFamily="2" charset="-122"/>
              </a:rPr>
              <a:t>、实质</a:t>
            </a:r>
            <a:endParaRPr lang="zh-CN" altLang="en-US" sz="2800">
              <a:solidFill>
                <a:schemeClr val="tx1"/>
              </a:solidFill>
              <a:latin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2" grpId="0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可选过程 3"/>
          <p:cNvSpPr/>
          <p:nvPr/>
        </p:nvSpPr>
        <p:spPr>
          <a:xfrm>
            <a:off x="3241040" y="1450975"/>
            <a:ext cx="2434144" cy="850900"/>
          </a:xfrm>
          <a:prstGeom prst="flowChartAlternateProcess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/>
            <a:r>
              <a:rPr lang="zh-CN" altLang="en-US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取消行中书省，设立</a:t>
            </a:r>
            <a:r>
              <a:rPr lang="en-US" altLang="zh-CN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三司</a:t>
            </a:r>
            <a:r>
              <a:rPr lang="en-US" altLang="zh-CN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24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流程图: 可选过程 4"/>
          <p:cNvSpPr/>
          <p:nvPr/>
        </p:nvSpPr>
        <p:spPr>
          <a:xfrm>
            <a:off x="3413762" y="2803525"/>
            <a:ext cx="2280461" cy="584200"/>
          </a:xfrm>
          <a:prstGeom prst="flowChartAlternateProcess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/>
            <a:r>
              <a:rPr lang="zh-CN" altLang="en-US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分封诸子为王</a:t>
            </a:r>
            <a:endParaRPr lang="zh-CN" altLang="en-US" sz="24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流程图: 可选过程 5"/>
          <p:cNvSpPr/>
          <p:nvPr/>
        </p:nvSpPr>
        <p:spPr>
          <a:xfrm>
            <a:off x="3097402" y="3640345"/>
            <a:ext cx="4022725" cy="1349375"/>
          </a:xfrm>
          <a:prstGeom prst="flowChartAlternateProcess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/>
            <a:r>
              <a:rPr lang="zh-CN" altLang="en-US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废除丞相制度和中书省，提升六部职权，使六部直接向皇帝负责</a:t>
            </a:r>
            <a:endParaRPr lang="zh-CN" altLang="en-US" sz="24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3097402" y="4933205"/>
            <a:ext cx="4137025" cy="1808163"/>
          </a:xfrm>
          <a:prstGeom prst="flowChartAlternateProcess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/>
            <a:r>
              <a:rPr lang="zh-CN" altLang="en-US" sz="24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把大都督府分为中、左、右、前、后五军都督府，将军队调动和武官任命的权力统归兵部</a:t>
            </a:r>
            <a:endParaRPr lang="zh-CN" altLang="en-US" sz="24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288084" y="3914348"/>
            <a:ext cx="3767138" cy="55721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目的：进一步集中权力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9" name="表格 8"/>
          <p:cNvGraphicFramePr/>
          <p:nvPr/>
        </p:nvGraphicFramePr>
        <p:xfrm>
          <a:off x="7502397" y="5087193"/>
          <a:ext cx="3511550" cy="149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1550"/>
              </a:tblGrid>
              <a:tr h="55372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目的：分散兵权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作用：皇帝直接掌握了军事大权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表格 11"/>
          <p:cNvGraphicFramePr/>
          <p:nvPr/>
        </p:nvGraphicFramePr>
        <p:xfrm>
          <a:off x="5852984" y="2516395"/>
          <a:ext cx="4474845" cy="10363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74845"/>
              </a:tblGrid>
              <a:tr h="5181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表现：驻守各地，监控地方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34" marR="91434" marT="45734" marB="45734"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目的：巩固皇室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34" marR="91434" marT="45734" marB="45734"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表格 12"/>
          <p:cNvGraphicFramePr/>
          <p:nvPr/>
        </p:nvGraphicFramePr>
        <p:xfrm>
          <a:off x="5852984" y="1008270"/>
          <a:ext cx="4203700" cy="1463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3700"/>
              </a:tblGrid>
              <a:tr h="9452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表现：将原来行中书省的权力一分为三，互不统属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4" marR="91454" marT="45740" marB="45740"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  <a:tr h="51838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目的：使行省的权力分散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4" marR="91454" marT="45740" marB="45740">
                    <a:lnL w="12700">
                      <a:solidFill>
                        <a:srgbClr val="0070C0"/>
                      </a:solidFill>
                      <a:prstDash val="solid"/>
                    </a:lnL>
                    <a:lnR w="12700">
                      <a:solidFill>
                        <a:srgbClr val="0070C0"/>
                      </a:solidFill>
                      <a:prstDash val="solid"/>
                    </a:lnR>
                    <a:lnT w="12700">
                      <a:solidFill>
                        <a:srgbClr val="0070C0"/>
                      </a:solidFill>
                      <a:prstDash val="solid"/>
                    </a:lnT>
                    <a:lnB w="12700">
                      <a:solidFill>
                        <a:srgbClr val="0070C0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cxnSp>
        <p:nvCxnSpPr>
          <p:cNvPr id="14" name="直接连接符 13"/>
          <p:cNvCxnSpPr/>
          <p:nvPr/>
        </p:nvCxnSpPr>
        <p:spPr>
          <a:xfrm>
            <a:off x="2363659" y="2957720"/>
            <a:ext cx="0" cy="173355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5694234" y="1755983"/>
            <a:ext cx="139700" cy="3175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627559" y="3122820"/>
            <a:ext cx="2159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056309" y="4206448"/>
            <a:ext cx="2159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7" idx="3"/>
            <a:endCxn id="9" idx="1"/>
          </p:cNvCxnSpPr>
          <p:nvPr/>
        </p:nvCxnSpPr>
        <p:spPr>
          <a:xfrm flipV="1">
            <a:off x="7234427" y="5764738"/>
            <a:ext cx="267970" cy="127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新月形 19"/>
          <p:cNvSpPr/>
          <p:nvPr/>
        </p:nvSpPr>
        <p:spPr>
          <a:xfrm>
            <a:off x="2822129" y="1622633"/>
            <a:ext cx="490538" cy="1573212"/>
          </a:xfrm>
          <a:prstGeom prst="mo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charset="-122"/>
            </a:endParaRPr>
          </a:p>
        </p:txBody>
      </p:sp>
      <p:sp>
        <p:nvSpPr>
          <p:cNvPr id="21" name="流程图: 可选过程 20"/>
          <p:cNvSpPr/>
          <p:nvPr/>
        </p:nvSpPr>
        <p:spPr>
          <a:xfrm>
            <a:off x="2062034" y="1694070"/>
            <a:ext cx="603250" cy="1477963"/>
          </a:xfrm>
          <a:prstGeom prst="flowChartAlternate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在地方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2" name="新月形 21"/>
          <p:cNvSpPr/>
          <p:nvPr/>
        </p:nvSpPr>
        <p:spPr>
          <a:xfrm>
            <a:off x="2662744" y="4188985"/>
            <a:ext cx="488950" cy="1573213"/>
          </a:xfrm>
          <a:prstGeom prst="mo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charset="-122"/>
            </a:endParaRPr>
          </a:p>
        </p:txBody>
      </p:sp>
      <p:sp>
        <p:nvSpPr>
          <p:cNvPr id="23" name="流程图: 可选过程 22"/>
          <p:cNvSpPr/>
          <p:nvPr/>
        </p:nvSpPr>
        <p:spPr>
          <a:xfrm>
            <a:off x="2062034" y="4262010"/>
            <a:ext cx="603250" cy="1438275"/>
          </a:xfrm>
          <a:prstGeom prst="flowChartAlternate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在中央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7649" name="Rectangle 4"/>
          <p:cNvSpPr>
            <a:spLocks noChangeArrowheads="1"/>
          </p:cNvSpPr>
          <p:nvPr/>
        </p:nvSpPr>
        <p:spPr bwMode="auto">
          <a:xfrm>
            <a:off x="1330037" y="705998"/>
            <a:ext cx="2665413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改革官制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  <p:bldP spid="20" grpId="0" bldLvl="0" animBg="1"/>
      <p:bldP spid="21" grpId="0" bldLvl="0" animBg="1"/>
      <p:bldP spid="22" grpId="0" bldLvl="0" animBg="1"/>
      <p:bldP spid="23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4"/>
          <p:cNvSpPr>
            <a:spLocks noChangeArrowheads="1"/>
          </p:cNvSpPr>
          <p:nvPr/>
        </p:nvSpPr>
        <p:spPr bwMode="auto">
          <a:xfrm>
            <a:off x="851218" y="734718"/>
            <a:ext cx="5292725" cy="6376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设置特务机构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锦衣卫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燕尾形 3"/>
          <p:cNvSpPr/>
          <p:nvPr/>
        </p:nvSpPr>
        <p:spPr>
          <a:xfrm rot="10800000">
            <a:off x="2064068" y="2640013"/>
            <a:ext cx="2006600" cy="1512887"/>
          </a:xfrm>
          <a:prstGeom prst="chevron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117884" y="3173413"/>
            <a:ext cx="12496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锦衣卫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4224655" y="1679575"/>
            <a:ext cx="1446213" cy="1339850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目的：监视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官民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流程图: 可选过程 7"/>
          <p:cNvSpPr/>
          <p:nvPr/>
        </p:nvSpPr>
        <p:spPr>
          <a:xfrm>
            <a:off x="4294505" y="3568700"/>
            <a:ext cx="2233613" cy="1836738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特点：由皇帝直接指挥，是皇帝的耳目和爪牙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流程图: 可选过程 8"/>
          <p:cNvSpPr/>
          <p:nvPr/>
        </p:nvSpPr>
        <p:spPr>
          <a:xfrm>
            <a:off x="6143943" y="1463675"/>
            <a:ext cx="3365500" cy="1749425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职责：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掌管侍卫、缉捕、刑狱诸事，保护皇帝，镇压官民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流程图: 可选过程 9"/>
          <p:cNvSpPr/>
          <p:nvPr/>
        </p:nvSpPr>
        <p:spPr>
          <a:xfrm>
            <a:off x="7077392" y="3568700"/>
            <a:ext cx="2751137" cy="1836738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发展：明成祖成立东厂 ，与锦衣卫合称</a:t>
            </a:r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厂卫</a:t>
            </a:r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”</a:t>
            </a:r>
            <a:endParaRPr lang="en-US" altLang="zh-CN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V="1">
            <a:off x="3332480" y="3395663"/>
            <a:ext cx="6270625" cy="47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流程图: 摘录 11"/>
          <p:cNvSpPr/>
          <p:nvPr/>
        </p:nvSpPr>
        <p:spPr>
          <a:xfrm rot="16200000">
            <a:off x="9318149" y="2901157"/>
            <a:ext cx="1584325" cy="1011237"/>
          </a:xfrm>
          <a:prstGeom prst="flowChartExtra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ea typeface="黑体" panose="02010609060101010101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4167505" y="3005138"/>
            <a:ext cx="342900" cy="38100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5801043" y="3019425"/>
            <a:ext cx="342900" cy="38100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 flipV="1">
            <a:off x="4005580" y="3427413"/>
            <a:ext cx="288925" cy="720725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 flipV="1">
            <a:off x="7174230" y="3417888"/>
            <a:ext cx="576263" cy="157162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530" name="文本框 1"/>
          <p:cNvSpPr txBox="1">
            <a:spLocks noChangeArrowheads="1"/>
          </p:cNvSpPr>
          <p:nvPr/>
        </p:nvSpPr>
        <p:spPr bwMode="auto">
          <a:xfrm>
            <a:off x="2064385" y="5588000"/>
            <a:ext cx="884047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</a:rPr>
              <a:t>作用：地方和中央的各个部门，既互不统属，又互相牵制，各自直接向皇帝负责，这就使皇权高度集中，君主专制大为加强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6" grpId="0"/>
      <p:bldP spid="7" grpId="0" bldLvl="0" animBg="1"/>
      <p:bldP spid="8" grpId="0" bldLvl="0" animBg="1"/>
      <p:bldP spid="9" grpId="0" bldLvl="0" animBg="1"/>
      <p:bldP spid="10" grpId="0" bldLvl="0" animBg="1"/>
      <p:bldP spid="12" grpId="0" bldLvl="0" animBg="1"/>
      <p:bldP spid="225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文本框 6151"/>
          <p:cNvSpPr txBox="1">
            <a:spLocks noChangeArrowheads="1"/>
          </p:cNvSpPr>
          <p:nvPr/>
        </p:nvSpPr>
        <p:spPr bwMode="auto">
          <a:xfrm>
            <a:off x="1703263" y="929168"/>
            <a:ext cx="26981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一、郑和下西洋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846773" y="1524143"/>
            <a:ext cx="878522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背景：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世纪初，明朝经济逐步繁荣，国力雄厚，成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为当时世界上的强国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1868170" y="2709545"/>
            <a:ext cx="3063875" cy="2934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1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目的：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提高明朝在国外的地位和威望，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示中国富强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，同时也用中国的货物去换取海外的奇珍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5131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960" y="2477913"/>
            <a:ext cx="5062538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23557"/>
          <p:cNvSpPr txBox="1">
            <a:spLocks noChangeArrowheads="1"/>
          </p:cNvSpPr>
          <p:nvPr/>
        </p:nvSpPr>
        <p:spPr bwMode="auto">
          <a:xfrm>
            <a:off x="6366703" y="6219333"/>
            <a:ext cx="310991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郑和宝船（模型）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3684" y="-65129"/>
            <a:ext cx="4735955" cy="690563"/>
          </a:xfrm>
          <a:prstGeom prst="rect">
            <a:avLst/>
          </a:prstGeom>
          <a:solidFill>
            <a:srgbClr val="339966">
              <a:alpha val="79999"/>
            </a:srgbClr>
          </a:solidFill>
          <a:ln w="12700" cmpd="sng">
            <a:solidFill>
              <a:schemeClr val="bg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Calibri" panose="020F0502020204030204" pitchFamily="34" charset="0"/>
                <a:ea typeface="黑体" panose="02010609060101010101" charset="-122"/>
              </a:rPr>
              <a:t>三、海上交通与沿海形势</a:t>
            </a:r>
            <a:endParaRPr lang="zh-CN" altLang="en-US" sz="3200" dirty="0">
              <a:latin typeface="Calibri" panose="020F0502020204030204" pitchFamily="34" charset="0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49" descr="无标题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4" r="294"/>
          <a:stretch>
            <a:fillRect/>
          </a:stretch>
        </p:blipFill>
        <p:spPr bwMode="auto">
          <a:xfrm>
            <a:off x="1873250" y="600393"/>
            <a:ext cx="8399463" cy="431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椭圆 2"/>
          <p:cNvSpPr>
            <a:spLocks noChangeArrowheads="1"/>
          </p:cNvSpPr>
          <p:nvPr/>
        </p:nvSpPr>
        <p:spPr bwMode="auto">
          <a:xfrm>
            <a:off x="8923338" y="1221105"/>
            <a:ext cx="1349375" cy="666750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196" name="椭圆 3"/>
          <p:cNvSpPr>
            <a:spLocks noChangeArrowheads="1"/>
          </p:cNvSpPr>
          <p:nvPr/>
        </p:nvSpPr>
        <p:spPr bwMode="auto">
          <a:xfrm rot="-2210186">
            <a:off x="2084388" y="1546543"/>
            <a:ext cx="752475" cy="1760537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390" name="椭圆 7"/>
          <p:cNvSpPr>
            <a:spLocks noChangeArrowheads="1"/>
          </p:cNvSpPr>
          <p:nvPr/>
        </p:nvSpPr>
        <p:spPr bwMode="auto">
          <a:xfrm rot="2876661">
            <a:off x="2367757" y="2988786"/>
            <a:ext cx="973138" cy="1774825"/>
          </a:xfrm>
          <a:prstGeom prst="ellipse">
            <a:avLst/>
          </a:prstGeom>
          <a:noFill/>
          <a:ln w="25400">
            <a:solidFill>
              <a:srgbClr val="FFFF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24" name="文本框 1"/>
          <p:cNvSpPr txBox="1">
            <a:spLocks noChangeArrowheads="1"/>
          </p:cNvSpPr>
          <p:nvPr/>
        </p:nvSpPr>
        <p:spPr bwMode="auto">
          <a:xfrm>
            <a:off x="1708150" y="5069205"/>
            <a:ext cx="14160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概况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7649" name="Rectangle 4"/>
          <p:cNvSpPr>
            <a:spLocks noChangeArrowheads="1"/>
          </p:cNvSpPr>
          <p:nvPr/>
        </p:nvSpPr>
        <p:spPr bwMode="auto">
          <a:xfrm>
            <a:off x="2714625" y="4897755"/>
            <a:ext cx="7227888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）时间、次数：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1405—1433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年、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7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次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770188" y="5599430"/>
            <a:ext cx="7227887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）范围：亚洲和非洲的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30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多个国家和地区， 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最远到达非洲东海岸和洪海沿岸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bldLvl="0" animBg="1"/>
      <p:bldP spid="8196" grpId="0" bldLvl="0" animBg="1"/>
      <p:bldP spid="16390" grpId="0" bldLvl="0" animBg="1"/>
      <p:bldP spid="51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图片 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85" y="737235"/>
            <a:ext cx="4679950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635" y="4313873"/>
            <a:ext cx="47625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折角形 3"/>
          <p:cNvSpPr/>
          <p:nvPr/>
        </p:nvSpPr>
        <p:spPr>
          <a:xfrm>
            <a:off x="1831023" y="4226560"/>
            <a:ext cx="3719512" cy="2314575"/>
          </a:xfrm>
          <a:prstGeom prst="foldedCorne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用途：慷概送礼，展现大国风度，发展友好关系；用于贸易，互通有无，互补互利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云形 4"/>
          <p:cNvSpPr/>
          <p:nvPr/>
        </p:nvSpPr>
        <p:spPr>
          <a:xfrm>
            <a:off x="7033260" y="737235"/>
            <a:ext cx="3740150" cy="2663825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装载物品：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丝绸、瓷器、茶叶、漆器、金银货币等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矩形标注 5"/>
          <p:cNvSpPr/>
          <p:nvPr/>
        </p:nvSpPr>
        <p:spPr>
          <a:xfrm>
            <a:off x="4293235" y="3572510"/>
            <a:ext cx="4827588" cy="503238"/>
          </a:xfrm>
          <a:prstGeom prst="wedgeRect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郑和下西洋纪念邮票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1"/>
          <p:cNvSpPr txBox="1">
            <a:spLocks noChangeArrowheads="1"/>
          </p:cNvSpPr>
          <p:nvPr/>
        </p:nvSpPr>
        <p:spPr bwMode="auto">
          <a:xfrm>
            <a:off x="2495550" y="981075"/>
            <a:ext cx="4032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1858963" y="5851525"/>
            <a:ext cx="8761412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西洋：指现在文莱以西的东南亚、印度洋及沿岸一带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8195" name="Picture 3" descr="C:\Documents and Settings\Administrator\桌面\16课\zhenghe\路线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1676400"/>
            <a:ext cx="7720012" cy="400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椭圆 1"/>
          <p:cNvSpPr>
            <a:spLocks noChangeArrowheads="1"/>
          </p:cNvSpPr>
          <p:nvPr/>
        </p:nvSpPr>
        <p:spPr bwMode="auto">
          <a:xfrm>
            <a:off x="8567738" y="4362450"/>
            <a:ext cx="863600" cy="484188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319" name="椭圆 3"/>
          <p:cNvSpPr>
            <a:spLocks noChangeArrowheads="1"/>
          </p:cNvSpPr>
          <p:nvPr/>
        </p:nvSpPr>
        <p:spPr bwMode="auto">
          <a:xfrm>
            <a:off x="4151313" y="4362450"/>
            <a:ext cx="3744912" cy="746125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en-US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320" name="TextBox 6"/>
          <p:cNvSpPr txBox="1">
            <a:spLocks noChangeArrowheads="1"/>
          </p:cNvSpPr>
          <p:nvPr/>
        </p:nvSpPr>
        <p:spPr bwMode="auto">
          <a:xfrm>
            <a:off x="5018088" y="4443413"/>
            <a:ext cx="215900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西洋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201" name="文本框 1"/>
          <p:cNvSpPr txBox="1">
            <a:spLocks noChangeArrowheads="1"/>
          </p:cNvSpPr>
          <p:nvPr/>
        </p:nvSpPr>
        <p:spPr bwMode="auto">
          <a:xfrm>
            <a:off x="2183606" y="600075"/>
            <a:ext cx="46561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郑和下西洋的“西洋”，指的是今天的什么地方？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8" grpId="0" bldLvl="0" animBg="1"/>
      <p:bldP spid="13319" grpId="0" bldLvl="0" animBg="1"/>
      <p:bldP spid="133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" descr="20140508193746341423920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368" y="835660"/>
            <a:ext cx="4202112" cy="36401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矩形 2"/>
          <p:cNvSpPr/>
          <p:nvPr/>
        </p:nvSpPr>
        <p:spPr>
          <a:xfrm>
            <a:off x="6423343" y="1511935"/>
            <a:ext cx="4065587" cy="250825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altLang="zh-CN" sz="2800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4.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地位：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郑和的远航，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时间之长，规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模之大，堪称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世界航海史上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的空前壮举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02143" y="4663123"/>
            <a:ext cx="8562975" cy="177641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2800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5.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评价：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不仅增进了中国与亚非国家和地区的相互了解和友好往来，而且开创了西太平洋与印度洋之间的亚非海上交通网，为人类的航海事业作出了伟大贡献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t="4301" r="5470" b="7617"/>
          <a:stretch>
            <a:fillRect/>
          </a:stretch>
        </p:blipFill>
        <p:spPr bwMode="auto">
          <a:xfrm>
            <a:off x="6751955" y="2331085"/>
            <a:ext cx="1125538" cy="1212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表格 17409"/>
          <p:cNvGraphicFramePr/>
          <p:nvPr/>
        </p:nvGraphicFramePr>
        <p:xfrm>
          <a:off x="1917700" y="1525905"/>
          <a:ext cx="8091170" cy="491972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925830"/>
                <a:gridCol w="2602865"/>
                <a:gridCol w="2588895"/>
                <a:gridCol w="1973580"/>
              </a:tblGrid>
              <a:tr h="518190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事件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郑和下西洋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哥伦布到达美洲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比较</a:t>
                      </a: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96136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时间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次数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1404—1433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7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次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1492—1504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4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次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518190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人数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27800</a:t>
                      </a:r>
                      <a:endParaRPr lang="en-US" altLang="x-none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1500</a:t>
                      </a:r>
                      <a:endParaRPr lang="en-US" altLang="x-none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822985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船数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大船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62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艘（连小船共有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200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艘）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17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艘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822985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船只大小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长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44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丈（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151.8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米）宽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18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丈（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61.8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米）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长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24.5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米、宽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6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米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822985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到达范围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亚非</a:t>
                      </a:r>
                      <a:r>
                        <a:rPr lang="en-US" altLang="x-none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30</a:t>
                      </a: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多个国家和地区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美洲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  <a:tr h="518190"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设备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0" dirty="0">
                          <a:latin typeface="黑体" panose="02010609060101010101" charset="-122"/>
                          <a:ea typeface="黑体" panose="02010609060101010101" charset="-122"/>
                        </a:rPr>
                        <a:t>航海图、罗盘针</a:t>
                      </a: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4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eaLnBrk="1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800" b="0" dirty="0"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53" marR="91453" marT="45738" marB="45738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283" name="Text Box 58"/>
          <p:cNvSpPr txBox="1">
            <a:spLocks noChangeArrowheads="1"/>
          </p:cNvSpPr>
          <p:nvPr/>
        </p:nvSpPr>
        <p:spPr bwMode="auto">
          <a:xfrm>
            <a:off x="1847528" y="228600"/>
            <a:ext cx="2530475" cy="6451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284" name="Text Box 59"/>
          <p:cNvSpPr txBox="1">
            <a:spLocks noChangeArrowheads="1"/>
          </p:cNvSpPr>
          <p:nvPr/>
        </p:nvSpPr>
        <p:spPr bwMode="auto">
          <a:xfrm>
            <a:off x="1370965" y="802005"/>
            <a:ext cx="9786620" cy="52197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对比郑和下西洋概况和欧洲航海家航海情况，你得出什么结论？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56" name="TextBox 1"/>
          <p:cNvSpPr txBox="1">
            <a:spLocks noChangeArrowheads="1"/>
          </p:cNvSpPr>
          <p:nvPr/>
        </p:nvSpPr>
        <p:spPr bwMode="auto">
          <a:xfrm>
            <a:off x="8399463" y="1987550"/>
            <a:ext cx="1439862" cy="9531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时间早</a:t>
            </a:r>
            <a:endParaRPr lang="en-US" sz="2800" dirty="0"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次数多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57" name="TextBox 3"/>
          <p:cNvSpPr txBox="1">
            <a:spLocks noChangeArrowheads="1"/>
          </p:cNvSpPr>
          <p:nvPr/>
        </p:nvSpPr>
        <p:spPr bwMode="auto">
          <a:xfrm>
            <a:off x="8399463" y="2897188"/>
            <a:ext cx="14414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人数多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58" name="TextBox 4"/>
          <p:cNvSpPr txBox="1">
            <a:spLocks noChangeArrowheads="1"/>
          </p:cNvSpPr>
          <p:nvPr/>
        </p:nvSpPr>
        <p:spPr bwMode="auto">
          <a:xfrm>
            <a:off x="8399463" y="3570288"/>
            <a:ext cx="16065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船只多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59" name="TextBox 5"/>
          <p:cNvSpPr txBox="1">
            <a:spLocks noChangeArrowheads="1"/>
          </p:cNvSpPr>
          <p:nvPr/>
        </p:nvSpPr>
        <p:spPr bwMode="auto">
          <a:xfrm>
            <a:off x="8399463" y="4362450"/>
            <a:ext cx="133350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船只大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60" name="TextBox 6"/>
          <p:cNvSpPr txBox="1">
            <a:spLocks noChangeArrowheads="1"/>
          </p:cNvSpPr>
          <p:nvPr/>
        </p:nvSpPr>
        <p:spPr bwMode="auto">
          <a:xfrm>
            <a:off x="8399463" y="5157788"/>
            <a:ext cx="1512887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范围广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61" name="TextBox 7"/>
          <p:cNvSpPr txBox="1">
            <a:spLocks noChangeArrowheads="1"/>
          </p:cNvSpPr>
          <p:nvPr/>
        </p:nvSpPr>
        <p:spPr bwMode="auto">
          <a:xfrm>
            <a:off x="8293100" y="5873750"/>
            <a:ext cx="1857375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设备先进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爆炸形 1 7"/>
          <p:cNvSpPr/>
          <p:nvPr/>
        </p:nvSpPr>
        <p:spPr>
          <a:xfrm>
            <a:off x="5375275" y="1958182"/>
            <a:ext cx="4464050" cy="4176712"/>
          </a:xfrm>
          <a:prstGeom prst="irregularSeal1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411913" y="3172460"/>
            <a:ext cx="2736850" cy="15684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solidFill>
                  <a:srgbClr val="FFFF00"/>
                </a:solidFill>
                <a:latin typeface="黑体" panose="02010609060101010101" charset="-122"/>
                <a:ea typeface="黑体" panose="02010609060101010101" charset="-122"/>
              </a:rPr>
              <a:t>郑和下西洋在世界航海史上是空前的</a:t>
            </a:r>
            <a:endParaRPr lang="zh-CN" altLang="en-US" sz="3200" dirty="0">
              <a:solidFill>
                <a:srgbClr val="FFFF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6" grpId="0"/>
      <p:bldP spid="17457" grpId="0"/>
      <p:bldP spid="17458" grpId="0"/>
      <p:bldP spid="17459" grpId="0"/>
      <p:bldP spid="17460" grpId="0"/>
      <p:bldP spid="17461" grpId="0"/>
      <p:bldP spid="8" grpId="0" bldLvl="0" animBg="1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2"/>
          <p:cNvSpPr txBox="1">
            <a:spLocks noChangeArrowheads="1"/>
          </p:cNvSpPr>
          <p:nvPr/>
        </p:nvSpPr>
        <p:spPr bwMode="auto">
          <a:xfrm>
            <a:off x="1765776" y="848518"/>
            <a:ext cx="539273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郑和远航为什么能取得成功？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850390" y="2309813"/>
            <a:ext cx="7272338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）明朝前期国力的强盛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）造船技术的发达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）指南针在远洋航海中的广泛运用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）郑和个人吃苦耐劳的英雄气概和勇于探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索的精神 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en-US" altLang="zh-CN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……</a:t>
            </a:r>
            <a:r>
              <a:rPr lang="zh-CN" altLang="en-US" sz="2800" b="1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800" b="1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1268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753" y="1722438"/>
            <a:ext cx="3416300" cy="197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文本框 6151"/>
          <p:cNvSpPr txBox="1">
            <a:spLocks noChangeArrowheads="1"/>
          </p:cNvSpPr>
          <p:nvPr/>
        </p:nvSpPr>
        <p:spPr bwMode="auto">
          <a:xfrm>
            <a:off x="1751965" y="886302"/>
            <a:ext cx="2698175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二、戚继光抗倭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12297" name="图片 1" descr="1ad5ad6eddc451da812be17cb6fd5266d116324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438" y="3172778"/>
            <a:ext cx="3779837" cy="304958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839913" y="1592580"/>
            <a:ext cx="13398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背景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3641725" y="1485900"/>
            <a:ext cx="6951663" cy="1585913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元末明初，日本的一些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武士和奸商，组成海盗武装集团，到中国东南沿海地区进行走私贸易和抢劫，被时人称为“倭寇”。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2035175" y="3101340"/>
            <a:ext cx="4516438" cy="3452813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明朝中期，日本国内社会动荡加剧，明朝国力减弱，海防松懈，倭寇与中国海盗、奸商等相互勾结，对中国沿海的武装抢劫日益猖獗，沿海各地遭到重大破坏，时称</a:t>
            </a:r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倭患</a:t>
            </a:r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  <a:endParaRPr lang="en-US" altLang="zh-CN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305" name="文本框 23557"/>
          <p:cNvSpPr txBox="1">
            <a:spLocks noChangeArrowheads="1"/>
          </p:cNvSpPr>
          <p:nvPr/>
        </p:nvSpPr>
        <p:spPr bwMode="auto">
          <a:xfrm>
            <a:off x="7783513" y="6250940"/>
            <a:ext cx="1804987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日本倭寇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ldLvl="0" animBg="1"/>
      <p:bldP spid="4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框 1"/>
          <p:cNvSpPr txBox="1">
            <a:spLocks noChangeArrowheads="1"/>
          </p:cNvSpPr>
          <p:nvPr/>
        </p:nvSpPr>
        <p:spPr bwMode="auto">
          <a:xfrm>
            <a:off x="1839913" y="834941"/>
            <a:ext cx="13398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概况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7649" name="Rectangle 4"/>
          <p:cNvSpPr>
            <a:spLocks noChangeArrowheads="1"/>
          </p:cNvSpPr>
          <p:nvPr/>
        </p:nvSpPr>
        <p:spPr bwMode="auto">
          <a:xfrm>
            <a:off x="1638300" y="1198478"/>
            <a:ext cx="4600575" cy="7372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）戚继光整顿军队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3315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640" y="2632393"/>
            <a:ext cx="4311650" cy="30432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2013903" y="2059077"/>
            <a:ext cx="7512050" cy="5219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①目的：提高军队战斗力，彻底打败倭寇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13903" y="2958148"/>
            <a:ext cx="3255962" cy="18148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kumimoji="1"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Arial" panose="020B0604020202020204" pitchFamily="34" charset="0"/>
                <a:sym typeface="+mn-ea"/>
              </a:rPr>
              <a:t>②举措：大力整顿军队，招募农民和矿工，进行严格训练，操练新阵法</a:t>
            </a:r>
            <a:endParaRPr kumimoji="1" lang="zh-CN" altLang="en-US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13903" y="5644093"/>
            <a:ext cx="8318500" cy="9531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kumimoji="1"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③结果：他统领的军队，由于训练有素，纪律严明，能征善战，被人们誉为</a:t>
            </a:r>
            <a:r>
              <a:rPr kumimoji="1"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</a:t>
            </a:r>
            <a:r>
              <a:rPr kumimoji="1"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戚家军</a:t>
            </a:r>
            <a:r>
              <a:rPr kumimoji="1" lang="en-US" altLang="zh-CN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</a:t>
            </a:r>
            <a:endParaRPr kumimoji="1" lang="en-US" altLang="zh-CN" sz="28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3319" name="文本框 23557"/>
          <p:cNvSpPr txBox="1">
            <a:spLocks noChangeArrowheads="1"/>
          </p:cNvSpPr>
          <p:nvPr/>
        </p:nvSpPr>
        <p:spPr bwMode="auto">
          <a:xfrm>
            <a:off x="6563678" y="3310255"/>
            <a:ext cx="1344612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戚家军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3"/>
          <p:cNvSpPr txBox="1">
            <a:spLocks noChangeArrowheads="1"/>
          </p:cNvSpPr>
          <p:nvPr/>
        </p:nvSpPr>
        <p:spPr bwMode="auto">
          <a:xfrm>
            <a:off x="1890395" y="1644015"/>
            <a:ext cx="147637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600" dirty="0">
                <a:latin typeface="黑体" panose="02010609060101010101" charset="-122"/>
                <a:ea typeface="黑体" panose="02010609060101010101" charset="-122"/>
              </a:rPr>
              <a:t>材料一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339" name="文本框 1"/>
          <p:cNvSpPr txBox="1">
            <a:spLocks noChangeArrowheads="1"/>
          </p:cNvSpPr>
          <p:nvPr/>
        </p:nvSpPr>
        <p:spPr bwMode="auto">
          <a:xfrm>
            <a:off x="1890395" y="3405505"/>
            <a:ext cx="8502650" cy="2526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材料二：</a:t>
            </a:r>
            <a:r>
              <a:rPr lang="zh-CN" altLang="en-US" sz="26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继光为将号令严，赏罚信，士无敢不用命。与大猷均为名将。操行不如，而果毅过之。大猷老将务持重，继光则飚发电举，屡摧大寇，名更出大猷上。戚继光用兵，威名震寰宇。然当张居正、谭纶任国事则成，厥后张鼎思、张希皋等居言路则废。任将之道，亦可知矣。</a:t>
            </a:r>
            <a:r>
              <a:rPr lang="zh-CN" altLang="en-US" sz="2800" dirty="0">
                <a:solidFill>
                  <a:srgbClr val="00B0F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800" dirty="0">
              <a:solidFill>
                <a:srgbClr val="00B0F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303645" y="848995"/>
            <a:ext cx="5003165" cy="2311400"/>
            <a:chOff x="5477" y="2369"/>
            <a:chExt cx="7879" cy="3640"/>
          </a:xfrm>
        </p:grpSpPr>
        <p:sp>
          <p:nvSpPr>
            <p:cNvPr id="14338" name="文本框 23557"/>
            <p:cNvSpPr txBox="1">
              <a:spLocks noChangeArrowheads="1"/>
            </p:cNvSpPr>
            <p:nvPr/>
          </p:nvSpPr>
          <p:spPr bwMode="auto">
            <a:xfrm>
              <a:off x="11112" y="4757"/>
              <a:ext cx="2245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800" dirty="0">
                  <a:latin typeface="黑体" panose="02010609060101010101" charset="-122"/>
                  <a:ea typeface="黑体" panose="02010609060101010101" charset="-122"/>
                </a:rPr>
                <a:t>鸳鸯阵</a:t>
              </a:r>
              <a:endParaRPr lang="zh-CN" altLang="en-US" sz="2800" dirty="0">
                <a:latin typeface="黑体" panose="02010609060101010101" charset="-122"/>
                <a:ea typeface="黑体" panose="02010609060101010101" charset="-122"/>
              </a:endParaRPr>
            </a:p>
          </p:txBody>
        </p:sp>
        <p:pic>
          <p:nvPicPr>
            <p:cNvPr id="14340" name="图片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2" t="4941" r="10934" b="8862"/>
            <a:stretch>
              <a:fillRect/>
            </a:stretch>
          </p:blipFill>
          <p:spPr bwMode="auto">
            <a:xfrm>
              <a:off x="5477" y="2369"/>
              <a:ext cx="5708" cy="3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1566545" y="621665"/>
            <a:ext cx="4100513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）戚继光抗击倭寇</a:t>
            </a:r>
            <a:endParaRPr lang="zh-CN" altLang="en-US" sz="28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124" name="文本框 1"/>
          <p:cNvSpPr txBox="1">
            <a:spLocks noChangeArrowheads="1"/>
          </p:cNvSpPr>
          <p:nvPr/>
        </p:nvSpPr>
        <p:spPr bwMode="auto">
          <a:xfrm>
            <a:off x="1854834" y="6080760"/>
            <a:ext cx="9087485" cy="55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dirty="0">
                <a:latin typeface="黑体" panose="02010609060101010101" charset="-122"/>
                <a:ea typeface="黑体" panose="02010609060101010101" charset="-122"/>
              </a:rPr>
              <a:t>根据材料和教材，分组讨论戚继光平息倭寇的情况。</a:t>
            </a:r>
            <a:endParaRPr lang="zh-CN" altLang="en-US" sz="30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996758" y="845185"/>
            <a:ext cx="2798762" cy="2284413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altLang="zh-CN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1561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年，倭寇侵犯浙江。</a:t>
            </a:r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戚继光率军在台州九战九捷，平定浙东倭患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5100320" y="845185"/>
            <a:ext cx="2679700" cy="2286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戚继光与其他抗倭将领带领军民消灭福建、广东两地倭寇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2319020" y="3431223"/>
            <a:ext cx="5184775" cy="576262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使东南沿海的倭患基本解除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流程图: 可选过程 7"/>
          <p:cNvSpPr/>
          <p:nvPr/>
        </p:nvSpPr>
        <p:spPr>
          <a:xfrm>
            <a:off x="2122170" y="4499610"/>
            <a:ext cx="5514975" cy="2016125"/>
          </a:xfrm>
          <a:prstGeom prst="flowChartAlternateProcess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戚继光领导的抗倭战争是一场反侵略的战争，他是我国历史上一位伟大的民族英雄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  <p:sp>
        <p:nvSpPr>
          <p:cNvPr id="9" name="右箭头 8"/>
          <p:cNvSpPr/>
          <p:nvPr/>
        </p:nvSpPr>
        <p:spPr>
          <a:xfrm>
            <a:off x="4811395" y="1915160"/>
            <a:ext cx="287338" cy="762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325495" y="3121660"/>
            <a:ext cx="7938" cy="30956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394133" y="3113723"/>
            <a:ext cx="7937" cy="3095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下箭头 11"/>
          <p:cNvSpPr/>
          <p:nvPr/>
        </p:nvSpPr>
        <p:spPr>
          <a:xfrm>
            <a:off x="4624070" y="4055110"/>
            <a:ext cx="287338" cy="415925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5369" name="图片 3" descr="2345截图2016122413353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195" y="1910398"/>
            <a:ext cx="2857500" cy="3100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370" name="文本框 12"/>
          <p:cNvSpPr txBox="1">
            <a:spLocks noChangeArrowheads="1"/>
          </p:cNvSpPr>
          <p:nvPr/>
        </p:nvSpPr>
        <p:spPr bwMode="auto">
          <a:xfrm>
            <a:off x="8062595" y="5317173"/>
            <a:ext cx="2408238" cy="9531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连环画《抗倭英雄戚继光》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7" grpId="0" bldLvl="0" animBg="1"/>
      <p:bldP spid="8" grpId="0" bldLvl="0" animBg="1"/>
      <p:bldP spid="9" grpId="0" bldLvl="0" animBg="1"/>
      <p:bldP spid="12" grpId="0" bldLvl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框 1"/>
          <p:cNvSpPr txBox="1">
            <a:spLocks noChangeArrowheads="1"/>
          </p:cNvSpPr>
          <p:nvPr/>
        </p:nvSpPr>
        <p:spPr bwMode="auto">
          <a:xfrm>
            <a:off x="2135560" y="1262063"/>
            <a:ext cx="761047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黑体" panose="02010609060101010101" charset="-122"/>
                <a:ea typeface="黑体" panose="02010609060101010101" charset="-122"/>
              </a:rPr>
              <a:t>分组讨论：戚继光取得胜利的原因有哪些</a:t>
            </a:r>
            <a:endParaRPr lang="zh-CN" altLang="en-US" sz="32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1993900" y="2309813"/>
            <a:ext cx="8553450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）这是一场反侵略的正义战争，符合人民的利益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）戚家军纪律严明，作战英勇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）戚家军与其他爱国军民配合作战，体现了民族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向心力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4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）戚继光有卓越的军事指挥才能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……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835" y="786448"/>
            <a:ext cx="2797175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流程图: 文档 2"/>
          <p:cNvSpPr/>
          <p:nvPr/>
        </p:nvSpPr>
        <p:spPr>
          <a:xfrm>
            <a:off x="4882198" y="849948"/>
            <a:ext cx="5641975" cy="2895600"/>
          </a:xfrm>
          <a:prstGeom prst="flowChartDocumen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4882198" y="908685"/>
            <a:ext cx="5641975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 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戚继光，字元敬，登州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(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今山东蓬莱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)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人，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明代杰出的军事家，抗倭的民族英雄。出身将门，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17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岁承袭父职任登州卫指挥佥事，担负起防御倭寇的任务。戚继光先后在山东、浙江、福建沿海抗倭，并取得了决定性的胜利，率领的军队被称为“戚家军”。</a:t>
            </a:r>
            <a:endParaRPr lang="zh-CN" altLang="en-US" sz="24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7412" name="TextBox 1"/>
          <p:cNvSpPr txBox="1">
            <a:spLocks noChangeArrowheads="1"/>
          </p:cNvSpPr>
          <p:nvPr/>
        </p:nvSpPr>
        <p:spPr bwMode="auto">
          <a:xfrm>
            <a:off x="2064385" y="3850323"/>
            <a:ext cx="831691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“封侯非我意，但愿海波平。”</a:t>
            </a:r>
            <a:r>
              <a:rPr 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——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戚继光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7652" name="TextBox 3"/>
          <p:cNvSpPr txBox="1">
            <a:spLocks noChangeArrowheads="1"/>
          </p:cNvSpPr>
          <p:nvPr/>
        </p:nvSpPr>
        <p:spPr bwMode="auto">
          <a:xfrm>
            <a:off x="1597660" y="5152073"/>
            <a:ext cx="909002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）表达了戚继光抗倭的决心，拯救百姓于水火，并不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是追求个人功名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）他志向远大，以国家和民族安危为己任的高尚品质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流程图: 可选过程 3"/>
          <p:cNvSpPr/>
          <p:nvPr/>
        </p:nvSpPr>
        <p:spPr>
          <a:xfrm>
            <a:off x="2315210" y="4444048"/>
            <a:ext cx="6920230" cy="576262"/>
          </a:xfrm>
          <a:prstGeom prst="flowChartAlternateProcess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2458085" y="4491673"/>
            <a:ext cx="677735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上述材料体现了戚继光怎样的高尚品德？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4" grpId="0" bldLvl="0" animBg="1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文本框 6151"/>
          <p:cNvSpPr txBox="1">
            <a:spLocks noChangeArrowheads="1"/>
          </p:cNvSpPr>
          <p:nvPr/>
        </p:nvSpPr>
        <p:spPr bwMode="auto">
          <a:xfrm>
            <a:off x="1690723" y="875031"/>
            <a:ext cx="52116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三、葡萄牙攫取在澳门的居住权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1839913" y="1449070"/>
            <a:ext cx="813752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背景：从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16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世纪开始，一些欧洲殖民者，相继来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到我国沿海地区，进行仅略活动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2" name="图片 1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890" y="2473008"/>
            <a:ext cx="5984875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49" name="Rectangle 4"/>
          <p:cNvSpPr>
            <a:spLocks noChangeArrowheads="1"/>
          </p:cNvSpPr>
          <p:nvPr/>
        </p:nvSpPr>
        <p:spPr bwMode="auto">
          <a:xfrm>
            <a:off x="1853565" y="2744470"/>
            <a:ext cx="2435225" cy="3322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结果：   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1553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年，葡萄牙殖民者攫取了在我国广东澳门的居住权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338" name="文本框 23557"/>
          <p:cNvSpPr txBox="1">
            <a:spLocks noChangeArrowheads="1"/>
          </p:cNvSpPr>
          <p:nvPr/>
        </p:nvSpPr>
        <p:spPr bwMode="auto">
          <a:xfrm>
            <a:off x="10284778" y="3738245"/>
            <a:ext cx="59372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妈祖阁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33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3684" y="-65129"/>
            <a:ext cx="4934075" cy="690563"/>
          </a:xfrm>
          <a:prstGeom prst="rect">
            <a:avLst/>
          </a:prstGeom>
          <a:solidFill>
            <a:srgbClr val="339966">
              <a:alpha val="79999"/>
            </a:srgbClr>
          </a:solidFill>
          <a:ln w="12700" cmpd="sng">
            <a:solidFill>
              <a:schemeClr val="bg1"/>
            </a:solidFill>
            <a:miter lim="800000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dirty="0">
                <a:latin typeface="Calibri" panose="020F0502020204030204" pitchFamily="34" charset="0"/>
                <a:ea typeface="黑体" panose="02010609060101010101" charset="-122"/>
              </a:rPr>
              <a:t>四、内陆边疆与明清易代</a:t>
            </a:r>
            <a:endParaRPr lang="zh-CN" altLang="en-US" sz="3200" dirty="0">
              <a:latin typeface="Calibri" panose="020F0502020204030204" pitchFamily="34" charset="0"/>
              <a:ea typeface="黑体" panose="02010609060101010101" charset="-122"/>
            </a:endParaRPr>
          </a:p>
        </p:txBody>
      </p:sp>
      <p:sp>
        <p:nvSpPr>
          <p:cNvPr id="3" name="文本框 6151"/>
          <p:cNvSpPr txBox="1">
            <a:spLocks noChangeArrowheads="1"/>
          </p:cNvSpPr>
          <p:nvPr/>
        </p:nvSpPr>
        <p:spPr bwMode="auto">
          <a:xfrm>
            <a:off x="1751965" y="886302"/>
            <a:ext cx="1627369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内陆边疆</a:t>
            </a:r>
            <a:endParaRPr lang="zh-CN" altLang="en-US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9134" y="1777070"/>
            <a:ext cx="5619547" cy="44577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18681" y="1708312"/>
            <a:ext cx="54770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元朝灭亡后，草原上的蒙古人逐渐形成鞑靼、瓦剌两大集团。为防御他们南下，明朝重新修筑了长城。</a:t>
            </a:r>
            <a:r>
              <a:rPr lang="en-US" altLang="zh-CN" dirty="0">
                <a:solidFill>
                  <a:schemeClr val="tx1"/>
                </a:solidFill>
                <a:latin typeface="+mn-ea"/>
                <a:ea typeface="+mn-ea"/>
              </a:rPr>
              <a:t>1571 </a:t>
            </a: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年，鞑靼首领俺答汗与明朝订立和议，接受明朝册封。</a:t>
            </a:r>
            <a:endParaRPr lang="en-US" altLang="zh-CN" dirty="0">
              <a:solidFill>
                <a:schemeClr val="tx1"/>
              </a:solidFill>
              <a:latin typeface="+mn-ea"/>
              <a:ea typeface="+mn-ea"/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藏族地区在明朝称为乌思藏。明廷封授给当地的僧俗首领法王、王等称号，并设立了宣慰司、元帅府等机构，委用藏族上层人士任职。</a:t>
            </a:r>
            <a:endParaRPr lang="en-US" altLang="zh-CN" dirty="0">
              <a:solidFill>
                <a:schemeClr val="tx1"/>
              </a:solidFill>
              <a:latin typeface="+mn-ea"/>
              <a:ea typeface="+mn-ea"/>
            </a:endParaRPr>
          </a:p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/>
                </a:solidFill>
                <a:latin typeface="+mn-ea"/>
                <a:ea typeface="+mn-ea"/>
              </a:rPr>
              <a:t>明朝前期，派人到东北招抚，在黑龙江流域设立了奴儿干都司，并广泛对东北地区女真部落首领封授官号。</a:t>
            </a:r>
            <a:endParaRPr lang="zh-CN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zo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文本框 6151"/>
          <p:cNvSpPr txBox="1">
            <a:spLocks noChangeArrowheads="1"/>
          </p:cNvSpPr>
          <p:nvPr/>
        </p:nvSpPr>
        <p:spPr bwMode="auto">
          <a:xfrm>
            <a:off x="1747936" y="801241"/>
            <a:ext cx="4134465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一、政治腐败与社会动荡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990789" y="2244561"/>
            <a:ext cx="576263" cy="306070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明代中后期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297427" y="1737831"/>
            <a:ext cx="6353175" cy="1898650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297427" y="3933979"/>
            <a:ext cx="6351587" cy="2087562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871852" y="2306474"/>
            <a:ext cx="1138237" cy="1044575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政治腐败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2871852" y="4532149"/>
            <a:ext cx="1138237" cy="985837"/>
          </a:xfrm>
          <a:prstGeom prst="round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zh-CN" altLang="en-US" sz="2800" noProof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社会动荡</a:t>
            </a:r>
            <a:endParaRPr lang="zh-CN" altLang="en-US" sz="2800" noProof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118039" y="1917219"/>
            <a:ext cx="5694680" cy="1383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）皇帝多是沉迷享乐，疏于朝政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）皇室内部钩心斗角，纷争不已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大臣们结党营私，争权夺利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156139" y="4289579"/>
            <a:ext cx="6619875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法纪松弛，各级官吏贪赃枉法，对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  民众百般盘剥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土地兼并严重，大量农民流离失所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cxnSp>
        <p:nvCxnSpPr>
          <p:cNvPr id="16" name="直接箭头连接符 15"/>
          <p:cNvCxnSpPr>
            <a:stCxn id="9" idx="2"/>
            <a:endCxn id="10" idx="0"/>
          </p:cNvCxnSpPr>
          <p:nvPr/>
        </p:nvCxnSpPr>
        <p:spPr>
          <a:xfrm>
            <a:off x="3441129" y="3422804"/>
            <a:ext cx="0" cy="11811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3378264" y="3478049"/>
            <a:ext cx="574675" cy="95313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导致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2" name="文本框 6151"/>
          <p:cNvSpPr txBox="1">
            <a:spLocks noChangeArrowheads="1"/>
          </p:cNvSpPr>
          <p:nvPr/>
        </p:nvSpPr>
        <p:spPr bwMode="auto">
          <a:xfrm>
            <a:off x="472187" y="0"/>
            <a:ext cx="1627369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明清易代</a:t>
            </a:r>
            <a:endParaRPr lang="zh-CN" altLang="en-US" sz="28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3" grpId="0"/>
      <p:bldP spid="15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3"/>
          <p:cNvSpPr txBox="1">
            <a:spLocks noChangeArrowheads="1"/>
          </p:cNvSpPr>
          <p:nvPr/>
        </p:nvSpPr>
        <p:spPr bwMode="auto">
          <a:xfrm>
            <a:off x="10092055" y="4705668"/>
            <a:ext cx="58102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流民图</a:t>
            </a:r>
            <a:endParaRPr lang="zh-CN" altLang="en-US" sz="28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146" name="文本框 4"/>
          <p:cNvSpPr txBox="1">
            <a:spLocks noChangeArrowheads="1"/>
          </p:cNvSpPr>
          <p:nvPr/>
        </p:nvSpPr>
        <p:spPr bwMode="auto">
          <a:xfrm>
            <a:off x="2973705" y="3594418"/>
            <a:ext cx="337502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明宪宗元宵行乐图</a:t>
            </a:r>
            <a:endParaRPr lang="zh-CN" altLang="en-US" sz="28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6147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280" y="697230"/>
            <a:ext cx="4486275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33" b="51999"/>
          <a:stretch>
            <a:fillRect/>
          </a:stretch>
        </p:blipFill>
        <p:spPr bwMode="auto">
          <a:xfrm>
            <a:off x="1795780" y="4634230"/>
            <a:ext cx="8293100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图片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4043" y="660718"/>
            <a:ext cx="3103562" cy="371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文本框 6151"/>
          <p:cNvSpPr txBox="1">
            <a:spLocks noChangeArrowheads="1"/>
          </p:cNvSpPr>
          <p:nvPr/>
        </p:nvSpPr>
        <p:spPr bwMode="auto">
          <a:xfrm>
            <a:off x="1649884" y="787728"/>
            <a:ext cx="4134465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二、李自成起义推翻明朝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763713" y="1428115"/>
            <a:ext cx="1390650" cy="5219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背景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107690" y="1447800"/>
            <a:ext cx="7611110" cy="27495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材料：</a:t>
            </a:r>
            <a:r>
              <a:rPr lang="en-US" altLang="zh-CN" sz="24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17</a:t>
            </a:r>
            <a:r>
              <a:rPr lang="zh-CN" altLang="en-US" sz="2400" dirty="0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世纪的中国气候处于小冰河时期，此时万历后期至天启年间中国气候显著变冷，北方风沙壅积日甚，旱灾逐年增多，农业收成锐降。与此同期，中原气温与北方农牧带的降雨量也直抵秦汉以来的最低点。整个明末时期始终伴随着旱灾、寒流、蝗灾、水灾、鼠疫、瘟疫等，此后中原气候持续恶化，天下大乱，狼烟烽起。</a:t>
            </a:r>
            <a:endParaRPr lang="zh-CN" altLang="en-US" sz="2400" dirty="0">
              <a:solidFill>
                <a:srgbClr val="0070C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955800" y="4321175"/>
            <a:ext cx="8361680" cy="52197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除了材料所说，还有哪些原因导致明末农民大起义？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对角圆角矩形 5"/>
          <p:cNvSpPr/>
          <p:nvPr/>
        </p:nvSpPr>
        <p:spPr>
          <a:xfrm>
            <a:off x="2050415" y="4905375"/>
            <a:ext cx="8461375" cy="1506538"/>
          </a:xfrm>
          <a:prstGeom prst="round2Diag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237740" y="4967288"/>
            <a:ext cx="8094663" cy="138366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明朝末年，政治腐败越发严重，国家财政危机深重，朝廷不断加派赋税，阶级矛盾异常尖锐。面对灾荒，官府催征如故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 bldLvl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文本框 1"/>
          <p:cNvSpPr txBox="1">
            <a:spLocks noChangeArrowheads="1"/>
          </p:cNvSpPr>
          <p:nvPr/>
        </p:nvSpPr>
        <p:spPr bwMode="auto">
          <a:xfrm>
            <a:off x="1763713" y="1213168"/>
            <a:ext cx="4448175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过程：李自成的队伍发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展迅速，成为起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义的主力军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aphicFrame>
        <p:nvGraphicFramePr>
          <p:cNvPr id="5" name="表格 4"/>
          <p:cNvGraphicFramePr/>
          <p:nvPr/>
        </p:nvGraphicFramePr>
        <p:xfrm>
          <a:off x="2106613" y="2667318"/>
          <a:ext cx="8164195" cy="3779836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015365"/>
                <a:gridCol w="7148830"/>
              </a:tblGrid>
              <a:tr h="9449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提出口号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李自成率领农民起义军进入中原后，提出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“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均田免赋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”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的口号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9449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军纪严明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不许妄杀一人，不得侵占民房，严禁抢掠，向贫苦民众发放钱粮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9449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迅速发展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广大农民热烈拥护，起义军势力扩展到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10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余省，队伍发展到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100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多万人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  <a:tr h="94495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</a:rPr>
                        <a:t>建立政权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1644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年，李自成在西安建立政权，国号大顺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91444" marR="91444" marT="45724" marB="45724" anchor="ctr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211" name="图片 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640079"/>
            <a:ext cx="332422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框 1"/>
          <p:cNvSpPr txBox="1">
            <a:spLocks noChangeArrowheads="1"/>
          </p:cNvSpPr>
          <p:nvPr/>
        </p:nvSpPr>
        <p:spPr bwMode="auto">
          <a:xfrm>
            <a:off x="1763713" y="1141730"/>
            <a:ext cx="8478837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结果：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1644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月，起义军攻陷北京，明朝末帝崇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祯自缢，明朝统治被推翻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198" y="2181543"/>
            <a:ext cx="3384550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885" y="2181543"/>
            <a:ext cx="340360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0035223" y="3327718"/>
            <a:ext cx="576262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崇祯帝自缢处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124710" y="2378710"/>
            <a:ext cx="703263" cy="396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明末农民起义形势图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文本框 6151"/>
          <p:cNvSpPr txBox="1">
            <a:spLocks noChangeArrowheads="1"/>
          </p:cNvSpPr>
          <p:nvPr/>
        </p:nvSpPr>
        <p:spPr bwMode="auto">
          <a:xfrm>
            <a:off x="1770063" y="783918"/>
            <a:ext cx="41344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三、满洲兴起和清兵入关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0248" name="文本框 99"/>
          <p:cNvSpPr txBox="1">
            <a:spLocks noChangeArrowheads="1"/>
          </p:cNvSpPr>
          <p:nvPr/>
        </p:nvSpPr>
        <p:spPr bwMode="auto">
          <a:xfrm>
            <a:off x="1845628" y="1287780"/>
            <a:ext cx="22225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满洲兴起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249" name="文本框 2"/>
          <p:cNvSpPr txBox="1">
            <a:spLocks noChangeArrowheads="1"/>
          </p:cNvSpPr>
          <p:nvPr/>
        </p:nvSpPr>
        <p:spPr bwMode="auto">
          <a:xfrm>
            <a:off x="8816340" y="3576955"/>
            <a:ext cx="1776413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努尔哈赤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0250" name="图片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428" y="1168718"/>
            <a:ext cx="1766887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403" y="3546475"/>
            <a:ext cx="1701800" cy="221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656715" y="1945005"/>
            <a:ext cx="6757988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）建立政权：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1616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年，努尔哈赤统一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 了女真各部，建立政权，国号大金，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 史称后金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0253" name="文本框 7"/>
          <p:cNvSpPr txBox="1">
            <a:spLocks noChangeArrowheads="1"/>
          </p:cNvSpPr>
          <p:nvPr/>
        </p:nvSpPr>
        <p:spPr bwMode="auto">
          <a:xfrm>
            <a:off x="3920490" y="3615055"/>
            <a:ext cx="4608513" cy="1383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）金明交战：后金军队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接连取胜，使明朝北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部受到严重威胁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920490" y="5069840"/>
            <a:ext cx="6469063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）建立大清：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1635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年，皇太极改族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名为满洲，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1636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年改国号为清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0255" name="文本框 2"/>
          <p:cNvSpPr txBox="1">
            <a:spLocks noChangeArrowheads="1"/>
          </p:cNvSpPr>
          <p:nvPr/>
        </p:nvSpPr>
        <p:spPr bwMode="auto">
          <a:xfrm>
            <a:off x="2487613" y="5790883"/>
            <a:ext cx="14922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</a:rPr>
              <a:t>皇太极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49" grpId="0"/>
      <p:bldP spid="7" grpId="0"/>
      <p:bldP spid="10253" grpId="0"/>
      <p:bldP spid="9" grpId="0"/>
      <p:bldP spid="1025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1"/>
          <p:cNvSpPr txBox="1">
            <a:spLocks noChangeArrowheads="1"/>
          </p:cNvSpPr>
          <p:nvPr/>
        </p:nvSpPr>
        <p:spPr bwMode="auto">
          <a:xfrm>
            <a:off x="1710054" y="822166"/>
            <a:ext cx="19608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2.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清兵入关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612900" y="1588135"/>
            <a:ext cx="1021524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）概况：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明朝灭亡以后，镇守山海关的明军将领吴三桂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     降清，引清军入关，并与清兵联合夹击李自成的军队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10253" name="文本框 7"/>
          <p:cNvSpPr txBox="1">
            <a:spLocks noChangeArrowheads="1"/>
          </p:cNvSpPr>
          <p:nvPr/>
        </p:nvSpPr>
        <p:spPr bwMode="auto">
          <a:xfrm>
            <a:off x="1612900" y="3041650"/>
            <a:ext cx="3512820" cy="3192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）结果：  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李自成在山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海关交战失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利后，转战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各地，最后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失败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11268" name="图片 6" descr="1f178a82b9014a904f1738d1a9773912b31beeb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393" y="2541270"/>
            <a:ext cx="6338887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253" grpId="0"/>
    </p:bldLst>
  </p:timing>
</p:sld>
</file>

<file path=ppt/tags/tag1.xml><?xml version="1.0" encoding="utf-8"?>
<p:tagLst xmlns:p="http://schemas.openxmlformats.org/presentationml/2006/main">
  <p:tag name="KSO_WM_SLIDE_ID" val="150995204"/>
  <p:tag name="KSO_WM_SLIDE_INDEX" val="5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32*185"/>
  <p:tag name="KSO_WM_SLIDE_SIZE" val="456*243"/>
  <p:tag name="KSO_WM_TEMPLATE_CATEGORY" val="diagram"/>
  <p:tag name="KSO_WM_TEMPLATE_INDEX" val="214"/>
  <p:tag name="KSO_WM_DIAGRAM_GROUP_CODE" val="l1-1"/>
  <p:tag name="KSO_WM_TAG_VERSION" val="1.0"/>
</p:tagLst>
</file>

<file path=ppt/tags/tag2.xml><?xml version="1.0" encoding="utf-8"?>
<p:tagLst xmlns:p="http://schemas.openxmlformats.org/presentationml/2006/main">
  <p:tag name="KSO_WM_SLIDE_ID" val="150995204"/>
  <p:tag name="KSO_WM_SLIDE_INDEX" val="5"/>
  <p:tag name="KSO_WM_SLIDE_ITEM_CNT" val="2"/>
  <p:tag name="KSO_WM_SLIDE_LAYOUT" val="a_l"/>
  <p:tag name="KSO_WM_SLIDE_LAYOUT_CNT" val="1_1"/>
  <p:tag name="KSO_WM_SLIDE_TYPE" val="text"/>
  <p:tag name="KSO_WM_BEAUTIFY_FLAG" val="#wm#"/>
  <p:tag name="KSO_WM_SLIDE_POSITION" val="132*185"/>
  <p:tag name="KSO_WM_SLIDE_SIZE" val="456*243"/>
  <p:tag name="KSO_WM_TEMPLATE_CATEGORY" val="diagram"/>
  <p:tag name="KSO_WM_TEMPLATE_INDEX" val="214"/>
  <p:tag name="KSO_WM_DIAGRAM_GROUP_CODE" val="l1-1"/>
  <p:tag name="KSO_WM_TAG_VERSION" val="1.0"/>
</p:tagLst>
</file>

<file path=ppt/theme/theme1.xml><?xml version="1.0" encoding="utf-8"?>
<a:theme xmlns:a="http://schemas.openxmlformats.org/drawingml/2006/main" name="自己设计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万卷文化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己设计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none" lIns="91440" tIns="45720" rIns="91440" bIns="45720" numCol="1" anchor="t" anchorCtr="0" compatLnSpc="1"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Times New Roman" panose="02020603050405020304" pitchFamily="18" charset="0"/>
            <a:ea typeface="仿宋_GB2312" pitchFamily="49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万卷文化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万卷文化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万卷文化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自己设计</Template>
  <TotalTime>0</TotalTime>
  <Words>5077</Words>
  <Application>WPS 演示</Application>
  <PresentationFormat>宽屏</PresentationFormat>
  <Paragraphs>570</Paragraphs>
  <Slides>43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43</vt:i4>
      </vt:variant>
    </vt:vector>
  </HeadingPairs>
  <TitlesOfParts>
    <vt:vector size="62" baseType="lpstr">
      <vt:lpstr>Arial</vt:lpstr>
      <vt:lpstr>宋体</vt:lpstr>
      <vt:lpstr>Wingdings</vt:lpstr>
      <vt:lpstr>Times New Roman</vt:lpstr>
      <vt:lpstr>仿宋_GB2312</vt:lpstr>
      <vt:lpstr>仿宋</vt:lpstr>
      <vt:lpstr>欧阳询书法字体</vt:lpstr>
      <vt:lpstr>黑体</vt:lpstr>
      <vt:lpstr>Calibri</vt:lpstr>
      <vt:lpstr>Wingdings 2</vt:lpstr>
      <vt:lpstr>华文楷体</vt:lpstr>
      <vt:lpstr>Franklin Gothic Book</vt:lpstr>
      <vt:lpstr>华文新魏</vt:lpstr>
      <vt:lpstr>微软雅黑</vt:lpstr>
      <vt:lpstr>Arial Unicode MS</vt:lpstr>
      <vt:lpstr>等线</vt:lpstr>
      <vt:lpstr>Arial Black</vt:lpstr>
      <vt:lpstr>自己设计</vt:lpstr>
      <vt:lpstr>1_自己设计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2019-08-16T03:30:00Z</dcterms:created>
  <dcterms:modified xsi:type="dcterms:W3CDTF">2020-11-13T02:23:20Z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