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gif" ContentType="image/gi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5"/>
  </p:notesMasterIdLst>
  <p:sldIdLst>
    <p:sldId id="256" r:id="rId3"/>
    <p:sldId id="264" r:id="rId4"/>
    <p:sldId id="279" r:id="rId6"/>
    <p:sldId id="280" r:id="rId7"/>
    <p:sldId id="282" r:id="rId8"/>
    <p:sldId id="283" r:id="rId9"/>
    <p:sldId id="299" r:id="rId10"/>
    <p:sldId id="257" r:id="rId11"/>
    <p:sldId id="302" r:id="rId12"/>
    <p:sldId id="262" r:id="rId13"/>
    <p:sldId id="271" r:id="rId14"/>
    <p:sldId id="273" r:id="rId15"/>
    <p:sldId id="291" r:id="rId16"/>
    <p:sldId id="274" r:id="rId17"/>
    <p:sldId id="275" r:id="rId18"/>
    <p:sldId id="276" r:id="rId19"/>
    <p:sldId id="289" r:id="rId20"/>
    <p:sldId id="290" r:id="rId21"/>
    <p:sldId id="281" r:id="rId22"/>
    <p:sldId id="285" r:id="rId23"/>
    <p:sldId id="286" r:id="rId24"/>
    <p:sldId id="284" r:id="rId25"/>
    <p:sldId id="292" r:id="rId26"/>
    <p:sldId id="293" r:id="rId27"/>
    <p:sldId id="294" r:id="rId28"/>
    <p:sldId id="295" r:id="rId29"/>
    <p:sldId id="298" r:id="rId30"/>
    <p:sldId id="297" r:id="rId31"/>
    <p:sldId id="258" r:id="rId32"/>
    <p:sldId id="304" r:id="rId33"/>
    <p:sldId id="305" r:id="rId34"/>
    <p:sldId id="306" r:id="rId35"/>
    <p:sldId id="307" r:id="rId36"/>
    <p:sldId id="308" r:id="rId37"/>
    <p:sldId id="309" r:id="rId38"/>
    <p:sldId id="310" r:id="rId39"/>
    <p:sldId id="311" r:id="rId40"/>
    <p:sldId id="312" r:id="rId41"/>
    <p:sldId id="313" r:id="rId42"/>
    <p:sldId id="314" r:id="rId43"/>
    <p:sldId id="315" r:id="rId44"/>
    <p:sldId id="296" r:id="rId45"/>
    <p:sldId id="316" r:id="rId46"/>
    <p:sldId id="323" r:id="rId47"/>
    <p:sldId id="324" r:id="rId48"/>
    <p:sldId id="325" r:id="rId49"/>
    <p:sldId id="326" r:id="rId50"/>
    <p:sldId id="327" r:id="rId51"/>
    <p:sldId id="328" r:id="rId52"/>
    <p:sldId id="329" r:id="rId53"/>
    <p:sldId id="330" r:id="rId54"/>
    <p:sldId id="265" r:id="rId55"/>
    <p:sldId id="331" r:id="rId56"/>
    <p:sldId id="332" r:id="rId57"/>
    <p:sldId id="333" r:id="rId58"/>
    <p:sldId id="334" r:id="rId59"/>
    <p:sldId id="335" r:id="rId60"/>
    <p:sldId id="336" r:id="rId61"/>
    <p:sldId id="337" r:id="rId62"/>
    <p:sldId id="266" r:id="rId63"/>
    <p:sldId id="338" r:id="rId64"/>
    <p:sldId id="339" r:id="rId65"/>
    <p:sldId id="340" r:id="rId66"/>
    <p:sldId id="341" r:id="rId67"/>
    <p:sldId id="300" r:id="rId6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中度样式 1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1" Type="http://schemas.openxmlformats.org/officeDocument/2006/relationships/tableStyles" Target="tableStyles.xml"/><Relationship Id="rId70" Type="http://schemas.openxmlformats.org/officeDocument/2006/relationships/viewProps" Target="viewProps.xml"/><Relationship Id="rId7" Type="http://schemas.openxmlformats.org/officeDocument/2006/relationships/slide" Target="slides/slide4.xml"/><Relationship Id="rId69" Type="http://schemas.openxmlformats.org/officeDocument/2006/relationships/presProps" Target="presProps.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notesMaster" Target="notesMasters/notesMaster1.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5.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6.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117955-68E1-4715-8C15-CC212468C6C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E44899-F755-40F7-A90A-82A9CC71C099}"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457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B4C47478-33C0-4514-A2F2-4CD84C6227D5}"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1506"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355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B5F4AE1D-BDDD-44AC-A6D7-A15ACDD00AA9}"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433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3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27A430A8-B0C9-4DA4-8F3D-10FBE087CED3}"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253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253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18C983EF-FB12-4DC3-BC21-FF34B2179F37}"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4578"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843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843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361FFA47-FFA3-4491-8D7A-2A662CFE2DB2}"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765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48688A8-1D67-490D-9C82-855520B5063E}"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1746" name="文本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789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78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30F97232-6B1E-42B5-835E-149FA6934045}"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583436" y="3143250"/>
            <a:ext cx="4270248" cy="2596776"/>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4F7D4976-E339-4826-83B7-FBD03F55ECF8}"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9" name="Date Placeholder 8"/>
          <p:cNvSpPr>
            <a:spLocks noGrp="1"/>
          </p:cNvSpPr>
          <p:nvPr>
            <p:ph type="dt" sz="half" idx="10"/>
          </p:nvPr>
        </p:nvSpPr>
        <p:spPr/>
        <p:txBody>
          <a:bodyPr/>
          <a:lstStyle/>
          <a:p>
            <a:fld id="{D1BE4249-C0D0-4B06-8692-E8BB871AF643}" type="datetimeFigureOut">
              <a:rPr lang="en-US" dirty="0"/>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12.xml"/><Relationship Id="rId2" Type="http://schemas.openxmlformats.org/officeDocument/2006/relationships/image" Target="../media/image2.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png"/><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audio1.wav"/><Relationship Id="rId1"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3.png"/><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5.png"/></Relationships>
</file>

<file path=ppt/slides/_rels/slide1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hyperlink" Target="http://image.baidu.com/i?ct=503316480&amp;z=&amp;tn=baiduimagedetail&amp;word=%C0%EE%D7%DA%C8%CA&amp;in=19993&amp;cl=2&amp;lm=-1&amp;pn=0&amp;rn=1&amp;di=41097839100&amp;ln=2000&amp;fr=&amp;fmq=&amp;ic=&amp;s=&amp;se=&amp;sme=0&amp;tab=&amp;width=&amp;height=&amp;face=&amp;is=&amp;istype=" TargetMode="External"/><Relationship Id="rId1" Type="http://schemas.openxmlformats.org/officeDocument/2006/relationships/image" Target="../media/image1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0.jpeg"/><Relationship Id="rId1" Type="http://schemas.openxmlformats.org/officeDocument/2006/relationships/image" Target="../media/image19.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3.png"/><Relationship Id="rId1"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image" Target="../media/image9.png"/><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5.png"/><Relationship Id="rId1" Type="http://schemas.openxmlformats.org/officeDocument/2006/relationships/image" Target="../media/image24.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6.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8.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9.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4.jpeg"/><Relationship Id="rId1" Type="http://schemas.openxmlformats.org/officeDocument/2006/relationships/image" Target="../media/image33.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6.jpeg"/><Relationship Id="rId1" Type="http://schemas.openxmlformats.org/officeDocument/2006/relationships/image" Target="../media/image35.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8.jpeg"/><Relationship Id="rId1" Type="http://schemas.openxmlformats.org/officeDocument/2006/relationships/image" Target="../media/image37.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39.jpeg"/><Relationship Id="rId1" Type="http://schemas.openxmlformats.org/officeDocument/2006/relationships/hyperlink" Target="&#32769;&#30005;&#24433;%20&#12298;&#22320;&#38647;&#25112;&#12299;.mp4" TargetMode="Externa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1.png"/><Relationship Id="rId1" Type="http://schemas.openxmlformats.org/officeDocument/2006/relationships/image" Target="../media/image40.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2.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2.xml"/><Relationship Id="rId1" Type="http://schemas.openxmlformats.org/officeDocument/2006/relationships/image" Target="../media/image43.jpe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image" Target="../media/image44.jpe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5.png"/></Relationships>
</file>

<file path=ppt/slides/_rels/slide39.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50.png"/><Relationship Id="rId4" Type="http://schemas.openxmlformats.org/officeDocument/2006/relationships/image" Target="../media/image49.jpeg"/><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image" Target="../media/image46.jpe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2.png"/><Relationship Id="rId1" Type="http://schemas.openxmlformats.org/officeDocument/2006/relationships/image" Target="../media/image51.pn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image" Target="../media/image53.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6.pn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7.png"/></Relationships>
</file>

<file path=ppt/slides/_rels/slide4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9.png"/><Relationship Id="rId1" Type="http://schemas.openxmlformats.org/officeDocument/2006/relationships/image" Target="../media/image58.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0.GIF"/></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2.xml"/><Relationship Id="rId2" Type="http://schemas.openxmlformats.org/officeDocument/2006/relationships/image" Target="../media/image62.jpeg"/><Relationship Id="rId1" Type="http://schemas.openxmlformats.org/officeDocument/2006/relationships/image" Target="../media/image61.jpeg"/></Relationships>
</file>

<file path=ppt/slides/_rels/slide5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4.png"/><Relationship Id="rId1" Type="http://schemas.openxmlformats.org/officeDocument/2006/relationships/image" Target="../media/image63.png"/></Relationships>
</file>

<file path=ppt/slides/_rels/slide5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8.jpeg"/><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image" Target="../media/image65.jpeg"/></Relationships>
</file>

<file path=ppt/slides/_rels/slide55.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7.xml"/><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image" Target="../media/image69.jpeg"/></Relationships>
</file>

<file path=ppt/slides/_rels/slide5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73.jpeg"/><Relationship Id="rId1" Type="http://schemas.openxmlformats.org/officeDocument/2006/relationships/image" Target="../media/image72.jpeg"/></Relationships>
</file>

<file path=ppt/slides/_rels/slide5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4.jpeg"/></Relationships>
</file>

<file path=ppt/slides/_rels/slide58.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75.png"/><Relationship Id="rId1" Type="http://schemas.openxmlformats.org/officeDocument/2006/relationships/oleObject" Target="../embeddings/oleObject1.bin"/></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6.jpeg"/></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9" Type="http://schemas.openxmlformats.org/officeDocument/2006/relationships/image" Target="../media/image84.png"/><Relationship Id="rId8" Type="http://schemas.openxmlformats.org/officeDocument/2006/relationships/image" Target="../media/image83.png"/><Relationship Id="rId7" Type="http://schemas.openxmlformats.org/officeDocument/2006/relationships/image" Target="../media/image82.jpeg"/><Relationship Id="rId6" Type="http://schemas.openxmlformats.org/officeDocument/2006/relationships/image" Target="../media/image81.png"/><Relationship Id="rId5" Type="http://schemas.openxmlformats.org/officeDocument/2006/relationships/image" Target="../media/image80.png"/><Relationship Id="rId4" Type="http://schemas.openxmlformats.org/officeDocument/2006/relationships/image" Target="../media/image79.png"/><Relationship Id="rId3" Type="http://schemas.openxmlformats.org/officeDocument/2006/relationships/image" Target="../media/image78.jpeg"/><Relationship Id="rId2" Type="http://schemas.openxmlformats.org/officeDocument/2006/relationships/image" Target="../media/image77.jpeg"/><Relationship Id="rId12" Type="http://schemas.openxmlformats.org/officeDocument/2006/relationships/slideLayout" Target="../slideLayouts/slideLayout7.xml"/><Relationship Id="rId11" Type="http://schemas.openxmlformats.org/officeDocument/2006/relationships/audio" Target="../media/audio3.wav"/><Relationship Id="rId10" Type="http://schemas.openxmlformats.org/officeDocument/2006/relationships/audio" Target="../media/audio2.wav"/><Relationship Id="rId1" Type="http://schemas.openxmlformats.org/officeDocument/2006/relationships/hyperlink" Target="http://images.google.com/imgres?imgurl=huangcj.3322.net/sdl01.jpg&amp;imgrefurl=http://huangcj.3322.net/comp.htm&amp;h=200&amp;w=135&amp;prev=/images?q=%E6%96%AF%E5%A4%A7%E6%9E%97&amp;start=20&amp;svnum=10&amp;hl=zh-CN&amp;lr=&amp;ie=UTF-8&amp;inlang=zh-CN&amp;sa=N" TargetMode="External"/></Relationships>
</file>

<file path=ppt/slides/_rels/slide62.xml.rels><?xml version="1.0" encoding="UTF-8" standalone="yes"?>
<Relationships xmlns="http://schemas.openxmlformats.org/package/2006/relationships"><Relationship Id="rId9" Type="http://schemas.openxmlformats.org/officeDocument/2006/relationships/audio" Target="../media/audio3.wav"/><Relationship Id="rId8" Type="http://schemas.openxmlformats.org/officeDocument/2006/relationships/audio" Target="../media/audio2.wav"/><Relationship Id="rId7" Type="http://schemas.openxmlformats.org/officeDocument/2006/relationships/image" Target="../media/image60.GIF"/><Relationship Id="rId6" Type="http://schemas.openxmlformats.org/officeDocument/2006/relationships/image" Target="../media/image85.png"/><Relationship Id="rId5" Type="http://schemas.openxmlformats.org/officeDocument/2006/relationships/image" Target="../media/image82.jpeg"/><Relationship Id="rId4" Type="http://schemas.openxmlformats.org/officeDocument/2006/relationships/image" Target="../media/image81.png"/><Relationship Id="rId3" Type="http://schemas.openxmlformats.org/officeDocument/2006/relationships/image" Target="../media/image77.jpeg"/><Relationship Id="rId2" Type="http://schemas.openxmlformats.org/officeDocument/2006/relationships/hyperlink" Target="http://images.google.com/imgres?imgurl=huangcj.3322.net/sdl01.jpg&amp;imgrefurl=http://huangcj.3322.net/comp.htm&amp;h=200&amp;w=135&amp;prev=/images?q=%E6%96%AF%E5%A4%A7%E6%9E%97&amp;start=20&amp;svnum=10&amp;hl=zh-CN&amp;lr=&amp;ie=UTF-8&amp;inlang=zh-CN&amp;sa=N" TargetMode="External"/><Relationship Id="rId11" Type="http://schemas.openxmlformats.org/officeDocument/2006/relationships/slideLayout" Target="../slideLayouts/slideLayout7.xml"/><Relationship Id="rId10" Type="http://schemas.openxmlformats.org/officeDocument/2006/relationships/audio" Target="../media/audio4.wav"/><Relationship Id="rId1" Type="http://schemas.openxmlformats.org/officeDocument/2006/relationships/image" Target="../media/image78.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7" Type="http://schemas.openxmlformats.org/officeDocument/2006/relationships/vmlDrawing" Target="../drawings/vmlDrawing2.vml"/><Relationship Id="rId6" Type="http://schemas.openxmlformats.org/officeDocument/2006/relationships/slideLayout" Target="../slideLayouts/slideLayout7.xml"/><Relationship Id="rId5" Type="http://schemas.openxmlformats.org/officeDocument/2006/relationships/image" Target="../media/image89.png"/><Relationship Id="rId4" Type="http://schemas.openxmlformats.org/officeDocument/2006/relationships/image" Target="../media/image88.jpeg"/><Relationship Id="rId3" Type="http://schemas.openxmlformats.org/officeDocument/2006/relationships/image" Target="../media/image87.jpeg"/><Relationship Id="rId2" Type="http://schemas.openxmlformats.org/officeDocument/2006/relationships/image" Target="../media/image86.png"/><Relationship Id="rId1" Type="http://schemas.openxmlformats.org/officeDocument/2006/relationships/oleObject" Target="../embeddings/oleObject2.bin"/></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600200" y="2386744"/>
            <a:ext cx="8644812" cy="1645920"/>
          </a:xfrm>
        </p:spPr>
        <p:txBody>
          <a:bodyPr/>
          <a:lstStyle/>
          <a:p>
            <a:r>
              <a:rPr lang="zh-CN" altLang="en-US" dirty="0"/>
              <a:t>第</a:t>
            </a:r>
            <a:r>
              <a:rPr lang="en-US" altLang="zh-CN" dirty="0"/>
              <a:t>24</a:t>
            </a:r>
            <a:r>
              <a:rPr lang="zh-CN" altLang="en-US"/>
              <a:t>课全</a:t>
            </a:r>
            <a:r>
              <a:rPr lang="zh-CN" altLang="en-US" dirty="0"/>
              <a:t>民族浴血奋战与</a:t>
            </a:r>
            <a:r>
              <a:rPr lang="zh-CN" altLang="en-US"/>
              <a:t>抗日战争胜利</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矩形 7197"/>
          <p:cNvSpPr>
            <a:spLocks noChangeArrowheads="1"/>
          </p:cNvSpPr>
          <p:nvPr/>
        </p:nvSpPr>
        <p:spPr bwMode="auto">
          <a:xfrm>
            <a:off x="5665885" y="480775"/>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淞沪会战</a:t>
            </a:r>
            <a:endParaRPr lang="zh-CN" altLang="zh-CN"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3" name="Picture 5" descr="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100763" y="1412553"/>
            <a:ext cx="4406900" cy="340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0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4813" y="1436141"/>
            <a:ext cx="4343400" cy="340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6"/>
          <p:cNvSpPr txBox="1">
            <a:spLocks noChangeArrowheads="1"/>
          </p:cNvSpPr>
          <p:nvPr/>
        </p:nvSpPr>
        <p:spPr bwMode="auto">
          <a:xfrm>
            <a:off x="1127448" y="5068341"/>
            <a:ext cx="9865096"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lnSpc>
                <a:spcPct val="150000"/>
              </a:lnSpc>
            </a:pPr>
            <a:r>
              <a:rPr lang="en-US" altLang="zh-CN" sz="2800" b="1" dirty="0">
                <a:latin typeface="微软雅黑" panose="020B0503020204020204" pitchFamily="34" charset="-122"/>
                <a:ea typeface="微软雅黑" panose="020B0503020204020204" pitchFamily="34" charset="-122"/>
              </a:rPr>
              <a:t>    1937</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8</a:t>
            </a:r>
            <a:r>
              <a:rPr lang="zh-CN" altLang="en-US" sz="2800" b="1" dirty="0">
                <a:latin typeface="微软雅黑" panose="020B0503020204020204" pitchFamily="34" charset="-122"/>
                <a:ea typeface="微软雅黑" panose="020B0503020204020204" pitchFamily="34" charset="-122"/>
              </a:rPr>
              <a:t>月，日军借口一名军官在上海虹桥机场被中国守军击毙，在上海挑起事端。中国军队奋起反击，淞沪会战爆发。</a:t>
            </a:r>
            <a:endParaRPr lang="zh-CN" altLang="en-US" sz="2800" b="1" dirty="0">
              <a:latin typeface="微软雅黑" panose="020B0503020204020204" pitchFamily="34" charset="-122"/>
              <a:ea typeface="微软雅黑" panose="020B0503020204020204" pitchFamily="34" charset="-122"/>
            </a:endParaRPr>
          </a:p>
        </p:txBody>
      </p:sp>
      <p:sp>
        <p:nvSpPr>
          <p:cNvPr id="6" name="矩形 7197"/>
          <p:cNvSpPr>
            <a:spLocks noChangeArrowheads="1"/>
          </p:cNvSpPr>
          <p:nvPr/>
        </p:nvSpPr>
        <p:spPr bwMode="auto">
          <a:xfrm>
            <a:off x="434522" y="398590"/>
            <a:ext cx="3416320" cy="64633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正面战场的抗战</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800" decel="100000"/>
                                        <p:tgtEl>
                                          <p:spTgt spid="3"/>
                                        </p:tgtEl>
                                      </p:cBhvr>
                                    </p:animEffect>
                                    <p:anim calcmode="lin" valueType="num">
                                      <p:cBhvr>
                                        <p:cTn id="13" dur="800" decel="100000" fill="hold"/>
                                        <p:tgtEl>
                                          <p:spTgt spid="3"/>
                                        </p:tgtEl>
                                        <p:attrNameLst>
                                          <p:attrName>style.rotation</p:attrName>
                                        </p:attrNameLst>
                                      </p:cBhvr>
                                      <p:tavLst>
                                        <p:tav tm="0">
                                          <p:val>
                                            <p:fltVal val="-90"/>
                                          </p:val>
                                        </p:tav>
                                        <p:tav tm="100000">
                                          <p:val>
                                            <p:fltVal val="0"/>
                                          </p:val>
                                        </p:tav>
                                      </p:tavLst>
                                    </p:anim>
                                    <p:anim calcmode="lin" valueType="num">
                                      <p:cBhvr>
                                        <p:cTn id="14" dur="800" decel="100000" fill="hold"/>
                                        <p:tgtEl>
                                          <p:spTgt spid="3"/>
                                        </p:tgtEl>
                                        <p:attrNameLst>
                                          <p:attrName>ppt_x</p:attrName>
                                        </p:attrNameLst>
                                      </p:cBhvr>
                                      <p:tavLst>
                                        <p:tav tm="0">
                                          <p:val>
                                            <p:strVal val="#ppt_x+0.4"/>
                                          </p:val>
                                        </p:tav>
                                        <p:tav tm="100000">
                                          <p:val>
                                            <p:strVal val="#ppt_x-0.05"/>
                                          </p:val>
                                        </p:tav>
                                      </p:tavLst>
                                    </p:anim>
                                    <p:anim calcmode="lin" valueType="num">
                                      <p:cBhvr>
                                        <p:cTn id="15" dur="800" decel="100000" fill="hold"/>
                                        <p:tgtEl>
                                          <p:spTgt spid="3"/>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par>
                          <p:cTn id="18" fill="hold">
                            <p:stCondLst>
                              <p:cond delay="1000"/>
                            </p:stCondLst>
                            <p:childTnLst>
                              <p:par>
                                <p:cTn id="19" presetID="22" presetClass="entr" presetSubtype="1"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78013" y="760413"/>
            <a:ext cx="7802562" cy="525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4" name="文本框 73735"/>
          <p:cNvSpPr txBox="1">
            <a:spLocks noChangeArrowheads="1"/>
          </p:cNvSpPr>
          <p:nvPr/>
        </p:nvSpPr>
        <p:spPr bwMode="auto">
          <a:xfrm>
            <a:off x="9694863" y="1724025"/>
            <a:ext cx="736600" cy="308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latin typeface="微软雅黑" panose="020B0503020204020204" pitchFamily="34" charset="-122"/>
                <a:ea typeface="微软雅黑" panose="020B0503020204020204" pitchFamily="34" charset="-122"/>
                <a:cs typeface="仿宋_GB2312"/>
              </a:rPr>
              <a:t>淞沪会战要图</a:t>
            </a:r>
            <a:endParaRPr lang="zh-CN" altLang="en-US" sz="3600" b="1" dirty="0">
              <a:latin typeface="微软雅黑" panose="020B0503020204020204" pitchFamily="34" charset="-122"/>
              <a:ea typeface="微软雅黑" panose="020B0503020204020204" pitchFamily="34" charset="-122"/>
              <a:cs typeface="仿宋_GB231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800" decel="100000"/>
                                        <p:tgtEl>
                                          <p:spTgt spid="18433"/>
                                        </p:tgtEl>
                                      </p:cBhvr>
                                    </p:animEffect>
                                    <p:anim calcmode="lin" valueType="num">
                                      <p:cBhvr>
                                        <p:cTn id="8" dur="800" decel="100000" fill="hold"/>
                                        <p:tgtEl>
                                          <p:spTgt spid="18433"/>
                                        </p:tgtEl>
                                        <p:attrNameLst>
                                          <p:attrName>style.rotation</p:attrName>
                                        </p:attrNameLst>
                                      </p:cBhvr>
                                      <p:tavLst>
                                        <p:tav tm="0">
                                          <p:val>
                                            <p:fltVal val="-90"/>
                                          </p:val>
                                        </p:tav>
                                        <p:tav tm="100000">
                                          <p:val>
                                            <p:fltVal val="0"/>
                                          </p:val>
                                        </p:tav>
                                      </p:tavLst>
                                    </p:anim>
                                    <p:anim calcmode="lin" valueType="num">
                                      <p:cBhvr>
                                        <p:cTn id="9" dur="800" decel="100000" fill="hold"/>
                                        <p:tgtEl>
                                          <p:spTgt spid="18433"/>
                                        </p:tgtEl>
                                        <p:attrNameLst>
                                          <p:attrName>ppt_x</p:attrName>
                                        </p:attrNameLst>
                                      </p:cBhvr>
                                      <p:tavLst>
                                        <p:tav tm="0">
                                          <p:val>
                                            <p:strVal val="#ppt_x+0.4"/>
                                          </p:val>
                                        </p:tav>
                                        <p:tav tm="100000">
                                          <p:val>
                                            <p:strVal val="#ppt_x-0.05"/>
                                          </p:val>
                                        </p:tav>
                                      </p:tavLst>
                                    </p:anim>
                                    <p:anim calcmode="lin" valueType="num">
                                      <p:cBhvr>
                                        <p:cTn id="10" dur="800" decel="100000" fill="hold"/>
                                        <p:tgtEl>
                                          <p:spTgt spid="1843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843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843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8434"/>
                                        </p:tgtEl>
                                        <p:attrNameLst>
                                          <p:attrName>style.visibility</p:attrName>
                                        </p:attrNameLst>
                                      </p:cBhvr>
                                      <p:to>
                                        <p:strVal val="visible"/>
                                      </p:to>
                                    </p:set>
                                    <p:animEffect transition="in" filter="fade">
                                      <p:cBhvr>
                                        <p:cTn id="17" dur="800" decel="100000"/>
                                        <p:tgtEl>
                                          <p:spTgt spid="18434"/>
                                        </p:tgtEl>
                                      </p:cBhvr>
                                    </p:animEffect>
                                    <p:anim calcmode="lin" valueType="num">
                                      <p:cBhvr>
                                        <p:cTn id="18" dur="800" decel="100000" fill="hold"/>
                                        <p:tgtEl>
                                          <p:spTgt spid="18434"/>
                                        </p:tgtEl>
                                        <p:attrNameLst>
                                          <p:attrName>style.rotation</p:attrName>
                                        </p:attrNameLst>
                                      </p:cBhvr>
                                      <p:tavLst>
                                        <p:tav tm="0">
                                          <p:val>
                                            <p:fltVal val="-90"/>
                                          </p:val>
                                        </p:tav>
                                        <p:tav tm="100000">
                                          <p:val>
                                            <p:fltVal val="0"/>
                                          </p:val>
                                        </p:tav>
                                      </p:tavLst>
                                    </p:anim>
                                    <p:anim calcmode="lin" valueType="num">
                                      <p:cBhvr>
                                        <p:cTn id="19" dur="800" decel="100000" fill="hold"/>
                                        <p:tgtEl>
                                          <p:spTgt spid="18434"/>
                                        </p:tgtEl>
                                        <p:attrNameLst>
                                          <p:attrName>ppt_x</p:attrName>
                                        </p:attrNameLst>
                                      </p:cBhvr>
                                      <p:tavLst>
                                        <p:tav tm="0">
                                          <p:val>
                                            <p:strVal val="#ppt_x+0.4"/>
                                          </p:val>
                                        </p:tav>
                                        <p:tav tm="100000">
                                          <p:val>
                                            <p:strVal val="#ppt_x-0.05"/>
                                          </p:val>
                                        </p:tav>
                                      </p:tavLst>
                                    </p:anim>
                                    <p:anim calcmode="lin" valueType="num">
                                      <p:cBhvr>
                                        <p:cTn id="20" dur="800" decel="100000" fill="hold"/>
                                        <p:tgtEl>
                                          <p:spTgt spid="18434"/>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8434"/>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843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图片 1"/>
          <p:cNvPicPr>
            <a:picLocks noChangeAspect="1" noChangeArrowheads="1"/>
          </p:cNvPicPr>
          <p:nvPr/>
        </p:nvPicPr>
        <p:blipFill>
          <a:blip r:embed="rId1">
            <a:lum bright="12000" contrast="42000"/>
            <a:extLst>
              <a:ext uri="{28A0092B-C50C-407E-A947-70E740481C1C}">
                <a14:useLocalDpi xmlns:a14="http://schemas.microsoft.com/office/drawing/2010/main" val="0"/>
              </a:ext>
            </a:extLst>
          </a:blip>
          <a:srcRect/>
          <a:stretch>
            <a:fillRect/>
          </a:stretch>
        </p:blipFill>
        <p:spPr bwMode="auto">
          <a:xfrm>
            <a:off x="1555750" y="522288"/>
            <a:ext cx="6554788" cy="423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8"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8963" y="1819275"/>
            <a:ext cx="6221412" cy="4716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文本框 73735"/>
          <p:cNvSpPr txBox="1">
            <a:spLocks noChangeArrowheads="1"/>
          </p:cNvSpPr>
          <p:nvPr/>
        </p:nvSpPr>
        <p:spPr bwMode="auto">
          <a:xfrm>
            <a:off x="9931400" y="1803400"/>
            <a:ext cx="736600" cy="158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latin typeface="微软雅黑" panose="020B0503020204020204" pitchFamily="34" charset="-122"/>
                <a:ea typeface="微软雅黑" panose="020B0503020204020204" pitchFamily="34" charset="-122"/>
                <a:cs typeface="仿宋_GB2312"/>
              </a:rPr>
              <a:t>谢晋元</a:t>
            </a:r>
            <a:endParaRPr lang="zh-CN" altLang="en-US" sz="3600" b="1" dirty="0">
              <a:latin typeface="微软雅黑" panose="020B0503020204020204" pitchFamily="34" charset="-122"/>
              <a:ea typeface="微软雅黑" panose="020B0503020204020204" pitchFamily="34" charset="-122"/>
              <a:cs typeface="仿宋_GB231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fade">
                                      <p:cBhvr>
                                        <p:cTn id="7" dur="800" decel="100000"/>
                                        <p:tgtEl>
                                          <p:spTgt spid="19457"/>
                                        </p:tgtEl>
                                      </p:cBhvr>
                                    </p:animEffect>
                                    <p:anim calcmode="lin" valueType="num">
                                      <p:cBhvr>
                                        <p:cTn id="8" dur="800" decel="100000" fill="hold"/>
                                        <p:tgtEl>
                                          <p:spTgt spid="19457"/>
                                        </p:tgtEl>
                                        <p:attrNameLst>
                                          <p:attrName>style.rotation</p:attrName>
                                        </p:attrNameLst>
                                      </p:cBhvr>
                                      <p:tavLst>
                                        <p:tav tm="0">
                                          <p:val>
                                            <p:fltVal val="-90"/>
                                          </p:val>
                                        </p:tav>
                                        <p:tav tm="100000">
                                          <p:val>
                                            <p:fltVal val="0"/>
                                          </p:val>
                                        </p:tav>
                                      </p:tavLst>
                                    </p:anim>
                                    <p:anim calcmode="lin" valueType="num">
                                      <p:cBhvr>
                                        <p:cTn id="9" dur="800" decel="100000" fill="hold"/>
                                        <p:tgtEl>
                                          <p:spTgt spid="19457"/>
                                        </p:tgtEl>
                                        <p:attrNameLst>
                                          <p:attrName>ppt_x</p:attrName>
                                        </p:attrNameLst>
                                      </p:cBhvr>
                                      <p:tavLst>
                                        <p:tav tm="0">
                                          <p:val>
                                            <p:strVal val="#ppt_x+0.4"/>
                                          </p:val>
                                        </p:tav>
                                        <p:tav tm="100000">
                                          <p:val>
                                            <p:strVal val="#ppt_x-0.05"/>
                                          </p:val>
                                        </p:tav>
                                      </p:tavLst>
                                    </p:anim>
                                    <p:anim calcmode="lin" valueType="num">
                                      <p:cBhvr>
                                        <p:cTn id="10" dur="800" decel="100000" fill="hold"/>
                                        <p:tgtEl>
                                          <p:spTgt spid="1945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945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945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9458"/>
                                        </p:tgtEl>
                                        <p:attrNameLst>
                                          <p:attrName>style.visibility</p:attrName>
                                        </p:attrNameLst>
                                      </p:cBhvr>
                                      <p:to>
                                        <p:strVal val="visible"/>
                                      </p:to>
                                    </p:set>
                                    <p:animEffect transition="in" filter="fade">
                                      <p:cBhvr>
                                        <p:cTn id="17" dur="800" decel="100000"/>
                                        <p:tgtEl>
                                          <p:spTgt spid="19458"/>
                                        </p:tgtEl>
                                      </p:cBhvr>
                                    </p:animEffect>
                                    <p:anim calcmode="lin" valueType="num">
                                      <p:cBhvr>
                                        <p:cTn id="18" dur="800" decel="100000" fill="hold"/>
                                        <p:tgtEl>
                                          <p:spTgt spid="19458"/>
                                        </p:tgtEl>
                                        <p:attrNameLst>
                                          <p:attrName>style.rotation</p:attrName>
                                        </p:attrNameLst>
                                      </p:cBhvr>
                                      <p:tavLst>
                                        <p:tav tm="0">
                                          <p:val>
                                            <p:fltVal val="-90"/>
                                          </p:val>
                                        </p:tav>
                                        <p:tav tm="100000">
                                          <p:val>
                                            <p:fltVal val="0"/>
                                          </p:val>
                                        </p:tav>
                                      </p:tavLst>
                                    </p:anim>
                                    <p:anim calcmode="lin" valueType="num">
                                      <p:cBhvr>
                                        <p:cTn id="19" dur="800" decel="100000" fill="hold"/>
                                        <p:tgtEl>
                                          <p:spTgt spid="19458"/>
                                        </p:tgtEl>
                                        <p:attrNameLst>
                                          <p:attrName>ppt_x</p:attrName>
                                        </p:attrNameLst>
                                      </p:cBhvr>
                                      <p:tavLst>
                                        <p:tav tm="0">
                                          <p:val>
                                            <p:strVal val="#ppt_x+0.4"/>
                                          </p:val>
                                        </p:tav>
                                        <p:tav tm="100000">
                                          <p:val>
                                            <p:strVal val="#ppt_x-0.05"/>
                                          </p:val>
                                        </p:tav>
                                      </p:tavLst>
                                    </p:anim>
                                    <p:anim calcmode="lin" valueType="num">
                                      <p:cBhvr>
                                        <p:cTn id="20" dur="800" decel="100000" fill="hold"/>
                                        <p:tgtEl>
                                          <p:spTgt spid="19458"/>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9458"/>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9458"/>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6627"/>
                                        </p:tgtEl>
                                        <p:attrNameLst>
                                          <p:attrName>style.visibility</p:attrName>
                                        </p:attrNameLst>
                                      </p:cBhvr>
                                      <p:to>
                                        <p:strVal val="visible"/>
                                      </p:to>
                                    </p:set>
                                    <p:anim calcmode="lin" valueType="num">
                                      <p:cBhvr additive="base">
                                        <p:cTn id="27" dur="500" fill="hold"/>
                                        <p:tgtEl>
                                          <p:spTgt spid="26627"/>
                                        </p:tgtEl>
                                        <p:attrNameLst>
                                          <p:attrName>ppt_x</p:attrName>
                                        </p:attrNameLst>
                                      </p:cBhvr>
                                      <p:tavLst>
                                        <p:tav tm="0">
                                          <p:val>
                                            <p:strVal val="#ppt_x"/>
                                          </p:val>
                                        </p:tav>
                                        <p:tav tm="100000">
                                          <p:val>
                                            <p:strVal val="#ppt_x"/>
                                          </p:val>
                                        </p:tav>
                                      </p:tavLst>
                                    </p:anim>
                                    <p:anim calcmode="lin" valueType="num">
                                      <p:cBhvr additive="base">
                                        <p:cTn id="28" dur="500" fill="hold"/>
                                        <p:tgtEl>
                                          <p:spTgt spid="266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7" name="图片 19463" descr="5E6OSM2J05RQ00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16150" y="549275"/>
            <a:ext cx="3719513" cy="5616575"/>
          </a:xfrm>
          <a:prstGeom prst="rect">
            <a:avLst/>
          </a:prstGeom>
          <a:noFill/>
          <a:ln w="1905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29698" name="Text Box 13"/>
          <p:cNvSpPr txBox="1">
            <a:spLocks noChangeArrowheads="1"/>
          </p:cNvSpPr>
          <p:nvPr/>
        </p:nvSpPr>
        <p:spPr bwMode="auto">
          <a:xfrm>
            <a:off x="1597978" y="998538"/>
            <a:ext cx="613410"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七七事变后日本加紧侵略中国</a:t>
            </a:r>
            <a:endParaRPr lang="zh-CN" altLang="en-US" sz="2800" b="1" dirty="0">
              <a:latin typeface="微软雅黑" panose="020B0503020204020204" pitchFamily="34" charset="-122"/>
              <a:ea typeface="微软雅黑" panose="020B0503020204020204" pitchFamily="34" charset="-122"/>
            </a:endParaRPr>
          </a:p>
        </p:txBody>
      </p:sp>
      <p:pic>
        <p:nvPicPr>
          <p:cNvPr id="29699" name="图片 19464" descr="20071212173348415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6450" y="2543175"/>
            <a:ext cx="51752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图片 19465"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3363" y="3721100"/>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图片 19467" descr="01300000201200122067432084012_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8213" y="3717925"/>
            <a:ext cx="1198562"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8" name="文本框 19457"/>
          <p:cNvSpPr txBox="1">
            <a:spLocks noChangeArrowheads="1"/>
          </p:cNvSpPr>
          <p:nvPr/>
        </p:nvSpPr>
        <p:spPr bwMode="auto">
          <a:xfrm>
            <a:off x="6381750" y="744538"/>
            <a:ext cx="37433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1937年7月平津沦陷</a:t>
            </a:r>
            <a:endParaRPr lang="zh-CN" altLang="en-US" sz="2800" b="1" dirty="0">
              <a:latin typeface="微软雅黑" panose="020B0503020204020204" pitchFamily="34" charset="-122"/>
              <a:ea typeface="微软雅黑" panose="020B0503020204020204" pitchFamily="34" charset="-122"/>
            </a:endParaRPr>
          </a:p>
        </p:txBody>
      </p:sp>
      <p:sp>
        <p:nvSpPr>
          <p:cNvPr id="19459" name="文本框 19458"/>
          <p:cNvSpPr txBox="1">
            <a:spLocks noChangeArrowheads="1"/>
          </p:cNvSpPr>
          <p:nvPr/>
        </p:nvSpPr>
        <p:spPr bwMode="auto">
          <a:xfrm>
            <a:off x="6308725" y="1916832"/>
            <a:ext cx="3889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1937年11月上海沦陷</a:t>
            </a:r>
            <a:endParaRPr lang="zh-CN" altLang="en-US" sz="2800" b="1" dirty="0">
              <a:latin typeface="微软雅黑" panose="020B0503020204020204" pitchFamily="34" charset="-122"/>
              <a:ea typeface="微软雅黑" panose="020B0503020204020204" pitchFamily="34" charset="-122"/>
            </a:endParaRPr>
          </a:p>
        </p:txBody>
      </p:sp>
      <p:sp>
        <p:nvSpPr>
          <p:cNvPr id="19462" name="直接连接符 19461"/>
          <p:cNvSpPr>
            <a:spLocks noChangeShapeType="1"/>
          </p:cNvSpPr>
          <p:nvPr/>
        </p:nvSpPr>
        <p:spPr bwMode="auto">
          <a:xfrm>
            <a:off x="8105775" y="1340768"/>
            <a:ext cx="0" cy="524594"/>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b="1" dirty="0">
              <a:ea typeface="微软雅黑" panose="020B0503020204020204" pitchFamily="34" charset="-122"/>
            </a:endParaRPr>
          </a:p>
        </p:txBody>
      </p:sp>
      <p:sp>
        <p:nvSpPr>
          <p:cNvPr id="19463" name="直接连接符 19462"/>
          <p:cNvSpPr>
            <a:spLocks noChangeShapeType="1"/>
          </p:cNvSpPr>
          <p:nvPr/>
        </p:nvSpPr>
        <p:spPr bwMode="auto">
          <a:xfrm>
            <a:off x="8105775" y="2492945"/>
            <a:ext cx="0" cy="576015"/>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b="1" dirty="0">
              <a:ea typeface="微软雅黑" panose="020B0503020204020204" pitchFamily="34" charset="-122"/>
            </a:endParaRPr>
          </a:p>
        </p:txBody>
      </p:sp>
      <p:sp>
        <p:nvSpPr>
          <p:cNvPr id="19460" name="文本框 19459"/>
          <p:cNvSpPr txBox="1">
            <a:spLocks noChangeArrowheads="1"/>
          </p:cNvSpPr>
          <p:nvPr/>
        </p:nvSpPr>
        <p:spPr bwMode="auto">
          <a:xfrm>
            <a:off x="6089650" y="2989435"/>
            <a:ext cx="4321175" cy="32478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淞沪会战持续了</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个月，打死打伤日军</a:t>
            </a: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万多人，打破了日本</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个月灭亡中国的迷梦，激发了全国人民的斗志。</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19466"/>
                                        </p:tgtEl>
                                        <p:attrNameLst>
                                          <p:attrName>style.visibility</p:attrName>
                                        </p:attrNameLst>
                                      </p:cBhvr>
                                      <p:to>
                                        <p:strVal val="visible"/>
                                      </p:to>
                                    </p:set>
                                    <p:anim calcmode="lin" valueType="num">
                                      <p:cBhvr>
                                        <p:cTn id="7" dur="500" fill="hold"/>
                                        <p:tgtEl>
                                          <p:spTgt spid="19466"/>
                                        </p:tgtEl>
                                        <p:attrNameLst>
                                          <p:attrName>ppt_w</p:attrName>
                                        </p:attrNameLst>
                                      </p:cBhvr>
                                      <p:tavLst>
                                        <p:tav tm="0">
                                          <p:val>
                                            <p:fltVal val="0"/>
                                          </p:val>
                                        </p:tav>
                                        <p:tav tm="100000">
                                          <p:val>
                                            <p:strVal val="#ppt_w"/>
                                          </p:val>
                                        </p:tav>
                                      </p:tavLst>
                                    </p:anim>
                                    <p:anim calcmode="lin" valueType="num">
                                      <p:cBhvr>
                                        <p:cTn id="8" dur="500" fill="hold"/>
                                        <p:tgtEl>
                                          <p:spTgt spid="19466"/>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4" presetClass="entr" presetSubtype="32" fill="hold" nodeType="afterEffect">
                                  <p:stCondLst>
                                    <p:cond delay="1500"/>
                                  </p:stCondLst>
                                  <p:childTnLst>
                                    <p:set>
                                      <p:cBhvr>
                                        <p:cTn id="11" dur="1" fill="hold">
                                          <p:stCondLst>
                                            <p:cond delay="0"/>
                                          </p:stCondLst>
                                        </p:cTn>
                                        <p:tgtEl>
                                          <p:spTgt spid="19468"/>
                                        </p:tgtEl>
                                        <p:attrNameLst>
                                          <p:attrName>style.visibility</p:attrName>
                                        </p:attrNameLst>
                                      </p:cBhvr>
                                      <p:to>
                                        <p:strVal val="visible"/>
                                      </p:to>
                                    </p:set>
                                    <p:animEffect transition="in" filter="box(out)">
                                      <p:cBhvr>
                                        <p:cTn id="12" dur="1000"/>
                                        <p:tgtEl>
                                          <p:spTgt spid="19468"/>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19458"/>
                                        </p:tgtEl>
                                        <p:attrNameLst>
                                          <p:attrName>style.visibility</p:attrName>
                                        </p:attrNameLst>
                                      </p:cBhvr>
                                      <p:to>
                                        <p:strVal val="visible"/>
                                      </p:to>
                                    </p:set>
                                    <p:animEffect transition="in" filter="slide(fromTop)">
                                      <p:cBhvr>
                                        <p:cTn id="17" dur="1000"/>
                                        <p:tgtEl>
                                          <p:spTgt spid="1945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9462"/>
                                        </p:tgtEl>
                                        <p:attrNameLst>
                                          <p:attrName>style.visibility</p:attrName>
                                        </p:attrNameLst>
                                      </p:cBhvr>
                                      <p:to>
                                        <p:strVal val="visible"/>
                                      </p:to>
                                    </p:set>
                                    <p:animEffect transition="in" filter="wipe(up)">
                                      <p:cBhvr>
                                        <p:cTn id="22" dur="500"/>
                                        <p:tgtEl>
                                          <p:spTgt spid="19462"/>
                                        </p:tgtEl>
                                      </p:cBhvr>
                                    </p:animEffect>
                                  </p:childTnLst>
                                </p:cTn>
                              </p:par>
                            </p:childTnLst>
                          </p:cTn>
                        </p:par>
                        <p:par>
                          <p:cTn id="23" fill="hold">
                            <p:stCondLst>
                              <p:cond delay="500"/>
                            </p:stCondLst>
                            <p:childTnLst>
                              <p:par>
                                <p:cTn id="24" presetID="12" presetClass="entr" presetSubtype="1" fill="hold" grpId="0" nodeType="afterEffect">
                                  <p:stCondLst>
                                    <p:cond delay="0"/>
                                  </p:stCondLst>
                                  <p:childTnLst>
                                    <p:set>
                                      <p:cBhvr>
                                        <p:cTn id="25" dur="1" fill="hold">
                                          <p:stCondLst>
                                            <p:cond delay="0"/>
                                          </p:stCondLst>
                                        </p:cTn>
                                        <p:tgtEl>
                                          <p:spTgt spid="19459"/>
                                        </p:tgtEl>
                                        <p:attrNameLst>
                                          <p:attrName>style.visibility</p:attrName>
                                        </p:attrNameLst>
                                      </p:cBhvr>
                                      <p:to>
                                        <p:strVal val="visible"/>
                                      </p:to>
                                    </p:set>
                                    <p:animEffect transition="in" filter="slide(fromTop)">
                                      <p:cBhvr>
                                        <p:cTn id="26" dur="1000"/>
                                        <p:tgtEl>
                                          <p:spTgt spid="19459"/>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9463"/>
                                        </p:tgtEl>
                                        <p:attrNameLst>
                                          <p:attrName>style.visibility</p:attrName>
                                        </p:attrNameLst>
                                      </p:cBhvr>
                                      <p:to>
                                        <p:strVal val="visible"/>
                                      </p:to>
                                    </p:set>
                                    <p:animEffect transition="in" filter="wipe(up)">
                                      <p:cBhvr>
                                        <p:cTn id="31" dur="500"/>
                                        <p:tgtEl>
                                          <p:spTgt spid="19463"/>
                                        </p:tgtEl>
                                      </p:cBhvr>
                                    </p:animEffect>
                                  </p:childTnLst>
                                </p:cTn>
                              </p:par>
                            </p:childTnLst>
                          </p:cTn>
                        </p:par>
                        <p:par>
                          <p:cTn id="32" fill="hold">
                            <p:stCondLst>
                              <p:cond delay="500"/>
                            </p:stCondLst>
                            <p:childTnLst>
                              <p:par>
                                <p:cTn id="33" presetID="12" presetClass="entr" presetSubtype="1" fill="hold" grpId="0" nodeType="afterEffect">
                                  <p:stCondLst>
                                    <p:cond delay="0"/>
                                  </p:stCondLst>
                                  <p:childTnLst>
                                    <p:set>
                                      <p:cBhvr>
                                        <p:cTn id="34" dur="1" fill="hold">
                                          <p:stCondLst>
                                            <p:cond delay="0"/>
                                          </p:stCondLst>
                                        </p:cTn>
                                        <p:tgtEl>
                                          <p:spTgt spid="19460"/>
                                        </p:tgtEl>
                                        <p:attrNameLst>
                                          <p:attrName>style.visibility</p:attrName>
                                        </p:attrNameLst>
                                      </p:cBhvr>
                                      <p:to>
                                        <p:strVal val="visible"/>
                                      </p:to>
                                    </p:set>
                                    <p:animEffect transition="in" filter="slide(fromTop)">
                                      <p:cBhvr>
                                        <p:cTn id="35" dur="1000"/>
                                        <p:tgtEl>
                                          <p:spTgt spid="194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19459" grpId="0"/>
      <p:bldP spid="19462" grpId="0" bldLvl="0" animBg="1"/>
      <p:bldP spid="19463" grpId="0" bldLvl="0" animBg="1"/>
      <p:bldP spid="1946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781703" y="640580"/>
            <a:ext cx="4471016" cy="5632311"/>
          </a:xfrm>
          <a:prstGeom prst="rect">
            <a:avLst/>
          </a:prstGeom>
        </p:spPr>
        <p:txBody>
          <a:bodyPr wrap="square">
            <a:spAutoFit/>
          </a:bodyPr>
          <a:lstStyle/>
          <a:p>
            <a:endParaRPr lang="zh-CN" altLang="en-US" sz="2400" dirty="0"/>
          </a:p>
          <a:p>
            <a:r>
              <a:rPr lang="zh-CN" altLang="en-US" sz="2400" dirty="0"/>
              <a:t>忻口战役是抗日战争时期，中国军队在山西忻口抗击日军，保卫太原的中心战役。 </a:t>
            </a:r>
            <a:endParaRPr lang="en-US" altLang="zh-CN" sz="2400" dirty="0"/>
          </a:p>
          <a:p>
            <a:r>
              <a:rPr lang="zh-CN" altLang="en-US" sz="2400" dirty="0"/>
              <a:t>战役从</a:t>
            </a:r>
            <a:r>
              <a:rPr lang="en-US" altLang="zh-CN" sz="2400" dirty="0"/>
              <a:t>1937</a:t>
            </a:r>
            <a:r>
              <a:rPr lang="zh-CN" altLang="en-US" sz="2400" dirty="0"/>
              <a:t>年</a:t>
            </a:r>
            <a:r>
              <a:rPr lang="en-US" altLang="zh-CN" sz="2400" dirty="0"/>
              <a:t>10</a:t>
            </a:r>
            <a:r>
              <a:rPr lang="zh-CN" altLang="en-US" sz="2400" dirty="0"/>
              <a:t>月</a:t>
            </a:r>
            <a:r>
              <a:rPr lang="en-US" altLang="zh-CN" sz="2400" dirty="0"/>
              <a:t>13</a:t>
            </a:r>
            <a:r>
              <a:rPr lang="zh-CN" altLang="en-US" sz="2400" dirty="0"/>
              <a:t>日至</a:t>
            </a:r>
            <a:r>
              <a:rPr lang="en-US" altLang="zh-CN" sz="2400" dirty="0"/>
              <a:t>11</a:t>
            </a:r>
            <a:r>
              <a:rPr lang="zh-CN" altLang="en-US" sz="2400" dirty="0"/>
              <a:t>月</a:t>
            </a:r>
            <a:r>
              <a:rPr lang="en-US" altLang="zh-CN" sz="2400" dirty="0"/>
              <a:t>2</a:t>
            </a:r>
            <a:r>
              <a:rPr lang="zh-CN" altLang="en-US" sz="2400" dirty="0"/>
              <a:t>日，历时二十一天。参加作战的部队有阎锡山的晋绥军、国民党的中央军和中国共产党领导的八路军（又称第十八集团军）。这次战役是由第二战区（司令长官阎锡山，朱德、卫立煌、黄绍竑副之）指挥实施的太原会战的中心战役。该战役创歼敌逾万的纪录，是国共两党团结合作、在军事上相互配合的一次成功范例。</a:t>
            </a:r>
            <a:endParaRPr lang="zh-CN" altLang="en-US" sz="2400" dirty="0"/>
          </a:p>
        </p:txBody>
      </p:sp>
      <p:sp>
        <p:nvSpPr>
          <p:cNvPr id="6" name="矩形 5"/>
          <p:cNvSpPr/>
          <p:nvPr/>
        </p:nvSpPr>
        <p:spPr>
          <a:xfrm>
            <a:off x="5248243" y="292721"/>
            <a:ext cx="1826141" cy="584775"/>
          </a:xfrm>
          <a:prstGeom prst="rect">
            <a:avLst/>
          </a:prstGeom>
        </p:spPr>
        <p:style>
          <a:lnRef idx="2">
            <a:schemeClr val="accent4"/>
          </a:lnRef>
          <a:fillRef idx="1">
            <a:schemeClr val="lt1"/>
          </a:fillRef>
          <a:effectRef idx="0">
            <a:schemeClr val="accent4"/>
          </a:effectRef>
          <a:fontRef idx="minor">
            <a:schemeClr val="dk1"/>
          </a:fontRef>
        </p:style>
        <p:txBody>
          <a:bodyPr wrap="none">
            <a:spAutoFit/>
          </a:bodyPr>
          <a:lstStyle/>
          <a:p>
            <a:r>
              <a:rPr lang="zh-CN" altLang="en-US" sz="3200" dirty="0">
                <a:solidFill>
                  <a:srgbClr val="FF0000"/>
                </a:solidFill>
              </a:rPr>
              <a:t>忻口战役</a:t>
            </a:r>
            <a:endParaRPr lang="zh-CN" altLang="en-US" sz="3200" dirty="0">
              <a:solidFill>
                <a:srgbClr val="FF0000"/>
              </a:solidFill>
            </a:endParaRPr>
          </a:p>
        </p:txBody>
      </p:sp>
      <p:pic>
        <p:nvPicPr>
          <p:cNvPr id="7" name="图片 6"/>
          <p:cNvPicPr>
            <a:picLocks noChangeAspect="1"/>
          </p:cNvPicPr>
          <p:nvPr/>
        </p:nvPicPr>
        <p:blipFill>
          <a:blip r:embed="rId1"/>
          <a:stretch>
            <a:fillRect/>
          </a:stretch>
        </p:blipFill>
        <p:spPr>
          <a:xfrm>
            <a:off x="729283" y="1007706"/>
            <a:ext cx="5285690" cy="536937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3702613" y="296862"/>
            <a:ext cx="223651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平型关大捷</a:t>
            </a:r>
            <a:endParaRPr lang="zh-CN" altLang="zh-CN" sz="32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pic>
        <p:nvPicPr>
          <p:cNvPr id="8197" name="文本占位符 11265" descr="5D07019aa"/>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75522" y="1492250"/>
            <a:ext cx="5761038" cy="5068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11266"/>
          <p:cNvSpPr txBox="1">
            <a:spLocks noChangeArrowheads="1"/>
          </p:cNvSpPr>
          <p:nvPr/>
        </p:nvSpPr>
        <p:spPr bwMode="auto">
          <a:xfrm>
            <a:off x="9437935" y="2397125"/>
            <a:ext cx="1296987" cy="460375"/>
          </a:xfrm>
          <a:prstGeom prst="rect">
            <a:avLst/>
          </a:prstGeom>
          <a:solidFill>
            <a:schemeClr val="bg1"/>
          </a:solidFill>
          <a:ln w="9525">
            <a:solidFill>
              <a:srgbClr val="FFFF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b="1" dirty="0">
                <a:latin typeface="Times New Roman" panose="02020603050405020304" pitchFamily="18" charset="0"/>
                <a:ea typeface="微软雅黑" panose="020B0503020204020204" pitchFamily="34" charset="-122"/>
              </a:rPr>
              <a:t>天 津</a:t>
            </a:r>
            <a:endParaRPr lang="zh-CN" altLang="en-US" sz="2400" b="1" dirty="0">
              <a:latin typeface="Times New Roman" panose="02020603050405020304" pitchFamily="18" charset="0"/>
              <a:ea typeface="微软雅黑" panose="020B0503020204020204" pitchFamily="34" charset="-122"/>
            </a:endParaRPr>
          </a:p>
        </p:txBody>
      </p:sp>
      <p:sp>
        <p:nvSpPr>
          <p:cNvPr id="8" name="文本框 11267"/>
          <p:cNvSpPr txBox="1">
            <a:spLocks noChangeArrowheads="1"/>
          </p:cNvSpPr>
          <p:nvPr/>
        </p:nvSpPr>
        <p:spPr bwMode="auto">
          <a:xfrm>
            <a:off x="8760072" y="1736725"/>
            <a:ext cx="1368425" cy="521970"/>
          </a:xfrm>
          <a:prstGeom prst="rect">
            <a:avLst/>
          </a:prstGeom>
          <a:solidFill>
            <a:schemeClr val="bg1"/>
          </a:solidFill>
          <a:ln w="9525">
            <a:solidFill>
              <a:srgbClr val="FFCC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800" b="1" dirty="0">
                <a:latin typeface="Times New Roman" panose="02020603050405020304" pitchFamily="18" charset="0"/>
                <a:ea typeface="微软雅黑" panose="020B0503020204020204" pitchFamily="34" charset="-122"/>
              </a:rPr>
              <a:t>北平</a:t>
            </a:r>
            <a:endParaRPr lang="zh-CN" altLang="en-US" sz="2800" b="1" dirty="0">
              <a:latin typeface="Times New Roman" panose="02020603050405020304" pitchFamily="18" charset="0"/>
              <a:ea typeface="微软雅黑" panose="020B0503020204020204" pitchFamily="34" charset="-122"/>
            </a:endParaRPr>
          </a:p>
        </p:txBody>
      </p:sp>
      <p:sp>
        <p:nvSpPr>
          <p:cNvPr id="9" name="文本框 11268"/>
          <p:cNvSpPr txBox="1">
            <a:spLocks noChangeArrowheads="1"/>
          </p:cNvSpPr>
          <p:nvPr/>
        </p:nvSpPr>
        <p:spPr bwMode="auto">
          <a:xfrm>
            <a:off x="7175747" y="2241550"/>
            <a:ext cx="1152525" cy="460375"/>
          </a:xfrm>
          <a:prstGeom prst="rect">
            <a:avLst/>
          </a:prstGeom>
          <a:solidFill>
            <a:schemeClr val="bg1"/>
          </a:solidFill>
          <a:ln w="9525">
            <a:solidFill>
              <a:srgbClr val="FFFF00"/>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b="1" dirty="0">
                <a:latin typeface="Times New Roman" panose="02020603050405020304" pitchFamily="18" charset="0"/>
                <a:ea typeface="微软雅黑" panose="020B0503020204020204" pitchFamily="34" charset="-122"/>
              </a:rPr>
              <a:t>大同</a:t>
            </a:r>
            <a:endParaRPr lang="zh-CN" altLang="en-US" sz="2400" b="1" dirty="0">
              <a:latin typeface="Times New Roman" panose="02020603050405020304" pitchFamily="18" charset="0"/>
              <a:ea typeface="微软雅黑" panose="020B0503020204020204" pitchFamily="34" charset="-122"/>
            </a:endParaRPr>
          </a:p>
        </p:txBody>
      </p:sp>
      <p:sp>
        <p:nvSpPr>
          <p:cNvPr id="6152" name="圆角矩形标注 9"/>
          <p:cNvSpPr>
            <a:spLocks noChangeArrowheads="1"/>
          </p:cNvSpPr>
          <p:nvPr/>
        </p:nvSpPr>
        <p:spPr bwMode="auto">
          <a:xfrm flipV="1">
            <a:off x="8745785" y="3451225"/>
            <a:ext cx="1944687" cy="792163"/>
          </a:xfrm>
          <a:prstGeom prst="wedgeRoundRectCallout">
            <a:avLst>
              <a:gd name="adj1" fmla="val -55880"/>
              <a:gd name="adj2" fmla="val 183065"/>
              <a:gd name="adj3" fmla="val 16667"/>
            </a:avLst>
          </a:prstGeom>
          <a:solidFill>
            <a:schemeClr val="bg1"/>
          </a:solidFill>
          <a:ln w="9525">
            <a:solidFill>
              <a:schemeClr val="tx1"/>
            </a:solidFill>
            <a:miter lim="800000"/>
          </a:ln>
        </p:spPr>
        <p:txBody>
          <a:bodyPr rot="10800000"/>
          <a:lstStyle/>
          <a:p>
            <a:pPr algn="ctr"/>
            <a:r>
              <a:rPr lang="zh-CN" altLang="en-US" sz="3200" b="1" dirty="0">
                <a:latin typeface="Arial" panose="020B0604020202020204" pitchFamily="34" charset="0"/>
                <a:ea typeface="微软雅黑" panose="020B0503020204020204" pitchFamily="34" charset="-122"/>
              </a:rPr>
              <a:t>平型关</a:t>
            </a:r>
            <a:endParaRPr lang="zh-CN" altLang="en-US" sz="3200" b="1" dirty="0">
              <a:latin typeface="Arial" panose="020B0604020202020204" pitchFamily="34" charset="0"/>
              <a:ea typeface="微软雅黑" panose="020B0503020204020204" pitchFamily="34" charset="-122"/>
            </a:endParaRPr>
          </a:p>
        </p:txBody>
      </p:sp>
      <p:sp>
        <p:nvSpPr>
          <p:cNvPr id="11" name="文本框 99"/>
          <p:cNvSpPr txBox="1">
            <a:spLocks noChangeArrowheads="1"/>
          </p:cNvSpPr>
          <p:nvPr/>
        </p:nvSpPr>
        <p:spPr bwMode="auto">
          <a:xfrm>
            <a:off x="1271464" y="1719263"/>
            <a:ext cx="3456384" cy="4616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800" b="1" dirty="0">
                <a:latin typeface="微软雅黑" panose="020B0503020204020204" pitchFamily="34" charset="-122"/>
                <a:ea typeface="微软雅黑" panose="020B0503020204020204" pitchFamily="34" charset="-122"/>
              </a:rPr>
              <a:t>  淞沪会战期间，日军入侵山西，企图占领太原。 </a:t>
            </a:r>
            <a:endParaRPr lang="en-US" altLang="zh-CN" sz="2800" b="1" dirty="0">
              <a:latin typeface="微软雅黑" panose="020B0503020204020204" pitchFamily="34" charset="-122"/>
              <a:ea typeface="微软雅黑" panose="020B0503020204020204" pitchFamily="34" charset="-122"/>
            </a:endParaRPr>
          </a:p>
          <a:p>
            <a:pPr>
              <a:lnSpc>
                <a:spcPct val="150000"/>
              </a:lnSpc>
            </a:pPr>
            <a:r>
              <a:rPr lang="en-US" altLang="zh-CN" sz="2800" b="1" dirty="0">
                <a:latin typeface="微软雅黑" panose="020B0503020204020204" pitchFamily="34" charset="-122"/>
                <a:ea typeface="微软雅黑" panose="020B0503020204020204" pitchFamily="34" charset="-122"/>
              </a:rPr>
              <a:t>  1937</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9</a:t>
            </a:r>
            <a:r>
              <a:rPr lang="zh-CN" altLang="en-US" sz="2800" b="1" dirty="0">
                <a:latin typeface="微软雅黑" panose="020B0503020204020204" pitchFamily="34" charset="-122"/>
                <a:ea typeface="微软雅黑" panose="020B0503020204020204" pitchFamily="34" charset="-122"/>
              </a:rPr>
              <a:t>月，日军向太原的重要门户</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平型关进发，一场伏击战即将开始。</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152"/>
                                        </p:tgtEl>
                                        <p:attrNameLst>
                                          <p:attrName>style.visibility</p:attrName>
                                        </p:attrNameLst>
                                      </p:cBhvr>
                                      <p:to>
                                        <p:strVal val="visible"/>
                                      </p:to>
                                    </p:set>
                                    <p:anim calcmode="lin" valueType="num">
                                      <p:cBhvr>
                                        <p:cTn id="22" dur="500" fill="hold"/>
                                        <p:tgtEl>
                                          <p:spTgt spid="6152"/>
                                        </p:tgtEl>
                                        <p:attrNameLst>
                                          <p:attrName>ppt_x</p:attrName>
                                        </p:attrNameLst>
                                      </p:cBhvr>
                                      <p:tavLst>
                                        <p:tav tm="0">
                                          <p:val>
                                            <p:strVal val="#ppt_x"/>
                                          </p:val>
                                        </p:tav>
                                        <p:tav tm="100000">
                                          <p:val>
                                            <p:strVal val="#ppt_x"/>
                                          </p:val>
                                        </p:tav>
                                      </p:tavLst>
                                    </p:anim>
                                    <p:anim calcmode="lin" valueType="num">
                                      <p:cBhvr>
                                        <p:cTn id="23" dur="500" fill="hold"/>
                                        <p:tgtEl>
                                          <p:spTgt spid="615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2" name="explode.wav"/>
                                        </p:tgtEl>
                                      </p:cMediaNode>
                                    </p:audio>
                                  </p:subTnLst>
                                </p:cTn>
                              </p:par>
                            </p:childTnLst>
                          </p:cTn>
                        </p:par>
                      </p:childTnLst>
                    </p:cTn>
                  </p:par>
                  <p:par>
                    <p:cTn id="24" fill="hold">
                      <p:stCondLst>
                        <p:cond delay="indefinite"/>
                      </p:stCondLst>
                      <p:childTnLst>
                        <p:par>
                          <p:cTn id="25" fill="hold">
                            <p:stCondLst>
                              <p:cond delay="0"/>
                            </p:stCondLst>
                            <p:childTnLst>
                              <p:par>
                                <p:cTn id="26" presetID="3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800" decel="100000"/>
                                        <p:tgtEl>
                                          <p:spTgt spid="11"/>
                                        </p:tgtEl>
                                      </p:cBhvr>
                                    </p:animEffect>
                                    <p:anim calcmode="lin" valueType="num">
                                      <p:cBhvr>
                                        <p:cTn id="29" dur="800" decel="100000" fill="hold"/>
                                        <p:tgtEl>
                                          <p:spTgt spid="11"/>
                                        </p:tgtEl>
                                        <p:attrNameLst>
                                          <p:attrName>style.rotation</p:attrName>
                                        </p:attrNameLst>
                                      </p:cBhvr>
                                      <p:tavLst>
                                        <p:tav tm="0">
                                          <p:val>
                                            <p:fltVal val="-90"/>
                                          </p:val>
                                        </p:tav>
                                        <p:tav tm="100000">
                                          <p:val>
                                            <p:fltVal val="0"/>
                                          </p:val>
                                        </p:tav>
                                      </p:tavLst>
                                    </p:anim>
                                    <p:anim calcmode="lin" valueType="num">
                                      <p:cBhvr>
                                        <p:cTn id="30" dur="800" decel="100000" fill="hold"/>
                                        <p:tgtEl>
                                          <p:spTgt spid="11"/>
                                        </p:tgtEl>
                                        <p:attrNameLst>
                                          <p:attrName>ppt_x</p:attrName>
                                        </p:attrNameLst>
                                      </p:cBhvr>
                                      <p:tavLst>
                                        <p:tav tm="0">
                                          <p:val>
                                            <p:strVal val="#ppt_x+0.4"/>
                                          </p:val>
                                        </p:tav>
                                        <p:tav tm="100000">
                                          <p:val>
                                            <p:strVal val="#ppt_x-0.05"/>
                                          </p:val>
                                        </p:tav>
                                      </p:tavLst>
                                    </p:anim>
                                    <p:anim calcmode="lin" valueType="num">
                                      <p:cBhvr>
                                        <p:cTn id="31" dur="800" decel="100000" fill="hold"/>
                                        <p:tgtEl>
                                          <p:spTgt spid="11"/>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8" grpId="0" bldLvl="0" animBg="1"/>
      <p:bldP spid="9" grpId="0" bldLvl="0" animBg="1"/>
      <p:bldP spid="6152" grpId="0" bldLvl="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23795" y="4680953"/>
            <a:ext cx="7744409" cy="1938992"/>
          </a:xfrm>
          <a:prstGeom prst="rect">
            <a:avLst/>
          </a:prstGeom>
        </p:spPr>
        <p:txBody>
          <a:bodyPr wrap="square">
            <a:spAutoFit/>
          </a:bodyPr>
          <a:lstStyle/>
          <a:p>
            <a:r>
              <a:rPr lang="en-US" altLang="zh-CN" sz="2400" b="1" dirty="0"/>
              <a:t>1937</a:t>
            </a:r>
            <a:r>
              <a:rPr lang="zh-CN" altLang="en-US" sz="2400" b="1" dirty="0"/>
              <a:t>年</a:t>
            </a:r>
            <a:r>
              <a:rPr lang="en-US" altLang="zh-CN" sz="2400" b="1" dirty="0"/>
              <a:t>9</a:t>
            </a:r>
            <a:r>
              <a:rPr lang="zh-CN" altLang="en-US" sz="2400" b="1" dirty="0"/>
              <a:t>月</a:t>
            </a:r>
            <a:r>
              <a:rPr lang="en-US" altLang="zh-CN" sz="2400" b="1" dirty="0"/>
              <a:t>25</a:t>
            </a:r>
            <a:r>
              <a:rPr lang="zh-CN" altLang="en-US" sz="2400" b="1" dirty="0"/>
              <a:t>日，八路军在山西省大同市灵丘县平型关附近，为了配合第二战区的友军作战，阻挡日军攻势，由</a:t>
            </a:r>
            <a:r>
              <a:rPr lang="en-US" altLang="zh-CN" sz="2400" b="1" dirty="0"/>
              <a:t>115</a:t>
            </a:r>
            <a:r>
              <a:rPr lang="zh-CN" altLang="en-US" sz="2400" b="1" dirty="0"/>
              <a:t>师师长林彪、副师长聂荣臻指挥，充分发挥近战和山地战的特长，首次集中较大兵力对日军进行的一次成功伏击战，八路军在平型关取得首战大捷。</a:t>
            </a:r>
            <a:endParaRPr lang="zh-CN" altLang="en-US" sz="2400" b="1" dirty="0"/>
          </a:p>
        </p:txBody>
      </p:sp>
      <p:pic>
        <p:nvPicPr>
          <p:cNvPr id="5" name="图片 4"/>
          <p:cNvPicPr>
            <a:picLocks noChangeAspect="1"/>
          </p:cNvPicPr>
          <p:nvPr/>
        </p:nvPicPr>
        <p:blipFill>
          <a:blip r:embed="rId1"/>
          <a:stretch>
            <a:fillRect/>
          </a:stretch>
        </p:blipFill>
        <p:spPr>
          <a:xfrm>
            <a:off x="6322753" y="1094694"/>
            <a:ext cx="4752975" cy="3362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图片 5"/>
          <p:cNvPicPr>
            <a:picLocks noChangeAspect="1"/>
          </p:cNvPicPr>
          <p:nvPr/>
        </p:nvPicPr>
        <p:blipFill>
          <a:blip r:embed="rId2"/>
          <a:stretch>
            <a:fillRect/>
          </a:stretch>
        </p:blipFill>
        <p:spPr>
          <a:xfrm>
            <a:off x="1116273" y="1094694"/>
            <a:ext cx="4752975" cy="33623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1808163" y="1468438"/>
          <a:ext cx="5041900" cy="4210051"/>
        </p:xfrm>
        <a:graphic>
          <a:graphicData uri="http://schemas.openxmlformats.org/drawingml/2006/table">
            <a:tbl>
              <a:tblPr/>
              <a:tblGrid>
                <a:gridCol w="997585"/>
                <a:gridCol w="4044315"/>
              </a:tblGrid>
              <a:tr h="548723">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平型关大捷</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L="91428" marR="91428" marT="45727" marB="45727"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23">
                <a:tc>
                  <a:txBody>
                    <a:bodyPr/>
                    <a:lstStyle/>
                    <a:p>
                      <a:pPr marL="0" lvl="0" indent="0" algn="ctr">
                        <a:buNone/>
                      </a:pPr>
                      <a:r>
                        <a:rPr lang="zh-CN" altLang="en-US" sz="2400" b="1" dirty="0">
                          <a:solidFill>
                            <a:schemeClr val="tx1"/>
                          </a:solidFill>
                          <a:effectLst/>
                          <a:ea typeface="微软雅黑" panose="020B0503020204020204" pitchFamily="34" charset="-122"/>
                        </a:rPr>
                        <a:t>时间</a:t>
                      </a:r>
                      <a:endParaRPr lang="zh-CN" altLang="en-US" sz="2400" b="1" dirty="0">
                        <a:solidFill>
                          <a:schemeClr val="tx1"/>
                        </a:solidFill>
                        <a:effectLst/>
                        <a:ea typeface="微软雅黑" panose="020B0503020204020204" pitchFamily="34" charset="-122"/>
                      </a:endParaRPr>
                    </a:p>
                  </a:txBody>
                  <a:tcPr marL="91428" marR="91428" marT="45727" marB="45727"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7" marB="45727"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23">
                <a:tc>
                  <a:txBody>
                    <a:bodyPr/>
                    <a:lstStyle/>
                    <a:p>
                      <a:pPr marL="0" lvl="0" indent="0" algn="ctr">
                        <a:buNone/>
                      </a:pPr>
                      <a:r>
                        <a:rPr lang="zh-CN" altLang="en-US" sz="2400" b="1" dirty="0">
                          <a:solidFill>
                            <a:schemeClr val="tx1"/>
                          </a:solidFill>
                          <a:effectLst/>
                          <a:ea typeface="微软雅黑" panose="020B0503020204020204" pitchFamily="34" charset="-122"/>
                        </a:rPr>
                        <a:t>地点</a:t>
                      </a:r>
                      <a:endParaRPr lang="zh-CN" altLang="en-US" sz="2400" b="1" dirty="0">
                        <a:solidFill>
                          <a:schemeClr val="tx1"/>
                        </a:solidFill>
                        <a:effectLst/>
                        <a:ea typeface="微软雅黑" panose="020B0503020204020204" pitchFamily="34" charset="-122"/>
                      </a:endParaRPr>
                    </a:p>
                  </a:txBody>
                  <a:tcPr marL="91428" marR="91428" marT="45727" marB="45727"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7" marB="45727"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23">
                <a:tc>
                  <a:txBody>
                    <a:bodyPr/>
                    <a:lstStyle/>
                    <a:p>
                      <a:pPr marL="0" lvl="0" indent="0" algn="ctr">
                        <a:buNone/>
                      </a:pPr>
                      <a:r>
                        <a:rPr lang="zh-CN" altLang="en-US" sz="2400" b="1" dirty="0">
                          <a:solidFill>
                            <a:schemeClr val="tx1"/>
                          </a:solidFill>
                          <a:effectLst/>
                          <a:ea typeface="微软雅黑" panose="020B0503020204020204" pitchFamily="34" charset="-122"/>
                        </a:rPr>
                        <a:t>部队</a:t>
                      </a:r>
                      <a:endParaRPr lang="zh-CN" altLang="en-US" sz="2400" b="1" dirty="0">
                        <a:solidFill>
                          <a:schemeClr val="tx1"/>
                        </a:solidFill>
                        <a:effectLst/>
                        <a:ea typeface="微软雅黑" panose="020B0503020204020204" pitchFamily="34" charset="-122"/>
                      </a:endParaRPr>
                    </a:p>
                  </a:txBody>
                  <a:tcPr marL="91428" marR="91428" marT="45727" marB="45727"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7" marB="45727"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51898">
                <a:tc>
                  <a:txBody>
                    <a:bodyPr/>
                    <a:lstStyle/>
                    <a:p>
                      <a:pPr marL="0" lvl="0" indent="0" algn="ctr">
                        <a:buNone/>
                      </a:pPr>
                      <a:r>
                        <a:rPr lang="zh-CN" altLang="en-US" sz="2400" b="1" dirty="0">
                          <a:solidFill>
                            <a:schemeClr val="tx1"/>
                          </a:solidFill>
                          <a:effectLst/>
                          <a:ea typeface="微软雅黑" panose="020B0503020204020204" pitchFamily="34" charset="-122"/>
                        </a:rPr>
                        <a:t>歼敌</a:t>
                      </a:r>
                      <a:endParaRPr lang="zh-CN" altLang="en-US" sz="2400" b="1" dirty="0">
                        <a:solidFill>
                          <a:schemeClr val="tx1"/>
                        </a:solidFill>
                        <a:effectLst/>
                        <a:ea typeface="微软雅黑" panose="020B0503020204020204" pitchFamily="34" charset="-122"/>
                      </a:endParaRPr>
                    </a:p>
                  </a:txBody>
                  <a:tcPr marL="91428" marR="91428" marT="45727" marB="45727"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7" marB="45727"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463261">
                <a:tc>
                  <a:txBody>
                    <a:bodyPr/>
                    <a:lstStyle/>
                    <a:p>
                      <a:pPr marL="0" lvl="0" indent="0" algn="ctr">
                        <a:buNone/>
                      </a:pPr>
                      <a:endParaRPr lang="zh-CN" altLang="en-US" sz="2400" b="1" dirty="0">
                        <a:solidFill>
                          <a:schemeClr val="tx1"/>
                        </a:solidFill>
                        <a:effectLst/>
                        <a:ea typeface="微软雅黑" panose="020B0503020204020204" pitchFamily="34" charset="-122"/>
                      </a:endParaRPr>
                    </a:p>
                    <a:p>
                      <a:pPr marL="0" lvl="0" indent="0" algn="ctr">
                        <a:buNone/>
                      </a:pPr>
                      <a:r>
                        <a:rPr lang="zh-CN" altLang="en-US" sz="2400" b="1" dirty="0">
                          <a:solidFill>
                            <a:schemeClr val="tx1"/>
                          </a:solidFill>
                          <a:effectLst/>
                          <a:ea typeface="微软雅黑" panose="020B0503020204020204" pitchFamily="34" charset="-122"/>
                        </a:rPr>
                        <a:t>影响</a:t>
                      </a:r>
                      <a:endParaRPr lang="zh-CN" altLang="en-US" sz="2400" b="1" dirty="0">
                        <a:solidFill>
                          <a:schemeClr val="tx1"/>
                        </a:solidFill>
                        <a:effectLst/>
                        <a:ea typeface="微软雅黑" panose="020B0503020204020204" pitchFamily="34" charset="-122"/>
                      </a:endParaRPr>
                    </a:p>
                    <a:p>
                      <a:pPr marL="0" lvl="0" indent="0" algn="ctr">
                        <a:buNone/>
                      </a:pPr>
                      <a:endParaRPr lang="zh-CN" altLang="en-US" sz="2400" b="1" dirty="0">
                        <a:solidFill>
                          <a:schemeClr val="tx1"/>
                        </a:solidFill>
                        <a:effectLst/>
                        <a:ea typeface="微软雅黑" panose="020B0503020204020204" pitchFamily="34" charset="-122"/>
                      </a:endParaRPr>
                    </a:p>
                  </a:txBody>
                  <a:tcPr marL="91428" marR="91428" marT="45727" marB="45727"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L="91428" marR="91428" marT="45727" marB="45727"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773362" y="2016125"/>
            <a:ext cx="2314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1937</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9</a:t>
            </a:r>
            <a:r>
              <a:rPr lang="zh-CN" altLang="en-US" sz="2400" b="1" dirty="0">
                <a:latin typeface="微软雅黑" panose="020B0503020204020204" pitchFamily="34" charset="-122"/>
                <a:ea typeface="微软雅黑" panose="020B0503020204020204" pitchFamily="34" charset="-122"/>
              </a:rPr>
              <a:t>月</a:t>
            </a:r>
            <a:endParaRPr lang="zh-CN" altLang="en-US" sz="2400" b="1" dirty="0">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2782888" y="2590800"/>
            <a:ext cx="27098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山西东北平型关 </a:t>
            </a:r>
            <a:endParaRPr lang="zh-CN" altLang="en-US" sz="2400" b="1" dirty="0">
              <a:latin typeface="微软雅黑" panose="020B0503020204020204" pitchFamily="34" charset="-122"/>
              <a:ea typeface="微软雅黑" panose="020B0503020204020204" pitchFamily="34" charset="-122"/>
            </a:endParaRPr>
          </a:p>
        </p:txBody>
      </p:sp>
      <p:sp>
        <p:nvSpPr>
          <p:cNvPr id="8" name="文本框 26650"/>
          <p:cNvSpPr txBox="1">
            <a:spLocks noChangeArrowheads="1"/>
          </p:cNvSpPr>
          <p:nvPr/>
        </p:nvSpPr>
        <p:spPr bwMode="auto">
          <a:xfrm>
            <a:off x="2806700" y="4316903"/>
            <a:ext cx="414496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全国抗战以来中国军队取得的第一个胜利，粉粹了日军</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不可战胜</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的神话。</a:t>
            </a:r>
            <a:endParaRPr lang="zh-CN" altLang="en-US" sz="2400" b="1" dirty="0">
              <a:latin typeface="微软雅黑" panose="020B0503020204020204" pitchFamily="34" charset="-122"/>
              <a:ea typeface="微软雅黑" panose="020B0503020204020204" pitchFamily="34" charset="-122"/>
            </a:endParaRPr>
          </a:p>
        </p:txBody>
      </p:sp>
      <p:sp>
        <p:nvSpPr>
          <p:cNvPr id="9" name="文本框 26650"/>
          <p:cNvSpPr txBox="1">
            <a:spLocks noChangeArrowheads="1"/>
          </p:cNvSpPr>
          <p:nvPr/>
        </p:nvSpPr>
        <p:spPr bwMode="auto">
          <a:xfrm>
            <a:off x="2803525" y="3140968"/>
            <a:ext cx="2862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rPr>
              <a:t>林彪一一五师</a:t>
            </a:r>
            <a:endParaRPr lang="zh-CN" altLang="en-US" sz="2400" b="1" dirty="0">
              <a:latin typeface="微软雅黑" panose="020B0503020204020204" pitchFamily="34" charset="-122"/>
              <a:ea typeface="微软雅黑" panose="020B0503020204020204" pitchFamily="34" charset="-122"/>
            </a:endParaRPr>
          </a:p>
        </p:txBody>
      </p:sp>
      <p:sp>
        <p:nvSpPr>
          <p:cNvPr id="9243" name="文本框 1"/>
          <p:cNvSpPr txBox="1">
            <a:spLocks noChangeArrowheads="1"/>
          </p:cNvSpPr>
          <p:nvPr/>
        </p:nvSpPr>
        <p:spPr bwMode="auto">
          <a:xfrm>
            <a:off x="2765425" y="3703638"/>
            <a:ext cx="347459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歼灭日军</a:t>
            </a:r>
            <a:r>
              <a:rPr lang="en-US" altLang="zh-CN" sz="2400" b="1" dirty="0">
                <a:latin typeface="微软雅黑" panose="020B0503020204020204" pitchFamily="34" charset="-122"/>
                <a:ea typeface="微软雅黑" panose="020B0503020204020204" pitchFamily="34" charset="-122"/>
              </a:rPr>
              <a:t>1000</a:t>
            </a:r>
            <a:r>
              <a:rPr lang="zh-CN" altLang="en-US" sz="2400" b="1" dirty="0">
                <a:latin typeface="微软雅黑" panose="020B0503020204020204" pitchFamily="34" charset="-122"/>
                <a:ea typeface="微软雅黑" panose="020B0503020204020204" pitchFamily="34" charset="-122"/>
              </a:rPr>
              <a:t>多人</a:t>
            </a:r>
            <a:endParaRPr lang="zh-CN" altLang="en-US" sz="2400" b="1" dirty="0">
              <a:latin typeface="微软雅黑" panose="020B0503020204020204" pitchFamily="34" charset="-122"/>
              <a:ea typeface="微软雅黑" panose="020B0503020204020204" pitchFamily="34" charset="-122"/>
            </a:endParaRPr>
          </a:p>
        </p:txBody>
      </p:sp>
      <p:pic>
        <p:nvPicPr>
          <p:cNvPr id="2" name="图片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080250" y="1479550"/>
            <a:ext cx="3438525" cy="423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46" name="矩形 14339"/>
          <p:cNvSpPr>
            <a:spLocks noChangeArrowheads="1"/>
          </p:cNvSpPr>
          <p:nvPr/>
        </p:nvSpPr>
        <p:spPr bwMode="auto">
          <a:xfrm>
            <a:off x="8281988" y="5702300"/>
            <a:ext cx="7924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spcBef>
                <a:spcPct val="20000"/>
              </a:spcBef>
              <a:buClr>
                <a:schemeClr val="hlink"/>
              </a:buClr>
              <a:buSzPct val="75000"/>
              <a:buFont typeface="Wingdings" panose="05000000000000000000" pitchFamily="2" charset="2"/>
              <a:buNone/>
            </a:pPr>
            <a:r>
              <a:rPr lang="zh-CN" altLang="en-US" sz="2400" b="1" dirty="0">
                <a:latin typeface="微软雅黑" panose="020B0503020204020204" pitchFamily="34" charset="-122"/>
                <a:ea typeface="微软雅黑" panose="020B0503020204020204" pitchFamily="34" charset="-122"/>
              </a:rPr>
              <a:t>林彪</a:t>
            </a:r>
            <a:endParaRPr lang="zh-CN" altLang="en-US" sz="2400" b="1" dirty="0">
              <a:latin typeface="微软雅黑" panose="020B0503020204020204" pitchFamily="34" charset="-122"/>
              <a:ea typeface="微软雅黑" panose="020B0503020204020204" pitchFamily="34" charset="-122"/>
            </a:endParaRPr>
          </a:p>
        </p:txBody>
      </p:sp>
      <p:sp>
        <p:nvSpPr>
          <p:cNvPr id="11295" name="矩形 7174"/>
          <p:cNvSpPr>
            <a:spLocks noChangeArrowheads="1"/>
          </p:cNvSpPr>
          <p:nvPr/>
        </p:nvSpPr>
        <p:spPr bwMode="auto">
          <a:xfrm>
            <a:off x="2800350" y="404813"/>
            <a:ext cx="2432050" cy="58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gn="ctr">
              <a:lnSpc>
                <a:spcPct val="90000"/>
              </a:lnSpc>
              <a:spcBef>
                <a:spcPct val="20000"/>
              </a:spcBef>
            </a:pPr>
            <a:r>
              <a:rPr lang="zh-CN" altLang="en-US" sz="3600" b="1" dirty="0">
                <a:latin typeface="微软雅黑" panose="020B0503020204020204" pitchFamily="34" charset="-122"/>
                <a:ea typeface="微软雅黑" panose="020B0503020204020204" pitchFamily="34" charset="-122"/>
              </a:rPr>
              <a:t>概 况</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fade">
                                      <p:cBhvr>
                                        <p:cTn id="37" dur="800" decel="100000"/>
                                        <p:tgtEl>
                                          <p:spTgt spid="2"/>
                                        </p:tgtEl>
                                      </p:cBhvr>
                                    </p:animEffect>
                                    <p:anim calcmode="lin" valueType="num">
                                      <p:cBhvr>
                                        <p:cTn id="38" dur="800" decel="100000" fill="hold"/>
                                        <p:tgtEl>
                                          <p:spTgt spid="2"/>
                                        </p:tgtEl>
                                        <p:attrNameLst>
                                          <p:attrName>style.rotation</p:attrName>
                                        </p:attrNameLst>
                                      </p:cBhvr>
                                      <p:tavLst>
                                        <p:tav tm="0">
                                          <p:val>
                                            <p:fltVal val="-90"/>
                                          </p:val>
                                        </p:tav>
                                        <p:tav tm="100000">
                                          <p:val>
                                            <p:fltVal val="0"/>
                                          </p:val>
                                        </p:tav>
                                      </p:tavLst>
                                    </p:anim>
                                    <p:anim calcmode="lin" valueType="num">
                                      <p:cBhvr>
                                        <p:cTn id="39" dur="800" decel="100000" fill="hold"/>
                                        <p:tgtEl>
                                          <p:spTgt spid="2"/>
                                        </p:tgtEl>
                                        <p:attrNameLst>
                                          <p:attrName>ppt_x</p:attrName>
                                        </p:attrNameLst>
                                      </p:cBhvr>
                                      <p:tavLst>
                                        <p:tav tm="0">
                                          <p:val>
                                            <p:strVal val="#ppt_x+0.4"/>
                                          </p:val>
                                        </p:tav>
                                        <p:tav tm="100000">
                                          <p:val>
                                            <p:strVal val="#ppt_x-0.05"/>
                                          </p:val>
                                        </p:tav>
                                      </p:tavLst>
                                    </p:anim>
                                    <p:anim calcmode="lin" valueType="num">
                                      <p:cBhvr>
                                        <p:cTn id="40" dur="800" decel="100000" fill="hold"/>
                                        <p:tgtEl>
                                          <p:spTgt spid="2"/>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par>
                                <p:cTn id="43" presetID="30" presetClass="entr" presetSubtype="0" fill="hold" grpId="0" nodeType="withEffect">
                                  <p:stCondLst>
                                    <p:cond delay="0"/>
                                  </p:stCondLst>
                                  <p:childTnLst>
                                    <p:set>
                                      <p:cBhvr>
                                        <p:cTn id="44" dur="1" fill="hold">
                                          <p:stCondLst>
                                            <p:cond delay="0"/>
                                          </p:stCondLst>
                                        </p:cTn>
                                        <p:tgtEl>
                                          <p:spTgt spid="9246"/>
                                        </p:tgtEl>
                                        <p:attrNameLst>
                                          <p:attrName>style.visibility</p:attrName>
                                        </p:attrNameLst>
                                      </p:cBhvr>
                                      <p:to>
                                        <p:strVal val="visible"/>
                                      </p:to>
                                    </p:set>
                                    <p:animEffect transition="in" filter="fade">
                                      <p:cBhvr>
                                        <p:cTn id="45" dur="800" decel="100000"/>
                                        <p:tgtEl>
                                          <p:spTgt spid="9246"/>
                                        </p:tgtEl>
                                      </p:cBhvr>
                                    </p:animEffect>
                                    <p:anim calcmode="lin" valueType="num">
                                      <p:cBhvr>
                                        <p:cTn id="46" dur="800" decel="100000" fill="hold"/>
                                        <p:tgtEl>
                                          <p:spTgt spid="9246"/>
                                        </p:tgtEl>
                                        <p:attrNameLst>
                                          <p:attrName>style.rotation</p:attrName>
                                        </p:attrNameLst>
                                      </p:cBhvr>
                                      <p:tavLst>
                                        <p:tav tm="0">
                                          <p:val>
                                            <p:fltVal val="-90"/>
                                          </p:val>
                                        </p:tav>
                                        <p:tav tm="100000">
                                          <p:val>
                                            <p:fltVal val="0"/>
                                          </p:val>
                                        </p:tav>
                                      </p:tavLst>
                                    </p:anim>
                                    <p:anim calcmode="lin" valueType="num">
                                      <p:cBhvr>
                                        <p:cTn id="47" dur="800" decel="100000" fill="hold"/>
                                        <p:tgtEl>
                                          <p:spTgt spid="9246"/>
                                        </p:tgtEl>
                                        <p:attrNameLst>
                                          <p:attrName>ppt_x</p:attrName>
                                        </p:attrNameLst>
                                      </p:cBhvr>
                                      <p:tavLst>
                                        <p:tav tm="0">
                                          <p:val>
                                            <p:strVal val="#ppt_x+0.4"/>
                                          </p:val>
                                        </p:tav>
                                        <p:tav tm="100000">
                                          <p:val>
                                            <p:strVal val="#ppt_x-0.05"/>
                                          </p:val>
                                        </p:tav>
                                      </p:tavLst>
                                    </p:anim>
                                    <p:anim calcmode="lin" valueType="num">
                                      <p:cBhvr>
                                        <p:cTn id="48" dur="800" decel="100000" fill="hold"/>
                                        <p:tgtEl>
                                          <p:spTgt spid="9246"/>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9246"/>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9246"/>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30" presetClass="entr" presetSubtype="0" fill="hold" grpId="0" nodeType="clickEffect">
                                  <p:stCondLst>
                                    <p:cond delay="0"/>
                                  </p:stCondLst>
                                  <p:childTnLst>
                                    <p:set>
                                      <p:cBhvr>
                                        <p:cTn id="54" dur="1" fill="hold">
                                          <p:stCondLst>
                                            <p:cond delay="0"/>
                                          </p:stCondLst>
                                        </p:cTn>
                                        <p:tgtEl>
                                          <p:spTgt spid="9243"/>
                                        </p:tgtEl>
                                        <p:attrNameLst>
                                          <p:attrName>style.visibility</p:attrName>
                                        </p:attrNameLst>
                                      </p:cBhvr>
                                      <p:to>
                                        <p:strVal val="visible"/>
                                      </p:to>
                                    </p:set>
                                    <p:animEffect transition="in" filter="fade">
                                      <p:cBhvr>
                                        <p:cTn id="55" dur="800" decel="100000"/>
                                        <p:tgtEl>
                                          <p:spTgt spid="9243"/>
                                        </p:tgtEl>
                                      </p:cBhvr>
                                    </p:animEffect>
                                    <p:anim calcmode="lin" valueType="num">
                                      <p:cBhvr>
                                        <p:cTn id="56" dur="800" decel="100000" fill="hold"/>
                                        <p:tgtEl>
                                          <p:spTgt spid="9243"/>
                                        </p:tgtEl>
                                        <p:attrNameLst>
                                          <p:attrName>style.rotation</p:attrName>
                                        </p:attrNameLst>
                                      </p:cBhvr>
                                      <p:tavLst>
                                        <p:tav tm="0">
                                          <p:val>
                                            <p:fltVal val="-90"/>
                                          </p:val>
                                        </p:tav>
                                        <p:tav tm="100000">
                                          <p:val>
                                            <p:fltVal val="0"/>
                                          </p:val>
                                        </p:tav>
                                      </p:tavLst>
                                    </p:anim>
                                    <p:anim calcmode="lin" valueType="num">
                                      <p:cBhvr>
                                        <p:cTn id="57" dur="800" decel="100000" fill="hold"/>
                                        <p:tgtEl>
                                          <p:spTgt spid="9243"/>
                                        </p:tgtEl>
                                        <p:attrNameLst>
                                          <p:attrName>ppt_x</p:attrName>
                                        </p:attrNameLst>
                                      </p:cBhvr>
                                      <p:tavLst>
                                        <p:tav tm="0">
                                          <p:val>
                                            <p:strVal val="#ppt_x+0.4"/>
                                          </p:val>
                                        </p:tav>
                                        <p:tav tm="100000">
                                          <p:val>
                                            <p:strVal val="#ppt_x-0.05"/>
                                          </p:val>
                                        </p:tav>
                                      </p:tavLst>
                                    </p:anim>
                                    <p:anim calcmode="lin" valueType="num">
                                      <p:cBhvr>
                                        <p:cTn id="58" dur="800" decel="100000" fill="hold"/>
                                        <p:tgtEl>
                                          <p:spTgt spid="9243"/>
                                        </p:tgtEl>
                                        <p:attrNameLst>
                                          <p:attrName>ppt_y</p:attrName>
                                        </p:attrNameLst>
                                      </p:cBhvr>
                                      <p:tavLst>
                                        <p:tav tm="0">
                                          <p:val>
                                            <p:strVal val="#ppt_y-0.4"/>
                                          </p:val>
                                        </p:tav>
                                        <p:tav tm="100000">
                                          <p:val>
                                            <p:strVal val="#ppt_y+0.1"/>
                                          </p:val>
                                        </p:tav>
                                      </p:tavLst>
                                    </p:anim>
                                    <p:anim calcmode="lin" valueType="num">
                                      <p:cBhvr>
                                        <p:cTn id="59" dur="200" accel="100000" fill="hold">
                                          <p:stCondLst>
                                            <p:cond delay="800"/>
                                          </p:stCondLst>
                                        </p:cTn>
                                        <p:tgtEl>
                                          <p:spTgt spid="9243"/>
                                        </p:tgtEl>
                                        <p:attrNameLst>
                                          <p:attrName>ppt_x</p:attrName>
                                        </p:attrNameLst>
                                      </p:cBhvr>
                                      <p:tavLst>
                                        <p:tav tm="0">
                                          <p:val>
                                            <p:strVal val="#ppt_x-0.05"/>
                                          </p:val>
                                        </p:tav>
                                        <p:tav tm="100000">
                                          <p:val>
                                            <p:strVal val="#ppt_x"/>
                                          </p:val>
                                        </p:tav>
                                      </p:tavLst>
                                    </p:anim>
                                    <p:anim calcmode="lin" valueType="num">
                                      <p:cBhvr>
                                        <p:cTn id="60" dur="200" accel="100000" fill="hold">
                                          <p:stCondLst>
                                            <p:cond delay="800"/>
                                          </p:stCondLst>
                                        </p:cTn>
                                        <p:tgtEl>
                                          <p:spTgt spid="9243"/>
                                        </p:tgtEl>
                                        <p:attrNameLst>
                                          <p:attrName>ppt_y</p:attrName>
                                        </p:attrNameLst>
                                      </p:cBhvr>
                                      <p:tavLst>
                                        <p:tav tm="0">
                                          <p:val>
                                            <p:strVal val="#ppt_y+0.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30" presetClass="entr" presetSubtype="0" fill="hold" grpId="0" nodeType="clickEffect">
                                  <p:stCondLst>
                                    <p:cond delay="0"/>
                                  </p:stCondLst>
                                  <p:childTnLst>
                                    <p:set>
                                      <p:cBhvr>
                                        <p:cTn id="64" dur="1" fill="hold">
                                          <p:stCondLst>
                                            <p:cond delay="0"/>
                                          </p:stCondLst>
                                        </p:cTn>
                                        <p:tgtEl>
                                          <p:spTgt spid="8"/>
                                        </p:tgtEl>
                                        <p:attrNameLst>
                                          <p:attrName>style.visibility</p:attrName>
                                        </p:attrNameLst>
                                      </p:cBhvr>
                                      <p:to>
                                        <p:strVal val="visible"/>
                                      </p:to>
                                    </p:set>
                                    <p:animEffect transition="in" filter="fade">
                                      <p:cBhvr>
                                        <p:cTn id="65" dur="800" decel="100000"/>
                                        <p:tgtEl>
                                          <p:spTgt spid="8"/>
                                        </p:tgtEl>
                                      </p:cBhvr>
                                    </p:animEffect>
                                    <p:anim calcmode="lin" valueType="num">
                                      <p:cBhvr>
                                        <p:cTn id="66" dur="800" decel="100000" fill="hold"/>
                                        <p:tgtEl>
                                          <p:spTgt spid="8"/>
                                        </p:tgtEl>
                                        <p:attrNameLst>
                                          <p:attrName>style.rotation</p:attrName>
                                        </p:attrNameLst>
                                      </p:cBhvr>
                                      <p:tavLst>
                                        <p:tav tm="0">
                                          <p:val>
                                            <p:fltVal val="-90"/>
                                          </p:val>
                                        </p:tav>
                                        <p:tav tm="100000">
                                          <p:val>
                                            <p:fltVal val="0"/>
                                          </p:val>
                                        </p:tav>
                                      </p:tavLst>
                                    </p:anim>
                                    <p:anim calcmode="lin" valueType="num">
                                      <p:cBhvr>
                                        <p:cTn id="67" dur="800" decel="100000" fill="hold"/>
                                        <p:tgtEl>
                                          <p:spTgt spid="8"/>
                                        </p:tgtEl>
                                        <p:attrNameLst>
                                          <p:attrName>ppt_x</p:attrName>
                                        </p:attrNameLst>
                                      </p:cBhvr>
                                      <p:tavLst>
                                        <p:tav tm="0">
                                          <p:val>
                                            <p:strVal val="#ppt_x+0.4"/>
                                          </p:val>
                                        </p:tav>
                                        <p:tav tm="100000">
                                          <p:val>
                                            <p:strVal val="#ppt_x-0.05"/>
                                          </p:val>
                                        </p:tav>
                                      </p:tavLst>
                                    </p:anim>
                                    <p:anim calcmode="lin" valueType="num">
                                      <p:cBhvr>
                                        <p:cTn id="68" dur="800" decel="100000" fill="hold"/>
                                        <p:tgtEl>
                                          <p:spTgt spid="8"/>
                                        </p:tgtEl>
                                        <p:attrNameLst>
                                          <p:attrName>ppt_y</p:attrName>
                                        </p:attrNameLst>
                                      </p:cBhvr>
                                      <p:tavLst>
                                        <p:tav tm="0">
                                          <p:val>
                                            <p:strVal val="#ppt_y-0.4"/>
                                          </p:val>
                                        </p:tav>
                                        <p:tav tm="100000">
                                          <p:val>
                                            <p:strVal val="#ppt_y+0.1"/>
                                          </p:val>
                                        </p:tav>
                                      </p:tavLst>
                                    </p:anim>
                                    <p:anim calcmode="lin" valueType="num">
                                      <p:cBhvr>
                                        <p:cTn id="69"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70"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9243" grpId="0"/>
      <p:bldP spid="924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4976157" y="1001167"/>
            <a:ext cx="223651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台儿庄战役</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pic>
        <p:nvPicPr>
          <p:cNvPr id="6" name="图片 12"/>
          <p:cNvPicPr>
            <a:picLocks noChangeAspect="1" noChangeArrowheads="1"/>
          </p:cNvPicPr>
          <p:nvPr/>
        </p:nvPicPr>
        <p:blipFill>
          <a:blip r:embed="rId1"/>
          <a:srcRect/>
          <a:stretch>
            <a:fillRect/>
          </a:stretch>
        </p:blipFill>
        <p:spPr bwMode="auto">
          <a:xfrm>
            <a:off x="6596225" y="2543998"/>
            <a:ext cx="4251325" cy="39814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99"/>
          <p:cNvSpPr txBox="1">
            <a:spLocks noChangeArrowheads="1"/>
          </p:cNvSpPr>
          <p:nvPr/>
        </p:nvSpPr>
        <p:spPr bwMode="auto">
          <a:xfrm>
            <a:off x="1771650" y="1959223"/>
            <a:ext cx="86455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想一想：日本进攻台儿庄的意图是什么？</a:t>
            </a:r>
            <a:endParaRPr lang="zh-CN" altLang="en-US" sz="3200" b="1" dirty="0">
              <a:latin typeface="微软雅黑" panose="020B0503020204020204" pitchFamily="34" charset="-122"/>
              <a:ea typeface="微软雅黑" panose="020B0503020204020204" pitchFamily="34" charset="-122"/>
            </a:endParaRPr>
          </a:p>
        </p:txBody>
      </p:sp>
      <p:sp>
        <p:nvSpPr>
          <p:cNvPr id="8" name="文本框 1"/>
          <p:cNvSpPr txBox="1">
            <a:spLocks noChangeArrowheads="1"/>
          </p:cNvSpPr>
          <p:nvPr/>
        </p:nvSpPr>
        <p:spPr bwMode="auto">
          <a:xfrm>
            <a:off x="1774825" y="2917279"/>
            <a:ext cx="4319588" cy="3322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把山东半岛登陆的一部分日军，同津浦南下的日军会师台儿庄，合攻军事要地徐州，从而打通南北战场。</a:t>
            </a:r>
            <a:endParaRPr lang="zh-CN" altLang="en-US" sz="2800" b="1" dirty="0">
              <a:latin typeface="微软雅黑" panose="020B0503020204020204" pitchFamily="34" charset="-122"/>
              <a:ea typeface="微软雅黑" panose="020B0503020204020204" pitchFamily="34" charset="-122"/>
            </a:endParaRPr>
          </a:p>
        </p:txBody>
      </p:sp>
      <p:sp>
        <p:nvSpPr>
          <p:cNvPr id="9" name="矩形 7197"/>
          <p:cNvSpPr>
            <a:spLocks noChangeArrowheads="1"/>
          </p:cNvSpPr>
          <p:nvPr/>
        </p:nvSpPr>
        <p:spPr bwMode="auto">
          <a:xfrm>
            <a:off x="1467110" y="508767"/>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徐州会战</a:t>
            </a:r>
            <a:endParaRPr lang="zh-CN" altLang="zh-CN" sz="36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decel="100000"/>
                                        <p:tgtEl>
                                          <p:spTgt spid="6"/>
                                        </p:tgtEl>
                                      </p:cBhvr>
                                    </p:animEffect>
                                    <p:anim calcmode="lin" valueType="num">
                                      <p:cBhvr>
                                        <p:cTn id="8" dur="800" decel="100000" fill="hold"/>
                                        <p:tgtEl>
                                          <p:spTgt spid="6"/>
                                        </p:tgtEl>
                                        <p:attrNameLst>
                                          <p:attrName>style.rotation</p:attrName>
                                        </p:attrNameLst>
                                      </p:cBhvr>
                                      <p:tavLst>
                                        <p:tav tm="0">
                                          <p:val>
                                            <p:fltVal val="-90"/>
                                          </p:val>
                                        </p:tav>
                                        <p:tav tm="100000">
                                          <p:val>
                                            <p:fltVal val="0"/>
                                          </p:val>
                                        </p:tav>
                                      </p:tavLst>
                                    </p:anim>
                                    <p:anim calcmode="lin" valueType="num">
                                      <p:cBhvr>
                                        <p:cTn id="9" dur="800" decel="100000" fill="hold"/>
                                        <p:tgtEl>
                                          <p:spTgt spid="6"/>
                                        </p:tgtEl>
                                        <p:attrNameLst>
                                          <p:attrName>ppt_x</p:attrName>
                                        </p:attrNameLst>
                                      </p:cBhvr>
                                      <p:tavLst>
                                        <p:tav tm="0">
                                          <p:val>
                                            <p:strVal val="#ppt_x+0.4"/>
                                          </p:val>
                                        </p:tav>
                                        <p:tav tm="100000">
                                          <p:val>
                                            <p:strVal val="#ppt_x-0.05"/>
                                          </p:val>
                                        </p:tav>
                                      </p:tavLst>
                                    </p:anim>
                                    <p:anim calcmode="lin" valueType="num">
                                      <p:cBhvr>
                                        <p:cTn id="10" dur="800" decel="100000" fill="hold"/>
                                        <p:tgtEl>
                                          <p:spTgt spid="6"/>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矩形 7174"/>
          <p:cNvSpPr>
            <a:spLocks noChangeArrowheads="1"/>
          </p:cNvSpPr>
          <p:nvPr/>
        </p:nvSpPr>
        <p:spPr bwMode="auto">
          <a:xfrm>
            <a:off x="2898775" y="404813"/>
            <a:ext cx="18732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gn="ctr">
              <a:lnSpc>
                <a:spcPct val="90000"/>
              </a:lnSpc>
              <a:spcBef>
                <a:spcPct val="20000"/>
              </a:spcBef>
            </a:pPr>
            <a:r>
              <a:rPr lang="zh-CN" altLang="en-US" sz="4000" b="1" dirty="0">
                <a:latin typeface="微软雅黑" panose="020B0503020204020204" pitchFamily="34" charset="-122"/>
                <a:ea typeface="微软雅黑" panose="020B0503020204020204" pitchFamily="34" charset="-122"/>
              </a:rPr>
              <a:t>概 况 </a:t>
            </a:r>
            <a:endParaRPr lang="zh-CN" altLang="en-US" sz="4000" b="1" dirty="0">
              <a:latin typeface="微软雅黑" panose="020B0503020204020204" pitchFamily="34" charset="-122"/>
              <a:ea typeface="微软雅黑" panose="020B0503020204020204" pitchFamily="34" charset="-122"/>
            </a:endParaRPr>
          </a:p>
        </p:txBody>
      </p:sp>
      <p:graphicFrame>
        <p:nvGraphicFramePr>
          <p:cNvPr id="3" name="表格 2"/>
          <p:cNvGraphicFramePr/>
          <p:nvPr/>
        </p:nvGraphicFramePr>
        <p:xfrm>
          <a:off x="1808163" y="1468438"/>
          <a:ext cx="5041900" cy="4667251"/>
        </p:xfrm>
        <a:graphic>
          <a:graphicData uri="http://schemas.openxmlformats.org/drawingml/2006/table">
            <a:tbl>
              <a:tblPr/>
              <a:tblGrid>
                <a:gridCol w="997585"/>
                <a:gridCol w="4044315"/>
              </a:tblGrid>
              <a:tr h="548715">
                <a:tc gridSpan="2">
                  <a:txBody>
                    <a:bodyPr/>
                    <a:lstStyle/>
                    <a:p>
                      <a:pPr marL="0" lvl="0" indent="0" algn="ctr">
                        <a:buNone/>
                      </a:pPr>
                      <a:r>
                        <a:rPr lang="zh-CN" altLang="en-US" sz="3000" b="1" dirty="0">
                          <a:solidFill>
                            <a:schemeClr val="tx1"/>
                          </a:solidFill>
                          <a:effectLst/>
                          <a:latin typeface="微软雅黑" panose="020B0503020204020204" pitchFamily="34" charset="-122"/>
                          <a:ea typeface="微软雅黑" panose="020B0503020204020204" pitchFamily="34" charset="-122"/>
                        </a:rPr>
                        <a:t>台儿庄战役</a:t>
                      </a:r>
                      <a:endParaRPr lang="zh-CN" altLang="en-US" sz="3000" b="1" dirty="0">
                        <a:solidFill>
                          <a:schemeClr val="tx1"/>
                        </a:solidFill>
                        <a:effectLst/>
                        <a:latin typeface="微软雅黑" panose="020B0503020204020204" pitchFamily="34" charset="-122"/>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15">
                <a:tc>
                  <a:txBody>
                    <a:bodyPr/>
                    <a:lstStyle/>
                    <a:p>
                      <a:pPr marL="0" lvl="0" indent="0">
                        <a:buNone/>
                      </a:pPr>
                      <a:r>
                        <a:rPr lang="zh-CN" altLang="en-US" sz="3000" b="1" dirty="0">
                          <a:solidFill>
                            <a:schemeClr val="tx1"/>
                          </a:solidFill>
                          <a:effectLst/>
                          <a:ea typeface="微软雅黑" panose="020B0503020204020204" pitchFamily="34" charset="-122"/>
                        </a:rPr>
                        <a:t>时间</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15">
                <a:tc>
                  <a:txBody>
                    <a:bodyPr/>
                    <a:lstStyle/>
                    <a:p>
                      <a:pPr marL="0" lvl="0" indent="0">
                        <a:buNone/>
                      </a:pPr>
                      <a:r>
                        <a:rPr lang="zh-CN" altLang="en-US" sz="3000" b="1" dirty="0">
                          <a:solidFill>
                            <a:schemeClr val="tx1"/>
                          </a:solidFill>
                          <a:effectLst/>
                          <a:ea typeface="微软雅黑" panose="020B0503020204020204" pitchFamily="34" charset="-122"/>
                        </a:rPr>
                        <a:t>地点</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715">
                <a:tc>
                  <a:txBody>
                    <a:bodyPr/>
                    <a:lstStyle/>
                    <a:p>
                      <a:pPr marL="0" lvl="0" indent="0">
                        <a:buNone/>
                      </a:pPr>
                      <a:r>
                        <a:rPr lang="zh-CN" altLang="en-US" sz="3000" b="1" dirty="0">
                          <a:solidFill>
                            <a:schemeClr val="tx1"/>
                          </a:solidFill>
                          <a:effectLst/>
                          <a:ea typeface="微软雅黑" panose="020B0503020204020204" pitchFamily="34" charset="-122"/>
                        </a:rPr>
                        <a:t>指挥</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51890">
                <a:tc>
                  <a:txBody>
                    <a:bodyPr/>
                    <a:lstStyle/>
                    <a:p>
                      <a:pPr marL="0" lvl="0" indent="0">
                        <a:buNone/>
                      </a:pPr>
                      <a:r>
                        <a:rPr lang="zh-CN" altLang="en-US" sz="3000" b="1" dirty="0">
                          <a:solidFill>
                            <a:schemeClr val="tx1"/>
                          </a:solidFill>
                          <a:effectLst/>
                          <a:ea typeface="微软雅黑" panose="020B0503020204020204" pitchFamily="34" charset="-122"/>
                        </a:rPr>
                        <a:t>歼敌</a:t>
                      </a: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920501">
                <a:tc>
                  <a:txBody>
                    <a:bodyPr/>
                    <a:lstStyle/>
                    <a:p>
                      <a:pPr marL="0" lvl="0" indent="0">
                        <a:buNone/>
                      </a:pPr>
                      <a:endParaRPr lang="zh-CN" altLang="en-US" sz="3000" b="1" dirty="0">
                        <a:solidFill>
                          <a:schemeClr val="tx1"/>
                        </a:solidFill>
                        <a:effectLst/>
                        <a:ea typeface="微软雅黑" panose="020B0503020204020204" pitchFamily="34" charset="-122"/>
                      </a:endParaRPr>
                    </a:p>
                    <a:p>
                      <a:pPr marL="0" lvl="0" indent="0">
                        <a:buNone/>
                      </a:pPr>
                      <a:r>
                        <a:rPr lang="zh-CN" altLang="en-US" sz="3000" b="1" dirty="0">
                          <a:solidFill>
                            <a:schemeClr val="tx1"/>
                          </a:solidFill>
                          <a:effectLst/>
                          <a:ea typeface="微软雅黑" panose="020B0503020204020204" pitchFamily="34" charset="-122"/>
                        </a:rPr>
                        <a:t>影响</a:t>
                      </a:r>
                      <a:endParaRPr lang="zh-CN" altLang="en-US" sz="3000" b="1" dirty="0">
                        <a:solidFill>
                          <a:schemeClr val="tx1"/>
                        </a:solidFill>
                        <a:effectLst/>
                        <a:ea typeface="微软雅黑" panose="020B0503020204020204" pitchFamily="34" charset="-122"/>
                      </a:endParaRPr>
                    </a:p>
                    <a:p>
                      <a:pPr marL="0" lvl="0" indent="0">
                        <a:buNone/>
                      </a:pPr>
                      <a:endParaRPr lang="zh-CN" altLang="en-US" sz="3000" b="1" dirty="0">
                        <a:solidFill>
                          <a:schemeClr val="tx1"/>
                        </a:solidFill>
                        <a:effectLst/>
                        <a:ea typeface="微软雅黑" panose="020B0503020204020204" pitchFamily="34" charset="-122"/>
                      </a:endParaRPr>
                    </a:p>
                    <a:p>
                      <a:pPr marL="0" lvl="0" indent="0">
                        <a:buNone/>
                      </a:pPr>
                      <a:endParaRPr lang="zh-CN" altLang="en-US" sz="3000" b="1" dirty="0">
                        <a:solidFill>
                          <a:schemeClr val="tx1"/>
                        </a:solidFill>
                        <a:effectLst/>
                        <a:ea typeface="微软雅黑" panose="020B0503020204020204" pitchFamily="34" charset="-122"/>
                      </a:endParaRPr>
                    </a:p>
                  </a:txBody>
                  <a:tcPr marL="91428" marR="91428" marT="45726" marB="45726">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ea typeface="微软雅黑" panose="020B0503020204020204" pitchFamily="34" charset="-122"/>
                      </a:endParaRPr>
                    </a:p>
                  </a:txBody>
                  <a:tcPr marL="91428" marR="91428" marT="45726" marB="45726">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773362" y="2016125"/>
            <a:ext cx="2458541"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1938</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2782888" y="2590800"/>
            <a:ext cx="21050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山东台儿庄 </a:t>
            </a:r>
            <a:endParaRPr lang="zh-CN" altLang="en-US" sz="2800" b="1" dirty="0">
              <a:latin typeface="微软雅黑" panose="020B0503020204020204" pitchFamily="34" charset="-122"/>
              <a:ea typeface="微软雅黑" panose="020B0503020204020204" pitchFamily="34" charset="-122"/>
            </a:endParaRPr>
          </a:p>
        </p:txBody>
      </p:sp>
      <p:sp>
        <p:nvSpPr>
          <p:cNvPr id="8" name="文本框 26650"/>
          <p:cNvSpPr txBox="1">
            <a:spLocks noChangeArrowheads="1"/>
          </p:cNvSpPr>
          <p:nvPr/>
        </p:nvSpPr>
        <p:spPr bwMode="auto">
          <a:xfrm>
            <a:off x="2806700" y="4221163"/>
            <a:ext cx="4144963" cy="181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抗战以来中国正面战场取得的最大的一场胜仗，振奋了中国军民的精神，坚定了抗战意志和信念。</a:t>
            </a:r>
            <a:endParaRPr lang="zh-CN" altLang="en-US" sz="2800" b="1" dirty="0">
              <a:latin typeface="微软雅黑" panose="020B0503020204020204" pitchFamily="34" charset="-122"/>
              <a:ea typeface="微软雅黑" panose="020B0503020204020204" pitchFamily="34" charset="-122"/>
            </a:endParaRPr>
          </a:p>
        </p:txBody>
      </p:sp>
      <p:sp>
        <p:nvSpPr>
          <p:cNvPr id="9" name="文本框 26650"/>
          <p:cNvSpPr txBox="1">
            <a:spLocks noChangeArrowheads="1"/>
          </p:cNvSpPr>
          <p:nvPr/>
        </p:nvSpPr>
        <p:spPr bwMode="auto">
          <a:xfrm>
            <a:off x="2803525" y="3114675"/>
            <a:ext cx="38576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第五战区司令官李宗仁</a:t>
            </a:r>
            <a:endParaRPr lang="zh-CN" altLang="en-US" sz="2800" b="1" dirty="0">
              <a:latin typeface="微软雅黑" panose="020B0503020204020204" pitchFamily="34" charset="-122"/>
              <a:ea typeface="微软雅黑" panose="020B0503020204020204" pitchFamily="34" charset="-122"/>
            </a:endParaRPr>
          </a:p>
        </p:txBody>
      </p:sp>
      <p:sp>
        <p:nvSpPr>
          <p:cNvPr id="9244" name="文本框 1"/>
          <p:cNvSpPr txBox="1">
            <a:spLocks noChangeArrowheads="1"/>
          </p:cNvSpPr>
          <p:nvPr/>
        </p:nvSpPr>
        <p:spPr bwMode="auto">
          <a:xfrm>
            <a:off x="2765425" y="3703638"/>
            <a:ext cx="344328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歼灭日军</a:t>
            </a:r>
            <a:r>
              <a:rPr lang="en-US" altLang="zh-CN" sz="2800" b="1" dirty="0">
                <a:latin typeface="微软雅黑" panose="020B0503020204020204" pitchFamily="34" charset="-122"/>
                <a:ea typeface="微软雅黑" panose="020B0503020204020204" pitchFamily="34" charset="-122"/>
              </a:rPr>
              <a:t>10000</a:t>
            </a:r>
            <a:r>
              <a:rPr lang="zh-CN" altLang="en-US" sz="2800" b="1" dirty="0">
                <a:latin typeface="微软雅黑" panose="020B0503020204020204" pitchFamily="34" charset="-122"/>
                <a:ea typeface="微软雅黑" panose="020B0503020204020204" pitchFamily="34" charset="-122"/>
              </a:rPr>
              <a:t>多人</a:t>
            </a:r>
            <a:endParaRPr lang="zh-CN" altLang="en-US" sz="2800" b="1" dirty="0">
              <a:latin typeface="微软雅黑" panose="020B0503020204020204" pitchFamily="34" charset="-122"/>
              <a:ea typeface="微软雅黑" panose="020B0503020204020204" pitchFamily="34" charset="-122"/>
            </a:endParaRPr>
          </a:p>
        </p:txBody>
      </p:sp>
      <p:pic>
        <p:nvPicPr>
          <p:cNvPr id="9245"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98738" y="1501775"/>
            <a:ext cx="506412"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92" name="组合 16391"/>
          <p:cNvGrpSpPr/>
          <p:nvPr/>
        </p:nvGrpSpPr>
        <p:grpSpPr bwMode="auto">
          <a:xfrm>
            <a:off x="7175500" y="1479550"/>
            <a:ext cx="3144838" cy="4611688"/>
            <a:chOff x="0" y="0"/>
            <a:chExt cx="1882" cy="2734"/>
          </a:xfrm>
        </p:grpSpPr>
        <p:pic>
          <p:nvPicPr>
            <p:cNvPr id="9247" name="图片 16392" descr="u=3786657603,4233310082&amp;fm=0&amp;gp=0">
              <a:hlinkClick r:id="rId2"/>
            </p:cNvPr>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 y="0"/>
              <a:ext cx="1723" cy="2223"/>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9248" name="文本框 16393"/>
            <p:cNvSpPr txBox="1">
              <a:spLocks noChangeArrowheads="1"/>
            </p:cNvSpPr>
            <p:nvPr/>
          </p:nvSpPr>
          <p:spPr bwMode="auto">
            <a:xfrm>
              <a:off x="0" y="2315"/>
              <a:ext cx="1882" cy="419"/>
            </a:xfrm>
            <a:prstGeom prst="rect">
              <a:avLst/>
            </a:prstGeom>
            <a:noFill/>
            <a:ln w="38100">
              <a:solidFill>
                <a:schemeClr val="tx1"/>
              </a:solid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4000" b="1" dirty="0">
                  <a:latin typeface="微软雅黑" panose="020B0503020204020204" pitchFamily="34" charset="-122"/>
                  <a:ea typeface="微软雅黑" panose="020B0503020204020204" pitchFamily="34" charset="-122"/>
                  <a:cs typeface="方正黑体简体"/>
                </a:rPr>
                <a:t>李宗仁</a:t>
              </a:r>
              <a:endParaRPr lang="zh-CN" altLang="en-US" sz="4000" b="1" dirty="0">
                <a:latin typeface="微软雅黑" panose="020B0503020204020204" pitchFamily="34" charset="-122"/>
                <a:ea typeface="微软雅黑" panose="020B0503020204020204" pitchFamily="34" charset="-122"/>
                <a:cs typeface="方正黑体简体"/>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244"/>
                                        </p:tgtEl>
                                        <p:attrNameLst>
                                          <p:attrName>style.visibility</p:attrName>
                                        </p:attrNameLst>
                                      </p:cBhvr>
                                      <p:to>
                                        <p:strVal val="visible"/>
                                      </p:to>
                                    </p:set>
                                    <p:anim calcmode="lin" valueType="num">
                                      <p:cBhvr additive="base">
                                        <p:cTn id="37" dur="500" fill="hold"/>
                                        <p:tgtEl>
                                          <p:spTgt spid="9244"/>
                                        </p:tgtEl>
                                        <p:attrNameLst>
                                          <p:attrName>ppt_x</p:attrName>
                                        </p:attrNameLst>
                                      </p:cBhvr>
                                      <p:tavLst>
                                        <p:tav tm="0">
                                          <p:val>
                                            <p:strVal val="#ppt_x"/>
                                          </p:val>
                                        </p:tav>
                                        <p:tav tm="100000">
                                          <p:val>
                                            <p:strVal val="#ppt_x"/>
                                          </p:val>
                                        </p:tav>
                                      </p:tavLst>
                                    </p:anim>
                                    <p:anim calcmode="lin" valueType="num">
                                      <p:cBhvr additive="base">
                                        <p:cTn id="38" dur="500" fill="hold"/>
                                        <p:tgtEl>
                                          <p:spTgt spid="924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800" decel="100000"/>
                                        <p:tgtEl>
                                          <p:spTgt spid="8"/>
                                        </p:tgtEl>
                                      </p:cBhvr>
                                    </p:animEffect>
                                    <p:anim calcmode="lin" valueType="num">
                                      <p:cBhvr>
                                        <p:cTn id="44" dur="800" decel="100000" fill="hold"/>
                                        <p:tgtEl>
                                          <p:spTgt spid="8"/>
                                        </p:tgtEl>
                                        <p:attrNameLst>
                                          <p:attrName>style.rotation</p:attrName>
                                        </p:attrNameLst>
                                      </p:cBhvr>
                                      <p:tavLst>
                                        <p:tav tm="0">
                                          <p:val>
                                            <p:fltVal val="-90"/>
                                          </p:val>
                                        </p:tav>
                                        <p:tav tm="100000">
                                          <p:val>
                                            <p:fltVal val="0"/>
                                          </p:val>
                                        </p:tav>
                                      </p:tavLst>
                                    </p:anim>
                                    <p:anim calcmode="lin" valueType="num">
                                      <p:cBhvr>
                                        <p:cTn id="45" dur="800" decel="100000" fill="hold"/>
                                        <p:tgtEl>
                                          <p:spTgt spid="8"/>
                                        </p:tgtEl>
                                        <p:attrNameLst>
                                          <p:attrName>ppt_x</p:attrName>
                                        </p:attrNameLst>
                                      </p:cBhvr>
                                      <p:tavLst>
                                        <p:tav tm="0">
                                          <p:val>
                                            <p:strVal val="#ppt_x+0.4"/>
                                          </p:val>
                                        </p:tav>
                                        <p:tav tm="100000">
                                          <p:val>
                                            <p:strVal val="#ppt_x-0.05"/>
                                          </p:val>
                                        </p:tav>
                                      </p:tavLst>
                                    </p:anim>
                                    <p:anim calcmode="lin" valueType="num">
                                      <p:cBhvr>
                                        <p:cTn id="46" dur="800" decel="100000" fill="hold"/>
                                        <p:tgtEl>
                                          <p:spTgt spid="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 presetClass="entr" presetSubtype="16" fill="hold" nodeType="clickEffect">
                                  <p:stCondLst>
                                    <p:cond delay="0"/>
                                  </p:stCondLst>
                                  <p:childTnLst>
                                    <p:set>
                                      <p:cBhvr>
                                        <p:cTn id="52" dur="1" fill="hold">
                                          <p:stCondLst>
                                            <p:cond delay="0"/>
                                          </p:stCondLst>
                                        </p:cTn>
                                        <p:tgtEl>
                                          <p:spTgt spid="16392"/>
                                        </p:tgtEl>
                                        <p:attrNameLst>
                                          <p:attrName>style.visibility</p:attrName>
                                        </p:attrNameLst>
                                      </p:cBhvr>
                                      <p:to>
                                        <p:strVal val="visible"/>
                                      </p:to>
                                    </p:set>
                                    <p:animEffect transition="in" filter="box(in)">
                                      <p:cBhvr>
                                        <p:cTn id="53" dur="500"/>
                                        <p:tgtEl>
                                          <p:spTgt spid="163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924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3"/>
          <p:cNvSpPr>
            <a:spLocks noGrp="1" noChangeArrowheads="1"/>
          </p:cNvSpPr>
          <p:nvPr/>
        </p:nvSpPr>
        <p:spPr bwMode="auto">
          <a:xfrm>
            <a:off x="1782763" y="547688"/>
            <a:ext cx="8634412"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buClr>
                <a:schemeClr val="tx1"/>
              </a:buClr>
              <a:buSzPct val="70000"/>
              <a:buFont typeface="Wingdings" panose="05000000000000000000" pitchFamily="2" charset="2"/>
              <a:buNone/>
            </a:pPr>
            <a:r>
              <a:rPr lang="zh-CN" altLang="en-US" sz="3200" b="1" dirty="0">
                <a:latin typeface="微软雅黑" panose="020B0503020204020204" pitchFamily="34" charset="-122"/>
                <a:ea typeface="微软雅黑" panose="020B0503020204020204" pitchFamily="34" charset="-122"/>
              </a:rPr>
              <a:t>　 “台儿庄捷报传出后，举国若狂。京沪沦陷后，笼罩全国的悲观空气至此一扫而空，抗战前途露出一线曙光。</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区区台儿庄地区经此一战，几成民族复兴的象征。我军得此鼓励，无不精神百倍，都出现一片欢乐之情，为抗战发动以来的第一快事。”</a:t>
            </a:r>
            <a:endParaRPr lang="zh-CN" altLang="en-US" sz="32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8328025" y="5229225"/>
            <a:ext cx="201803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李宗仁</a:t>
            </a:r>
            <a:endParaRPr lang="zh-CN" altLang="en-US" sz="28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9217"/>
                                        </p:tgtEl>
                                        <p:attrNameLst>
                                          <p:attrName>style.visibility</p:attrName>
                                        </p:attrNameLst>
                                      </p:cBhvr>
                                      <p:to>
                                        <p:strVal val="visible"/>
                                      </p:to>
                                    </p:set>
                                    <p:animEffect transition="in" filter="fade">
                                      <p:cBhvr>
                                        <p:cTn id="7" dur="800" decel="100000"/>
                                        <p:tgtEl>
                                          <p:spTgt spid="9217"/>
                                        </p:tgtEl>
                                      </p:cBhvr>
                                    </p:animEffect>
                                    <p:anim calcmode="lin" valueType="num">
                                      <p:cBhvr>
                                        <p:cTn id="8" dur="800" decel="100000" fill="hold"/>
                                        <p:tgtEl>
                                          <p:spTgt spid="9217"/>
                                        </p:tgtEl>
                                        <p:attrNameLst>
                                          <p:attrName>style.rotation</p:attrName>
                                        </p:attrNameLst>
                                      </p:cBhvr>
                                      <p:tavLst>
                                        <p:tav tm="0">
                                          <p:val>
                                            <p:fltVal val="-90"/>
                                          </p:val>
                                        </p:tav>
                                        <p:tav tm="100000">
                                          <p:val>
                                            <p:fltVal val="0"/>
                                          </p:val>
                                        </p:tav>
                                      </p:tavLst>
                                    </p:anim>
                                    <p:anim calcmode="lin" valueType="num">
                                      <p:cBhvr>
                                        <p:cTn id="9" dur="800" decel="100000" fill="hold"/>
                                        <p:tgtEl>
                                          <p:spTgt spid="9217"/>
                                        </p:tgtEl>
                                        <p:attrNameLst>
                                          <p:attrName>ppt_x</p:attrName>
                                        </p:attrNameLst>
                                      </p:cBhvr>
                                      <p:tavLst>
                                        <p:tav tm="0">
                                          <p:val>
                                            <p:strVal val="#ppt_x+0.4"/>
                                          </p:val>
                                        </p:tav>
                                        <p:tav tm="100000">
                                          <p:val>
                                            <p:strVal val="#ppt_x-0.05"/>
                                          </p:val>
                                        </p:tav>
                                      </p:tavLst>
                                    </p:anim>
                                    <p:anim calcmode="lin" valueType="num">
                                      <p:cBhvr>
                                        <p:cTn id="10" dur="800" decel="100000" fill="hold"/>
                                        <p:tgtEl>
                                          <p:spTgt spid="921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921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921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7"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449938" y="492092"/>
            <a:ext cx="4514850" cy="5724525"/>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矩形 2"/>
          <p:cNvSpPr/>
          <p:nvPr/>
        </p:nvSpPr>
        <p:spPr>
          <a:xfrm>
            <a:off x="6363476" y="366623"/>
            <a:ext cx="5178491" cy="6124754"/>
          </a:xfrm>
          <a:prstGeom prst="rect">
            <a:avLst/>
          </a:prstGeom>
        </p:spPr>
        <p:txBody>
          <a:bodyPr wrap="square">
            <a:spAutoFit/>
          </a:bodyPr>
          <a:lstStyle/>
          <a:p>
            <a:r>
              <a:rPr lang="zh-CN" altLang="en-US" sz="2800" dirty="0">
                <a:latin typeface="+mn-ea"/>
              </a:rPr>
              <a:t>毛泽东在总结抗日战争初期经验的基础上，针对中国国民党内部分人的“中国必亡论”和“中国速胜论”，以及中国共产党内部分人轻视游击战的倾向，系统地阐述了中国实行持久战以获得对日作战胜利的战略。</a:t>
            </a:r>
            <a:endParaRPr lang="zh-CN" altLang="en-US" sz="2800" dirty="0">
              <a:latin typeface="+mn-ea"/>
            </a:endParaRPr>
          </a:p>
          <a:p>
            <a:r>
              <a:rPr lang="en-US" altLang="zh-CN" sz="2800" dirty="0">
                <a:latin typeface="+mn-ea"/>
              </a:rPr>
              <a:t>《</a:t>
            </a:r>
            <a:r>
              <a:rPr lang="zh-CN" altLang="en-US" sz="2800" dirty="0">
                <a:latin typeface="+mn-ea"/>
              </a:rPr>
              <a:t>论持久战</a:t>
            </a:r>
            <a:r>
              <a:rPr lang="en-US" altLang="zh-CN" sz="2800" dirty="0">
                <a:latin typeface="+mn-ea"/>
              </a:rPr>
              <a:t>》</a:t>
            </a:r>
            <a:r>
              <a:rPr lang="zh-CN" altLang="en-US" sz="2800" dirty="0">
                <a:latin typeface="+mn-ea"/>
              </a:rPr>
              <a:t>论证了抗战的发展规律，阐明了争取抗战胜利的道路，批判了对抗战的各种错误认识。该著作从思想上武装了全党全军和人民群众，坚定了中国人民争取抗战胜利的信心，是指导全国抗战的理论纲领。</a:t>
            </a:r>
            <a:endParaRPr lang="zh-CN" altLang="en-US" sz="2800" dirty="0">
              <a:latin typeface="+mn-ea"/>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矩形 9"/>
          <p:cNvSpPr>
            <a:spLocks noChangeArrowheads="1"/>
          </p:cNvSpPr>
          <p:nvPr/>
        </p:nvSpPr>
        <p:spPr bwMode="auto">
          <a:xfrm>
            <a:off x="2178050" y="1701800"/>
            <a:ext cx="3671888" cy="4679528"/>
          </a:xfrm>
          <a:prstGeom prst="rect">
            <a:avLst/>
          </a:prstGeom>
          <a:solidFill>
            <a:srgbClr val="5D5D5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3200" b="1" dirty="0">
                <a:solidFill>
                  <a:srgbClr val="FFFFFF"/>
                </a:solidFill>
                <a:ea typeface="微软雅黑" panose="020B0503020204020204" pitchFamily="34" charset="-122"/>
              </a:rPr>
              <a:t>日 本</a:t>
            </a:r>
            <a:endParaRPr lang="zh-CN" altLang="en-US" sz="3200" b="1" dirty="0">
              <a:solidFill>
                <a:srgbClr val="FFFFFF"/>
              </a:solidFill>
              <a:ea typeface="微软雅黑" panose="020B0503020204020204" pitchFamily="34" charset="-122"/>
            </a:endParaRPr>
          </a:p>
          <a:p>
            <a:pPr algn="ctr"/>
            <a:endParaRPr lang="zh-CN" altLang="en-US" b="1" dirty="0">
              <a:solidFill>
                <a:srgbClr val="FFFFFF"/>
              </a:solidFill>
              <a:ea typeface="微软雅黑" panose="020B0503020204020204" pitchFamily="34" charset="-122"/>
            </a:endParaRPr>
          </a:p>
          <a:p>
            <a:pPr algn="ctr">
              <a:lnSpc>
                <a:spcPct val="150000"/>
              </a:lnSpc>
            </a:pPr>
            <a:r>
              <a:rPr lang="zh-CN" altLang="en-US" sz="2400" b="1" dirty="0">
                <a:solidFill>
                  <a:srgbClr val="FFFFFF"/>
                </a:solidFill>
                <a:latin typeface="微软雅黑" panose="020B0503020204020204" pitchFamily="34" charset="-122"/>
                <a:ea typeface="微软雅黑" panose="020B0503020204020204" pitchFamily="34" charset="-122"/>
              </a:rPr>
              <a:t>日本大本营认为“只要攻占汉口、广州，就能支配中国”，于是日本御前会议决定发动武汉会战，迅速攻占武汉，以迫使中国政府屈服。</a:t>
            </a:r>
            <a:endParaRPr lang="zh-CN" altLang="en-US" sz="2400" b="1" dirty="0">
              <a:solidFill>
                <a:srgbClr val="FFFFFF"/>
              </a:solidFill>
              <a:ea typeface="微软雅黑" panose="020B0503020204020204" pitchFamily="34" charset="-122"/>
            </a:endParaRPr>
          </a:p>
          <a:p>
            <a:pPr algn="ctr"/>
            <a:endParaRPr lang="zh-CN" altLang="en-US" b="1" dirty="0">
              <a:solidFill>
                <a:srgbClr val="FFFFFF"/>
              </a:solidFill>
              <a:ea typeface="微软雅黑" panose="020B0503020204020204" pitchFamily="34" charset="-122"/>
            </a:endParaRPr>
          </a:p>
        </p:txBody>
      </p:sp>
      <p:sp>
        <p:nvSpPr>
          <p:cNvPr id="10242" name="文本框 6149"/>
          <p:cNvSpPr txBox="1">
            <a:spLocks noChangeArrowheads="1"/>
          </p:cNvSpPr>
          <p:nvPr/>
        </p:nvSpPr>
        <p:spPr bwMode="auto">
          <a:xfrm>
            <a:off x="6129338" y="3273426"/>
            <a:ext cx="4184650" cy="368300"/>
          </a:xfrm>
          <a:prstGeom prst="rect">
            <a:avLst/>
          </a:prstGeom>
          <a:noFill/>
          <a:ln>
            <a:noFill/>
          </a:ln>
          <a:effectLst>
            <a:outerShdw dist="63500" dir="2700000" algn="ctr" rotWithShape="0">
              <a:srgbClr val="000000">
                <a:alpha val="2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b="1" dirty="0">
              <a:latin typeface="Arial" panose="020B0604020202020204" pitchFamily="34" charset="0"/>
              <a:ea typeface="微软雅黑" panose="020B0503020204020204" pitchFamily="34" charset="-122"/>
            </a:endParaRPr>
          </a:p>
        </p:txBody>
      </p:sp>
      <p:sp>
        <p:nvSpPr>
          <p:cNvPr id="10243" name="矩形 9"/>
          <p:cNvSpPr>
            <a:spLocks noChangeArrowheads="1"/>
          </p:cNvSpPr>
          <p:nvPr/>
        </p:nvSpPr>
        <p:spPr bwMode="auto">
          <a:xfrm>
            <a:off x="6353175" y="1701800"/>
            <a:ext cx="3600450" cy="4679528"/>
          </a:xfrm>
          <a:prstGeom prst="rect">
            <a:avLst/>
          </a:prstGeom>
          <a:solidFill>
            <a:srgbClr val="5D5D5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solidFill>
                  <a:srgbClr val="FFFFFF"/>
                </a:solidFill>
                <a:latin typeface="微软雅黑" panose="020B0503020204020204" pitchFamily="34" charset="-122"/>
                <a:ea typeface="微软雅黑" panose="020B0503020204020204" pitchFamily="34" charset="-122"/>
              </a:rPr>
              <a:t> </a:t>
            </a:r>
            <a:endParaRPr lang="zh-CN" altLang="en-US" sz="2400" b="1" dirty="0">
              <a:solidFill>
                <a:srgbClr val="FFFFFF"/>
              </a:solidFill>
              <a:latin typeface="微软雅黑" panose="020B0503020204020204" pitchFamily="34" charset="-122"/>
              <a:ea typeface="微软雅黑" panose="020B0503020204020204" pitchFamily="34" charset="-122"/>
            </a:endParaRPr>
          </a:p>
          <a:p>
            <a:pPr algn="ctr">
              <a:lnSpc>
                <a:spcPct val="150000"/>
              </a:lnSpc>
            </a:pPr>
            <a:r>
              <a:rPr lang="zh-CN" altLang="en-US" sz="2400" b="1" dirty="0">
                <a:solidFill>
                  <a:srgbClr val="FFFFFF"/>
                </a:solidFill>
                <a:latin typeface="微软雅黑" panose="020B0503020204020204" pitchFamily="34" charset="-122"/>
                <a:ea typeface="微软雅黑" panose="020B0503020204020204" pitchFamily="34" charset="-122"/>
              </a:rPr>
              <a:t>   预期武汉陷落将令中国停止抵抗。我党在徐州会战前就提出，派周恩来，董必武，叶剑英，博古等领导干部到武汉。</a:t>
            </a:r>
            <a:endParaRPr lang="zh-CN" altLang="en-US" b="1" dirty="0">
              <a:latin typeface="Arial" panose="020B0604020202020204" pitchFamily="34" charset="0"/>
              <a:ea typeface="微软雅黑" panose="020B0503020204020204" pitchFamily="34" charset="-122"/>
            </a:endParaRPr>
          </a:p>
        </p:txBody>
      </p:sp>
      <p:sp>
        <p:nvSpPr>
          <p:cNvPr id="10244" name="文本框 6151"/>
          <p:cNvSpPr txBox="1">
            <a:spLocks noChangeArrowheads="1"/>
          </p:cNvSpPr>
          <p:nvPr/>
        </p:nvSpPr>
        <p:spPr bwMode="auto">
          <a:xfrm>
            <a:off x="6760344" y="2022793"/>
            <a:ext cx="3440112" cy="583565"/>
          </a:xfrm>
          <a:prstGeom prst="rect">
            <a:avLst/>
          </a:prstGeom>
          <a:noFill/>
          <a:ln>
            <a:noFill/>
          </a:ln>
          <a:effectLst>
            <a:outerShdw dist="63500" dir="2700000" algn="ctr" rotWithShape="0">
              <a:srgbClr val="000000">
                <a:alpha val="2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200" b="1">
                <a:solidFill>
                  <a:schemeClr val="bg1"/>
                </a:solidFill>
                <a:latin typeface="Arial" panose="020B0604020202020204" pitchFamily="34" charset="0"/>
                <a:ea typeface="微软雅黑" panose="020B0503020204020204" pitchFamily="34" charset="-122"/>
              </a:rPr>
              <a:t>中国政府</a:t>
            </a:r>
            <a:endParaRPr lang="zh-CN" altLang="en-US" sz="3200" b="1">
              <a:solidFill>
                <a:schemeClr val="bg1"/>
              </a:solidFill>
              <a:latin typeface="Arial" panose="020B0604020202020204" pitchFamily="34" charset="0"/>
              <a:ea typeface="微软雅黑" panose="020B0503020204020204" pitchFamily="34" charset="-122"/>
            </a:endParaRPr>
          </a:p>
        </p:txBody>
      </p:sp>
      <p:pic>
        <p:nvPicPr>
          <p:cNvPr id="10245" name="图片 6152" descr="cb8065380cd79123a5cb9339ac345982b3b7d0a20cf4a86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353175" y="1917700"/>
            <a:ext cx="1114425"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图片 6153" descr="C:\Users\Administrator\Desktop\1316442571523487_large.jpg1316442571523487_lar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8050" y="1939925"/>
            <a:ext cx="1008063" cy="62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矩形 7197"/>
          <p:cNvSpPr>
            <a:spLocks noChangeArrowheads="1"/>
          </p:cNvSpPr>
          <p:nvPr/>
        </p:nvSpPr>
        <p:spPr bwMode="auto">
          <a:xfrm>
            <a:off x="1774825" y="621223"/>
            <a:ext cx="27494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保卫大武汉</a:t>
            </a:r>
            <a:endParaRPr lang="zh-CN"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10241"/>
                                        </p:tgtEl>
                                        <p:attrNameLst>
                                          <p:attrName>style.visibility</p:attrName>
                                        </p:attrNameLst>
                                      </p:cBhvr>
                                      <p:to>
                                        <p:strVal val="visible"/>
                                      </p:to>
                                    </p:set>
                                    <p:animEffect transition="in" filter="fade">
                                      <p:cBhvr>
                                        <p:cTn id="7" dur="800" decel="100000"/>
                                        <p:tgtEl>
                                          <p:spTgt spid="10241"/>
                                        </p:tgtEl>
                                      </p:cBhvr>
                                    </p:animEffect>
                                    <p:anim calcmode="lin" valueType="num">
                                      <p:cBhvr>
                                        <p:cTn id="8" dur="800" decel="100000" fill="hold"/>
                                        <p:tgtEl>
                                          <p:spTgt spid="10241"/>
                                        </p:tgtEl>
                                        <p:attrNameLst>
                                          <p:attrName>style.rotation</p:attrName>
                                        </p:attrNameLst>
                                      </p:cBhvr>
                                      <p:tavLst>
                                        <p:tav tm="0">
                                          <p:val>
                                            <p:fltVal val="-90"/>
                                          </p:val>
                                        </p:tav>
                                        <p:tav tm="100000">
                                          <p:val>
                                            <p:fltVal val="0"/>
                                          </p:val>
                                        </p:tav>
                                      </p:tavLst>
                                    </p:anim>
                                    <p:anim calcmode="lin" valueType="num">
                                      <p:cBhvr>
                                        <p:cTn id="9" dur="800" decel="100000" fill="hold"/>
                                        <p:tgtEl>
                                          <p:spTgt spid="10241"/>
                                        </p:tgtEl>
                                        <p:attrNameLst>
                                          <p:attrName>ppt_x</p:attrName>
                                        </p:attrNameLst>
                                      </p:cBhvr>
                                      <p:tavLst>
                                        <p:tav tm="0">
                                          <p:val>
                                            <p:strVal val="#ppt_x+0.4"/>
                                          </p:val>
                                        </p:tav>
                                        <p:tav tm="100000">
                                          <p:val>
                                            <p:strVal val="#ppt_x-0.05"/>
                                          </p:val>
                                        </p:tav>
                                      </p:tavLst>
                                    </p:anim>
                                    <p:anim calcmode="lin" valueType="num">
                                      <p:cBhvr>
                                        <p:cTn id="10" dur="800" decel="100000" fill="hold"/>
                                        <p:tgtEl>
                                          <p:spTgt spid="1024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24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241"/>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10246"/>
                                        </p:tgtEl>
                                        <p:attrNameLst>
                                          <p:attrName>style.visibility</p:attrName>
                                        </p:attrNameLst>
                                      </p:cBhvr>
                                      <p:to>
                                        <p:strVal val="visible"/>
                                      </p:to>
                                    </p:set>
                                    <p:animEffect transition="in" filter="fade">
                                      <p:cBhvr>
                                        <p:cTn id="15" dur="800" decel="100000"/>
                                        <p:tgtEl>
                                          <p:spTgt spid="10246"/>
                                        </p:tgtEl>
                                      </p:cBhvr>
                                    </p:animEffect>
                                    <p:anim calcmode="lin" valueType="num">
                                      <p:cBhvr>
                                        <p:cTn id="16" dur="800" decel="100000" fill="hold"/>
                                        <p:tgtEl>
                                          <p:spTgt spid="10246"/>
                                        </p:tgtEl>
                                        <p:attrNameLst>
                                          <p:attrName>style.rotation</p:attrName>
                                        </p:attrNameLst>
                                      </p:cBhvr>
                                      <p:tavLst>
                                        <p:tav tm="0">
                                          <p:val>
                                            <p:fltVal val="-90"/>
                                          </p:val>
                                        </p:tav>
                                        <p:tav tm="100000">
                                          <p:val>
                                            <p:fltVal val="0"/>
                                          </p:val>
                                        </p:tav>
                                      </p:tavLst>
                                    </p:anim>
                                    <p:anim calcmode="lin" valueType="num">
                                      <p:cBhvr>
                                        <p:cTn id="17" dur="800" decel="100000" fill="hold"/>
                                        <p:tgtEl>
                                          <p:spTgt spid="10246"/>
                                        </p:tgtEl>
                                        <p:attrNameLst>
                                          <p:attrName>ppt_x</p:attrName>
                                        </p:attrNameLst>
                                      </p:cBhvr>
                                      <p:tavLst>
                                        <p:tav tm="0">
                                          <p:val>
                                            <p:strVal val="#ppt_x+0.4"/>
                                          </p:val>
                                        </p:tav>
                                        <p:tav tm="100000">
                                          <p:val>
                                            <p:strVal val="#ppt_x-0.05"/>
                                          </p:val>
                                        </p:tav>
                                      </p:tavLst>
                                    </p:anim>
                                    <p:anim calcmode="lin" valueType="num">
                                      <p:cBhvr>
                                        <p:cTn id="18" dur="800" decel="100000" fill="hold"/>
                                        <p:tgtEl>
                                          <p:spTgt spid="10246"/>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10246"/>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10246"/>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10242"/>
                                        </p:tgtEl>
                                        <p:attrNameLst>
                                          <p:attrName>style.visibility</p:attrName>
                                        </p:attrNameLst>
                                      </p:cBhvr>
                                      <p:to>
                                        <p:strVal val="visible"/>
                                      </p:to>
                                    </p:set>
                                    <p:anim calcmode="lin" valueType="num">
                                      <p:cBhvr>
                                        <p:cTn id="25" dur="500"/>
                                        <p:tgtEl>
                                          <p:spTgt spid="10242"/>
                                        </p:tgtEl>
                                        <p:attrNameLst>
                                          <p:attrName>ppt_y</p:attrName>
                                        </p:attrNameLst>
                                      </p:cBhvr>
                                      <p:tavLst>
                                        <p:tav tm="0">
                                          <p:val>
                                            <p:strVal val="#ppt_y+#ppt_h*1.125000"/>
                                          </p:val>
                                        </p:tav>
                                        <p:tav tm="100000">
                                          <p:val>
                                            <p:strVal val="#ppt_y"/>
                                          </p:val>
                                        </p:tav>
                                      </p:tavLst>
                                    </p:anim>
                                    <p:animEffect transition="in" filter="wipe(up)">
                                      <p:cBhvr>
                                        <p:cTn id="26" dur="500"/>
                                        <p:tgtEl>
                                          <p:spTgt spid="10242"/>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0243"/>
                                        </p:tgtEl>
                                        <p:attrNameLst>
                                          <p:attrName>style.visibility</p:attrName>
                                        </p:attrNameLst>
                                      </p:cBhvr>
                                      <p:to>
                                        <p:strVal val="visible"/>
                                      </p:to>
                                    </p:set>
                                    <p:anim calcmode="lin" valueType="num">
                                      <p:cBhvr>
                                        <p:cTn id="29" dur="500"/>
                                        <p:tgtEl>
                                          <p:spTgt spid="10243"/>
                                        </p:tgtEl>
                                        <p:attrNameLst>
                                          <p:attrName>ppt_y</p:attrName>
                                        </p:attrNameLst>
                                      </p:cBhvr>
                                      <p:tavLst>
                                        <p:tav tm="0">
                                          <p:val>
                                            <p:strVal val="#ppt_y+#ppt_h*1.125000"/>
                                          </p:val>
                                        </p:tav>
                                        <p:tav tm="100000">
                                          <p:val>
                                            <p:strVal val="#ppt_y"/>
                                          </p:val>
                                        </p:tav>
                                      </p:tavLst>
                                    </p:anim>
                                    <p:animEffect transition="in" filter="wipe(up)">
                                      <p:cBhvr>
                                        <p:cTn id="30" dur="500"/>
                                        <p:tgtEl>
                                          <p:spTgt spid="10243"/>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0244"/>
                                        </p:tgtEl>
                                        <p:attrNameLst>
                                          <p:attrName>style.visibility</p:attrName>
                                        </p:attrNameLst>
                                      </p:cBhvr>
                                      <p:to>
                                        <p:strVal val="visible"/>
                                      </p:to>
                                    </p:set>
                                    <p:anim calcmode="lin" valueType="num">
                                      <p:cBhvr>
                                        <p:cTn id="33" dur="500"/>
                                        <p:tgtEl>
                                          <p:spTgt spid="10244"/>
                                        </p:tgtEl>
                                        <p:attrNameLst>
                                          <p:attrName>ppt_y</p:attrName>
                                        </p:attrNameLst>
                                      </p:cBhvr>
                                      <p:tavLst>
                                        <p:tav tm="0">
                                          <p:val>
                                            <p:strVal val="#ppt_y+#ppt_h*1.125000"/>
                                          </p:val>
                                        </p:tav>
                                        <p:tav tm="100000">
                                          <p:val>
                                            <p:strVal val="#ppt_y"/>
                                          </p:val>
                                        </p:tav>
                                      </p:tavLst>
                                    </p:anim>
                                    <p:animEffect transition="in" filter="wipe(up)">
                                      <p:cBhvr>
                                        <p:cTn id="34" dur="500"/>
                                        <p:tgtEl>
                                          <p:spTgt spid="10244"/>
                                        </p:tgtEl>
                                      </p:cBhvr>
                                    </p:animEffect>
                                  </p:childTnLst>
                                </p:cTn>
                              </p:par>
                              <p:par>
                                <p:cTn id="35" presetID="12" presetClass="entr" presetSubtype="4" fill="hold" nodeType="withEffect">
                                  <p:stCondLst>
                                    <p:cond delay="0"/>
                                  </p:stCondLst>
                                  <p:childTnLst>
                                    <p:set>
                                      <p:cBhvr>
                                        <p:cTn id="36" dur="1" fill="hold">
                                          <p:stCondLst>
                                            <p:cond delay="0"/>
                                          </p:stCondLst>
                                        </p:cTn>
                                        <p:tgtEl>
                                          <p:spTgt spid="10245"/>
                                        </p:tgtEl>
                                        <p:attrNameLst>
                                          <p:attrName>style.visibility</p:attrName>
                                        </p:attrNameLst>
                                      </p:cBhvr>
                                      <p:to>
                                        <p:strVal val="visible"/>
                                      </p:to>
                                    </p:set>
                                    <p:anim calcmode="lin" valueType="num">
                                      <p:cBhvr>
                                        <p:cTn id="37" dur="500"/>
                                        <p:tgtEl>
                                          <p:spTgt spid="10245"/>
                                        </p:tgtEl>
                                        <p:attrNameLst>
                                          <p:attrName>ppt_y</p:attrName>
                                        </p:attrNameLst>
                                      </p:cBhvr>
                                      <p:tavLst>
                                        <p:tav tm="0">
                                          <p:val>
                                            <p:strVal val="#ppt_y+#ppt_h*1.125000"/>
                                          </p:val>
                                        </p:tav>
                                        <p:tav tm="100000">
                                          <p:val>
                                            <p:strVal val="#ppt_y"/>
                                          </p:val>
                                        </p:tav>
                                      </p:tavLst>
                                    </p:anim>
                                    <p:animEffect transition="in" filter="wipe(up)">
                                      <p:cBhvr>
                                        <p:cTn id="38" dur="500"/>
                                        <p:tgtEl>
                                          <p:spTgt spid="1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1" grpId="0" bldLvl="0" animBg="1"/>
      <p:bldP spid="10242" grpId="0" bldLvl="0" animBg="1"/>
      <p:bldP spid="10243" grpId="0" bldLvl="0" animBg="1"/>
      <p:bldP spid="10244"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矩形 8"/>
          <p:cNvSpPr>
            <a:spLocks noChangeArrowheads="1"/>
          </p:cNvSpPr>
          <p:nvPr/>
        </p:nvSpPr>
        <p:spPr bwMode="auto">
          <a:xfrm>
            <a:off x="1943100" y="688975"/>
            <a:ext cx="8302625" cy="5584825"/>
          </a:xfrm>
          <a:prstGeom prst="rect">
            <a:avLst/>
          </a:prstGeom>
          <a:solidFill>
            <a:srgbClr val="E8E8E8"/>
          </a:solidFill>
          <a:ln>
            <a:noFill/>
          </a:ln>
          <a:effectLst>
            <a:outerShdw dist="101599" dir="2700000" algn="ctr" rotWithShape="0">
              <a:srgbClr val="000000">
                <a:alpha val="29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en-US" dirty="0">
              <a:solidFill>
                <a:srgbClr val="FFFFFF"/>
              </a:solidFill>
              <a:ea typeface="微软雅黑" panose="020B0503020204020204" pitchFamily="34" charset="-122"/>
            </a:endParaRPr>
          </a:p>
        </p:txBody>
      </p:sp>
      <p:sp>
        <p:nvSpPr>
          <p:cNvPr id="11266" name="矩形 9"/>
          <p:cNvSpPr>
            <a:spLocks noChangeArrowheads="1"/>
          </p:cNvSpPr>
          <p:nvPr/>
        </p:nvSpPr>
        <p:spPr bwMode="auto">
          <a:xfrm>
            <a:off x="2343150" y="1539875"/>
            <a:ext cx="7572375" cy="4448175"/>
          </a:xfrm>
          <a:prstGeom prst="rect">
            <a:avLst/>
          </a:prstGeom>
          <a:solidFill>
            <a:srgbClr val="5D5D5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lang="zh-CN" altLang="en-US" dirty="0">
              <a:solidFill>
                <a:srgbClr val="FFFFFF"/>
              </a:solidFill>
              <a:ea typeface="微软雅黑" panose="020B0503020204020204" pitchFamily="34" charset="-122"/>
            </a:endParaRPr>
          </a:p>
          <a:p>
            <a:pPr algn="ctr"/>
            <a:endParaRPr lang="zh-CN" altLang="en-US" dirty="0">
              <a:solidFill>
                <a:srgbClr val="FFFFFF"/>
              </a:solidFill>
              <a:ea typeface="微软雅黑" panose="020B0503020204020204" pitchFamily="34" charset="-122"/>
            </a:endParaRPr>
          </a:p>
          <a:p>
            <a:pPr algn="ctr"/>
            <a:endParaRPr lang="zh-CN" altLang="en-US" dirty="0">
              <a:solidFill>
                <a:srgbClr val="FFFFFF"/>
              </a:solidFill>
              <a:ea typeface="微软雅黑" panose="020B0503020204020204" pitchFamily="34" charset="-122"/>
            </a:endParaRPr>
          </a:p>
        </p:txBody>
      </p:sp>
      <p:sp>
        <p:nvSpPr>
          <p:cNvPr id="11267" name="TextBox 12"/>
          <p:cNvSpPr txBox="1">
            <a:spLocks noChangeArrowheads="1"/>
          </p:cNvSpPr>
          <p:nvPr/>
        </p:nvSpPr>
        <p:spPr bwMode="auto">
          <a:xfrm>
            <a:off x="2514600" y="831850"/>
            <a:ext cx="6854825"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a:solidFill>
                  <a:srgbClr val="5D5D5D"/>
                </a:solidFill>
                <a:latin typeface="微软雅黑" panose="020B0503020204020204" pitchFamily="34" charset="-122"/>
                <a:ea typeface="微软雅黑" panose="020B0503020204020204" pitchFamily="34" charset="-122"/>
              </a:rPr>
              <a:t>武汉成为军事、经济、政治中心</a:t>
            </a:r>
            <a:endParaRPr lang="zh-CN" altLang="en-US" sz="3600" b="1">
              <a:solidFill>
                <a:srgbClr val="5D5D5D"/>
              </a:solidFill>
              <a:latin typeface="微软雅黑" panose="020B0503020204020204" pitchFamily="34" charset="-122"/>
              <a:ea typeface="微软雅黑" panose="020B0503020204020204" pitchFamily="34" charset="-122"/>
            </a:endParaRPr>
          </a:p>
        </p:txBody>
      </p:sp>
      <p:pic>
        <p:nvPicPr>
          <p:cNvPr id="11268" name="图片 5128" descr="12857644171MB2ld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479675" y="1724025"/>
            <a:ext cx="7213600" cy="399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265"/>
                                        </p:tgtEl>
                                        <p:attrNameLst>
                                          <p:attrName>style.visibility</p:attrName>
                                        </p:attrNameLst>
                                      </p:cBhvr>
                                      <p:to>
                                        <p:strVal val="visible"/>
                                      </p:to>
                                    </p:set>
                                    <p:animEffect transition="in" filter="randombar(horizontal)">
                                      <p:cBhvr>
                                        <p:cTn id="7" dur="500"/>
                                        <p:tgtEl>
                                          <p:spTgt spid="11265"/>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1266"/>
                                        </p:tgtEl>
                                        <p:attrNameLst>
                                          <p:attrName>style.visibility</p:attrName>
                                        </p:attrNameLst>
                                      </p:cBhvr>
                                      <p:to>
                                        <p:strVal val="visible"/>
                                      </p:to>
                                    </p:set>
                                    <p:animEffect transition="in" filter="randombar(horizontal)">
                                      <p:cBhvr>
                                        <p:cTn id="10" dur="500"/>
                                        <p:tgtEl>
                                          <p:spTgt spid="11266"/>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1267"/>
                                        </p:tgtEl>
                                        <p:attrNameLst>
                                          <p:attrName>style.visibility</p:attrName>
                                        </p:attrNameLst>
                                      </p:cBhvr>
                                      <p:to>
                                        <p:strVal val="visible"/>
                                      </p:to>
                                    </p:set>
                                    <p:animEffect transition="in" filter="randombar(horizontal)">
                                      <p:cBhvr>
                                        <p:cTn id="13" dur="500"/>
                                        <p:tgtEl>
                                          <p:spTgt spid="11267"/>
                                        </p:tgtEl>
                                      </p:cBhvr>
                                    </p:animEffect>
                                  </p:childTnLst>
                                </p:cTn>
                              </p:par>
                              <p:par>
                                <p:cTn id="14" presetID="14" presetClass="entr" presetSubtype="10" fill="hold" nodeType="withEffect">
                                  <p:stCondLst>
                                    <p:cond delay="0"/>
                                  </p:stCondLst>
                                  <p:childTnLst>
                                    <p:set>
                                      <p:cBhvr>
                                        <p:cTn id="15" dur="1" fill="hold">
                                          <p:stCondLst>
                                            <p:cond delay="0"/>
                                          </p:stCondLst>
                                        </p:cTn>
                                        <p:tgtEl>
                                          <p:spTgt spid="11268"/>
                                        </p:tgtEl>
                                        <p:attrNameLst>
                                          <p:attrName>style.visibility</p:attrName>
                                        </p:attrNameLst>
                                      </p:cBhvr>
                                      <p:to>
                                        <p:strVal val="visible"/>
                                      </p:to>
                                    </p:set>
                                    <p:animEffect transition="in" filter="randombar(horizontal)">
                                      <p:cBhvr>
                                        <p:cTn id="16" dur="5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 grpId="0" bldLvl="0" animBg="1"/>
      <p:bldP spid="11266" grpId="0" bldLvl="0" animBg="1"/>
      <p:bldP spid="1126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99"/>
          <p:cNvSpPr txBox="1">
            <a:spLocks noChangeArrowheads="1"/>
          </p:cNvSpPr>
          <p:nvPr/>
        </p:nvSpPr>
        <p:spPr bwMode="auto">
          <a:xfrm>
            <a:off x="7361238" y="787400"/>
            <a:ext cx="3141662" cy="5128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pPr>
            <a:r>
              <a:rPr lang="en-US" altLang="zh-CN" sz="2800" b="1" dirty="0">
                <a:latin typeface="微软雅黑" panose="020B0503020204020204" pitchFamily="34" charset="-122"/>
                <a:ea typeface="微软雅黑" panose="020B0503020204020204" pitchFamily="34" charset="-122"/>
              </a:rPr>
              <a:t>   1938</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6</a:t>
            </a:r>
            <a:r>
              <a:rPr lang="zh-CN" altLang="en-US" sz="2800" b="1" dirty="0">
                <a:latin typeface="微软雅黑" panose="020B0503020204020204" pitchFamily="34" charset="-122"/>
                <a:ea typeface="微软雅黑" panose="020B0503020204020204" pitchFamily="34" charset="-122"/>
              </a:rPr>
              <a:t>月，日军集结</a:t>
            </a:r>
            <a:r>
              <a:rPr lang="en-US" altLang="zh-CN" sz="2800" b="1" dirty="0">
                <a:latin typeface="微软雅黑" panose="020B0503020204020204" pitchFamily="34" charset="-122"/>
                <a:ea typeface="微软雅黑" panose="020B0503020204020204" pitchFamily="34" charset="-122"/>
              </a:rPr>
              <a:t>40</a:t>
            </a:r>
            <a:r>
              <a:rPr lang="zh-CN" altLang="en-US" sz="2800" b="1" dirty="0">
                <a:latin typeface="微软雅黑" panose="020B0503020204020204" pitchFamily="34" charset="-122"/>
                <a:ea typeface="微软雅黑" panose="020B0503020204020204" pitchFamily="34" charset="-122"/>
              </a:rPr>
              <a:t>多万兵力进攻武汉。为保卫大武汉，中国军队部署</a:t>
            </a:r>
            <a:r>
              <a:rPr lang="en-US" altLang="zh-CN" sz="2800" b="1" dirty="0">
                <a:latin typeface="微软雅黑" panose="020B0503020204020204" pitchFamily="34" charset="-122"/>
                <a:ea typeface="微软雅黑" panose="020B0503020204020204" pitchFamily="34" charset="-122"/>
              </a:rPr>
              <a:t>100</a:t>
            </a:r>
            <a:r>
              <a:rPr lang="zh-CN" altLang="en-US" sz="2800" b="1" dirty="0">
                <a:latin typeface="微软雅黑" panose="020B0503020204020204" pitchFamily="34" charset="-122"/>
                <a:ea typeface="微软雅黑" panose="020B0503020204020204" pitchFamily="34" charset="-122"/>
              </a:rPr>
              <a:t>多万人参战。中国军队利用大别山、鄱阳湖和长江西岸有力地形，抵抗敌军。</a:t>
            </a:r>
            <a:endParaRPr lang="zh-CN" altLang="en-US" sz="2800" b="1" dirty="0">
              <a:latin typeface="微软雅黑" panose="020B0503020204020204" pitchFamily="34" charset="-122"/>
              <a:ea typeface="微软雅黑" panose="020B0503020204020204" pitchFamily="34" charset="-122"/>
            </a:endParaRPr>
          </a:p>
        </p:txBody>
      </p:sp>
      <p:sp>
        <p:nvSpPr>
          <p:cNvPr id="12291" name="Text Box 7"/>
          <p:cNvSpPr txBox="1">
            <a:spLocks noChangeArrowheads="1"/>
          </p:cNvSpPr>
          <p:nvPr/>
        </p:nvSpPr>
        <p:spPr bwMode="auto">
          <a:xfrm>
            <a:off x="1677038" y="5849775"/>
            <a:ext cx="571509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蒋介石在武汉大学检阅国民革命军</a:t>
            </a:r>
            <a:endParaRPr lang="zh-CN" altLang="en-US" sz="2800" b="1" dirty="0">
              <a:latin typeface="微软雅黑" panose="020B0503020204020204" pitchFamily="34" charset="-122"/>
              <a:ea typeface="微软雅黑" panose="020B0503020204020204" pitchFamily="34" charset="-122"/>
            </a:endParaRPr>
          </a:p>
        </p:txBody>
      </p:sp>
      <p:grpSp>
        <p:nvGrpSpPr>
          <p:cNvPr id="15363" name="组合 1"/>
          <p:cNvGrpSpPr/>
          <p:nvPr/>
        </p:nvGrpSpPr>
        <p:grpSpPr bwMode="auto">
          <a:xfrm>
            <a:off x="1774825" y="814388"/>
            <a:ext cx="5357813" cy="4881562"/>
            <a:chOff x="250032" y="814039"/>
            <a:chExt cx="5358606" cy="4881316"/>
          </a:xfrm>
        </p:grpSpPr>
        <p:pic>
          <p:nvPicPr>
            <p:cNvPr id="15364" name="图片 4101" descr="8694a4c27d1ed21ba5df3896ad6eddc450da81cb39db1f9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50032" y="814039"/>
              <a:ext cx="5358606" cy="4881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5094710"/>
              <a:ext cx="720080" cy="210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2290"/>
                                        </p:tgtEl>
                                        <p:attrNameLst>
                                          <p:attrName>style.visibility</p:attrName>
                                        </p:attrNameLst>
                                      </p:cBhvr>
                                      <p:to>
                                        <p:strVal val="visible"/>
                                      </p:to>
                                    </p:set>
                                    <p:anim calcmode="discrete" valueType="clr">
                                      <p:cBhvr override="childStyle">
                                        <p:cTn id="7" dur="80"/>
                                        <p:tgtEl>
                                          <p:spTgt spid="1229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2290"/>
                                        </p:tgtEl>
                                        <p:attrNameLst>
                                          <p:attrName>fillcolor</p:attrName>
                                        </p:attrNameLst>
                                      </p:cBhvr>
                                      <p:tavLst>
                                        <p:tav tm="0">
                                          <p:val>
                                            <p:clrVal>
                                              <a:schemeClr val="accent2"/>
                                            </p:clrVal>
                                          </p:val>
                                        </p:tav>
                                        <p:tav tm="50000">
                                          <p:val>
                                            <p:clrVal>
                                              <a:schemeClr val="hlink"/>
                                            </p:clrVal>
                                          </p:val>
                                        </p:tav>
                                      </p:tavLst>
                                    </p:anim>
                                    <p:set>
                                      <p:cBhvr>
                                        <p:cTn id="9" dur="80"/>
                                        <p:tgtEl>
                                          <p:spTgt spid="12290"/>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grpId="0" nodeType="clickEffect">
                                  <p:stCondLst>
                                    <p:cond delay="0"/>
                                  </p:stCondLst>
                                  <p:childTnLst>
                                    <p:set>
                                      <p:cBhvr>
                                        <p:cTn id="13" dur="1" fill="hold">
                                          <p:stCondLst>
                                            <p:cond delay="0"/>
                                          </p:stCondLst>
                                        </p:cTn>
                                        <p:tgtEl>
                                          <p:spTgt spid="12291"/>
                                        </p:tgtEl>
                                        <p:attrNameLst>
                                          <p:attrName>style.visibility</p:attrName>
                                        </p:attrNameLst>
                                      </p:cBhvr>
                                      <p:to>
                                        <p:strVal val="visible"/>
                                      </p:to>
                                    </p:set>
                                    <p:animEffect transition="in" filter="fade">
                                      <p:cBhvr>
                                        <p:cTn id="14" dur="800" decel="100000"/>
                                        <p:tgtEl>
                                          <p:spTgt spid="12291"/>
                                        </p:tgtEl>
                                      </p:cBhvr>
                                    </p:animEffect>
                                    <p:anim calcmode="lin" valueType="num">
                                      <p:cBhvr>
                                        <p:cTn id="15" dur="800" decel="100000" fill="hold"/>
                                        <p:tgtEl>
                                          <p:spTgt spid="12291"/>
                                        </p:tgtEl>
                                        <p:attrNameLst>
                                          <p:attrName>style.rotation</p:attrName>
                                        </p:attrNameLst>
                                      </p:cBhvr>
                                      <p:tavLst>
                                        <p:tav tm="0">
                                          <p:val>
                                            <p:fltVal val="-90"/>
                                          </p:val>
                                        </p:tav>
                                        <p:tav tm="100000">
                                          <p:val>
                                            <p:fltVal val="0"/>
                                          </p:val>
                                        </p:tav>
                                      </p:tavLst>
                                    </p:anim>
                                    <p:anim calcmode="lin" valueType="num">
                                      <p:cBhvr>
                                        <p:cTn id="16" dur="800" decel="100000" fill="hold"/>
                                        <p:tgtEl>
                                          <p:spTgt spid="12291"/>
                                        </p:tgtEl>
                                        <p:attrNameLst>
                                          <p:attrName>ppt_x</p:attrName>
                                        </p:attrNameLst>
                                      </p:cBhvr>
                                      <p:tavLst>
                                        <p:tav tm="0">
                                          <p:val>
                                            <p:strVal val="#ppt_x+0.4"/>
                                          </p:val>
                                        </p:tav>
                                        <p:tav tm="100000">
                                          <p:val>
                                            <p:strVal val="#ppt_x-0.05"/>
                                          </p:val>
                                        </p:tav>
                                      </p:tavLst>
                                    </p:anim>
                                    <p:anim calcmode="lin" valueType="num">
                                      <p:cBhvr>
                                        <p:cTn id="17" dur="800" decel="100000" fill="hold"/>
                                        <p:tgtEl>
                                          <p:spTgt spid="12291"/>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12291"/>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1229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2063552" y="1046980"/>
          <a:ext cx="8318499" cy="4326236"/>
        </p:xfrm>
        <a:graphic>
          <a:graphicData uri="http://schemas.openxmlformats.org/drawingml/2006/table">
            <a:tbl>
              <a:tblPr/>
              <a:tblGrid>
                <a:gridCol w="997585"/>
                <a:gridCol w="7320914"/>
              </a:tblGrid>
              <a:tr h="505879">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武汉会战</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5879">
                <a:tc>
                  <a:txBody>
                    <a:bodyPr/>
                    <a:lstStyle/>
                    <a:p>
                      <a:pPr marL="0" lvl="0" indent="0" algn="ctr">
                        <a:buNone/>
                      </a:pPr>
                      <a:r>
                        <a:rPr lang="zh-CN" altLang="en-US" sz="2400" b="1" dirty="0">
                          <a:solidFill>
                            <a:srgbClr val="0000FF"/>
                          </a:solidFill>
                          <a:effectLst/>
                          <a:ea typeface="微软雅黑" panose="020B0503020204020204" pitchFamily="34" charset="-122"/>
                        </a:rPr>
                        <a:t>时间</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5879">
                <a:tc>
                  <a:txBody>
                    <a:bodyPr/>
                    <a:lstStyle/>
                    <a:p>
                      <a:pPr marL="0" lvl="0" indent="0" algn="ctr">
                        <a:buNone/>
                      </a:pPr>
                      <a:r>
                        <a:rPr lang="zh-CN" altLang="en-US" sz="2400" b="1" dirty="0">
                          <a:solidFill>
                            <a:srgbClr val="0000FF"/>
                          </a:solidFill>
                          <a:effectLst/>
                          <a:ea typeface="微软雅黑" panose="020B0503020204020204" pitchFamily="34" charset="-122"/>
                        </a:rPr>
                        <a:t>地点</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5879">
                <a:tc>
                  <a:txBody>
                    <a:bodyPr/>
                    <a:lstStyle/>
                    <a:p>
                      <a:pPr marL="0" lvl="0" indent="0" algn="ctr">
                        <a:buNone/>
                      </a:pPr>
                      <a:r>
                        <a:rPr lang="zh-CN" altLang="en-US" sz="2400" b="1" dirty="0">
                          <a:solidFill>
                            <a:srgbClr val="0000FF"/>
                          </a:solidFill>
                          <a:effectLst/>
                          <a:ea typeface="微软雅黑" panose="020B0503020204020204" pitchFamily="34" charset="-122"/>
                        </a:rPr>
                        <a:t>指挥</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08807">
                <a:tc>
                  <a:txBody>
                    <a:bodyPr/>
                    <a:lstStyle/>
                    <a:p>
                      <a:pPr marL="0" lvl="0" indent="0" algn="ctr">
                        <a:buNone/>
                      </a:pPr>
                      <a:r>
                        <a:rPr lang="zh-CN" altLang="en-US" sz="2400" b="1" dirty="0">
                          <a:solidFill>
                            <a:srgbClr val="0000FF"/>
                          </a:solidFill>
                          <a:effectLst/>
                          <a:ea typeface="微软雅黑" panose="020B0503020204020204" pitchFamily="34" charset="-122"/>
                        </a:rPr>
                        <a:t>战役</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119561">
                <a:tc>
                  <a:txBody>
                    <a:bodyPr/>
                    <a:lstStyle/>
                    <a:p>
                      <a:pPr marL="0" lvl="0" indent="0" algn="ctr">
                        <a:buNone/>
                      </a:pPr>
                      <a:r>
                        <a:rPr lang="zh-CN" altLang="en-US" sz="2400" b="1" dirty="0">
                          <a:solidFill>
                            <a:srgbClr val="0000FF"/>
                          </a:solidFill>
                          <a:effectLst/>
                          <a:ea typeface="微软雅黑" panose="020B0503020204020204" pitchFamily="34" charset="-122"/>
                        </a:rPr>
                        <a:t>特点</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r h="674352">
                <a:tc>
                  <a:txBody>
                    <a:bodyPr/>
                    <a:lstStyle/>
                    <a:p>
                      <a:pPr marL="0" lvl="0" indent="0" algn="ctr">
                        <a:buNone/>
                      </a:pPr>
                      <a:r>
                        <a:rPr lang="zh-CN" altLang="en-US" sz="2400" b="1" dirty="0">
                          <a:solidFill>
                            <a:srgbClr val="0000FF"/>
                          </a:solidFill>
                          <a:effectLst/>
                          <a:ea typeface="微软雅黑" panose="020B0503020204020204" pitchFamily="34" charset="-122"/>
                        </a:rPr>
                        <a:t>意义</a:t>
                      </a:r>
                      <a:endParaRPr lang="zh-CN" altLang="en-US" sz="2400" b="1" dirty="0">
                        <a:solidFill>
                          <a:srgbClr val="0000FF"/>
                        </a:solidFill>
                        <a:effectLst/>
                        <a:ea typeface="微软雅黑" panose="020B0503020204020204" pitchFamily="34" charset="-122"/>
                      </a:endParaRPr>
                    </a:p>
                  </a:txBody>
                  <a:tcPr marT="45726" marB="45726"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T="45726" marB="45726"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3028752" y="1594667"/>
            <a:ext cx="350043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solidFill>
                  <a:srgbClr val="0000FF"/>
                </a:solidFill>
                <a:latin typeface="微软雅黑" panose="020B0503020204020204" pitchFamily="34" charset="-122"/>
                <a:ea typeface="微软雅黑" panose="020B0503020204020204" pitchFamily="34" charset="-122"/>
              </a:rPr>
              <a:t>1938</a:t>
            </a:r>
            <a:r>
              <a:rPr lang="zh-CN" altLang="en-US" sz="2400" b="1" dirty="0">
                <a:solidFill>
                  <a:srgbClr val="0000FF"/>
                </a:solidFill>
                <a:latin typeface="微软雅黑" panose="020B0503020204020204" pitchFamily="34" charset="-122"/>
                <a:ea typeface="微软雅黑" panose="020B0503020204020204" pitchFamily="34" charset="-122"/>
              </a:rPr>
              <a:t>年</a:t>
            </a:r>
            <a:r>
              <a:rPr lang="en-US" altLang="zh-CN" sz="2400" b="1" dirty="0">
                <a:solidFill>
                  <a:srgbClr val="0000FF"/>
                </a:solidFill>
                <a:latin typeface="微软雅黑" panose="020B0503020204020204" pitchFamily="34" charset="-122"/>
                <a:ea typeface="微软雅黑" panose="020B0503020204020204" pitchFamily="34" charset="-122"/>
              </a:rPr>
              <a:t>6</a:t>
            </a:r>
            <a:r>
              <a:rPr lang="zh-CN" altLang="en-US" sz="2400" b="1" dirty="0">
                <a:solidFill>
                  <a:srgbClr val="0000FF"/>
                </a:solidFill>
                <a:latin typeface="微软雅黑" panose="020B0503020204020204" pitchFamily="34" charset="-122"/>
                <a:ea typeface="微软雅黑" panose="020B0503020204020204" pitchFamily="34" charset="-122"/>
              </a:rPr>
              <a:t>月</a:t>
            </a:r>
            <a:r>
              <a:rPr lang="en-US" altLang="zh-CN" sz="2400" b="1" dirty="0">
                <a:solidFill>
                  <a:srgbClr val="0000FF"/>
                </a:solidFill>
                <a:latin typeface="微软雅黑" panose="020B0503020204020204" pitchFamily="34" charset="-122"/>
                <a:ea typeface="微软雅黑" panose="020B0503020204020204" pitchFamily="34" charset="-122"/>
              </a:rPr>
              <a:t>—10</a:t>
            </a:r>
            <a:r>
              <a:rPr lang="zh-CN" altLang="en-US" sz="2400" b="1" dirty="0">
                <a:solidFill>
                  <a:srgbClr val="0000FF"/>
                </a:solidFill>
                <a:latin typeface="微软雅黑" panose="020B0503020204020204" pitchFamily="34" charset="-122"/>
                <a:ea typeface="微软雅黑" panose="020B0503020204020204" pitchFamily="34" charset="-122"/>
              </a:rPr>
              <a:t>月</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3036689" y="2060848"/>
            <a:ext cx="34369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武汉及武汉外围地区 </a:t>
            </a:r>
            <a:endParaRPr lang="zh-CN" altLang="en-US" sz="2400" b="1" dirty="0">
              <a:latin typeface="Arial" panose="020B0604020202020204" pitchFamily="34" charset="0"/>
              <a:ea typeface="微软雅黑" panose="020B0503020204020204" pitchFamily="34" charset="-122"/>
            </a:endParaRPr>
          </a:p>
        </p:txBody>
      </p:sp>
      <p:sp>
        <p:nvSpPr>
          <p:cNvPr id="8" name="文本框 26650"/>
          <p:cNvSpPr txBox="1">
            <a:spLocks noChangeArrowheads="1"/>
          </p:cNvSpPr>
          <p:nvPr/>
        </p:nvSpPr>
        <p:spPr bwMode="auto">
          <a:xfrm>
            <a:off x="3057327" y="4792065"/>
            <a:ext cx="70785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日本企图迅速灭亡中国的既定战略彻底破灭</a:t>
            </a:r>
            <a:endParaRPr lang="zh-CN" altLang="en-US" sz="2400" b="1" dirty="0">
              <a:latin typeface="Arial" panose="020B0604020202020204" pitchFamily="34" charset="0"/>
              <a:ea typeface="微软雅黑" panose="020B0503020204020204" pitchFamily="34" charset="-122"/>
            </a:endParaRPr>
          </a:p>
        </p:txBody>
      </p:sp>
      <p:sp>
        <p:nvSpPr>
          <p:cNvPr id="9" name="文本框 26650"/>
          <p:cNvSpPr txBox="1">
            <a:spLocks noChangeArrowheads="1"/>
          </p:cNvSpPr>
          <p:nvPr/>
        </p:nvSpPr>
        <p:spPr bwMode="auto">
          <a:xfrm>
            <a:off x="3057327" y="2564904"/>
            <a:ext cx="14382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solidFill>
                  <a:srgbClr val="0000FF"/>
                </a:solidFill>
                <a:latin typeface="Arial" panose="020B0604020202020204" pitchFamily="34" charset="0"/>
                <a:ea typeface="微软雅黑" panose="020B0503020204020204" pitchFamily="34" charset="-122"/>
              </a:rPr>
              <a:t>蒋介石</a:t>
            </a:r>
            <a:endParaRPr lang="zh-CN" altLang="en-US" sz="2400" b="1" dirty="0">
              <a:solidFill>
                <a:srgbClr val="0000FF"/>
              </a:solidFill>
              <a:latin typeface="Arial" panose="020B0604020202020204" pitchFamily="34" charset="0"/>
              <a:ea typeface="微软雅黑" panose="020B0503020204020204" pitchFamily="34" charset="-122"/>
            </a:endParaRPr>
          </a:p>
        </p:txBody>
      </p:sp>
      <p:sp>
        <p:nvSpPr>
          <p:cNvPr id="16414" name="文本框 1"/>
          <p:cNvSpPr txBox="1">
            <a:spLocks noChangeArrowheads="1"/>
          </p:cNvSpPr>
          <p:nvPr/>
        </p:nvSpPr>
        <p:spPr bwMode="auto">
          <a:xfrm>
            <a:off x="3020814" y="3135881"/>
            <a:ext cx="34417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万家岭大捷等</a:t>
            </a:r>
            <a:endParaRPr lang="zh-CN" altLang="en-US" sz="2400" b="1" dirty="0">
              <a:latin typeface="Arial" panose="020B0604020202020204" pitchFamily="34" charset="0"/>
              <a:ea typeface="微软雅黑" panose="020B0503020204020204" pitchFamily="34" charset="-122"/>
            </a:endParaRPr>
          </a:p>
        </p:txBody>
      </p:sp>
      <p:pic>
        <p:nvPicPr>
          <p:cNvPr id="17439"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852539" y="1081904"/>
            <a:ext cx="5064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a:spLocks noChangeArrowheads="1"/>
          </p:cNvSpPr>
          <p:nvPr/>
        </p:nvSpPr>
        <p:spPr bwMode="auto">
          <a:xfrm>
            <a:off x="3068439" y="3783953"/>
            <a:ext cx="645636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兵力最多、战线最长、牺牲最重，创抗战以来规模之最</a:t>
            </a:r>
            <a:endParaRPr lang="zh-CN" altLang="en-US" sz="24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16414"/>
                                        </p:tgtEl>
                                        <p:attrNameLst>
                                          <p:attrName>style.visibility</p:attrName>
                                        </p:attrNameLst>
                                      </p:cBhvr>
                                      <p:to>
                                        <p:strVal val="visible"/>
                                      </p:to>
                                    </p:set>
                                    <p:animEffect transition="in" filter="fade">
                                      <p:cBhvr>
                                        <p:cTn id="37" dur="800" decel="100000"/>
                                        <p:tgtEl>
                                          <p:spTgt spid="16414"/>
                                        </p:tgtEl>
                                      </p:cBhvr>
                                    </p:animEffect>
                                    <p:anim calcmode="lin" valueType="num">
                                      <p:cBhvr>
                                        <p:cTn id="38" dur="800" decel="100000" fill="hold"/>
                                        <p:tgtEl>
                                          <p:spTgt spid="16414"/>
                                        </p:tgtEl>
                                        <p:attrNameLst>
                                          <p:attrName>style.rotation</p:attrName>
                                        </p:attrNameLst>
                                      </p:cBhvr>
                                      <p:tavLst>
                                        <p:tav tm="0">
                                          <p:val>
                                            <p:fltVal val="-90"/>
                                          </p:val>
                                        </p:tav>
                                        <p:tav tm="100000">
                                          <p:val>
                                            <p:fltVal val="0"/>
                                          </p:val>
                                        </p:tav>
                                      </p:tavLst>
                                    </p:anim>
                                    <p:anim calcmode="lin" valueType="num">
                                      <p:cBhvr>
                                        <p:cTn id="39" dur="800" decel="100000" fill="hold"/>
                                        <p:tgtEl>
                                          <p:spTgt spid="16414"/>
                                        </p:tgtEl>
                                        <p:attrNameLst>
                                          <p:attrName>ppt_x</p:attrName>
                                        </p:attrNameLst>
                                      </p:cBhvr>
                                      <p:tavLst>
                                        <p:tav tm="0">
                                          <p:val>
                                            <p:strVal val="#ppt_x+0.4"/>
                                          </p:val>
                                        </p:tav>
                                        <p:tav tm="100000">
                                          <p:val>
                                            <p:strVal val="#ppt_x-0.05"/>
                                          </p:val>
                                        </p:tav>
                                      </p:tavLst>
                                    </p:anim>
                                    <p:anim calcmode="lin" valueType="num">
                                      <p:cBhvr>
                                        <p:cTn id="40" dur="800" decel="100000" fill="hold"/>
                                        <p:tgtEl>
                                          <p:spTgt spid="16414"/>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6414"/>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6414"/>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fade">
                                      <p:cBhvr>
                                        <p:cTn id="47" dur="800" decel="100000"/>
                                        <p:tgtEl>
                                          <p:spTgt spid="2"/>
                                        </p:tgtEl>
                                      </p:cBhvr>
                                    </p:animEffect>
                                    <p:anim calcmode="lin" valueType="num">
                                      <p:cBhvr>
                                        <p:cTn id="48" dur="800" decel="100000" fill="hold"/>
                                        <p:tgtEl>
                                          <p:spTgt spid="2"/>
                                        </p:tgtEl>
                                        <p:attrNameLst>
                                          <p:attrName>style.rotation</p:attrName>
                                        </p:attrNameLst>
                                      </p:cBhvr>
                                      <p:tavLst>
                                        <p:tav tm="0">
                                          <p:val>
                                            <p:fltVal val="-90"/>
                                          </p:val>
                                        </p:tav>
                                        <p:tav tm="100000">
                                          <p:val>
                                            <p:fltVal val="0"/>
                                          </p:val>
                                        </p:tav>
                                      </p:tavLst>
                                    </p:anim>
                                    <p:anim calcmode="lin" valueType="num">
                                      <p:cBhvr>
                                        <p:cTn id="49" dur="800" decel="100000" fill="hold"/>
                                        <p:tgtEl>
                                          <p:spTgt spid="2"/>
                                        </p:tgtEl>
                                        <p:attrNameLst>
                                          <p:attrName>ppt_x</p:attrName>
                                        </p:attrNameLst>
                                      </p:cBhvr>
                                      <p:tavLst>
                                        <p:tav tm="0">
                                          <p:val>
                                            <p:strVal val="#ppt_x+0.4"/>
                                          </p:val>
                                        </p:tav>
                                        <p:tav tm="100000">
                                          <p:val>
                                            <p:strVal val="#ppt_x-0.05"/>
                                          </p:val>
                                        </p:tav>
                                      </p:tavLst>
                                    </p:anim>
                                    <p:anim calcmode="lin" valueType="num">
                                      <p:cBhvr>
                                        <p:cTn id="50" dur="800" decel="100000" fill="hold"/>
                                        <p:tgtEl>
                                          <p:spTgt spid="2"/>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800" decel="100000"/>
                                        <p:tgtEl>
                                          <p:spTgt spid="8"/>
                                        </p:tgtEl>
                                      </p:cBhvr>
                                    </p:animEffect>
                                    <p:anim calcmode="lin" valueType="num">
                                      <p:cBhvr>
                                        <p:cTn id="58" dur="800" decel="100000" fill="hold"/>
                                        <p:tgtEl>
                                          <p:spTgt spid="8"/>
                                        </p:tgtEl>
                                        <p:attrNameLst>
                                          <p:attrName>style.rotation</p:attrName>
                                        </p:attrNameLst>
                                      </p:cBhvr>
                                      <p:tavLst>
                                        <p:tav tm="0">
                                          <p:val>
                                            <p:fltVal val="-90"/>
                                          </p:val>
                                        </p:tav>
                                        <p:tav tm="100000">
                                          <p:val>
                                            <p:fltVal val="0"/>
                                          </p:val>
                                        </p:tav>
                                      </p:tavLst>
                                    </p:anim>
                                    <p:anim calcmode="lin" valueType="num">
                                      <p:cBhvr>
                                        <p:cTn id="59" dur="800" decel="100000" fill="hold"/>
                                        <p:tgtEl>
                                          <p:spTgt spid="8"/>
                                        </p:tgtEl>
                                        <p:attrNameLst>
                                          <p:attrName>ppt_x</p:attrName>
                                        </p:attrNameLst>
                                      </p:cBhvr>
                                      <p:tavLst>
                                        <p:tav tm="0">
                                          <p:val>
                                            <p:strVal val="#ppt_x+0.4"/>
                                          </p:val>
                                        </p:tav>
                                        <p:tav tm="100000">
                                          <p:val>
                                            <p:strVal val="#ppt_x-0.05"/>
                                          </p:val>
                                        </p:tav>
                                      </p:tavLst>
                                    </p:anim>
                                    <p:anim calcmode="lin" valueType="num">
                                      <p:cBhvr>
                                        <p:cTn id="60" dur="800" decel="100000" fill="hold"/>
                                        <p:tgtEl>
                                          <p:spTgt spid="8"/>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6414"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文本占位符 10241"/>
          <p:cNvSpPr>
            <a:spLocks noGrp="1" noChangeArrowheads="1"/>
          </p:cNvSpPr>
          <p:nvPr/>
        </p:nvSpPr>
        <p:spPr bwMode="auto">
          <a:xfrm>
            <a:off x="1469572" y="477986"/>
            <a:ext cx="9306948" cy="597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0" hangingPunct="0">
              <a:lnSpc>
                <a:spcPct val="150000"/>
              </a:lnSpc>
            </a:pPr>
            <a:r>
              <a:rPr lang="en-US" altLang="zh-CN" sz="3400" b="1" dirty="0">
                <a:latin typeface="微软雅黑" panose="020B0503020204020204" pitchFamily="34" charset="-122"/>
                <a:ea typeface="微软雅黑" panose="020B0503020204020204" pitchFamily="34" charset="-122"/>
              </a:rPr>
              <a:t>    </a:t>
            </a:r>
            <a:r>
              <a:rPr lang="zh-CN" altLang="en-US" sz="3400" b="1" dirty="0">
                <a:latin typeface="微软雅黑" panose="020B0503020204020204" pitchFamily="34" charset="-122"/>
                <a:ea typeface="微软雅黑" panose="020B0503020204020204" pitchFamily="34" charset="-122"/>
              </a:rPr>
              <a:t>武汉会战期间，中国空军和海军也积极参与了作战。在苏联航空志愿大队的配合下，中国空军鏖战长空，与日军航空兵空中大战</a:t>
            </a:r>
            <a:r>
              <a:rPr lang="en-US" altLang="zh-CN" sz="3400" b="1" dirty="0">
                <a:latin typeface="微软雅黑" panose="020B0503020204020204" pitchFamily="34" charset="-122"/>
                <a:ea typeface="微软雅黑" panose="020B0503020204020204" pitchFamily="34" charset="-122"/>
              </a:rPr>
              <a:t>7</a:t>
            </a:r>
            <a:r>
              <a:rPr lang="zh-CN" altLang="en-US" sz="3400" b="1" dirty="0">
                <a:latin typeface="微软雅黑" panose="020B0503020204020204" pitchFamily="34" charset="-122"/>
                <a:ea typeface="微软雅黑" panose="020B0503020204020204" pitchFamily="34" charset="-122"/>
              </a:rPr>
              <a:t>次，击毁日机</a:t>
            </a:r>
            <a:r>
              <a:rPr lang="en-US" altLang="zh-CN" sz="3400" b="1" dirty="0">
                <a:latin typeface="微软雅黑" panose="020B0503020204020204" pitchFamily="34" charset="-122"/>
                <a:ea typeface="微软雅黑" panose="020B0503020204020204" pitchFamily="34" charset="-122"/>
              </a:rPr>
              <a:t>78</a:t>
            </a:r>
            <a:r>
              <a:rPr lang="zh-CN" altLang="en-US" sz="3400" b="1" dirty="0">
                <a:latin typeface="微软雅黑" panose="020B0503020204020204" pitchFamily="34" charset="-122"/>
                <a:ea typeface="微软雅黑" panose="020B0503020204020204" pitchFamily="34" charset="-122"/>
              </a:rPr>
              <a:t>架，炸沉日舰</a:t>
            </a:r>
            <a:r>
              <a:rPr lang="en-US" altLang="zh-CN" sz="3400" b="1" dirty="0">
                <a:latin typeface="微软雅黑" panose="020B0503020204020204" pitchFamily="34" charset="-122"/>
                <a:ea typeface="微软雅黑" panose="020B0503020204020204" pitchFamily="34" charset="-122"/>
              </a:rPr>
              <a:t>23</a:t>
            </a:r>
            <a:r>
              <a:rPr lang="zh-CN" altLang="en-US" sz="3400" b="1" dirty="0">
                <a:latin typeface="微软雅黑" panose="020B0503020204020204" pitchFamily="34" charset="-122"/>
                <a:ea typeface="微软雅黑" panose="020B0503020204020204" pitchFamily="34" charset="-122"/>
              </a:rPr>
              <a:t>艘，有力地支援了地面部队的作战。中国海军也英勇作战，击沉，击伤日军舰艇及运输船只共</a:t>
            </a:r>
            <a:r>
              <a:rPr lang="en-US" altLang="zh-CN" sz="3400" b="1" dirty="0">
                <a:latin typeface="微软雅黑" panose="020B0503020204020204" pitchFamily="34" charset="-122"/>
                <a:ea typeface="微软雅黑" panose="020B0503020204020204" pitchFamily="34" charset="-122"/>
              </a:rPr>
              <a:t>50</a:t>
            </a:r>
            <a:r>
              <a:rPr lang="zh-CN" altLang="en-US" sz="3400" b="1" dirty="0">
                <a:latin typeface="微软雅黑" panose="020B0503020204020204" pitchFamily="34" charset="-122"/>
                <a:ea typeface="微软雅黑" panose="020B0503020204020204" pitchFamily="34" charset="-122"/>
              </a:rPr>
              <a:t>余艘，击落日机</a:t>
            </a:r>
            <a:r>
              <a:rPr lang="en-US" altLang="zh-CN" sz="3400" b="1" dirty="0">
                <a:latin typeface="微软雅黑" panose="020B0503020204020204" pitchFamily="34" charset="-122"/>
                <a:ea typeface="微软雅黑" panose="020B0503020204020204" pitchFamily="34" charset="-122"/>
              </a:rPr>
              <a:t>10</a:t>
            </a:r>
            <a:r>
              <a:rPr lang="zh-CN" altLang="en-US" sz="3400" b="1" dirty="0">
                <a:latin typeface="微软雅黑" panose="020B0503020204020204" pitchFamily="34" charset="-122"/>
                <a:ea typeface="微软雅黑" panose="020B0503020204020204" pitchFamily="34" charset="-122"/>
              </a:rPr>
              <a:t>余架，但自身也损失惨重，基本上全军覆没。</a:t>
            </a:r>
            <a:endParaRPr lang="zh-CN" altLang="en-US" sz="3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5361"/>
                                        </p:tgtEl>
                                        <p:attrNameLst>
                                          <p:attrName>style.visibility</p:attrName>
                                        </p:attrNameLst>
                                      </p:cBhvr>
                                      <p:to>
                                        <p:strVal val="visible"/>
                                      </p:to>
                                    </p:set>
                                    <p:anim calcmode="discrete" valueType="clr">
                                      <p:cBhvr override="childStyle">
                                        <p:cTn id="7" dur="80"/>
                                        <p:tgtEl>
                                          <p:spTgt spid="1536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1"/>
                                        </p:tgtEl>
                                        <p:attrNameLst>
                                          <p:attrName>fillcolor</p:attrName>
                                        </p:attrNameLst>
                                      </p:cBhvr>
                                      <p:tavLst>
                                        <p:tav tm="0">
                                          <p:val>
                                            <p:clrVal>
                                              <a:schemeClr val="accent2"/>
                                            </p:clrVal>
                                          </p:val>
                                        </p:tav>
                                        <p:tav tm="50000">
                                          <p:val>
                                            <p:clrVal>
                                              <a:schemeClr val="hlink"/>
                                            </p:clrVal>
                                          </p:val>
                                        </p:tav>
                                      </p:tavLst>
                                    </p:anim>
                                    <p:set>
                                      <p:cBhvr>
                                        <p:cTn id="9" dur="80"/>
                                        <p:tgtEl>
                                          <p:spTgt spid="1536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19463" descr="5E6OSM2J05RQ000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152650" y="549275"/>
            <a:ext cx="3719513" cy="5616575"/>
          </a:xfrm>
          <a:prstGeom prst="rect">
            <a:avLst/>
          </a:prstGeom>
          <a:noFill/>
          <a:ln w="19050">
            <a:solidFill>
              <a:srgbClr val="996633"/>
            </a:solidFill>
            <a:miter lim="800000"/>
            <a:headEnd/>
            <a:tailEnd/>
          </a:ln>
          <a:extLst>
            <a:ext uri="{909E8E84-426E-40DD-AFC4-6F175D3DCCD1}">
              <a14:hiddenFill xmlns:a14="http://schemas.microsoft.com/office/drawing/2010/main">
                <a:solidFill>
                  <a:srgbClr val="FFFFFF"/>
                </a:solidFill>
              </a14:hiddenFill>
            </a:ext>
          </a:extLst>
        </p:spPr>
      </p:pic>
      <p:sp>
        <p:nvSpPr>
          <p:cNvPr id="20482" name="Text Box 13"/>
          <p:cNvSpPr txBox="1">
            <a:spLocks noChangeArrowheads="1"/>
          </p:cNvSpPr>
          <p:nvPr/>
        </p:nvSpPr>
        <p:spPr bwMode="auto">
          <a:xfrm>
            <a:off x="1199456" y="998538"/>
            <a:ext cx="613410" cy="486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七七事变后日本加紧侵略中国</a:t>
            </a:r>
            <a:endParaRPr lang="zh-CN" altLang="en-US" sz="2800" b="1" dirty="0">
              <a:latin typeface="微软雅黑" panose="020B0503020204020204" pitchFamily="34" charset="-122"/>
              <a:ea typeface="微软雅黑" panose="020B0503020204020204" pitchFamily="34" charset="-122"/>
            </a:endParaRPr>
          </a:p>
        </p:txBody>
      </p:sp>
      <p:pic>
        <p:nvPicPr>
          <p:cNvPr id="19465" name="图片 19464" descr="20071212173348415_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2950" y="2543175"/>
            <a:ext cx="517525"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图片 19465"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9863" y="3721100"/>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图片 19467" descr="01300000201200122067432084012_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44713" y="3717925"/>
            <a:ext cx="963612" cy="64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9457"/>
          <p:cNvSpPr txBox="1">
            <a:spLocks noChangeArrowheads="1"/>
          </p:cNvSpPr>
          <p:nvPr/>
        </p:nvSpPr>
        <p:spPr bwMode="auto">
          <a:xfrm>
            <a:off x="6484490" y="827088"/>
            <a:ext cx="37433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1937年7月平津沦陷</a:t>
            </a:r>
            <a:endParaRPr lang="zh-CN" altLang="en-US" sz="2800" b="1" dirty="0">
              <a:latin typeface="微软雅黑" panose="020B0503020204020204" pitchFamily="34" charset="-122"/>
              <a:ea typeface="微软雅黑" panose="020B0503020204020204" pitchFamily="34" charset="-122"/>
            </a:endParaRPr>
          </a:p>
        </p:txBody>
      </p:sp>
      <p:sp>
        <p:nvSpPr>
          <p:cNvPr id="3" name="文本框 19458"/>
          <p:cNvSpPr txBox="1">
            <a:spLocks noChangeArrowheads="1"/>
          </p:cNvSpPr>
          <p:nvPr/>
        </p:nvSpPr>
        <p:spPr bwMode="auto">
          <a:xfrm>
            <a:off x="6384478" y="3014663"/>
            <a:ext cx="3889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1937年1</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月南京沦陷</a:t>
            </a:r>
            <a:endParaRPr lang="zh-CN" altLang="en-US" sz="2800" b="1" dirty="0">
              <a:latin typeface="微软雅黑" panose="020B0503020204020204" pitchFamily="34" charset="-122"/>
              <a:ea typeface="微软雅黑" panose="020B0503020204020204" pitchFamily="34" charset="-122"/>
            </a:endParaRPr>
          </a:p>
        </p:txBody>
      </p:sp>
      <p:sp>
        <p:nvSpPr>
          <p:cNvPr id="19462" name="直接连接符 19461"/>
          <p:cNvSpPr>
            <a:spLocks noChangeShapeType="1"/>
          </p:cNvSpPr>
          <p:nvPr/>
        </p:nvSpPr>
        <p:spPr bwMode="auto">
          <a:xfrm>
            <a:off x="7911653" y="1343025"/>
            <a:ext cx="14287" cy="600075"/>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9463" name="直接连接符 19462"/>
          <p:cNvSpPr>
            <a:spLocks noChangeShapeType="1"/>
          </p:cNvSpPr>
          <p:nvPr/>
        </p:nvSpPr>
        <p:spPr bwMode="auto">
          <a:xfrm>
            <a:off x="7951340" y="2406650"/>
            <a:ext cx="0" cy="704850"/>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4" name="文本框 1"/>
          <p:cNvSpPr txBox="1">
            <a:spLocks noChangeArrowheads="1"/>
          </p:cNvSpPr>
          <p:nvPr/>
        </p:nvSpPr>
        <p:spPr bwMode="auto">
          <a:xfrm>
            <a:off x="6525765" y="2036763"/>
            <a:ext cx="388937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1937年11月上海沦陷</a:t>
            </a:r>
            <a:endParaRPr lang="zh-CN" altLang="en-US" sz="2800" b="1" dirty="0">
              <a:latin typeface="微软雅黑" panose="020B0503020204020204" pitchFamily="34" charset="-122"/>
              <a:ea typeface="微软雅黑" panose="020B0503020204020204" pitchFamily="34" charset="-122"/>
            </a:endParaRPr>
          </a:p>
        </p:txBody>
      </p:sp>
      <p:sp>
        <p:nvSpPr>
          <p:cNvPr id="5" name="直接连接符 4"/>
          <p:cNvSpPr>
            <a:spLocks noChangeShapeType="1"/>
          </p:cNvSpPr>
          <p:nvPr/>
        </p:nvSpPr>
        <p:spPr bwMode="auto">
          <a:xfrm>
            <a:off x="7959278" y="3548063"/>
            <a:ext cx="0" cy="704850"/>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6" name="文本框 5"/>
          <p:cNvSpPr txBox="1">
            <a:spLocks noChangeArrowheads="1"/>
          </p:cNvSpPr>
          <p:nvPr/>
        </p:nvSpPr>
        <p:spPr bwMode="auto">
          <a:xfrm>
            <a:off x="6038403" y="4208463"/>
            <a:ext cx="48101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微软雅黑" panose="020B0503020204020204" pitchFamily="34" charset="-122"/>
                <a:ea typeface="微软雅黑" panose="020B0503020204020204" pitchFamily="34" charset="-122"/>
              </a:rPr>
              <a:t>193</a:t>
            </a:r>
            <a:r>
              <a:rPr lang="en-US" altLang="zh-CN" sz="2800" b="1" dirty="0">
                <a:latin typeface="微软雅黑" panose="020B0503020204020204" pitchFamily="34" charset="-122"/>
                <a:ea typeface="微软雅黑" panose="020B0503020204020204" pitchFamily="34" charset="-122"/>
              </a:rPr>
              <a:t>8</a:t>
            </a:r>
            <a:r>
              <a:rPr lang="zh-CN" altLang="en-US" sz="2800" b="1" dirty="0">
                <a:latin typeface="微软雅黑" panose="020B0503020204020204" pitchFamily="34" charset="-122"/>
                <a:ea typeface="微软雅黑" panose="020B0503020204020204" pitchFamily="34" charset="-122"/>
              </a:rPr>
              <a:t>年1</a:t>
            </a:r>
            <a:r>
              <a:rPr lang="en-US" altLang="zh-CN" sz="2800" b="1" dirty="0">
                <a:latin typeface="微软雅黑" panose="020B0503020204020204" pitchFamily="34" charset="-122"/>
                <a:ea typeface="微软雅黑" panose="020B0503020204020204" pitchFamily="34" charset="-122"/>
              </a:rPr>
              <a:t>2</a:t>
            </a:r>
            <a:r>
              <a:rPr lang="zh-CN" altLang="en-US" sz="2800" b="1" dirty="0">
                <a:latin typeface="微软雅黑" panose="020B0503020204020204" pitchFamily="34" charset="-122"/>
                <a:ea typeface="微软雅黑" panose="020B0503020204020204" pitchFamily="34" charset="-122"/>
              </a:rPr>
              <a:t>月广州、武汉沦陷</a:t>
            </a:r>
            <a:endParaRPr lang="zh-CN" altLang="en-US" sz="2800" b="1" dirty="0">
              <a:latin typeface="微软雅黑" panose="020B0503020204020204" pitchFamily="34" charset="-122"/>
              <a:ea typeface="微软雅黑" panose="020B0503020204020204" pitchFamily="34" charset="-122"/>
            </a:endParaRPr>
          </a:p>
        </p:txBody>
      </p:sp>
      <p:pic>
        <p:nvPicPr>
          <p:cNvPr id="10" name="图片 9"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3275" y="5164138"/>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10" descr="20071212173348415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5800" y="4044950"/>
            <a:ext cx="571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直接连接符 11"/>
          <p:cNvSpPr>
            <a:spLocks noChangeShapeType="1"/>
          </p:cNvSpPr>
          <p:nvPr/>
        </p:nvSpPr>
        <p:spPr bwMode="auto">
          <a:xfrm>
            <a:off x="7994203" y="4648200"/>
            <a:ext cx="0" cy="706438"/>
          </a:xfrm>
          <a:prstGeom prst="line">
            <a:avLst/>
          </a:prstGeom>
          <a:noFill/>
          <a:ln w="76200" cmpd="tri">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4" name="矩形 13"/>
          <p:cNvSpPr/>
          <p:nvPr/>
        </p:nvSpPr>
        <p:spPr>
          <a:xfrm>
            <a:off x="6038244" y="5295900"/>
            <a:ext cx="4754880" cy="645160"/>
          </a:xfrm>
          <a:prstGeom prst="rect">
            <a:avLst/>
          </a:prstGeom>
          <a:noFill/>
          <a:ln>
            <a:noFill/>
          </a:ln>
        </p:spPr>
        <p:txBody>
          <a:bodyPr wrap="none">
            <a:spAutoFit/>
          </a:bodyPr>
          <a:lstStyle/>
          <a:p>
            <a:pPr algn="ctr">
              <a:buFontTx/>
              <a:buNone/>
              <a:defRPr/>
            </a:pPr>
            <a:r>
              <a:rPr lang="zh-CN" altLang="en-US" sz="3600" b="1" noProof="1">
                <a:latin typeface="微软雅黑" panose="020B0503020204020204" pitchFamily="34" charset="-122"/>
                <a:ea typeface="微软雅黑" panose="020B0503020204020204" pitchFamily="34" charset="-122"/>
              </a:rPr>
              <a:t>抗日战争进入相持阶段</a:t>
            </a:r>
            <a:endParaRPr lang="zh-CN" altLang="en-US" sz="36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19465"/>
                                        </p:tgtEl>
                                        <p:attrNameLst>
                                          <p:attrName>style.visibility</p:attrName>
                                        </p:attrNameLst>
                                      </p:cBhvr>
                                      <p:to>
                                        <p:strVal val="visible"/>
                                      </p:to>
                                    </p:set>
                                    <p:anim calcmode="lin" valueType="num">
                                      <p:cBhvr>
                                        <p:cTn id="7" dur="500" fill="hold"/>
                                        <p:tgtEl>
                                          <p:spTgt spid="19465"/>
                                        </p:tgtEl>
                                        <p:attrNameLst>
                                          <p:attrName>ppt_w</p:attrName>
                                        </p:attrNameLst>
                                      </p:cBhvr>
                                      <p:tavLst>
                                        <p:tav tm="0">
                                          <p:val>
                                            <p:fltVal val="0"/>
                                          </p:val>
                                        </p:tav>
                                        <p:tav tm="100000">
                                          <p:val>
                                            <p:strVal val="#ppt_w"/>
                                          </p:val>
                                        </p:tav>
                                      </p:tavLst>
                                    </p:anim>
                                    <p:anim calcmode="lin" valueType="num">
                                      <p:cBhvr>
                                        <p:cTn id="8" dur="500" fill="hold"/>
                                        <p:tgtEl>
                                          <p:spTgt spid="19465"/>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9466"/>
                                        </p:tgtEl>
                                        <p:attrNameLst>
                                          <p:attrName>style.visibility</p:attrName>
                                        </p:attrNameLst>
                                      </p:cBhvr>
                                      <p:to>
                                        <p:strVal val="visible"/>
                                      </p:to>
                                    </p:set>
                                    <p:anim calcmode="lin" valueType="num">
                                      <p:cBhvr>
                                        <p:cTn id="11" dur="500" fill="hold"/>
                                        <p:tgtEl>
                                          <p:spTgt spid="19466"/>
                                        </p:tgtEl>
                                        <p:attrNameLst>
                                          <p:attrName>ppt_w</p:attrName>
                                        </p:attrNameLst>
                                      </p:cBhvr>
                                      <p:tavLst>
                                        <p:tav tm="0">
                                          <p:val>
                                            <p:fltVal val="0"/>
                                          </p:val>
                                        </p:tav>
                                        <p:tav tm="100000">
                                          <p:val>
                                            <p:strVal val="#ppt_w"/>
                                          </p:val>
                                        </p:tav>
                                      </p:tavLst>
                                    </p:anim>
                                    <p:anim calcmode="lin" valueType="num">
                                      <p:cBhvr>
                                        <p:cTn id="12" dur="500" fill="hold"/>
                                        <p:tgtEl>
                                          <p:spTgt spid="19466"/>
                                        </p:tgtEl>
                                        <p:attrNameLst>
                                          <p:attrName>ppt_h</p:attrName>
                                        </p:attrNameLst>
                                      </p:cBhvr>
                                      <p:tavLst>
                                        <p:tav tm="0">
                                          <p:val>
                                            <p:fltVal val="0"/>
                                          </p:val>
                                        </p:tav>
                                        <p:tav tm="100000">
                                          <p:val>
                                            <p:strVal val="#ppt_h"/>
                                          </p:val>
                                        </p:tav>
                                      </p:tavLst>
                                    </p:anim>
                                  </p:childTnLst>
                                </p:cTn>
                              </p:par>
                            </p:childTnLst>
                          </p:cTn>
                        </p:par>
                        <p:par>
                          <p:cTn id="13" fill="hold">
                            <p:stCondLst>
                              <p:cond delay="1500"/>
                            </p:stCondLst>
                            <p:childTnLst>
                              <p:par>
                                <p:cTn id="14" presetID="4" presetClass="entr" presetSubtype="32" fill="hold" nodeType="afterEffect">
                                  <p:stCondLst>
                                    <p:cond delay="1500"/>
                                  </p:stCondLst>
                                  <p:childTnLst>
                                    <p:set>
                                      <p:cBhvr>
                                        <p:cTn id="15" dur="1" fill="hold">
                                          <p:stCondLst>
                                            <p:cond delay="0"/>
                                          </p:stCondLst>
                                        </p:cTn>
                                        <p:tgtEl>
                                          <p:spTgt spid="19468"/>
                                        </p:tgtEl>
                                        <p:attrNameLst>
                                          <p:attrName>style.visibility</p:attrName>
                                        </p:attrNameLst>
                                      </p:cBhvr>
                                      <p:to>
                                        <p:strVal val="visible"/>
                                      </p:to>
                                    </p:set>
                                    <p:animEffect transition="in" filter="box(out)">
                                      <p:cBhvr>
                                        <p:cTn id="16" dur="1000"/>
                                        <p:tgtEl>
                                          <p:spTgt spid="19468"/>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slide(fromTop)">
                                      <p:cBhvr>
                                        <p:cTn id="21" dur="10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1" fill="hold" grpId="0" nodeType="clickEffect">
                                  <p:stCondLst>
                                    <p:cond delay="0"/>
                                  </p:stCondLst>
                                  <p:childTnLst>
                                    <p:set>
                                      <p:cBhvr>
                                        <p:cTn id="25" dur="1" fill="hold">
                                          <p:stCondLst>
                                            <p:cond delay="0"/>
                                          </p:stCondLst>
                                        </p:cTn>
                                        <p:tgtEl>
                                          <p:spTgt spid="19462"/>
                                        </p:tgtEl>
                                        <p:attrNameLst>
                                          <p:attrName>style.visibility</p:attrName>
                                        </p:attrNameLst>
                                      </p:cBhvr>
                                      <p:to>
                                        <p:strVal val="visible"/>
                                      </p:to>
                                    </p:set>
                                    <p:animEffect transition="in" filter="wipe(up)">
                                      <p:cBhvr>
                                        <p:cTn id="26" dur="500"/>
                                        <p:tgtEl>
                                          <p:spTgt spid="19462"/>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19463"/>
                                        </p:tgtEl>
                                        <p:attrNameLst>
                                          <p:attrName>style.visibility</p:attrName>
                                        </p:attrNameLst>
                                      </p:cBhvr>
                                      <p:to>
                                        <p:strVal val="visible"/>
                                      </p:to>
                                    </p:set>
                                    <p:animEffect transition="in" filter="wipe(up)">
                                      <p:cBhvr>
                                        <p:cTn id="31" dur="500"/>
                                        <p:tgtEl>
                                          <p:spTgt spid="19463"/>
                                        </p:tgtEl>
                                      </p:cBhvr>
                                    </p:animEffect>
                                  </p:childTnLst>
                                </p:cTn>
                              </p:par>
                            </p:childTnLst>
                          </p:cTn>
                        </p:par>
                        <p:par>
                          <p:cTn id="32" fill="hold">
                            <p:stCondLst>
                              <p:cond delay="500"/>
                            </p:stCondLst>
                            <p:childTnLst>
                              <p:par>
                                <p:cTn id="33" presetID="12" presetClass="entr" presetSubtype="1" fill="hold" grpId="0"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slide(fromTop)">
                                      <p:cBhvr>
                                        <p:cTn id="35" dur="1000"/>
                                        <p:tgtEl>
                                          <p:spTgt spid="4"/>
                                        </p:tgtEl>
                                      </p:cBhvr>
                                    </p:animEffect>
                                  </p:childTnLst>
                                </p:cTn>
                              </p:par>
                            </p:childTnLst>
                          </p:cTn>
                        </p:par>
                        <p:par>
                          <p:cTn id="36" fill="hold">
                            <p:stCondLst>
                              <p:cond delay="1500"/>
                            </p:stCondLst>
                            <p:childTnLst>
                              <p:par>
                                <p:cTn id="37" presetID="12" presetClass="entr" presetSubtype="1"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slide(fromTop)">
                                      <p:cBhvr>
                                        <p:cTn id="39" dur="1000"/>
                                        <p:tgtEl>
                                          <p:spTgt spid="3"/>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Effect transition="in" filter="wipe(up)">
                                      <p:cBhvr>
                                        <p:cTn id="44" dur="500"/>
                                        <p:tgtEl>
                                          <p:spTgt spid="5"/>
                                        </p:tgtEl>
                                      </p:cBhvr>
                                    </p:animEffect>
                                  </p:childTnLst>
                                </p:cTn>
                              </p:par>
                            </p:childTnLst>
                          </p:cTn>
                        </p:par>
                        <p:par>
                          <p:cTn id="45" fill="hold">
                            <p:stCondLst>
                              <p:cond delay="500"/>
                            </p:stCondLst>
                            <p:childTnLst>
                              <p:par>
                                <p:cTn id="46" presetID="12" presetClass="entr" presetSubtype="1" fill="hold" grpId="0" nodeType="after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lide(fromTop)">
                                      <p:cBhvr>
                                        <p:cTn id="48" dur="1000"/>
                                        <p:tgtEl>
                                          <p:spTgt spid="6"/>
                                        </p:tgtEl>
                                      </p:cBhvr>
                                    </p:animEffect>
                                  </p:childTnLst>
                                </p:cTn>
                              </p:par>
                              <p:par>
                                <p:cTn id="49" presetID="23" presetClass="entr" presetSubtype="16"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 fill="hold"/>
                                        <p:tgtEl>
                                          <p:spTgt spid="10"/>
                                        </p:tgtEl>
                                        <p:attrNameLst>
                                          <p:attrName>ppt_w</p:attrName>
                                        </p:attrNameLst>
                                      </p:cBhvr>
                                      <p:tavLst>
                                        <p:tav tm="0">
                                          <p:val>
                                            <p:fltVal val="0"/>
                                          </p:val>
                                        </p:tav>
                                        <p:tav tm="100000">
                                          <p:val>
                                            <p:strVal val="#ppt_w"/>
                                          </p:val>
                                        </p:tav>
                                      </p:tavLst>
                                    </p:anim>
                                    <p:anim calcmode="lin" valueType="num">
                                      <p:cBhvr>
                                        <p:cTn id="52" dur="500" fill="hold"/>
                                        <p:tgtEl>
                                          <p:spTgt spid="10"/>
                                        </p:tgtEl>
                                        <p:attrNameLst>
                                          <p:attrName>ppt_h</p:attrName>
                                        </p:attrNameLst>
                                      </p:cBhvr>
                                      <p:tavLst>
                                        <p:tav tm="0">
                                          <p:val>
                                            <p:fltVal val="0"/>
                                          </p:val>
                                        </p:tav>
                                        <p:tav tm="100000">
                                          <p:val>
                                            <p:strVal val="#ppt_h"/>
                                          </p:val>
                                        </p:tav>
                                      </p:tavLst>
                                    </p:anim>
                                  </p:childTnLst>
                                </p:cTn>
                              </p:par>
                              <p:par>
                                <p:cTn id="53" presetID="23" presetClass="entr" presetSubtype="16"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1"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wipe(up)">
                                      <p:cBhvr>
                                        <p:cTn id="61" dur="500"/>
                                        <p:tgtEl>
                                          <p:spTgt spid="12"/>
                                        </p:tgtEl>
                                      </p:cBhvr>
                                    </p:animEffect>
                                  </p:childTnLst>
                                </p:cTn>
                              </p:par>
                            </p:childTnLst>
                          </p:cTn>
                        </p:par>
                      </p:childTnLst>
                    </p:cTn>
                  </p:par>
                  <p:par>
                    <p:cTn id="62" fill="hold">
                      <p:stCondLst>
                        <p:cond delay="indefinite"/>
                      </p:stCondLst>
                      <p:childTnLst>
                        <p:par>
                          <p:cTn id="63" fill="hold">
                            <p:stCondLst>
                              <p:cond delay="0"/>
                            </p:stCondLst>
                            <p:childTnLst>
                              <p:par>
                                <p:cTn id="64" presetID="30" presetClass="entr" presetSubtype="0" fill="hold" grpId="0" nodeType="click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800" decel="100000"/>
                                        <p:tgtEl>
                                          <p:spTgt spid="14"/>
                                        </p:tgtEl>
                                      </p:cBhvr>
                                    </p:animEffect>
                                    <p:anim calcmode="lin" valueType="num">
                                      <p:cBhvr>
                                        <p:cTn id="67" dur="800" decel="100000" fill="hold"/>
                                        <p:tgtEl>
                                          <p:spTgt spid="14"/>
                                        </p:tgtEl>
                                        <p:attrNameLst>
                                          <p:attrName>style.rotation</p:attrName>
                                        </p:attrNameLst>
                                      </p:cBhvr>
                                      <p:tavLst>
                                        <p:tav tm="0">
                                          <p:val>
                                            <p:fltVal val="-90"/>
                                          </p:val>
                                        </p:tav>
                                        <p:tav tm="100000">
                                          <p:val>
                                            <p:fltVal val="0"/>
                                          </p:val>
                                        </p:tav>
                                      </p:tavLst>
                                    </p:anim>
                                    <p:anim calcmode="lin" valueType="num">
                                      <p:cBhvr>
                                        <p:cTn id="68" dur="800" decel="100000" fill="hold"/>
                                        <p:tgtEl>
                                          <p:spTgt spid="14"/>
                                        </p:tgtEl>
                                        <p:attrNameLst>
                                          <p:attrName>ppt_x</p:attrName>
                                        </p:attrNameLst>
                                      </p:cBhvr>
                                      <p:tavLst>
                                        <p:tav tm="0">
                                          <p:val>
                                            <p:strVal val="#ppt_x+0.4"/>
                                          </p:val>
                                        </p:tav>
                                        <p:tav tm="100000">
                                          <p:val>
                                            <p:strVal val="#ppt_x-0.05"/>
                                          </p:val>
                                        </p:tav>
                                      </p:tavLst>
                                    </p:anim>
                                    <p:anim calcmode="lin" valueType="num">
                                      <p:cBhvr>
                                        <p:cTn id="69" dur="800" decel="100000" fill="hold"/>
                                        <p:tgtEl>
                                          <p:spTgt spid="14"/>
                                        </p:tgtEl>
                                        <p:attrNameLst>
                                          <p:attrName>ppt_y</p:attrName>
                                        </p:attrNameLst>
                                      </p:cBhvr>
                                      <p:tavLst>
                                        <p:tav tm="0">
                                          <p:val>
                                            <p:strVal val="#ppt_y-0.4"/>
                                          </p:val>
                                        </p:tav>
                                        <p:tav tm="100000">
                                          <p:val>
                                            <p:strVal val="#ppt_y+0.1"/>
                                          </p:val>
                                        </p:tav>
                                      </p:tavLst>
                                    </p:anim>
                                    <p:anim calcmode="lin" valueType="num">
                                      <p:cBhvr>
                                        <p:cTn id="70" dur="200" accel="100000" fill="hold">
                                          <p:stCondLst>
                                            <p:cond delay="800"/>
                                          </p:stCondLst>
                                        </p:cTn>
                                        <p:tgtEl>
                                          <p:spTgt spid="14"/>
                                        </p:tgtEl>
                                        <p:attrNameLst>
                                          <p:attrName>ppt_x</p:attrName>
                                        </p:attrNameLst>
                                      </p:cBhvr>
                                      <p:tavLst>
                                        <p:tav tm="0">
                                          <p:val>
                                            <p:strVal val="#ppt_x-0.05"/>
                                          </p:val>
                                        </p:tav>
                                        <p:tav tm="100000">
                                          <p:val>
                                            <p:strVal val="#ppt_x"/>
                                          </p:val>
                                        </p:tav>
                                      </p:tavLst>
                                    </p:anim>
                                    <p:anim calcmode="lin" valueType="num">
                                      <p:cBhvr>
                                        <p:cTn id="71" dur="200" accel="100000" fill="hold">
                                          <p:stCondLst>
                                            <p:cond delay="800"/>
                                          </p:stCondLst>
                                        </p:cTn>
                                        <p:tgtEl>
                                          <p:spTgt spid="1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9462" grpId="0" bldLvl="0" animBg="1"/>
      <p:bldP spid="19463" grpId="0" bldLvl="0" animBg="1"/>
      <p:bldP spid="4" grpId="0"/>
      <p:bldP spid="5" grpId="0" bldLvl="0" animBg="1"/>
      <p:bldP spid="6" grpId="0"/>
      <p:bldP spid="12" grpId="0" bldLvl="0" animBg="1"/>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矩形 7197"/>
          <p:cNvSpPr>
            <a:spLocks noChangeArrowheads="1"/>
          </p:cNvSpPr>
          <p:nvPr/>
        </p:nvSpPr>
        <p:spPr bwMode="auto">
          <a:xfrm>
            <a:off x="1774825" y="357188"/>
            <a:ext cx="377539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第三次长沙会战</a:t>
            </a:r>
            <a:endParaRPr lang="zh-CN"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graphicFrame>
        <p:nvGraphicFramePr>
          <p:cNvPr id="3" name="表格 2"/>
          <p:cNvGraphicFramePr/>
          <p:nvPr/>
        </p:nvGraphicFramePr>
        <p:xfrm>
          <a:off x="1343472" y="1889909"/>
          <a:ext cx="9566448" cy="3770287"/>
        </p:xfrm>
        <a:graphic>
          <a:graphicData uri="http://schemas.openxmlformats.org/drawingml/2006/table">
            <a:tbl>
              <a:tblPr/>
              <a:tblGrid>
                <a:gridCol w="997585"/>
                <a:gridCol w="8568863"/>
              </a:tblGrid>
              <a:tr h="548597">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第三次长沙会战</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597">
                <a:tc>
                  <a:txBody>
                    <a:bodyPr/>
                    <a:lstStyle/>
                    <a:p>
                      <a:pPr marL="0" lvl="0" indent="0" algn="ctr">
                        <a:buNone/>
                      </a:pPr>
                      <a:r>
                        <a:rPr lang="zh-CN" altLang="en-US" sz="2400" b="1" dirty="0">
                          <a:solidFill>
                            <a:srgbClr val="0000FF"/>
                          </a:solidFill>
                          <a:effectLst/>
                          <a:ea typeface="微软雅黑" panose="020B0503020204020204" pitchFamily="34" charset="-122"/>
                        </a:rPr>
                        <a:t>时间</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84861">
                <a:tc>
                  <a:txBody>
                    <a:bodyPr/>
                    <a:lstStyle/>
                    <a:p>
                      <a:pPr marL="0" lvl="0" indent="0" algn="ctr">
                        <a:buNone/>
                      </a:pPr>
                      <a:r>
                        <a:rPr lang="zh-CN" altLang="en-US" sz="2400" b="1" dirty="0">
                          <a:solidFill>
                            <a:srgbClr val="0000FF"/>
                          </a:solidFill>
                          <a:effectLst/>
                          <a:ea typeface="微软雅黑" panose="020B0503020204020204" pitchFamily="34" charset="-122"/>
                        </a:rPr>
                        <a:t>背景</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005787">
                <a:tc>
                  <a:txBody>
                    <a:bodyPr/>
                    <a:lstStyle/>
                    <a:p>
                      <a:pPr marL="0" lvl="0" indent="0" algn="ctr">
                        <a:buNone/>
                      </a:pPr>
                      <a:r>
                        <a:rPr lang="zh-CN" altLang="en-US" sz="2400" b="1" dirty="0">
                          <a:solidFill>
                            <a:srgbClr val="0000FF"/>
                          </a:solidFill>
                          <a:effectLst/>
                          <a:ea typeface="微软雅黑" panose="020B0503020204020204" pitchFamily="34" charset="-122"/>
                        </a:rPr>
                        <a:t>经过</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082445">
                <a:tc>
                  <a:txBody>
                    <a:bodyPr/>
                    <a:lstStyle/>
                    <a:p>
                      <a:pPr marL="0" lvl="0" indent="0" algn="ctr">
                        <a:buNone/>
                      </a:pPr>
                      <a:r>
                        <a:rPr lang="zh-CN" altLang="en-US" sz="2400" b="1" dirty="0">
                          <a:solidFill>
                            <a:srgbClr val="0000FF"/>
                          </a:solidFill>
                          <a:effectLst/>
                          <a:ea typeface="微软雅黑" panose="020B0503020204020204" pitchFamily="34" charset="-122"/>
                        </a:rPr>
                        <a:t>意义</a:t>
                      </a:r>
                      <a:endParaRPr lang="zh-CN" altLang="en-US" sz="2400" b="1" dirty="0">
                        <a:solidFill>
                          <a:srgbClr val="0000FF"/>
                        </a:solidFill>
                        <a:effectLst/>
                        <a:ea typeface="微软雅黑" panose="020B0503020204020204" pitchFamily="34" charset="-122"/>
                      </a:endParaRPr>
                    </a:p>
                  </a:txBody>
                  <a:tcPr marT="45703" marB="4570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ea typeface="微软雅黑" panose="020B0503020204020204" pitchFamily="34" charset="-122"/>
                      </a:endParaRPr>
                    </a:p>
                  </a:txBody>
                  <a:tcPr marT="45703" marB="45703"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308672" y="2437596"/>
            <a:ext cx="22383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solidFill>
                  <a:srgbClr val="0000FF"/>
                </a:solidFill>
                <a:latin typeface="微软雅黑" panose="020B0503020204020204" pitchFamily="34" charset="-122"/>
                <a:ea typeface="微软雅黑" panose="020B0503020204020204" pitchFamily="34" charset="-122"/>
              </a:rPr>
              <a:t>1941</a:t>
            </a:r>
            <a:r>
              <a:rPr lang="zh-CN" altLang="en-US" sz="2400" b="1" dirty="0">
                <a:solidFill>
                  <a:srgbClr val="0000FF"/>
                </a:solidFill>
                <a:latin typeface="微软雅黑" panose="020B0503020204020204" pitchFamily="34" charset="-122"/>
                <a:ea typeface="微软雅黑" panose="020B0503020204020204" pitchFamily="34" charset="-122"/>
              </a:rPr>
              <a:t>年</a:t>
            </a:r>
            <a:r>
              <a:rPr lang="en-US" altLang="zh-CN" sz="2400" b="1" dirty="0">
                <a:solidFill>
                  <a:srgbClr val="0000FF"/>
                </a:solidFill>
                <a:latin typeface="微软雅黑" panose="020B0503020204020204" pitchFamily="34" charset="-122"/>
                <a:ea typeface="微软雅黑" panose="020B0503020204020204" pitchFamily="34" charset="-122"/>
              </a:rPr>
              <a:t>12</a:t>
            </a:r>
            <a:r>
              <a:rPr lang="zh-CN" altLang="en-US" sz="2400" b="1" dirty="0">
                <a:solidFill>
                  <a:srgbClr val="0000FF"/>
                </a:solidFill>
                <a:latin typeface="微软雅黑" panose="020B0503020204020204" pitchFamily="34" charset="-122"/>
                <a:ea typeface="微软雅黑" panose="020B0503020204020204" pitchFamily="34" charset="-122"/>
              </a:rPr>
              <a:t>月</a:t>
            </a:r>
            <a:endParaRPr lang="zh-CN" altLang="en-US" sz="2400" b="1" dirty="0">
              <a:solidFill>
                <a:srgbClr val="0000FF"/>
              </a:solidFill>
              <a:latin typeface="微软雅黑" panose="020B0503020204020204" pitchFamily="34" charset="-122"/>
              <a:ea typeface="微软雅黑" panose="020B0503020204020204" pitchFamily="34" charset="-122"/>
            </a:endParaRPr>
          </a:p>
        </p:txBody>
      </p:sp>
      <p:sp>
        <p:nvSpPr>
          <p:cNvPr id="5" name="文本框 26650"/>
          <p:cNvSpPr txBox="1">
            <a:spLocks noChangeArrowheads="1"/>
          </p:cNvSpPr>
          <p:nvPr/>
        </p:nvSpPr>
        <p:spPr bwMode="auto">
          <a:xfrm>
            <a:off x="2359472" y="3031321"/>
            <a:ext cx="83344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抗日战争进入相持阶段；前两次长沙会战，日军未占领长沙。 </a:t>
            </a:r>
            <a:endParaRPr lang="zh-CN" altLang="en-US" sz="2400" b="1" dirty="0">
              <a:latin typeface="Arial" panose="020B0604020202020204" pitchFamily="34" charset="0"/>
              <a:ea typeface="微软雅黑" panose="020B0503020204020204" pitchFamily="34" charset="-122"/>
            </a:endParaRPr>
          </a:p>
        </p:txBody>
      </p:sp>
      <p:pic>
        <p:nvPicPr>
          <p:cNvPr id="22551"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30997" y="1913721"/>
            <a:ext cx="506413"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1"/>
          <p:cNvSpPr txBox="1">
            <a:spLocks noChangeArrowheads="1"/>
          </p:cNvSpPr>
          <p:nvPr/>
        </p:nvSpPr>
        <p:spPr bwMode="auto">
          <a:xfrm>
            <a:off x="2359472" y="3643972"/>
            <a:ext cx="847844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Arial" panose="020B0604020202020204" pitchFamily="34" charset="0"/>
                <a:ea typeface="微软雅黑" panose="020B0503020204020204" pitchFamily="34" charset="-122"/>
              </a:rPr>
              <a:t>长沙城下，中国军队与日军鏖战肉搏，并打退来援敌人。在中国军队的搏杀下，歼灭大批日军，中国军队取得会战的胜利。</a:t>
            </a:r>
            <a:endParaRPr lang="zh-CN" altLang="en-US" sz="2400" b="1" dirty="0">
              <a:latin typeface="Arial" panose="020B0604020202020204" pitchFamily="34" charset="0"/>
              <a:ea typeface="微软雅黑" panose="020B0503020204020204" pitchFamily="34" charset="-122"/>
            </a:endParaRPr>
          </a:p>
        </p:txBody>
      </p:sp>
      <p:sp>
        <p:nvSpPr>
          <p:cNvPr id="8" name="内容占位符 2"/>
          <p:cNvSpPr>
            <a:spLocks noGrp="1" noChangeArrowheads="1"/>
          </p:cNvSpPr>
          <p:nvPr/>
        </p:nvSpPr>
        <p:spPr bwMode="auto">
          <a:xfrm>
            <a:off x="2359472" y="4745385"/>
            <a:ext cx="8478440" cy="7718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90000"/>
              </a:lnSpc>
              <a:spcBef>
                <a:spcPct val="18000"/>
              </a:spcBef>
            </a:pPr>
            <a:r>
              <a:rPr lang="zh-CN" altLang="en-US" sz="2400" b="1" dirty="0">
                <a:latin typeface="Arial" panose="020B0604020202020204" pitchFamily="34" charset="0"/>
                <a:ea typeface="微软雅黑" panose="020B0503020204020204" pitchFamily="34" charset="-122"/>
              </a:rPr>
              <a:t>第三次长沙会战，是珍珠港事变以来，盟国在亚洲战区中唯一的胜利，是自太平洋战争爆发后盟军的第一次重大军事胜利。</a:t>
            </a:r>
            <a:endParaRPr lang="zh-CN" altLang="en-US" sz="24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800" decel="100000"/>
                                        <p:tgtEl>
                                          <p:spTgt spid="5"/>
                                        </p:tgtEl>
                                      </p:cBhvr>
                                    </p:animEffect>
                                    <p:anim calcmode="lin" valueType="num">
                                      <p:cBhvr>
                                        <p:cTn id="18" dur="800" decel="100000" fill="hold"/>
                                        <p:tgtEl>
                                          <p:spTgt spid="5"/>
                                        </p:tgtEl>
                                        <p:attrNameLst>
                                          <p:attrName>style.rotation</p:attrName>
                                        </p:attrNameLst>
                                      </p:cBhvr>
                                      <p:tavLst>
                                        <p:tav tm="0">
                                          <p:val>
                                            <p:fltVal val="-90"/>
                                          </p:val>
                                        </p:tav>
                                        <p:tav tm="100000">
                                          <p:val>
                                            <p:fltVal val="0"/>
                                          </p:val>
                                        </p:tav>
                                      </p:tavLst>
                                    </p:anim>
                                    <p:anim calcmode="lin" valueType="num">
                                      <p:cBhvr>
                                        <p:cTn id="19" dur="800" decel="100000" fill="hold"/>
                                        <p:tgtEl>
                                          <p:spTgt spid="5"/>
                                        </p:tgtEl>
                                        <p:attrNameLst>
                                          <p:attrName>ppt_x</p:attrName>
                                        </p:attrNameLst>
                                      </p:cBhvr>
                                      <p:tavLst>
                                        <p:tav tm="0">
                                          <p:val>
                                            <p:strVal val="#ppt_x+0.4"/>
                                          </p:val>
                                        </p:tav>
                                        <p:tav tm="100000">
                                          <p:val>
                                            <p:strVal val="#ppt_x-0.05"/>
                                          </p:val>
                                        </p:tav>
                                      </p:tavLst>
                                    </p:anim>
                                    <p:anim calcmode="lin" valueType="num">
                                      <p:cBhvr>
                                        <p:cTn id="20" dur="800" decel="100000" fill="hold"/>
                                        <p:tgtEl>
                                          <p:spTgt spid="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7"/>
                                        </p:tgtEl>
                                        <p:attrNameLst>
                                          <p:attrName>style.visibility</p:attrName>
                                        </p:attrNameLst>
                                      </p:cBhvr>
                                      <p:to>
                                        <p:strVal val="visible"/>
                                      </p:to>
                                    </p:set>
                                    <p:anim calcmode="discrete" valueType="clr">
                                      <p:cBhvr override="childStyle">
                                        <p:cTn id="27"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7"/>
                                        </p:tgtEl>
                                        <p:attrNameLst>
                                          <p:attrName>fillcolor</p:attrName>
                                        </p:attrNameLst>
                                      </p:cBhvr>
                                      <p:tavLst>
                                        <p:tav tm="0">
                                          <p:val>
                                            <p:clrVal>
                                              <a:schemeClr val="accent2"/>
                                            </p:clrVal>
                                          </p:val>
                                        </p:tav>
                                        <p:tav tm="50000">
                                          <p:val>
                                            <p:clrVal>
                                              <a:schemeClr val="hlink"/>
                                            </p:clrVal>
                                          </p:val>
                                        </p:tav>
                                      </p:tavLst>
                                    </p:anim>
                                    <p:set>
                                      <p:cBhvr>
                                        <p:cTn id="29" dur="80"/>
                                        <p:tgtEl>
                                          <p:spTgt spid="7"/>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grpId="0" nodeType="clickEffect">
                                  <p:stCondLst>
                                    <p:cond delay="0"/>
                                  </p:stCondLst>
                                  <p:iterate type="lt">
                                    <p:tmPct val="50000"/>
                                  </p:iterate>
                                  <p:childTnLst>
                                    <p:set>
                                      <p:cBhvr>
                                        <p:cTn id="33" dur="1" fill="hold">
                                          <p:stCondLst>
                                            <p:cond delay="0"/>
                                          </p:stCondLst>
                                        </p:cTn>
                                        <p:tgtEl>
                                          <p:spTgt spid="8"/>
                                        </p:tgtEl>
                                        <p:attrNameLst>
                                          <p:attrName>style.visibility</p:attrName>
                                        </p:attrNameLst>
                                      </p:cBhvr>
                                      <p:to>
                                        <p:strVal val="visible"/>
                                      </p:to>
                                    </p:set>
                                    <p:anim calcmode="discrete" valueType="clr">
                                      <p:cBhvr override="childStyle">
                                        <p:cTn id="34"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8"/>
                                        </p:tgtEl>
                                        <p:attrNameLst>
                                          <p:attrName>fillcolor</p:attrName>
                                        </p:attrNameLst>
                                      </p:cBhvr>
                                      <p:tavLst>
                                        <p:tav tm="0">
                                          <p:val>
                                            <p:clrVal>
                                              <a:schemeClr val="accent2"/>
                                            </p:clrVal>
                                          </p:val>
                                        </p:tav>
                                        <p:tav tm="50000">
                                          <p:val>
                                            <p:clrVal>
                                              <a:schemeClr val="hlink"/>
                                            </p:clrVal>
                                          </p:val>
                                        </p:tav>
                                      </p:tavLst>
                                    </p:anim>
                                    <p:set>
                                      <p:cBhvr>
                                        <p:cTn id="36" dur="80"/>
                                        <p:tgtEl>
                                          <p:spTgt spid="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文本框 73735"/>
          <p:cNvSpPr txBox="1">
            <a:spLocks noChangeArrowheads="1"/>
          </p:cNvSpPr>
          <p:nvPr/>
        </p:nvSpPr>
        <p:spPr bwMode="auto">
          <a:xfrm>
            <a:off x="9434513" y="1023938"/>
            <a:ext cx="7366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latin typeface="微软雅黑" panose="020B0503020204020204" pitchFamily="34" charset="-122"/>
                <a:ea typeface="微软雅黑" panose="020B0503020204020204" pitchFamily="34" charset="-122"/>
                <a:cs typeface="仿宋_GB2312"/>
              </a:rPr>
              <a:t>第三次长沙会战要图</a:t>
            </a:r>
            <a:endParaRPr lang="zh-CN" altLang="en-US" sz="3600" b="1" dirty="0">
              <a:latin typeface="微软雅黑" panose="020B0503020204020204" pitchFamily="34" charset="-122"/>
              <a:ea typeface="微软雅黑" panose="020B0503020204020204" pitchFamily="34" charset="-122"/>
              <a:cs typeface="仿宋_GB2312"/>
            </a:endParaRPr>
          </a:p>
        </p:txBody>
      </p:sp>
      <p:grpSp>
        <p:nvGrpSpPr>
          <p:cNvPr id="2" name="组合 1"/>
          <p:cNvGrpSpPr/>
          <p:nvPr/>
        </p:nvGrpSpPr>
        <p:grpSpPr bwMode="auto">
          <a:xfrm>
            <a:off x="1914525" y="428625"/>
            <a:ext cx="7366000" cy="6008688"/>
            <a:chOff x="371475" y="530225"/>
            <a:chExt cx="7366000" cy="6008688"/>
          </a:xfrm>
        </p:grpSpPr>
        <p:pic>
          <p:nvPicPr>
            <p:cNvPr id="24579" name="Picture 2" descr="http://h.hiphotos.baidu.com/baike/c0%3Dbaike150%2C5%2C5%2C150%2C50/sign=553b23b0c895d143ce7bec711299e967/dbb44aed2e738bd4a4807d82a18b87d6267ff9e4.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71475" y="530225"/>
              <a:ext cx="7366000" cy="6008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668" y="6002783"/>
              <a:ext cx="1114028" cy="310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800" decel="100000"/>
                                        <p:tgtEl>
                                          <p:spTgt spid="20482"/>
                                        </p:tgtEl>
                                      </p:cBhvr>
                                    </p:animEffect>
                                    <p:anim calcmode="lin" valueType="num">
                                      <p:cBhvr>
                                        <p:cTn id="8" dur="800" decel="100000" fill="hold"/>
                                        <p:tgtEl>
                                          <p:spTgt spid="20482"/>
                                        </p:tgtEl>
                                        <p:attrNameLst>
                                          <p:attrName>style.rotation</p:attrName>
                                        </p:attrNameLst>
                                      </p:cBhvr>
                                      <p:tavLst>
                                        <p:tav tm="0">
                                          <p:val>
                                            <p:fltVal val="-90"/>
                                          </p:val>
                                        </p:tav>
                                        <p:tav tm="100000">
                                          <p:val>
                                            <p:fltVal val="0"/>
                                          </p:val>
                                        </p:tav>
                                      </p:tavLst>
                                    </p:anim>
                                    <p:anim calcmode="lin" valueType="num">
                                      <p:cBhvr>
                                        <p:cTn id="9" dur="800" decel="100000" fill="hold"/>
                                        <p:tgtEl>
                                          <p:spTgt spid="20482"/>
                                        </p:tgtEl>
                                        <p:attrNameLst>
                                          <p:attrName>ppt_x</p:attrName>
                                        </p:attrNameLst>
                                      </p:cBhvr>
                                      <p:tavLst>
                                        <p:tav tm="0">
                                          <p:val>
                                            <p:strVal val="#ppt_x+0.4"/>
                                          </p:val>
                                        </p:tav>
                                        <p:tav tm="100000">
                                          <p:val>
                                            <p:strVal val="#ppt_x-0.05"/>
                                          </p:val>
                                        </p:tav>
                                      </p:tavLst>
                                    </p:anim>
                                    <p:anim calcmode="lin" valueType="num">
                                      <p:cBhvr>
                                        <p:cTn id="10" dur="800" decel="100000" fill="hold"/>
                                        <p:tgtEl>
                                          <p:spTgt spid="2048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48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48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5"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20" dur="1000" fill="hold"/>
                                        <p:tgtEl>
                                          <p:spTgt spid="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359822" y="1025297"/>
            <a:ext cx="5695575" cy="646331"/>
          </a:xfrm>
          <a:prstGeom prst="rect">
            <a:avLst/>
          </a:prstGeom>
        </p:spPr>
        <p:style>
          <a:lnRef idx="2">
            <a:schemeClr val="accent5"/>
          </a:lnRef>
          <a:fillRef idx="1">
            <a:schemeClr val="lt1"/>
          </a:fillRef>
          <a:effectRef idx="0">
            <a:schemeClr val="accent5"/>
          </a:effectRef>
          <a:fontRef idx="minor">
            <a:schemeClr val="dk1"/>
          </a:fontRef>
        </p:style>
        <p:txBody>
          <a:bodyPr wrap="square" rtlCol="0">
            <a:spAutoFit/>
          </a:bodyPr>
          <a:lstStyle/>
          <a:p>
            <a:r>
              <a:rPr lang="zh-CN" altLang="en-US" sz="3600" dirty="0"/>
              <a:t>（一）抗战工业内迁之源由</a:t>
            </a:r>
            <a:endParaRPr lang="zh-CN" altLang="en-US" sz="3600" dirty="0"/>
          </a:p>
        </p:txBody>
      </p:sp>
      <p:sp>
        <p:nvSpPr>
          <p:cNvPr id="3" name="文本框 2"/>
          <p:cNvSpPr txBox="1"/>
          <p:nvPr/>
        </p:nvSpPr>
        <p:spPr>
          <a:xfrm>
            <a:off x="2473377" y="2233534"/>
            <a:ext cx="6790544" cy="1569660"/>
          </a:xfrm>
          <a:prstGeom prst="rect">
            <a:avLst/>
          </a:prstGeom>
          <a:noFill/>
        </p:spPr>
        <p:txBody>
          <a:bodyPr wrap="square" rtlCol="0">
            <a:spAutoFit/>
          </a:bodyPr>
          <a:lstStyle/>
          <a:p>
            <a:endParaRPr lang="zh-CN" altLang="en-US" sz="9600" dirty="0"/>
          </a:p>
        </p:txBody>
      </p:sp>
      <p:sp>
        <p:nvSpPr>
          <p:cNvPr id="4" name="文本框 3"/>
          <p:cNvSpPr txBox="1"/>
          <p:nvPr/>
        </p:nvSpPr>
        <p:spPr>
          <a:xfrm>
            <a:off x="1698936" y="2233534"/>
            <a:ext cx="9017349" cy="2862322"/>
          </a:xfrm>
          <a:prstGeom prst="rect">
            <a:avLst/>
          </a:prstGeom>
          <a:noFill/>
        </p:spPr>
        <p:txBody>
          <a:bodyPr wrap="square" rtlCol="0">
            <a:spAutoFit/>
          </a:bodyPr>
          <a:lstStyle/>
          <a:p>
            <a:pPr marL="571500" indent="-571500">
              <a:buFont typeface="Wingdings" panose="05000000000000000000" pitchFamily="2" charset="2"/>
              <a:buChar char="l"/>
            </a:pPr>
            <a:r>
              <a:rPr lang="zh-CN" altLang="en-US" sz="3600" dirty="0"/>
              <a:t>历史渊源：中国近代工业集中于沿海和通商口岸的布局</a:t>
            </a:r>
            <a:endParaRPr lang="en-US" altLang="zh-CN" sz="3600" dirty="0"/>
          </a:p>
          <a:p>
            <a:pPr marL="571500" indent="-571500">
              <a:buFont typeface="Wingdings" panose="05000000000000000000" pitchFamily="2" charset="2"/>
              <a:buChar char="l"/>
            </a:pPr>
            <a:r>
              <a:rPr lang="zh-CN" altLang="en-US" sz="3600" dirty="0"/>
              <a:t>九一八事变后的变局：国民政府的态度</a:t>
            </a:r>
            <a:endParaRPr lang="en-US" altLang="zh-CN" sz="3600" dirty="0"/>
          </a:p>
          <a:p>
            <a:pPr marL="571500" indent="-571500">
              <a:buFont typeface="Wingdings" panose="05000000000000000000" pitchFamily="2" charset="2"/>
              <a:buChar char="l"/>
            </a:pPr>
            <a:r>
              <a:rPr lang="zh-CN" altLang="en-US" sz="3600" dirty="0"/>
              <a:t>七七事变后现实背景：国民政府为保存国家经济实力</a:t>
            </a:r>
            <a:endParaRPr lang="zh-CN" altLang="en-US" sz="3600" dirty="0"/>
          </a:p>
        </p:txBody>
      </p:sp>
      <p:sp>
        <p:nvSpPr>
          <p:cNvPr id="5" name="矩形 4"/>
          <p:cNvSpPr/>
          <p:nvPr/>
        </p:nvSpPr>
        <p:spPr>
          <a:xfrm>
            <a:off x="522133" y="232986"/>
            <a:ext cx="3310522" cy="7078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t>民族工业内迁</a:t>
            </a:r>
            <a:endParaRPr lang="zh-CN" altLang="en-US" sz="40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24000" y="0"/>
            <a:ext cx="9144000" cy="68580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24000" y="0"/>
            <a:ext cx="9144000" cy="68580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24000" y="0"/>
            <a:ext cx="9144000" cy="68580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24000" y="0"/>
            <a:ext cx="9144000" cy="6858000"/>
          </a:xfrm>
          <a:prstGeom prst="rect">
            <a:avLst/>
          </a:prstGeom>
        </p:spPr>
      </p:pic>
      <p:sp>
        <p:nvSpPr>
          <p:cNvPr id="3" name="矩形: 圆角 2"/>
          <p:cNvSpPr/>
          <p:nvPr/>
        </p:nvSpPr>
        <p:spPr>
          <a:xfrm>
            <a:off x="730898" y="485192"/>
            <a:ext cx="1586204" cy="765110"/>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zh-CN" altLang="en-US" sz="4400" b="1" dirty="0"/>
              <a:t>意义</a:t>
            </a:r>
            <a:endParaRPr lang="zh-CN" altLang="en-US" sz="44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24000" y="0"/>
            <a:ext cx="9144000" cy="68580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524000" y="0"/>
            <a:ext cx="9144000" cy="68580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矩形 7197"/>
          <p:cNvSpPr>
            <a:spLocks noChangeArrowheads="1"/>
          </p:cNvSpPr>
          <p:nvPr/>
        </p:nvSpPr>
        <p:spPr bwMode="auto">
          <a:xfrm>
            <a:off x="4857987" y="468938"/>
            <a:ext cx="58272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抗日根据地的建立与发展</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13314" name="矩形 7174"/>
          <p:cNvSpPr>
            <a:spLocks noChangeArrowheads="1"/>
          </p:cNvSpPr>
          <p:nvPr/>
        </p:nvSpPr>
        <p:spPr bwMode="auto">
          <a:xfrm>
            <a:off x="1559496" y="1412776"/>
            <a:ext cx="4321175"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建立抗日根据地</a:t>
            </a:r>
            <a:endParaRPr lang="zh-CN" altLang="en-US" sz="3200" b="1" dirty="0">
              <a:latin typeface="微软雅黑" panose="020B0503020204020204" pitchFamily="34" charset="-122"/>
              <a:ea typeface="微软雅黑" panose="020B0503020204020204" pitchFamily="34" charset="-122"/>
            </a:endParaRPr>
          </a:p>
        </p:txBody>
      </p:sp>
      <p:pic>
        <p:nvPicPr>
          <p:cNvPr id="5" name="图片 5"/>
          <p:cNvPicPr>
            <a:picLocks noChangeAspect="1" noChangeArrowheads="1"/>
          </p:cNvPicPr>
          <p:nvPr/>
        </p:nvPicPr>
        <p:blipFill>
          <a:blip r:embed="rId1">
            <a:lum bright="-6000" contrast="36000"/>
            <a:extLst>
              <a:ext uri="{28A0092B-C50C-407E-A947-70E740481C1C}">
                <a14:useLocalDpi xmlns:a14="http://schemas.microsoft.com/office/drawing/2010/main" val="0"/>
              </a:ext>
            </a:extLst>
          </a:blip>
          <a:srcRect/>
          <a:stretch>
            <a:fillRect/>
          </a:stretch>
        </p:blipFill>
        <p:spPr bwMode="auto">
          <a:xfrm>
            <a:off x="4838699" y="1988840"/>
            <a:ext cx="5865813" cy="395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文本框 99"/>
          <p:cNvSpPr txBox="1">
            <a:spLocks noChangeArrowheads="1"/>
          </p:cNvSpPr>
          <p:nvPr/>
        </p:nvSpPr>
        <p:spPr bwMode="auto">
          <a:xfrm>
            <a:off x="5832475" y="6027738"/>
            <a:ext cx="35544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抗日根据地示意图</a:t>
            </a:r>
            <a:r>
              <a:rPr lang="en-US" altLang="zh-CN" sz="2800" b="1" dirty="0">
                <a:latin typeface="微软雅黑" panose="020B0503020204020204" pitchFamily="34" charset="-122"/>
                <a:ea typeface="微软雅黑" panose="020B0503020204020204" pitchFamily="34" charset="-122"/>
              </a:rPr>
              <a:t>》</a:t>
            </a:r>
            <a:endParaRPr lang="zh-CN" altLang="en-US" sz="2800" b="1" dirty="0">
              <a:latin typeface="微软雅黑" panose="020B0503020204020204" pitchFamily="34" charset="-122"/>
              <a:ea typeface="微软雅黑" panose="020B0503020204020204" pitchFamily="34" charset="-122"/>
            </a:endParaRPr>
          </a:p>
        </p:txBody>
      </p:sp>
      <p:sp>
        <p:nvSpPr>
          <p:cNvPr id="7" name="文本框 1"/>
          <p:cNvSpPr txBox="1">
            <a:spLocks noChangeArrowheads="1"/>
          </p:cNvSpPr>
          <p:nvPr/>
        </p:nvSpPr>
        <p:spPr bwMode="auto">
          <a:xfrm>
            <a:off x="1625599" y="2152650"/>
            <a:ext cx="3213099"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indent="2667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全面抗战爆发后，八路军和新四军挺进敌后，先后建立晋察冀、晋绥、晋冀豫、山东、苏南、陕甘宁等抗日根据地。</a:t>
            </a:r>
            <a:endParaRPr lang="zh-CN" altLang="en-US" sz="2600" b="1" dirty="0">
              <a:latin typeface="微软雅黑" panose="020B0503020204020204" pitchFamily="34" charset="-122"/>
              <a:ea typeface="微软雅黑" panose="020B0503020204020204" pitchFamily="34" charset="-122"/>
            </a:endParaRPr>
          </a:p>
        </p:txBody>
      </p:sp>
      <p:sp>
        <p:nvSpPr>
          <p:cNvPr id="8" name="矩形 7"/>
          <p:cNvSpPr/>
          <p:nvPr/>
        </p:nvSpPr>
        <p:spPr>
          <a:xfrm>
            <a:off x="522133" y="232986"/>
            <a:ext cx="3775393" cy="7078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t>敌后战场的抗战</a:t>
            </a:r>
            <a:endParaRPr lang="zh-CN"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800" decel="100000"/>
                                        <p:tgtEl>
                                          <p:spTgt spid="7"/>
                                        </p:tgtEl>
                                      </p:cBhvr>
                                    </p:animEffect>
                                    <p:anim calcmode="lin" valueType="num">
                                      <p:cBhvr>
                                        <p:cTn id="8" dur="800" decel="100000" fill="hold"/>
                                        <p:tgtEl>
                                          <p:spTgt spid="7"/>
                                        </p:tgtEl>
                                        <p:attrNameLst>
                                          <p:attrName>style.rotation</p:attrName>
                                        </p:attrNameLst>
                                      </p:cBhvr>
                                      <p:tavLst>
                                        <p:tav tm="0">
                                          <p:val>
                                            <p:fltVal val="-90"/>
                                          </p:val>
                                        </p:tav>
                                        <p:tav tm="100000">
                                          <p:val>
                                            <p:fltVal val="0"/>
                                          </p:val>
                                        </p:tav>
                                      </p:tavLst>
                                    </p:anim>
                                    <p:anim calcmode="lin" valueType="num">
                                      <p:cBhvr>
                                        <p:cTn id="9" dur="800" decel="100000" fill="hold"/>
                                        <p:tgtEl>
                                          <p:spTgt spid="7"/>
                                        </p:tgtEl>
                                        <p:attrNameLst>
                                          <p:attrName>ppt_x</p:attrName>
                                        </p:attrNameLst>
                                      </p:cBhvr>
                                      <p:tavLst>
                                        <p:tav tm="0">
                                          <p:val>
                                            <p:strVal val="#ppt_x+0.4"/>
                                          </p:val>
                                        </p:tav>
                                        <p:tav tm="100000">
                                          <p:val>
                                            <p:strVal val="#ppt_x-0.05"/>
                                          </p:val>
                                        </p:tav>
                                      </p:tavLst>
                                    </p:anim>
                                    <p:anim calcmode="lin" valueType="num">
                                      <p:cBhvr>
                                        <p:cTn id="10" dur="800" decel="100000" fill="hold"/>
                                        <p:tgtEl>
                                          <p:spTgt spid="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Scale>
                                      <p:cBhvr>
                                        <p:cTn id="1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8" dur="1000" decel="50000" fill="hold">
                                          <p:stCondLst>
                                            <p:cond delay="0"/>
                                          </p:stCondLst>
                                        </p:cTn>
                                        <p:tgtEl>
                                          <p:spTgt spid="5"/>
                                        </p:tgtEl>
                                        <p:attrNameLst>
                                          <p:attrName>ppt_x</p:attrName>
                                          <p:attrName>ppt_y</p:attrName>
                                        </p:attrNameLst>
                                      </p:cBhvr>
                                      <p:rCtr x="0" y="0"/>
                                    </p:animMotion>
                                    <p:animEffect transition="in" filter="fade">
                                      <p:cBhvr>
                                        <p:cTn id="19" dur="10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3316"/>
                                        </p:tgtEl>
                                        <p:attrNameLst>
                                          <p:attrName>style.visibility</p:attrName>
                                        </p:attrNameLst>
                                      </p:cBhvr>
                                      <p:to>
                                        <p:strVal val="visible"/>
                                      </p:to>
                                    </p:set>
                                    <p:anim calcmode="lin" valueType="num">
                                      <p:cBhvr additive="base">
                                        <p:cTn id="24" dur="500" fill="hold"/>
                                        <p:tgtEl>
                                          <p:spTgt spid="13316"/>
                                        </p:tgtEl>
                                        <p:attrNameLst>
                                          <p:attrName>ppt_x</p:attrName>
                                        </p:attrNameLst>
                                      </p:cBhvr>
                                      <p:tavLst>
                                        <p:tav tm="0">
                                          <p:val>
                                            <p:strVal val="#ppt_x"/>
                                          </p:val>
                                        </p:tav>
                                        <p:tav tm="100000">
                                          <p:val>
                                            <p:strVal val="#ppt_x"/>
                                          </p:val>
                                        </p:tav>
                                      </p:tavLst>
                                    </p:anim>
                                    <p:anim calcmode="lin" valueType="num">
                                      <p:cBhvr additive="base">
                                        <p:cTn id="25" dur="500" fill="hold"/>
                                        <p:tgtEl>
                                          <p:spTgt spid="133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图片 20482" descr="84664ded7418ed7d2497916a"/>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84350" y="573088"/>
            <a:ext cx="4973638" cy="3781425"/>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pic>
        <p:nvPicPr>
          <p:cNvPr id="20484" name="图片 20483" descr="2005122210450318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0" y="549275"/>
            <a:ext cx="3602038" cy="5329238"/>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sp>
        <p:nvSpPr>
          <p:cNvPr id="12291" name="文本框 12290"/>
          <p:cNvSpPr txBox="1">
            <a:spLocks noChangeArrowheads="1"/>
          </p:cNvSpPr>
          <p:nvPr/>
        </p:nvSpPr>
        <p:spPr bwMode="auto">
          <a:xfrm>
            <a:off x="1587500" y="4540250"/>
            <a:ext cx="5362575" cy="16300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陕甘宁边区首府、中共中央所在地</a:t>
            </a:r>
            <a:r>
              <a:rPr lang="zh-CN" altLang="en-US" sz="3600" b="1" dirty="0">
                <a:latin typeface="黑体" panose="02010609060101010101" pitchFamily="49" charset="-122"/>
                <a:ea typeface="黑体" panose="02010609060101010101" pitchFamily="49" charset="-122"/>
              </a:rPr>
              <a:t>延安</a:t>
            </a:r>
            <a:r>
              <a:rPr lang="zh-CN" altLang="en-US" sz="3200" b="1" dirty="0">
                <a:latin typeface="黑体" panose="02010609060101010101" pitchFamily="49" charset="-122"/>
                <a:ea typeface="黑体" panose="02010609060101010101" pitchFamily="49" charset="-122"/>
              </a:rPr>
              <a:t>成为敌后战场的战略总后方和指挥中枢。</a:t>
            </a:r>
            <a:r>
              <a:rPr lang="en-US" altLang="zh-CN" sz="3200" b="1" dirty="0">
                <a:latin typeface="黑体" panose="02010609060101010101" pitchFamily="49" charset="-122"/>
                <a:ea typeface="黑体" panose="02010609060101010101" pitchFamily="49" charset="-122"/>
              </a:rPr>
              <a:t>  </a:t>
            </a:r>
            <a:r>
              <a:rPr lang="en-US" altLang="zh-CN" sz="2800" b="1" dirty="0">
                <a:latin typeface="黑体" panose="02010609060101010101" pitchFamily="49" charset="-122"/>
                <a:ea typeface="黑体" panose="02010609060101010101" pitchFamily="49" charset="-122"/>
              </a:rPr>
              <a:t>                 </a:t>
            </a:r>
            <a:endParaRPr lang="zh-CN" altLang="en-US" sz="28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diamond(in)">
                                      <p:cBhvr>
                                        <p:cTn id="7" dur="500"/>
                                        <p:tgtEl>
                                          <p:spTgt spid="20483"/>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wedge">
                                      <p:cBhvr>
                                        <p:cTn id="12" dur="500"/>
                                        <p:tgtEl>
                                          <p:spTgt spid="20484"/>
                                        </p:tgtEl>
                                      </p:cBhvr>
                                    </p:animEffect>
                                  </p:childTnLst>
                                </p:cTn>
                              </p:par>
                            </p:childTnLst>
                          </p:cTn>
                        </p:par>
                      </p:childTnLst>
                    </p:cTn>
                  </p:par>
                  <p:par>
                    <p:cTn id="13" fill="hold">
                      <p:stCondLst>
                        <p:cond delay="indefinite"/>
                      </p:stCondLst>
                      <p:childTnLst>
                        <p:par>
                          <p:cTn id="14" fill="hold">
                            <p:stCondLst>
                              <p:cond delay="0"/>
                            </p:stCondLst>
                            <p:childTnLst>
                              <p:par>
                                <p:cTn id="15" presetID="27" presetClass="entr" presetSubtype="0" fill="hold" grpId="0" nodeType="clickEffect">
                                  <p:stCondLst>
                                    <p:cond delay="0"/>
                                  </p:stCondLst>
                                  <p:iterate type="lt">
                                    <p:tmPct val="50000"/>
                                  </p:iterate>
                                  <p:childTnLst>
                                    <p:set>
                                      <p:cBhvr>
                                        <p:cTn id="16" dur="1" fill="hold">
                                          <p:stCondLst>
                                            <p:cond delay="0"/>
                                          </p:stCondLst>
                                        </p:cTn>
                                        <p:tgtEl>
                                          <p:spTgt spid="12291"/>
                                        </p:tgtEl>
                                        <p:attrNameLst>
                                          <p:attrName>style.visibility</p:attrName>
                                        </p:attrNameLst>
                                      </p:cBhvr>
                                      <p:to>
                                        <p:strVal val="visible"/>
                                      </p:to>
                                    </p:set>
                                    <p:anim calcmode="discrete" valueType="clr">
                                      <p:cBhvr override="childStyle">
                                        <p:cTn id="17" dur="80"/>
                                        <p:tgtEl>
                                          <p:spTgt spid="12291"/>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12291"/>
                                        </p:tgtEl>
                                        <p:attrNameLst>
                                          <p:attrName>fillcolor</p:attrName>
                                        </p:attrNameLst>
                                      </p:cBhvr>
                                      <p:tavLst>
                                        <p:tav tm="0">
                                          <p:val>
                                            <p:clrVal>
                                              <a:schemeClr val="accent2"/>
                                            </p:clrVal>
                                          </p:val>
                                        </p:tav>
                                        <p:tav tm="50000">
                                          <p:val>
                                            <p:clrVal>
                                              <a:schemeClr val="hlink"/>
                                            </p:clrVal>
                                          </p:val>
                                        </p:tav>
                                      </p:tavLst>
                                    </p:anim>
                                    <p:set>
                                      <p:cBhvr>
                                        <p:cTn id="19" dur="80"/>
                                        <p:tgtEl>
                                          <p:spTgt spid="1229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12290"/>
          <p:cNvSpPr txBox="1">
            <a:spLocks noChangeArrowheads="1"/>
          </p:cNvSpPr>
          <p:nvPr/>
        </p:nvSpPr>
        <p:spPr bwMode="auto">
          <a:xfrm>
            <a:off x="1261244" y="1065213"/>
            <a:ext cx="97313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rPr>
              <a:t>    根据地军民在中国共产党的领导下，以主力部队和地方基干民兵为骨干，以广大群众为基础，组织各方力量，展开群众性的人民游击战争。</a:t>
            </a:r>
            <a:r>
              <a:rPr lang="en-US" altLang="zh-CN" sz="2400" b="1" dirty="0">
                <a:latin typeface="微软雅黑" panose="020B0503020204020204" pitchFamily="34" charset="-122"/>
                <a:ea typeface="微软雅黑" panose="020B0503020204020204" pitchFamily="34" charset="-122"/>
              </a:rPr>
              <a:t>               </a:t>
            </a:r>
            <a:endParaRPr lang="zh-CN" altLang="en-US" sz="2400" b="1" dirty="0">
              <a:latin typeface="微软雅黑" panose="020B0503020204020204" pitchFamily="34" charset="-122"/>
              <a:ea typeface="微软雅黑" panose="020B0503020204020204" pitchFamily="34" charset="-122"/>
            </a:endParaRPr>
          </a:p>
        </p:txBody>
      </p:sp>
      <p:pic>
        <p:nvPicPr>
          <p:cNvPr id="21509" name="图片 21508" descr="点击浏览下一张"/>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229350" y="2678113"/>
            <a:ext cx="4362450" cy="377507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21511" name="文本框 21510"/>
          <p:cNvSpPr txBox="1">
            <a:spLocks noChangeArrowheads="1"/>
          </p:cNvSpPr>
          <p:nvPr/>
        </p:nvSpPr>
        <p:spPr bwMode="auto">
          <a:xfrm>
            <a:off x="9364663" y="5957888"/>
            <a:ext cx="1303337" cy="52197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chemeClr val="bg1"/>
                </a:solidFill>
                <a:latin typeface="Arial" panose="020B0604020202020204" pitchFamily="34" charset="0"/>
                <a:ea typeface="微软雅黑" panose="020B0503020204020204" pitchFamily="34" charset="-122"/>
              </a:rPr>
              <a:t>地雷战</a:t>
            </a:r>
            <a:endParaRPr lang="zh-CN" altLang="en-US" sz="2800" b="1" dirty="0">
              <a:solidFill>
                <a:schemeClr val="bg1"/>
              </a:solidFill>
              <a:latin typeface="Arial" panose="020B0604020202020204" pitchFamily="34" charset="0"/>
              <a:ea typeface="微软雅黑" panose="020B0503020204020204" pitchFamily="34" charset="-122"/>
            </a:endParaRPr>
          </a:p>
        </p:txBody>
      </p:sp>
      <p:pic>
        <p:nvPicPr>
          <p:cNvPr id="21513" name="图片 21512" descr="W0200905185715035579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9563" y="2690813"/>
            <a:ext cx="4997450" cy="3770312"/>
          </a:xfrm>
          <a:prstGeom prst="rect">
            <a:avLst/>
          </a:prstGeom>
          <a:noFill/>
          <a:ln w="3810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21514" name="文本框 21513"/>
          <p:cNvSpPr txBox="1">
            <a:spLocks noChangeArrowheads="1"/>
          </p:cNvSpPr>
          <p:nvPr/>
        </p:nvSpPr>
        <p:spPr bwMode="auto">
          <a:xfrm>
            <a:off x="1660525" y="5949950"/>
            <a:ext cx="1290638" cy="521970"/>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solidFill>
                  <a:schemeClr val="bg1"/>
                </a:solidFill>
                <a:latin typeface="Arial" panose="020B0604020202020204" pitchFamily="34" charset="0"/>
                <a:ea typeface="微软雅黑" panose="020B0503020204020204" pitchFamily="34" charset="-122"/>
              </a:rPr>
              <a:t>地道战</a:t>
            </a:r>
            <a:endParaRPr lang="zh-CN" altLang="en-US" sz="2800" b="1" dirty="0">
              <a:solidFill>
                <a:schemeClr val="bg1"/>
              </a:solidFill>
              <a:latin typeface="Arial" panose="020B0604020202020204" pitchFamily="34" charset="0"/>
              <a:ea typeface="微软雅黑" panose="020B0503020204020204" pitchFamily="34" charset="-122"/>
            </a:endParaRPr>
          </a:p>
        </p:txBody>
      </p:sp>
      <p:sp>
        <p:nvSpPr>
          <p:cNvPr id="16390" name="矩形 7174"/>
          <p:cNvSpPr>
            <a:spLocks noChangeArrowheads="1"/>
          </p:cNvSpPr>
          <p:nvPr/>
        </p:nvSpPr>
        <p:spPr bwMode="auto">
          <a:xfrm>
            <a:off x="1774825" y="390525"/>
            <a:ext cx="4321175" cy="5892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2.</a:t>
            </a:r>
            <a:r>
              <a:rPr lang="zh-CN" altLang="en-US" sz="3600" b="1" dirty="0">
                <a:latin typeface="微软雅黑" panose="020B0503020204020204" pitchFamily="34" charset="-122"/>
                <a:ea typeface="微软雅黑" panose="020B0503020204020204" pitchFamily="34" charset="-122"/>
              </a:rPr>
              <a:t>开展人民游击战争</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13314"/>
                                        </p:tgtEl>
                                        <p:attrNameLst>
                                          <p:attrName>style.visibility</p:attrName>
                                        </p:attrNameLst>
                                      </p:cBhvr>
                                      <p:to>
                                        <p:strVal val="visible"/>
                                      </p:to>
                                    </p:set>
                                    <p:anim calcmode="discrete" valueType="clr">
                                      <p:cBhvr override="childStyle">
                                        <p:cTn id="7" dur="80"/>
                                        <p:tgtEl>
                                          <p:spTgt spid="1331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314"/>
                                        </p:tgtEl>
                                        <p:attrNameLst>
                                          <p:attrName>fillcolor</p:attrName>
                                        </p:attrNameLst>
                                      </p:cBhvr>
                                      <p:tavLst>
                                        <p:tav tm="0">
                                          <p:val>
                                            <p:clrVal>
                                              <a:schemeClr val="accent2"/>
                                            </p:clrVal>
                                          </p:val>
                                        </p:tav>
                                        <p:tav tm="50000">
                                          <p:val>
                                            <p:clrVal>
                                              <a:schemeClr val="hlink"/>
                                            </p:clrVal>
                                          </p:val>
                                        </p:tav>
                                      </p:tavLst>
                                    </p:anim>
                                    <p:set>
                                      <p:cBhvr>
                                        <p:cTn id="9" dur="80"/>
                                        <p:tgtEl>
                                          <p:spTgt spid="1331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nodeType="clickEffect">
                                  <p:stCondLst>
                                    <p:cond delay="0"/>
                                  </p:stCondLst>
                                  <p:childTnLst>
                                    <p:set>
                                      <p:cBhvr>
                                        <p:cTn id="13" dur="1" fill="hold">
                                          <p:stCondLst>
                                            <p:cond delay="0"/>
                                          </p:stCondLst>
                                        </p:cTn>
                                        <p:tgtEl>
                                          <p:spTgt spid="21513"/>
                                        </p:tgtEl>
                                        <p:attrNameLst>
                                          <p:attrName>style.visibility</p:attrName>
                                        </p:attrNameLst>
                                      </p:cBhvr>
                                      <p:to>
                                        <p:strVal val="visible"/>
                                      </p:to>
                                    </p:set>
                                    <p:animEffect transition="in" filter="fade">
                                      <p:cBhvr>
                                        <p:cTn id="14" dur="770" decel="100000"/>
                                        <p:tgtEl>
                                          <p:spTgt spid="21513"/>
                                        </p:tgtEl>
                                      </p:cBhvr>
                                    </p:animEffect>
                                    <p:animScale>
                                      <p:cBhvr>
                                        <p:cTn id="15" dur="770" decel="100000"/>
                                        <p:tgtEl>
                                          <p:spTgt spid="21513"/>
                                        </p:tgtEl>
                                      </p:cBhvr>
                                      <p:from x="10000" y="10000"/>
                                      <p:to x="200000" y="450000"/>
                                    </p:animScale>
                                    <p:animScale>
                                      <p:cBhvr>
                                        <p:cTn id="16" dur="1230" accel="100000" fill="hold">
                                          <p:stCondLst>
                                            <p:cond delay="770"/>
                                          </p:stCondLst>
                                        </p:cTn>
                                        <p:tgtEl>
                                          <p:spTgt spid="21513"/>
                                        </p:tgtEl>
                                      </p:cBhvr>
                                      <p:from x="200000" y="450000"/>
                                      <p:to x="100000" y="100000"/>
                                    </p:animScale>
                                    <p:set>
                                      <p:cBhvr>
                                        <p:cTn id="17" dur="770" fill="hold"/>
                                        <p:tgtEl>
                                          <p:spTgt spid="21513"/>
                                        </p:tgtEl>
                                        <p:attrNameLst>
                                          <p:attrName>ppt_x</p:attrName>
                                        </p:attrNameLst>
                                      </p:cBhvr>
                                      <p:to>
                                        <p:strVal val="(0.5)"/>
                                      </p:to>
                                    </p:set>
                                    <p:anim from="(0.5)" to="(#ppt_x)" calcmode="lin" valueType="num">
                                      <p:cBhvr>
                                        <p:cTn id="18" dur="1230" accel="100000" fill="hold">
                                          <p:stCondLst>
                                            <p:cond delay="770"/>
                                          </p:stCondLst>
                                        </p:cTn>
                                        <p:tgtEl>
                                          <p:spTgt spid="21513"/>
                                        </p:tgtEl>
                                        <p:attrNameLst>
                                          <p:attrName>ppt_x</p:attrName>
                                        </p:attrNameLst>
                                      </p:cBhvr>
                                    </p:anim>
                                    <p:set>
                                      <p:cBhvr>
                                        <p:cTn id="19" dur="770" fill="hold"/>
                                        <p:tgtEl>
                                          <p:spTgt spid="21513"/>
                                        </p:tgtEl>
                                        <p:attrNameLst>
                                          <p:attrName>ppt_y</p:attrName>
                                        </p:attrNameLst>
                                      </p:cBhvr>
                                      <p:to>
                                        <p:strVal val="(#ppt_y+0.4)"/>
                                      </p:to>
                                    </p:set>
                                    <p:anim from="(#ppt_y+0.4)" to="(#ppt_y)" calcmode="lin" valueType="num">
                                      <p:cBhvr>
                                        <p:cTn id="20" dur="1230" accel="100000" fill="hold">
                                          <p:stCondLst>
                                            <p:cond delay="770"/>
                                          </p:stCondLst>
                                        </p:cTn>
                                        <p:tgtEl>
                                          <p:spTgt spid="21513"/>
                                        </p:tgtEl>
                                        <p:attrNameLst>
                                          <p:attrName>ppt_y</p:attrName>
                                        </p:attrNameLst>
                                      </p:cBhvr>
                                    </p:anim>
                                  </p:childTnLst>
                                </p:cTn>
                              </p:par>
                            </p:childTnLst>
                          </p:cTn>
                        </p:par>
                      </p:childTnLst>
                    </p:cTn>
                  </p:par>
                  <p:par>
                    <p:cTn id="21" fill="hold">
                      <p:stCondLst>
                        <p:cond delay="indefinite"/>
                      </p:stCondLst>
                      <p:childTnLst>
                        <p:par>
                          <p:cTn id="22" fill="hold">
                            <p:stCondLst>
                              <p:cond delay="0"/>
                            </p:stCondLst>
                            <p:childTnLst>
                              <p:par>
                                <p:cTn id="23" presetID="51" presetClass="entr" presetSubtype="0" fill="hold" grpId="0" nodeType="clickEffect">
                                  <p:stCondLst>
                                    <p:cond delay="0"/>
                                  </p:stCondLst>
                                  <p:childTnLst>
                                    <p:set>
                                      <p:cBhvr>
                                        <p:cTn id="24" dur="1" fill="hold">
                                          <p:stCondLst>
                                            <p:cond delay="0"/>
                                          </p:stCondLst>
                                        </p:cTn>
                                        <p:tgtEl>
                                          <p:spTgt spid="21514"/>
                                        </p:tgtEl>
                                        <p:attrNameLst>
                                          <p:attrName>style.visibility</p:attrName>
                                        </p:attrNameLst>
                                      </p:cBhvr>
                                      <p:to>
                                        <p:strVal val="visible"/>
                                      </p:to>
                                    </p:set>
                                    <p:animEffect transition="in" filter="fade">
                                      <p:cBhvr>
                                        <p:cTn id="25" dur="385" decel="100000"/>
                                        <p:tgtEl>
                                          <p:spTgt spid="21514"/>
                                        </p:tgtEl>
                                      </p:cBhvr>
                                    </p:animEffect>
                                    <p:animScale>
                                      <p:cBhvr>
                                        <p:cTn id="26" dur="385" decel="100000"/>
                                        <p:tgtEl>
                                          <p:spTgt spid="21514"/>
                                        </p:tgtEl>
                                      </p:cBhvr>
                                      <p:from x="10000" y="10000"/>
                                      <p:to x="200000" y="450000"/>
                                    </p:animScale>
                                    <p:animScale>
                                      <p:cBhvr>
                                        <p:cTn id="27" dur="615" accel="100000" fill="hold">
                                          <p:stCondLst>
                                            <p:cond delay="385"/>
                                          </p:stCondLst>
                                        </p:cTn>
                                        <p:tgtEl>
                                          <p:spTgt spid="21514"/>
                                        </p:tgtEl>
                                      </p:cBhvr>
                                      <p:from x="200000" y="450000"/>
                                      <p:to x="100000" y="100000"/>
                                    </p:animScale>
                                    <p:set>
                                      <p:cBhvr>
                                        <p:cTn id="28" dur="385" fill="hold"/>
                                        <p:tgtEl>
                                          <p:spTgt spid="21514"/>
                                        </p:tgtEl>
                                        <p:attrNameLst>
                                          <p:attrName>ppt_x</p:attrName>
                                        </p:attrNameLst>
                                      </p:cBhvr>
                                      <p:to>
                                        <p:strVal val="(0.5)"/>
                                      </p:to>
                                    </p:set>
                                    <p:anim from="(0.5)" to="(#ppt_x)" calcmode="lin" valueType="num">
                                      <p:cBhvr>
                                        <p:cTn id="29" dur="615" accel="100000" fill="hold">
                                          <p:stCondLst>
                                            <p:cond delay="385"/>
                                          </p:stCondLst>
                                        </p:cTn>
                                        <p:tgtEl>
                                          <p:spTgt spid="21514"/>
                                        </p:tgtEl>
                                        <p:attrNameLst>
                                          <p:attrName>ppt_x</p:attrName>
                                        </p:attrNameLst>
                                      </p:cBhvr>
                                    </p:anim>
                                    <p:set>
                                      <p:cBhvr>
                                        <p:cTn id="30" dur="385" fill="hold"/>
                                        <p:tgtEl>
                                          <p:spTgt spid="21514"/>
                                        </p:tgtEl>
                                        <p:attrNameLst>
                                          <p:attrName>ppt_y</p:attrName>
                                        </p:attrNameLst>
                                      </p:cBhvr>
                                      <p:to>
                                        <p:strVal val="(#ppt_y+0.4)"/>
                                      </p:to>
                                    </p:set>
                                    <p:anim from="(#ppt_y+0.4)" to="(#ppt_y)" calcmode="lin" valueType="num">
                                      <p:cBhvr>
                                        <p:cTn id="31" dur="615" accel="100000" fill="hold">
                                          <p:stCondLst>
                                            <p:cond delay="385"/>
                                          </p:stCondLst>
                                        </p:cTn>
                                        <p:tgtEl>
                                          <p:spTgt spid="21514"/>
                                        </p:tgtEl>
                                        <p:attrNameLst>
                                          <p:attrName>ppt_y</p:attrName>
                                        </p:attrNameLst>
                                      </p:cBhvr>
                                    </p:anim>
                                  </p:childTnLst>
                                </p:cTn>
                              </p:par>
                            </p:childTnLst>
                          </p:cTn>
                        </p:par>
                      </p:childTnLst>
                    </p:cTn>
                  </p:par>
                  <p:par>
                    <p:cTn id="32" fill="hold">
                      <p:stCondLst>
                        <p:cond delay="indefinite"/>
                      </p:stCondLst>
                      <p:childTnLst>
                        <p:par>
                          <p:cTn id="33" fill="hold">
                            <p:stCondLst>
                              <p:cond delay="0"/>
                            </p:stCondLst>
                            <p:childTnLst>
                              <p:par>
                                <p:cTn id="34" presetID="51" presetClass="entr" presetSubtype="0" fill="hold" nodeType="clickEffect">
                                  <p:stCondLst>
                                    <p:cond delay="0"/>
                                  </p:stCondLst>
                                  <p:childTnLst>
                                    <p:set>
                                      <p:cBhvr>
                                        <p:cTn id="35" dur="1" fill="hold">
                                          <p:stCondLst>
                                            <p:cond delay="0"/>
                                          </p:stCondLst>
                                        </p:cTn>
                                        <p:tgtEl>
                                          <p:spTgt spid="21509"/>
                                        </p:tgtEl>
                                        <p:attrNameLst>
                                          <p:attrName>style.visibility</p:attrName>
                                        </p:attrNameLst>
                                      </p:cBhvr>
                                      <p:to>
                                        <p:strVal val="visible"/>
                                      </p:to>
                                    </p:set>
                                    <p:animEffect transition="in" filter="fade">
                                      <p:cBhvr>
                                        <p:cTn id="36" dur="770" decel="100000"/>
                                        <p:tgtEl>
                                          <p:spTgt spid="21509"/>
                                        </p:tgtEl>
                                      </p:cBhvr>
                                    </p:animEffect>
                                    <p:animScale>
                                      <p:cBhvr>
                                        <p:cTn id="37" dur="770" decel="100000"/>
                                        <p:tgtEl>
                                          <p:spTgt spid="21509"/>
                                        </p:tgtEl>
                                      </p:cBhvr>
                                      <p:from x="10000" y="10000"/>
                                      <p:to x="200000" y="450000"/>
                                    </p:animScale>
                                    <p:animScale>
                                      <p:cBhvr>
                                        <p:cTn id="38" dur="1230" accel="100000" fill="hold">
                                          <p:stCondLst>
                                            <p:cond delay="770"/>
                                          </p:stCondLst>
                                        </p:cTn>
                                        <p:tgtEl>
                                          <p:spTgt spid="21509"/>
                                        </p:tgtEl>
                                      </p:cBhvr>
                                      <p:from x="200000" y="450000"/>
                                      <p:to x="100000" y="100000"/>
                                    </p:animScale>
                                    <p:set>
                                      <p:cBhvr>
                                        <p:cTn id="39" dur="770" fill="hold"/>
                                        <p:tgtEl>
                                          <p:spTgt spid="21509"/>
                                        </p:tgtEl>
                                        <p:attrNameLst>
                                          <p:attrName>ppt_x</p:attrName>
                                        </p:attrNameLst>
                                      </p:cBhvr>
                                      <p:to>
                                        <p:strVal val="(0.5)"/>
                                      </p:to>
                                    </p:set>
                                    <p:anim from="(0.5)" to="(#ppt_x)" calcmode="lin" valueType="num">
                                      <p:cBhvr>
                                        <p:cTn id="40" dur="1230" accel="100000" fill="hold">
                                          <p:stCondLst>
                                            <p:cond delay="770"/>
                                          </p:stCondLst>
                                        </p:cTn>
                                        <p:tgtEl>
                                          <p:spTgt spid="21509"/>
                                        </p:tgtEl>
                                        <p:attrNameLst>
                                          <p:attrName>ppt_x</p:attrName>
                                        </p:attrNameLst>
                                      </p:cBhvr>
                                    </p:anim>
                                    <p:set>
                                      <p:cBhvr>
                                        <p:cTn id="41" dur="770" fill="hold"/>
                                        <p:tgtEl>
                                          <p:spTgt spid="21509"/>
                                        </p:tgtEl>
                                        <p:attrNameLst>
                                          <p:attrName>ppt_y</p:attrName>
                                        </p:attrNameLst>
                                      </p:cBhvr>
                                      <p:to>
                                        <p:strVal val="(#ppt_y+0.4)"/>
                                      </p:to>
                                    </p:set>
                                    <p:anim from="(#ppt_y+0.4)" to="(#ppt_y)" calcmode="lin" valueType="num">
                                      <p:cBhvr>
                                        <p:cTn id="42" dur="1230" accel="100000" fill="hold">
                                          <p:stCondLst>
                                            <p:cond delay="770"/>
                                          </p:stCondLst>
                                        </p:cTn>
                                        <p:tgtEl>
                                          <p:spTgt spid="21509"/>
                                        </p:tgtEl>
                                        <p:attrNameLst>
                                          <p:attrName>ppt_y</p:attrName>
                                        </p:attrNameLst>
                                      </p:cBhvr>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21511"/>
                                        </p:tgtEl>
                                        <p:attrNameLst>
                                          <p:attrName>style.visibility</p:attrName>
                                        </p:attrNameLst>
                                      </p:cBhvr>
                                      <p:to>
                                        <p:strVal val="visible"/>
                                      </p:to>
                                    </p:set>
                                    <p:anim calcmode="lin" valueType="num">
                                      <p:cBhvr>
                                        <p:cTn id="47" dur="500" fill="hold"/>
                                        <p:tgtEl>
                                          <p:spTgt spid="21511"/>
                                        </p:tgtEl>
                                        <p:attrNameLst>
                                          <p:attrName>ppt_x</p:attrName>
                                        </p:attrNameLst>
                                      </p:cBhvr>
                                      <p:tavLst>
                                        <p:tav tm="0">
                                          <p:val>
                                            <p:strVal val="#ppt_x"/>
                                          </p:val>
                                        </p:tav>
                                        <p:tav tm="100000">
                                          <p:val>
                                            <p:strVal val="#ppt_x"/>
                                          </p:val>
                                        </p:tav>
                                      </p:tavLst>
                                    </p:anim>
                                    <p:anim calcmode="lin" valueType="num">
                                      <p:cBhvr>
                                        <p:cTn id="48" dur="500" fill="hold"/>
                                        <p:tgtEl>
                                          <p:spTgt spid="215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21511" grpId="0" bldLvl="0" animBg="1"/>
      <p:bldP spid="21514"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图片 21506" descr="2005112518413568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097463" y="2952750"/>
            <a:ext cx="5494337" cy="3498850"/>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pic>
        <p:nvPicPr>
          <p:cNvPr id="21508" name="图片 21507" descr="201007131522249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925" y="536575"/>
            <a:ext cx="5988050" cy="3413125"/>
          </a:xfrm>
          <a:prstGeom prst="rect">
            <a:avLst/>
          </a:prstGeom>
          <a:noFill/>
          <a:ln w="38100">
            <a:noFill/>
            <a:miter lim="800000"/>
            <a:headEnd/>
            <a:tailEnd/>
          </a:ln>
        </p:spPr>
      </p:pic>
      <p:sp>
        <p:nvSpPr>
          <p:cNvPr id="21510" name="文本框 21509"/>
          <p:cNvSpPr txBox="1">
            <a:spLocks noChangeArrowheads="1"/>
          </p:cNvSpPr>
          <p:nvPr/>
        </p:nvSpPr>
        <p:spPr bwMode="auto">
          <a:xfrm>
            <a:off x="1722438" y="4038600"/>
            <a:ext cx="2054225" cy="706755"/>
          </a:xfrm>
          <a:prstGeom prst="rect">
            <a:avLst/>
          </a:prstGeom>
          <a:noFill/>
          <a:ln>
            <a:noFill/>
          </a:ln>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latin typeface="Arial" panose="020B0604020202020204" pitchFamily="34" charset="0"/>
                <a:ea typeface="微软雅黑" panose="020B0503020204020204" pitchFamily="34" charset="-122"/>
              </a:rPr>
              <a:t>麻雀战</a:t>
            </a:r>
            <a:endParaRPr lang="zh-CN" altLang="en-US" sz="4000" b="1" dirty="0">
              <a:latin typeface="Arial" panose="020B0604020202020204" pitchFamily="34" charset="0"/>
              <a:ea typeface="微软雅黑" panose="020B0503020204020204" pitchFamily="34" charset="-122"/>
            </a:endParaRPr>
          </a:p>
        </p:txBody>
      </p:sp>
      <p:sp>
        <p:nvSpPr>
          <p:cNvPr id="21512" name="文本框 21511"/>
          <p:cNvSpPr txBox="1">
            <a:spLocks noChangeArrowheads="1"/>
          </p:cNvSpPr>
          <p:nvPr/>
        </p:nvSpPr>
        <p:spPr bwMode="auto">
          <a:xfrm>
            <a:off x="8502650" y="2176463"/>
            <a:ext cx="2054225" cy="706755"/>
          </a:xfrm>
          <a:prstGeom prst="rect">
            <a:avLst/>
          </a:prstGeom>
          <a:noFill/>
          <a:ln>
            <a:noFill/>
          </a:ln>
        </p:spPr>
        <p:txBody>
          <a:bodyPr>
            <a:spAutoFit/>
          </a:bodyPr>
          <a:lstStyle>
            <a:lvl1pPr marL="342900" indent="-342900">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000" b="1" dirty="0">
                <a:latin typeface="Arial" panose="020B0604020202020204" pitchFamily="34" charset="0"/>
                <a:ea typeface="微软雅黑" panose="020B0503020204020204" pitchFamily="34" charset="-122"/>
              </a:rPr>
              <a:t>破袭战</a:t>
            </a:r>
            <a:endParaRPr lang="zh-CN" altLang="en-US" sz="40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ntr" presetSubtype="0" fill="hold" nodeType="clickEffect">
                                  <p:stCondLst>
                                    <p:cond delay="0"/>
                                  </p:stCondLst>
                                  <p:childTnLst>
                                    <p:set>
                                      <p:cBhvr>
                                        <p:cTn id="6" dur="1" fill="hold">
                                          <p:stCondLst>
                                            <p:cond delay="0"/>
                                          </p:stCondLst>
                                        </p:cTn>
                                        <p:tgtEl>
                                          <p:spTgt spid="21508"/>
                                        </p:tgtEl>
                                        <p:attrNameLst>
                                          <p:attrName>style.visibility</p:attrName>
                                        </p:attrNameLst>
                                      </p:cBhvr>
                                      <p:to>
                                        <p:strVal val="visible"/>
                                      </p:to>
                                    </p:set>
                                    <p:animEffect transition="in" filter="fade">
                                      <p:cBhvr>
                                        <p:cTn id="7" dur="770" decel="100000"/>
                                        <p:tgtEl>
                                          <p:spTgt spid="21508"/>
                                        </p:tgtEl>
                                      </p:cBhvr>
                                    </p:animEffect>
                                    <p:animScale>
                                      <p:cBhvr>
                                        <p:cTn id="8" dur="770" decel="100000"/>
                                        <p:tgtEl>
                                          <p:spTgt spid="21508"/>
                                        </p:tgtEl>
                                      </p:cBhvr>
                                      <p:from x="10000" y="10000"/>
                                      <p:to x="200000" y="450000"/>
                                    </p:animScale>
                                    <p:animScale>
                                      <p:cBhvr>
                                        <p:cTn id="9" dur="1230" accel="100000" fill="hold">
                                          <p:stCondLst>
                                            <p:cond delay="770"/>
                                          </p:stCondLst>
                                        </p:cTn>
                                        <p:tgtEl>
                                          <p:spTgt spid="21508"/>
                                        </p:tgtEl>
                                      </p:cBhvr>
                                      <p:from x="200000" y="450000"/>
                                      <p:to x="100000" y="100000"/>
                                    </p:animScale>
                                    <p:set>
                                      <p:cBhvr>
                                        <p:cTn id="10" dur="770" fill="hold"/>
                                        <p:tgtEl>
                                          <p:spTgt spid="21508"/>
                                        </p:tgtEl>
                                        <p:attrNameLst>
                                          <p:attrName>ppt_x</p:attrName>
                                        </p:attrNameLst>
                                      </p:cBhvr>
                                      <p:to>
                                        <p:strVal val="(0.5)"/>
                                      </p:to>
                                    </p:set>
                                    <p:anim from="(0.5)" to="(#ppt_x)" calcmode="lin" valueType="num">
                                      <p:cBhvr>
                                        <p:cTn id="11" dur="1230" accel="100000" fill="hold">
                                          <p:stCondLst>
                                            <p:cond delay="770"/>
                                          </p:stCondLst>
                                        </p:cTn>
                                        <p:tgtEl>
                                          <p:spTgt spid="21508"/>
                                        </p:tgtEl>
                                        <p:attrNameLst>
                                          <p:attrName>ppt_x</p:attrName>
                                        </p:attrNameLst>
                                      </p:cBhvr>
                                    </p:anim>
                                    <p:set>
                                      <p:cBhvr>
                                        <p:cTn id="12" dur="770" fill="hold"/>
                                        <p:tgtEl>
                                          <p:spTgt spid="21508"/>
                                        </p:tgtEl>
                                        <p:attrNameLst>
                                          <p:attrName>ppt_y</p:attrName>
                                        </p:attrNameLst>
                                      </p:cBhvr>
                                      <p:to>
                                        <p:strVal val="(#ppt_y+0.4)"/>
                                      </p:to>
                                    </p:set>
                                    <p:anim from="(#ppt_y+0.4)" to="(#ppt_y)" calcmode="lin" valueType="num">
                                      <p:cBhvr>
                                        <p:cTn id="13" dur="1230" accel="100000" fill="hold">
                                          <p:stCondLst>
                                            <p:cond delay="770"/>
                                          </p:stCondLst>
                                        </p:cTn>
                                        <p:tgtEl>
                                          <p:spTgt spid="21508"/>
                                        </p:tgtEl>
                                        <p:attrNameLst>
                                          <p:attrName>ppt_y</p:attrName>
                                        </p:attrNameLst>
                                      </p:cBhvr>
                                    </p:anim>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21510"/>
                                        </p:tgtEl>
                                        <p:attrNameLst>
                                          <p:attrName>style.visibility</p:attrName>
                                        </p:attrNameLst>
                                      </p:cBhvr>
                                      <p:to>
                                        <p:strVal val="visible"/>
                                      </p:to>
                                    </p:set>
                                    <p:animEffect transition="in" filter="wipe(down)">
                                      <p:cBhvr>
                                        <p:cTn id="18" dur="500"/>
                                        <p:tgtEl>
                                          <p:spTgt spid="21510"/>
                                        </p:tgtEl>
                                      </p:cBhvr>
                                    </p:animEffect>
                                  </p:childTnLst>
                                </p:cTn>
                              </p:par>
                            </p:childTnLst>
                          </p:cTn>
                        </p:par>
                      </p:childTnLst>
                    </p:cTn>
                  </p:par>
                  <p:par>
                    <p:cTn id="19" fill="hold">
                      <p:stCondLst>
                        <p:cond delay="indefinite"/>
                      </p:stCondLst>
                      <p:childTnLst>
                        <p:par>
                          <p:cTn id="20" fill="hold">
                            <p:stCondLst>
                              <p:cond delay="0"/>
                            </p:stCondLst>
                            <p:childTnLst>
                              <p:par>
                                <p:cTn id="21" presetID="51" presetClass="entr" presetSubtype="0" fill="hold" nodeType="clickEffect">
                                  <p:stCondLst>
                                    <p:cond delay="0"/>
                                  </p:stCondLst>
                                  <p:childTnLst>
                                    <p:set>
                                      <p:cBhvr>
                                        <p:cTn id="22" dur="1" fill="hold">
                                          <p:stCondLst>
                                            <p:cond delay="0"/>
                                          </p:stCondLst>
                                        </p:cTn>
                                        <p:tgtEl>
                                          <p:spTgt spid="21507"/>
                                        </p:tgtEl>
                                        <p:attrNameLst>
                                          <p:attrName>style.visibility</p:attrName>
                                        </p:attrNameLst>
                                      </p:cBhvr>
                                      <p:to>
                                        <p:strVal val="visible"/>
                                      </p:to>
                                    </p:set>
                                    <p:animEffect transition="in" filter="fade">
                                      <p:cBhvr>
                                        <p:cTn id="23" dur="770" decel="100000"/>
                                        <p:tgtEl>
                                          <p:spTgt spid="21507"/>
                                        </p:tgtEl>
                                      </p:cBhvr>
                                    </p:animEffect>
                                    <p:animScale>
                                      <p:cBhvr>
                                        <p:cTn id="24" dur="770" decel="100000"/>
                                        <p:tgtEl>
                                          <p:spTgt spid="21507"/>
                                        </p:tgtEl>
                                      </p:cBhvr>
                                      <p:from x="10000" y="10000"/>
                                      <p:to x="200000" y="450000"/>
                                    </p:animScale>
                                    <p:animScale>
                                      <p:cBhvr>
                                        <p:cTn id="25" dur="1230" accel="100000" fill="hold">
                                          <p:stCondLst>
                                            <p:cond delay="770"/>
                                          </p:stCondLst>
                                        </p:cTn>
                                        <p:tgtEl>
                                          <p:spTgt spid="21507"/>
                                        </p:tgtEl>
                                      </p:cBhvr>
                                      <p:from x="200000" y="450000"/>
                                      <p:to x="100000" y="100000"/>
                                    </p:animScale>
                                    <p:set>
                                      <p:cBhvr>
                                        <p:cTn id="26" dur="770" fill="hold"/>
                                        <p:tgtEl>
                                          <p:spTgt spid="21507"/>
                                        </p:tgtEl>
                                        <p:attrNameLst>
                                          <p:attrName>ppt_x</p:attrName>
                                        </p:attrNameLst>
                                      </p:cBhvr>
                                      <p:to>
                                        <p:strVal val="(0.5)"/>
                                      </p:to>
                                    </p:set>
                                    <p:anim from="(0.5)" to="(#ppt_x)" calcmode="lin" valueType="num">
                                      <p:cBhvr>
                                        <p:cTn id="27" dur="1230" accel="100000" fill="hold">
                                          <p:stCondLst>
                                            <p:cond delay="770"/>
                                          </p:stCondLst>
                                        </p:cTn>
                                        <p:tgtEl>
                                          <p:spTgt spid="21507"/>
                                        </p:tgtEl>
                                        <p:attrNameLst>
                                          <p:attrName>ppt_x</p:attrName>
                                        </p:attrNameLst>
                                      </p:cBhvr>
                                    </p:anim>
                                    <p:set>
                                      <p:cBhvr>
                                        <p:cTn id="28" dur="770" fill="hold"/>
                                        <p:tgtEl>
                                          <p:spTgt spid="21507"/>
                                        </p:tgtEl>
                                        <p:attrNameLst>
                                          <p:attrName>ppt_y</p:attrName>
                                        </p:attrNameLst>
                                      </p:cBhvr>
                                      <p:to>
                                        <p:strVal val="(#ppt_y+0.4)"/>
                                      </p:to>
                                    </p:set>
                                    <p:anim from="(#ppt_y+0.4)" to="(#ppt_y)" calcmode="lin" valueType="num">
                                      <p:cBhvr>
                                        <p:cTn id="29" dur="1230" accel="100000" fill="hold">
                                          <p:stCondLst>
                                            <p:cond delay="770"/>
                                          </p:stCondLst>
                                        </p:cTn>
                                        <p:tgtEl>
                                          <p:spTgt spid="21507"/>
                                        </p:tgtEl>
                                        <p:attrNameLst>
                                          <p:attrName>ppt_y</p:attrName>
                                        </p:attrNameLst>
                                      </p:cBhvr>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1512"/>
                                        </p:tgtEl>
                                        <p:attrNameLst>
                                          <p:attrName>style.visibility</p:attrName>
                                        </p:attrNameLst>
                                      </p:cBhvr>
                                      <p:to>
                                        <p:strVal val="visible"/>
                                      </p:to>
                                    </p:set>
                                    <p:anim calcmode="lin" valueType="num">
                                      <p:cBhvr>
                                        <p:cTn id="34" dur="500" fill="hold"/>
                                        <p:tgtEl>
                                          <p:spTgt spid="21512"/>
                                        </p:tgtEl>
                                        <p:attrNameLst>
                                          <p:attrName>ppt_x</p:attrName>
                                        </p:attrNameLst>
                                      </p:cBhvr>
                                      <p:tavLst>
                                        <p:tav tm="0">
                                          <p:val>
                                            <p:strVal val="#ppt_x"/>
                                          </p:val>
                                        </p:tav>
                                        <p:tav tm="100000">
                                          <p:val>
                                            <p:strVal val="#ppt_x"/>
                                          </p:val>
                                        </p:tav>
                                      </p:tavLst>
                                    </p:anim>
                                    <p:anim calcmode="lin" valueType="num">
                                      <p:cBhvr>
                                        <p:cTn id="35" dur="500" fill="hold"/>
                                        <p:tgtEl>
                                          <p:spTgt spid="215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bldLvl="0"/>
      <p:bldP spid="21512" grpId="0" bldLvl="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矩形 9"/>
          <p:cNvSpPr>
            <a:spLocks noChangeArrowheads="1"/>
          </p:cNvSpPr>
          <p:nvPr/>
        </p:nvSpPr>
        <p:spPr bwMode="auto">
          <a:xfrm>
            <a:off x="2809852" y="5357826"/>
            <a:ext cx="63563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地雷战</a:t>
            </a:r>
            <a:r>
              <a:rPr lang="en-US" altLang="zh-CN" sz="3600" b="1" dirty="0">
                <a:latin typeface="微软雅黑" panose="020B0503020204020204" pitchFamily="34" charset="-122"/>
                <a:ea typeface="微软雅黑" panose="020B0503020204020204" pitchFamily="34" charset="-122"/>
              </a:rPr>
              <a:t>》</a:t>
            </a:r>
            <a:endParaRPr lang="zh-CN" altLang="en-US" sz="3600" b="1" dirty="0">
              <a:latin typeface="微软雅黑" panose="020B0503020204020204" pitchFamily="34" charset="-122"/>
              <a:ea typeface="微软雅黑" panose="020B0503020204020204" pitchFamily="34" charset="-122"/>
            </a:endParaRPr>
          </a:p>
        </p:txBody>
      </p:sp>
      <p:pic>
        <p:nvPicPr>
          <p:cNvPr id="10242" name="Picture 2" descr="http://mil.cnr.cn/jszl/xwdd/201105/W020110531590005501900.jpg">
            <a:hlinkClick r:id="rId1"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1938" y="1482725"/>
            <a:ext cx="6588125" cy="3598863"/>
          </a:xfrm>
          <a:prstGeom prst="rect">
            <a:avLst/>
          </a:prstGeom>
          <a:noFill/>
          <a:ln>
            <a:noFill/>
          </a:ln>
          <a:effectLst>
            <a:outerShdw blurRad="292100"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1" name="组合 22530"/>
          <p:cNvGrpSpPr/>
          <p:nvPr/>
        </p:nvGrpSpPr>
        <p:grpSpPr bwMode="auto">
          <a:xfrm>
            <a:off x="2403475" y="1298575"/>
            <a:ext cx="1824038" cy="1541463"/>
            <a:chOff x="-99" y="0"/>
            <a:chExt cx="1062" cy="992"/>
          </a:xfrm>
          <a:noFill/>
        </p:grpSpPr>
        <p:sp>
          <p:nvSpPr>
            <p:cNvPr id="19458" name="文本框 22531"/>
            <p:cNvSpPr txBox="1">
              <a:spLocks noChangeArrowheads="1"/>
            </p:cNvSpPr>
            <p:nvPr/>
          </p:nvSpPr>
          <p:spPr bwMode="auto">
            <a:xfrm>
              <a:off x="-87" y="0"/>
              <a:ext cx="1050" cy="376"/>
            </a:xfrm>
            <a:prstGeom prst="rect">
              <a:avLst/>
            </a:prstGeom>
            <a:grpFill/>
            <a:ln w="9525">
              <a:solidFill>
                <a:schemeClr val="bg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dirty="0">
                  <a:latin typeface="微软雅黑" panose="020B0503020204020204" pitchFamily="34" charset="-122"/>
                  <a:ea typeface="微软雅黑" panose="020B0503020204020204" pitchFamily="34" charset="-122"/>
                </a:rPr>
                <a:t>政治上：</a:t>
              </a:r>
              <a:endParaRPr lang="zh-CN" altLang="en-US" sz="3200" b="1" dirty="0">
                <a:latin typeface="微软雅黑" panose="020B0503020204020204" pitchFamily="34" charset="-122"/>
                <a:ea typeface="微软雅黑" panose="020B0503020204020204" pitchFamily="34" charset="-122"/>
              </a:endParaRPr>
            </a:p>
          </p:txBody>
        </p:sp>
        <p:sp>
          <p:nvSpPr>
            <p:cNvPr id="19459" name="文本框 22532"/>
            <p:cNvSpPr txBox="1">
              <a:spLocks noChangeArrowheads="1"/>
            </p:cNvSpPr>
            <p:nvPr/>
          </p:nvSpPr>
          <p:spPr bwMode="auto">
            <a:xfrm>
              <a:off x="-99" y="616"/>
              <a:ext cx="1040" cy="376"/>
            </a:xfrm>
            <a:prstGeom prst="rect">
              <a:avLst/>
            </a:prstGeom>
            <a:grpFill/>
            <a:ln w="9525">
              <a:solidFill>
                <a:schemeClr val="bg1"/>
              </a:solid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200" b="1">
                  <a:latin typeface="微软雅黑" panose="020B0503020204020204" pitchFamily="34" charset="-122"/>
                  <a:ea typeface="微软雅黑" panose="020B0503020204020204" pitchFamily="34" charset="-122"/>
                </a:rPr>
                <a:t>经济上：</a:t>
              </a:r>
              <a:endParaRPr lang="zh-CN" altLang="en-US" sz="3200" b="1">
                <a:latin typeface="微软雅黑" panose="020B0503020204020204" pitchFamily="34" charset="-122"/>
                <a:ea typeface="微软雅黑" panose="020B0503020204020204" pitchFamily="34" charset="-122"/>
              </a:endParaRPr>
            </a:p>
          </p:txBody>
        </p:sp>
      </p:grpSp>
      <p:sp>
        <p:nvSpPr>
          <p:cNvPr id="22534" name="文本框 22533"/>
          <p:cNvSpPr txBox="1">
            <a:spLocks noChangeArrowheads="1"/>
          </p:cNvSpPr>
          <p:nvPr/>
        </p:nvSpPr>
        <p:spPr bwMode="auto">
          <a:xfrm>
            <a:off x="4386263" y="1343025"/>
            <a:ext cx="3175000"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Times New Roman" panose="02020603050405020304" pitchFamily="18" charset="0"/>
                <a:ea typeface="微软雅黑" panose="020B0503020204020204" pitchFamily="34" charset="-122"/>
              </a:rPr>
              <a:t>建立抗日民主政权</a:t>
            </a:r>
            <a:endParaRPr lang="zh-CN" altLang="en-US" sz="2800" b="1" dirty="0">
              <a:latin typeface="Times New Roman" panose="02020603050405020304" pitchFamily="18" charset="0"/>
              <a:ea typeface="微软雅黑" panose="020B0503020204020204" pitchFamily="34" charset="-122"/>
            </a:endParaRPr>
          </a:p>
        </p:txBody>
      </p:sp>
      <p:sp>
        <p:nvSpPr>
          <p:cNvPr id="2" name="文本框 1"/>
          <p:cNvSpPr txBox="1">
            <a:spLocks noChangeArrowheads="1"/>
          </p:cNvSpPr>
          <p:nvPr/>
        </p:nvSpPr>
        <p:spPr bwMode="auto">
          <a:xfrm>
            <a:off x="4386263" y="2306638"/>
            <a:ext cx="4181475"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Times New Roman" panose="02020603050405020304" pitchFamily="18" charset="0"/>
                <a:ea typeface="微软雅黑" panose="020B0503020204020204" pitchFamily="34" charset="-122"/>
              </a:rPr>
              <a:t>实行减租减息的土地政策</a:t>
            </a:r>
            <a:endParaRPr lang="zh-CN" altLang="en-US" sz="2800" b="1" dirty="0">
              <a:latin typeface="Times New Roman" panose="02020603050405020304" pitchFamily="18" charset="0"/>
              <a:ea typeface="微软雅黑" panose="020B0503020204020204" pitchFamily="34" charset="-122"/>
            </a:endParaRPr>
          </a:p>
        </p:txBody>
      </p:sp>
      <p:pic>
        <p:nvPicPr>
          <p:cNvPr id="15367"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46238" y="3051175"/>
            <a:ext cx="4291012" cy="3082925"/>
          </a:xfrm>
          <a:prstGeom prst="rect">
            <a:avLst/>
          </a:prstGeom>
          <a:noFill/>
          <a:ln>
            <a:noFill/>
          </a:ln>
        </p:spPr>
      </p:pic>
      <p:pic>
        <p:nvPicPr>
          <p:cNvPr id="15368" name="图片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3450" y="3003550"/>
            <a:ext cx="4533900" cy="3116263"/>
          </a:xfrm>
          <a:prstGeom prst="rect">
            <a:avLst/>
          </a:prstGeom>
          <a:noFill/>
          <a:ln>
            <a:noFill/>
          </a:ln>
        </p:spPr>
      </p:pic>
      <p:sp>
        <p:nvSpPr>
          <p:cNvPr id="15369" name="Text Box 6"/>
          <p:cNvSpPr txBox="1">
            <a:spLocks noChangeArrowheads="1"/>
          </p:cNvSpPr>
          <p:nvPr/>
        </p:nvSpPr>
        <p:spPr bwMode="auto">
          <a:xfrm>
            <a:off x="2049463" y="6086475"/>
            <a:ext cx="3679825"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微软雅黑" panose="020B0503020204020204" pitchFamily="34" charset="-122"/>
                <a:ea typeface="微软雅黑" panose="020B0503020204020204" pitchFamily="34" charset="-122"/>
              </a:rPr>
              <a:t>根据地进行民主投票</a:t>
            </a:r>
            <a:endParaRPr lang="zh-CN" altLang="en-US" sz="2400" dirty="0">
              <a:latin typeface="微软雅黑" panose="020B0503020204020204" pitchFamily="34" charset="-122"/>
              <a:ea typeface="微软雅黑" panose="020B0503020204020204" pitchFamily="34" charset="-122"/>
            </a:endParaRPr>
          </a:p>
        </p:txBody>
      </p:sp>
      <p:sp>
        <p:nvSpPr>
          <p:cNvPr id="15370" name="Text Box 6"/>
          <p:cNvSpPr txBox="1">
            <a:spLocks noChangeArrowheads="1"/>
          </p:cNvSpPr>
          <p:nvPr/>
        </p:nvSpPr>
        <p:spPr bwMode="auto">
          <a:xfrm>
            <a:off x="6027738" y="6051550"/>
            <a:ext cx="4537075"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2400" dirty="0">
                <a:latin typeface="微软雅黑" panose="020B0503020204020204" pitchFamily="34" charset="-122"/>
                <a:ea typeface="微软雅黑" panose="020B0503020204020204" pitchFamily="34" charset="-122"/>
              </a:rPr>
              <a:t>根据地农民拥护</a:t>
            </a:r>
            <a:r>
              <a:rPr lang="en-US" altLang="zh-CN" sz="2400" dirty="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减租减息</a:t>
            </a:r>
            <a:r>
              <a:rPr lang="en-US" altLang="zh-CN" sz="2400" dirty="0">
                <a:latin typeface="微软雅黑" panose="020B0503020204020204" pitchFamily="34" charset="-122"/>
                <a:ea typeface="微软雅黑" panose="020B0503020204020204" pitchFamily="34" charset="-122"/>
              </a:rPr>
              <a:t>”</a:t>
            </a:r>
            <a:endParaRPr lang="en-US" altLang="zh-CN" sz="2400" dirty="0">
              <a:latin typeface="微软雅黑" panose="020B0503020204020204" pitchFamily="34" charset="-122"/>
              <a:ea typeface="微软雅黑" panose="020B0503020204020204" pitchFamily="34" charset="-122"/>
            </a:endParaRPr>
          </a:p>
        </p:txBody>
      </p:sp>
      <p:sp>
        <p:nvSpPr>
          <p:cNvPr id="19466" name="矩形 7174"/>
          <p:cNvSpPr>
            <a:spLocks noChangeArrowheads="1"/>
          </p:cNvSpPr>
          <p:nvPr/>
        </p:nvSpPr>
        <p:spPr bwMode="auto">
          <a:xfrm>
            <a:off x="1774825" y="390525"/>
            <a:ext cx="4321175" cy="589280"/>
          </a:xfrm>
          <a:prstGeom prst="rect">
            <a:avLst/>
          </a:prstGeom>
          <a:noFill/>
          <a:ln>
            <a:noFill/>
          </a:ln>
        </p:spPr>
        <p:txBody>
          <a:bodyPr>
            <a:spAutoFit/>
          </a:bodyPr>
          <a:lstStyle/>
          <a:p>
            <a:pPr>
              <a:lnSpc>
                <a:spcPct val="90000"/>
              </a:lnSpc>
              <a:spcBef>
                <a:spcPct val="20000"/>
              </a:spcBef>
            </a:pPr>
            <a:r>
              <a:rPr lang="en-US" altLang="zh-CN" sz="3600" b="1" dirty="0">
                <a:latin typeface="微软雅黑" panose="020B0503020204020204" pitchFamily="34" charset="-122"/>
                <a:ea typeface="微软雅黑" panose="020B0503020204020204" pitchFamily="34" charset="-122"/>
              </a:rPr>
              <a:t>3.</a:t>
            </a:r>
            <a:r>
              <a:rPr lang="zh-CN" altLang="en-US" sz="3600" b="1" dirty="0">
                <a:latin typeface="微软雅黑" panose="020B0503020204020204" pitchFamily="34" charset="-122"/>
                <a:ea typeface="微软雅黑" panose="020B0503020204020204" pitchFamily="34" charset="-122"/>
              </a:rPr>
              <a:t>巩固抗日根据地</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iterate type="lt">
                                    <p:tmPct val="5000"/>
                                  </p:iterate>
                                  <p:childTnLst>
                                    <p:set>
                                      <p:cBhvr>
                                        <p:cTn id="6" dur="1" fill="hold">
                                          <p:stCondLst>
                                            <p:cond delay="0"/>
                                          </p:stCondLst>
                                        </p:cTn>
                                        <p:tgtEl>
                                          <p:spTgt spid="22531"/>
                                        </p:tgtEl>
                                        <p:attrNameLst>
                                          <p:attrName>style.visibility</p:attrName>
                                        </p:attrNameLst>
                                      </p:cBhvr>
                                      <p:to>
                                        <p:strVal val="visible"/>
                                      </p:to>
                                    </p:set>
                                    <p:anim calcmode="lin" valueType="num">
                                      <p:cBhvr>
                                        <p:cTn id="7" dur="1000" fill="hold"/>
                                        <p:tgtEl>
                                          <p:spTgt spid="22531"/>
                                        </p:tgtEl>
                                        <p:attrNameLst>
                                          <p:attrName>ppt_w</p:attrName>
                                        </p:attrNameLst>
                                      </p:cBhvr>
                                      <p:tavLst>
                                        <p:tav tm="0">
                                          <p:val>
                                            <p:fltVal val="0"/>
                                          </p:val>
                                        </p:tav>
                                        <p:tav tm="100000">
                                          <p:val>
                                            <p:strVal val="#ppt_w"/>
                                          </p:val>
                                        </p:tav>
                                      </p:tavLst>
                                    </p:anim>
                                    <p:anim calcmode="lin" valueType="num">
                                      <p:cBhvr>
                                        <p:cTn id="8" dur="1000" fill="hold"/>
                                        <p:tgtEl>
                                          <p:spTgt spid="22531"/>
                                        </p:tgtEl>
                                        <p:attrNameLst>
                                          <p:attrName>ppt_h</p:attrName>
                                        </p:attrNameLst>
                                      </p:cBhvr>
                                      <p:tavLst>
                                        <p:tav tm="0">
                                          <p:val>
                                            <p:fltVal val="0"/>
                                          </p:val>
                                        </p:tav>
                                        <p:tav tm="100000">
                                          <p:val>
                                            <p:strVal val="#ppt_h"/>
                                          </p:val>
                                        </p:tav>
                                      </p:tavLst>
                                    </p:anim>
                                    <p:anim calcmode="lin" valueType="num">
                                      <p:cBhvr>
                                        <p:cTn id="9" dur="1000" fill="hold"/>
                                        <p:tgtEl>
                                          <p:spTgt spid="22531"/>
                                        </p:tgtEl>
                                        <p:attrNameLst>
                                          <p:attrName>style.rotation</p:attrName>
                                        </p:attrNameLst>
                                      </p:cBhvr>
                                      <p:tavLst>
                                        <p:tav tm="0">
                                          <p:val>
                                            <p:fltVal val="90"/>
                                          </p:val>
                                        </p:tav>
                                        <p:tav tm="100000">
                                          <p:val>
                                            <p:fltVal val="0"/>
                                          </p:val>
                                        </p:tav>
                                      </p:tavLst>
                                    </p:anim>
                                    <p:animEffect transition="in" filter="fade">
                                      <p:cBhvr>
                                        <p:cTn id="10" dur="1000"/>
                                        <p:tgtEl>
                                          <p:spTgt spid="22531"/>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grpId="0" nodeType="clickEffect">
                                  <p:stCondLst>
                                    <p:cond delay="0"/>
                                  </p:stCondLst>
                                  <p:childTnLst>
                                    <p:set>
                                      <p:cBhvr>
                                        <p:cTn id="14" dur="1" fill="hold">
                                          <p:stCondLst>
                                            <p:cond delay="0"/>
                                          </p:stCondLst>
                                        </p:cTn>
                                        <p:tgtEl>
                                          <p:spTgt spid="22534"/>
                                        </p:tgtEl>
                                        <p:attrNameLst>
                                          <p:attrName>style.visibility</p:attrName>
                                        </p:attrNameLst>
                                      </p:cBhvr>
                                      <p:to>
                                        <p:strVal val="visible"/>
                                      </p:to>
                                    </p:set>
                                    <p:animEffect transition="in" filter="strips(downLeft)">
                                      <p:cBhvr>
                                        <p:cTn id="15" dur="500"/>
                                        <p:tgtEl>
                                          <p:spTgt spid="22534"/>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downLeft)">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15367"/>
                                        </p:tgtEl>
                                        <p:attrNameLst>
                                          <p:attrName>style.visibility</p:attrName>
                                        </p:attrNameLst>
                                      </p:cBhvr>
                                      <p:to>
                                        <p:strVal val="visible"/>
                                      </p:to>
                                    </p:set>
                                    <p:animEffect transition="in" filter="fade">
                                      <p:cBhvr>
                                        <p:cTn id="25" dur="800" decel="100000"/>
                                        <p:tgtEl>
                                          <p:spTgt spid="15367"/>
                                        </p:tgtEl>
                                      </p:cBhvr>
                                    </p:animEffect>
                                    <p:anim calcmode="lin" valueType="num">
                                      <p:cBhvr>
                                        <p:cTn id="26" dur="800" decel="100000" fill="hold"/>
                                        <p:tgtEl>
                                          <p:spTgt spid="15367"/>
                                        </p:tgtEl>
                                        <p:attrNameLst>
                                          <p:attrName>style.rotation</p:attrName>
                                        </p:attrNameLst>
                                      </p:cBhvr>
                                      <p:tavLst>
                                        <p:tav tm="0">
                                          <p:val>
                                            <p:fltVal val="-90"/>
                                          </p:val>
                                        </p:tav>
                                        <p:tav tm="100000">
                                          <p:val>
                                            <p:fltVal val="0"/>
                                          </p:val>
                                        </p:tav>
                                      </p:tavLst>
                                    </p:anim>
                                    <p:anim calcmode="lin" valueType="num">
                                      <p:cBhvr>
                                        <p:cTn id="27" dur="800" decel="100000" fill="hold"/>
                                        <p:tgtEl>
                                          <p:spTgt spid="15367"/>
                                        </p:tgtEl>
                                        <p:attrNameLst>
                                          <p:attrName>ppt_x</p:attrName>
                                        </p:attrNameLst>
                                      </p:cBhvr>
                                      <p:tavLst>
                                        <p:tav tm="0">
                                          <p:val>
                                            <p:strVal val="#ppt_x+0.4"/>
                                          </p:val>
                                        </p:tav>
                                        <p:tav tm="100000">
                                          <p:val>
                                            <p:strVal val="#ppt_x-0.05"/>
                                          </p:val>
                                        </p:tav>
                                      </p:tavLst>
                                    </p:anim>
                                    <p:anim calcmode="lin" valueType="num">
                                      <p:cBhvr>
                                        <p:cTn id="28" dur="800" decel="100000" fill="hold"/>
                                        <p:tgtEl>
                                          <p:spTgt spid="15367"/>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15367"/>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15367"/>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15369"/>
                                        </p:tgtEl>
                                        <p:attrNameLst>
                                          <p:attrName>style.visibility</p:attrName>
                                        </p:attrNameLst>
                                      </p:cBhvr>
                                      <p:to>
                                        <p:strVal val="visible"/>
                                      </p:to>
                                    </p:set>
                                    <p:animEffect transition="in" filter="fade">
                                      <p:cBhvr>
                                        <p:cTn id="33" dur="800" decel="100000"/>
                                        <p:tgtEl>
                                          <p:spTgt spid="15369"/>
                                        </p:tgtEl>
                                      </p:cBhvr>
                                    </p:animEffect>
                                    <p:anim calcmode="lin" valueType="num">
                                      <p:cBhvr>
                                        <p:cTn id="34" dur="800" decel="100000" fill="hold"/>
                                        <p:tgtEl>
                                          <p:spTgt spid="15369"/>
                                        </p:tgtEl>
                                        <p:attrNameLst>
                                          <p:attrName>style.rotation</p:attrName>
                                        </p:attrNameLst>
                                      </p:cBhvr>
                                      <p:tavLst>
                                        <p:tav tm="0">
                                          <p:val>
                                            <p:fltVal val="-90"/>
                                          </p:val>
                                        </p:tav>
                                        <p:tav tm="100000">
                                          <p:val>
                                            <p:fltVal val="0"/>
                                          </p:val>
                                        </p:tav>
                                      </p:tavLst>
                                    </p:anim>
                                    <p:anim calcmode="lin" valueType="num">
                                      <p:cBhvr>
                                        <p:cTn id="35" dur="800" decel="100000" fill="hold"/>
                                        <p:tgtEl>
                                          <p:spTgt spid="15369"/>
                                        </p:tgtEl>
                                        <p:attrNameLst>
                                          <p:attrName>ppt_x</p:attrName>
                                        </p:attrNameLst>
                                      </p:cBhvr>
                                      <p:tavLst>
                                        <p:tav tm="0">
                                          <p:val>
                                            <p:strVal val="#ppt_x+0.4"/>
                                          </p:val>
                                        </p:tav>
                                        <p:tav tm="100000">
                                          <p:val>
                                            <p:strVal val="#ppt_x-0.05"/>
                                          </p:val>
                                        </p:tav>
                                      </p:tavLst>
                                    </p:anim>
                                    <p:anim calcmode="lin" valueType="num">
                                      <p:cBhvr>
                                        <p:cTn id="36" dur="800" decel="100000" fill="hold"/>
                                        <p:tgtEl>
                                          <p:spTgt spid="15369"/>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15369"/>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15369"/>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15368"/>
                                        </p:tgtEl>
                                        <p:attrNameLst>
                                          <p:attrName>style.visibility</p:attrName>
                                        </p:attrNameLst>
                                      </p:cBhvr>
                                      <p:to>
                                        <p:strVal val="visible"/>
                                      </p:to>
                                    </p:set>
                                    <p:animEffect transition="in" filter="fade">
                                      <p:cBhvr>
                                        <p:cTn id="43" dur="800" decel="100000"/>
                                        <p:tgtEl>
                                          <p:spTgt spid="15368"/>
                                        </p:tgtEl>
                                      </p:cBhvr>
                                    </p:animEffect>
                                    <p:anim calcmode="lin" valueType="num">
                                      <p:cBhvr>
                                        <p:cTn id="44" dur="800" decel="100000" fill="hold"/>
                                        <p:tgtEl>
                                          <p:spTgt spid="15368"/>
                                        </p:tgtEl>
                                        <p:attrNameLst>
                                          <p:attrName>style.rotation</p:attrName>
                                        </p:attrNameLst>
                                      </p:cBhvr>
                                      <p:tavLst>
                                        <p:tav tm="0">
                                          <p:val>
                                            <p:fltVal val="-90"/>
                                          </p:val>
                                        </p:tav>
                                        <p:tav tm="100000">
                                          <p:val>
                                            <p:fltVal val="0"/>
                                          </p:val>
                                        </p:tav>
                                      </p:tavLst>
                                    </p:anim>
                                    <p:anim calcmode="lin" valueType="num">
                                      <p:cBhvr>
                                        <p:cTn id="45" dur="800" decel="100000" fill="hold"/>
                                        <p:tgtEl>
                                          <p:spTgt spid="15368"/>
                                        </p:tgtEl>
                                        <p:attrNameLst>
                                          <p:attrName>ppt_x</p:attrName>
                                        </p:attrNameLst>
                                      </p:cBhvr>
                                      <p:tavLst>
                                        <p:tav tm="0">
                                          <p:val>
                                            <p:strVal val="#ppt_x+0.4"/>
                                          </p:val>
                                        </p:tav>
                                        <p:tav tm="100000">
                                          <p:val>
                                            <p:strVal val="#ppt_x-0.05"/>
                                          </p:val>
                                        </p:tav>
                                      </p:tavLst>
                                    </p:anim>
                                    <p:anim calcmode="lin" valueType="num">
                                      <p:cBhvr>
                                        <p:cTn id="46" dur="800" decel="100000" fill="hold"/>
                                        <p:tgtEl>
                                          <p:spTgt spid="1536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1536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15368"/>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15370"/>
                                        </p:tgtEl>
                                        <p:attrNameLst>
                                          <p:attrName>style.visibility</p:attrName>
                                        </p:attrNameLst>
                                      </p:cBhvr>
                                      <p:to>
                                        <p:strVal val="visible"/>
                                      </p:to>
                                    </p:set>
                                    <p:animEffect transition="in" filter="fade">
                                      <p:cBhvr>
                                        <p:cTn id="51" dur="800" decel="100000"/>
                                        <p:tgtEl>
                                          <p:spTgt spid="15370"/>
                                        </p:tgtEl>
                                      </p:cBhvr>
                                    </p:animEffect>
                                    <p:anim calcmode="lin" valueType="num">
                                      <p:cBhvr>
                                        <p:cTn id="52" dur="800" decel="100000" fill="hold"/>
                                        <p:tgtEl>
                                          <p:spTgt spid="15370"/>
                                        </p:tgtEl>
                                        <p:attrNameLst>
                                          <p:attrName>style.rotation</p:attrName>
                                        </p:attrNameLst>
                                      </p:cBhvr>
                                      <p:tavLst>
                                        <p:tav tm="0">
                                          <p:val>
                                            <p:fltVal val="-90"/>
                                          </p:val>
                                        </p:tav>
                                        <p:tav tm="100000">
                                          <p:val>
                                            <p:fltVal val="0"/>
                                          </p:val>
                                        </p:tav>
                                      </p:tavLst>
                                    </p:anim>
                                    <p:anim calcmode="lin" valueType="num">
                                      <p:cBhvr>
                                        <p:cTn id="53" dur="800" decel="100000" fill="hold"/>
                                        <p:tgtEl>
                                          <p:spTgt spid="15370"/>
                                        </p:tgtEl>
                                        <p:attrNameLst>
                                          <p:attrName>ppt_x</p:attrName>
                                        </p:attrNameLst>
                                      </p:cBhvr>
                                      <p:tavLst>
                                        <p:tav tm="0">
                                          <p:val>
                                            <p:strVal val="#ppt_x+0.4"/>
                                          </p:val>
                                        </p:tav>
                                        <p:tav tm="100000">
                                          <p:val>
                                            <p:strVal val="#ppt_x-0.05"/>
                                          </p:val>
                                        </p:tav>
                                      </p:tavLst>
                                    </p:anim>
                                    <p:anim calcmode="lin" valueType="num">
                                      <p:cBhvr>
                                        <p:cTn id="54" dur="800" decel="100000" fill="hold"/>
                                        <p:tgtEl>
                                          <p:spTgt spid="15370"/>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15370"/>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1537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P spid="2" grpId="0"/>
      <p:bldP spid="15369" grpId="0"/>
      <p:bldP spid="1537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75520" y="1340768"/>
            <a:ext cx="8712968" cy="1656415"/>
          </a:xfrm>
          <a:prstGeom prst="rect">
            <a:avLst/>
          </a:prstGeom>
          <a:noFill/>
          <a:ln>
            <a:noFill/>
          </a:ln>
        </p:spPr>
        <p:txBody>
          <a:bodyPr>
            <a:spAutoFit/>
          </a:bodyPr>
          <a:lstStyle/>
          <a:p>
            <a:pPr>
              <a:lnSpc>
                <a:spcPct val="150000"/>
              </a:lnSpc>
              <a:buFontTx/>
              <a:buNone/>
              <a:defRPr/>
            </a:pPr>
            <a:r>
              <a:rPr lang="zh-CN" altLang="en-US" sz="3600" b="1" noProof="1">
                <a:ln w="13462">
                  <a:solidFill>
                    <a:schemeClr val="bg1"/>
                  </a:solidFill>
                  <a:prstDash val="solid"/>
                </a:ln>
                <a:solidFill>
                  <a:srgbClr val="0000FF"/>
                </a:solidFill>
                <a:latin typeface="微软雅黑" panose="020B0503020204020204" pitchFamily="34" charset="-122"/>
                <a:ea typeface="微软雅黑" panose="020B0503020204020204" pitchFamily="34" charset="-122"/>
              </a:rPr>
              <a:t>敌后战场和正面战场</a:t>
            </a:r>
            <a:endParaRPr lang="zh-CN" altLang="en-US" sz="3600" b="1" noProof="1">
              <a:ln w="13462">
                <a:solidFill>
                  <a:schemeClr val="bg1"/>
                </a:solidFill>
                <a:prstDash val="solid"/>
              </a:ln>
              <a:solidFill>
                <a:srgbClr val="0000FF"/>
              </a:solidFill>
              <a:latin typeface="微软雅黑" panose="020B0503020204020204" pitchFamily="34" charset="-122"/>
              <a:ea typeface="微软雅黑" panose="020B0503020204020204" pitchFamily="34" charset="-122"/>
            </a:endParaRPr>
          </a:p>
          <a:p>
            <a:pPr>
              <a:lnSpc>
                <a:spcPct val="150000"/>
              </a:lnSpc>
              <a:buFontTx/>
              <a:buNone/>
              <a:defRPr/>
            </a:pPr>
            <a:r>
              <a:rPr lang="zh-CN" altLang="en-US" sz="3600" b="1" noProof="1">
                <a:ln w="13462">
                  <a:solidFill>
                    <a:schemeClr val="bg1"/>
                  </a:solidFill>
                  <a:prstDash val="solid"/>
                </a:ln>
                <a:solidFill>
                  <a:srgbClr val="0000FF"/>
                </a:solidFill>
                <a:latin typeface="微软雅黑" panose="020B0503020204020204" pitchFamily="34" charset="-122"/>
                <a:ea typeface="微软雅黑" panose="020B0503020204020204" pitchFamily="34" charset="-122"/>
              </a:rPr>
              <a:t>相互配合，构成了中国抗日战争的整体。</a:t>
            </a:r>
            <a:endParaRPr lang="zh-CN" altLang="en-US" sz="3600" b="1" noProof="1">
              <a:ln w="13462">
                <a:solidFill>
                  <a:schemeClr val="bg1"/>
                </a:solidFill>
                <a:prstDash val="solid"/>
              </a:ln>
              <a:solidFill>
                <a:srgbClr val="0000FF"/>
              </a:solidFill>
              <a:latin typeface="微软雅黑" panose="020B0503020204020204" pitchFamily="34" charset="-122"/>
              <a:ea typeface="微软雅黑" panose="020B0503020204020204" pitchFamily="34" charset="-122"/>
            </a:endParaRPr>
          </a:p>
        </p:txBody>
      </p:sp>
      <p:pic>
        <p:nvPicPr>
          <p:cNvPr id="1126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744072" y="3336569"/>
            <a:ext cx="3466356" cy="26136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8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gtEl>
                                        <p:attrNameLst>
                                          <p:attrName>fillcolor</p:attrName>
                                        </p:attrNameLst>
                                      </p:cBhvr>
                                      <p:tavLst>
                                        <p:tav tm="0">
                                          <p:val>
                                            <p:clrVal>
                                              <a:schemeClr val="accent2"/>
                                            </p:clrVal>
                                          </p:val>
                                        </p:tav>
                                        <p:tav tm="50000">
                                          <p:val>
                                            <p:clrVal>
                                              <a:schemeClr val="hlink"/>
                                            </p:clrVal>
                                          </p:val>
                                        </p:tav>
                                      </p:tavLst>
                                    </p:anim>
                                    <p:set>
                                      <p:cBhvr>
                                        <p:cTn id="9" dur="80"/>
                                        <p:tgtEl>
                                          <p:spTgt spid="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矩形 7197"/>
          <p:cNvSpPr>
            <a:spLocks noChangeArrowheads="1"/>
          </p:cNvSpPr>
          <p:nvPr/>
        </p:nvSpPr>
        <p:spPr bwMode="auto">
          <a:xfrm>
            <a:off x="5227152" y="462663"/>
            <a:ext cx="223651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rPr>
              <a:t>百团大战</a:t>
            </a:r>
            <a:endParaRPr lang="zh-CN" altLang="zh-CN" sz="4000" b="1" dirty="0">
              <a:solidFill>
                <a:srgbClr val="FF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1506" name="矩形 7174"/>
          <p:cNvSpPr>
            <a:spLocks noChangeArrowheads="1"/>
          </p:cNvSpPr>
          <p:nvPr/>
        </p:nvSpPr>
        <p:spPr bwMode="auto">
          <a:xfrm>
            <a:off x="1774825" y="1158875"/>
            <a:ext cx="18351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原 因</a:t>
            </a:r>
            <a:endParaRPr lang="zh-CN" altLang="en-US" sz="3200" b="1" dirty="0">
              <a:latin typeface="微软雅黑" panose="020B0503020204020204" pitchFamily="34" charset="-122"/>
              <a:ea typeface="微软雅黑" panose="020B0503020204020204" pitchFamily="34" charset="-122"/>
            </a:endParaRPr>
          </a:p>
        </p:txBody>
      </p:sp>
      <p:sp>
        <p:nvSpPr>
          <p:cNvPr id="4" name="Text Box 13"/>
          <p:cNvSpPr txBox="1">
            <a:spLocks noChangeArrowheads="1"/>
          </p:cNvSpPr>
          <p:nvPr/>
        </p:nvSpPr>
        <p:spPr bwMode="auto">
          <a:xfrm>
            <a:off x="1778000" y="1700808"/>
            <a:ext cx="8639175"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为了消灭抗日根据地，日军实行“囚笼政策”，依托公路、铁路，对抗日根据地进行封锁蚕食。</a:t>
            </a:r>
            <a:endParaRPr lang="zh-CN" altLang="en-US" sz="2800" b="1" dirty="0">
              <a:latin typeface="微软雅黑" panose="020B0503020204020204" pitchFamily="34" charset="-122"/>
              <a:ea typeface="微软雅黑" panose="020B0503020204020204" pitchFamily="34" charset="-122"/>
            </a:endParaRPr>
          </a:p>
        </p:txBody>
      </p:sp>
      <p:pic>
        <p:nvPicPr>
          <p:cNvPr id="5" name="图片 4" descr="2010030713091029859"/>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908175" y="3362325"/>
            <a:ext cx="3402013" cy="3041650"/>
          </a:xfrm>
          <a:prstGeom prst="rect">
            <a:avLst/>
          </a:prstGeom>
          <a:noFill/>
          <a:ln w="38100">
            <a:noFill/>
            <a:miter lim="800000"/>
            <a:headEnd/>
            <a:tailEnd/>
          </a:ln>
          <a:extLst>
            <a:ext uri="{909E8E84-426E-40DD-AFC4-6F175D3DCCD1}">
              <a14:hiddenFill xmlns:a14="http://schemas.microsoft.com/office/drawing/2010/main">
                <a:solidFill>
                  <a:srgbClr val="FFFFFF"/>
                </a:solidFill>
              </a14:hiddenFill>
            </a:ext>
          </a:extLst>
        </p:spPr>
      </p:pic>
      <p:sp>
        <p:nvSpPr>
          <p:cNvPr id="6" name="文本框 1"/>
          <p:cNvSpPr txBox="1">
            <a:spLocks noChangeArrowheads="1"/>
          </p:cNvSpPr>
          <p:nvPr/>
        </p:nvSpPr>
        <p:spPr bwMode="auto">
          <a:xfrm>
            <a:off x="5876925" y="3673475"/>
            <a:ext cx="2360613" cy="645160"/>
          </a:xfrm>
          <a:prstGeom prst="rect">
            <a:avLst/>
          </a:prstGeom>
          <a:noFill/>
          <a:ln w="9525">
            <a:noFill/>
            <a:miter lim="800000"/>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latin typeface="微软雅黑" panose="020B0503020204020204" pitchFamily="34" charset="-122"/>
                <a:ea typeface="微软雅黑" panose="020B0503020204020204" pitchFamily="34" charset="-122"/>
              </a:rPr>
              <a:t>囚笼政策：</a:t>
            </a:r>
            <a:endParaRPr lang="zh-CN" altLang="en-US" sz="3600" b="1" dirty="0">
              <a:latin typeface="微软雅黑" panose="020B0503020204020204" pitchFamily="34" charset="-122"/>
              <a:ea typeface="微软雅黑" panose="020B0503020204020204" pitchFamily="34" charset="-122"/>
            </a:endParaRPr>
          </a:p>
        </p:txBody>
      </p:sp>
      <p:sp>
        <p:nvSpPr>
          <p:cNvPr id="7" name="文本框 22533"/>
          <p:cNvSpPr txBox="1">
            <a:spLocks noChangeArrowheads="1"/>
          </p:cNvSpPr>
          <p:nvPr/>
        </p:nvSpPr>
        <p:spPr bwMode="auto">
          <a:xfrm>
            <a:off x="5876925" y="4440833"/>
            <a:ext cx="408305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2800" b="1" dirty="0">
                <a:latin typeface="微软雅黑" panose="020B0503020204020204" pitchFamily="34" charset="-122"/>
                <a:ea typeface="微软雅黑" panose="020B0503020204020204" pitchFamily="34" charset="-122"/>
                <a:cs typeface="方正仿宋_GBK"/>
              </a:rPr>
              <a:t>   </a:t>
            </a:r>
            <a:r>
              <a:rPr lang="zh-CN" altLang="en-US" sz="2800" b="1" dirty="0">
                <a:latin typeface="微软雅黑" panose="020B0503020204020204" pitchFamily="34" charset="-122"/>
                <a:ea typeface="微软雅黑" panose="020B0503020204020204" pitchFamily="34" charset="-122"/>
                <a:cs typeface="方正仿宋_GBK"/>
              </a:rPr>
              <a:t>以铁路为柱，公路为链，碉堡为锁，并配以封锁墙、封锁沟</a:t>
            </a:r>
            <a:endParaRPr lang="zh-CN" altLang="en-US" sz="28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lide(fromBottom)">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800" decel="100000"/>
                                        <p:tgtEl>
                                          <p:spTgt spid="6"/>
                                        </p:tgtEl>
                                      </p:cBhvr>
                                    </p:animEffect>
                                    <p:anim calcmode="lin" valueType="num">
                                      <p:cBhvr>
                                        <p:cTn id="18" dur="800" decel="100000" fill="hold"/>
                                        <p:tgtEl>
                                          <p:spTgt spid="6"/>
                                        </p:tgtEl>
                                        <p:attrNameLst>
                                          <p:attrName>style.rotation</p:attrName>
                                        </p:attrNameLst>
                                      </p:cBhvr>
                                      <p:tavLst>
                                        <p:tav tm="0">
                                          <p:val>
                                            <p:fltVal val="-90"/>
                                          </p:val>
                                        </p:tav>
                                        <p:tav tm="100000">
                                          <p:val>
                                            <p:fltVal val="0"/>
                                          </p:val>
                                        </p:tav>
                                      </p:tavLst>
                                    </p:anim>
                                    <p:anim calcmode="lin" valueType="num">
                                      <p:cBhvr>
                                        <p:cTn id="19" dur="800" decel="100000" fill="hold"/>
                                        <p:tgtEl>
                                          <p:spTgt spid="6"/>
                                        </p:tgtEl>
                                        <p:attrNameLst>
                                          <p:attrName>ppt_x</p:attrName>
                                        </p:attrNameLst>
                                      </p:cBhvr>
                                      <p:tavLst>
                                        <p:tav tm="0">
                                          <p:val>
                                            <p:strVal val="#ppt_x+0.4"/>
                                          </p:val>
                                        </p:tav>
                                        <p:tav tm="100000">
                                          <p:val>
                                            <p:strVal val="#ppt_x-0.05"/>
                                          </p:val>
                                        </p:tav>
                                      </p:tavLst>
                                    </p:anim>
                                    <p:anim calcmode="lin" valueType="num">
                                      <p:cBhvr>
                                        <p:cTn id="20" dur="800" decel="100000" fill="hold"/>
                                        <p:tgtEl>
                                          <p:spTgt spid="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trips(down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p:bldP spid="6"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p:nvPr/>
        </p:nvGraphicFramePr>
        <p:xfrm>
          <a:off x="1755775" y="1500188"/>
          <a:ext cx="4495800" cy="4145280"/>
        </p:xfrm>
        <a:graphic>
          <a:graphicData uri="http://schemas.openxmlformats.org/drawingml/2006/table">
            <a:tbl>
              <a:tblPr/>
              <a:tblGrid>
                <a:gridCol w="1080770"/>
                <a:gridCol w="3415030"/>
              </a:tblGrid>
              <a:tr h="579120">
                <a:tc gridSpan="2">
                  <a:txBody>
                    <a:bodyPr/>
                    <a:lstStyle/>
                    <a:p>
                      <a:pPr marL="0" lvl="0" indent="0" algn="ctr">
                        <a:buNone/>
                      </a:pPr>
                      <a:r>
                        <a:rPr lang="zh-CN" altLang="en-US" sz="2400" b="1" dirty="0">
                          <a:solidFill>
                            <a:schemeClr val="tx1"/>
                          </a:solidFill>
                          <a:effectLst/>
                          <a:latin typeface="微软雅黑" panose="020B0503020204020204" pitchFamily="34" charset="-122"/>
                          <a:ea typeface="微软雅黑" panose="020B0503020204020204" pitchFamily="34" charset="-122"/>
                        </a:rPr>
                        <a:t>百团大战</a:t>
                      </a:r>
                      <a:endParaRPr lang="zh-CN" altLang="en-US" sz="2400" b="1" dirty="0">
                        <a:solidFill>
                          <a:schemeClr val="tx1"/>
                        </a:solidFill>
                        <a:effectLst/>
                        <a:latin typeface="微软雅黑" panose="020B0503020204020204" pitchFamily="34" charset="-122"/>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lgn="ctr">
                        <a:buNone/>
                      </a:pPr>
                      <a:r>
                        <a:rPr lang="zh-CN" altLang="en-US" sz="2400" b="1" dirty="0">
                          <a:solidFill>
                            <a:schemeClr val="tx1"/>
                          </a:solidFill>
                          <a:effectLst/>
                          <a:ea typeface="微软雅黑" panose="020B0503020204020204" pitchFamily="34" charset="-122"/>
                        </a:rPr>
                        <a:t>时间</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lgn="ctr">
                        <a:buNone/>
                      </a:pPr>
                      <a:r>
                        <a:rPr lang="zh-CN" altLang="en-US" sz="2400" b="1" dirty="0">
                          <a:solidFill>
                            <a:schemeClr val="tx1"/>
                          </a:solidFill>
                          <a:effectLst/>
                          <a:ea typeface="微软雅黑" panose="020B0503020204020204" pitchFamily="34" charset="-122"/>
                        </a:rPr>
                        <a:t>地点</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lgn="ctr">
                        <a:buNone/>
                      </a:pPr>
                      <a:r>
                        <a:rPr lang="zh-CN" altLang="en-US" sz="2400" b="1" dirty="0">
                          <a:solidFill>
                            <a:schemeClr val="tx1"/>
                          </a:solidFill>
                          <a:effectLst/>
                          <a:ea typeface="微软雅黑" panose="020B0503020204020204" pitchFamily="34" charset="-122"/>
                        </a:rPr>
                        <a:t>指挥</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1920240">
                <a:tc>
                  <a:txBody>
                    <a:bodyPr/>
                    <a:lstStyle/>
                    <a:p>
                      <a:pPr marL="0" lvl="0" indent="0" algn="ctr">
                        <a:buNone/>
                      </a:pPr>
                      <a:r>
                        <a:rPr lang="zh-CN" altLang="en-US" sz="2400" b="1" dirty="0">
                          <a:solidFill>
                            <a:schemeClr val="tx1"/>
                          </a:solidFill>
                          <a:effectLst/>
                          <a:ea typeface="微软雅黑" panose="020B0503020204020204" pitchFamily="34" charset="-122"/>
                        </a:rPr>
                        <a:t>主要目标</a:t>
                      </a:r>
                      <a:endParaRPr lang="zh-CN" altLang="en-US" sz="2400" b="1" dirty="0">
                        <a:solidFill>
                          <a:schemeClr val="tx1"/>
                        </a:solidFill>
                        <a:effectLst/>
                        <a:ea typeface="微软雅黑" panose="020B0503020204020204" pitchFamily="34" charset="-122"/>
                      </a:endParaRPr>
                    </a:p>
                  </a:txBody>
                  <a:tcPr marL="91427" marR="91427" marT="45708" marB="45708"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lgn="ctr">
                        <a:buNone/>
                      </a:pPr>
                      <a:endParaRPr lang="zh-CN" altLang="en-US" sz="24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27" marR="91427" marT="45708" marB="45708" anchor="ct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4" name="文本框 26650"/>
          <p:cNvSpPr txBox="1">
            <a:spLocks noChangeArrowheads="1"/>
          </p:cNvSpPr>
          <p:nvPr/>
        </p:nvSpPr>
        <p:spPr bwMode="auto">
          <a:xfrm>
            <a:off x="2814662" y="2103239"/>
            <a:ext cx="28492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rPr>
              <a:t>1940</a:t>
            </a:r>
            <a:r>
              <a:rPr lang="zh-CN" altLang="en-US" sz="2400" b="1" dirty="0">
                <a:latin typeface="微软雅黑" panose="020B0503020204020204" pitchFamily="34" charset="-122"/>
                <a:ea typeface="微软雅黑" panose="020B0503020204020204" pitchFamily="34" charset="-122"/>
              </a:rPr>
              <a:t>年下半年</a:t>
            </a:r>
            <a:endParaRPr lang="zh-CN" altLang="en-US" sz="2400" b="1" dirty="0">
              <a:latin typeface="微软雅黑" panose="020B0503020204020204" pitchFamily="34" charset="-122"/>
              <a:ea typeface="微软雅黑" panose="020B0503020204020204" pitchFamily="34" charset="-122"/>
            </a:endParaRPr>
          </a:p>
        </p:txBody>
      </p:sp>
      <p:sp>
        <p:nvSpPr>
          <p:cNvPr id="7" name="文本框 26650"/>
          <p:cNvSpPr txBox="1">
            <a:spLocks noChangeArrowheads="1"/>
          </p:cNvSpPr>
          <p:nvPr/>
        </p:nvSpPr>
        <p:spPr bwMode="auto">
          <a:xfrm>
            <a:off x="2765425" y="2679303"/>
            <a:ext cx="9461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华北 </a:t>
            </a:r>
            <a:endParaRPr lang="zh-CN" altLang="en-US" sz="2400" b="1" dirty="0">
              <a:latin typeface="Arial" panose="020B0604020202020204" pitchFamily="34" charset="0"/>
              <a:ea typeface="微软雅黑" panose="020B0503020204020204" pitchFamily="34" charset="-122"/>
            </a:endParaRPr>
          </a:p>
        </p:txBody>
      </p:sp>
      <p:sp>
        <p:nvSpPr>
          <p:cNvPr id="9" name="文本框 26650"/>
          <p:cNvSpPr txBox="1">
            <a:spLocks noChangeArrowheads="1"/>
          </p:cNvSpPr>
          <p:nvPr/>
        </p:nvSpPr>
        <p:spPr bwMode="auto">
          <a:xfrm>
            <a:off x="2789238" y="3184525"/>
            <a:ext cx="34861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彭德怀</a:t>
            </a:r>
            <a:endParaRPr lang="zh-CN" altLang="en-US" sz="2400" b="1" dirty="0">
              <a:latin typeface="Arial" panose="020B0604020202020204" pitchFamily="34" charset="0"/>
              <a:ea typeface="微软雅黑" panose="020B0503020204020204" pitchFamily="34" charset="-122"/>
            </a:endParaRPr>
          </a:p>
        </p:txBody>
      </p:sp>
      <p:sp>
        <p:nvSpPr>
          <p:cNvPr id="18456" name="文本框 1"/>
          <p:cNvSpPr txBox="1">
            <a:spLocks noChangeArrowheads="1"/>
          </p:cNvSpPr>
          <p:nvPr/>
        </p:nvSpPr>
        <p:spPr bwMode="auto">
          <a:xfrm>
            <a:off x="2868613" y="3773488"/>
            <a:ext cx="344646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400" b="1" dirty="0">
                <a:latin typeface="Arial" panose="020B0604020202020204" pitchFamily="34" charset="0"/>
                <a:ea typeface="微软雅黑" panose="020B0503020204020204" pitchFamily="34" charset="-122"/>
              </a:rPr>
              <a:t>破袭日军交通线，摧毁敌人交通线两侧及抗日根据地内的日伪据点</a:t>
            </a:r>
            <a:endParaRPr lang="zh-CN" altLang="en-US" sz="2400" b="1" dirty="0">
              <a:latin typeface="Arial" panose="020B0604020202020204" pitchFamily="34" charset="0"/>
              <a:ea typeface="微软雅黑" panose="020B0503020204020204" pitchFamily="34" charset="-122"/>
            </a:endParaRPr>
          </a:p>
        </p:txBody>
      </p:sp>
      <p:pic>
        <p:nvPicPr>
          <p:cNvPr id="18458" name="图片 26625" descr="彭德怀"/>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588125" y="679450"/>
            <a:ext cx="3960813" cy="535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9" name="矩形 26626"/>
          <p:cNvSpPr>
            <a:spLocks noChangeArrowheads="1"/>
          </p:cNvSpPr>
          <p:nvPr/>
        </p:nvSpPr>
        <p:spPr bwMode="auto">
          <a:xfrm>
            <a:off x="8069263" y="6013450"/>
            <a:ext cx="10972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dirty="0">
                <a:latin typeface="微软雅黑" panose="020B0503020204020204" pitchFamily="34" charset="-122"/>
                <a:ea typeface="微软雅黑" panose="020B0503020204020204" pitchFamily="34" charset="-122"/>
              </a:rPr>
              <a:t>彭德怀</a:t>
            </a:r>
            <a:endParaRPr lang="zh-CN" altLang="en-US" sz="2400" dirty="0">
              <a:latin typeface="Times New Roman" panose="02020603050405020304" pitchFamily="18" charset="0"/>
              <a:ea typeface="微软雅黑" panose="020B0503020204020204" pitchFamily="34" charset="-122"/>
            </a:endParaRPr>
          </a:p>
        </p:txBody>
      </p:sp>
      <p:sp>
        <p:nvSpPr>
          <p:cNvPr id="23579" name="矩形 7174"/>
          <p:cNvSpPr>
            <a:spLocks noChangeArrowheads="1"/>
          </p:cNvSpPr>
          <p:nvPr/>
        </p:nvSpPr>
        <p:spPr bwMode="auto">
          <a:xfrm>
            <a:off x="1774825" y="444500"/>
            <a:ext cx="1835150" cy="534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2.</a:t>
            </a:r>
            <a:r>
              <a:rPr lang="zh-CN" altLang="en-US" sz="3200" b="1" dirty="0">
                <a:latin typeface="微软雅黑" panose="020B0503020204020204" pitchFamily="34" charset="-122"/>
                <a:ea typeface="微软雅黑" panose="020B0503020204020204" pitchFamily="34" charset="-122"/>
              </a:rPr>
              <a:t>概 况</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800" decel="100000"/>
                                        <p:tgtEl>
                                          <p:spTgt spid="7"/>
                                        </p:tgtEl>
                                      </p:cBhvr>
                                    </p:animEffect>
                                    <p:anim calcmode="lin" valueType="num">
                                      <p:cBhvr>
                                        <p:cTn id="18" dur="800" decel="100000" fill="hold"/>
                                        <p:tgtEl>
                                          <p:spTgt spid="7"/>
                                        </p:tgtEl>
                                        <p:attrNameLst>
                                          <p:attrName>style.rotation</p:attrName>
                                        </p:attrNameLst>
                                      </p:cBhvr>
                                      <p:tavLst>
                                        <p:tav tm="0">
                                          <p:val>
                                            <p:fltVal val="-90"/>
                                          </p:val>
                                        </p:tav>
                                        <p:tav tm="100000">
                                          <p:val>
                                            <p:fltVal val="0"/>
                                          </p:val>
                                        </p:tav>
                                      </p:tavLst>
                                    </p:anim>
                                    <p:anim calcmode="lin" valueType="num">
                                      <p:cBhvr>
                                        <p:cTn id="19" dur="800" decel="100000" fill="hold"/>
                                        <p:tgtEl>
                                          <p:spTgt spid="7"/>
                                        </p:tgtEl>
                                        <p:attrNameLst>
                                          <p:attrName>ppt_x</p:attrName>
                                        </p:attrNameLst>
                                      </p:cBhvr>
                                      <p:tavLst>
                                        <p:tav tm="0">
                                          <p:val>
                                            <p:strVal val="#ppt_x+0.4"/>
                                          </p:val>
                                        </p:tav>
                                        <p:tav tm="100000">
                                          <p:val>
                                            <p:strVal val="#ppt_x-0.05"/>
                                          </p:val>
                                        </p:tav>
                                      </p:tavLst>
                                    </p:anim>
                                    <p:anim calcmode="lin" valueType="num">
                                      <p:cBhvr>
                                        <p:cTn id="20" dur="800" decel="100000" fill="hold"/>
                                        <p:tgtEl>
                                          <p:spTgt spid="7"/>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800" decel="100000"/>
                                        <p:tgtEl>
                                          <p:spTgt spid="9"/>
                                        </p:tgtEl>
                                      </p:cBhvr>
                                    </p:animEffect>
                                    <p:anim calcmode="lin" valueType="num">
                                      <p:cBhvr>
                                        <p:cTn id="28" dur="800" decel="100000" fill="hold"/>
                                        <p:tgtEl>
                                          <p:spTgt spid="9"/>
                                        </p:tgtEl>
                                        <p:attrNameLst>
                                          <p:attrName>style.rotation</p:attrName>
                                        </p:attrNameLst>
                                      </p:cBhvr>
                                      <p:tavLst>
                                        <p:tav tm="0">
                                          <p:val>
                                            <p:fltVal val="-90"/>
                                          </p:val>
                                        </p:tav>
                                        <p:tav tm="100000">
                                          <p:val>
                                            <p:fltVal val="0"/>
                                          </p:val>
                                        </p:tav>
                                      </p:tavLst>
                                    </p:anim>
                                    <p:anim calcmode="lin" valueType="num">
                                      <p:cBhvr>
                                        <p:cTn id="29" dur="800" decel="100000" fill="hold"/>
                                        <p:tgtEl>
                                          <p:spTgt spid="9"/>
                                        </p:tgtEl>
                                        <p:attrNameLst>
                                          <p:attrName>ppt_x</p:attrName>
                                        </p:attrNameLst>
                                      </p:cBhvr>
                                      <p:tavLst>
                                        <p:tav tm="0">
                                          <p:val>
                                            <p:strVal val="#ppt_x+0.4"/>
                                          </p:val>
                                        </p:tav>
                                        <p:tav tm="100000">
                                          <p:val>
                                            <p:strVal val="#ppt_x-0.05"/>
                                          </p:val>
                                        </p:tav>
                                      </p:tavLst>
                                    </p:anim>
                                    <p:anim calcmode="lin" valueType="num">
                                      <p:cBhvr>
                                        <p:cTn id="30" dur="800" decel="100000" fill="hold"/>
                                        <p:tgtEl>
                                          <p:spTgt spid="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nodeType="clickEffect">
                                  <p:stCondLst>
                                    <p:cond delay="0"/>
                                  </p:stCondLst>
                                  <p:childTnLst>
                                    <p:set>
                                      <p:cBhvr>
                                        <p:cTn id="36" dur="1" fill="hold">
                                          <p:stCondLst>
                                            <p:cond delay="0"/>
                                          </p:stCondLst>
                                        </p:cTn>
                                        <p:tgtEl>
                                          <p:spTgt spid="18458"/>
                                        </p:tgtEl>
                                        <p:attrNameLst>
                                          <p:attrName>style.visibility</p:attrName>
                                        </p:attrNameLst>
                                      </p:cBhvr>
                                      <p:to>
                                        <p:strVal val="visible"/>
                                      </p:to>
                                    </p:set>
                                    <p:animEffect transition="in" filter="fade">
                                      <p:cBhvr>
                                        <p:cTn id="37" dur="800" decel="100000"/>
                                        <p:tgtEl>
                                          <p:spTgt spid="18458"/>
                                        </p:tgtEl>
                                      </p:cBhvr>
                                    </p:animEffect>
                                    <p:anim calcmode="lin" valueType="num">
                                      <p:cBhvr>
                                        <p:cTn id="38" dur="800" decel="100000" fill="hold"/>
                                        <p:tgtEl>
                                          <p:spTgt spid="18458"/>
                                        </p:tgtEl>
                                        <p:attrNameLst>
                                          <p:attrName>style.rotation</p:attrName>
                                        </p:attrNameLst>
                                      </p:cBhvr>
                                      <p:tavLst>
                                        <p:tav tm="0">
                                          <p:val>
                                            <p:fltVal val="-90"/>
                                          </p:val>
                                        </p:tav>
                                        <p:tav tm="100000">
                                          <p:val>
                                            <p:fltVal val="0"/>
                                          </p:val>
                                        </p:tav>
                                      </p:tavLst>
                                    </p:anim>
                                    <p:anim calcmode="lin" valueType="num">
                                      <p:cBhvr>
                                        <p:cTn id="39" dur="800" decel="100000" fill="hold"/>
                                        <p:tgtEl>
                                          <p:spTgt spid="18458"/>
                                        </p:tgtEl>
                                        <p:attrNameLst>
                                          <p:attrName>ppt_x</p:attrName>
                                        </p:attrNameLst>
                                      </p:cBhvr>
                                      <p:tavLst>
                                        <p:tav tm="0">
                                          <p:val>
                                            <p:strVal val="#ppt_x+0.4"/>
                                          </p:val>
                                        </p:tav>
                                        <p:tav tm="100000">
                                          <p:val>
                                            <p:strVal val="#ppt_x-0.05"/>
                                          </p:val>
                                        </p:tav>
                                      </p:tavLst>
                                    </p:anim>
                                    <p:anim calcmode="lin" valueType="num">
                                      <p:cBhvr>
                                        <p:cTn id="40" dur="800" decel="100000" fill="hold"/>
                                        <p:tgtEl>
                                          <p:spTgt spid="18458"/>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8458"/>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8458"/>
                                        </p:tgtEl>
                                        <p:attrNameLst>
                                          <p:attrName>ppt_y</p:attrName>
                                        </p:attrNameLst>
                                      </p:cBhvr>
                                      <p:tavLst>
                                        <p:tav tm="0">
                                          <p:val>
                                            <p:strVal val="#ppt_y+0.1"/>
                                          </p:val>
                                        </p:tav>
                                        <p:tav tm="100000">
                                          <p:val>
                                            <p:strVal val="#ppt_y"/>
                                          </p:val>
                                        </p:tav>
                                      </p:tavLst>
                                    </p:anim>
                                  </p:childTnLst>
                                </p:cTn>
                              </p:par>
                              <p:par>
                                <p:cTn id="43" presetID="30" presetClass="entr" presetSubtype="0" fill="hold" grpId="0" nodeType="withEffect">
                                  <p:stCondLst>
                                    <p:cond delay="0"/>
                                  </p:stCondLst>
                                  <p:childTnLst>
                                    <p:set>
                                      <p:cBhvr>
                                        <p:cTn id="44" dur="1" fill="hold">
                                          <p:stCondLst>
                                            <p:cond delay="0"/>
                                          </p:stCondLst>
                                        </p:cTn>
                                        <p:tgtEl>
                                          <p:spTgt spid="18459"/>
                                        </p:tgtEl>
                                        <p:attrNameLst>
                                          <p:attrName>style.visibility</p:attrName>
                                        </p:attrNameLst>
                                      </p:cBhvr>
                                      <p:to>
                                        <p:strVal val="visible"/>
                                      </p:to>
                                    </p:set>
                                    <p:animEffect transition="in" filter="fade">
                                      <p:cBhvr>
                                        <p:cTn id="45" dur="800" decel="100000"/>
                                        <p:tgtEl>
                                          <p:spTgt spid="18459"/>
                                        </p:tgtEl>
                                      </p:cBhvr>
                                    </p:animEffect>
                                    <p:anim calcmode="lin" valueType="num">
                                      <p:cBhvr>
                                        <p:cTn id="46" dur="800" decel="100000" fill="hold"/>
                                        <p:tgtEl>
                                          <p:spTgt spid="18459"/>
                                        </p:tgtEl>
                                        <p:attrNameLst>
                                          <p:attrName>style.rotation</p:attrName>
                                        </p:attrNameLst>
                                      </p:cBhvr>
                                      <p:tavLst>
                                        <p:tav tm="0">
                                          <p:val>
                                            <p:fltVal val="-90"/>
                                          </p:val>
                                        </p:tav>
                                        <p:tav tm="100000">
                                          <p:val>
                                            <p:fltVal val="0"/>
                                          </p:val>
                                        </p:tav>
                                      </p:tavLst>
                                    </p:anim>
                                    <p:anim calcmode="lin" valueType="num">
                                      <p:cBhvr>
                                        <p:cTn id="47" dur="800" decel="100000" fill="hold"/>
                                        <p:tgtEl>
                                          <p:spTgt spid="18459"/>
                                        </p:tgtEl>
                                        <p:attrNameLst>
                                          <p:attrName>ppt_x</p:attrName>
                                        </p:attrNameLst>
                                      </p:cBhvr>
                                      <p:tavLst>
                                        <p:tav tm="0">
                                          <p:val>
                                            <p:strVal val="#ppt_x+0.4"/>
                                          </p:val>
                                        </p:tav>
                                        <p:tav tm="100000">
                                          <p:val>
                                            <p:strVal val="#ppt_x-0.05"/>
                                          </p:val>
                                        </p:tav>
                                      </p:tavLst>
                                    </p:anim>
                                    <p:anim calcmode="lin" valueType="num">
                                      <p:cBhvr>
                                        <p:cTn id="48" dur="800" decel="100000" fill="hold"/>
                                        <p:tgtEl>
                                          <p:spTgt spid="18459"/>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18459"/>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18459"/>
                                        </p:tgtEl>
                                        <p:attrNameLst>
                                          <p:attrName>ppt_y</p:attrName>
                                        </p:attrNameLst>
                                      </p:cBhvr>
                                      <p:tavLst>
                                        <p:tav tm="0">
                                          <p:val>
                                            <p:strVal val="#ppt_y+0.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7" presetClass="entr" presetSubtype="0" fill="hold" grpId="0" nodeType="clickEffect">
                                  <p:stCondLst>
                                    <p:cond delay="0"/>
                                  </p:stCondLst>
                                  <p:iterate type="lt">
                                    <p:tmPct val="50000"/>
                                  </p:iterate>
                                  <p:childTnLst>
                                    <p:set>
                                      <p:cBhvr>
                                        <p:cTn id="54" dur="1" fill="hold">
                                          <p:stCondLst>
                                            <p:cond delay="0"/>
                                          </p:stCondLst>
                                        </p:cTn>
                                        <p:tgtEl>
                                          <p:spTgt spid="18456"/>
                                        </p:tgtEl>
                                        <p:attrNameLst>
                                          <p:attrName>style.visibility</p:attrName>
                                        </p:attrNameLst>
                                      </p:cBhvr>
                                      <p:to>
                                        <p:strVal val="visible"/>
                                      </p:to>
                                    </p:set>
                                    <p:anim calcmode="discrete" valueType="clr">
                                      <p:cBhvr override="childStyle">
                                        <p:cTn id="55" dur="80"/>
                                        <p:tgtEl>
                                          <p:spTgt spid="18456"/>
                                        </p:tgtEl>
                                        <p:attrNameLst>
                                          <p:attrName>style.color</p:attrName>
                                        </p:attrNameLst>
                                      </p:cBhvr>
                                      <p:tavLst>
                                        <p:tav tm="0">
                                          <p:val>
                                            <p:clrVal>
                                              <a:schemeClr val="accent2"/>
                                            </p:clrVal>
                                          </p:val>
                                        </p:tav>
                                        <p:tav tm="50000">
                                          <p:val>
                                            <p:clrVal>
                                              <a:schemeClr val="hlink"/>
                                            </p:clrVal>
                                          </p:val>
                                        </p:tav>
                                      </p:tavLst>
                                    </p:anim>
                                    <p:anim calcmode="discrete" valueType="clr">
                                      <p:cBhvr>
                                        <p:cTn id="56" dur="80"/>
                                        <p:tgtEl>
                                          <p:spTgt spid="18456"/>
                                        </p:tgtEl>
                                        <p:attrNameLst>
                                          <p:attrName>fillcolor</p:attrName>
                                        </p:attrNameLst>
                                      </p:cBhvr>
                                      <p:tavLst>
                                        <p:tav tm="0">
                                          <p:val>
                                            <p:clrVal>
                                              <a:schemeClr val="accent2"/>
                                            </p:clrVal>
                                          </p:val>
                                        </p:tav>
                                        <p:tav tm="50000">
                                          <p:val>
                                            <p:clrVal>
                                              <a:schemeClr val="hlink"/>
                                            </p:clrVal>
                                          </p:val>
                                        </p:tav>
                                      </p:tavLst>
                                    </p:anim>
                                    <p:set>
                                      <p:cBhvr>
                                        <p:cTn id="57" dur="80"/>
                                        <p:tgtEl>
                                          <p:spTgt spid="184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9" grpId="0"/>
      <p:bldP spid="18456" grpId="0"/>
      <p:bldP spid="18459"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1"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811463" y="385763"/>
            <a:ext cx="6569075" cy="608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481"/>
                                        </p:tgtEl>
                                        <p:attrNameLst>
                                          <p:attrName>style.visibility</p:attrName>
                                        </p:attrNameLst>
                                      </p:cBhvr>
                                      <p:to>
                                        <p:strVal val="visible"/>
                                      </p:to>
                                    </p:set>
                                    <p:animEffect transition="in" filter="checkerboard(across)">
                                      <p:cBhvr>
                                        <p:cTn id="7" dur="500"/>
                                        <p:tgtEl>
                                          <p:spTgt spid="204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5" name="Picture 2" descr="even0050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27448" y="606425"/>
            <a:ext cx="2362200" cy="448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6" name="Rectangle 3"/>
          <p:cNvSpPr>
            <a:spLocks noChangeArrowheads="1"/>
          </p:cNvSpPr>
          <p:nvPr/>
        </p:nvSpPr>
        <p:spPr bwMode="auto">
          <a:xfrm>
            <a:off x="839416" y="5241925"/>
            <a:ext cx="277876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latin typeface="黑体" panose="02010609060101010101" pitchFamily="49" charset="-122"/>
                <a:ea typeface="黑体" panose="02010609060101010101" pitchFamily="49" charset="-122"/>
                <a:cs typeface="_x000B__x000C_"/>
              </a:rPr>
              <a:t>八路军第一二〇师重点拆毁正太路张净至桑掌段的铁路</a:t>
            </a:r>
            <a:endParaRPr lang="zh-CN" altLang="en-US" sz="2400" b="1" dirty="0">
              <a:latin typeface="黑体" panose="02010609060101010101" pitchFamily="49" charset="-122"/>
              <a:ea typeface="黑体" panose="02010609060101010101" pitchFamily="49" charset="-122"/>
            </a:endParaRPr>
          </a:p>
        </p:txBody>
      </p:sp>
      <p:pic>
        <p:nvPicPr>
          <p:cNvPr id="21507" name="Picture 4" descr="even005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6256" y="260648"/>
            <a:ext cx="2971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8" name="Rectangle 5"/>
          <p:cNvSpPr>
            <a:spLocks noChangeArrowheads="1"/>
          </p:cNvSpPr>
          <p:nvPr/>
        </p:nvSpPr>
        <p:spPr bwMode="auto">
          <a:xfrm>
            <a:off x="6865243" y="2492896"/>
            <a:ext cx="427131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latin typeface="黑体" panose="02010609060101010101" pitchFamily="49" charset="-122"/>
                <a:ea typeface="黑体" panose="02010609060101010101" pitchFamily="49" charset="-122"/>
                <a:cs typeface="_x000B__x000C_"/>
              </a:rPr>
              <a:t>我军于晓雾中围攻敌井陉煤矿</a:t>
            </a:r>
            <a:endParaRPr lang="zh-CN" altLang="en-US" sz="2400" b="1" dirty="0">
              <a:latin typeface="黑体" panose="02010609060101010101" pitchFamily="49" charset="-122"/>
              <a:ea typeface="黑体" panose="02010609060101010101" pitchFamily="49" charset="-122"/>
            </a:endParaRPr>
          </a:p>
        </p:txBody>
      </p:sp>
      <p:pic>
        <p:nvPicPr>
          <p:cNvPr id="21509" name="Picture 6" descr="even005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42986" y="223203"/>
            <a:ext cx="2592388" cy="222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Rectangle 7"/>
          <p:cNvSpPr>
            <a:spLocks noChangeArrowheads="1"/>
          </p:cNvSpPr>
          <p:nvPr/>
        </p:nvSpPr>
        <p:spPr bwMode="auto">
          <a:xfrm>
            <a:off x="4017879" y="2564904"/>
            <a:ext cx="289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r>
              <a:rPr lang="zh-CN" altLang="en-US" sz="2400" b="1" dirty="0">
                <a:latin typeface="黑体" panose="02010609060101010101" pitchFamily="49" charset="-122"/>
                <a:ea typeface="黑体" panose="02010609060101010101" pitchFamily="49" charset="-122"/>
                <a:cs typeface="_x000B__x000C_"/>
              </a:rPr>
              <a:t>狮垴山战斗中的我军机枪阵地</a:t>
            </a:r>
            <a:endParaRPr lang="zh-CN" altLang="en-US" sz="2400" b="1" dirty="0">
              <a:latin typeface="黑体" panose="02010609060101010101" pitchFamily="49" charset="-122"/>
              <a:ea typeface="黑体" panose="02010609060101010101" pitchFamily="49" charset="-122"/>
            </a:endParaRPr>
          </a:p>
        </p:txBody>
      </p:sp>
      <p:pic>
        <p:nvPicPr>
          <p:cNvPr id="21511" name="Picture 8" descr="even0050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54680" y="3102496"/>
            <a:ext cx="191293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Rectangle 9"/>
          <p:cNvSpPr>
            <a:spLocks noChangeArrowheads="1"/>
          </p:cNvSpPr>
          <p:nvPr/>
        </p:nvSpPr>
        <p:spPr bwMode="auto">
          <a:xfrm>
            <a:off x="7002552" y="5589240"/>
            <a:ext cx="4176464" cy="90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90000"/>
              </a:lnSpc>
            </a:pPr>
            <a:r>
              <a:rPr lang="zh-CN" altLang="en-US" sz="2400" b="1" dirty="0">
                <a:latin typeface="黑体" panose="02010609060101010101" pitchFamily="49" charset="-122"/>
                <a:ea typeface="黑体" panose="02010609060101010101" pitchFamily="49" charset="-122"/>
                <a:cs typeface="_x000B__x000C_"/>
              </a:rPr>
              <a:t>八路军攻克涞源东团堡后，战士们在长城烽火台上欢呼胜利</a:t>
            </a:r>
            <a:endParaRPr lang="zh-CN" altLang="en-US" sz="2400" b="1" dirty="0">
              <a:latin typeface="黑体" panose="02010609060101010101" pitchFamily="49" charset="-122"/>
              <a:ea typeface="黑体" panose="02010609060101010101" pitchFamily="49" charset="-122"/>
            </a:endParaRPr>
          </a:p>
        </p:txBody>
      </p:sp>
      <p:pic>
        <p:nvPicPr>
          <p:cNvPr id="21513" name="Picture 10" descr="ZGJXDZSD10020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7464" y="3284984"/>
            <a:ext cx="2860675"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1505"/>
                                        </p:tgtEl>
                                        <p:attrNameLst>
                                          <p:attrName>style.visibility</p:attrName>
                                        </p:attrNameLst>
                                      </p:cBhvr>
                                      <p:to>
                                        <p:strVal val="visible"/>
                                      </p:to>
                                    </p:set>
                                    <p:anim calcmode="lin" valueType="num">
                                      <p:cBhvr>
                                        <p:cTn id="7" dur="500"/>
                                        <p:tgtEl>
                                          <p:spTgt spid="21505"/>
                                        </p:tgtEl>
                                        <p:attrNameLst>
                                          <p:attrName>ppt_y</p:attrName>
                                        </p:attrNameLst>
                                      </p:cBhvr>
                                      <p:tavLst>
                                        <p:tav tm="0">
                                          <p:val>
                                            <p:strVal val="#ppt_y+#ppt_h*1.125000"/>
                                          </p:val>
                                        </p:tav>
                                        <p:tav tm="100000">
                                          <p:val>
                                            <p:strVal val="#ppt_y"/>
                                          </p:val>
                                        </p:tav>
                                      </p:tavLst>
                                    </p:anim>
                                    <p:animEffect transition="in" filter="wipe(up)">
                                      <p:cBhvr>
                                        <p:cTn id="8" dur="500"/>
                                        <p:tgtEl>
                                          <p:spTgt spid="21505"/>
                                        </p:tgtEl>
                                      </p:cBhvr>
                                    </p:animEffect>
                                  </p:childTnLst>
                                </p:cTn>
                              </p:par>
                              <p:par>
                                <p:cTn id="9" presetID="12" presetClass="entr" presetSubtype="4" fill="hold" grpId="0" nodeType="withEffect">
                                  <p:stCondLst>
                                    <p:cond delay="0"/>
                                  </p:stCondLst>
                                  <p:childTnLst>
                                    <p:set>
                                      <p:cBhvr>
                                        <p:cTn id="10" dur="1" fill="hold">
                                          <p:stCondLst>
                                            <p:cond delay="0"/>
                                          </p:stCondLst>
                                        </p:cTn>
                                        <p:tgtEl>
                                          <p:spTgt spid="21506"/>
                                        </p:tgtEl>
                                        <p:attrNameLst>
                                          <p:attrName>style.visibility</p:attrName>
                                        </p:attrNameLst>
                                      </p:cBhvr>
                                      <p:to>
                                        <p:strVal val="visible"/>
                                      </p:to>
                                    </p:set>
                                    <p:anim calcmode="lin" valueType="num">
                                      <p:cBhvr>
                                        <p:cTn id="11" dur="500"/>
                                        <p:tgtEl>
                                          <p:spTgt spid="21506"/>
                                        </p:tgtEl>
                                        <p:attrNameLst>
                                          <p:attrName>ppt_y</p:attrName>
                                        </p:attrNameLst>
                                      </p:cBhvr>
                                      <p:tavLst>
                                        <p:tav tm="0">
                                          <p:val>
                                            <p:strVal val="#ppt_y+#ppt_h*1.125000"/>
                                          </p:val>
                                        </p:tav>
                                        <p:tav tm="100000">
                                          <p:val>
                                            <p:strVal val="#ppt_y"/>
                                          </p:val>
                                        </p:tav>
                                      </p:tavLst>
                                    </p:anim>
                                    <p:animEffect transition="in" filter="wipe(up)">
                                      <p:cBhvr>
                                        <p:cTn id="12" dur="500"/>
                                        <p:tgtEl>
                                          <p:spTgt spid="2150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checkerboard(across)">
                                      <p:cBhvr>
                                        <p:cTn id="17" dur="500"/>
                                        <p:tgtEl>
                                          <p:spTgt spid="21507"/>
                                        </p:tgtEl>
                                      </p:cBhvr>
                                    </p:animEffect>
                                  </p:childTnLst>
                                </p:cTn>
                              </p:par>
                              <p:par>
                                <p:cTn id="18" presetID="5" presetClass="entr" presetSubtype="10" fill="hold" grpId="0" nodeType="withEffect">
                                  <p:stCondLst>
                                    <p:cond delay="0"/>
                                  </p:stCondLst>
                                  <p:childTnLst>
                                    <p:set>
                                      <p:cBhvr>
                                        <p:cTn id="19" dur="1" fill="hold">
                                          <p:stCondLst>
                                            <p:cond delay="0"/>
                                          </p:stCondLst>
                                        </p:cTn>
                                        <p:tgtEl>
                                          <p:spTgt spid="21508"/>
                                        </p:tgtEl>
                                        <p:attrNameLst>
                                          <p:attrName>style.visibility</p:attrName>
                                        </p:attrNameLst>
                                      </p:cBhvr>
                                      <p:to>
                                        <p:strVal val="visible"/>
                                      </p:to>
                                    </p:set>
                                    <p:animEffect transition="in" filter="checkerboard(across)">
                                      <p:cBhvr>
                                        <p:cTn id="20" dur="500"/>
                                        <p:tgtEl>
                                          <p:spTgt spid="21508"/>
                                        </p:tgtEl>
                                      </p:cBhvr>
                                    </p:animEffect>
                                  </p:childTnLst>
                                </p:cTn>
                              </p:par>
                              <p:par>
                                <p:cTn id="21" presetID="5" presetClass="entr" presetSubtype="10" fill="hold" nodeType="withEffect">
                                  <p:stCondLst>
                                    <p:cond delay="0"/>
                                  </p:stCondLst>
                                  <p:childTnLst>
                                    <p:set>
                                      <p:cBhvr>
                                        <p:cTn id="22" dur="1" fill="hold">
                                          <p:stCondLst>
                                            <p:cond delay="0"/>
                                          </p:stCondLst>
                                        </p:cTn>
                                        <p:tgtEl>
                                          <p:spTgt spid="21509"/>
                                        </p:tgtEl>
                                        <p:attrNameLst>
                                          <p:attrName>style.visibility</p:attrName>
                                        </p:attrNameLst>
                                      </p:cBhvr>
                                      <p:to>
                                        <p:strVal val="visible"/>
                                      </p:to>
                                    </p:set>
                                    <p:animEffect transition="in" filter="checkerboard(across)">
                                      <p:cBhvr>
                                        <p:cTn id="23" dur="500"/>
                                        <p:tgtEl>
                                          <p:spTgt spid="21509"/>
                                        </p:tgtEl>
                                      </p:cBhvr>
                                    </p:animEffect>
                                  </p:childTnLst>
                                </p:cTn>
                              </p:par>
                              <p:par>
                                <p:cTn id="24" presetID="5" presetClass="entr" presetSubtype="10" fill="hold" grpId="0" nodeType="withEffect">
                                  <p:stCondLst>
                                    <p:cond delay="0"/>
                                  </p:stCondLst>
                                  <p:childTnLst>
                                    <p:set>
                                      <p:cBhvr>
                                        <p:cTn id="25" dur="1" fill="hold">
                                          <p:stCondLst>
                                            <p:cond delay="0"/>
                                          </p:stCondLst>
                                        </p:cTn>
                                        <p:tgtEl>
                                          <p:spTgt spid="21510"/>
                                        </p:tgtEl>
                                        <p:attrNameLst>
                                          <p:attrName>style.visibility</p:attrName>
                                        </p:attrNameLst>
                                      </p:cBhvr>
                                      <p:to>
                                        <p:strVal val="visible"/>
                                      </p:to>
                                    </p:set>
                                    <p:animEffect transition="in" filter="checkerboard(across)">
                                      <p:cBhvr>
                                        <p:cTn id="26" dur="500"/>
                                        <p:tgtEl>
                                          <p:spTgt spid="21510"/>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grpId="1" nodeType="clickEffect">
                                  <p:stCondLst>
                                    <p:cond delay="0"/>
                                  </p:stCondLst>
                                  <p:childTnLst>
                                    <p:set>
                                      <p:cBhvr>
                                        <p:cTn id="30" dur="1" fill="hold">
                                          <p:stCondLst>
                                            <p:cond delay="0"/>
                                          </p:stCondLst>
                                        </p:cTn>
                                        <p:tgtEl>
                                          <p:spTgt spid="21508"/>
                                        </p:tgtEl>
                                        <p:attrNameLst>
                                          <p:attrName>style.visibility</p:attrName>
                                        </p:attrNameLst>
                                      </p:cBhvr>
                                      <p:to>
                                        <p:strVal val="visible"/>
                                      </p:to>
                                    </p:set>
                                    <p:animScale>
                                      <p:cBhvr>
                                        <p:cTn id="31" dur="1000" decel="50000" fill="hold">
                                          <p:stCondLst>
                                            <p:cond delay="0"/>
                                          </p:stCondLst>
                                        </p:cTn>
                                        <p:tgtEl>
                                          <p:spTgt spid="2150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2" dur="1000" decel="50000" fill="hold">
                                          <p:stCondLst>
                                            <p:cond delay="0"/>
                                          </p:stCondLst>
                                        </p:cTn>
                                        <p:tgtEl>
                                          <p:spTgt spid="21508"/>
                                        </p:tgtEl>
                                        <p:attrNameLst>
                                          <p:attrName>ppt_x</p:attrName>
                                          <p:attrName>ppt_y</p:attrName>
                                        </p:attrNameLst>
                                      </p:cBhvr>
                                      <p:rCtr x="0" y="0"/>
                                    </p:animMotion>
                                    <p:animEffect transition="in" filter="fade">
                                      <p:cBhvr>
                                        <p:cTn id="33" dur="1000"/>
                                        <p:tgtEl>
                                          <p:spTgt spid="21508"/>
                                        </p:tgtEl>
                                      </p:cBhvr>
                                    </p:animEffect>
                                  </p:childTnLst>
                                </p:cTn>
                              </p:par>
                              <p:par>
                                <p:cTn id="34" presetID="52" presetClass="entr" presetSubtype="0" fill="hold" grpId="1" nodeType="withEffect">
                                  <p:stCondLst>
                                    <p:cond delay="0"/>
                                  </p:stCondLst>
                                  <p:childTnLst>
                                    <p:set>
                                      <p:cBhvr>
                                        <p:cTn id="35" dur="1" fill="hold">
                                          <p:stCondLst>
                                            <p:cond delay="0"/>
                                          </p:stCondLst>
                                        </p:cTn>
                                        <p:tgtEl>
                                          <p:spTgt spid="21510"/>
                                        </p:tgtEl>
                                        <p:attrNameLst>
                                          <p:attrName>style.visibility</p:attrName>
                                        </p:attrNameLst>
                                      </p:cBhvr>
                                      <p:to>
                                        <p:strVal val="visible"/>
                                      </p:to>
                                    </p:set>
                                    <p:animScale>
                                      <p:cBhvr>
                                        <p:cTn id="36" dur="1000" decel="50000" fill="hold">
                                          <p:stCondLst>
                                            <p:cond delay="0"/>
                                          </p:stCondLst>
                                        </p:cTn>
                                        <p:tgtEl>
                                          <p:spTgt spid="215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21510"/>
                                        </p:tgtEl>
                                        <p:attrNameLst>
                                          <p:attrName>ppt_x</p:attrName>
                                          <p:attrName>ppt_y</p:attrName>
                                        </p:attrNameLst>
                                      </p:cBhvr>
                                      <p:rCtr x="0" y="0"/>
                                    </p:animMotion>
                                    <p:animEffect transition="in" filter="fade">
                                      <p:cBhvr>
                                        <p:cTn id="38" dur="1000"/>
                                        <p:tgtEl>
                                          <p:spTgt spid="21510"/>
                                        </p:tgtEl>
                                      </p:cBhvr>
                                    </p:animEffect>
                                  </p:childTnLst>
                                </p:cTn>
                              </p:par>
                              <p:par>
                                <p:cTn id="39" presetID="52" presetClass="entr" presetSubtype="0" fill="hold" nodeType="withEffect">
                                  <p:stCondLst>
                                    <p:cond delay="0"/>
                                  </p:stCondLst>
                                  <p:childTnLst>
                                    <p:set>
                                      <p:cBhvr>
                                        <p:cTn id="40" dur="1" fill="hold">
                                          <p:stCondLst>
                                            <p:cond delay="0"/>
                                          </p:stCondLst>
                                        </p:cTn>
                                        <p:tgtEl>
                                          <p:spTgt spid="21511"/>
                                        </p:tgtEl>
                                        <p:attrNameLst>
                                          <p:attrName>style.visibility</p:attrName>
                                        </p:attrNameLst>
                                      </p:cBhvr>
                                      <p:to>
                                        <p:strVal val="visible"/>
                                      </p:to>
                                    </p:set>
                                    <p:animScale>
                                      <p:cBhvr>
                                        <p:cTn id="41" dur="1000" decel="50000" fill="hold">
                                          <p:stCondLst>
                                            <p:cond delay="0"/>
                                          </p:stCondLst>
                                        </p:cTn>
                                        <p:tgtEl>
                                          <p:spTgt spid="215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21511"/>
                                        </p:tgtEl>
                                        <p:attrNameLst>
                                          <p:attrName>ppt_x</p:attrName>
                                          <p:attrName>ppt_y</p:attrName>
                                        </p:attrNameLst>
                                      </p:cBhvr>
                                      <p:rCtr x="0" y="0"/>
                                    </p:animMotion>
                                    <p:animEffect transition="in" filter="fade">
                                      <p:cBhvr>
                                        <p:cTn id="43" dur="1000"/>
                                        <p:tgtEl>
                                          <p:spTgt spid="21511"/>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21512"/>
                                        </p:tgtEl>
                                        <p:attrNameLst>
                                          <p:attrName>style.visibility</p:attrName>
                                        </p:attrNameLst>
                                      </p:cBhvr>
                                      <p:to>
                                        <p:strVal val="visible"/>
                                      </p:to>
                                    </p:set>
                                    <p:animScale>
                                      <p:cBhvr>
                                        <p:cTn id="46" dur="1000" decel="50000" fill="hold">
                                          <p:stCondLst>
                                            <p:cond delay="0"/>
                                          </p:stCondLst>
                                        </p:cTn>
                                        <p:tgtEl>
                                          <p:spTgt spid="215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21512"/>
                                        </p:tgtEl>
                                        <p:attrNameLst>
                                          <p:attrName>ppt_x</p:attrName>
                                          <p:attrName>ppt_y</p:attrName>
                                        </p:attrNameLst>
                                      </p:cBhvr>
                                      <p:rCtr x="0" y="0"/>
                                    </p:animMotion>
                                    <p:animEffect transition="in" filter="fade">
                                      <p:cBhvr>
                                        <p:cTn id="48" dur="1000"/>
                                        <p:tgtEl>
                                          <p:spTgt spid="21512"/>
                                        </p:tgtEl>
                                      </p:cBhvr>
                                    </p:animEffect>
                                  </p:childTnLst>
                                </p:cTn>
                              </p:par>
                              <p:par>
                                <p:cTn id="49" presetID="52" presetClass="entr" presetSubtype="0" fill="hold" nodeType="withEffect">
                                  <p:stCondLst>
                                    <p:cond delay="0"/>
                                  </p:stCondLst>
                                  <p:childTnLst>
                                    <p:set>
                                      <p:cBhvr>
                                        <p:cTn id="50" dur="1" fill="hold">
                                          <p:stCondLst>
                                            <p:cond delay="0"/>
                                          </p:stCondLst>
                                        </p:cTn>
                                        <p:tgtEl>
                                          <p:spTgt spid="21513"/>
                                        </p:tgtEl>
                                        <p:attrNameLst>
                                          <p:attrName>style.visibility</p:attrName>
                                        </p:attrNameLst>
                                      </p:cBhvr>
                                      <p:to>
                                        <p:strVal val="visible"/>
                                      </p:to>
                                    </p:set>
                                    <p:animScale>
                                      <p:cBhvr>
                                        <p:cTn id="51" dur="1000" decel="50000" fill="hold">
                                          <p:stCondLst>
                                            <p:cond delay="0"/>
                                          </p:stCondLst>
                                        </p:cTn>
                                        <p:tgtEl>
                                          <p:spTgt spid="215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2" dur="1000" decel="50000" fill="hold">
                                          <p:stCondLst>
                                            <p:cond delay="0"/>
                                          </p:stCondLst>
                                        </p:cTn>
                                        <p:tgtEl>
                                          <p:spTgt spid="21513"/>
                                        </p:tgtEl>
                                        <p:attrNameLst>
                                          <p:attrName>ppt_x</p:attrName>
                                          <p:attrName>ppt_y</p:attrName>
                                        </p:attrNameLst>
                                      </p:cBhvr>
                                      <p:rCtr x="0" y="0"/>
                                    </p:animMotion>
                                    <p:animEffect transition="in" filter="fade">
                                      <p:cBhvr>
                                        <p:cTn id="53" dur="1000"/>
                                        <p:tgtEl>
                                          <p:spTgt spid="21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8" grpId="0"/>
      <p:bldP spid="21508" grpId="1"/>
      <p:bldP spid="21510" grpId="0"/>
      <p:bldP spid="21510" grpId="1"/>
      <p:bldP spid="215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82" name="表格 24581"/>
          <p:cNvGraphicFramePr/>
          <p:nvPr/>
        </p:nvGraphicFramePr>
        <p:xfrm>
          <a:off x="1985416" y="1059973"/>
          <a:ext cx="8785225" cy="2378076"/>
        </p:xfrm>
        <a:graphic>
          <a:graphicData uri="http://schemas.openxmlformats.org/drawingml/2006/table">
            <a:tbl>
              <a:tblPr>
                <a:tableStyleId>{B301B821-A1FF-4177-AEE7-76D212191A09}</a:tableStyleId>
              </a:tblPr>
              <a:tblGrid>
                <a:gridCol w="1800225"/>
                <a:gridCol w="1657350"/>
                <a:gridCol w="1619250"/>
                <a:gridCol w="2052955"/>
                <a:gridCol w="1655445"/>
              </a:tblGrid>
              <a:tr h="1189038">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战役时间</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战斗次数</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毙伤俘日伪军数</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a:solidFill>
                            <a:srgbClr val="0000FF"/>
                          </a:solidFill>
                          <a:effectLst/>
                          <a:latin typeface="微软雅黑" panose="020B0503020204020204" pitchFamily="34" charset="-122"/>
                          <a:ea typeface="微软雅黑" panose="020B0503020204020204" pitchFamily="34" charset="-122"/>
                        </a:rPr>
                        <a:t>破坏交通线</a:t>
                      </a:r>
                      <a:endParaRPr lang="zh-CN" altLang="en-US" sz="2400" b="1">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l">
                        <a:spcBef>
                          <a:spcPts val="0"/>
                        </a:spcBef>
                        <a:buNone/>
                      </a:pPr>
                      <a:endParaRPr lang="en-US" altLang="zh-CN" sz="2400" b="1">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r>
                        <a:rPr lang="zh-CN" altLang="en-US" sz="2400" b="1">
                          <a:solidFill>
                            <a:srgbClr val="0000FF"/>
                          </a:solidFill>
                          <a:effectLst/>
                          <a:latin typeface="微软雅黑" panose="020B0503020204020204" pitchFamily="34" charset="-122"/>
                          <a:ea typeface="微软雅黑" panose="020B0503020204020204" pitchFamily="34" charset="-122"/>
                        </a:rPr>
                        <a:t>拔掉据点</a:t>
                      </a:r>
                      <a:endParaRPr lang="zh-CN" altLang="en-US" sz="2400" b="1">
                        <a:solidFill>
                          <a:srgbClr val="0000FF"/>
                        </a:solidFill>
                        <a:effectLst/>
                        <a:latin typeface="微软雅黑" panose="020B0503020204020204" pitchFamily="34" charset="-122"/>
                        <a:ea typeface="微软雅黑" panose="020B0503020204020204" pitchFamily="34" charset="-122"/>
                      </a:endParaRPr>
                    </a:p>
                    <a:p>
                      <a:pPr marL="0" lvl="0" indent="0" algn="l">
                        <a:spcBef>
                          <a:spcPts val="0"/>
                        </a:spcBef>
                        <a:buNone/>
                      </a:pPr>
                      <a:endParaRPr lang="zh-CN" altLang="en-US" sz="2400" b="1">
                        <a:solidFill>
                          <a:srgbClr val="0000FF"/>
                        </a:solidFill>
                        <a:effectLst/>
                        <a:latin typeface="微软雅黑" panose="020B0503020204020204" pitchFamily="34" charset="-122"/>
                        <a:ea typeface="微软雅黑" panose="020B0503020204020204" pitchFamily="34" charset="-122"/>
                      </a:endParaRPr>
                    </a:p>
                  </a:txBody>
                  <a:tcPr marT="45732" marB="45732"/>
                </a:tc>
              </a:tr>
              <a:tr h="1189038">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dirty="0">
                          <a:solidFill>
                            <a:srgbClr val="0000FF"/>
                          </a:solidFill>
                          <a:effectLst/>
                          <a:latin typeface="微软雅黑" panose="020B0503020204020204" pitchFamily="34" charset="-122"/>
                          <a:ea typeface="微软雅黑" panose="020B0503020204020204" pitchFamily="34" charset="-122"/>
                        </a:rPr>
                        <a:t>3</a:t>
                      </a:r>
                      <a:r>
                        <a:rPr lang="zh-CN" altLang="en-US" sz="2400" b="1" dirty="0">
                          <a:solidFill>
                            <a:srgbClr val="0000FF"/>
                          </a:solidFill>
                          <a:effectLst/>
                          <a:latin typeface="微软雅黑" panose="020B0503020204020204" pitchFamily="34" charset="-122"/>
                          <a:ea typeface="微软雅黑" panose="020B0503020204020204" pitchFamily="34" charset="-122"/>
                        </a:rPr>
                        <a:t>个半月</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a:solidFill>
                            <a:srgbClr val="0000FF"/>
                          </a:solidFill>
                          <a:effectLst/>
                          <a:latin typeface="微软雅黑" panose="020B0503020204020204" pitchFamily="34" charset="-122"/>
                          <a:ea typeface="微软雅黑" panose="020B0503020204020204" pitchFamily="34" charset="-122"/>
                        </a:rPr>
                        <a:t>1800</a:t>
                      </a:r>
                      <a:r>
                        <a:rPr lang="zh-CN" altLang="en-US" sz="2400" b="1">
                          <a:solidFill>
                            <a:srgbClr val="0000FF"/>
                          </a:solidFill>
                          <a:effectLst/>
                          <a:latin typeface="微软雅黑" panose="020B0503020204020204" pitchFamily="34" charset="-122"/>
                          <a:ea typeface="微软雅黑" panose="020B0503020204020204" pitchFamily="34" charset="-122"/>
                        </a:rPr>
                        <a:t>多次</a:t>
                      </a:r>
                      <a:endParaRPr lang="zh-CN" altLang="en-US" sz="2400" b="1">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dirty="0">
                          <a:solidFill>
                            <a:srgbClr val="0000FF"/>
                          </a:solidFill>
                          <a:effectLst/>
                          <a:latin typeface="微软雅黑" panose="020B0503020204020204" pitchFamily="34" charset="-122"/>
                          <a:ea typeface="微软雅黑" panose="020B0503020204020204" pitchFamily="34" charset="-122"/>
                        </a:rPr>
                        <a:t>4</a:t>
                      </a:r>
                      <a:r>
                        <a:rPr lang="zh-CN" altLang="en-US" sz="2400" b="1" dirty="0">
                          <a:solidFill>
                            <a:srgbClr val="0000FF"/>
                          </a:solidFill>
                          <a:effectLst/>
                          <a:latin typeface="微软雅黑" panose="020B0503020204020204" pitchFamily="34" charset="-122"/>
                          <a:ea typeface="微软雅黑" panose="020B0503020204020204" pitchFamily="34" charset="-122"/>
                        </a:rPr>
                        <a:t>万多人</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en-US" altLang="zh-CN" sz="2400" b="1" dirty="0">
                          <a:solidFill>
                            <a:srgbClr val="0000FF"/>
                          </a:solidFill>
                          <a:effectLst/>
                          <a:latin typeface="微软雅黑" panose="020B0503020204020204" pitchFamily="34" charset="-122"/>
                          <a:ea typeface="微软雅黑" panose="020B0503020204020204" pitchFamily="34" charset="-122"/>
                        </a:rPr>
                        <a:t>2000</a:t>
                      </a:r>
                      <a:r>
                        <a:rPr lang="zh-CN" altLang="en-US" sz="2400" b="1" dirty="0">
                          <a:solidFill>
                            <a:srgbClr val="0000FF"/>
                          </a:solidFill>
                          <a:effectLst/>
                          <a:latin typeface="微软雅黑" panose="020B0503020204020204" pitchFamily="34" charset="-122"/>
                          <a:ea typeface="微软雅黑" panose="020B0503020204020204" pitchFamily="34" charset="-122"/>
                        </a:rPr>
                        <a:t>多公里</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c>
                  <a:txBody>
                    <a:bodyPr/>
                    <a:lstStyle>
                      <a:lvl1pPr marL="342900" lvl="0" indent="-342900" algn="l" defTabSz="914400" eaLnBrk="1" fontAlgn="base" latinLnBrk="0" hangingPunct="1">
                        <a:lnSpc>
                          <a:spcPct val="100000"/>
                        </a:lnSpc>
                        <a:spcBef>
                          <a:spcPct val="20000"/>
                        </a:spcBef>
                        <a:spcAft>
                          <a:spcPct val="0"/>
                        </a:spcAft>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ts val="0"/>
                        </a:spcBef>
                        <a:buNone/>
                      </a:pPr>
                      <a:endParaRPr lang="en-US" altLang="zh-CN" sz="2400" b="1" dirty="0">
                        <a:solidFill>
                          <a:srgbClr val="0000FF"/>
                        </a:solidFill>
                        <a:effectLst/>
                        <a:latin typeface="微软雅黑" panose="020B0503020204020204" pitchFamily="34" charset="-122"/>
                        <a:ea typeface="微软雅黑" panose="020B0503020204020204" pitchFamily="34" charset="-122"/>
                      </a:endParaRPr>
                    </a:p>
                    <a:p>
                      <a:pPr marL="0" lvl="0" indent="0" algn="ctr">
                        <a:spcBef>
                          <a:spcPts val="0"/>
                        </a:spcBef>
                        <a:buNone/>
                      </a:pPr>
                      <a:r>
                        <a:rPr lang="zh-CN" altLang="en-US" sz="2400" b="1" dirty="0">
                          <a:solidFill>
                            <a:srgbClr val="0000FF"/>
                          </a:solidFill>
                          <a:effectLst/>
                          <a:latin typeface="微软雅黑" panose="020B0503020204020204" pitchFamily="34" charset="-122"/>
                          <a:ea typeface="微软雅黑" panose="020B0503020204020204" pitchFamily="34" charset="-122"/>
                        </a:rPr>
                        <a:t>近</a:t>
                      </a:r>
                      <a:r>
                        <a:rPr lang="en-US" altLang="zh-CN" sz="2400" b="1" dirty="0">
                          <a:solidFill>
                            <a:srgbClr val="0000FF"/>
                          </a:solidFill>
                          <a:effectLst/>
                          <a:latin typeface="微软雅黑" panose="020B0503020204020204" pitchFamily="34" charset="-122"/>
                          <a:ea typeface="微软雅黑" panose="020B0503020204020204" pitchFamily="34" charset="-122"/>
                        </a:rPr>
                        <a:t>3000</a:t>
                      </a:r>
                      <a:r>
                        <a:rPr lang="zh-CN" altLang="en-US" sz="2400" b="1" dirty="0">
                          <a:solidFill>
                            <a:srgbClr val="0000FF"/>
                          </a:solidFill>
                          <a:effectLst/>
                          <a:latin typeface="微软雅黑" panose="020B0503020204020204" pitchFamily="34" charset="-122"/>
                          <a:ea typeface="微软雅黑" panose="020B0503020204020204" pitchFamily="34" charset="-122"/>
                        </a:rPr>
                        <a:t>个</a:t>
                      </a:r>
                      <a:endParaRPr lang="zh-CN" altLang="en-US" sz="2400" b="1" dirty="0">
                        <a:solidFill>
                          <a:srgbClr val="0000FF"/>
                        </a:solidFill>
                        <a:effectLst/>
                        <a:latin typeface="微软雅黑" panose="020B0503020204020204" pitchFamily="34" charset="-122"/>
                        <a:ea typeface="微软雅黑" panose="020B0503020204020204" pitchFamily="34" charset="-122"/>
                      </a:endParaRPr>
                    </a:p>
                  </a:txBody>
                  <a:tcPr marT="45732" marB="45732"/>
                </a:tc>
              </a:tr>
            </a:tbl>
          </a:graphicData>
        </a:graphic>
      </p:graphicFrame>
      <p:sp>
        <p:nvSpPr>
          <p:cNvPr id="27669" name="矩形 7174"/>
          <p:cNvSpPr>
            <a:spLocks noChangeArrowheads="1"/>
          </p:cNvSpPr>
          <p:nvPr/>
        </p:nvSpPr>
        <p:spPr bwMode="auto">
          <a:xfrm>
            <a:off x="1774825" y="333375"/>
            <a:ext cx="1835150" cy="534035"/>
          </a:xfrm>
          <a:prstGeom prst="rect">
            <a:avLst/>
          </a:prstGeom>
          <a:noFill/>
          <a:ln>
            <a:noFill/>
          </a:ln>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战 果</a:t>
            </a:r>
            <a:endParaRPr lang="zh-CN" altLang="en-US" sz="3200" b="1" dirty="0">
              <a:latin typeface="微软雅黑" panose="020B0503020204020204" pitchFamily="34" charset="-122"/>
              <a:ea typeface="微软雅黑" panose="020B0503020204020204" pitchFamily="34" charset="-122"/>
            </a:endParaRPr>
          </a:p>
        </p:txBody>
      </p:sp>
      <p:sp>
        <p:nvSpPr>
          <p:cNvPr id="27670" name="矩形 7174"/>
          <p:cNvSpPr>
            <a:spLocks noChangeArrowheads="1"/>
          </p:cNvSpPr>
          <p:nvPr/>
        </p:nvSpPr>
        <p:spPr bwMode="auto">
          <a:xfrm>
            <a:off x="1774825" y="3630613"/>
            <a:ext cx="1835150" cy="534035"/>
          </a:xfrm>
          <a:prstGeom prst="rect">
            <a:avLst/>
          </a:prstGeom>
          <a:noFill/>
          <a:ln>
            <a:noFill/>
          </a:ln>
        </p:spPr>
        <p:txBody>
          <a:bodyPr>
            <a:spAutoFit/>
          </a:bodyPr>
          <a:lstStyle/>
          <a:p>
            <a:pPr>
              <a:lnSpc>
                <a:spcPct val="90000"/>
              </a:lnSpc>
              <a:spcBef>
                <a:spcPct val="20000"/>
              </a:spcBef>
            </a:pPr>
            <a:r>
              <a:rPr lang="en-US" altLang="zh-CN" sz="3200" b="1" dirty="0">
                <a:latin typeface="微软雅黑" panose="020B0503020204020204" pitchFamily="34" charset="-122"/>
                <a:ea typeface="微软雅黑" panose="020B0503020204020204" pitchFamily="34" charset="-122"/>
              </a:rPr>
              <a:t>4.</a:t>
            </a:r>
            <a:r>
              <a:rPr lang="zh-CN" altLang="en-US" sz="3200" b="1" dirty="0">
                <a:latin typeface="微软雅黑" panose="020B0503020204020204" pitchFamily="34" charset="-122"/>
                <a:ea typeface="微软雅黑" panose="020B0503020204020204" pitchFamily="34" charset="-122"/>
              </a:rPr>
              <a:t>意 义</a:t>
            </a:r>
            <a:endParaRPr lang="zh-CN" altLang="en-US" sz="3200" b="1" dirty="0">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1775520" y="4149080"/>
            <a:ext cx="9205019" cy="2585323"/>
          </a:xfrm>
          <a:prstGeom prst="rect">
            <a:avLst/>
          </a:prstGeom>
          <a:noFill/>
          <a:ln>
            <a:noFill/>
          </a:ln>
        </p:spPr>
        <p:txBody>
          <a:bodyPr wrap="square">
            <a:spAutoFit/>
          </a:bodyPr>
          <a:lstStyle/>
          <a:p>
            <a:pPr>
              <a:lnSpc>
                <a:spcPct val="150000"/>
              </a:lnSpc>
            </a:pPr>
            <a:r>
              <a:rPr lang="zh-CN" altLang="en-US" sz="3600" b="1" noProof="1">
                <a:latin typeface="微软雅黑" panose="020B0503020204020204" pitchFamily="34" charset="-122"/>
                <a:ea typeface="微软雅黑" panose="020B0503020204020204" pitchFamily="34" charset="-122"/>
              </a:rPr>
              <a:t>    百团大战有力打击了日军的侵略气焰，提高了中国共产党和八路军的威望，振奋了全国军民争取抗战胜利的信心。</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4582"/>
                                        </p:tgtEl>
                                        <p:attrNameLst>
                                          <p:attrName>style.visibility</p:attrName>
                                        </p:attrNameLst>
                                      </p:cBhvr>
                                      <p:to>
                                        <p:strVal val="visible"/>
                                      </p:to>
                                    </p:set>
                                    <p:anim calcmode="lin" valueType="num">
                                      <p:cBhvr>
                                        <p:cTn id="7" dur="500" fill="hold"/>
                                        <p:tgtEl>
                                          <p:spTgt spid="24582"/>
                                        </p:tgtEl>
                                        <p:attrNameLst>
                                          <p:attrName>ppt_x</p:attrName>
                                        </p:attrNameLst>
                                      </p:cBhvr>
                                      <p:tavLst>
                                        <p:tav tm="0">
                                          <p:val>
                                            <p:strVal val="#ppt_x"/>
                                          </p:val>
                                        </p:tav>
                                        <p:tav tm="100000">
                                          <p:val>
                                            <p:strVal val="#ppt_x"/>
                                          </p:val>
                                        </p:tav>
                                      </p:tavLst>
                                    </p:anim>
                                    <p:anim calcmode="lin" valueType="num">
                                      <p:cBhvr>
                                        <p:cTn id="8"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barn(inVertical)">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41715" y="2829894"/>
            <a:ext cx="9091127" cy="3416320"/>
          </a:xfrm>
          <a:prstGeom prst="rect">
            <a:avLst/>
          </a:prstGeom>
        </p:spPr>
        <p:txBody>
          <a:bodyPr wrap="square">
            <a:spAutoFit/>
          </a:bodyPr>
          <a:lstStyle/>
          <a:p>
            <a:r>
              <a:rPr lang="en-US" altLang="zh-CN" sz="2400" dirty="0"/>
              <a:t>1941</a:t>
            </a:r>
            <a:r>
              <a:rPr lang="zh-CN" altLang="en-US" sz="2400" dirty="0"/>
              <a:t>年</a:t>
            </a:r>
            <a:r>
              <a:rPr lang="en-US" altLang="zh-CN" sz="2400" dirty="0"/>
              <a:t>1</a:t>
            </a:r>
            <a:r>
              <a:rPr lang="zh-CN" altLang="en-US" sz="2400" dirty="0"/>
              <a:t>月</a:t>
            </a:r>
            <a:r>
              <a:rPr lang="en-US" altLang="zh-CN" sz="2400" dirty="0"/>
              <a:t>4</a:t>
            </a:r>
            <a:r>
              <a:rPr lang="zh-CN" altLang="en-US" sz="2400" dirty="0"/>
              <a:t>日，奉命北移的新四军军部及其所属皖南部队</a:t>
            </a:r>
            <a:r>
              <a:rPr lang="en-US" altLang="zh-CN" sz="2400" dirty="0"/>
              <a:t>9000</a:t>
            </a:r>
            <a:r>
              <a:rPr lang="zh-CN" altLang="en-US" sz="2400" dirty="0"/>
              <a:t>余人，从云岭驻地出发绕道北上。</a:t>
            </a:r>
            <a:r>
              <a:rPr lang="en-US" altLang="zh-CN" sz="2400" dirty="0"/>
              <a:t>6</a:t>
            </a:r>
            <a:r>
              <a:rPr lang="zh-CN" altLang="en-US" sz="2400" dirty="0"/>
              <a:t>日在安徽泾县茂林地区，突遭国民党军队七个师</a:t>
            </a:r>
            <a:r>
              <a:rPr lang="en-US" altLang="zh-CN" sz="2400" dirty="0"/>
              <a:t>8</a:t>
            </a:r>
            <a:r>
              <a:rPr lang="zh-CN" altLang="en-US" sz="2400" dirty="0"/>
              <a:t>万余人的包围袭击。新四军部队英勇奋战七昼夜，终因寡不敌众，弹尽粮绝，除约</a:t>
            </a:r>
            <a:r>
              <a:rPr lang="en-US" altLang="zh-CN" sz="2400" dirty="0"/>
              <a:t>2000</a:t>
            </a:r>
            <a:r>
              <a:rPr lang="zh-CN" altLang="en-US" sz="2400" dirty="0"/>
              <a:t>余人突出重围外，一部被打散，大部壮烈牺牲或被俘。军长叶挺在和国民党谈判时被扣押，政治部主任袁国平牺牲，副军长项英、参谋长周子昆在突围中被叛徒杀害。</a:t>
            </a:r>
            <a:r>
              <a:rPr lang="en-US" altLang="zh-CN" sz="2400" dirty="0"/>
              <a:t>1</a:t>
            </a:r>
            <a:r>
              <a:rPr lang="zh-CN" altLang="en-US" sz="2400" dirty="0"/>
              <a:t>月</a:t>
            </a:r>
            <a:r>
              <a:rPr lang="en-US" altLang="zh-CN" sz="2400" dirty="0"/>
              <a:t>17</a:t>
            </a:r>
            <a:r>
              <a:rPr lang="zh-CN" altLang="en-US" sz="2400" dirty="0"/>
              <a:t>日，蒋介石反诬新四军“叛变”，宣布取消新四军番号，声称将把叶挺交付“军法审判”。这就是震惊中外的皖南事变。这一事变是国民党顽固派发动的第二次反共高潮的最高峰。</a:t>
            </a:r>
            <a:endParaRPr lang="zh-CN" altLang="en-US" sz="2400" dirty="0"/>
          </a:p>
        </p:txBody>
      </p:sp>
      <p:sp>
        <p:nvSpPr>
          <p:cNvPr id="3" name="矩形 2"/>
          <p:cNvSpPr/>
          <p:nvPr/>
        </p:nvSpPr>
        <p:spPr>
          <a:xfrm>
            <a:off x="1741715" y="152238"/>
            <a:ext cx="9091127" cy="2677656"/>
          </a:xfrm>
          <a:prstGeom prst="rect">
            <a:avLst/>
          </a:prstGeom>
        </p:spPr>
        <p:txBody>
          <a:bodyPr wrap="square">
            <a:spAutoFit/>
          </a:bodyPr>
          <a:lstStyle/>
          <a:p>
            <a:r>
              <a:rPr lang="en-US" altLang="zh-CN" sz="2400" dirty="0"/>
              <a:t>1940</a:t>
            </a:r>
            <a:r>
              <a:rPr lang="zh-CN" altLang="en-US" sz="2400" dirty="0"/>
              <a:t>年</a:t>
            </a:r>
            <a:r>
              <a:rPr lang="en-US" altLang="zh-CN" sz="2400" dirty="0"/>
              <a:t>10</a:t>
            </a:r>
            <a:r>
              <a:rPr lang="zh-CN" altLang="en-US" sz="2400" dirty="0"/>
              <a:t>月</a:t>
            </a:r>
            <a:r>
              <a:rPr lang="en-US" altLang="zh-CN" sz="2400" dirty="0"/>
              <a:t>19</a:t>
            </a:r>
            <a:r>
              <a:rPr lang="zh-CN" altLang="en-US" sz="2400" dirty="0"/>
              <a:t>日，国民政府军事委员会正副参谋总长何应钦、白崇禧发出致八路军朱德总司令、彭德怀副总司令和新四军叶挺军长的“皓电”。“皓电”对中国共产党及其领导的武装力量进行了种种攻击和诬蔑，并要求在大江南北坚持抗战的八路军、新四军于一个月内全部开赴黄河以北，并将</a:t>
            </a:r>
            <a:r>
              <a:rPr lang="en-US" altLang="zh-CN" sz="2400" dirty="0"/>
              <a:t>50</a:t>
            </a:r>
            <a:r>
              <a:rPr lang="zh-CN" altLang="en-US" sz="2400" dirty="0"/>
              <a:t>万八路军、新四军合并缩编为</a:t>
            </a:r>
            <a:r>
              <a:rPr lang="en-US" altLang="zh-CN" sz="2400" dirty="0"/>
              <a:t>10</a:t>
            </a:r>
            <a:r>
              <a:rPr lang="zh-CN" altLang="en-US" sz="2400" dirty="0"/>
              <a:t>万人。与此同时，国民党当局又密令汤恩伯、李品仙、韩德勤、顾祝同等部准备向新四军进攻。</a:t>
            </a:r>
            <a:endParaRPr lang="zh-CN" altLang="en-US" sz="24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634024" y="557212"/>
            <a:ext cx="3914775" cy="4397343"/>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 name="图片 2"/>
          <p:cNvPicPr>
            <a:picLocks noChangeAspect="1"/>
          </p:cNvPicPr>
          <p:nvPr/>
        </p:nvPicPr>
        <p:blipFill>
          <a:blip r:embed="rId2"/>
          <a:stretch>
            <a:fillRect/>
          </a:stretch>
        </p:blipFill>
        <p:spPr>
          <a:xfrm>
            <a:off x="5982090" y="557212"/>
            <a:ext cx="3914775" cy="4397343"/>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矩形 3"/>
          <p:cNvSpPr/>
          <p:nvPr/>
        </p:nvSpPr>
        <p:spPr>
          <a:xfrm>
            <a:off x="2542203" y="5307860"/>
            <a:ext cx="7506865" cy="830997"/>
          </a:xfrm>
          <a:prstGeom prst="rect">
            <a:avLst/>
          </a:prstGeom>
        </p:spPr>
        <p:txBody>
          <a:bodyPr wrap="square">
            <a:spAutoFit/>
          </a:bodyPr>
          <a:lstStyle/>
          <a:p>
            <a:r>
              <a:rPr lang="zh-CN" altLang="en-US" sz="2400" dirty="0"/>
              <a:t>周恩来为</a:t>
            </a:r>
            <a:r>
              <a:rPr lang="en-US" altLang="zh-CN" sz="2400" dirty="0"/>
              <a:t>《</a:t>
            </a:r>
            <a:r>
              <a:rPr lang="zh-CN" altLang="en-US" sz="2400" dirty="0"/>
              <a:t>新华日报</a:t>
            </a:r>
            <a:r>
              <a:rPr lang="en-US" altLang="zh-CN" sz="2400" dirty="0"/>
              <a:t>》</a:t>
            </a:r>
            <a:r>
              <a:rPr lang="zh-CN" altLang="en-US" sz="2400" dirty="0"/>
              <a:t>题写“为江南死国难者志哀</a:t>
            </a:r>
            <a:r>
              <a:rPr lang="en-US" altLang="zh-CN" sz="2400" dirty="0"/>
              <a:t>!”</a:t>
            </a:r>
            <a:endParaRPr lang="en-US" altLang="zh-CN" sz="2400" dirty="0"/>
          </a:p>
          <a:p>
            <a:r>
              <a:rPr lang="en-US" altLang="zh-CN" sz="2400" dirty="0"/>
              <a:t>“</a:t>
            </a:r>
            <a:r>
              <a:rPr lang="zh-CN" altLang="en-US" sz="2400" dirty="0"/>
              <a:t>千古奇冤，江南一叶；同室操戈，相煎何急</a:t>
            </a:r>
            <a:r>
              <a:rPr lang="en-US" altLang="zh-CN" sz="2400" dirty="0"/>
              <a:t>?!”</a:t>
            </a:r>
            <a:r>
              <a:rPr lang="zh-CN" altLang="en-US" sz="2400" dirty="0"/>
              <a:t>的题词</a:t>
            </a:r>
            <a:endParaRPr lang="zh-CN" altLang="en-US" sz="24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2133" y="232986"/>
            <a:ext cx="2749471" cy="7078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t>东方主战场</a:t>
            </a:r>
            <a:endParaRPr lang="zh-CN" altLang="en-US" sz="4000" dirty="0"/>
          </a:p>
        </p:txBody>
      </p:sp>
      <p:grpSp>
        <p:nvGrpSpPr>
          <p:cNvPr id="8" name="组合 7"/>
          <p:cNvGrpSpPr/>
          <p:nvPr/>
        </p:nvGrpSpPr>
        <p:grpSpPr>
          <a:xfrm>
            <a:off x="1069429" y="2174179"/>
            <a:ext cx="10053141" cy="2509641"/>
            <a:chOff x="962125" y="2109769"/>
            <a:chExt cx="10053141" cy="2509641"/>
          </a:xfrm>
        </p:grpSpPr>
        <p:pic>
          <p:nvPicPr>
            <p:cNvPr id="3" name="图片 2"/>
            <p:cNvPicPr>
              <a:picLocks noChangeAspect="1"/>
            </p:cNvPicPr>
            <p:nvPr/>
          </p:nvPicPr>
          <p:blipFill>
            <a:blip r:embed="rId1"/>
            <a:stretch>
              <a:fillRect/>
            </a:stretch>
          </p:blipFill>
          <p:spPr>
            <a:xfrm>
              <a:off x="962125" y="2122714"/>
              <a:ext cx="3083169" cy="2496696"/>
            </a:xfrm>
            <a:prstGeom prst="rect">
              <a:avLst/>
            </a:prstGeom>
            <a:ln w="228600" cap="sq" cmpd="thickThin">
              <a:solidFill>
                <a:srgbClr val="000000"/>
              </a:solidFill>
              <a:prstDash val="solid"/>
              <a:miter lim="800000"/>
              <a:headEnd/>
              <a:tailEnd/>
            </a:ln>
            <a:effectLst>
              <a:innerShdw blurRad="76200">
                <a:srgbClr val="000000"/>
              </a:innerShdw>
            </a:effectLst>
          </p:spPr>
        </p:pic>
        <p:pic>
          <p:nvPicPr>
            <p:cNvPr id="4" name="图片 3"/>
            <p:cNvPicPr>
              <a:picLocks noChangeAspect="1"/>
            </p:cNvPicPr>
            <p:nvPr/>
          </p:nvPicPr>
          <p:blipFill>
            <a:blip r:embed="rId2"/>
            <a:stretch>
              <a:fillRect/>
            </a:stretch>
          </p:blipFill>
          <p:spPr>
            <a:xfrm>
              <a:off x="7932096" y="2122714"/>
              <a:ext cx="3083170" cy="2496696"/>
            </a:xfrm>
            <a:prstGeom prst="rect">
              <a:avLst/>
            </a:prstGeom>
            <a:ln w="228600" cap="sq" cmpd="thickThin">
              <a:solidFill>
                <a:srgbClr val="000000"/>
              </a:solidFill>
              <a:prstDash val="solid"/>
              <a:miter lim="800000"/>
              <a:headEnd/>
              <a:tailEnd/>
            </a:ln>
            <a:effectLst>
              <a:innerShdw blurRad="76200">
                <a:srgbClr val="000000"/>
              </a:innerShdw>
            </a:effectLst>
          </p:spPr>
        </p:pic>
        <p:pic>
          <p:nvPicPr>
            <p:cNvPr id="7" name="图片 6"/>
            <p:cNvPicPr>
              <a:picLocks noChangeAspect="1"/>
            </p:cNvPicPr>
            <p:nvPr/>
          </p:nvPicPr>
          <p:blipFill>
            <a:blip r:embed="rId3"/>
            <a:stretch>
              <a:fillRect/>
            </a:stretch>
          </p:blipFill>
          <p:spPr>
            <a:xfrm>
              <a:off x="4554413" y="2109769"/>
              <a:ext cx="3083171" cy="2509641"/>
            </a:xfrm>
            <a:prstGeom prst="rect">
              <a:avLst/>
            </a:prstGeom>
            <a:ln w="228600" cap="sq" cmpd="thickThin">
              <a:solidFill>
                <a:srgbClr val="000000"/>
              </a:solidFill>
              <a:prstDash val="solid"/>
              <a:miter lim="800000"/>
              <a:headEnd/>
              <a:tailEnd/>
            </a:ln>
            <a:effectLst>
              <a:innerShdw blurRad="76200">
                <a:srgbClr val="000000"/>
              </a:innerShdw>
            </a:effectLst>
          </p:spPr>
        </p:pic>
      </p:grpSp>
      <p:sp>
        <p:nvSpPr>
          <p:cNvPr id="9" name="矩形 8"/>
          <p:cNvSpPr/>
          <p:nvPr/>
        </p:nvSpPr>
        <p:spPr>
          <a:xfrm>
            <a:off x="1414664" y="5203763"/>
            <a:ext cx="2031325" cy="369332"/>
          </a:xfrm>
          <a:prstGeom prst="rect">
            <a:avLst/>
          </a:prstGeom>
        </p:spPr>
        <p:txBody>
          <a:bodyPr wrap="none">
            <a:spAutoFit/>
          </a:bodyPr>
          <a:lstStyle/>
          <a:p>
            <a:r>
              <a:rPr lang="en-US" altLang="zh-CN" dirty="0"/>
              <a:t>《</a:t>
            </a:r>
            <a:r>
              <a:rPr lang="zh-CN" altLang="en-US" dirty="0"/>
              <a:t>联合国家宣言</a:t>
            </a:r>
            <a:r>
              <a:rPr lang="en-US" altLang="zh-CN" dirty="0"/>
              <a:t>》</a:t>
            </a:r>
            <a:endParaRPr lang="zh-CN" altLang="en-US" dirty="0"/>
          </a:p>
        </p:txBody>
      </p:sp>
      <p:sp>
        <p:nvSpPr>
          <p:cNvPr id="10" name="矩形 9"/>
          <p:cNvSpPr/>
          <p:nvPr/>
        </p:nvSpPr>
        <p:spPr>
          <a:xfrm>
            <a:off x="8922117" y="5203763"/>
            <a:ext cx="1569660" cy="369332"/>
          </a:xfrm>
          <a:prstGeom prst="rect">
            <a:avLst/>
          </a:prstGeom>
        </p:spPr>
        <p:txBody>
          <a:bodyPr wrap="none">
            <a:spAutoFit/>
          </a:bodyPr>
          <a:lstStyle/>
          <a:p>
            <a:r>
              <a:rPr lang="en-US" altLang="zh-CN" dirty="0"/>
              <a:t>《</a:t>
            </a:r>
            <a:r>
              <a:rPr lang="zh-CN" altLang="en-US" dirty="0"/>
              <a:t>开罗宣言</a:t>
            </a:r>
            <a:r>
              <a:rPr lang="en-US" altLang="zh-CN" dirty="0"/>
              <a:t>》</a:t>
            </a:r>
            <a:endParaRPr lang="zh-CN" altLang="en-US" dirty="0"/>
          </a:p>
        </p:txBody>
      </p:sp>
      <p:sp>
        <p:nvSpPr>
          <p:cNvPr id="11" name="矩形 10"/>
          <p:cNvSpPr/>
          <p:nvPr/>
        </p:nvSpPr>
        <p:spPr>
          <a:xfrm>
            <a:off x="5514639" y="5203763"/>
            <a:ext cx="1338828" cy="369332"/>
          </a:xfrm>
          <a:prstGeom prst="rect">
            <a:avLst/>
          </a:prstGeom>
        </p:spPr>
        <p:txBody>
          <a:bodyPr wrap="none">
            <a:spAutoFit/>
          </a:bodyPr>
          <a:lstStyle/>
          <a:p>
            <a:r>
              <a:rPr lang="zh-CN" altLang="en-US" dirty="0"/>
              <a:t>中国远征军</a:t>
            </a:r>
            <a:endParaRPr lang="zh-CN" alt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矩形 7197"/>
          <p:cNvSpPr>
            <a:spLocks noChangeArrowheads="1"/>
          </p:cNvSpPr>
          <p:nvPr/>
        </p:nvSpPr>
        <p:spPr bwMode="auto">
          <a:xfrm>
            <a:off x="4939821" y="247888"/>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中共七大</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graphicFrame>
        <p:nvGraphicFramePr>
          <p:cNvPr id="4" name="表格 3"/>
          <p:cNvGraphicFramePr/>
          <p:nvPr/>
        </p:nvGraphicFramePr>
        <p:xfrm>
          <a:off x="1828800" y="1381125"/>
          <a:ext cx="8551545" cy="4382782"/>
        </p:xfrm>
        <a:graphic>
          <a:graphicData uri="http://schemas.openxmlformats.org/drawingml/2006/table">
            <a:tbl>
              <a:tblPr/>
              <a:tblGrid>
                <a:gridCol w="1031240"/>
                <a:gridCol w="7520305"/>
              </a:tblGrid>
              <a:tr h="701040">
                <a:tc gridSpan="2">
                  <a:txBody>
                    <a:bodyPr/>
                    <a:lstStyle/>
                    <a:p>
                      <a:pPr marL="0" lvl="0" indent="0" algn="ctr">
                        <a:buNone/>
                      </a:pPr>
                      <a:r>
                        <a:rPr lang="zh-CN" altLang="en-US" sz="3200" b="1" dirty="0">
                          <a:solidFill>
                            <a:schemeClr val="tx1"/>
                          </a:solidFill>
                          <a:effectLst/>
                          <a:latin typeface="微软雅黑" panose="020B0503020204020204" pitchFamily="34" charset="-122"/>
                          <a:ea typeface="微软雅黑" panose="020B0503020204020204" pitchFamily="34" charset="-122"/>
                        </a:rPr>
                        <a:t>中国共产党第七次全国代表大会</a:t>
                      </a:r>
                      <a:endParaRPr lang="zh-CN" altLang="en-US" sz="3200" b="1" dirty="0">
                        <a:solidFill>
                          <a:schemeClr val="tx1"/>
                        </a:solidFill>
                        <a:effectLst/>
                        <a:latin typeface="微软雅黑" panose="020B0503020204020204" pitchFamily="34" charset="-122"/>
                        <a:ea typeface="微软雅黑" panose="020B0503020204020204" pitchFamily="34" charset="-122"/>
                      </a:endParaRPr>
                    </a:p>
                  </a:txBody>
                  <a:tcPr marL="91443" marR="91443" marT="45723" marB="45723">
                    <a:lnL w="28575"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hMerge="1">
                  <a:tcPr>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28575"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buNone/>
                      </a:pPr>
                      <a:r>
                        <a:rPr lang="zh-CN" altLang="en-US" sz="3000" b="1" dirty="0">
                          <a:solidFill>
                            <a:schemeClr val="tx1"/>
                          </a:solidFill>
                          <a:effectLst/>
                          <a:ea typeface="微软雅黑" panose="020B0503020204020204" pitchFamily="34" charset="-122"/>
                        </a:rPr>
                        <a:t>时间</a:t>
                      </a:r>
                      <a:endParaRPr lang="zh-CN" altLang="en-US" sz="3000" b="1" dirty="0">
                        <a:solidFill>
                          <a:schemeClr val="tx1"/>
                        </a:solidFill>
                        <a:effectLst/>
                        <a:ea typeface="微软雅黑" panose="020B0503020204020204" pitchFamily="34" charset="-122"/>
                      </a:endParaRPr>
                    </a:p>
                  </a:txBody>
                  <a:tcPr marL="91443" marR="91443" marT="45723" marB="45723">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3" marR="91443" marT="45723" marB="45723">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548640">
                <a:tc>
                  <a:txBody>
                    <a:bodyPr/>
                    <a:lstStyle/>
                    <a:p>
                      <a:pPr marL="0" lvl="0" indent="0">
                        <a:buNone/>
                      </a:pPr>
                      <a:r>
                        <a:rPr lang="zh-CN" altLang="en-US" sz="3000" b="1" dirty="0">
                          <a:solidFill>
                            <a:schemeClr val="tx1"/>
                          </a:solidFill>
                          <a:effectLst/>
                          <a:ea typeface="微软雅黑" panose="020B0503020204020204" pitchFamily="34" charset="-122"/>
                        </a:rPr>
                        <a:t>地点</a:t>
                      </a:r>
                      <a:endParaRPr lang="zh-CN" altLang="en-US" sz="3000" b="1" dirty="0">
                        <a:solidFill>
                          <a:schemeClr val="tx1"/>
                        </a:solidFill>
                        <a:effectLst/>
                        <a:ea typeface="微软雅黑" panose="020B0503020204020204" pitchFamily="34" charset="-122"/>
                      </a:endParaRPr>
                    </a:p>
                  </a:txBody>
                  <a:tcPr marL="91443" marR="91443" marT="45723" marB="45723">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3" marR="91443" marT="45723" marB="45723">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12700" cap="flat" cmpd="sng">
                      <a:solidFill>
                        <a:schemeClr val="tx1"/>
                      </a:solidFill>
                      <a:prstDash val="solid"/>
                      <a:bevel/>
                      <a:headEnd type="none" w="med" len="med"/>
                      <a:tailEnd type="none" w="med" len="med"/>
                    </a:lnB>
                    <a:lnTlToBr>
                      <a:noFill/>
                    </a:lnTlToBr>
                    <a:lnBlToTr>
                      <a:noFill/>
                    </a:lnBlToTr>
                    <a:noFill/>
                  </a:tcPr>
                </a:tc>
              </a:tr>
              <a:tr h="2584450">
                <a:tc>
                  <a:txBody>
                    <a:bodyPr/>
                    <a:lstStyle/>
                    <a:p>
                      <a:pPr marL="0" lvl="0" indent="0">
                        <a:buNone/>
                      </a:pPr>
                      <a:r>
                        <a:rPr lang="zh-CN" altLang="en-US" sz="3000" b="1" dirty="0">
                          <a:solidFill>
                            <a:schemeClr val="tx1"/>
                          </a:solidFill>
                          <a:effectLst/>
                          <a:ea typeface="微软雅黑" panose="020B0503020204020204" pitchFamily="34" charset="-122"/>
                        </a:rPr>
                        <a:t>主要</a:t>
                      </a:r>
                      <a:endParaRPr lang="en-US" altLang="zh-CN" sz="3000" b="1" dirty="0">
                        <a:solidFill>
                          <a:schemeClr val="tx1"/>
                        </a:solidFill>
                        <a:effectLst/>
                        <a:ea typeface="微软雅黑" panose="020B0503020204020204" pitchFamily="34" charset="-122"/>
                      </a:endParaRPr>
                    </a:p>
                    <a:p>
                      <a:pPr marL="0" lvl="0" indent="0">
                        <a:buNone/>
                      </a:pPr>
                      <a:endParaRPr lang="en-US" altLang="zh-CN" sz="3000" b="1" dirty="0">
                        <a:solidFill>
                          <a:schemeClr val="tx1"/>
                        </a:solidFill>
                        <a:effectLst/>
                        <a:ea typeface="微软雅黑" panose="020B0503020204020204" pitchFamily="34" charset="-122"/>
                      </a:endParaRPr>
                    </a:p>
                    <a:p>
                      <a:pPr marL="0" lvl="0" indent="0">
                        <a:buNone/>
                      </a:pPr>
                      <a:r>
                        <a:rPr lang="zh-CN" altLang="en-US" sz="3000" b="1" dirty="0">
                          <a:solidFill>
                            <a:schemeClr val="tx1"/>
                          </a:solidFill>
                          <a:effectLst/>
                          <a:ea typeface="微软雅黑" panose="020B0503020204020204" pitchFamily="34" charset="-122"/>
                        </a:rPr>
                        <a:t>内容</a:t>
                      </a:r>
                      <a:endParaRPr lang="zh-CN" altLang="en-US" sz="3000" b="1" dirty="0">
                        <a:solidFill>
                          <a:schemeClr val="tx1"/>
                        </a:solidFill>
                        <a:effectLst/>
                        <a:ea typeface="微软雅黑" panose="020B0503020204020204" pitchFamily="34" charset="-122"/>
                      </a:endParaRPr>
                    </a:p>
                  </a:txBody>
                  <a:tcPr marL="91443" marR="91443" marT="45723" marB="45723" anchor="ctr">
                    <a:lnL w="28575" cap="flat" cmpd="sng">
                      <a:solidFill>
                        <a:schemeClr val="tx1"/>
                      </a:solidFill>
                      <a:prstDash val="solid"/>
                      <a:bevel/>
                      <a:headEnd type="none" w="med" len="med"/>
                      <a:tailEnd type="none" w="med" len="med"/>
                    </a:lnL>
                    <a:lnR w="12700"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c>
                  <a:txBody>
                    <a:bodyPr/>
                    <a:lstStyle/>
                    <a:p>
                      <a:pPr marL="0" lvl="0" indent="0">
                        <a:buNone/>
                      </a:pPr>
                      <a:endParaRPr lang="zh-CN" altLang="en-US" sz="3000" b="1" dirty="0">
                        <a:solidFill>
                          <a:srgbClr val="0000CC"/>
                        </a:solidFill>
                        <a:effectLst>
                          <a:outerShdw blurRad="38100" dist="38100" dir="2700000">
                            <a:srgbClr val="000000"/>
                          </a:outerShdw>
                        </a:effectLst>
                        <a:latin typeface="微软雅黑" panose="020B0503020204020204" pitchFamily="34" charset="-122"/>
                        <a:ea typeface="微软雅黑" panose="020B0503020204020204" pitchFamily="34" charset="-122"/>
                      </a:endParaRPr>
                    </a:p>
                  </a:txBody>
                  <a:tcPr marL="91443" marR="91443" marT="45723" marB="45723">
                    <a:lnL w="12700" cap="flat" cmpd="sng">
                      <a:solidFill>
                        <a:schemeClr val="tx1"/>
                      </a:solidFill>
                      <a:prstDash val="solid"/>
                      <a:bevel/>
                      <a:headEnd type="none" w="med" len="med"/>
                      <a:tailEnd type="none" w="med" len="med"/>
                    </a:lnL>
                    <a:lnR w="28575" cap="flat" cmpd="sng">
                      <a:solidFill>
                        <a:schemeClr val="tx1"/>
                      </a:solidFill>
                      <a:prstDash val="solid"/>
                      <a:bevel/>
                      <a:headEnd type="none" w="med" len="med"/>
                      <a:tailEnd type="none" w="med" len="med"/>
                    </a:lnR>
                    <a:lnT w="12700" cap="flat" cmpd="sng">
                      <a:solidFill>
                        <a:schemeClr val="tx1"/>
                      </a:solidFill>
                      <a:prstDash val="solid"/>
                      <a:bevel/>
                      <a:headEnd type="none" w="med" len="med"/>
                      <a:tailEnd type="none" w="med" len="med"/>
                    </a:lnT>
                    <a:lnB w="28575" cap="flat" cmpd="sng">
                      <a:solidFill>
                        <a:schemeClr val="tx1"/>
                      </a:solidFill>
                      <a:prstDash val="solid"/>
                      <a:bevel/>
                      <a:headEnd type="none" w="med" len="med"/>
                      <a:tailEnd type="none" w="med" len="med"/>
                    </a:lnB>
                    <a:lnTlToBr>
                      <a:noFill/>
                    </a:lnTlToBr>
                    <a:lnBlToTr>
                      <a:noFill/>
                    </a:lnBlToTr>
                    <a:noFill/>
                  </a:tcPr>
                </a:tc>
              </a:tr>
            </a:tbl>
          </a:graphicData>
        </a:graphic>
      </p:graphicFrame>
      <p:sp>
        <p:nvSpPr>
          <p:cNvPr id="5" name="文本框 26650"/>
          <p:cNvSpPr txBox="1">
            <a:spLocks noChangeArrowheads="1"/>
          </p:cNvSpPr>
          <p:nvPr/>
        </p:nvSpPr>
        <p:spPr bwMode="auto">
          <a:xfrm>
            <a:off x="2849562" y="2082800"/>
            <a:ext cx="267037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800" b="1" dirty="0">
                <a:latin typeface="微软雅黑" panose="020B0503020204020204" pitchFamily="34" charset="-122"/>
                <a:ea typeface="微软雅黑" panose="020B0503020204020204" pitchFamily="34" charset="-122"/>
              </a:rPr>
              <a:t>1945</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4</a:t>
            </a:r>
            <a:r>
              <a:rPr lang="zh-CN" altLang="en-US" sz="2800" b="1" dirty="0">
                <a:latin typeface="微软雅黑" panose="020B0503020204020204" pitchFamily="34" charset="-122"/>
                <a:ea typeface="微软雅黑" panose="020B0503020204020204" pitchFamily="34" charset="-122"/>
              </a:rPr>
              <a:t>月</a:t>
            </a:r>
            <a:endParaRPr lang="zh-CN" altLang="en-US" sz="2800" b="1" dirty="0">
              <a:latin typeface="微软雅黑" panose="020B0503020204020204" pitchFamily="34" charset="-122"/>
              <a:ea typeface="微软雅黑" panose="020B0503020204020204" pitchFamily="34" charset="-122"/>
            </a:endParaRPr>
          </a:p>
        </p:txBody>
      </p:sp>
      <p:sp>
        <p:nvSpPr>
          <p:cNvPr id="6" name="文本框 26650"/>
          <p:cNvSpPr txBox="1">
            <a:spLocks noChangeArrowheads="1"/>
          </p:cNvSpPr>
          <p:nvPr/>
        </p:nvSpPr>
        <p:spPr bwMode="auto">
          <a:xfrm>
            <a:off x="2921000" y="2641600"/>
            <a:ext cx="1725613"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b="1" dirty="0">
                <a:latin typeface="Arial" panose="020B0604020202020204" pitchFamily="34" charset="0"/>
                <a:ea typeface="微软雅黑" panose="020B0503020204020204" pitchFamily="34" charset="-122"/>
              </a:rPr>
              <a:t>陕西延安</a:t>
            </a:r>
            <a:endParaRPr lang="zh-CN" altLang="en-US" sz="2800" b="1" dirty="0">
              <a:latin typeface="Arial" panose="020B0604020202020204" pitchFamily="34" charset="0"/>
              <a:ea typeface="微软雅黑" panose="020B0503020204020204" pitchFamily="34" charset="-122"/>
            </a:endParaRPr>
          </a:p>
        </p:txBody>
      </p:sp>
      <p:sp>
        <p:nvSpPr>
          <p:cNvPr id="7" name="文本框 26650"/>
          <p:cNvSpPr txBox="1">
            <a:spLocks noChangeArrowheads="1"/>
          </p:cNvSpPr>
          <p:nvPr/>
        </p:nvSpPr>
        <p:spPr bwMode="auto">
          <a:xfrm>
            <a:off x="2838450" y="3152775"/>
            <a:ext cx="7545388"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①总结了中国共产党领导中国民主革命曲折发展的历史经验，特别是总结了八年抗战经验；</a:t>
            </a:r>
            <a:endParaRPr lang="zh-CN" altLang="en-US" sz="2400" b="1" dirty="0">
              <a:latin typeface="Arial" panose="020B0604020202020204" pitchFamily="34" charset="0"/>
              <a:ea typeface="微软雅黑" panose="020B0503020204020204" pitchFamily="34" charset="-122"/>
            </a:endParaRPr>
          </a:p>
        </p:txBody>
      </p:sp>
      <p:sp>
        <p:nvSpPr>
          <p:cNvPr id="9" name="文本框 26650"/>
          <p:cNvSpPr txBox="1">
            <a:spLocks noChangeArrowheads="1"/>
          </p:cNvSpPr>
          <p:nvPr/>
        </p:nvSpPr>
        <p:spPr bwMode="auto">
          <a:xfrm>
            <a:off x="2854325" y="3937000"/>
            <a:ext cx="347027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②制定了党的政治路线；</a:t>
            </a:r>
            <a:endParaRPr lang="zh-CN" altLang="en-US" sz="2400" b="1" dirty="0">
              <a:latin typeface="Arial" panose="020B0604020202020204" pitchFamily="34" charset="0"/>
              <a:ea typeface="微软雅黑" panose="020B0503020204020204" pitchFamily="34" charset="-122"/>
            </a:endParaRPr>
          </a:p>
        </p:txBody>
      </p:sp>
      <p:sp>
        <p:nvSpPr>
          <p:cNvPr id="10" name="文本框 26650"/>
          <p:cNvSpPr txBox="1">
            <a:spLocks noChangeArrowheads="1"/>
          </p:cNvSpPr>
          <p:nvPr/>
        </p:nvSpPr>
        <p:spPr bwMode="auto">
          <a:xfrm>
            <a:off x="2832100" y="4448175"/>
            <a:ext cx="7656513"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③选举产生了中央领导机关，毛泽东当选为中共中央主席。</a:t>
            </a:r>
            <a:endParaRPr lang="zh-CN" altLang="en-US" sz="2400" b="1" dirty="0">
              <a:latin typeface="Arial" panose="020B0604020202020204" pitchFamily="34" charset="0"/>
              <a:ea typeface="微软雅黑" panose="020B0503020204020204" pitchFamily="34" charset="-122"/>
            </a:endParaRPr>
          </a:p>
        </p:txBody>
      </p:sp>
      <p:sp>
        <p:nvSpPr>
          <p:cNvPr id="11" name="文本框 26650"/>
          <p:cNvSpPr txBox="1">
            <a:spLocks noChangeArrowheads="1"/>
          </p:cNvSpPr>
          <p:nvPr/>
        </p:nvSpPr>
        <p:spPr bwMode="auto">
          <a:xfrm>
            <a:off x="2832100" y="5232400"/>
            <a:ext cx="75946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Arial" panose="020B0604020202020204" pitchFamily="34" charset="0"/>
                <a:ea typeface="微软雅黑" panose="020B0503020204020204" pitchFamily="34" charset="-122"/>
              </a:rPr>
              <a:t>④确立毛泽东思想为中国共产党的指导思想并写入党章</a:t>
            </a:r>
            <a:endParaRPr lang="zh-CN" altLang="en-US" sz="2400" b="1" dirty="0">
              <a:latin typeface="Arial" panose="020B0604020202020204" pitchFamily="34" charset="0"/>
              <a:ea typeface="微软雅黑" panose="020B0503020204020204" pitchFamily="34" charset="-122"/>
            </a:endParaRPr>
          </a:p>
        </p:txBody>
      </p:sp>
      <p:sp>
        <p:nvSpPr>
          <p:cNvPr id="12" name="矩形 11"/>
          <p:cNvSpPr/>
          <p:nvPr/>
        </p:nvSpPr>
        <p:spPr>
          <a:xfrm>
            <a:off x="522133" y="186333"/>
            <a:ext cx="3775393" cy="7078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wrap="none">
            <a:spAutoFit/>
          </a:bodyPr>
          <a:lstStyle/>
          <a:p>
            <a:r>
              <a:rPr lang="zh-CN" altLang="en-US" sz="4000" dirty="0"/>
              <a:t>抗日战争的胜利</a:t>
            </a:r>
            <a:endParaRPr lang="zh-CN" altLang="en-US" sz="4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800" decel="100000"/>
                                        <p:tgtEl>
                                          <p:spTgt spid="6"/>
                                        </p:tgtEl>
                                      </p:cBhvr>
                                    </p:animEffect>
                                    <p:anim calcmode="lin" valueType="num">
                                      <p:cBhvr>
                                        <p:cTn id="18" dur="800" decel="100000" fill="hold"/>
                                        <p:tgtEl>
                                          <p:spTgt spid="6"/>
                                        </p:tgtEl>
                                        <p:attrNameLst>
                                          <p:attrName>style.rotation</p:attrName>
                                        </p:attrNameLst>
                                      </p:cBhvr>
                                      <p:tavLst>
                                        <p:tav tm="0">
                                          <p:val>
                                            <p:fltVal val="-90"/>
                                          </p:val>
                                        </p:tav>
                                        <p:tav tm="100000">
                                          <p:val>
                                            <p:fltVal val="0"/>
                                          </p:val>
                                        </p:tav>
                                      </p:tavLst>
                                    </p:anim>
                                    <p:anim calcmode="lin" valueType="num">
                                      <p:cBhvr>
                                        <p:cTn id="19" dur="800" decel="100000" fill="hold"/>
                                        <p:tgtEl>
                                          <p:spTgt spid="6"/>
                                        </p:tgtEl>
                                        <p:attrNameLst>
                                          <p:attrName>ppt_x</p:attrName>
                                        </p:attrNameLst>
                                      </p:cBhvr>
                                      <p:tavLst>
                                        <p:tav tm="0">
                                          <p:val>
                                            <p:strVal val="#ppt_x+0.4"/>
                                          </p:val>
                                        </p:tav>
                                        <p:tav tm="100000">
                                          <p:val>
                                            <p:strVal val="#ppt_x-0.05"/>
                                          </p:val>
                                        </p:tav>
                                      </p:tavLst>
                                    </p:anim>
                                    <p:anim calcmode="lin" valueType="num">
                                      <p:cBhvr>
                                        <p:cTn id="20" dur="800" decel="100000" fill="hold"/>
                                        <p:tgtEl>
                                          <p:spTgt spid="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800" decel="100000"/>
                                        <p:tgtEl>
                                          <p:spTgt spid="7"/>
                                        </p:tgtEl>
                                      </p:cBhvr>
                                    </p:animEffect>
                                    <p:anim calcmode="lin" valueType="num">
                                      <p:cBhvr>
                                        <p:cTn id="28" dur="800" decel="100000" fill="hold"/>
                                        <p:tgtEl>
                                          <p:spTgt spid="7"/>
                                        </p:tgtEl>
                                        <p:attrNameLst>
                                          <p:attrName>style.rotation</p:attrName>
                                        </p:attrNameLst>
                                      </p:cBhvr>
                                      <p:tavLst>
                                        <p:tav tm="0">
                                          <p:val>
                                            <p:fltVal val="-90"/>
                                          </p:val>
                                        </p:tav>
                                        <p:tav tm="100000">
                                          <p:val>
                                            <p:fltVal val="0"/>
                                          </p:val>
                                        </p:tav>
                                      </p:tavLst>
                                    </p:anim>
                                    <p:anim calcmode="lin" valueType="num">
                                      <p:cBhvr>
                                        <p:cTn id="29" dur="800" decel="100000" fill="hold"/>
                                        <p:tgtEl>
                                          <p:spTgt spid="7"/>
                                        </p:tgtEl>
                                        <p:attrNameLst>
                                          <p:attrName>ppt_x</p:attrName>
                                        </p:attrNameLst>
                                      </p:cBhvr>
                                      <p:tavLst>
                                        <p:tav tm="0">
                                          <p:val>
                                            <p:strVal val="#ppt_x+0.4"/>
                                          </p:val>
                                        </p:tav>
                                        <p:tav tm="100000">
                                          <p:val>
                                            <p:strVal val="#ppt_x-0.05"/>
                                          </p:val>
                                        </p:tav>
                                      </p:tavLst>
                                    </p:anim>
                                    <p:anim calcmode="lin" valueType="num">
                                      <p:cBhvr>
                                        <p:cTn id="30" dur="800" decel="100000" fill="hold"/>
                                        <p:tgtEl>
                                          <p:spTgt spid="7"/>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7"/>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7"/>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800" decel="100000"/>
                                        <p:tgtEl>
                                          <p:spTgt spid="9"/>
                                        </p:tgtEl>
                                      </p:cBhvr>
                                    </p:animEffect>
                                    <p:anim calcmode="lin" valueType="num">
                                      <p:cBhvr>
                                        <p:cTn id="38" dur="800" decel="100000" fill="hold"/>
                                        <p:tgtEl>
                                          <p:spTgt spid="9"/>
                                        </p:tgtEl>
                                        <p:attrNameLst>
                                          <p:attrName>style.rotation</p:attrName>
                                        </p:attrNameLst>
                                      </p:cBhvr>
                                      <p:tavLst>
                                        <p:tav tm="0">
                                          <p:val>
                                            <p:fltVal val="-90"/>
                                          </p:val>
                                        </p:tav>
                                        <p:tav tm="100000">
                                          <p:val>
                                            <p:fltVal val="0"/>
                                          </p:val>
                                        </p:tav>
                                      </p:tavLst>
                                    </p:anim>
                                    <p:anim calcmode="lin" valueType="num">
                                      <p:cBhvr>
                                        <p:cTn id="39" dur="800" decel="100000" fill="hold"/>
                                        <p:tgtEl>
                                          <p:spTgt spid="9"/>
                                        </p:tgtEl>
                                        <p:attrNameLst>
                                          <p:attrName>ppt_x</p:attrName>
                                        </p:attrNameLst>
                                      </p:cBhvr>
                                      <p:tavLst>
                                        <p:tav tm="0">
                                          <p:val>
                                            <p:strVal val="#ppt_x+0.4"/>
                                          </p:val>
                                        </p:tav>
                                        <p:tav tm="100000">
                                          <p:val>
                                            <p:strVal val="#ppt_x-0.05"/>
                                          </p:val>
                                        </p:tav>
                                      </p:tavLst>
                                    </p:anim>
                                    <p:anim calcmode="lin" valueType="num">
                                      <p:cBhvr>
                                        <p:cTn id="40" dur="800" decel="100000" fill="hold"/>
                                        <p:tgtEl>
                                          <p:spTgt spid="9"/>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0" presetClass="entr" presetSubtype="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800" decel="100000"/>
                                        <p:tgtEl>
                                          <p:spTgt spid="10"/>
                                        </p:tgtEl>
                                      </p:cBhvr>
                                    </p:animEffect>
                                    <p:anim calcmode="lin" valueType="num">
                                      <p:cBhvr>
                                        <p:cTn id="48" dur="800" decel="100000" fill="hold"/>
                                        <p:tgtEl>
                                          <p:spTgt spid="10"/>
                                        </p:tgtEl>
                                        <p:attrNameLst>
                                          <p:attrName>style.rotation</p:attrName>
                                        </p:attrNameLst>
                                      </p:cBhvr>
                                      <p:tavLst>
                                        <p:tav tm="0">
                                          <p:val>
                                            <p:fltVal val="-90"/>
                                          </p:val>
                                        </p:tav>
                                        <p:tav tm="100000">
                                          <p:val>
                                            <p:fltVal val="0"/>
                                          </p:val>
                                        </p:tav>
                                      </p:tavLst>
                                    </p:anim>
                                    <p:anim calcmode="lin" valueType="num">
                                      <p:cBhvr>
                                        <p:cTn id="49" dur="800" decel="100000" fill="hold"/>
                                        <p:tgtEl>
                                          <p:spTgt spid="10"/>
                                        </p:tgtEl>
                                        <p:attrNameLst>
                                          <p:attrName>ppt_x</p:attrName>
                                        </p:attrNameLst>
                                      </p:cBhvr>
                                      <p:tavLst>
                                        <p:tav tm="0">
                                          <p:val>
                                            <p:strVal val="#ppt_x+0.4"/>
                                          </p:val>
                                        </p:tav>
                                        <p:tav tm="100000">
                                          <p:val>
                                            <p:strVal val="#ppt_x-0.05"/>
                                          </p:val>
                                        </p:tav>
                                      </p:tavLst>
                                    </p:anim>
                                    <p:anim calcmode="lin" valueType="num">
                                      <p:cBhvr>
                                        <p:cTn id="50" dur="800" decel="100000" fill="hold"/>
                                        <p:tgtEl>
                                          <p:spTgt spid="10"/>
                                        </p:tgtEl>
                                        <p:attrNameLst>
                                          <p:attrName>ppt_y</p:attrName>
                                        </p:attrNameLst>
                                      </p:cBhvr>
                                      <p:tavLst>
                                        <p:tav tm="0">
                                          <p:val>
                                            <p:strVal val="#ppt_y-0.4"/>
                                          </p:val>
                                        </p:tav>
                                        <p:tav tm="100000">
                                          <p:val>
                                            <p:strVal val="#ppt_y+0.1"/>
                                          </p:val>
                                        </p:tav>
                                      </p:tavLst>
                                    </p:anim>
                                    <p:anim calcmode="lin" valueType="num">
                                      <p:cBhvr>
                                        <p:cTn id="51"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52"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30"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fade">
                                      <p:cBhvr>
                                        <p:cTn id="57" dur="800" decel="100000"/>
                                        <p:tgtEl>
                                          <p:spTgt spid="11"/>
                                        </p:tgtEl>
                                      </p:cBhvr>
                                    </p:animEffect>
                                    <p:anim calcmode="lin" valueType="num">
                                      <p:cBhvr>
                                        <p:cTn id="58" dur="800" decel="100000" fill="hold"/>
                                        <p:tgtEl>
                                          <p:spTgt spid="11"/>
                                        </p:tgtEl>
                                        <p:attrNameLst>
                                          <p:attrName>style.rotation</p:attrName>
                                        </p:attrNameLst>
                                      </p:cBhvr>
                                      <p:tavLst>
                                        <p:tav tm="0">
                                          <p:val>
                                            <p:fltVal val="-90"/>
                                          </p:val>
                                        </p:tav>
                                        <p:tav tm="100000">
                                          <p:val>
                                            <p:fltVal val="0"/>
                                          </p:val>
                                        </p:tav>
                                      </p:tavLst>
                                    </p:anim>
                                    <p:anim calcmode="lin" valueType="num">
                                      <p:cBhvr>
                                        <p:cTn id="59" dur="800" decel="100000" fill="hold"/>
                                        <p:tgtEl>
                                          <p:spTgt spid="11"/>
                                        </p:tgtEl>
                                        <p:attrNameLst>
                                          <p:attrName>ppt_x</p:attrName>
                                        </p:attrNameLst>
                                      </p:cBhvr>
                                      <p:tavLst>
                                        <p:tav tm="0">
                                          <p:val>
                                            <p:strVal val="#ppt_x+0.4"/>
                                          </p:val>
                                        </p:tav>
                                        <p:tav tm="100000">
                                          <p:val>
                                            <p:strVal val="#ppt_x-0.05"/>
                                          </p:val>
                                        </p:tav>
                                      </p:tavLst>
                                    </p:anim>
                                    <p:anim calcmode="lin" valueType="num">
                                      <p:cBhvr>
                                        <p:cTn id="60" dur="800" decel="100000" fill="hold"/>
                                        <p:tgtEl>
                                          <p:spTgt spid="11"/>
                                        </p:tgtEl>
                                        <p:attrNameLst>
                                          <p:attrName>ppt_y</p:attrName>
                                        </p:attrNameLst>
                                      </p:cBhvr>
                                      <p:tavLst>
                                        <p:tav tm="0">
                                          <p:val>
                                            <p:strVal val="#ppt_y-0.4"/>
                                          </p:val>
                                        </p:tav>
                                        <p:tav tm="100000">
                                          <p:val>
                                            <p:strVal val="#ppt_y+0.1"/>
                                          </p:val>
                                        </p:tav>
                                      </p:tavLst>
                                    </p:anim>
                                    <p:anim calcmode="lin" valueType="num">
                                      <p:cBhvr>
                                        <p:cTn id="61" dur="200" accel="100000" fill="hold">
                                          <p:stCondLst>
                                            <p:cond delay="800"/>
                                          </p:stCondLst>
                                        </p:cTn>
                                        <p:tgtEl>
                                          <p:spTgt spid="11"/>
                                        </p:tgtEl>
                                        <p:attrNameLst>
                                          <p:attrName>ppt_x</p:attrName>
                                        </p:attrNameLst>
                                      </p:cBhvr>
                                      <p:tavLst>
                                        <p:tav tm="0">
                                          <p:val>
                                            <p:strVal val="#ppt_x-0.05"/>
                                          </p:val>
                                        </p:tav>
                                        <p:tav tm="100000">
                                          <p:val>
                                            <p:strVal val="#ppt_x"/>
                                          </p:val>
                                        </p:tav>
                                      </p:tavLst>
                                    </p:anim>
                                    <p:anim calcmode="lin" valueType="num">
                                      <p:cBhvr>
                                        <p:cTn id="62" dur="200" accel="100000" fill="hold">
                                          <p:stCondLst>
                                            <p:cond delay="800"/>
                                          </p:stCondLst>
                                        </p:cTn>
                                        <p:tgtEl>
                                          <p:spTgt spid="11"/>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1802672" y="260648"/>
            <a:ext cx="3889375" cy="706755"/>
          </a:xfrm>
          <a:prstGeom prst="rect">
            <a:avLst/>
          </a:prstGeom>
          <a:noFill/>
          <a:ln>
            <a:noFill/>
          </a:ln>
        </p:spPr>
        <p:txBody>
          <a:bodyPr>
            <a:spAutoFit/>
          </a:bodyPr>
          <a:lstStyle/>
          <a:p>
            <a:r>
              <a:rPr lang="zh-CN" altLang="en-US" sz="4000" b="1" noProof="1">
                <a:latin typeface="微软雅黑" panose="020B0503020204020204" pitchFamily="34" charset="-122"/>
                <a:ea typeface="微软雅黑" panose="020B0503020204020204" pitchFamily="34" charset="-122"/>
              </a:rPr>
              <a:t>党的政治路线</a:t>
            </a:r>
            <a:endParaRPr lang="zh-CN" altLang="en-US" sz="4000" b="1" noProof="1">
              <a:latin typeface="微软雅黑" panose="020B0503020204020204" pitchFamily="34" charset="-122"/>
              <a:ea typeface="微软雅黑" panose="020B0503020204020204" pitchFamily="34" charset="-122"/>
            </a:endParaRPr>
          </a:p>
        </p:txBody>
      </p:sp>
      <p:sp>
        <p:nvSpPr>
          <p:cNvPr id="6151" name="Text Box 7"/>
          <p:cNvSpPr txBox="1">
            <a:spLocks noChangeArrowheads="1"/>
          </p:cNvSpPr>
          <p:nvPr/>
        </p:nvSpPr>
        <p:spPr bwMode="auto">
          <a:xfrm>
            <a:off x="1812779" y="1052736"/>
            <a:ext cx="8569469" cy="1955215"/>
          </a:xfrm>
          <a:prstGeom prst="rect">
            <a:avLst/>
          </a:prstGeom>
          <a:noFill/>
          <a:ln>
            <a:noFill/>
          </a:ln>
          <a:scene3d>
            <a:camera prst="orthographicFront"/>
            <a:lightRig rig="threePt" dir="t"/>
          </a:scene3d>
          <a:sp3d>
            <a:bevelT prst="angle"/>
          </a:sp3d>
        </p:spPr>
        <p:style>
          <a:lnRef idx="2">
            <a:schemeClr val="accent2"/>
          </a:lnRef>
          <a:fillRef idx="1">
            <a:schemeClr val="lt1"/>
          </a:fillRef>
          <a:effectRef idx="0">
            <a:schemeClr val="accent2"/>
          </a:effectRef>
          <a:fontRef idx="minor">
            <a:schemeClr val="dk1"/>
          </a:fontRef>
        </p:style>
        <p:txBody>
          <a:bodyPr>
            <a:spAutoFit/>
          </a:bodyPr>
          <a:lstStyle/>
          <a:p>
            <a:pPr>
              <a:lnSpc>
                <a:spcPct val="150000"/>
              </a:lnSpc>
              <a:spcBef>
                <a:spcPct val="50000"/>
              </a:spcBef>
              <a:buFontTx/>
              <a:buNone/>
              <a:defRPr/>
            </a:pPr>
            <a:r>
              <a:rPr lang="en-US" altLang="zh-CN" sz="2800" b="1" noProof="1">
                <a:solidFill>
                  <a:schemeClr val="tx1"/>
                </a:solidFill>
                <a:latin typeface="微软雅黑" panose="020B0503020204020204" pitchFamily="34" charset="-122"/>
                <a:ea typeface="微软雅黑" panose="020B0503020204020204" pitchFamily="34" charset="-122"/>
              </a:rPr>
              <a:t>       </a:t>
            </a:r>
            <a:r>
              <a:rPr lang="zh-CN" altLang="en-US" sz="2800" b="1" noProof="1">
                <a:solidFill>
                  <a:schemeClr val="tx1"/>
                </a:solidFill>
                <a:latin typeface="微软雅黑" panose="020B0503020204020204" pitchFamily="34" charset="-122"/>
                <a:ea typeface="微软雅黑" panose="020B0503020204020204" pitchFamily="34" charset="-122"/>
              </a:rPr>
              <a:t>放手发动群众，壮大人民力量，在中国共产党的领导下，打败日本侵略者，解放全国人民，建立一个新民主主义的中国。</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
        <p:nvSpPr>
          <p:cNvPr id="3" name="矩形 2"/>
          <p:cNvSpPr>
            <a:spLocks noChangeArrowheads="1"/>
          </p:cNvSpPr>
          <p:nvPr/>
        </p:nvSpPr>
        <p:spPr bwMode="auto">
          <a:xfrm>
            <a:off x="1812780" y="3214478"/>
            <a:ext cx="4820948" cy="706755"/>
          </a:xfrm>
          <a:prstGeom prst="rect">
            <a:avLst/>
          </a:prstGeom>
          <a:noFill/>
          <a:ln>
            <a:noFill/>
          </a:ln>
        </p:spPr>
        <p:txBody>
          <a:bodyPr wrap="square">
            <a:spAutoFit/>
          </a:bodyPr>
          <a:lstStyle/>
          <a:p>
            <a:r>
              <a:rPr lang="zh-CN" altLang="en-US" sz="4000" b="1" noProof="1">
                <a:latin typeface="微软雅黑" panose="020B0503020204020204" pitchFamily="34" charset="-122"/>
                <a:ea typeface="微软雅黑" panose="020B0503020204020204" pitchFamily="34" charset="-122"/>
              </a:rPr>
              <a:t>七大通过的党章规定</a:t>
            </a:r>
            <a:endParaRPr lang="zh-CN" altLang="en-US" sz="4000" b="1" noProof="1">
              <a:latin typeface="微软雅黑" panose="020B0503020204020204" pitchFamily="34" charset="-122"/>
              <a:ea typeface="微软雅黑" panose="020B0503020204020204" pitchFamily="34" charset="-122"/>
            </a:endParaRPr>
          </a:p>
        </p:txBody>
      </p:sp>
      <p:sp>
        <p:nvSpPr>
          <p:cNvPr id="4" name="Text Box 7"/>
          <p:cNvSpPr txBox="1">
            <a:spLocks noChangeArrowheads="1"/>
          </p:cNvSpPr>
          <p:nvPr/>
        </p:nvSpPr>
        <p:spPr bwMode="auto">
          <a:xfrm>
            <a:off x="1812780" y="4066073"/>
            <a:ext cx="8569468" cy="1955215"/>
          </a:xfrm>
          <a:prstGeom prst="rect">
            <a:avLst/>
          </a:prstGeom>
          <a:noFill/>
          <a:ln>
            <a:noFill/>
          </a:ln>
          <a:scene3d>
            <a:camera prst="orthographicFront"/>
            <a:lightRig rig="threePt" dir="t"/>
          </a:scene3d>
          <a:sp3d>
            <a:bevelT prst="angle"/>
          </a:sp3d>
        </p:spPr>
        <p:style>
          <a:lnRef idx="2">
            <a:schemeClr val="accent2"/>
          </a:lnRef>
          <a:fillRef idx="1">
            <a:schemeClr val="lt1"/>
          </a:fillRef>
          <a:effectRef idx="0">
            <a:schemeClr val="accent2"/>
          </a:effectRef>
          <a:fontRef idx="minor">
            <a:schemeClr val="dk1"/>
          </a:fontRef>
        </p:style>
        <p:txBody>
          <a:bodyPr>
            <a:spAutoFit/>
          </a:bodyPr>
          <a:lstStyle/>
          <a:p>
            <a:pPr>
              <a:lnSpc>
                <a:spcPct val="150000"/>
              </a:lnSpc>
              <a:spcBef>
                <a:spcPct val="50000"/>
              </a:spcBef>
              <a:buFontTx/>
              <a:buNone/>
              <a:defRPr/>
            </a:pPr>
            <a:r>
              <a:rPr lang="en-US" altLang="zh-CN" sz="2800" b="1" noProof="1">
                <a:solidFill>
                  <a:schemeClr val="tx1"/>
                </a:solidFill>
                <a:latin typeface="微软雅黑" panose="020B0503020204020204" pitchFamily="34" charset="-122"/>
                <a:ea typeface="微软雅黑" panose="020B0503020204020204" pitchFamily="34" charset="-122"/>
              </a:rPr>
              <a:t>       </a:t>
            </a:r>
            <a:r>
              <a:rPr lang="zh-CN" altLang="en-US" sz="2800" b="1" noProof="1">
                <a:solidFill>
                  <a:schemeClr val="tx1"/>
                </a:solidFill>
                <a:latin typeface="微软雅黑" panose="020B0503020204020204" pitchFamily="34" charset="-122"/>
                <a:ea typeface="微软雅黑" panose="020B0503020204020204" pitchFamily="34" charset="-122"/>
              </a:rPr>
              <a:t>中国共产党，以马克思列宁主义的理论与中国革命的实践之统一思想</a:t>
            </a:r>
            <a:r>
              <a:rPr lang="en-US" altLang="zh-CN" sz="2800" b="1" noProof="1">
                <a:solidFill>
                  <a:schemeClr val="tx1"/>
                </a:solidFill>
                <a:latin typeface="微软雅黑" panose="020B0503020204020204" pitchFamily="34" charset="-122"/>
                <a:ea typeface="微软雅黑" panose="020B0503020204020204" pitchFamily="34" charset="-122"/>
              </a:rPr>
              <a:t>——</a:t>
            </a:r>
            <a:r>
              <a:rPr lang="zh-CN" altLang="en-US" sz="2800" b="1" noProof="1">
                <a:solidFill>
                  <a:schemeClr val="tx1"/>
                </a:solidFill>
                <a:latin typeface="微软雅黑" panose="020B0503020204020204" pitchFamily="34" charset="-122"/>
                <a:ea typeface="微软雅黑" panose="020B0503020204020204" pitchFamily="34" charset="-122"/>
              </a:rPr>
              <a:t>毛泽东思想，作为自己一切工作的指针，反对任何教条主义和经验主义的偏向。</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800" decel="100000"/>
                                        <p:tgtEl>
                                          <p:spTgt spid="3"/>
                                        </p:tgtEl>
                                      </p:cBhvr>
                                    </p:animEffect>
                                    <p:anim calcmode="lin" valueType="num">
                                      <p:cBhvr>
                                        <p:cTn id="18" dur="800" decel="100000" fill="hold"/>
                                        <p:tgtEl>
                                          <p:spTgt spid="3"/>
                                        </p:tgtEl>
                                        <p:attrNameLst>
                                          <p:attrName>style.rotation</p:attrName>
                                        </p:attrNameLst>
                                      </p:cBhvr>
                                      <p:tavLst>
                                        <p:tav tm="0">
                                          <p:val>
                                            <p:fltVal val="-90"/>
                                          </p:val>
                                        </p:tav>
                                        <p:tav tm="100000">
                                          <p:val>
                                            <p:fltVal val="0"/>
                                          </p:val>
                                        </p:tav>
                                      </p:tavLst>
                                    </p:anim>
                                    <p:anim calcmode="lin" valueType="num">
                                      <p:cBhvr>
                                        <p:cTn id="19" dur="800" decel="100000" fill="hold"/>
                                        <p:tgtEl>
                                          <p:spTgt spid="3"/>
                                        </p:tgtEl>
                                        <p:attrNameLst>
                                          <p:attrName>ppt_x</p:attrName>
                                        </p:attrNameLst>
                                      </p:cBhvr>
                                      <p:tavLst>
                                        <p:tav tm="0">
                                          <p:val>
                                            <p:strVal val="#ppt_x+0.4"/>
                                          </p:val>
                                        </p:tav>
                                        <p:tav tm="100000">
                                          <p:val>
                                            <p:strVal val="#ppt_x-0.05"/>
                                          </p:val>
                                        </p:tav>
                                      </p:tavLst>
                                    </p:anim>
                                    <p:anim calcmode="lin" valueType="num">
                                      <p:cBhvr>
                                        <p:cTn id="20" dur="800" decel="100000" fill="hold"/>
                                        <p:tgtEl>
                                          <p:spTgt spid="3"/>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800" decel="100000"/>
                                        <p:tgtEl>
                                          <p:spTgt spid="4"/>
                                        </p:tgtEl>
                                      </p:cBhvr>
                                    </p:animEffect>
                                    <p:anim calcmode="lin" valueType="num">
                                      <p:cBhvr>
                                        <p:cTn id="28" dur="800" decel="100000" fill="hold"/>
                                        <p:tgtEl>
                                          <p:spTgt spid="4"/>
                                        </p:tgtEl>
                                        <p:attrNameLst>
                                          <p:attrName>style.rotation</p:attrName>
                                        </p:attrNameLst>
                                      </p:cBhvr>
                                      <p:tavLst>
                                        <p:tav tm="0">
                                          <p:val>
                                            <p:fltVal val="-90"/>
                                          </p:val>
                                        </p:tav>
                                        <p:tav tm="100000">
                                          <p:val>
                                            <p:fltVal val="0"/>
                                          </p:val>
                                        </p:tav>
                                      </p:tavLst>
                                    </p:anim>
                                    <p:anim calcmode="lin" valueType="num">
                                      <p:cBhvr>
                                        <p:cTn id="29" dur="800" decel="100000" fill="hold"/>
                                        <p:tgtEl>
                                          <p:spTgt spid="4"/>
                                        </p:tgtEl>
                                        <p:attrNameLst>
                                          <p:attrName>ppt_x</p:attrName>
                                        </p:attrNameLst>
                                      </p:cBhvr>
                                      <p:tavLst>
                                        <p:tav tm="0">
                                          <p:val>
                                            <p:strVal val="#ppt_x+0.4"/>
                                          </p:val>
                                        </p:tav>
                                        <p:tav tm="100000">
                                          <p:val>
                                            <p:strVal val="#ppt_x-0.05"/>
                                          </p:val>
                                        </p:tav>
                                      </p:tavLst>
                                    </p:anim>
                                    <p:anim calcmode="lin" valueType="num">
                                      <p:cBhvr>
                                        <p:cTn id="30" dur="800" decel="100000" fill="hold"/>
                                        <p:tgtEl>
                                          <p:spTgt spid="4"/>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47528" y="765175"/>
            <a:ext cx="7500938" cy="502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6" name="Text Box 60"/>
          <p:cNvSpPr txBox="1">
            <a:spLocks noChangeArrowheads="1"/>
          </p:cNvSpPr>
          <p:nvPr/>
        </p:nvSpPr>
        <p:spPr bwMode="auto">
          <a:xfrm>
            <a:off x="9573642" y="908720"/>
            <a:ext cx="517525" cy="4832092"/>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中国七大代表们步入会场</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6385"/>
                                        </p:tgtEl>
                                        <p:attrNameLst>
                                          <p:attrName>style.visibility</p:attrName>
                                        </p:attrNameLst>
                                      </p:cBhvr>
                                      <p:to>
                                        <p:strVal val="visible"/>
                                      </p:to>
                                    </p:set>
                                    <p:animEffect transition="in" filter="fade">
                                      <p:cBhvr>
                                        <p:cTn id="7" dur="800" decel="100000"/>
                                        <p:tgtEl>
                                          <p:spTgt spid="16385"/>
                                        </p:tgtEl>
                                      </p:cBhvr>
                                    </p:animEffect>
                                    <p:anim calcmode="lin" valueType="num">
                                      <p:cBhvr>
                                        <p:cTn id="8" dur="800" decel="100000" fill="hold"/>
                                        <p:tgtEl>
                                          <p:spTgt spid="16385"/>
                                        </p:tgtEl>
                                        <p:attrNameLst>
                                          <p:attrName>style.rotation</p:attrName>
                                        </p:attrNameLst>
                                      </p:cBhvr>
                                      <p:tavLst>
                                        <p:tav tm="0">
                                          <p:val>
                                            <p:fltVal val="-90"/>
                                          </p:val>
                                        </p:tav>
                                        <p:tav tm="100000">
                                          <p:val>
                                            <p:fltVal val="0"/>
                                          </p:val>
                                        </p:tav>
                                      </p:tavLst>
                                    </p:anim>
                                    <p:anim calcmode="lin" valueType="num">
                                      <p:cBhvr>
                                        <p:cTn id="9" dur="800" decel="100000" fill="hold"/>
                                        <p:tgtEl>
                                          <p:spTgt spid="16385"/>
                                        </p:tgtEl>
                                        <p:attrNameLst>
                                          <p:attrName>ppt_x</p:attrName>
                                        </p:attrNameLst>
                                      </p:cBhvr>
                                      <p:tavLst>
                                        <p:tav tm="0">
                                          <p:val>
                                            <p:strVal val="#ppt_x+0.4"/>
                                          </p:val>
                                        </p:tav>
                                        <p:tav tm="100000">
                                          <p:val>
                                            <p:strVal val="#ppt_x-0.05"/>
                                          </p:val>
                                        </p:tav>
                                      </p:tavLst>
                                    </p:anim>
                                    <p:anim calcmode="lin" valueType="num">
                                      <p:cBhvr>
                                        <p:cTn id="10" dur="800" decel="100000" fill="hold"/>
                                        <p:tgtEl>
                                          <p:spTgt spid="1638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638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638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6386"/>
                                        </p:tgtEl>
                                        <p:attrNameLst>
                                          <p:attrName>style.visibility</p:attrName>
                                        </p:attrNameLst>
                                      </p:cBhvr>
                                      <p:to>
                                        <p:strVal val="visible"/>
                                      </p:to>
                                    </p:set>
                                    <p:animEffect transition="in" filter="fade">
                                      <p:cBhvr>
                                        <p:cTn id="17" dur="800" decel="100000"/>
                                        <p:tgtEl>
                                          <p:spTgt spid="16386"/>
                                        </p:tgtEl>
                                      </p:cBhvr>
                                    </p:animEffect>
                                    <p:anim calcmode="lin" valueType="num">
                                      <p:cBhvr>
                                        <p:cTn id="18" dur="800" decel="100000" fill="hold"/>
                                        <p:tgtEl>
                                          <p:spTgt spid="16386"/>
                                        </p:tgtEl>
                                        <p:attrNameLst>
                                          <p:attrName>style.rotation</p:attrName>
                                        </p:attrNameLst>
                                      </p:cBhvr>
                                      <p:tavLst>
                                        <p:tav tm="0">
                                          <p:val>
                                            <p:fltVal val="-90"/>
                                          </p:val>
                                        </p:tav>
                                        <p:tav tm="100000">
                                          <p:val>
                                            <p:fltVal val="0"/>
                                          </p:val>
                                        </p:tav>
                                      </p:tavLst>
                                    </p:anim>
                                    <p:anim calcmode="lin" valueType="num">
                                      <p:cBhvr>
                                        <p:cTn id="19" dur="800" decel="100000" fill="hold"/>
                                        <p:tgtEl>
                                          <p:spTgt spid="16386"/>
                                        </p:tgtEl>
                                        <p:attrNameLst>
                                          <p:attrName>ppt_x</p:attrName>
                                        </p:attrNameLst>
                                      </p:cBhvr>
                                      <p:tavLst>
                                        <p:tav tm="0">
                                          <p:val>
                                            <p:strVal val="#ppt_x+0.4"/>
                                          </p:val>
                                        </p:tav>
                                        <p:tav tm="100000">
                                          <p:val>
                                            <p:strVal val="#ppt_x-0.05"/>
                                          </p:val>
                                        </p:tav>
                                      </p:tavLst>
                                    </p:anim>
                                    <p:anim calcmode="lin" valueType="num">
                                      <p:cBhvr>
                                        <p:cTn id="20" dur="800" decel="100000" fill="hold"/>
                                        <p:tgtEl>
                                          <p:spTgt spid="16386"/>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6386"/>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638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图片 1"/>
          <p:cNvPicPr>
            <a:picLocks noChangeAspect="1" noChangeArrowheads="1"/>
          </p:cNvPicPr>
          <p:nvPr/>
        </p:nvPicPr>
        <p:blipFill>
          <a:blip r:embed="rId1">
            <a:lum bright="30000" contrast="60000"/>
            <a:extLst>
              <a:ext uri="{28A0092B-C50C-407E-A947-70E740481C1C}">
                <a14:useLocalDpi xmlns:a14="http://schemas.microsoft.com/office/drawing/2010/main" val="0"/>
              </a:ext>
            </a:extLst>
          </a:blip>
          <a:srcRect/>
          <a:stretch>
            <a:fillRect/>
          </a:stretch>
        </p:blipFill>
        <p:spPr bwMode="auto">
          <a:xfrm>
            <a:off x="1847528" y="804863"/>
            <a:ext cx="7204075" cy="5383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0" name="Text Box 60"/>
          <p:cNvSpPr txBox="1">
            <a:spLocks noChangeArrowheads="1"/>
          </p:cNvSpPr>
          <p:nvPr/>
        </p:nvSpPr>
        <p:spPr bwMode="auto">
          <a:xfrm>
            <a:off x="9447659" y="2122275"/>
            <a:ext cx="517525" cy="2677656"/>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微软雅黑" panose="020B0503020204020204" pitchFamily="34" charset="-122"/>
                <a:ea typeface="微软雅黑" panose="020B0503020204020204" pitchFamily="34" charset="-122"/>
              </a:rPr>
              <a:t>中国七大会场</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7409"/>
                                        </p:tgtEl>
                                        <p:attrNameLst>
                                          <p:attrName>style.visibility</p:attrName>
                                        </p:attrNameLst>
                                      </p:cBhvr>
                                      <p:to>
                                        <p:strVal val="visible"/>
                                      </p:to>
                                    </p:set>
                                    <p:animEffect transition="in" filter="fade">
                                      <p:cBhvr>
                                        <p:cTn id="7" dur="800" decel="100000"/>
                                        <p:tgtEl>
                                          <p:spTgt spid="17409"/>
                                        </p:tgtEl>
                                      </p:cBhvr>
                                    </p:animEffect>
                                    <p:anim calcmode="lin" valueType="num">
                                      <p:cBhvr>
                                        <p:cTn id="8" dur="800" decel="100000" fill="hold"/>
                                        <p:tgtEl>
                                          <p:spTgt spid="17409"/>
                                        </p:tgtEl>
                                        <p:attrNameLst>
                                          <p:attrName>style.rotation</p:attrName>
                                        </p:attrNameLst>
                                      </p:cBhvr>
                                      <p:tavLst>
                                        <p:tav tm="0">
                                          <p:val>
                                            <p:fltVal val="-90"/>
                                          </p:val>
                                        </p:tav>
                                        <p:tav tm="100000">
                                          <p:val>
                                            <p:fltVal val="0"/>
                                          </p:val>
                                        </p:tav>
                                      </p:tavLst>
                                    </p:anim>
                                    <p:anim calcmode="lin" valueType="num">
                                      <p:cBhvr>
                                        <p:cTn id="9" dur="800" decel="100000" fill="hold"/>
                                        <p:tgtEl>
                                          <p:spTgt spid="17409"/>
                                        </p:tgtEl>
                                        <p:attrNameLst>
                                          <p:attrName>ppt_x</p:attrName>
                                        </p:attrNameLst>
                                      </p:cBhvr>
                                      <p:tavLst>
                                        <p:tav tm="0">
                                          <p:val>
                                            <p:strVal val="#ppt_x+0.4"/>
                                          </p:val>
                                        </p:tav>
                                        <p:tav tm="100000">
                                          <p:val>
                                            <p:strVal val="#ppt_x-0.05"/>
                                          </p:val>
                                        </p:tav>
                                      </p:tavLst>
                                    </p:anim>
                                    <p:anim calcmode="lin" valueType="num">
                                      <p:cBhvr>
                                        <p:cTn id="10" dur="800" decel="100000" fill="hold"/>
                                        <p:tgtEl>
                                          <p:spTgt spid="1740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740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740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7410"/>
                                        </p:tgtEl>
                                        <p:attrNameLst>
                                          <p:attrName>style.visibility</p:attrName>
                                        </p:attrNameLst>
                                      </p:cBhvr>
                                      <p:to>
                                        <p:strVal val="visible"/>
                                      </p:to>
                                    </p:set>
                                    <p:animEffect transition="in" filter="fade">
                                      <p:cBhvr>
                                        <p:cTn id="17" dur="800" decel="100000"/>
                                        <p:tgtEl>
                                          <p:spTgt spid="17410"/>
                                        </p:tgtEl>
                                      </p:cBhvr>
                                    </p:animEffect>
                                    <p:anim calcmode="lin" valueType="num">
                                      <p:cBhvr>
                                        <p:cTn id="18" dur="800" decel="100000" fill="hold"/>
                                        <p:tgtEl>
                                          <p:spTgt spid="17410"/>
                                        </p:tgtEl>
                                        <p:attrNameLst>
                                          <p:attrName>style.rotation</p:attrName>
                                        </p:attrNameLst>
                                      </p:cBhvr>
                                      <p:tavLst>
                                        <p:tav tm="0">
                                          <p:val>
                                            <p:fltVal val="-90"/>
                                          </p:val>
                                        </p:tav>
                                        <p:tav tm="100000">
                                          <p:val>
                                            <p:fltVal val="0"/>
                                          </p:val>
                                        </p:tav>
                                      </p:tavLst>
                                    </p:anim>
                                    <p:anim calcmode="lin" valueType="num">
                                      <p:cBhvr>
                                        <p:cTn id="19" dur="800" decel="100000" fill="hold"/>
                                        <p:tgtEl>
                                          <p:spTgt spid="17410"/>
                                        </p:tgtEl>
                                        <p:attrNameLst>
                                          <p:attrName>ppt_x</p:attrName>
                                        </p:attrNameLst>
                                      </p:cBhvr>
                                      <p:tavLst>
                                        <p:tav tm="0">
                                          <p:val>
                                            <p:strVal val="#ppt_x+0.4"/>
                                          </p:val>
                                        </p:tav>
                                        <p:tav tm="100000">
                                          <p:val>
                                            <p:strVal val="#ppt_x-0.05"/>
                                          </p:val>
                                        </p:tav>
                                      </p:tavLst>
                                    </p:anim>
                                    <p:anim calcmode="lin" valueType="num">
                                      <p:cBhvr>
                                        <p:cTn id="20" dur="800" decel="100000" fill="hold"/>
                                        <p:tgtEl>
                                          <p:spTgt spid="17410"/>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7410"/>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741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085975" y="476250"/>
            <a:ext cx="4051300" cy="521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4"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1613" y="498475"/>
            <a:ext cx="3576637" cy="516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 Box 60"/>
          <p:cNvSpPr txBox="1">
            <a:spLocks noChangeArrowheads="1"/>
          </p:cNvSpPr>
          <p:nvPr/>
        </p:nvSpPr>
        <p:spPr bwMode="auto">
          <a:xfrm>
            <a:off x="1925638" y="5726113"/>
            <a:ext cx="4514850"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dirty="0">
                <a:latin typeface="微软雅黑" panose="020B0503020204020204" pitchFamily="34" charset="-122"/>
                <a:ea typeface="微软雅黑" panose="020B0503020204020204" pitchFamily="34" charset="-122"/>
              </a:rPr>
              <a:t>毛泽东作《论联合政府》的报告</a:t>
            </a:r>
            <a:endParaRPr lang="zh-CN" altLang="en-US" sz="2400" b="1" dirty="0">
              <a:latin typeface="微软雅黑" panose="020B0503020204020204" pitchFamily="34" charset="-122"/>
              <a:ea typeface="微软雅黑" panose="020B0503020204020204" pitchFamily="34" charset="-122"/>
            </a:endParaRPr>
          </a:p>
        </p:txBody>
      </p:sp>
      <p:sp>
        <p:nvSpPr>
          <p:cNvPr id="18436" name="Text Box 60"/>
          <p:cNvSpPr txBox="1">
            <a:spLocks noChangeArrowheads="1"/>
          </p:cNvSpPr>
          <p:nvPr/>
        </p:nvSpPr>
        <p:spPr bwMode="auto">
          <a:xfrm>
            <a:off x="7231063" y="5772150"/>
            <a:ext cx="2366962"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400" b="1">
                <a:latin typeface="微软雅黑" panose="020B0503020204020204" pitchFamily="34" charset="-122"/>
                <a:ea typeface="微软雅黑" panose="020B0503020204020204" pitchFamily="34" charset="-122"/>
              </a:rPr>
              <a:t>朱德作军事讲话</a:t>
            </a:r>
            <a:endParaRPr lang="zh-CN" altLang="en-US" sz="2400" b="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8433"/>
                                        </p:tgtEl>
                                        <p:attrNameLst>
                                          <p:attrName>style.visibility</p:attrName>
                                        </p:attrNameLst>
                                      </p:cBhvr>
                                      <p:to>
                                        <p:strVal val="visible"/>
                                      </p:to>
                                    </p:set>
                                    <p:animEffect transition="in" filter="fade">
                                      <p:cBhvr>
                                        <p:cTn id="7" dur="800" decel="100000"/>
                                        <p:tgtEl>
                                          <p:spTgt spid="18433"/>
                                        </p:tgtEl>
                                      </p:cBhvr>
                                    </p:animEffect>
                                    <p:anim calcmode="lin" valueType="num">
                                      <p:cBhvr>
                                        <p:cTn id="8" dur="800" decel="100000" fill="hold"/>
                                        <p:tgtEl>
                                          <p:spTgt spid="18433"/>
                                        </p:tgtEl>
                                        <p:attrNameLst>
                                          <p:attrName>style.rotation</p:attrName>
                                        </p:attrNameLst>
                                      </p:cBhvr>
                                      <p:tavLst>
                                        <p:tav tm="0">
                                          <p:val>
                                            <p:fltVal val="-90"/>
                                          </p:val>
                                        </p:tav>
                                        <p:tav tm="100000">
                                          <p:val>
                                            <p:fltVal val="0"/>
                                          </p:val>
                                        </p:tav>
                                      </p:tavLst>
                                    </p:anim>
                                    <p:anim calcmode="lin" valueType="num">
                                      <p:cBhvr>
                                        <p:cTn id="9" dur="800" decel="100000" fill="hold"/>
                                        <p:tgtEl>
                                          <p:spTgt spid="18433"/>
                                        </p:tgtEl>
                                        <p:attrNameLst>
                                          <p:attrName>ppt_x</p:attrName>
                                        </p:attrNameLst>
                                      </p:cBhvr>
                                      <p:tavLst>
                                        <p:tav tm="0">
                                          <p:val>
                                            <p:strVal val="#ppt_x+0.4"/>
                                          </p:val>
                                        </p:tav>
                                        <p:tav tm="100000">
                                          <p:val>
                                            <p:strVal val="#ppt_x-0.05"/>
                                          </p:val>
                                        </p:tav>
                                      </p:tavLst>
                                    </p:anim>
                                    <p:anim calcmode="lin" valueType="num">
                                      <p:cBhvr>
                                        <p:cTn id="10" dur="800" decel="100000" fill="hold"/>
                                        <p:tgtEl>
                                          <p:spTgt spid="1843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843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843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18435"/>
                                        </p:tgtEl>
                                        <p:attrNameLst>
                                          <p:attrName>style.visibility</p:attrName>
                                        </p:attrNameLst>
                                      </p:cBhvr>
                                      <p:to>
                                        <p:strVal val="visible"/>
                                      </p:to>
                                    </p:set>
                                    <p:animEffect transition="in" filter="fade">
                                      <p:cBhvr>
                                        <p:cTn id="17" dur="800" decel="100000"/>
                                        <p:tgtEl>
                                          <p:spTgt spid="18435"/>
                                        </p:tgtEl>
                                      </p:cBhvr>
                                    </p:animEffect>
                                    <p:anim calcmode="lin" valueType="num">
                                      <p:cBhvr>
                                        <p:cTn id="18" dur="800" decel="100000" fill="hold"/>
                                        <p:tgtEl>
                                          <p:spTgt spid="18435"/>
                                        </p:tgtEl>
                                        <p:attrNameLst>
                                          <p:attrName>style.rotation</p:attrName>
                                        </p:attrNameLst>
                                      </p:cBhvr>
                                      <p:tavLst>
                                        <p:tav tm="0">
                                          <p:val>
                                            <p:fltVal val="-90"/>
                                          </p:val>
                                        </p:tav>
                                        <p:tav tm="100000">
                                          <p:val>
                                            <p:fltVal val="0"/>
                                          </p:val>
                                        </p:tav>
                                      </p:tavLst>
                                    </p:anim>
                                    <p:anim calcmode="lin" valueType="num">
                                      <p:cBhvr>
                                        <p:cTn id="19" dur="800" decel="100000" fill="hold"/>
                                        <p:tgtEl>
                                          <p:spTgt spid="18435"/>
                                        </p:tgtEl>
                                        <p:attrNameLst>
                                          <p:attrName>ppt_x</p:attrName>
                                        </p:attrNameLst>
                                      </p:cBhvr>
                                      <p:tavLst>
                                        <p:tav tm="0">
                                          <p:val>
                                            <p:strVal val="#ppt_x+0.4"/>
                                          </p:val>
                                        </p:tav>
                                        <p:tav tm="100000">
                                          <p:val>
                                            <p:strVal val="#ppt_x-0.05"/>
                                          </p:val>
                                        </p:tav>
                                      </p:tavLst>
                                    </p:anim>
                                    <p:anim calcmode="lin" valueType="num">
                                      <p:cBhvr>
                                        <p:cTn id="20" dur="800" decel="100000" fill="hold"/>
                                        <p:tgtEl>
                                          <p:spTgt spid="18435"/>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8435"/>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8435"/>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18434"/>
                                        </p:tgtEl>
                                        <p:attrNameLst>
                                          <p:attrName>style.visibility</p:attrName>
                                        </p:attrNameLst>
                                      </p:cBhvr>
                                      <p:to>
                                        <p:strVal val="visible"/>
                                      </p:to>
                                    </p:set>
                                    <p:animEffect transition="in" filter="fade">
                                      <p:cBhvr>
                                        <p:cTn id="27" dur="800" decel="100000"/>
                                        <p:tgtEl>
                                          <p:spTgt spid="18434"/>
                                        </p:tgtEl>
                                      </p:cBhvr>
                                    </p:animEffect>
                                    <p:anim calcmode="lin" valueType="num">
                                      <p:cBhvr>
                                        <p:cTn id="28" dur="800" decel="100000" fill="hold"/>
                                        <p:tgtEl>
                                          <p:spTgt spid="18434"/>
                                        </p:tgtEl>
                                        <p:attrNameLst>
                                          <p:attrName>style.rotation</p:attrName>
                                        </p:attrNameLst>
                                      </p:cBhvr>
                                      <p:tavLst>
                                        <p:tav tm="0">
                                          <p:val>
                                            <p:fltVal val="-90"/>
                                          </p:val>
                                        </p:tav>
                                        <p:tav tm="100000">
                                          <p:val>
                                            <p:fltVal val="0"/>
                                          </p:val>
                                        </p:tav>
                                      </p:tavLst>
                                    </p:anim>
                                    <p:anim calcmode="lin" valueType="num">
                                      <p:cBhvr>
                                        <p:cTn id="29" dur="800" decel="100000" fill="hold"/>
                                        <p:tgtEl>
                                          <p:spTgt spid="18434"/>
                                        </p:tgtEl>
                                        <p:attrNameLst>
                                          <p:attrName>ppt_x</p:attrName>
                                        </p:attrNameLst>
                                      </p:cBhvr>
                                      <p:tavLst>
                                        <p:tav tm="0">
                                          <p:val>
                                            <p:strVal val="#ppt_x+0.4"/>
                                          </p:val>
                                        </p:tav>
                                        <p:tav tm="100000">
                                          <p:val>
                                            <p:strVal val="#ppt_x-0.05"/>
                                          </p:val>
                                        </p:tav>
                                      </p:tavLst>
                                    </p:anim>
                                    <p:anim calcmode="lin" valueType="num">
                                      <p:cBhvr>
                                        <p:cTn id="30" dur="800" decel="100000" fill="hold"/>
                                        <p:tgtEl>
                                          <p:spTgt spid="18434"/>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8434"/>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8434"/>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18436"/>
                                        </p:tgtEl>
                                        <p:attrNameLst>
                                          <p:attrName>style.visibility</p:attrName>
                                        </p:attrNameLst>
                                      </p:cBhvr>
                                      <p:to>
                                        <p:strVal val="visible"/>
                                      </p:to>
                                    </p:set>
                                    <p:animEffect transition="in" filter="fade">
                                      <p:cBhvr>
                                        <p:cTn id="37" dur="800" decel="100000"/>
                                        <p:tgtEl>
                                          <p:spTgt spid="18436"/>
                                        </p:tgtEl>
                                      </p:cBhvr>
                                    </p:animEffect>
                                    <p:anim calcmode="lin" valueType="num">
                                      <p:cBhvr>
                                        <p:cTn id="38" dur="800" decel="100000" fill="hold"/>
                                        <p:tgtEl>
                                          <p:spTgt spid="18436"/>
                                        </p:tgtEl>
                                        <p:attrNameLst>
                                          <p:attrName>style.rotation</p:attrName>
                                        </p:attrNameLst>
                                      </p:cBhvr>
                                      <p:tavLst>
                                        <p:tav tm="0">
                                          <p:val>
                                            <p:fltVal val="-90"/>
                                          </p:val>
                                        </p:tav>
                                        <p:tav tm="100000">
                                          <p:val>
                                            <p:fltVal val="0"/>
                                          </p:val>
                                        </p:tav>
                                      </p:tavLst>
                                    </p:anim>
                                    <p:anim calcmode="lin" valueType="num">
                                      <p:cBhvr>
                                        <p:cTn id="39" dur="800" decel="100000" fill="hold"/>
                                        <p:tgtEl>
                                          <p:spTgt spid="18436"/>
                                        </p:tgtEl>
                                        <p:attrNameLst>
                                          <p:attrName>ppt_x</p:attrName>
                                        </p:attrNameLst>
                                      </p:cBhvr>
                                      <p:tavLst>
                                        <p:tav tm="0">
                                          <p:val>
                                            <p:strVal val="#ppt_x+0.4"/>
                                          </p:val>
                                        </p:tav>
                                        <p:tav tm="100000">
                                          <p:val>
                                            <p:strVal val="#ppt_x-0.05"/>
                                          </p:val>
                                        </p:tav>
                                      </p:tavLst>
                                    </p:anim>
                                    <p:anim calcmode="lin" valueType="num">
                                      <p:cBhvr>
                                        <p:cTn id="40" dur="800" decel="100000" fill="hold"/>
                                        <p:tgtEl>
                                          <p:spTgt spid="18436"/>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18436"/>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184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5" grpId="0"/>
      <p:bldP spid="1843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云形标注 33794"/>
          <p:cNvSpPr>
            <a:spLocks noChangeArrowheads="1"/>
          </p:cNvSpPr>
          <p:nvPr/>
        </p:nvSpPr>
        <p:spPr bwMode="auto">
          <a:xfrm>
            <a:off x="1601788" y="448717"/>
            <a:ext cx="6337300" cy="2171700"/>
          </a:xfrm>
          <a:prstGeom prst="cloudCallout">
            <a:avLst>
              <a:gd name="adj1" fmla="val 57861"/>
              <a:gd name="adj2" fmla="val 21440"/>
            </a:avLst>
          </a:prstGeom>
          <a:noFill/>
        </p:spPr>
        <p:style>
          <a:lnRef idx="2">
            <a:schemeClr val="dk1"/>
          </a:lnRef>
          <a:fillRef idx="1">
            <a:schemeClr val="lt1"/>
          </a:fillRef>
          <a:effectRef idx="0">
            <a:schemeClr val="dk1"/>
          </a:effectRef>
          <a:fontRef idx="minor">
            <a:schemeClr val="dk1"/>
          </a:fontRef>
        </p:style>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buFontTx/>
              <a:buNone/>
              <a:defRPr/>
            </a:pPr>
            <a:r>
              <a:rPr lang="en-US" altLang="zh-CN" sz="3600" b="1" dirty="0">
                <a:latin typeface="楷体_GB2312" panose="02010609030101010101" pitchFamily="1" charset="-122"/>
                <a:ea typeface="楷体_GB2312" panose="02010609030101010101" pitchFamily="1" charset="-122"/>
              </a:rPr>
              <a:t>  </a:t>
            </a:r>
            <a:r>
              <a:rPr lang="zh-CN" altLang="en-US" sz="3200" b="1" dirty="0">
                <a:latin typeface="微软雅黑" panose="020B0503020204020204" pitchFamily="34" charset="-122"/>
                <a:ea typeface="微软雅黑" panose="020B0503020204020204" pitchFamily="34" charset="-122"/>
              </a:rPr>
              <a:t>为什么说中共七大是</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团结的大会，胜利的大会</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a:t>
            </a:r>
            <a:endParaRPr lang="zh-CN" altLang="en-US" sz="3600" b="1" dirty="0">
              <a:latin typeface="微软雅黑" panose="020B0503020204020204" pitchFamily="34" charset="-122"/>
              <a:ea typeface="微软雅黑" panose="020B0503020204020204" pitchFamily="34" charset="-122"/>
            </a:endParaRPr>
          </a:p>
        </p:txBody>
      </p:sp>
      <p:pic>
        <p:nvPicPr>
          <p:cNvPr id="23554" name="图片 33795" descr="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175625" y="1196752"/>
            <a:ext cx="2393950" cy="1765300"/>
          </a:xfrm>
          <a:prstGeom prst="rect">
            <a:avLst/>
          </a:prstGeom>
          <a:noFill/>
          <a:ln>
            <a:noFill/>
          </a:ln>
        </p:spPr>
      </p:pic>
      <p:sp>
        <p:nvSpPr>
          <p:cNvPr id="2" name="矩形 1"/>
          <p:cNvSpPr/>
          <p:nvPr/>
        </p:nvSpPr>
        <p:spPr>
          <a:xfrm>
            <a:off x="1756470" y="3617753"/>
            <a:ext cx="2540000" cy="645160"/>
          </a:xfrm>
          <a:prstGeom prst="rect">
            <a:avLst/>
          </a:prstGeom>
          <a:noFill/>
          <a:ln>
            <a:noFill/>
          </a:ln>
        </p:spPr>
        <p:txBody>
          <a:bodyPr>
            <a:spAutoFit/>
          </a:bodyPr>
          <a:lstStyle/>
          <a:p>
            <a:pPr algn="ctr">
              <a:buFontTx/>
              <a:buNone/>
              <a:defRPr/>
            </a:pPr>
            <a:r>
              <a:rPr lang="zh-CN" altLang="en-US" sz="3600" b="1" noProof="1">
                <a:latin typeface="微软雅黑" panose="020B0503020204020204" pitchFamily="34" charset="-122"/>
                <a:ea typeface="微软雅黑" panose="020B0503020204020204" pitchFamily="34" charset="-122"/>
              </a:rPr>
              <a:t>团结：</a:t>
            </a:r>
            <a:endParaRPr lang="zh-CN" altLang="en-US" sz="3600" b="1" noProof="1">
              <a:latin typeface="微软雅黑" panose="020B0503020204020204" pitchFamily="34" charset="-122"/>
              <a:ea typeface="微软雅黑" panose="020B0503020204020204" pitchFamily="34" charset="-122"/>
            </a:endParaRPr>
          </a:p>
        </p:txBody>
      </p:sp>
      <p:sp>
        <p:nvSpPr>
          <p:cNvPr id="6151" name="Text Box 7"/>
          <p:cNvSpPr txBox="1">
            <a:spLocks noChangeArrowheads="1"/>
          </p:cNvSpPr>
          <p:nvPr/>
        </p:nvSpPr>
        <p:spPr bwMode="auto">
          <a:xfrm>
            <a:off x="3903663" y="3212976"/>
            <a:ext cx="6513512" cy="138499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bodyPr>
          <a:lstStyle/>
          <a:p>
            <a:pPr>
              <a:lnSpc>
                <a:spcPct val="150000"/>
              </a:lnSpc>
              <a:spcBef>
                <a:spcPct val="50000"/>
              </a:spcBef>
              <a:buFontTx/>
              <a:buNone/>
              <a:defRPr/>
            </a:pPr>
            <a:r>
              <a:rPr lang="zh-CN" altLang="en-US" sz="2800" b="1" noProof="1">
                <a:solidFill>
                  <a:schemeClr val="tx1"/>
                </a:solidFill>
                <a:latin typeface="微软雅黑" panose="020B0503020204020204" pitchFamily="34" charset="-122"/>
                <a:ea typeface="微软雅黑" panose="020B0503020204020204" pitchFamily="34" charset="-122"/>
              </a:rPr>
              <a:t>是指全党在毛泽东思想的旗帜下形成了空前的团结和统一。</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
        <p:nvSpPr>
          <p:cNvPr id="3" name="矩形 2"/>
          <p:cNvSpPr/>
          <p:nvPr/>
        </p:nvSpPr>
        <p:spPr>
          <a:xfrm>
            <a:off x="1769110" y="5057913"/>
            <a:ext cx="2540000" cy="645160"/>
          </a:xfrm>
          <a:prstGeom prst="rect">
            <a:avLst/>
          </a:prstGeom>
          <a:noFill/>
          <a:ln>
            <a:noFill/>
          </a:ln>
        </p:spPr>
        <p:txBody>
          <a:bodyPr>
            <a:spAutoFit/>
          </a:bodyPr>
          <a:lstStyle/>
          <a:p>
            <a:pPr algn="ctr">
              <a:buFontTx/>
              <a:buNone/>
              <a:defRPr/>
            </a:pPr>
            <a:r>
              <a:rPr lang="zh-CN" altLang="en-US" sz="3600" b="1" noProof="1">
                <a:latin typeface="微软雅黑" panose="020B0503020204020204" pitchFamily="34" charset="-122"/>
                <a:ea typeface="微软雅黑" panose="020B0503020204020204" pitchFamily="34" charset="-122"/>
              </a:rPr>
              <a:t>胜利：</a:t>
            </a:r>
            <a:endParaRPr lang="zh-CN" altLang="en-US" sz="3600" b="1" noProof="1">
              <a:latin typeface="微软雅黑" panose="020B0503020204020204" pitchFamily="34" charset="-122"/>
              <a:ea typeface="微软雅黑" panose="020B0503020204020204" pitchFamily="34" charset="-122"/>
            </a:endParaRPr>
          </a:p>
        </p:txBody>
      </p:sp>
      <p:sp>
        <p:nvSpPr>
          <p:cNvPr id="4" name="Text Box 7"/>
          <p:cNvSpPr txBox="1">
            <a:spLocks noChangeArrowheads="1"/>
          </p:cNvSpPr>
          <p:nvPr/>
        </p:nvSpPr>
        <p:spPr bwMode="auto">
          <a:xfrm>
            <a:off x="3935760" y="4642137"/>
            <a:ext cx="6451600" cy="195521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bodyPr>
          <a:lstStyle/>
          <a:p>
            <a:pPr>
              <a:lnSpc>
                <a:spcPct val="150000"/>
              </a:lnSpc>
              <a:spcBef>
                <a:spcPct val="50000"/>
              </a:spcBef>
              <a:buFontTx/>
              <a:buNone/>
              <a:defRPr/>
            </a:pPr>
            <a:r>
              <a:rPr lang="zh-CN" altLang="en-US" sz="2800" b="1" noProof="1">
                <a:solidFill>
                  <a:schemeClr val="tx1"/>
                </a:solidFill>
                <a:latin typeface="微软雅黑" panose="020B0503020204020204" pitchFamily="34" charset="-122"/>
                <a:ea typeface="微软雅黑" panose="020B0503020204020204" pitchFamily="34" charset="-122"/>
              </a:rPr>
              <a:t>是为中国抗日战争和新民主民主革命的胜利指明了道路，为抗日战争的胜利和光明的前途准备了条件。</a:t>
            </a:r>
            <a:endParaRPr lang="zh-CN" altLang="en-US" sz="28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51">
                                            <p:txEl>
                                              <p:pRg st="0" end="0"/>
                                            </p:txEl>
                                          </p:spTgt>
                                        </p:tgtEl>
                                        <p:attrNameLst>
                                          <p:attrName>style.visibility</p:attrName>
                                        </p:attrNameLst>
                                      </p:cBhvr>
                                      <p:to>
                                        <p:strVal val="visible"/>
                                      </p:to>
                                    </p:set>
                                    <p:anim calcmode="lin" valueType="num">
                                      <p:cBhvr>
                                        <p:cTn id="7" dur="500" fill="hold"/>
                                        <p:tgtEl>
                                          <p:spTgt spid="6151">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61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0" end="0"/>
                                            </p:txEl>
                                          </p:spTgt>
                                        </p:tgtEl>
                                        <p:attrNameLst>
                                          <p:attrName>style.visibility</p:attrName>
                                        </p:attrNameLst>
                                      </p:cBhvr>
                                      <p:to>
                                        <p:strVal val="visible"/>
                                      </p:to>
                                    </p:set>
                                    <p:anim calcmode="lin" valueType="num">
                                      <p:cBhvr>
                                        <p:cTn id="13"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nvSpPr>
        <p:spPr bwMode="auto">
          <a:xfrm>
            <a:off x="4584055" y="917575"/>
            <a:ext cx="3168352"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r>
              <a:rPr lang="zh-CN" altLang="en-US" sz="4000" b="1" dirty="0">
                <a:latin typeface="微软雅黑" panose="020B0503020204020204" pitchFamily="34" charset="-122"/>
                <a:ea typeface="微软雅黑" panose="020B0503020204020204" pitchFamily="34" charset="-122"/>
              </a:rPr>
              <a:t>毛泽东思想：</a:t>
            </a:r>
            <a:endParaRPr lang="zh-CN" altLang="en-US" sz="4000" b="1" dirty="0">
              <a:latin typeface="微软雅黑" panose="020B0503020204020204" pitchFamily="34" charset="-122"/>
              <a:ea typeface="微软雅黑" panose="020B0503020204020204" pitchFamily="34" charset="-122"/>
            </a:endParaRPr>
          </a:p>
        </p:txBody>
      </p:sp>
      <p:sp>
        <p:nvSpPr>
          <p:cNvPr id="6" name="Rectangle 3"/>
          <p:cNvSpPr>
            <a:spLocks noGrp="1" noChangeArrowheads="1"/>
          </p:cNvSpPr>
          <p:nvPr/>
        </p:nvSpPr>
        <p:spPr bwMode="auto">
          <a:xfrm>
            <a:off x="2063750" y="2339975"/>
            <a:ext cx="8208963" cy="296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nSpc>
                <a:spcPct val="150000"/>
              </a:lnSpc>
              <a:spcBef>
                <a:spcPct val="20000"/>
              </a:spcBef>
              <a:buFont typeface="Arial" panose="020B0604020202020204" pitchFamily="34" charset="0"/>
              <a:buChar char="•"/>
            </a:pPr>
            <a:r>
              <a:rPr lang="zh-CN" altLang="en-US" sz="4000" b="1" dirty="0">
                <a:latin typeface="微软雅黑" panose="020B0503020204020204" pitchFamily="34" charset="-122"/>
                <a:ea typeface="微软雅黑" panose="020B0503020204020204" pitchFamily="34" charset="-122"/>
              </a:rPr>
              <a:t>是马列主义普遍原理和中国革命具体实践相结合的产物；</a:t>
            </a:r>
            <a:endParaRPr lang="zh-CN" altLang="en-US" sz="4000" b="1" dirty="0">
              <a:latin typeface="微软雅黑" panose="020B0503020204020204" pitchFamily="34" charset="-122"/>
              <a:ea typeface="微软雅黑" panose="020B0503020204020204" pitchFamily="34" charset="-122"/>
            </a:endParaRPr>
          </a:p>
          <a:p>
            <a:pPr marL="342900" indent="-342900">
              <a:lnSpc>
                <a:spcPct val="150000"/>
              </a:lnSpc>
              <a:spcBef>
                <a:spcPct val="20000"/>
              </a:spcBef>
              <a:buFont typeface="Arial" panose="020B0604020202020204" pitchFamily="34" charset="0"/>
              <a:buChar char="•"/>
            </a:pPr>
            <a:r>
              <a:rPr lang="zh-CN" altLang="en-US" sz="4000" b="1" dirty="0">
                <a:latin typeface="微软雅黑" panose="020B0503020204020204" pitchFamily="34" charset="-122"/>
                <a:ea typeface="微软雅黑" panose="020B0503020204020204" pitchFamily="34" charset="-122"/>
              </a:rPr>
              <a:t>是马列主义在中国的运用和发展；</a:t>
            </a:r>
            <a:endParaRPr lang="zh-CN" altLang="en-US" sz="4000" b="1" dirty="0">
              <a:latin typeface="微软雅黑" panose="020B0503020204020204" pitchFamily="34" charset="-122"/>
              <a:ea typeface="微软雅黑" panose="020B0503020204020204" pitchFamily="34" charset="-122"/>
            </a:endParaRPr>
          </a:p>
          <a:p>
            <a:pPr marL="342900" indent="-342900">
              <a:lnSpc>
                <a:spcPct val="150000"/>
              </a:lnSpc>
              <a:spcBef>
                <a:spcPct val="20000"/>
              </a:spcBef>
              <a:buFont typeface="Arial" panose="020B0604020202020204" pitchFamily="34" charset="0"/>
              <a:buChar char="•"/>
            </a:pPr>
            <a:r>
              <a:rPr lang="zh-CN" altLang="en-US" sz="4000" b="1" dirty="0">
                <a:latin typeface="微软雅黑" panose="020B0503020204020204" pitchFamily="34" charset="-122"/>
                <a:ea typeface="微软雅黑" panose="020B0503020204020204" pitchFamily="34" charset="-122"/>
              </a:rPr>
              <a:t>是中国共产党集体智慧的结晶。 </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linds(horizont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linds(horizontal)">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 Box 5"/>
          <p:cNvSpPr txBox="1"/>
          <p:nvPr/>
        </p:nvSpPr>
        <p:spPr>
          <a:xfrm>
            <a:off x="2441575" y="836613"/>
            <a:ext cx="7277100" cy="706755"/>
          </a:xfrm>
          <a:prstGeom prst="rect">
            <a:avLst/>
          </a:prstGeom>
          <a:noFill/>
          <a:ln w="9525">
            <a:noFill/>
          </a:ln>
        </p:spPr>
        <p:txBody>
          <a:bodyPr>
            <a:spAutoFit/>
          </a:bodyPr>
          <a:lstStyle/>
          <a:p>
            <a:pPr algn="ctr">
              <a:spcBef>
                <a:spcPct val="50000"/>
              </a:spcBef>
              <a:buFontTx/>
              <a:buNone/>
              <a:defRPr/>
            </a:pPr>
            <a:r>
              <a:rPr lang="zh-CN" altLang="en-US" sz="4000" b="1" noProof="1">
                <a:latin typeface="Times New Roman" panose="02020603050405020304" pitchFamily="18" charset="0"/>
                <a:ea typeface="微软雅黑" panose="020B0503020204020204" pitchFamily="34" charset="-122"/>
              </a:rPr>
              <a:t>中国七大胜利召开的意义</a:t>
            </a:r>
            <a:endParaRPr lang="zh-CN" altLang="en-US" sz="4000" b="1" noProof="1">
              <a:latin typeface="Times New Roman" panose="02020603050405020304" pitchFamily="18" charset="0"/>
              <a:ea typeface="微软雅黑" panose="020B0503020204020204" pitchFamily="34" charset="-122"/>
            </a:endParaRPr>
          </a:p>
        </p:txBody>
      </p:sp>
      <p:sp>
        <p:nvSpPr>
          <p:cNvPr id="25603" name="矩形 2"/>
          <p:cNvSpPr>
            <a:spLocks noChangeArrowheads="1"/>
          </p:cNvSpPr>
          <p:nvPr/>
        </p:nvSpPr>
        <p:spPr bwMode="auto">
          <a:xfrm>
            <a:off x="2495600" y="2420938"/>
            <a:ext cx="7521202"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4000" b="1" dirty="0">
                <a:latin typeface="微软雅黑" panose="020B0503020204020204" pitchFamily="34" charset="-122"/>
                <a:ea typeface="微软雅黑" panose="020B0503020204020204" pitchFamily="34" charset="-122"/>
              </a:rPr>
              <a:t>    为争取抗日战争的最后胜利准备了条件，并为中国共产党和中国人民指明了战后的奋斗方向！</a:t>
            </a:r>
            <a:endParaRPr lang="zh-CN" altLang="en-US" sz="40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矩形 7197"/>
          <p:cNvSpPr>
            <a:spLocks noChangeArrowheads="1"/>
          </p:cNvSpPr>
          <p:nvPr/>
        </p:nvSpPr>
        <p:spPr bwMode="auto">
          <a:xfrm>
            <a:off x="3361034" y="260350"/>
            <a:ext cx="48013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a:latin typeface="微软雅黑" panose="020B0503020204020204" pitchFamily="34" charset="-122"/>
                <a:ea typeface="微软雅黑" panose="020B0503020204020204" pitchFamily="34" charset="-122"/>
                <a:sym typeface="宋体" panose="02010600030101010101" pitchFamily="2" charset="-122"/>
              </a:rPr>
              <a:t>战略反攻和日本投降</a:t>
            </a:r>
            <a:endParaRPr lang="zh-CN" altLang="zh-CN" sz="4000" b="1" dirty="0">
              <a:latin typeface="微软雅黑" panose="020B0503020204020204" pitchFamily="34" charset="-122"/>
              <a:ea typeface="微软雅黑" panose="020B0503020204020204" pitchFamily="34" charset="-122"/>
              <a:sym typeface="宋体" panose="02010600030101010101" pitchFamily="2" charset="-122"/>
            </a:endParaRPr>
          </a:p>
        </p:txBody>
      </p:sp>
      <p:pic>
        <p:nvPicPr>
          <p:cNvPr id="3" name="图片 2" descr="墨索里尼.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646808" y="1196752"/>
            <a:ext cx="3700463" cy="410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descr="W02005050278903719578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2764" y="1196752"/>
            <a:ext cx="3949700" cy="4043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1559496" y="5373216"/>
            <a:ext cx="3798887"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2400" b="1" dirty="0">
                <a:latin typeface="微软雅黑" panose="020B0503020204020204" pitchFamily="34" charset="-122"/>
                <a:ea typeface="微软雅黑" panose="020B0503020204020204" pitchFamily="34" charset="-122"/>
                <a:cs typeface="方正仿宋_GBK"/>
              </a:rPr>
              <a:t>1943</a:t>
            </a:r>
            <a:r>
              <a:rPr lang="zh-CN" altLang="en-US" sz="2400" b="1" dirty="0">
                <a:latin typeface="微软雅黑" panose="020B0503020204020204" pitchFamily="34" charset="-122"/>
                <a:ea typeface="微软雅黑" panose="020B0503020204020204" pitchFamily="34" charset="-122"/>
                <a:cs typeface="方正仿宋_GBK"/>
              </a:rPr>
              <a:t>年</a:t>
            </a:r>
            <a:r>
              <a:rPr lang="en-US" altLang="zh-CN" sz="2400" b="1" dirty="0">
                <a:latin typeface="微软雅黑" panose="020B0503020204020204" pitchFamily="34" charset="-122"/>
                <a:ea typeface="微软雅黑" panose="020B0503020204020204" pitchFamily="34" charset="-122"/>
                <a:cs typeface="方正仿宋_GBK"/>
              </a:rPr>
              <a:t>9</a:t>
            </a:r>
            <a:r>
              <a:rPr lang="zh-CN" altLang="en-US" sz="2400" b="1" dirty="0">
                <a:latin typeface="微软雅黑" panose="020B0503020204020204" pitchFamily="34" charset="-122"/>
                <a:ea typeface="微软雅黑" panose="020B0503020204020204" pitchFamily="34" charset="-122"/>
                <a:cs typeface="方正仿宋_GBK"/>
              </a:rPr>
              <a:t>月，意大利法西斯宣布投降。</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6" name="TextBox 5"/>
          <p:cNvSpPr txBox="1">
            <a:spLocks noChangeArrowheads="1"/>
          </p:cNvSpPr>
          <p:nvPr/>
        </p:nvSpPr>
        <p:spPr bwMode="auto">
          <a:xfrm>
            <a:off x="5879976" y="5370289"/>
            <a:ext cx="5112568"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400" b="1" dirty="0">
                <a:latin typeface="微软雅黑" panose="020B0503020204020204" pitchFamily="34" charset="-122"/>
                <a:ea typeface="微软雅黑" panose="020B0503020204020204" pitchFamily="34" charset="-122"/>
                <a:cs typeface="方正仿宋_GBK"/>
              </a:rPr>
              <a:t>1945年4月，德国法西斯希特勒自杀</a:t>
            </a:r>
            <a:endParaRPr lang="zh-CN" altLang="en-US" sz="2400" b="1" dirty="0">
              <a:latin typeface="微软雅黑" panose="020B0503020204020204" pitchFamily="34" charset="-122"/>
              <a:ea typeface="微软雅黑" panose="020B0503020204020204" pitchFamily="34" charset="-122"/>
              <a:cs typeface="方正仿宋_GBK"/>
            </a:endParaRPr>
          </a:p>
          <a:p>
            <a:pPr>
              <a:lnSpc>
                <a:spcPct val="150000"/>
              </a:lnSpc>
            </a:pPr>
            <a:r>
              <a:rPr lang="zh-CN" altLang="en-US" sz="2400" b="1" dirty="0">
                <a:latin typeface="微软雅黑" panose="020B0503020204020204" pitchFamily="34" charset="-122"/>
                <a:ea typeface="微软雅黑" panose="020B0503020204020204" pitchFamily="34" charset="-122"/>
                <a:cs typeface="方正仿宋_GBK"/>
              </a:rPr>
              <a:t>1945年5月，德国法西斯宣布投降</a:t>
            </a:r>
            <a:endParaRPr lang="zh-CN" altLang="en-US" sz="24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500"/>
                                        <p:tgtEl>
                                          <p:spTgt spid="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图片 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75520" y="692696"/>
            <a:ext cx="3959225" cy="464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4" name="图片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9000" y="692696"/>
            <a:ext cx="4630738" cy="461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a:spLocks noChangeArrowheads="1"/>
          </p:cNvSpPr>
          <p:nvPr/>
        </p:nvSpPr>
        <p:spPr bwMode="auto">
          <a:xfrm>
            <a:off x="1919536" y="5373216"/>
            <a:ext cx="8589963" cy="1135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2400" b="1" dirty="0">
                <a:latin typeface="微软雅黑" panose="020B0503020204020204" pitchFamily="34" charset="-122"/>
                <a:ea typeface="微软雅黑" panose="020B0503020204020204" pitchFamily="34" charset="-122"/>
                <a:cs typeface="方正仿宋_GBK"/>
              </a:rPr>
              <a:t>1945年</a:t>
            </a:r>
            <a:r>
              <a:rPr lang="en-US" altLang="zh-CN" sz="2400" b="1" dirty="0">
                <a:latin typeface="微软雅黑" panose="020B0503020204020204" pitchFamily="34" charset="-122"/>
                <a:ea typeface="微软雅黑" panose="020B0503020204020204" pitchFamily="34" charset="-122"/>
                <a:cs typeface="方正仿宋_GBK"/>
              </a:rPr>
              <a:t>8</a:t>
            </a:r>
            <a:r>
              <a:rPr lang="zh-CN" altLang="en-US" sz="2400" b="1" dirty="0">
                <a:latin typeface="微软雅黑" panose="020B0503020204020204" pitchFamily="34" charset="-122"/>
                <a:ea typeface="微软雅黑" panose="020B0503020204020204" pitchFamily="34" charset="-122"/>
                <a:cs typeface="方正仿宋_GBK"/>
              </a:rPr>
              <a:t>月</a:t>
            </a:r>
            <a:r>
              <a:rPr lang="en-US" altLang="zh-CN" sz="2400" b="1" dirty="0">
                <a:latin typeface="微软雅黑" panose="020B0503020204020204" pitchFamily="34" charset="-122"/>
                <a:ea typeface="微软雅黑" panose="020B0503020204020204" pitchFamily="34" charset="-122"/>
                <a:cs typeface="方正仿宋_GBK"/>
              </a:rPr>
              <a:t>6</a:t>
            </a:r>
            <a:r>
              <a:rPr lang="zh-CN" altLang="en-US" sz="2400" b="1" dirty="0">
                <a:latin typeface="微软雅黑" panose="020B0503020204020204" pitchFamily="34" charset="-122"/>
                <a:ea typeface="微软雅黑" panose="020B0503020204020204" pitchFamily="34" charset="-122"/>
                <a:cs typeface="方正仿宋_GBK"/>
              </a:rPr>
              <a:t>日、</a:t>
            </a:r>
            <a:r>
              <a:rPr lang="en-US" altLang="zh-CN" sz="2400" b="1" dirty="0">
                <a:latin typeface="微软雅黑" panose="020B0503020204020204" pitchFamily="34" charset="-122"/>
                <a:ea typeface="微软雅黑" panose="020B0503020204020204" pitchFamily="34" charset="-122"/>
                <a:cs typeface="方正仿宋_GBK"/>
              </a:rPr>
              <a:t>9</a:t>
            </a:r>
            <a:r>
              <a:rPr lang="zh-CN" altLang="en-US" sz="2400" b="1" dirty="0">
                <a:latin typeface="微软雅黑" panose="020B0503020204020204" pitchFamily="34" charset="-122"/>
                <a:ea typeface="微软雅黑" panose="020B0503020204020204" pitchFamily="34" charset="-122"/>
                <a:cs typeface="方正仿宋_GBK"/>
              </a:rPr>
              <a:t>日，美国先后向日本广岛和长崎各投一枚原子弹。上图表示的是原子弹的蘑菇云及原子弹后的城市惨像。</a:t>
            </a:r>
            <a:endParaRPr lang="zh-CN" altLang="en-US" sz="24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horizontal)">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5" descr="00000_4"/>
          <p:cNvPicPr>
            <a:picLocks noGrp="1"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62100" y="485775"/>
            <a:ext cx="4165600" cy="302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8" name="Picture 7" descr="00000_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51513" y="3533924"/>
            <a:ext cx="4903787" cy="291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Text Box 10"/>
          <p:cNvSpPr txBox="1">
            <a:spLocks noChangeArrowheads="1"/>
          </p:cNvSpPr>
          <p:nvPr/>
        </p:nvSpPr>
        <p:spPr bwMode="auto">
          <a:xfrm>
            <a:off x="1576388" y="490538"/>
            <a:ext cx="39435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b="1" dirty="0">
                <a:latin typeface="微软雅黑" panose="020B0503020204020204" pitchFamily="34" charset="-122"/>
                <a:ea typeface="微软雅黑" panose="020B0503020204020204" pitchFamily="34" charset="-122"/>
                <a:cs typeface="方正仿宋_GBK"/>
              </a:rPr>
              <a:t>1945</a:t>
            </a:r>
            <a:r>
              <a:rPr lang="zh-CN" altLang="en-US" sz="2400" b="1" dirty="0">
                <a:latin typeface="微软雅黑" panose="020B0503020204020204" pitchFamily="34" charset="-122"/>
                <a:ea typeface="微软雅黑" panose="020B0503020204020204" pitchFamily="34" charset="-122"/>
                <a:cs typeface="方正仿宋_GBK"/>
              </a:rPr>
              <a:t>年</a:t>
            </a:r>
            <a:r>
              <a:rPr lang="en-US" altLang="zh-CN" sz="2400" b="1" dirty="0">
                <a:latin typeface="微软雅黑" panose="020B0503020204020204" pitchFamily="34" charset="-122"/>
                <a:ea typeface="微软雅黑" panose="020B0503020204020204" pitchFamily="34" charset="-122"/>
                <a:cs typeface="方正仿宋_GBK"/>
              </a:rPr>
              <a:t>8</a:t>
            </a:r>
            <a:r>
              <a:rPr lang="zh-CN" altLang="en-US" sz="2400" b="1" dirty="0">
                <a:latin typeface="微软雅黑" panose="020B0503020204020204" pitchFamily="34" charset="-122"/>
                <a:ea typeface="微软雅黑" panose="020B0503020204020204" pitchFamily="34" charset="-122"/>
                <a:cs typeface="方正仿宋_GBK"/>
              </a:rPr>
              <a:t>月，苏联对日宣战</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24580" name="Text Box 11"/>
          <p:cNvSpPr txBox="1">
            <a:spLocks noChangeArrowheads="1"/>
          </p:cNvSpPr>
          <p:nvPr/>
        </p:nvSpPr>
        <p:spPr bwMode="auto">
          <a:xfrm>
            <a:off x="5772174" y="3544689"/>
            <a:ext cx="313213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苏联红军进入哈尔滨</a:t>
            </a:r>
            <a:endParaRPr lang="zh-CN" altLang="en-US" sz="2400" b="1" dirty="0">
              <a:latin typeface="微软雅黑" panose="020B0503020204020204" pitchFamily="34" charset="-122"/>
              <a:ea typeface="微软雅黑" panose="020B0503020204020204" pitchFamily="34" charset="-122"/>
              <a:cs typeface="方正仿宋_GBK"/>
            </a:endParaRPr>
          </a:p>
        </p:txBody>
      </p:sp>
      <p:pic>
        <p:nvPicPr>
          <p:cNvPr id="24581" name="Picture 12" descr="00000_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0400" y="476672"/>
            <a:ext cx="4935538" cy="304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3" descr="00000_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3554413"/>
            <a:ext cx="4203700" cy="290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Text Box 14"/>
          <p:cNvSpPr txBox="1">
            <a:spLocks noChangeArrowheads="1"/>
          </p:cNvSpPr>
          <p:nvPr/>
        </p:nvSpPr>
        <p:spPr bwMode="auto">
          <a:xfrm>
            <a:off x="1595438" y="3573463"/>
            <a:ext cx="406717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苏联红军向东北兴安岭地区的日军发动进攻</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24584" name="Text Box 15"/>
          <p:cNvSpPr txBox="1">
            <a:spLocks noChangeArrowheads="1"/>
          </p:cNvSpPr>
          <p:nvPr/>
        </p:nvSpPr>
        <p:spPr bwMode="auto">
          <a:xfrm>
            <a:off x="5821933" y="438815"/>
            <a:ext cx="4954587"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苏联红军的坦克部队向日本关东军进攻</a:t>
            </a:r>
            <a:endParaRPr lang="zh-CN" altLang="en-US" sz="2400" b="1" dirty="0">
              <a:latin typeface="微软雅黑" panose="020B0503020204020204" pitchFamily="34" charset="-122"/>
              <a:ea typeface="微软雅黑" panose="020B0503020204020204" pitchFamily="34"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4577"/>
                                        </p:tgtEl>
                                        <p:attrNameLst>
                                          <p:attrName>style.visibility</p:attrName>
                                        </p:attrNameLst>
                                      </p:cBhvr>
                                      <p:to>
                                        <p:strVal val="visible"/>
                                      </p:to>
                                    </p:set>
                                    <p:animEffect transition="in" filter="fade">
                                      <p:cBhvr>
                                        <p:cTn id="7" dur="800" decel="100000"/>
                                        <p:tgtEl>
                                          <p:spTgt spid="24577"/>
                                        </p:tgtEl>
                                      </p:cBhvr>
                                    </p:animEffect>
                                    <p:anim calcmode="lin" valueType="num">
                                      <p:cBhvr>
                                        <p:cTn id="8" dur="800" decel="100000" fill="hold"/>
                                        <p:tgtEl>
                                          <p:spTgt spid="24577"/>
                                        </p:tgtEl>
                                        <p:attrNameLst>
                                          <p:attrName>style.rotation</p:attrName>
                                        </p:attrNameLst>
                                      </p:cBhvr>
                                      <p:tavLst>
                                        <p:tav tm="0">
                                          <p:val>
                                            <p:fltVal val="-90"/>
                                          </p:val>
                                        </p:tav>
                                        <p:tav tm="100000">
                                          <p:val>
                                            <p:fltVal val="0"/>
                                          </p:val>
                                        </p:tav>
                                      </p:tavLst>
                                    </p:anim>
                                    <p:anim calcmode="lin" valueType="num">
                                      <p:cBhvr>
                                        <p:cTn id="9" dur="800" decel="100000" fill="hold"/>
                                        <p:tgtEl>
                                          <p:spTgt spid="24577"/>
                                        </p:tgtEl>
                                        <p:attrNameLst>
                                          <p:attrName>ppt_x</p:attrName>
                                        </p:attrNameLst>
                                      </p:cBhvr>
                                      <p:tavLst>
                                        <p:tav tm="0">
                                          <p:val>
                                            <p:strVal val="#ppt_x+0.4"/>
                                          </p:val>
                                        </p:tav>
                                        <p:tav tm="100000">
                                          <p:val>
                                            <p:strVal val="#ppt_x-0.05"/>
                                          </p:val>
                                        </p:tav>
                                      </p:tavLst>
                                    </p:anim>
                                    <p:anim calcmode="lin" valueType="num">
                                      <p:cBhvr>
                                        <p:cTn id="10" dur="800" decel="100000" fill="hold"/>
                                        <p:tgtEl>
                                          <p:spTgt spid="2457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457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4577"/>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24579"/>
                                        </p:tgtEl>
                                        <p:attrNameLst>
                                          <p:attrName>style.visibility</p:attrName>
                                        </p:attrNameLst>
                                      </p:cBhvr>
                                      <p:to>
                                        <p:strVal val="visible"/>
                                      </p:to>
                                    </p:set>
                                    <p:animEffect transition="in" filter="fade">
                                      <p:cBhvr>
                                        <p:cTn id="15" dur="800" decel="100000"/>
                                        <p:tgtEl>
                                          <p:spTgt spid="24579"/>
                                        </p:tgtEl>
                                      </p:cBhvr>
                                    </p:animEffect>
                                    <p:anim calcmode="lin" valueType="num">
                                      <p:cBhvr>
                                        <p:cTn id="16" dur="800" decel="100000" fill="hold"/>
                                        <p:tgtEl>
                                          <p:spTgt spid="24579"/>
                                        </p:tgtEl>
                                        <p:attrNameLst>
                                          <p:attrName>style.rotation</p:attrName>
                                        </p:attrNameLst>
                                      </p:cBhvr>
                                      <p:tavLst>
                                        <p:tav tm="0">
                                          <p:val>
                                            <p:fltVal val="-90"/>
                                          </p:val>
                                        </p:tav>
                                        <p:tav tm="100000">
                                          <p:val>
                                            <p:fltVal val="0"/>
                                          </p:val>
                                        </p:tav>
                                      </p:tavLst>
                                    </p:anim>
                                    <p:anim calcmode="lin" valueType="num">
                                      <p:cBhvr>
                                        <p:cTn id="17" dur="800" decel="100000" fill="hold"/>
                                        <p:tgtEl>
                                          <p:spTgt spid="24579"/>
                                        </p:tgtEl>
                                        <p:attrNameLst>
                                          <p:attrName>ppt_x</p:attrName>
                                        </p:attrNameLst>
                                      </p:cBhvr>
                                      <p:tavLst>
                                        <p:tav tm="0">
                                          <p:val>
                                            <p:strVal val="#ppt_x+0.4"/>
                                          </p:val>
                                        </p:tav>
                                        <p:tav tm="100000">
                                          <p:val>
                                            <p:strVal val="#ppt_x-0.05"/>
                                          </p:val>
                                        </p:tav>
                                      </p:tavLst>
                                    </p:anim>
                                    <p:anim calcmode="lin" valueType="num">
                                      <p:cBhvr>
                                        <p:cTn id="18" dur="800" decel="100000" fill="hold"/>
                                        <p:tgtEl>
                                          <p:spTgt spid="24579"/>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24579"/>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24579"/>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0" presetClass="entr" presetSubtype="0" fill="hold" nodeType="clickEffect">
                                  <p:stCondLst>
                                    <p:cond delay="0"/>
                                  </p:stCondLst>
                                  <p:childTnLst>
                                    <p:set>
                                      <p:cBhvr>
                                        <p:cTn id="24" dur="1" fill="hold">
                                          <p:stCondLst>
                                            <p:cond delay="0"/>
                                          </p:stCondLst>
                                        </p:cTn>
                                        <p:tgtEl>
                                          <p:spTgt spid="24581"/>
                                        </p:tgtEl>
                                        <p:attrNameLst>
                                          <p:attrName>style.visibility</p:attrName>
                                        </p:attrNameLst>
                                      </p:cBhvr>
                                      <p:to>
                                        <p:strVal val="visible"/>
                                      </p:to>
                                    </p:set>
                                    <p:animEffect transition="in" filter="fade">
                                      <p:cBhvr>
                                        <p:cTn id="25" dur="800" decel="100000"/>
                                        <p:tgtEl>
                                          <p:spTgt spid="24581"/>
                                        </p:tgtEl>
                                      </p:cBhvr>
                                    </p:animEffect>
                                    <p:anim calcmode="lin" valueType="num">
                                      <p:cBhvr>
                                        <p:cTn id="26" dur="800" decel="100000" fill="hold"/>
                                        <p:tgtEl>
                                          <p:spTgt spid="24581"/>
                                        </p:tgtEl>
                                        <p:attrNameLst>
                                          <p:attrName>style.rotation</p:attrName>
                                        </p:attrNameLst>
                                      </p:cBhvr>
                                      <p:tavLst>
                                        <p:tav tm="0">
                                          <p:val>
                                            <p:fltVal val="-90"/>
                                          </p:val>
                                        </p:tav>
                                        <p:tav tm="100000">
                                          <p:val>
                                            <p:fltVal val="0"/>
                                          </p:val>
                                        </p:tav>
                                      </p:tavLst>
                                    </p:anim>
                                    <p:anim calcmode="lin" valueType="num">
                                      <p:cBhvr>
                                        <p:cTn id="27" dur="800" decel="100000" fill="hold"/>
                                        <p:tgtEl>
                                          <p:spTgt spid="24581"/>
                                        </p:tgtEl>
                                        <p:attrNameLst>
                                          <p:attrName>ppt_x</p:attrName>
                                        </p:attrNameLst>
                                      </p:cBhvr>
                                      <p:tavLst>
                                        <p:tav tm="0">
                                          <p:val>
                                            <p:strVal val="#ppt_x+0.4"/>
                                          </p:val>
                                        </p:tav>
                                        <p:tav tm="100000">
                                          <p:val>
                                            <p:strVal val="#ppt_x-0.05"/>
                                          </p:val>
                                        </p:tav>
                                      </p:tavLst>
                                    </p:anim>
                                    <p:anim calcmode="lin" valueType="num">
                                      <p:cBhvr>
                                        <p:cTn id="28" dur="800" decel="100000" fill="hold"/>
                                        <p:tgtEl>
                                          <p:spTgt spid="24581"/>
                                        </p:tgtEl>
                                        <p:attrNameLst>
                                          <p:attrName>ppt_y</p:attrName>
                                        </p:attrNameLst>
                                      </p:cBhvr>
                                      <p:tavLst>
                                        <p:tav tm="0">
                                          <p:val>
                                            <p:strVal val="#ppt_y-0.4"/>
                                          </p:val>
                                        </p:tav>
                                        <p:tav tm="100000">
                                          <p:val>
                                            <p:strVal val="#ppt_y+0.1"/>
                                          </p:val>
                                        </p:tav>
                                      </p:tavLst>
                                    </p:anim>
                                    <p:anim calcmode="lin" valueType="num">
                                      <p:cBhvr>
                                        <p:cTn id="29" dur="200" accel="100000" fill="hold">
                                          <p:stCondLst>
                                            <p:cond delay="800"/>
                                          </p:stCondLst>
                                        </p:cTn>
                                        <p:tgtEl>
                                          <p:spTgt spid="24581"/>
                                        </p:tgtEl>
                                        <p:attrNameLst>
                                          <p:attrName>ppt_x</p:attrName>
                                        </p:attrNameLst>
                                      </p:cBhvr>
                                      <p:tavLst>
                                        <p:tav tm="0">
                                          <p:val>
                                            <p:strVal val="#ppt_x-0.05"/>
                                          </p:val>
                                        </p:tav>
                                        <p:tav tm="100000">
                                          <p:val>
                                            <p:strVal val="#ppt_x"/>
                                          </p:val>
                                        </p:tav>
                                      </p:tavLst>
                                    </p:anim>
                                    <p:anim calcmode="lin" valueType="num">
                                      <p:cBhvr>
                                        <p:cTn id="30" dur="200" accel="100000" fill="hold">
                                          <p:stCondLst>
                                            <p:cond delay="800"/>
                                          </p:stCondLst>
                                        </p:cTn>
                                        <p:tgtEl>
                                          <p:spTgt spid="24581"/>
                                        </p:tgtEl>
                                        <p:attrNameLst>
                                          <p:attrName>ppt_y</p:attrName>
                                        </p:attrNameLst>
                                      </p:cBhvr>
                                      <p:tavLst>
                                        <p:tav tm="0">
                                          <p:val>
                                            <p:strVal val="#ppt_y+0.1"/>
                                          </p:val>
                                        </p:tav>
                                        <p:tav tm="100000">
                                          <p:val>
                                            <p:strVal val="#ppt_y"/>
                                          </p:val>
                                        </p:tav>
                                      </p:tavLst>
                                    </p:anim>
                                  </p:childTnLst>
                                </p:cTn>
                              </p:par>
                              <p:par>
                                <p:cTn id="31" presetID="30" presetClass="entr" presetSubtype="0" fill="hold" grpId="0" nodeType="withEffect">
                                  <p:stCondLst>
                                    <p:cond delay="0"/>
                                  </p:stCondLst>
                                  <p:childTnLst>
                                    <p:set>
                                      <p:cBhvr>
                                        <p:cTn id="32" dur="1" fill="hold">
                                          <p:stCondLst>
                                            <p:cond delay="0"/>
                                          </p:stCondLst>
                                        </p:cTn>
                                        <p:tgtEl>
                                          <p:spTgt spid="24584"/>
                                        </p:tgtEl>
                                        <p:attrNameLst>
                                          <p:attrName>style.visibility</p:attrName>
                                        </p:attrNameLst>
                                      </p:cBhvr>
                                      <p:to>
                                        <p:strVal val="visible"/>
                                      </p:to>
                                    </p:set>
                                    <p:animEffect transition="in" filter="fade">
                                      <p:cBhvr>
                                        <p:cTn id="33" dur="800" decel="100000"/>
                                        <p:tgtEl>
                                          <p:spTgt spid="24584"/>
                                        </p:tgtEl>
                                      </p:cBhvr>
                                    </p:animEffect>
                                    <p:anim calcmode="lin" valueType="num">
                                      <p:cBhvr>
                                        <p:cTn id="34" dur="800" decel="100000" fill="hold"/>
                                        <p:tgtEl>
                                          <p:spTgt spid="24584"/>
                                        </p:tgtEl>
                                        <p:attrNameLst>
                                          <p:attrName>style.rotation</p:attrName>
                                        </p:attrNameLst>
                                      </p:cBhvr>
                                      <p:tavLst>
                                        <p:tav tm="0">
                                          <p:val>
                                            <p:fltVal val="-90"/>
                                          </p:val>
                                        </p:tav>
                                        <p:tav tm="100000">
                                          <p:val>
                                            <p:fltVal val="0"/>
                                          </p:val>
                                        </p:tav>
                                      </p:tavLst>
                                    </p:anim>
                                    <p:anim calcmode="lin" valueType="num">
                                      <p:cBhvr>
                                        <p:cTn id="35" dur="800" decel="100000" fill="hold"/>
                                        <p:tgtEl>
                                          <p:spTgt spid="24584"/>
                                        </p:tgtEl>
                                        <p:attrNameLst>
                                          <p:attrName>ppt_x</p:attrName>
                                        </p:attrNameLst>
                                      </p:cBhvr>
                                      <p:tavLst>
                                        <p:tav tm="0">
                                          <p:val>
                                            <p:strVal val="#ppt_x+0.4"/>
                                          </p:val>
                                        </p:tav>
                                        <p:tav tm="100000">
                                          <p:val>
                                            <p:strVal val="#ppt_x-0.05"/>
                                          </p:val>
                                        </p:tav>
                                      </p:tavLst>
                                    </p:anim>
                                    <p:anim calcmode="lin" valueType="num">
                                      <p:cBhvr>
                                        <p:cTn id="36" dur="800" decel="100000" fill="hold"/>
                                        <p:tgtEl>
                                          <p:spTgt spid="24584"/>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4584"/>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4584"/>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24582"/>
                                        </p:tgtEl>
                                        <p:attrNameLst>
                                          <p:attrName>style.visibility</p:attrName>
                                        </p:attrNameLst>
                                      </p:cBhvr>
                                      <p:to>
                                        <p:strVal val="visible"/>
                                      </p:to>
                                    </p:set>
                                    <p:animEffect transition="in" filter="fade">
                                      <p:cBhvr>
                                        <p:cTn id="43" dur="800" decel="100000"/>
                                        <p:tgtEl>
                                          <p:spTgt spid="24582"/>
                                        </p:tgtEl>
                                      </p:cBhvr>
                                    </p:animEffect>
                                    <p:anim calcmode="lin" valueType="num">
                                      <p:cBhvr>
                                        <p:cTn id="44" dur="800" decel="100000" fill="hold"/>
                                        <p:tgtEl>
                                          <p:spTgt spid="24582"/>
                                        </p:tgtEl>
                                        <p:attrNameLst>
                                          <p:attrName>style.rotation</p:attrName>
                                        </p:attrNameLst>
                                      </p:cBhvr>
                                      <p:tavLst>
                                        <p:tav tm="0">
                                          <p:val>
                                            <p:fltVal val="-90"/>
                                          </p:val>
                                        </p:tav>
                                        <p:tav tm="100000">
                                          <p:val>
                                            <p:fltVal val="0"/>
                                          </p:val>
                                        </p:tav>
                                      </p:tavLst>
                                    </p:anim>
                                    <p:anim calcmode="lin" valueType="num">
                                      <p:cBhvr>
                                        <p:cTn id="45" dur="800" decel="100000" fill="hold"/>
                                        <p:tgtEl>
                                          <p:spTgt spid="24582"/>
                                        </p:tgtEl>
                                        <p:attrNameLst>
                                          <p:attrName>ppt_x</p:attrName>
                                        </p:attrNameLst>
                                      </p:cBhvr>
                                      <p:tavLst>
                                        <p:tav tm="0">
                                          <p:val>
                                            <p:strVal val="#ppt_x+0.4"/>
                                          </p:val>
                                        </p:tav>
                                        <p:tav tm="100000">
                                          <p:val>
                                            <p:strVal val="#ppt_x-0.05"/>
                                          </p:val>
                                        </p:tav>
                                      </p:tavLst>
                                    </p:anim>
                                    <p:anim calcmode="lin" valueType="num">
                                      <p:cBhvr>
                                        <p:cTn id="46" dur="800" decel="100000" fill="hold"/>
                                        <p:tgtEl>
                                          <p:spTgt spid="24582"/>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4582"/>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4582"/>
                                        </p:tgtEl>
                                        <p:attrNameLst>
                                          <p:attrName>ppt_y</p:attrName>
                                        </p:attrNameLst>
                                      </p:cBhvr>
                                      <p:tavLst>
                                        <p:tav tm="0">
                                          <p:val>
                                            <p:strVal val="#ppt_y+0.1"/>
                                          </p:val>
                                        </p:tav>
                                        <p:tav tm="100000">
                                          <p:val>
                                            <p:strVal val="#ppt_y"/>
                                          </p:val>
                                        </p:tav>
                                      </p:tavLst>
                                    </p:anim>
                                  </p:childTnLst>
                                </p:cTn>
                              </p:par>
                              <p:par>
                                <p:cTn id="49" presetID="30" presetClass="entr" presetSubtype="0" fill="hold" grpId="0" nodeType="withEffect">
                                  <p:stCondLst>
                                    <p:cond delay="0"/>
                                  </p:stCondLst>
                                  <p:childTnLst>
                                    <p:set>
                                      <p:cBhvr>
                                        <p:cTn id="50" dur="1" fill="hold">
                                          <p:stCondLst>
                                            <p:cond delay="0"/>
                                          </p:stCondLst>
                                        </p:cTn>
                                        <p:tgtEl>
                                          <p:spTgt spid="24583"/>
                                        </p:tgtEl>
                                        <p:attrNameLst>
                                          <p:attrName>style.visibility</p:attrName>
                                        </p:attrNameLst>
                                      </p:cBhvr>
                                      <p:to>
                                        <p:strVal val="visible"/>
                                      </p:to>
                                    </p:set>
                                    <p:animEffect transition="in" filter="fade">
                                      <p:cBhvr>
                                        <p:cTn id="51" dur="800" decel="100000"/>
                                        <p:tgtEl>
                                          <p:spTgt spid="24583"/>
                                        </p:tgtEl>
                                      </p:cBhvr>
                                    </p:animEffect>
                                    <p:anim calcmode="lin" valueType="num">
                                      <p:cBhvr>
                                        <p:cTn id="52" dur="800" decel="100000" fill="hold"/>
                                        <p:tgtEl>
                                          <p:spTgt spid="24583"/>
                                        </p:tgtEl>
                                        <p:attrNameLst>
                                          <p:attrName>style.rotation</p:attrName>
                                        </p:attrNameLst>
                                      </p:cBhvr>
                                      <p:tavLst>
                                        <p:tav tm="0">
                                          <p:val>
                                            <p:fltVal val="-90"/>
                                          </p:val>
                                        </p:tav>
                                        <p:tav tm="100000">
                                          <p:val>
                                            <p:fltVal val="0"/>
                                          </p:val>
                                        </p:tav>
                                      </p:tavLst>
                                    </p:anim>
                                    <p:anim calcmode="lin" valueType="num">
                                      <p:cBhvr>
                                        <p:cTn id="53" dur="800" decel="100000" fill="hold"/>
                                        <p:tgtEl>
                                          <p:spTgt spid="24583"/>
                                        </p:tgtEl>
                                        <p:attrNameLst>
                                          <p:attrName>ppt_x</p:attrName>
                                        </p:attrNameLst>
                                      </p:cBhvr>
                                      <p:tavLst>
                                        <p:tav tm="0">
                                          <p:val>
                                            <p:strVal val="#ppt_x+0.4"/>
                                          </p:val>
                                        </p:tav>
                                        <p:tav tm="100000">
                                          <p:val>
                                            <p:strVal val="#ppt_x-0.05"/>
                                          </p:val>
                                        </p:tav>
                                      </p:tavLst>
                                    </p:anim>
                                    <p:anim calcmode="lin" valueType="num">
                                      <p:cBhvr>
                                        <p:cTn id="54" dur="800" decel="100000" fill="hold"/>
                                        <p:tgtEl>
                                          <p:spTgt spid="24583"/>
                                        </p:tgtEl>
                                        <p:attrNameLst>
                                          <p:attrName>ppt_y</p:attrName>
                                        </p:attrNameLst>
                                      </p:cBhvr>
                                      <p:tavLst>
                                        <p:tav tm="0">
                                          <p:val>
                                            <p:strVal val="#ppt_y-0.4"/>
                                          </p:val>
                                        </p:tav>
                                        <p:tav tm="100000">
                                          <p:val>
                                            <p:strVal val="#ppt_y+0.1"/>
                                          </p:val>
                                        </p:tav>
                                      </p:tavLst>
                                    </p:anim>
                                    <p:anim calcmode="lin" valueType="num">
                                      <p:cBhvr>
                                        <p:cTn id="55" dur="200" accel="100000" fill="hold">
                                          <p:stCondLst>
                                            <p:cond delay="800"/>
                                          </p:stCondLst>
                                        </p:cTn>
                                        <p:tgtEl>
                                          <p:spTgt spid="24583"/>
                                        </p:tgtEl>
                                        <p:attrNameLst>
                                          <p:attrName>ppt_x</p:attrName>
                                        </p:attrNameLst>
                                      </p:cBhvr>
                                      <p:tavLst>
                                        <p:tav tm="0">
                                          <p:val>
                                            <p:strVal val="#ppt_x-0.05"/>
                                          </p:val>
                                        </p:tav>
                                        <p:tav tm="100000">
                                          <p:val>
                                            <p:strVal val="#ppt_x"/>
                                          </p:val>
                                        </p:tav>
                                      </p:tavLst>
                                    </p:anim>
                                    <p:anim calcmode="lin" valueType="num">
                                      <p:cBhvr>
                                        <p:cTn id="56" dur="200" accel="100000" fill="hold">
                                          <p:stCondLst>
                                            <p:cond delay="800"/>
                                          </p:stCondLst>
                                        </p:cTn>
                                        <p:tgtEl>
                                          <p:spTgt spid="24583"/>
                                        </p:tgtEl>
                                        <p:attrNameLst>
                                          <p:attrName>ppt_y</p:attrName>
                                        </p:attrNameLst>
                                      </p:cBhvr>
                                      <p:tavLst>
                                        <p:tav tm="0">
                                          <p:val>
                                            <p:strVal val="#ppt_y+0.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30" presetClass="entr" presetSubtype="0" fill="hold" nodeType="clickEffect">
                                  <p:stCondLst>
                                    <p:cond delay="0"/>
                                  </p:stCondLst>
                                  <p:childTnLst>
                                    <p:set>
                                      <p:cBhvr>
                                        <p:cTn id="60" dur="1" fill="hold">
                                          <p:stCondLst>
                                            <p:cond delay="0"/>
                                          </p:stCondLst>
                                        </p:cTn>
                                        <p:tgtEl>
                                          <p:spTgt spid="24578"/>
                                        </p:tgtEl>
                                        <p:attrNameLst>
                                          <p:attrName>style.visibility</p:attrName>
                                        </p:attrNameLst>
                                      </p:cBhvr>
                                      <p:to>
                                        <p:strVal val="visible"/>
                                      </p:to>
                                    </p:set>
                                    <p:animEffect transition="in" filter="fade">
                                      <p:cBhvr>
                                        <p:cTn id="61" dur="800" decel="100000"/>
                                        <p:tgtEl>
                                          <p:spTgt spid="24578"/>
                                        </p:tgtEl>
                                      </p:cBhvr>
                                    </p:animEffect>
                                    <p:anim calcmode="lin" valueType="num">
                                      <p:cBhvr>
                                        <p:cTn id="62" dur="800" decel="100000" fill="hold"/>
                                        <p:tgtEl>
                                          <p:spTgt spid="24578"/>
                                        </p:tgtEl>
                                        <p:attrNameLst>
                                          <p:attrName>style.rotation</p:attrName>
                                        </p:attrNameLst>
                                      </p:cBhvr>
                                      <p:tavLst>
                                        <p:tav tm="0">
                                          <p:val>
                                            <p:fltVal val="-90"/>
                                          </p:val>
                                        </p:tav>
                                        <p:tav tm="100000">
                                          <p:val>
                                            <p:fltVal val="0"/>
                                          </p:val>
                                        </p:tav>
                                      </p:tavLst>
                                    </p:anim>
                                    <p:anim calcmode="lin" valueType="num">
                                      <p:cBhvr>
                                        <p:cTn id="63" dur="800" decel="100000" fill="hold"/>
                                        <p:tgtEl>
                                          <p:spTgt spid="24578"/>
                                        </p:tgtEl>
                                        <p:attrNameLst>
                                          <p:attrName>ppt_x</p:attrName>
                                        </p:attrNameLst>
                                      </p:cBhvr>
                                      <p:tavLst>
                                        <p:tav tm="0">
                                          <p:val>
                                            <p:strVal val="#ppt_x+0.4"/>
                                          </p:val>
                                        </p:tav>
                                        <p:tav tm="100000">
                                          <p:val>
                                            <p:strVal val="#ppt_x-0.05"/>
                                          </p:val>
                                        </p:tav>
                                      </p:tavLst>
                                    </p:anim>
                                    <p:anim calcmode="lin" valueType="num">
                                      <p:cBhvr>
                                        <p:cTn id="64" dur="800" decel="100000" fill="hold"/>
                                        <p:tgtEl>
                                          <p:spTgt spid="24578"/>
                                        </p:tgtEl>
                                        <p:attrNameLst>
                                          <p:attrName>ppt_y</p:attrName>
                                        </p:attrNameLst>
                                      </p:cBhvr>
                                      <p:tavLst>
                                        <p:tav tm="0">
                                          <p:val>
                                            <p:strVal val="#ppt_y-0.4"/>
                                          </p:val>
                                        </p:tav>
                                        <p:tav tm="100000">
                                          <p:val>
                                            <p:strVal val="#ppt_y+0.1"/>
                                          </p:val>
                                        </p:tav>
                                      </p:tavLst>
                                    </p:anim>
                                    <p:anim calcmode="lin" valueType="num">
                                      <p:cBhvr>
                                        <p:cTn id="65" dur="200" accel="100000" fill="hold">
                                          <p:stCondLst>
                                            <p:cond delay="800"/>
                                          </p:stCondLst>
                                        </p:cTn>
                                        <p:tgtEl>
                                          <p:spTgt spid="24578"/>
                                        </p:tgtEl>
                                        <p:attrNameLst>
                                          <p:attrName>ppt_x</p:attrName>
                                        </p:attrNameLst>
                                      </p:cBhvr>
                                      <p:tavLst>
                                        <p:tav tm="0">
                                          <p:val>
                                            <p:strVal val="#ppt_x-0.05"/>
                                          </p:val>
                                        </p:tav>
                                        <p:tav tm="100000">
                                          <p:val>
                                            <p:strVal val="#ppt_x"/>
                                          </p:val>
                                        </p:tav>
                                      </p:tavLst>
                                    </p:anim>
                                    <p:anim calcmode="lin" valueType="num">
                                      <p:cBhvr>
                                        <p:cTn id="66" dur="200" accel="100000" fill="hold">
                                          <p:stCondLst>
                                            <p:cond delay="800"/>
                                          </p:stCondLst>
                                        </p:cTn>
                                        <p:tgtEl>
                                          <p:spTgt spid="24578"/>
                                        </p:tgtEl>
                                        <p:attrNameLst>
                                          <p:attrName>ppt_y</p:attrName>
                                        </p:attrNameLst>
                                      </p:cBhvr>
                                      <p:tavLst>
                                        <p:tav tm="0">
                                          <p:val>
                                            <p:strVal val="#ppt_y+0.1"/>
                                          </p:val>
                                        </p:tav>
                                        <p:tav tm="100000">
                                          <p:val>
                                            <p:strVal val="#ppt_y"/>
                                          </p:val>
                                        </p:tav>
                                      </p:tavLst>
                                    </p:anim>
                                  </p:childTnLst>
                                </p:cTn>
                              </p:par>
                              <p:par>
                                <p:cTn id="67" presetID="30" presetClass="entr" presetSubtype="0" fill="hold" grpId="0" nodeType="withEffect">
                                  <p:stCondLst>
                                    <p:cond delay="0"/>
                                  </p:stCondLst>
                                  <p:childTnLst>
                                    <p:set>
                                      <p:cBhvr>
                                        <p:cTn id="68" dur="1" fill="hold">
                                          <p:stCondLst>
                                            <p:cond delay="0"/>
                                          </p:stCondLst>
                                        </p:cTn>
                                        <p:tgtEl>
                                          <p:spTgt spid="24580"/>
                                        </p:tgtEl>
                                        <p:attrNameLst>
                                          <p:attrName>style.visibility</p:attrName>
                                        </p:attrNameLst>
                                      </p:cBhvr>
                                      <p:to>
                                        <p:strVal val="visible"/>
                                      </p:to>
                                    </p:set>
                                    <p:animEffect transition="in" filter="fade">
                                      <p:cBhvr>
                                        <p:cTn id="69" dur="800" decel="100000"/>
                                        <p:tgtEl>
                                          <p:spTgt spid="24580"/>
                                        </p:tgtEl>
                                      </p:cBhvr>
                                    </p:animEffect>
                                    <p:anim calcmode="lin" valueType="num">
                                      <p:cBhvr>
                                        <p:cTn id="70" dur="800" decel="100000" fill="hold"/>
                                        <p:tgtEl>
                                          <p:spTgt spid="24580"/>
                                        </p:tgtEl>
                                        <p:attrNameLst>
                                          <p:attrName>style.rotation</p:attrName>
                                        </p:attrNameLst>
                                      </p:cBhvr>
                                      <p:tavLst>
                                        <p:tav tm="0">
                                          <p:val>
                                            <p:fltVal val="-90"/>
                                          </p:val>
                                        </p:tav>
                                        <p:tav tm="100000">
                                          <p:val>
                                            <p:fltVal val="0"/>
                                          </p:val>
                                        </p:tav>
                                      </p:tavLst>
                                    </p:anim>
                                    <p:anim calcmode="lin" valueType="num">
                                      <p:cBhvr>
                                        <p:cTn id="71" dur="800" decel="100000" fill="hold"/>
                                        <p:tgtEl>
                                          <p:spTgt spid="24580"/>
                                        </p:tgtEl>
                                        <p:attrNameLst>
                                          <p:attrName>ppt_x</p:attrName>
                                        </p:attrNameLst>
                                      </p:cBhvr>
                                      <p:tavLst>
                                        <p:tav tm="0">
                                          <p:val>
                                            <p:strVal val="#ppt_x+0.4"/>
                                          </p:val>
                                        </p:tav>
                                        <p:tav tm="100000">
                                          <p:val>
                                            <p:strVal val="#ppt_x-0.05"/>
                                          </p:val>
                                        </p:tav>
                                      </p:tavLst>
                                    </p:anim>
                                    <p:anim calcmode="lin" valueType="num">
                                      <p:cBhvr>
                                        <p:cTn id="72" dur="800" decel="100000" fill="hold"/>
                                        <p:tgtEl>
                                          <p:spTgt spid="24580"/>
                                        </p:tgtEl>
                                        <p:attrNameLst>
                                          <p:attrName>ppt_y</p:attrName>
                                        </p:attrNameLst>
                                      </p:cBhvr>
                                      <p:tavLst>
                                        <p:tav tm="0">
                                          <p:val>
                                            <p:strVal val="#ppt_y-0.4"/>
                                          </p:val>
                                        </p:tav>
                                        <p:tav tm="100000">
                                          <p:val>
                                            <p:strVal val="#ppt_y+0.1"/>
                                          </p:val>
                                        </p:tav>
                                      </p:tavLst>
                                    </p:anim>
                                    <p:anim calcmode="lin" valueType="num">
                                      <p:cBhvr>
                                        <p:cTn id="73" dur="200" accel="100000" fill="hold">
                                          <p:stCondLst>
                                            <p:cond delay="800"/>
                                          </p:stCondLst>
                                        </p:cTn>
                                        <p:tgtEl>
                                          <p:spTgt spid="24580"/>
                                        </p:tgtEl>
                                        <p:attrNameLst>
                                          <p:attrName>ppt_x</p:attrName>
                                        </p:attrNameLst>
                                      </p:cBhvr>
                                      <p:tavLst>
                                        <p:tav tm="0">
                                          <p:val>
                                            <p:strVal val="#ppt_x-0.05"/>
                                          </p:val>
                                        </p:tav>
                                        <p:tav tm="100000">
                                          <p:val>
                                            <p:strVal val="#ppt_x"/>
                                          </p:val>
                                        </p:tav>
                                      </p:tavLst>
                                    </p:anim>
                                    <p:anim calcmode="lin" valueType="num">
                                      <p:cBhvr>
                                        <p:cTn id="74" dur="200" accel="100000" fill="hold">
                                          <p:stCondLst>
                                            <p:cond delay="800"/>
                                          </p:stCondLst>
                                        </p:cTn>
                                        <p:tgtEl>
                                          <p:spTgt spid="2458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p:bldP spid="24580" grpId="0"/>
      <p:bldP spid="24583" grpId="0"/>
      <p:bldP spid="2458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Picture 5" descr="174-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487487" y="474663"/>
            <a:ext cx="6211888" cy="349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2" name="Text Box 9"/>
          <p:cNvSpPr txBox="1">
            <a:spLocks noChangeArrowheads="1"/>
          </p:cNvSpPr>
          <p:nvPr/>
        </p:nvSpPr>
        <p:spPr bwMode="auto">
          <a:xfrm>
            <a:off x="6358255" y="4077072"/>
            <a:ext cx="1008380" cy="2243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cs typeface="方正仿宋_GBK"/>
              </a:rPr>
              <a:t>八路军解放山海关</a:t>
            </a:r>
            <a:endParaRPr lang="zh-CN" altLang="en-US" sz="2400" b="1" dirty="0">
              <a:latin typeface="微软雅黑" panose="020B0503020204020204" pitchFamily="34" charset="-122"/>
              <a:ea typeface="微软雅黑" panose="020B0503020204020204" pitchFamily="34" charset="-122"/>
              <a:cs typeface="方正仿宋_GBK"/>
            </a:endParaRPr>
          </a:p>
        </p:txBody>
      </p:sp>
      <p:pic>
        <p:nvPicPr>
          <p:cNvPr id="25603" name="Picture 11" descr="00000_10"/>
          <p:cNvPicPr>
            <a:picLocks noChangeAspect="1" noChangeArrowheads="1"/>
          </p:cNvPicPr>
          <p:nvPr/>
        </p:nvPicPr>
        <p:blipFill>
          <a:blip r:embed="rId2">
            <a:extLst>
              <a:ext uri="{28A0092B-C50C-407E-A947-70E740481C1C}">
                <a14:useLocalDpi xmlns:a14="http://schemas.microsoft.com/office/drawing/2010/main" val="0"/>
              </a:ext>
            </a:extLst>
          </a:blip>
          <a:srcRect r="-49" b="47"/>
          <a:stretch>
            <a:fillRect/>
          </a:stretch>
        </p:blipFill>
        <p:spPr bwMode="auto">
          <a:xfrm>
            <a:off x="1544638" y="4000500"/>
            <a:ext cx="4725987"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12"/>
          <p:cNvSpPr txBox="1">
            <a:spLocks noChangeArrowheads="1"/>
          </p:cNvSpPr>
          <p:nvPr/>
        </p:nvSpPr>
        <p:spPr bwMode="auto">
          <a:xfrm>
            <a:off x="7961630" y="6024880"/>
            <a:ext cx="2689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400" b="1" dirty="0">
                <a:latin typeface="微软雅黑" panose="020B0503020204020204" pitchFamily="34" charset="-122"/>
                <a:ea typeface="微软雅黑" panose="020B0503020204020204" pitchFamily="34" charset="-122"/>
                <a:cs typeface="方正仿宋_GBK"/>
              </a:rPr>
              <a:t>八路军收复石家庄</a:t>
            </a:r>
            <a:endParaRPr lang="zh-CN" altLang="en-US" sz="2400" b="1" dirty="0">
              <a:latin typeface="微软雅黑" panose="020B0503020204020204" pitchFamily="34" charset="-122"/>
              <a:ea typeface="微软雅黑" panose="020B0503020204020204" pitchFamily="34" charset="-122"/>
              <a:cs typeface="方正仿宋_GBK"/>
            </a:endParaRPr>
          </a:p>
        </p:txBody>
      </p:sp>
      <p:sp>
        <p:nvSpPr>
          <p:cNvPr id="25605" name="Text Box 13"/>
          <p:cNvSpPr txBox="1">
            <a:spLocks noChangeArrowheads="1"/>
          </p:cNvSpPr>
          <p:nvPr/>
        </p:nvSpPr>
        <p:spPr bwMode="auto">
          <a:xfrm>
            <a:off x="7699375" y="476672"/>
            <a:ext cx="2951163" cy="1689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400" b="1" dirty="0">
                <a:latin typeface="微软雅黑" panose="020B0503020204020204" pitchFamily="34" charset="-122"/>
                <a:ea typeface="微软雅黑" panose="020B0503020204020204" pitchFamily="34" charset="-122"/>
                <a:cs typeface="方正仿宋_GBK"/>
              </a:rPr>
              <a:t>1945年8月9日，毛泽东发表《对日寇的最后一战》声明。 </a:t>
            </a:r>
            <a:endParaRPr lang="zh-CN" altLang="en-US" sz="2400" b="1" dirty="0">
              <a:latin typeface="微软雅黑" panose="020B0503020204020204" pitchFamily="34" charset="-122"/>
              <a:ea typeface="微软雅黑" panose="020B0503020204020204" pitchFamily="34" charset="-122"/>
              <a:cs typeface="方正仿宋_GBK"/>
            </a:endParaRPr>
          </a:p>
        </p:txBody>
      </p:sp>
      <p:pic>
        <p:nvPicPr>
          <p:cNvPr id="25606" name="图片 2" descr="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7950" y="2492896"/>
            <a:ext cx="2843213" cy="335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5601"/>
                                        </p:tgtEl>
                                        <p:attrNameLst>
                                          <p:attrName>style.visibility</p:attrName>
                                        </p:attrNameLst>
                                      </p:cBhvr>
                                      <p:to>
                                        <p:strVal val="visible"/>
                                      </p:to>
                                    </p:set>
                                    <p:animEffect transition="in" filter="fade">
                                      <p:cBhvr>
                                        <p:cTn id="7" dur="800" decel="100000"/>
                                        <p:tgtEl>
                                          <p:spTgt spid="25601"/>
                                        </p:tgtEl>
                                      </p:cBhvr>
                                    </p:animEffect>
                                    <p:anim calcmode="lin" valueType="num">
                                      <p:cBhvr>
                                        <p:cTn id="8" dur="800" decel="100000" fill="hold"/>
                                        <p:tgtEl>
                                          <p:spTgt spid="25601"/>
                                        </p:tgtEl>
                                        <p:attrNameLst>
                                          <p:attrName>style.rotation</p:attrName>
                                        </p:attrNameLst>
                                      </p:cBhvr>
                                      <p:tavLst>
                                        <p:tav tm="0">
                                          <p:val>
                                            <p:fltVal val="-90"/>
                                          </p:val>
                                        </p:tav>
                                        <p:tav tm="100000">
                                          <p:val>
                                            <p:fltVal val="0"/>
                                          </p:val>
                                        </p:tav>
                                      </p:tavLst>
                                    </p:anim>
                                    <p:anim calcmode="lin" valueType="num">
                                      <p:cBhvr>
                                        <p:cTn id="9" dur="800" decel="100000" fill="hold"/>
                                        <p:tgtEl>
                                          <p:spTgt spid="25601"/>
                                        </p:tgtEl>
                                        <p:attrNameLst>
                                          <p:attrName>ppt_x</p:attrName>
                                        </p:attrNameLst>
                                      </p:cBhvr>
                                      <p:tavLst>
                                        <p:tav tm="0">
                                          <p:val>
                                            <p:strVal val="#ppt_x+0.4"/>
                                          </p:val>
                                        </p:tav>
                                        <p:tav tm="100000">
                                          <p:val>
                                            <p:strVal val="#ppt_x-0.05"/>
                                          </p:val>
                                        </p:tav>
                                      </p:tavLst>
                                    </p:anim>
                                    <p:anim calcmode="lin" valueType="num">
                                      <p:cBhvr>
                                        <p:cTn id="10" dur="800" decel="100000" fill="hold"/>
                                        <p:tgtEl>
                                          <p:spTgt spid="2560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560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560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5605"/>
                                        </p:tgtEl>
                                        <p:attrNameLst>
                                          <p:attrName>style.visibility</p:attrName>
                                        </p:attrNameLst>
                                      </p:cBhvr>
                                      <p:to>
                                        <p:strVal val="visible"/>
                                      </p:to>
                                    </p:set>
                                    <p:anim calcmode="lin" valueType="num">
                                      <p:cBhvr>
                                        <p:cTn id="17" dur="500"/>
                                        <p:tgtEl>
                                          <p:spTgt spid="25605"/>
                                        </p:tgtEl>
                                        <p:attrNameLst>
                                          <p:attrName>ppt_y</p:attrName>
                                        </p:attrNameLst>
                                      </p:cBhvr>
                                      <p:tavLst>
                                        <p:tav tm="0">
                                          <p:val>
                                            <p:strVal val="#ppt_y+#ppt_h*1.125000"/>
                                          </p:val>
                                        </p:tav>
                                        <p:tav tm="100000">
                                          <p:val>
                                            <p:strVal val="#ppt_y"/>
                                          </p:val>
                                        </p:tav>
                                      </p:tavLst>
                                    </p:anim>
                                    <p:animEffect transition="in" filter="wipe(up)">
                                      <p:cBhvr>
                                        <p:cTn id="18" dur="500"/>
                                        <p:tgtEl>
                                          <p:spTgt spid="25605"/>
                                        </p:tgtEl>
                                      </p:cBhvr>
                                    </p:animEffect>
                                  </p:childTnLst>
                                </p:cTn>
                              </p:par>
                            </p:childTnLst>
                          </p:cTn>
                        </p:par>
                      </p:childTnLst>
                    </p:cTn>
                  </p:par>
                  <p:par>
                    <p:cTn id="19" fill="hold">
                      <p:stCondLst>
                        <p:cond delay="indefinite"/>
                      </p:stCondLst>
                      <p:childTnLst>
                        <p:par>
                          <p:cTn id="20" fill="hold">
                            <p:stCondLst>
                              <p:cond delay="0"/>
                            </p:stCondLst>
                            <p:childTnLst>
                              <p:par>
                                <p:cTn id="21" presetID="30" presetClass="entr" presetSubtype="0" fill="hold" nodeType="clickEffect">
                                  <p:stCondLst>
                                    <p:cond delay="0"/>
                                  </p:stCondLst>
                                  <p:childTnLst>
                                    <p:set>
                                      <p:cBhvr>
                                        <p:cTn id="22" dur="1" fill="hold">
                                          <p:stCondLst>
                                            <p:cond delay="0"/>
                                          </p:stCondLst>
                                        </p:cTn>
                                        <p:tgtEl>
                                          <p:spTgt spid="25603"/>
                                        </p:tgtEl>
                                        <p:attrNameLst>
                                          <p:attrName>style.visibility</p:attrName>
                                        </p:attrNameLst>
                                      </p:cBhvr>
                                      <p:to>
                                        <p:strVal val="visible"/>
                                      </p:to>
                                    </p:set>
                                    <p:animEffect transition="in" filter="fade">
                                      <p:cBhvr>
                                        <p:cTn id="23" dur="800" decel="100000"/>
                                        <p:tgtEl>
                                          <p:spTgt spid="25603"/>
                                        </p:tgtEl>
                                      </p:cBhvr>
                                    </p:animEffect>
                                    <p:anim calcmode="lin" valueType="num">
                                      <p:cBhvr>
                                        <p:cTn id="24" dur="800" decel="100000" fill="hold"/>
                                        <p:tgtEl>
                                          <p:spTgt spid="25603"/>
                                        </p:tgtEl>
                                        <p:attrNameLst>
                                          <p:attrName>style.rotation</p:attrName>
                                        </p:attrNameLst>
                                      </p:cBhvr>
                                      <p:tavLst>
                                        <p:tav tm="0">
                                          <p:val>
                                            <p:fltVal val="-90"/>
                                          </p:val>
                                        </p:tav>
                                        <p:tav tm="100000">
                                          <p:val>
                                            <p:fltVal val="0"/>
                                          </p:val>
                                        </p:tav>
                                      </p:tavLst>
                                    </p:anim>
                                    <p:anim calcmode="lin" valueType="num">
                                      <p:cBhvr>
                                        <p:cTn id="25" dur="800" decel="100000" fill="hold"/>
                                        <p:tgtEl>
                                          <p:spTgt spid="25603"/>
                                        </p:tgtEl>
                                        <p:attrNameLst>
                                          <p:attrName>ppt_x</p:attrName>
                                        </p:attrNameLst>
                                      </p:cBhvr>
                                      <p:tavLst>
                                        <p:tav tm="0">
                                          <p:val>
                                            <p:strVal val="#ppt_x+0.4"/>
                                          </p:val>
                                        </p:tav>
                                        <p:tav tm="100000">
                                          <p:val>
                                            <p:strVal val="#ppt_x-0.05"/>
                                          </p:val>
                                        </p:tav>
                                      </p:tavLst>
                                    </p:anim>
                                    <p:anim calcmode="lin" valueType="num">
                                      <p:cBhvr>
                                        <p:cTn id="26" dur="800" decel="100000" fill="hold"/>
                                        <p:tgtEl>
                                          <p:spTgt spid="25603"/>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25603"/>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25603"/>
                                        </p:tgtEl>
                                        <p:attrNameLst>
                                          <p:attrName>ppt_y</p:attrName>
                                        </p:attrNameLst>
                                      </p:cBhvr>
                                      <p:tavLst>
                                        <p:tav tm="0">
                                          <p:val>
                                            <p:strVal val="#ppt_y+0.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30" presetClass="entr" presetSubtype="0" fill="hold" grpId="0" nodeType="clickEffect">
                                  <p:stCondLst>
                                    <p:cond delay="0"/>
                                  </p:stCondLst>
                                  <p:childTnLst>
                                    <p:set>
                                      <p:cBhvr>
                                        <p:cTn id="32" dur="1" fill="hold">
                                          <p:stCondLst>
                                            <p:cond delay="0"/>
                                          </p:stCondLst>
                                        </p:cTn>
                                        <p:tgtEl>
                                          <p:spTgt spid="25602"/>
                                        </p:tgtEl>
                                        <p:attrNameLst>
                                          <p:attrName>style.visibility</p:attrName>
                                        </p:attrNameLst>
                                      </p:cBhvr>
                                      <p:to>
                                        <p:strVal val="visible"/>
                                      </p:to>
                                    </p:set>
                                    <p:animEffect transition="in" filter="fade">
                                      <p:cBhvr>
                                        <p:cTn id="33" dur="800" decel="100000"/>
                                        <p:tgtEl>
                                          <p:spTgt spid="25602"/>
                                        </p:tgtEl>
                                      </p:cBhvr>
                                    </p:animEffect>
                                    <p:anim calcmode="lin" valueType="num">
                                      <p:cBhvr>
                                        <p:cTn id="34" dur="800" decel="100000" fill="hold"/>
                                        <p:tgtEl>
                                          <p:spTgt spid="25602"/>
                                        </p:tgtEl>
                                        <p:attrNameLst>
                                          <p:attrName>style.rotation</p:attrName>
                                        </p:attrNameLst>
                                      </p:cBhvr>
                                      <p:tavLst>
                                        <p:tav tm="0">
                                          <p:val>
                                            <p:fltVal val="-90"/>
                                          </p:val>
                                        </p:tav>
                                        <p:tav tm="100000">
                                          <p:val>
                                            <p:fltVal val="0"/>
                                          </p:val>
                                        </p:tav>
                                      </p:tavLst>
                                    </p:anim>
                                    <p:anim calcmode="lin" valueType="num">
                                      <p:cBhvr>
                                        <p:cTn id="35" dur="800" decel="100000" fill="hold"/>
                                        <p:tgtEl>
                                          <p:spTgt spid="25602"/>
                                        </p:tgtEl>
                                        <p:attrNameLst>
                                          <p:attrName>ppt_x</p:attrName>
                                        </p:attrNameLst>
                                      </p:cBhvr>
                                      <p:tavLst>
                                        <p:tav tm="0">
                                          <p:val>
                                            <p:strVal val="#ppt_x+0.4"/>
                                          </p:val>
                                        </p:tav>
                                        <p:tav tm="100000">
                                          <p:val>
                                            <p:strVal val="#ppt_x-0.05"/>
                                          </p:val>
                                        </p:tav>
                                      </p:tavLst>
                                    </p:anim>
                                    <p:anim calcmode="lin" valueType="num">
                                      <p:cBhvr>
                                        <p:cTn id="36" dur="800" decel="100000" fill="hold"/>
                                        <p:tgtEl>
                                          <p:spTgt spid="25602"/>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25602"/>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25602"/>
                                        </p:tgtEl>
                                        <p:attrNameLst>
                                          <p:attrName>ppt_y</p:attrName>
                                        </p:attrNameLst>
                                      </p:cBhvr>
                                      <p:tavLst>
                                        <p:tav tm="0">
                                          <p:val>
                                            <p:strVal val="#ppt_y+0.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0" presetClass="entr" presetSubtype="0" fill="hold" nodeType="clickEffect">
                                  <p:stCondLst>
                                    <p:cond delay="0"/>
                                  </p:stCondLst>
                                  <p:childTnLst>
                                    <p:set>
                                      <p:cBhvr>
                                        <p:cTn id="42" dur="1" fill="hold">
                                          <p:stCondLst>
                                            <p:cond delay="0"/>
                                          </p:stCondLst>
                                        </p:cTn>
                                        <p:tgtEl>
                                          <p:spTgt spid="25606"/>
                                        </p:tgtEl>
                                        <p:attrNameLst>
                                          <p:attrName>style.visibility</p:attrName>
                                        </p:attrNameLst>
                                      </p:cBhvr>
                                      <p:to>
                                        <p:strVal val="visible"/>
                                      </p:to>
                                    </p:set>
                                    <p:animEffect transition="in" filter="fade">
                                      <p:cBhvr>
                                        <p:cTn id="43" dur="800" decel="100000"/>
                                        <p:tgtEl>
                                          <p:spTgt spid="25606"/>
                                        </p:tgtEl>
                                      </p:cBhvr>
                                    </p:animEffect>
                                    <p:anim calcmode="lin" valueType="num">
                                      <p:cBhvr>
                                        <p:cTn id="44" dur="800" decel="100000" fill="hold"/>
                                        <p:tgtEl>
                                          <p:spTgt spid="25606"/>
                                        </p:tgtEl>
                                        <p:attrNameLst>
                                          <p:attrName>style.rotation</p:attrName>
                                        </p:attrNameLst>
                                      </p:cBhvr>
                                      <p:tavLst>
                                        <p:tav tm="0">
                                          <p:val>
                                            <p:fltVal val="-90"/>
                                          </p:val>
                                        </p:tav>
                                        <p:tav tm="100000">
                                          <p:val>
                                            <p:fltVal val="0"/>
                                          </p:val>
                                        </p:tav>
                                      </p:tavLst>
                                    </p:anim>
                                    <p:anim calcmode="lin" valueType="num">
                                      <p:cBhvr>
                                        <p:cTn id="45" dur="800" decel="100000" fill="hold"/>
                                        <p:tgtEl>
                                          <p:spTgt spid="25606"/>
                                        </p:tgtEl>
                                        <p:attrNameLst>
                                          <p:attrName>ppt_x</p:attrName>
                                        </p:attrNameLst>
                                      </p:cBhvr>
                                      <p:tavLst>
                                        <p:tav tm="0">
                                          <p:val>
                                            <p:strVal val="#ppt_x+0.4"/>
                                          </p:val>
                                        </p:tav>
                                        <p:tav tm="100000">
                                          <p:val>
                                            <p:strVal val="#ppt_x-0.05"/>
                                          </p:val>
                                        </p:tav>
                                      </p:tavLst>
                                    </p:anim>
                                    <p:anim calcmode="lin" valueType="num">
                                      <p:cBhvr>
                                        <p:cTn id="46" dur="800" decel="100000" fill="hold"/>
                                        <p:tgtEl>
                                          <p:spTgt spid="25606"/>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25606"/>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25606"/>
                                        </p:tgtEl>
                                        <p:attrNameLst>
                                          <p:attrName>ppt_y</p:attrName>
                                        </p:attrNameLst>
                                      </p:cBhvr>
                                      <p:tavLst>
                                        <p:tav tm="0">
                                          <p:val>
                                            <p:strVal val="#ppt_y+0.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30" presetClass="entr" presetSubtype="0" fill="hold" grpId="0" nodeType="clickEffect">
                                  <p:stCondLst>
                                    <p:cond delay="0"/>
                                  </p:stCondLst>
                                  <p:childTnLst>
                                    <p:set>
                                      <p:cBhvr>
                                        <p:cTn id="52" dur="1" fill="hold">
                                          <p:stCondLst>
                                            <p:cond delay="0"/>
                                          </p:stCondLst>
                                        </p:cTn>
                                        <p:tgtEl>
                                          <p:spTgt spid="25604"/>
                                        </p:tgtEl>
                                        <p:attrNameLst>
                                          <p:attrName>style.visibility</p:attrName>
                                        </p:attrNameLst>
                                      </p:cBhvr>
                                      <p:to>
                                        <p:strVal val="visible"/>
                                      </p:to>
                                    </p:set>
                                    <p:animEffect transition="in" filter="fade">
                                      <p:cBhvr>
                                        <p:cTn id="53" dur="800" decel="100000"/>
                                        <p:tgtEl>
                                          <p:spTgt spid="25604"/>
                                        </p:tgtEl>
                                      </p:cBhvr>
                                    </p:animEffect>
                                    <p:anim calcmode="lin" valueType="num">
                                      <p:cBhvr>
                                        <p:cTn id="54" dur="800" decel="100000" fill="hold"/>
                                        <p:tgtEl>
                                          <p:spTgt spid="25604"/>
                                        </p:tgtEl>
                                        <p:attrNameLst>
                                          <p:attrName>style.rotation</p:attrName>
                                        </p:attrNameLst>
                                      </p:cBhvr>
                                      <p:tavLst>
                                        <p:tav tm="0">
                                          <p:val>
                                            <p:fltVal val="-90"/>
                                          </p:val>
                                        </p:tav>
                                        <p:tav tm="100000">
                                          <p:val>
                                            <p:fltVal val="0"/>
                                          </p:val>
                                        </p:tav>
                                      </p:tavLst>
                                    </p:anim>
                                    <p:anim calcmode="lin" valueType="num">
                                      <p:cBhvr>
                                        <p:cTn id="55" dur="800" decel="100000" fill="hold"/>
                                        <p:tgtEl>
                                          <p:spTgt spid="25604"/>
                                        </p:tgtEl>
                                        <p:attrNameLst>
                                          <p:attrName>ppt_x</p:attrName>
                                        </p:attrNameLst>
                                      </p:cBhvr>
                                      <p:tavLst>
                                        <p:tav tm="0">
                                          <p:val>
                                            <p:strVal val="#ppt_x+0.4"/>
                                          </p:val>
                                        </p:tav>
                                        <p:tav tm="100000">
                                          <p:val>
                                            <p:strVal val="#ppt_x-0.05"/>
                                          </p:val>
                                        </p:tav>
                                      </p:tavLst>
                                    </p:anim>
                                    <p:anim calcmode="lin" valueType="num">
                                      <p:cBhvr>
                                        <p:cTn id="56" dur="800" decel="100000" fill="hold"/>
                                        <p:tgtEl>
                                          <p:spTgt spid="25604"/>
                                        </p:tgtEl>
                                        <p:attrNameLst>
                                          <p:attrName>ppt_y</p:attrName>
                                        </p:attrNameLst>
                                      </p:cBhvr>
                                      <p:tavLst>
                                        <p:tav tm="0">
                                          <p:val>
                                            <p:strVal val="#ppt_y-0.4"/>
                                          </p:val>
                                        </p:tav>
                                        <p:tav tm="100000">
                                          <p:val>
                                            <p:strVal val="#ppt_y+0.1"/>
                                          </p:val>
                                        </p:tav>
                                      </p:tavLst>
                                    </p:anim>
                                    <p:anim calcmode="lin" valueType="num">
                                      <p:cBhvr>
                                        <p:cTn id="57" dur="200" accel="100000" fill="hold">
                                          <p:stCondLst>
                                            <p:cond delay="800"/>
                                          </p:stCondLst>
                                        </p:cTn>
                                        <p:tgtEl>
                                          <p:spTgt spid="25604"/>
                                        </p:tgtEl>
                                        <p:attrNameLst>
                                          <p:attrName>ppt_x</p:attrName>
                                        </p:attrNameLst>
                                      </p:cBhvr>
                                      <p:tavLst>
                                        <p:tav tm="0">
                                          <p:val>
                                            <p:strVal val="#ppt_x-0.05"/>
                                          </p:val>
                                        </p:tav>
                                        <p:tav tm="100000">
                                          <p:val>
                                            <p:strVal val="#ppt_x"/>
                                          </p:val>
                                        </p:tav>
                                      </p:tavLst>
                                    </p:anim>
                                    <p:anim calcmode="lin" valueType="num">
                                      <p:cBhvr>
                                        <p:cTn id="58" dur="200" accel="100000" fill="hold">
                                          <p:stCondLst>
                                            <p:cond delay="800"/>
                                          </p:stCondLst>
                                        </p:cTn>
                                        <p:tgtEl>
                                          <p:spTgt spid="2560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4" grpId="0"/>
      <p:bldP spid="2560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49" name="Group 11"/>
          <p:cNvGrpSpPr/>
          <p:nvPr/>
        </p:nvGrpSpPr>
        <p:grpSpPr bwMode="auto">
          <a:xfrm>
            <a:off x="1646238" y="574675"/>
            <a:ext cx="8859837" cy="5963119"/>
            <a:chOff x="-23" y="34"/>
            <a:chExt cx="7115" cy="4942"/>
          </a:xfrm>
        </p:grpSpPr>
        <p:pic>
          <p:nvPicPr>
            <p:cNvPr id="32770" name="Picture 12" descr="1945年8月15日日本裕仁天皇宣布无条件投降"/>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5" y="34"/>
              <a:ext cx="3948" cy="3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Text Box 13"/>
            <p:cNvSpPr txBox="1">
              <a:spLocks noChangeArrowheads="1"/>
            </p:cNvSpPr>
            <p:nvPr/>
          </p:nvSpPr>
          <p:spPr bwMode="auto">
            <a:xfrm>
              <a:off x="-23" y="3891"/>
              <a:ext cx="7115" cy="108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cs typeface="方正仿宋_GBK"/>
                </a:rPr>
                <a:t>1945年8月15日，日本裕仁天皇宣布无条件投降。中国抗日战争取得了最后的胜利，台湾也回归祖国怀抱。</a:t>
              </a:r>
              <a:endParaRPr lang="zh-CN" altLang="en-US" sz="2800" b="1" dirty="0">
                <a:latin typeface="微软雅黑" panose="020B0503020204020204" pitchFamily="34" charset="-122"/>
                <a:ea typeface="微软雅黑" panose="020B0503020204020204" pitchFamily="34" charset="-122"/>
                <a:cs typeface="方正仿宋_GBK"/>
              </a:endParaRPr>
            </a:p>
          </p:txBody>
        </p:sp>
      </p:grpSp>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5613" y="566738"/>
            <a:ext cx="3455987" cy="461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fade">
                                      <p:cBhvr>
                                        <p:cTn id="7" dur="800" decel="100000"/>
                                        <p:tgtEl>
                                          <p:spTgt spid="27649"/>
                                        </p:tgtEl>
                                      </p:cBhvr>
                                    </p:animEffect>
                                    <p:anim calcmode="lin" valueType="num">
                                      <p:cBhvr>
                                        <p:cTn id="8" dur="800" decel="100000" fill="hold"/>
                                        <p:tgtEl>
                                          <p:spTgt spid="27649"/>
                                        </p:tgtEl>
                                        <p:attrNameLst>
                                          <p:attrName>style.rotation</p:attrName>
                                        </p:attrNameLst>
                                      </p:cBhvr>
                                      <p:tavLst>
                                        <p:tav tm="0">
                                          <p:val>
                                            <p:fltVal val="-90"/>
                                          </p:val>
                                        </p:tav>
                                        <p:tav tm="100000">
                                          <p:val>
                                            <p:fltVal val="0"/>
                                          </p:val>
                                        </p:tav>
                                      </p:tavLst>
                                    </p:anim>
                                    <p:anim calcmode="lin" valueType="num">
                                      <p:cBhvr>
                                        <p:cTn id="9" dur="800" decel="100000" fill="hold"/>
                                        <p:tgtEl>
                                          <p:spTgt spid="27649"/>
                                        </p:tgtEl>
                                        <p:attrNameLst>
                                          <p:attrName>ppt_x</p:attrName>
                                        </p:attrNameLst>
                                      </p:cBhvr>
                                      <p:tavLst>
                                        <p:tav tm="0">
                                          <p:val>
                                            <p:strVal val="#ppt_x+0.4"/>
                                          </p:val>
                                        </p:tav>
                                        <p:tav tm="100000">
                                          <p:val>
                                            <p:strVal val="#ppt_x-0.05"/>
                                          </p:val>
                                        </p:tav>
                                      </p:tavLst>
                                    </p:anim>
                                    <p:anim calcmode="lin" valueType="num">
                                      <p:cBhvr>
                                        <p:cTn id="10" dur="800" decel="100000" fill="hold"/>
                                        <p:tgtEl>
                                          <p:spTgt spid="27649"/>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7649"/>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7649"/>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800" decel="100000"/>
                                        <p:tgtEl>
                                          <p:spTgt spid="2"/>
                                        </p:tgtEl>
                                      </p:cBhvr>
                                    </p:animEffect>
                                    <p:anim calcmode="lin" valueType="num">
                                      <p:cBhvr>
                                        <p:cTn id="18" dur="800" decel="100000" fill="hold"/>
                                        <p:tgtEl>
                                          <p:spTgt spid="2"/>
                                        </p:tgtEl>
                                        <p:attrNameLst>
                                          <p:attrName>style.rotation</p:attrName>
                                        </p:attrNameLst>
                                      </p:cBhvr>
                                      <p:tavLst>
                                        <p:tav tm="0">
                                          <p:val>
                                            <p:fltVal val="-90"/>
                                          </p:val>
                                        </p:tav>
                                        <p:tav tm="100000">
                                          <p:val>
                                            <p:fltVal val="0"/>
                                          </p:val>
                                        </p:tav>
                                      </p:tavLst>
                                    </p:anim>
                                    <p:anim calcmode="lin" valueType="num">
                                      <p:cBhvr>
                                        <p:cTn id="19" dur="800" decel="100000" fill="hold"/>
                                        <p:tgtEl>
                                          <p:spTgt spid="2"/>
                                        </p:tgtEl>
                                        <p:attrNameLst>
                                          <p:attrName>ppt_x</p:attrName>
                                        </p:attrNameLst>
                                      </p:cBhvr>
                                      <p:tavLst>
                                        <p:tav tm="0">
                                          <p:val>
                                            <p:strVal val="#ppt_x+0.4"/>
                                          </p:val>
                                        </p:tav>
                                        <p:tav tm="100000">
                                          <p:val>
                                            <p:strVal val="#ppt_x-0.05"/>
                                          </p:val>
                                        </p:tav>
                                      </p:tavLst>
                                    </p:anim>
                                    <p:anim calcmode="lin" valueType="num">
                                      <p:cBhvr>
                                        <p:cTn id="20" dur="800" decel="100000" fill="hold"/>
                                        <p:tgtEl>
                                          <p:spTgt spid="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3"/>
          <p:cNvPicPr>
            <a:picLocks noChangeAspect="1" noChangeArrowheads="1"/>
          </p:cNvPicPr>
          <p:nvPr/>
        </p:nvPicPr>
        <p:blipFill>
          <a:blip r:embed="rId1">
            <a:extLst>
              <a:ext uri="{28A0092B-C50C-407E-A947-70E740481C1C}">
                <a14:useLocalDpi xmlns:a14="http://schemas.microsoft.com/office/drawing/2010/main" val="0"/>
              </a:ext>
            </a:extLst>
          </a:blip>
          <a:srcRect t="1563" r="540" b="1530"/>
          <a:stretch>
            <a:fillRect/>
          </a:stretch>
        </p:blipFill>
        <p:spPr bwMode="auto">
          <a:xfrm>
            <a:off x="1531938" y="511175"/>
            <a:ext cx="9144000" cy="4527550"/>
          </a:xfrm>
          <a:prstGeom prst="rect">
            <a:avLst/>
          </a:prstGeom>
          <a:noFill/>
          <a:ln w="9525">
            <a:solidFill>
              <a:srgbClr val="CC6600"/>
            </a:solidFill>
            <a:miter lim="800000"/>
            <a:headEnd/>
            <a:tailEnd/>
          </a:ln>
          <a:extLst>
            <a:ext uri="{909E8E84-426E-40DD-AFC4-6F175D3DCCD1}">
              <a14:hiddenFill xmlns:a14="http://schemas.microsoft.com/office/drawing/2010/main">
                <a:solidFill>
                  <a:srgbClr val="FFFFFF"/>
                </a:solidFill>
              </a14:hiddenFill>
            </a:ext>
          </a:extLst>
        </p:spPr>
      </p:pic>
      <p:sp>
        <p:nvSpPr>
          <p:cNvPr id="28674" name="Rectangle 2"/>
          <p:cNvSpPr>
            <a:spLocks noChangeArrowheads="1"/>
          </p:cNvSpPr>
          <p:nvPr/>
        </p:nvSpPr>
        <p:spPr bwMode="auto">
          <a:xfrm>
            <a:off x="1650876" y="5085184"/>
            <a:ext cx="8837612" cy="1284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2800" b="1">
                <a:latin typeface="黑体" panose="02010609060101010101" pitchFamily="49" charset="-122"/>
                <a:ea typeface="黑体" panose="02010609060101010101" pitchFamily="49" charset="-122"/>
                <a:cs typeface="方正仿宋_GBK"/>
              </a:rPr>
              <a:t>1945</a:t>
            </a:r>
            <a:r>
              <a:rPr lang="zh-CN" altLang="en-US" sz="2800" b="1">
                <a:latin typeface="黑体" panose="02010609060101010101" pitchFamily="49" charset="-122"/>
                <a:ea typeface="黑体" panose="02010609060101010101" pitchFamily="49" charset="-122"/>
                <a:cs typeface="方正仿宋_GBK"/>
              </a:rPr>
              <a:t>年</a:t>
            </a:r>
            <a:r>
              <a:rPr lang="en-US" altLang="zh-CN" sz="2800" b="1">
                <a:latin typeface="黑体" panose="02010609060101010101" pitchFamily="49" charset="-122"/>
                <a:ea typeface="黑体" panose="02010609060101010101" pitchFamily="49" charset="-122"/>
                <a:cs typeface="方正仿宋_GBK"/>
              </a:rPr>
              <a:t>9</a:t>
            </a:r>
            <a:r>
              <a:rPr lang="zh-CN" altLang="en-US" sz="2800" b="1">
                <a:latin typeface="黑体" panose="02010609060101010101" pitchFamily="49" charset="-122"/>
                <a:ea typeface="黑体" panose="02010609060101010101" pitchFamily="49" charset="-122"/>
                <a:cs typeface="方正仿宋_GBK"/>
              </a:rPr>
              <a:t>月</a:t>
            </a:r>
            <a:r>
              <a:rPr lang="en-US" altLang="zh-CN" sz="2800" b="1">
                <a:latin typeface="黑体" panose="02010609060101010101" pitchFamily="49" charset="-122"/>
                <a:ea typeface="黑体" panose="02010609060101010101" pitchFamily="49" charset="-122"/>
                <a:cs typeface="方正仿宋_GBK"/>
              </a:rPr>
              <a:t>2</a:t>
            </a:r>
            <a:r>
              <a:rPr lang="zh-CN" altLang="en-US" sz="2800" b="1">
                <a:latin typeface="黑体" panose="02010609060101010101" pitchFamily="49" charset="-122"/>
                <a:ea typeface="黑体" panose="02010609060101010101" pitchFamily="49" charset="-122"/>
                <a:cs typeface="方正仿宋_GBK"/>
              </a:rPr>
              <a:t>日，日本向盟国投降签字仪式在东京湾美国战舰“密苏里”号举行。</a:t>
            </a:r>
            <a:endParaRPr lang="zh-CN" altLang="en-US" sz="2800" b="1">
              <a:latin typeface="黑体" panose="02010609060101010101" pitchFamily="49" charset="-122"/>
              <a:ea typeface="黑体" panose="02010609060101010101" pitchFamily="49"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8673"/>
                                        </p:tgtEl>
                                        <p:attrNameLst>
                                          <p:attrName>style.visibility</p:attrName>
                                        </p:attrNameLst>
                                      </p:cBhvr>
                                      <p:to>
                                        <p:strVal val="visible"/>
                                      </p:to>
                                    </p:set>
                                    <p:animEffect transition="in" filter="fade">
                                      <p:cBhvr>
                                        <p:cTn id="7" dur="800" decel="100000"/>
                                        <p:tgtEl>
                                          <p:spTgt spid="28673"/>
                                        </p:tgtEl>
                                      </p:cBhvr>
                                    </p:animEffect>
                                    <p:anim calcmode="lin" valueType="num">
                                      <p:cBhvr>
                                        <p:cTn id="8" dur="800" decel="100000" fill="hold"/>
                                        <p:tgtEl>
                                          <p:spTgt spid="28673"/>
                                        </p:tgtEl>
                                        <p:attrNameLst>
                                          <p:attrName>style.rotation</p:attrName>
                                        </p:attrNameLst>
                                      </p:cBhvr>
                                      <p:tavLst>
                                        <p:tav tm="0">
                                          <p:val>
                                            <p:fltVal val="-90"/>
                                          </p:val>
                                        </p:tav>
                                        <p:tav tm="100000">
                                          <p:val>
                                            <p:fltVal val="0"/>
                                          </p:val>
                                        </p:tav>
                                      </p:tavLst>
                                    </p:anim>
                                    <p:anim calcmode="lin" valueType="num">
                                      <p:cBhvr>
                                        <p:cTn id="9" dur="800" decel="100000" fill="hold"/>
                                        <p:tgtEl>
                                          <p:spTgt spid="28673"/>
                                        </p:tgtEl>
                                        <p:attrNameLst>
                                          <p:attrName>ppt_x</p:attrName>
                                        </p:attrNameLst>
                                      </p:cBhvr>
                                      <p:tavLst>
                                        <p:tav tm="0">
                                          <p:val>
                                            <p:strVal val="#ppt_x+0.4"/>
                                          </p:val>
                                        </p:tav>
                                        <p:tav tm="100000">
                                          <p:val>
                                            <p:strVal val="#ppt_x-0.05"/>
                                          </p:val>
                                        </p:tav>
                                      </p:tavLst>
                                    </p:anim>
                                    <p:anim calcmode="lin" valueType="num">
                                      <p:cBhvr>
                                        <p:cTn id="10" dur="800" decel="100000" fill="hold"/>
                                        <p:tgtEl>
                                          <p:spTgt spid="28673"/>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8673"/>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8673"/>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500"/>
                                        <p:tgtEl>
                                          <p:spTgt spid="28674"/>
                                        </p:tgtEl>
                                        <p:attrNameLst>
                                          <p:attrName>ppt_y</p:attrName>
                                        </p:attrNameLst>
                                      </p:cBhvr>
                                      <p:tavLst>
                                        <p:tav tm="0">
                                          <p:val>
                                            <p:strVal val="#ppt_y+#ppt_h*1.125000"/>
                                          </p:val>
                                        </p:tav>
                                        <p:tav tm="100000">
                                          <p:val>
                                            <p:strVal val="#ppt_y"/>
                                          </p:val>
                                        </p:tav>
                                      </p:tavLst>
                                    </p:anim>
                                    <p:animEffect transition="in" filter="wipe(up)">
                                      <p:cBhvr>
                                        <p:cTn id="18"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7" name="Object 2"/>
          <p:cNvGraphicFramePr>
            <a:graphicFrameLocks noChangeAspect="1"/>
          </p:cNvGraphicFramePr>
          <p:nvPr/>
        </p:nvGraphicFramePr>
        <p:xfrm>
          <a:off x="1905000" y="603250"/>
          <a:ext cx="8416925" cy="4352925"/>
        </p:xfrm>
        <a:graphic>
          <a:graphicData uri="http://schemas.openxmlformats.org/presentationml/2006/ole">
            <mc:AlternateContent xmlns:mc="http://schemas.openxmlformats.org/markup-compatibility/2006">
              <mc:Choice xmlns:v="urn:schemas-microsoft-com:vml" Requires="v">
                <p:oleObj spid="_x0000_s2064" name="" r:id="rId1" imgW="5495925" imgH="3438525" progId="PBrush">
                  <p:embed/>
                </p:oleObj>
              </mc:Choice>
              <mc:Fallback>
                <p:oleObj name="" r:id="rId1" imgW="5495925" imgH="3438525" progId="PBrush">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603250"/>
                        <a:ext cx="8416925" cy="4352925"/>
                      </a:xfrm>
                      <a:prstGeom prst="rect">
                        <a:avLst/>
                      </a:prstGeom>
                      <a:noFill/>
                      <a:ln w="57150">
                        <a:solidFill>
                          <a:srgbClr val="996633"/>
                        </a:solidFill>
                        <a:miter lim="800000"/>
                        <a:headEnd/>
                        <a:tailEnd/>
                      </a:ln>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698" name="Text Box 3"/>
          <p:cNvSpPr txBox="1">
            <a:spLocks noChangeArrowheads="1"/>
          </p:cNvSpPr>
          <p:nvPr/>
        </p:nvSpPr>
        <p:spPr bwMode="auto">
          <a:xfrm>
            <a:off x="1608138" y="4941168"/>
            <a:ext cx="9144000" cy="1624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lnSpc>
                <a:spcPct val="150000"/>
              </a:lnSpc>
            </a:pPr>
            <a:r>
              <a:rPr lang="zh-CN" altLang="en-US" sz="3600" b="1" dirty="0">
                <a:latin typeface="黑体" panose="02010609060101010101" pitchFamily="49" charset="-122"/>
                <a:ea typeface="黑体" panose="02010609060101010101" pitchFamily="49" charset="-122"/>
                <a:cs typeface="方正仿宋_GBK"/>
              </a:rPr>
              <a:t>日本侵华军总司令冈村宁茨向中国战区陆军总司令何应钦递呈降书</a:t>
            </a:r>
            <a:endParaRPr lang="zh-CN" altLang="en-US" sz="3600" b="1" dirty="0">
              <a:latin typeface="黑体" panose="02010609060101010101" pitchFamily="49" charset="-122"/>
              <a:ea typeface="黑体" panose="02010609060101010101" pitchFamily="49" charset="-122"/>
              <a:cs typeface="方正仿宋_GBK"/>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9697"/>
                                        </p:tgtEl>
                                        <p:attrNameLst>
                                          <p:attrName>style.visibility</p:attrName>
                                        </p:attrNameLst>
                                      </p:cBhvr>
                                      <p:to>
                                        <p:strVal val="visible"/>
                                      </p:to>
                                    </p:set>
                                    <p:animEffect transition="in" filter="fade">
                                      <p:cBhvr>
                                        <p:cTn id="7" dur="800" decel="100000"/>
                                        <p:tgtEl>
                                          <p:spTgt spid="29697"/>
                                        </p:tgtEl>
                                      </p:cBhvr>
                                    </p:animEffect>
                                    <p:anim calcmode="lin" valueType="num">
                                      <p:cBhvr>
                                        <p:cTn id="8" dur="800" decel="100000" fill="hold"/>
                                        <p:tgtEl>
                                          <p:spTgt spid="29697"/>
                                        </p:tgtEl>
                                        <p:attrNameLst>
                                          <p:attrName>style.rotation</p:attrName>
                                        </p:attrNameLst>
                                      </p:cBhvr>
                                      <p:tavLst>
                                        <p:tav tm="0">
                                          <p:val>
                                            <p:fltVal val="-90"/>
                                          </p:val>
                                        </p:tav>
                                        <p:tav tm="100000">
                                          <p:val>
                                            <p:fltVal val="0"/>
                                          </p:val>
                                        </p:tav>
                                      </p:tavLst>
                                    </p:anim>
                                    <p:anim calcmode="lin" valueType="num">
                                      <p:cBhvr>
                                        <p:cTn id="9" dur="800" decel="100000" fill="hold"/>
                                        <p:tgtEl>
                                          <p:spTgt spid="29697"/>
                                        </p:tgtEl>
                                        <p:attrNameLst>
                                          <p:attrName>ppt_x</p:attrName>
                                        </p:attrNameLst>
                                      </p:cBhvr>
                                      <p:tavLst>
                                        <p:tav tm="0">
                                          <p:val>
                                            <p:strVal val="#ppt_x+0.4"/>
                                          </p:val>
                                        </p:tav>
                                        <p:tav tm="100000">
                                          <p:val>
                                            <p:strVal val="#ppt_x-0.05"/>
                                          </p:val>
                                        </p:tav>
                                      </p:tavLst>
                                    </p:anim>
                                    <p:anim calcmode="lin" valueType="num">
                                      <p:cBhvr>
                                        <p:cTn id="10" dur="800" decel="100000" fill="hold"/>
                                        <p:tgtEl>
                                          <p:spTgt spid="2969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969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969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29698"/>
                                        </p:tgtEl>
                                        <p:attrNameLst>
                                          <p:attrName>style.visibility</p:attrName>
                                        </p:attrNameLst>
                                      </p:cBhvr>
                                      <p:to>
                                        <p:strVal val="visible"/>
                                      </p:to>
                                    </p:set>
                                    <p:animEffect transition="in" filter="fade">
                                      <p:cBhvr>
                                        <p:cTn id="17" dur="800" decel="100000"/>
                                        <p:tgtEl>
                                          <p:spTgt spid="29698"/>
                                        </p:tgtEl>
                                      </p:cBhvr>
                                    </p:animEffect>
                                    <p:anim calcmode="lin" valueType="num">
                                      <p:cBhvr>
                                        <p:cTn id="18" dur="800" decel="100000" fill="hold"/>
                                        <p:tgtEl>
                                          <p:spTgt spid="29698"/>
                                        </p:tgtEl>
                                        <p:attrNameLst>
                                          <p:attrName>style.rotation</p:attrName>
                                        </p:attrNameLst>
                                      </p:cBhvr>
                                      <p:tavLst>
                                        <p:tav tm="0">
                                          <p:val>
                                            <p:fltVal val="-90"/>
                                          </p:val>
                                        </p:tav>
                                        <p:tav tm="100000">
                                          <p:val>
                                            <p:fltVal val="0"/>
                                          </p:val>
                                        </p:tav>
                                      </p:tavLst>
                                    </p:anim>
                                    <p:anim calcmode="lin" valueType="num">
                                      <p:cBhvr>
                                        <p:cTn id="19" dur="800" decel="100000" fill="hold"/>
                                        <p:tgtEl>
                                          <p:spTgt spid="29698"/>
                                        </p:tgtEl>
                                        <p:attrNameLst>
                                          <p:attrName>ppt_x</p:attrName>
                                        </p:attrNameLst>
                                      </p:cBhvr>
                                      <p:tavLst>
                                        <p:tav tm="0">
                                          <p:val>
                                            <p:strVal val="#ppt_x+0.4"/>
                                          </p:val>
                                        </p:tav>
                                        <p:tav tm="100000">
                                          <p:val>
                                            <p:strVal val="#ppt_x-0.05"/>
                                          </p:val>
                                        </p:tav>
                                      </p:tavLst>
                                    </p:anim>
                                    <p:anim calcmode="lin" valueType="num">
                                      <p:cBhvr>
                                        <p:cTn id="20" dur="800" decel="100000" fill="hold"/>
                                        <p:tgtEl>
                                          <p:spTgt spid="29698"/>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29698"/>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2969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23" descr="这是1945年10月25日，中国战区台湾省受降仪式在台北公会堂举行"/>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260961" y="768928"/>
            <a:ext cx="7500216" cy="474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2" name="Text Box 24"/>
          <p:cNvSpPr txBox="1">
            <a:spLocks noChangeArrowheads="1"/>
          </p:cNvSpPr>
          <p:nvPr/>
        </p:nvSpPr>
        <p:spPr bwMode="auto">
          <a:xfrm>
            <a:off x="2986088" y="5877272"/>
            <a:ext cx="6265862" cy="46037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en-US" altLang="zh-CN" sz="2400" b="1" dirty="0">
                <a:latin typeface="微软雅黑" panose="020B0503020204020204" pitchFamily="34" charset="-122"/>
                <a:ea typeface="微软雅黑" panose="020B0503020204020204" pitchFamily="34" charset="-122"/>
              </a:rPr>
              <a:t>1945</a:t>
            </a:r>
            <a:r>
              <a:rPr lang="zh-CN" altLang="en-US" sz="2400" b="1" dirty="0">
                <a:latin typeface="微软雅黑" panose="020B0503020204020204" pitchFamily="34" charset="-122"/>
                <a:ea typeface="微软雅黑" panose="020B0503020204020204" pitchFamily="34" charset="-122"/>
              </a:rPr>
              <a:t>年</a:t>
            </a:r>
            <a:r>
              <a:rPr lang="en-US" altLang="zh-CN" sz="2400" b="1" dirty="0">
                <a:latin typeface="微软雅黑" panose="020B0503020204020204" pitchFamily="34" charset="-122"/>
                <a:ea typeface="微软雅黑" panose="020B0503020204020204" pitchFamily="34" charset="-122"/>
              </a:rPr>
              <a:t>10</a:t>
            </a:r>
            <a:r>
              <a:rPr lang="zh-CN" altLang="en-US" sz="2400" b="1" dirty="0">
                <a:latin typeface="微软雅黑" panose="020B0503020204020204" pitchFamily="34" charset="-122"/>
                <a:ea typeface="微软雅黑" panose="020B0503020204020204" pitchFamily="34" charset="-122"/>
              </a:rPr>
              <a:t>月</a:t>
            </a:r>
            <a:r>
              <a:rPr lang="en-US" altLang="zh-CN" sz="2400" b="1" dirty="0">
                <a:latin typeface="微软雅黑" panose="020B0503020204020204" pitchFamily="34" charset="-122"/>
                <a:ea typeface="微软雅黑" panose="020B0503020204020204" pitchFamily="34" charset="-122"/>
              </a:rPr>
              <a:t>25</a:t>
            </a:r>
            <a:r>
              <a:rPr lang="zh-CN" altLang="en-US" sz="2400" b="1" dirty="0">
                <a:latin typeface="微软雅黑" panose="020B0503020204020204" pitchFamily="34" charset="-122"/>
                <a:ea typeface="微软雅黑" panose="020B0503020204020204" pitchFamily="34" charset="-122"/>
              </a:rPr>
              <a:t>日 台湾光复（受降仪式）</a:t>
            </a:r>
            <a:endParaRPr lang="zh-CN" altLang="en-US" sz="24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0721"/>
                                        </p:tgtEl>
                                        <p:attrNameLst>
                                          <p:attrName>style.visibility</p:attrName>
                                        </p:attrNameLst>
                                      </p:cBhvr>
                                      <p:to>
                                        <p:strVal val="visible"/>
                                      </p:to>
                                    </p:set>
                                    <p:animEffect transition="in" filter="fade">
                                      <p:cBhvr>
                                        <p:cTn id="7" dur="800" decel="100000"/>
                                        <p:tgtEl>
                                          <p:spTgt spid="30721"/>
                                        </p:tgtEl>
                                      </p:cBhvr>
                                    </p:animEffect>
                                    <p:anim calcmode="lin" valueType="num">
                                      <p:cBhvr>
                                        <p:cTn id="8" dur="800" decel="100000" fill="hold"/>
                                        <p:tgtEl>
                                          <p:spTgt spid="30721"/>
                                        </p:tgtEl>
                                        <p:attrNameLst>
                                          <p:attrName>style.rotation</p:attrName>
                                        </p:attrNameLst>
                                      </p:cBhvr>
                                      <p:tavLst>
                                        <p:tav tm="0">
                                          <p:val>
                                            <p:fltVal val="-90"/>
                                          </p:val>
                                        </p:tav>
                                        <p:tav tm="100000">
                                          <p:val>
                                            <p:fltVal val="0"/>
                                          </p:val>
                                        </p:tav>
                                      </p:tavLst>
                                    </p:anim>
                                    <p:anim calcmode="lin" valueType="num">
                                      <p:cBhvr>
                                        <p:cTn id="9" dur="800" decel="100000" fill="hold"/>
                                        <p:tgtEl>
                                          <p:spTgt spid="30721"/>
                                        </p:tgtEl>
                                        <p:attrNameLst>
                                          <p:attrName>ppt_x</p:attrName>
                                        </p:attrNameLst>
                                      </p:cBhvr>
                                      <p:tavLst>
                                        <p:tav tm="0">
                                          <p:val>
                                            <p:strVal val="#ppt_x+0.4"/>
                                          </p:val>
                                        </p:tav>
                                        <p:tav tm="100000">
                                          <p:val>
                                            <p:strVal val="#ppt_x-0.05"/>
                                          </p:val>
                                        </p:tav>
                                      </p:tavLst>
                                    </p:anim>
                                    <p:anim calcmode="lin" valueType="num">
                                      <p:cBhvr>
                                        <p:cTn id="10" dur="800" decel="100000" fill="hold"/>
                                        <p:tgtEl>
                                          <p:spTgt spid="30721"/>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0721"/>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0721"/>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30722"/>
                                        </p:tgtEl>
                                        <p:attrNameLst>
                                          <p:attrName>style.visibility</p:attrName>
                                        </p:attrNameLst>
                                      </p:cBhvr>
                                      <p:to>
                                        <p:strVal val="visible"/>
                                      </p:to>
                                    </p:set>
                                    <p:animEffect transition="in" filter="fade">
                                      <p:cBhvr>
                                        <p:cTn id="17" dur="800" decel="100000"/>
                                        <p:tgtEl>
                                          <p:spTgt spid="30722"/>
                                        </p:tgtEl>
                                      </p:cBhvr>
                                    </p:animEffect>
                                    <p:anim calcmode="lin" valueType="num">
                                      <p:cBhvr>
                                        <p:cTn id="18" dur="800" decel="100000" fill="hold"/>
                                        <p:tgtEl>
                                          <p:spTgt spid="30722"/>
                                        </p:tgtEl>
                                        <p:attrNameLst>
                                          <p:attrName>style.rotation</p:attrName>
                                        </p:attrNameLst>
                                      </p:cBhvr>
                                      <p:tavLst>
                                        <p:tav tm="0">
                                          <p:val>
                                            <p:fltVal val="-90"/>
                                          </p:val>
                                        </p:tav>
                                        <p:tav tm="100000">
                                          <p:val>
                                            <p:fltVal val="0"/>
                                          </p:val>
                                        </p:tav>
                                      </p:tavLst>
                                    </p:anim>
                                    <p:anim calcmode="lin" valueType="num">
                                      <p:cBhvr>
                                        <p:cTn id="19" dur="800" decel="100000" fill="hold"/>
                                        <p:tgtEl>
                                          <p:spTgt spid="30722"/>
                                        </p:tgtEl>
                                        <p:attrNameLst>
                                          <p:attrName>ppt_x</p:attrName>
                                        </p:attrNameLst>
                                      </p:cBhvr>
                                      <p:tavLst>
                                        <p:tav tm="0">
                                          <p:val>
                                            <p:strVal val="#ppt_x+0.4"/>
                                          </p:val>
                                        </p:tav>
                                        <p:tav tm="100000">
                                          <p:val>
                                            <p:strVal val="#ppt_x-0.05"/>
                                          </p:val>
                                        </p:tav>
                                      </p:tavLst>
                                    </p:anim>
                                    <p:anim calcmode="lin" valueType="num">
                                      <p:cBhvr>
                                        <p:cTn id="20" dur="800" decel="100000" fill="hold"/>
                                        <p:tgtEl>
                                          <p:spTgt spid="30722"/>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30722"/>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3072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矩形 7197"/>
          <p:cNvSpPr>
            <a:spLocks noChangeArrowheads="1"/>
          </p:cNvSpPr>
          <p:nvPr/>
        </p:nvSpPr>
        <p:spPr bwMode="auto">
          <a:xfrm>
            <a:off x="2952396" y="557831"/>
            <a:ext cx="66479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抗日战争胜利的原因和伟大意义</a:t>
            </a:r>
            <a:endParaRPr lang="zh-CN" altLang="en-US"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 Box 2"/>
          <p:cNvSpPr txBox="1">
            <a:spLocks noChangeArrowheads="1"/>
          </p:cNvSpPr>
          <p:nvPr/>
        </p:nvSpPr>
        <p:spPr bwMode="auto">
          <a:xfrm>
            <a:off x="1487488" y="1412776"/>
            <a:ext cx="9346783" cy="4939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000" b="1" dirty="0">
                <a:latin typeface="微软雅黑" panose="020B0503020204020204" pitchFamily="34" charset="-122"/>
                <a:ea typeface="微软雅黑" panose="020B0503020204020204" pitchFamily="34" charset="-122"/>
              </a:rPr>
              <a:t>　　</a:t>
            </a:r>
            <a:r>
              <a:rPr lang="en-US" altLang="zh-CN" sz="3000" b="1" dirty="0">
                <a:latin typeface="微软雅黑" panose="020B0503020204020204" pitchFamily="34" charset="-122"/>
                <a:ea typeface="微软雅黑" panose="020B0503020204020204" pitchFamily="34" charset="-122"/>
              </a:rPr>
              <a:t>1945</a:t>
            </a:r>
            <a:r>
              <a:rPr lang="zh-CN" altLang="en-US" sz="3000" b="1" dirty="0">
                <a:latin typeface="微软雅黑" panose="020B0503020204020204" pitchFamily="34" charset="-122"/>
                <a:ea typeface="微软雅黑" panose="020B0503020204020204" pitchFamily="34" charset="-122"/>
              </a:rPr>
              <a:t>年重庆谈判期间，中苏友好协会举办一次酒会，邀请国共双方代表及各报社记者参加。席间，一位国民党方面的记者说：“我出个谜语给大家猜。谜面是‘日本投降的原因’，谜底是‘我国古代一人名’。” </a:t>
            </a: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en-US" altLang="zh-CN" sz="3000" b="1" dirty="0">
                <a:latin typeface="微软雅黑" panose="020B0503020204020204" pitchFamily="34" charset="-122"/>
                <a:ea typeface="微软雅黑" panose="020B0503020204020204" pitchFamily="34" charset="-122"/>
              </a:rPr>
              <a:t>      </a:t>
            </a:r>
            <a:r>
              <a:rPr lang="zh-CN" altLang="en-US" sz="3000" b="1" dirty="0">
                <a:latin typeface="微软雅黑" panose="020B0503020204020204" pitchFamily="34" charset="-122"/>
                <a:ea typeface="微软雅黑" panose="020B0503020204020204" pitchFamily="34" charset="-122"/>
              </a:rPr>
              <a:t>结果出现了几个谜底：“屈原</a:t>
            </a:r>
            <a:r>
              <a:rPr lang="en-US" altLang="zh-CN" sz="3000" b="1" dirty="0">
                <a:latin typeface="微软雅黑" panose="020B0503020204020204" pitchFamily="34" charset="-122"/>
                <a:ea typeface="微软雅黑" panose="020B0503020204020204" pitchFamily="34" charset="-122"/>
              </a:rPr>
              <a:t>”</a:t>
            </a:r>
            <a:r>
              <a:rPr lang="zh-CN" altLang="en-US" sz="3000" b="1" dirty="0">
                <a:latin typeface="微软雅黑" panose="020B0503020204020204" pitchFamily="34" charset="-122"/>
                <a:ea typeface="微软雅黑" panose="020B0503020204020204" pitchFamily="34" charset="-122"/>
              </a:rPr>
              <a:t>“苏武”“蒋干”“毛遂”“共工”。</a:t>
            </a:r>
            <a:endParaRPr lang="zh-CN" altLang="en-US" sz="3000" b="1" dirty="0">
              <a:latin typeface="微软雅黑" panose="020B0503020204020204" pitchFamily="34" charset="-122"/>
              <a:ea typeface="微软雅黑" panose="020B0503020204020204" pitchFamily="34" charset="-122"/>
            </a:endParaRPr>
          </a:p>
          <a:p>
            <a:pPr>
              <a:lnSpc>
                <a:spcPct val="150000"/>
              </a:lnSpc>
            </a:pPr>
            <a:r>
              <a:rPr lang="zh-CN" altLang="en-US" sz="3000" b="1" dirty="0">
                <a:latin typeface="微软雅黑" panose="020B0503020204020204" pitchFamily="34" charset="-122"/>
                <a:ea typeface="微软雅黑" panose="020B0503020204020204" pitchFamily="34" charset="-122"/>
              </a:rPr>
              <a:t>       请尝试着猜一下！</a:t>
            </a:r>
            <a:endParaRPr lang="en-US"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800" decel="100000"/>
                                        <p:tgtEl>
                                          <p:spTgt spid="4"/>
                                        </p:tgtEl>
                                      </p:cBhvr>
                                    </p:animEffect>
                                    <p:anim calcmode="lin" valueType="num">
                                      <p:cBhvr>
                                        <p:cTn id="8" dur="800" decel="100000" fill="hold"/>
                                        <p:tgtEl>
                                          <p:spTgt spid="4"/>
                                        </p:tgtEl>
                                        <p:attrNameLst>
                                          <p:attrName>style.rotation</p:attrName>
                                        </p:attrNameLst>
                                      </p:cBhvr>
                                      <p:tavLst>
                                        <p:tav tm="0">
                                          <p:val>
                                            <p:fltVal val="-90"/>
                                          </p:val>
                                        </p:tav>
                                        <p:tav tm="100000">
                                          <p:val>
                                            <p:fltVal val="0"/>
                                          </p:val>
                                        </p:tav>
                                      </p:tavLst>
                                    </p:anim>
                                    <p:anim calcmode="lin" valueType="num">
                                      <p:cBhvr>
                                        <p:cTn id="9" dur="800" decel="100000" fill="hold"/>
                                        <p:tgtEl>
                                          <p:spTgt spid="4"/>
                                        </p:tgtEl>
                                        <p:attrNameLst>
                                          <p:attrName>ppt_x</p:attrName>
                                        </p:attrNameLst>
                                      </p:cBhvr>
                                      <p:tavLst>
                                        <p:tav tm="0">
                                          <p:val>
                                            <p:strVal val="#ppt_x+0.4"/>
                                          </p:val>
                                        </p:tav>
                                        <p:tav tm="100000">
                                          <p:val>
                                            <p:strVal val="#ppt_x-0.05"/>
                                          </p:val>
                                        </p:tav>
                                      </p:tavLst>
                                    </p:anim>
                                    <p:anim calcmode="lin" valueType="num">
                                      <p:cBhvr>
                                        <p:cTn id="10" dur="800" decel="100000" fill="hold"/>
                                        <p:tgtEl>
                                          <p:spTgt spid="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sdl01">
            <a:hlinkClick r:id="rId1"/>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2590800"/>
            <a:ext cx="1371600" cy="1752600"/>
          </a:xfrm>
          <a:prstGeom prst="rect">
            <a:avLst/>
          </a:prstGeom>
          <a:noFill/>
          <a:ln w="57150" cmpd="thinThick">
            <a:solidFill>
              <a:srgbClr val="000000"/>
            </a:solidFill>
            <a:miter lim="800000"/>
            <a:headEnd/>
            <a:tailEnd/>
          </a:ln>
        </p:spPr>
      </p:pic>
      <p:pic>
        <p:nvPicPr>
          <p:cNvPr id="64515" name="Picture 3" descr="罗斯福"/>
          <p:cNvPicPr>
            <a:picLocks noChangeAspect="1" noChangeArrowheads="1"/>
          </p:cNvPicPr>
          <p:nvPr/>
        </p:nvPicPr>
        <p:blipFill>
          <a:blip r:embed="rId3">
            <a:extLst>
              <a:ext uri="{28A0092B-C50C-407E-A947-70E740481C1C}">
                <a14:useLocalDpi xmlns:a14="http://schemas.microsoft.com/office/drawing/2010/main" val="0"/>
              </a:ext>
            </a:extLst>
          </a:blip>
          <a:srcRect r="11385"/>
          <a:stretch>
            <a:fillRect/>
          </a:stretch>
        </p:blipFill>
        <p:spPr bwMode="auto">
          <a:xfrm>
            <a:off x="2286000" y="2590800"/>
            <a:ext cx="1309688" cy="1752600"/>
          </a:xfrm>
          <a:prstGeom prst="rect">
            <a:avLst/>
          </a:prstGeom>
          <a:noFill/>
          <a:ln w="57150" cmpd="thickThin">
            <a:solidFill>
              <a:srgbClr val="000000"/>
            </a:solidFill>
            <a:miter lim="800000"/>
            <a:headEnd/>
            <a:tailEnd/>
          </a:ln>
        </p:spPr>
      </p:pic>
      <p:grpSp>
        <p:nvGrpSpPr>
          <p:cNvPr id="2" name="Group 4"/>
          <p:cNvGrpSpPr/>
          <p:nvPr/>
        </p:nvGrpSpPr>
        <p:grpSpPr bwMode="auto">
          <a:xfrm>
            <a:off x="1665288" y="381000"/>
            <a:ext cx="3724275" cy="1714500"/>
            <a:chOff x="-113" y="144"/>
            <a:chExt cx="2580" cy="1080"/>
          </a:xfrm>
          <a:noFill/>
        </p:grpSpPr>
        <p:sp>
          <p:nvSpPr>
            <p:cNvPr id="38916" name="AutoShape 5" descr="画布"/>
            <p:cNvSpPr>
              <a:spLocks noChangeArrowheads="1"/>
            </p:cNvSpPr>
            <p:nvPr/>
          </p:nvSpPr>
          <p:spPr bwMode="auto">
            <a:xfrm>
              <a:off x="-113" y="180"/>
              <a:ext cx="2580" cy="1044"/>
            </a:xfrm>
            <a:prstGeom prst="wedgeRectCallout">
              <a:avLst>
                <a:gd name="adj1" fmla="val -10079"/>
                <a:gd name="adj2" fmla="val 79500"/>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8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屈原 </a:t>
              </a: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指</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日本屈服服于美</a:t>
              </a:r>
              <a:endParaRPr lang="en-US" altLang="zh-CN" sz="2400" b="1" dirty="0">
                <a:latin typeface="微软雅黑" panose="020B0503020204020204" pitchFamily="34" charset="-122"/>
                <a:ea typeface="微软雅黑" panose="020B0503020204020204" pitchFamily="34" charset="-122"/>
              </a:endParaRPr>
            </a:p>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国投下的两颗原  子弹。</a:t>
              </a:r>
              <a:endParaRPr lang="zh-CN" altLang="en-US" sz="2400" b="1" dirty="0">
                <a:latin typeface="微软雅黑" panose="020B0503020204020204" pitchFamily="34" charset="-122"/>
                <a:ea typeface="微软雅黑" panose="020B0503020204020204" pitchFamily="34" charset="-122"/>
              </a:endParaRPr>
            </a:p>
          </p:txBody>
        </p:sp>
        <p:pic>
          <p:nvPicPr>
            <p:cNvPr id="38917" name="Picture 6" descr="屈原"/>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 y="144"/>
              <a:ext cx="720" cy="9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3" name="Group 7"/>
          <p:cNvGrpSpPr/>
          <p:nvPr/>
        </p:nvGrpSpPr>
        <p:grpSpPr bwMode="auto">
          <a:xfrm>
            <a:off x="1828800" y="4724400"/>
            <a:ext cx="4227513" cy="1693863"/>
            <a:chOff x="0" y="3120"/>
            <a:chExt cx="2544" cy="1200"/>
          </a:xfrm>
          <a:noFill/>
        </p:grpSpPr>
        <p:sp>
          <p:nvSpPr>
            <p:cNvPr id="38919" name="AutoShape 8" descr="画布"/>
            <p:cNvSpPr>
              <a:spLocks noChangeArrowheads="1"/>
            </p:cNvSpPr>
            <p:nvPr/>
          </p:nvSpPr>
          <p:spPr bwMode="auto">
            <a:xfrm>
              <a:off x="0" y="3120"/>
              <a:ext cx="2544" cy="1200"/>
            </a:xfrm>
            <a:prstGeom prst="wedgeRectCallout">
              <a:avLst>
                <a:gd name="adj1" fmla="val 33528"/>
                <a:gd name="adj2" fmla="val -94250"/>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苏武</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苏联</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红军出兵东北，  </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一举击溃日本</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关东军。</a:t>
              </a:r>
              <a:endParaRPr lang="zh-CN" altLang="en-US" sz="2400" b="1" dirty="0">
                <a:latin typeface="微软雅黑" panose="020B0503020204020204" pitchFamily="34" charset="-122"/>
                <a:ea typeface="微软雅黑" panose="020B0503020204020204" pitchFamily="34" charset="-122"/>
              </a:endParaRPr>
            </a:p>
          </p:txBody>
        </p:sp>
        <p:pic>
          <p:nvPicPr>
            <p:cNvPr id="38920" name="Picture 9" descr="苏武"/>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 y="3264"/>
              <a:ext cx="720" cy="9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pic>
        <p:nvPicPr>
          <p:cNvPr id="64522" name="Picture 10" descr="f104"/>
          <p:cNvPicPr>
            <a:picLocks noChangeAspect="1" noChangeArrowheads="1"/>
          </p:cNvPicPr>
          <p:nvPr/>
        </p:nvPicPr>
        <p:blipFill>
          <a:blip r:embed="rId6">
            <a:lum bright="12000"/>
            <a:extLst>
              <a:ext uri="{28A0092B-C50C-407E-A947-70E740481C1C}">
                <a14:useLocalDpi xmlns:a14="http://schemas.microsoft.com/office/drawing/2010/main" val="0"/>
              </a:ext>
            </a:extLst>
          </a:blip>
          <a:srcRect b="11111"/>
          <a:stretch>
            <a:fillRect/>
          </a:stretch>
        </p:blipFill>
        <p:spPr bwMode="auto">
          <a:xfrm>
            <a:off x="6283325" y="2590800"/>
            <a:ext cx="1336675" cy="1752600"/>
          </a:xfrm>
          <a:prstGeom prst="rect">
            <a:avLst/>
          </a:prstGeom>
          <a:noFill/>
          <a:ln w="57150" cmpd="thickThin">
            <a:solidFill>
              <a:srgbClr val="000000"/>
            </a:solidFill>
            <a:miter lim="800000"/>
            <a:headEnd/>
            <a:tailEnd/>
          </a:ln>
        </p:spPr>
      </p:pic>
      <p:pic>
        <p:nvPicPr>
          <p:cNvPr id="64523" name="Picture 11" descr="49"/>
          <p:cNvPicPr>
            <a:picLocks noChangeAspect="1" noChangeArrowheads="1"/>
          </p:cNvPicPr>
          <p:nvPr/>
        </p:nvPicPr>
        <p:blipFill>
          <a:blip r:embed="rId7">
            <a:extLst>
              <a:ext uri="{28A0092B-C50C-407E-A947-70E740481C1C}">
                <a14:useLocalDpi xmlns:a14="http://schemas.microsoft.com/office/drawing/2010/main" val="0"/>
              </a:ext>
            </a:extLst>
          </a:blip>
          <a:srcRect l="20425" r="18889" b="19231"/>
          <a:stretch>
            <a:fillRect/>
          </a:stretch>
        </p:blipFill>
        <p:spPr bwMode="auto">
          <a:xfrm>
            <a:off x="8305800" y="2590800"/>
            <a:ext cx="1371600" cy="1752600"/>
          </a:xfrm>
          <a:prstGeom prst="rect">
            <a:avLst/>
          </a:prstGeom>
          <a:noFill/>
          <a:ln w="57150" cmpd="thickThin">
            <a:solidFill>
              <a:srgbClr val="000000"/>
            </a:solidFill>
            <a:miter lim="800000"/>
            <a:headEnd/>
            <a:tailEnd/>
          </a:ln>
        </p:spPr>
      </p:pic>
      <p:grpSp>
        <p:nvGrpSpPr>
          <p:cNvPr id="4" name="Group 12"/>
          <p:cNvGrpSpPr/>
          <p:nvPr/>
        </p:nvGrpSpPr>
        <p:grpSpPr bwMode="auto">
          <a:xfrm>
            <a:off x="6327775" y="433388"/>
            <a:ext cx="4195763" cy="1700212"/>
            <a:chOff x="3218" y="129"/>
            <a:chExt cx="2542" cy="1071"/>
          </a:xfrm>
          <a:noFill/>
        </p:grpSpPr>
        <p:sp>
          <p:nvSpPr>
            <p:cNvPr id="38924" name="AutoShape 13" descr="画布"/>
            <p:cNvSpPr>
              <a:spLocks noChangeArrowheads="1"/>
            </p:cNvSpPr>
            <p:nvPr/>
          </p:nvSpPr>
          <p:spPr bwMode="auto">
            <a:xfrm>
              <a:off x="3218" y="164"/>
              <a:ext cx="2542" cy="1036"/>
            </a:xfrm>
            <a:prstGeom prst="wedgeRectCallout">
              <a:avLst>
                <a:gd name="adj1" fmla="val -40329"/>
                <a:gd name="adj2" fmla="val 74634"/>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蒋干</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蒋</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介石政府    </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正面战场组织</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抗战的结果。</a:t>
              </a:r>
              <a:endParaRPr lang="zh-CN" altLang="en-US" sz="2400" b="1" dirty="0">
                <a:latin typeface="微软雅黑" panose="020B0503020204020204" pitchFamily="34" charset="-122"/>
                <a:ea typeface="微软雅黑" panose="020B0503020204020204" pitchFamily="34" charset="-122"/>
              </a:endParaRPr>
            </a:p>
          </p:txBody>
        </p:sp>
        <p:pic>
          <p:nvPicPr>
            <p:cNvPr id="38925" name="Picture 14" descr="蒋干"/>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12" y="129"/>
              <a:ext cx="816" cy="9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5" name="Group 15"/>
          <p:cNvGrpSpPr/>
          <p:nvPr/>
        </p:nvGrpSpPr>
        <p:grpSpPr bwMode="auto">
          <a:xfrm>
            <a:off x="6677025" y="4762500"/>
            <a:ext cx="3886200" cy="1692275"/>
            <a:chOff x="3312" y="3072"/>
            <a:chExt cx="2448" cy="1200"/>
          </a:xfrm>
          <a:noFill/>
        </p:grpSpPr>
        <p:sp>
          <p:nvSpPr>
            <p:cNvPr id="38927" name="AutoShape 16" descr="画布"/>
            <p:cNvSpPr>
              <a:spLocks noChangeArrowheads="1"/>
            </p:cNvSpPr>
            <p:nvPr/>
          </p:nvSpPr>
          <p:spPr bwMode="auto">
            <a:xfrm>
              <a:off x="3312" y="3072"/>
              <a:ext cx="2448" cy="1200"/>
            </a:xfrm>
            <a:prstGeom prst="wedgeRectCallout">
              <a:avLst>
                <a:gd name="adj1" fmla="val -981"/>
                <a:gd name="adj2" fmla="val -88917"/>
              </a:avLst>
            </a:prstGeom>
            <a:grpFill/>
            <a:ln w="38100">
              <a:solidFill>
                <a:srgbClr val="CC9900"/>
              </a:solidFill>
              <a:miter lim="800000"/>
            </a:ln>
            <a:effectLst>
              <a:outerShdw dist="35921" dir="2700000" algn="ctr" rotWithShape="0">
                <a:srgbClr val="808080">
                  <a:alpha val="50000"/>
                </a:srgbClr>
              </a:outerShdw>
            </a:effectLst>
          </p:spPr>
          <p:txBody>
            <a:bodyPr/>
            <a:lstStyle/>
            <a:p>
              <a:pPr algn="ctr"/>
              <a:r>
                <a:rPr lang="en-US" altLang="zh-CN" sz="2400" b="1" dirty="0">
                  <a:latin typeface="微软雅黑" panose="020B0503020204020204" pitchFamily="34" charset="-122"/>
                  <a:ea typeface="微软雅黑" panose="020B0503020204020204" pitchFamily="34" charset="-122"/>
                </a:rPr>
                <a:t>        </a:t>
              </a:r>
              <a:r>
                <a:rPr lang="zh-CN" altLang="en-US" sz="2400" b="1" dirty="0">
                  <a:latin typeface="微软雅黑" panose="020B0503020204020204" pitchFamily="34" charset="-122"/>
                  <a:ea typeface="微软雅黑" panose="020B0503020204020204" pitchFamily="34" charset="-122"/>
                </a:rPr>
                <a:t>毛遂</a:t>
              </a:r>
              <a:r>
                <a:rPr lang="en-US" altLang="zh-CN" sz="2400" b="1" dirty="0">
                  <a:latin typeface="微软雅黑" panose="020B0503020204020204" pitchFamily="34" charset="-122"/>
                  <a:ea typeface="微软雅黑" panose="020B0503020204020204" pitchFamily="34" charset="-122"/>
                </a:rPr>
                <a:t>——</a:t>
              </a:r>
              <a:r>
                <a:rPr lang="zh-CN" altLang="en-US" sz="2400" b="1" dirty="0">
                  <a:latin typeface="微软雅黑" panose="020B0503020204020204" pitchFamily="34" charset="-122"/>
                  <a:ea typeface="微软雅黑" panose="020B0503020204020204" pitchFamily="34" charset="-122"/>
                </a:rPr>
                <a:t>毛泽</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东领导的抗日</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武装坚持敌后</a:t>
              </a:r>
              <a:endParaRPr lang="zh-CN" altLang="en-US" sz="2400" b="1" dirty="0">
                <a:latin typeface="微软雅黑" panose="020B0503020204020204" pitchFamily="34" charset="-122"/>
                <a:ea typeface="微软雅黑" panose="020B0503020204020204" pitchFamily="34" charset="-122"/>
              </a:endParaRPr>
            </a:p>
            <a:p>
              <a:pPr algn="ctr"/>
              <a:r>
                <a:rPr lang="zh-CN" altLang="en-US" sz="2400" b="1" dirty="0">
                  <a:latin typeface="微软雅黑" panose="020B0503020204020204" pitchFamily="34" charset="-122"/>
                  <a:ea typeface="微软雅黑" panose="020B0503020204020204" pitchFamily="34" charset="-122"/>
                </a:rPr>
                <a:t>       抗战的结果。</a:t>
              </a:r>
              <a:endParaRPr lang="zh-CN" altLang="en-US" sz="2400" b="1" dirty="0">
                <a:latin typeface="微软雅黑" panose="020B0503020204020204" pitchFamily="34" charset="-122"/>
                <a:ea typeface="微软雅黑" panose="020B0503020204020204" pitchFamily="34" charset="-122"/>
              </a:endParaRPr>
            </a:p>
          </p:txBody>
        </p:sp>
        <p:pic>
          <p:nvPicPr>
            <p:cNvPr id="38928" name="Picture 17" descr="毛遂"/>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360" y="3264"/>
              <a:ext cx="748" cy="9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10" name="MTA_015.WAV"/>
                                        </p:tgtEl>
                                      </p:cMediaNode>
                                    </p:audio>
                                  </p:sub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64515"/>
                                        </p:tgtEl>
                                        <p:attrNameLst>
                                          <p:attrName>style.visibility</p:attrName>
                                        </p:attrNameLst>
                                      </p:cBhvr>
                                      <p:to>
                                        <p:strVal val="visible"/>
                                      </p:to>
                                    </p:set>
                                    <p:animEffect transition="in" filter="dissolve">
                                      <p:cBhvr>
                                        <p:cTn id="11" dur="500"/>
                                        <p:tgtEl>
                                          <p:spTgt spid="64515"/>
                                        </p:tgtEl>
                                      </p:cBhvr>
                                    </p:animEffect>
                                  </p:childTnLst>
                                  <p:subTnLst>
                                    <p:audio>
                                      <p:cMediaNode>
                                        <p:cTn display="0" masterRel="sameClick">
                                          <p:stCondLst>
                                            <p:cond evt="begin" delay="0">
                                              <p:tn val="9"/>
                                            </p:cond>
                                          </p:stCondLst>
                                          <p:endCondLst>
                                            <p:cond evt="onStopAudio" delay="0">
                                              <p:tgtEl>
                                                <p:sldTgt/>
                                              </p:tgtEl>
                                            </p:cond>
                                          </p:endCondLst>
                                        </p:cTn>
                                        <p:tgtEl>
                                          <p:sndTgt r:embed="rId11" name="camera.wav"/>
                                        </p:tgtEl>
                                      </p:cMediaNode>
                                    </p:audio>
                                  </p:sub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randombar(horizontal)">
                                      <p:cBhvr>
                                        <p:cTn id="16" dur="500"/>
                                        <p:tgtEl>
                                          <p:spTgt spid="3"/>
                                        </p:tgtEl>
                                      </p:cBhvr>
                                    </p:animEffect>
                                  </p:childTnLst>
                                  <p:subTnLst>
                                    <p:audio>
                                      <p:cMediaNode>
                                        <p:cTn display="0" masterRel="sameClick">
                                          <p:stCondLst>
                                            <p:cond evt="begin" delay="0">
                                              <p:tn val="14"/>
                                            </p:cond>
                                          </p:stCondLst>
                                          <p:endCondLst>
                                            <p:cond evt="onStopAudio" delay="0">
                                              <p:tgtEl>
                                                <p:sldTgt/>
                                              </p:tgtEl>
                                            </p:cond>
                                          </p:endCondLst>
                                        </p:cTn>
                                        <p:tgtEl>
                                          <p:sndTgt r:embed="rId10" name="MTA_015.WAV"/>
                                        </p:tgtEl>
                                      </p:cMediaNode>
                                    </p:audio>
                                  </p:subTnLst>
                                </p:cTn>
                              </p:par>
                            </p:childTnLst>
                          </p:cTn>
                        </p:par>
                        <p:par>
                          <p:cTn id="17" fill="hold">
                            <p:stCondLst>
                              <p:cond delay="500"/>
                            </p:stCondLst>
                            <p:childTnLst>
                              <p:par>
                                <p:cTn id="18" presetID="5" presetClass="entr" presetSubtype="5" fill="hold" nodeType="afterEffect">
                                  <p:stCondLst>
                                    <p:cond delay="0"/>
                                  </p:stCondLst>
                                  <p:childTnLst>
                                    <p:set>
                                      <p:cBhvr>
                                        <p:cTn id="19" dur="1" fill="hold">
                                          <p:stCondLst>
                                            <p:cond delay="0"/>
                                          </p:stCondLst>
                                        </p:cTn>
                                        <p:tgtEl>
                                          <p:spTgt spid="64514"/>
                                        </p:tgtEl>
                                        <p:attrNameLst>
                                          <p:attrName>style.visibility</p:attrName>
                                        </p:attrNameLst>
                                      </p:cBhvr>
                                      <p:to>
                                        <p:strVal val="visible"/>
                                      </p:to>
                                    </p:set>
                                    <p:animEffect transition="in" filter="checkerboard(down)">
                                      <p:cBhvr>
                                        <p:cTn id="20" dur="500"/>
                                        <p:tgtEl>
                                          <p:spTgt spid="64514"/>
                                        </p:tgtEl>
                                      </p:cBhvr>
                                    </p:animEffect>
                                  </p:childTnLst>
                                  <p:subTnLst>
                                    <p:audio>
                                      <p:cMediaNode>
                                        <p:cTn display="0" masterRel="sameClick">
                                          <p:stCondLst>
                                            <p:cond evt="begin" delay="0">
                                              <p:tn val="18"/>
                                            </p:cond>
                                          </p:stCondLst>
                                          <p:endCondLst>
                                            <p:cond evt="onStopAudio" delay="0">
                                              <p:tgtEl>
                                                <p:sldTgt/>
                                              </p:tgtEl>
                                            </p:cond>
                                          </p:endCondLst>
                                        </p:cTn>
                                        <p:tgtEl>
                                          <p:sndTgt r:embed="rId11" name="camera.wav"/>
                                        </p:tgtEl>
                                      </p:cMediaNode>
                                    </p:audio>
                                  </p:subTnLst>
                                </p:cTn>
                              </p:par>
                            </p:childTnLst>
                          </p:cTn>
                        </p:par>
                      </p:childTnLst>
                    </p:cTn>
                  </p:par>
                  <p:par>
                    <p:cTn id="21" fill="hold">
                      <p:stCondLst>
                        <p:cond delay="indefinite"/>
                      </p:stCondLst>
                      <p:childTnLst>
                        <p:par>
                          <p:cTn id="22" fill="hold">
                            <p:stCondLst>
                              <p:cond delay="0"/>
                            </p:stCondLst>
                            <p:childTnLst>
                              <p:par>
                                <p:cTn id="23" presetID="14" presetClass="entr" presetSubtype="1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randombar(horizontal)">
                                      <p:cBhvr>
                                        <p:cTn id="25" dur="500"/>
                                        <p:tgtEl>
                                          <p:spTgt spid="4"/>
                                        </p:tgtEl>
                                      </p:cBhvr>
                                    </p:animEffect>
                                  </p:childTnLst>
                                  <p:subTnLst>
                                    <p:audio>
                                      <p:cMediaNode>
                                        <p:cTn display="0" masterRel="sameClick">
                                          <p:stCondLst>
                                            <p:cond evt="begin" delay="0">
                                              <p:tn val="23"/>
                                            </p:cond>
                                          </p:stCondLst>
                                          <p:endCondLst>
                                            <p:cond evt="onStopAudio" delay="0">
                                              <p:tgtEl>
                                                <p:sldTgt/>
                                              </p:tgtEl>
                                            </p:cond>
                                          </p:endCondLst>
                                        </p:cTn>
                                        <p:tgtEl>
                                          <p:sndTgt r:embed="rId10" name="MTA_015.WAV"/>
                                        </p:tgtEl>
                                      </p:cMediaNode>
                                    </p:audio>
                                  </p:subTnLst>
                                </p:cTn>
                              </p:par>
                            </p:childTnLst>
                          </p:cTn>
                        </p:par>
                        <p:par>
                          <p:cTn id="26" fill="hold">
                            <p:stCondLst>
                              <p:cond delay="500"/>
                            </p:stCondLst>
                            <p:childTnLst>
                              <p:par>
                                <p:cTn id="27" presetID="5" presetClass="entr" presetSubtype="5" fill="hold" nodeType="afterEffect">
                                  <p:stCondLst>
                                    <p:cond delay="0"/>
                                  </p:stCondLst>
                                  <p:childTnLst>
                                    <p:set>
                                      <p:cBhvr>
                                        <p:cTn id="28" dur="1" fill="hold">
                                          <p:stCondLst>
                                            <p:cond delay="0"/>
                                          </p:stCondLst>
                                        </p:cTn>
                                        <p:tgtEl>
                                          <p:spTgt spid="64522"/>
                                        </p:tgtEl>
                                        <p:attrNameLst>
                                          <p:attrName>style.visibility</p:attrName>
                                        </p:attrNameLst>
                                      </p:cBhvr>
                                      <p:to>
                                        <p:strVal val="visible"/>
                                      </p:to>
                                    </p:set>
                                    <p:animEffect transition="in" filter="checkerboard(down)">
                                      <p:cBhvr>
                                        <p:cTn id="29" dur="500"/>
                                        <p:tgtEl>
                                          <p:spTgt spid="64522"/>
                                        </p:tgtEl>
                                      </p:cBhvr>
                                    </p:animEffect>
                                  </p:childTnLst>
                                  <p:subTnLst>
                                    <p:audio>
                                      <p:cMediaNode>
                                        <p:cTn display="0" masterRel="sameClick">
                                          <p:stCondLst>
                                            <p:cond evt="begin" delay="0">
                                              <p:tn val="27"/>
                                            </p:cond>
                                          </p:stCondLst>
                                          <p:endCondLst>
                                            <p:cond evt="onStopAudio" delay="0">
                                              <p:tgtEl>
                                                <p:sldTgt/>
                                              </p:tgtEl>
                                            </p:cond>
                                          </p:endCondLst>
                                        </p:cTn>
                                        <p:tgtEl>
                                          <p:sndTgt r:embed="rId11" name="camera.wav"/>
                                        </p:tgtEl>
                                      </p:cMediaNode>
                                    </p:audio>
                                  </p:subTnLst>
                                </p:cTn>
                              </p:par>
                            </p:childTnLst>
                          </p:cTn>
                        </p:par>
                      </p:childTnLst>
                    </p:cTn>
                  </p:par>
                  <p:par>
                    <p:cTn id="30" fill="hold">
                      <p:stCondLst>
                        <p:cond delay="indefinite"/>
                      </p:stCondLst>
                      <p:childTnLst>
                        <p:par>
                          <p:cTn id="31" fill="hold">
                            <p:stCondLst>
                              <p:cond delay="0"/>
                            </p:stCondLst>
                            <p:childTnLst>
                              <p:par>
                                <p:cTn id="32" presetID="14" presetClass="entr" presetSubtype="10" fill="hold" nodeType="click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randombar(horizontal)">
                                      <p:cBhvr>
                                        <p:cTn id="34" dur="500"/>
                                        <p:tgtEl>
                                          <p:spTgt spid="5"/>
                                        </p:tgtEl>
                                      </p:cBhvr>
                                    </p:animEffect>
                                  </p:childTnLst>
                                  <p:subTnLst>
                                    <p:audio>
                                      <p:cMediaNode>
                                        <p:cTn display="0" masterRel="sameClick">
                                          <p:stCondLst>
                                            <p:cond evt="begin" delay="0">
                                              <p:tn val="32"/>
                                            </p:cond>
                                          </p:stCondLst>
                                          <p:endCondLst>
                                            <p:cond evt="onStopAudio" delay="0">
                                              <p:tgtEl>
                                                <p:sldTgt/>
                                              </p:tgtEl>
                                            </p:cond>
                                          </p:endCondLst>
                                        </p:cTn>
                                        <p:tgtEl>
                                          <p:sndTgt r:embed="rId10" name="MTA_015.WAV"/>
                                        </p:tgtEl>
                                      </p:cMediaNode>
                                    </p:audio>
                                  </p:subTnLst>
                                </p:cTn>
                              </p:par>
                            </p:childTnLst>
                          </p:cTn>
                        </p:par>
                        <p:par>
                          <p:cTn id="35" fill="hold">
                            <p:stCondLst>
                              <p:cond delay="500"/>
                            </p:stCondLst>
                            <p:childTnLst>
                              <p:par>
                                <p:cTn id="36" presetID="5" presetClass="entr" presetSubtype="5" fill="hold" nodeType="afterEffect">
                                  <p:stCondLst>
                                    <p:cond delay="0"/>
                                  </p:stCondLst>
                                  <p:childTnLst>
                                    <p:set>
                                      <p:cBhvr>
                                        <p:cTn id="37" dur="1" fill="hold">
                                          <p:stCondLst>
                                            <p:cond delay="0"/>
                                          </p:stCondLst>
                                        </p:cTn>
                                        <p:tgtEl>
                                          <p:spTgt spid="64523"/>
                                        </p:tgtEl>
                                        <p:attrNameLst>
                                          <p:attrName>style.visibility</p:attrName>
                                        </p:attrNameLst>
                                      </p:cBhvr>
                                      <p:to>
                                        <p:strVal val="visible"/>
                                      </p:to>
                                    </p:set>
                                    <p:animEffect transition="in" filter="checkerboard(down)">
                                      <p:cBhvr>
                                        <p:cTn id="38" dur="500"/>
                                        <p:tgtEl>
                                          <p:spTgt spid="64523"/>
                                        </p:tgtEl>
                                      </p:cBhvr>
                                    </p:animEffect>
                                  </p:childTnLst>
                                  <p:subTnLst>
                                    <p:audio>
                                      <p:cMediaNode>
                                        <p:cTn display="0" masterRel="sameClick">
                                          <p:stCondLst>
                                            <p:cond evt="begin" delay="0">
                                              <p:tn val="36"/>
                                            </p:cond>
                                          </p:stCondLst>
                                          <p:endCondLst>
                                            <p:cond evt="onStopAudio" delay="0">
                                              <p:tgtEl>
                                                <p:sldTgt/>
                                              </p:tgtEl>
                                            </p:cond>
                                          </p:endCondLst>
                                        </p:cTn>
                                        <p:tgtEl>
                                          <p:sndTgt r:embed="rId11"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罗斯福"/>
          <p:cNvPicPr>
            <a:picLocks noChangeAspect="1" noChangeArrowheads="1"/>
          </p:cNvPicPr>
          <p:nvPr/>
        </p:nvPicPr>
        <p:blipFill>
          <a:blip r:embed="rId1">
            <a:extLst>
              <a:ext uri="{28A0092B-C50C-407E-A947-70E740481C1C}">
                <a14:useLocalDpi xmlns:a14="http://schemas.microsoft.com/office/drawing/2010/main" val="0"/>
              </a:ext>
            </a:extLst>
          </a:blip>
          <a:srcRect r="11385"/>
          <a:stretch>
            <a:fillRect/>
          </a:stretch>
        </p:blipFill>
        <p:spPr bwMode="auto">
          <a:xfrm>
            <a:off x="6759575" y="1524000"/>
            <a:ext cx="1371600" cy="1752600"/>
          </a:xfrm>
          <a:prstGeom prst="rect">
            <a:avLst/>
          </a:prstGeom>
          <a:noFill/>
          <a:ln w="57150" cmpd="thickThin">
            <a:solidFill>
              <a:srgbClr val="000000"/>
            </a:solidFill>
            <a:miter lim="800000"/>
            <a:headEnd/>
            <a:tailEnd/>
          </a:ln>
        </p:spPr>
      </p:pic>
      <p:pic>
        <p:nvPicPr>
          <p:cNvPr id="65539" name="Picture 3" descr="sdl01">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8375" y="1524000"/>
            <a:ext cx="1371600" cy="1752600"/>
          </a:xfrm>
          <a:prstGeom prst="rect">
            <a:avLst/>
          </a:prstGeom>
          <a:noFill/>
          <a:ln w="57150" cmpd="thinThick">
            <a:solidFill>
              <a:srgbClr val="000000"/>
            </a:solidFill>
            <a:miter lim="800000"/>
            <a:headEnd/>
            <a:tailEnd/>
          </a:ln>
        </p:spPr>
      </p:pic>
      <p:pic>
        <p:nvPicPr>
          <p:cNvPr id="65540" name="Picture 4" descr="f104"/>
          <p:cNvPicPr>
            <a:picLocks noChangeAspect="1" noChangeArrowheads="1"/>
          </p:cNvPicPr>
          <p:nvPr/>
        </p:nvPicPr>
        <p:blipFill>
          <a:blip r:embed="rId4">
            <a:lum bright="12000"/>
            <a:extLst>
              <a:ext uri="{28A0092B-C50C-407E-A947-70E740481C1C}">
                <a14:useLocalDpi xmlns:a14="http://schemas.microsoft.com/office/drawing/2010/main" val="0"/>
              </a:ext>
            </a:extLst>
          </a:blip>
          <a:srcRect b="11111"/>
          <a:stretch>
            <a:fillRect/>
          </a:stretch>
        </p:blipFill>
        <p:spPr bwMode="auto">
          <a:xfrm>
            <a:off x="6683375" y="3581400"/>
            <a:ext cx="1489075" cy="1752600"/>
          </a:xfrm>
          <a:prstGeom prst="rect">
            <a:avLst/>
          </a:prstGeom>
          <a:noFill/>
          <a:ln w="57150" cmpd="thickThin">
            <a:solidFill>
              <a:srgbClr val="000000"/>
            </a:solidFill>
            <a:miter lim="800000"/>
            <a:headEnd/>
            <a:tailEnd/>
          </a:ln>
        </p:spPr>
      </p:pic>
      <p:pic>
        <p:nvPicPr>
          <p:cNvPr id="65541" name="Picture 5" descr="49"/>
          <p:cNvPicPr>
            <a:picLocks noChangeAspect="1" noChangeArrowheads="1"/>
          </p:cNvPicPr>
          <p:nvPr/>
        </p:nvPicPr>
        <p:blipFill>
          <a:blip r:embed="rId5">
            <a:extLst>
              <a:ext uri="{28A0092B-C50C-407E-A947-70E740481C1C}">
                <a14:useLocalDpi xmlns:a14="http://schemas.microsoft.com/office/drawing/2010/main" val="0"/>
              </a:ext>
            </a:extLst>
          </a:blip>
          <a:srcRect l="20425" r="18889" b="19231"/>
          <a:stretch>
            <a:fillRect/>
          </a:stretch>
        </p:blipFill>
        <p:spPr bwMode="auto">
          <a:xfrm>
            <a:off x="8588375" y="3581400"/>
            <a:ext cx="1447800" cy="1752600"/>
          </a:xfrm>
          <a:prstGeom prst="rect">
            <a:avLst/>
          </a:prstGeom>
          <a:noFill/>
          <a:ln w="57150" cmpd="thickThin">
            <a:solidFill>
              <a:srgbClr val="000000"/>
            </a:solidFill>
            <a:miter lim="800000"/>
            <a:headEnd/>
            <a:tailEnd/>
          </a:ln>
        </p:spPr>
      </p:pic>
      <p:sp>
        <p:nvSpPr>
          <p:cNvPr id="65542" name="Line 6"/>
          <p:cNvSpPr>
            <a:spLocks noChangeShapeType="1"/>
          </p:cNvSpPr>
          <p:nvPr/>
        </p:nvSpPr>
        <p:spPr bwMode="auto">
          <a:xfrm>
            <a:off x="6226175" y="1219200"/>
            <a:ext cx="0" cy="441960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65543" name="Line 7"/>
          <p:cNvSpPr>
            <a:spLocks noChangeShapeType="1"/>
          </p:cNvSpPr>
          <p:nvPr/>
        </p:nvSpPr>
        <p:spPr bwMode="auto">
          <a:xfrm>
            <a:off x="10417175" y="1219200"/>
            <a:ext cx="0" cy="441960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65544" name="Line 8"/>
          <p:cNvSpPr>
            <a:spLocks noChangeShapeType="1"/>
          </p:cNvSpPr>
          <p:nvPr/>
        </p:nvSpPr>
        <p:spPr bwMode="auto">
          <a:xfrm>
            <a:off x="6226175" y="1219200"/>
            <a:ext cx="4191000" cy="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sp>
        <p:nvSpPr>
          <p:cNvPr id="65545" name="Line 9"/>
          <p:cNvSpPr>
            <a:spLocks noChangeShapeType="1"/>
          </p:cNvSpPr>
          <p:nvPr/>
        </p:nvSpPr>
        <p:spPr bwMode="auto">
          <a:xfrm>
            <a:off x="6226175" y="5638800"/>
            <a:ext cx="4191000" cy="0"/>
          </a:xfrm>
          <a:prstGeom prst="line">
            <a:avLst/>
          </a:prstGeom>
          <a:noFill/>
          <a:ln w="38100" cmpd="dbl">
            <a:solidFill>
              <a:schemeClr val="tx1"/>
            </a:solidFill>
            <a:round/>
          </a:ln>
          <a:extLst>
            <a:ext uri="{909E8E84-426E-40DD-AFC4-6F175D3DCCD1}">
              <a14:hiddenFill xmlns:a14="http://schemas.microsoft.com/office/drawing/2010/main">
                <a:noFill/>
              </a14:hiddenFill>
            </a:ext>
          </a:extLst>
        </p:spPr>
        <p:txBody>
          <a:bodyPr/>
          <a:lstStyle/>
          <a:p>
            <a:endParaRPr lang="zh-CN" altLang="en-US" b="1" dirty="0">
              <a:latin typeface="微软雅黑" panose="020B0503020204020204" pitchFamily="34" charset="-122"/>
              <a:ea typeface="微软雅黑" panose="020B0503020204020204" pitchFamily="34" charset="-122"/>
            </a:endParaRPr>
          </a:p>
        </p:txBody>
      </p:sp>
      <p:grpSp>
        <p:nvGrpSpPr>
          <p:cNvPr id="2" name="Group 10"/>
          <p:cNvGrpSpPr/>
          <p:nvPr/>
        </p:nvGrpSpPr>
        <p:grpSpPr bwMode="auto">
          <a:xfrm>
            <a:off x="1689100" y="568325"/>
            <a:ext cx="4191000" cy="2438400"/>
            <a:chOff x="48" y="288"/>
            <a:chExt cx="2640" cy="1536"/>
          </a:xfrm>
          <a:noFill/>
        </p:grpSpPr>
        <p:sp>
          <p:nvSpPr>
            <p:cNvPr id="39946" name="AutoShape 11" descr="画布"/>
            <p:cNvSpPr>
              <a:spLocks noChangeArrowheads="1"/>
            </p:cNvSpPr>
            <p:nvPr/>
          </p:nvSpPr>
          <p:spPr bwMode="auto">
            <a:xfrm>
              <a:off x="48" y="288"/>
              <a:ext cx="2640" cy="1536"/>
            </a:xfrm>
            <a:prstGeom prst="wedgeRectCallout">
              <a:avLst>
                <a:gd name="adj1" fmla="val 55565"/>
                <a:gd name="adj2" fmla="val 66171"/>
              </a:avLst>
            </a:prstGeom>
            <a:grpFill/>
            <a:ln w="38100">
              <a:solidFill>
                <a:schemeClr val="tx1"/>
              </a:solidFill>
              <a:miter lim="800000"/>
            </a:ln>
            <a:effectLst>
              <a:outerShdw dist="35921" dir="2700000" algn="ctr" rotWithShape="0">
                <a:srgbClr val="808080">
                  <a:alpha val="50000"/>
                </a:srgbClr>
              </a:outerShdw>
            </a:effectLst>
          </p:spPr>
          <p:txBody>
            <a:bodyPr/>
            <a:lstStyle/>
            <a:p>
              <a:pPr algn="ctr"/>
              <a:r>
                <a:rPr lang="en-US" altLang="zh-CN" sz="2800" b="1" dirty="0">
                  <a:latin typeface="微软雅黑" panose="020B0503020204020204" pitchFamily="34" charset="-122"/>
                  <a:ea typeface="微软雅黑" panose="020B0503020204020204" pitchFamily="34" charset="-122"/>
                </a:rPr>
                <a:t>           </a:t>
              </a:r>
              <a:r>
                <a:rPr lang="zh-CN" altLang="en-US" sz="2800" b="1" dirty="0">
                  <a:latin typeface="微软雅黑" panose="020B0503020204020204" pitchFamily="34" charset="-122"/>
                  <a:ea typeface="微软雅黑" panose="020B0503020204020204" pitchFamily="34" charset="-122"/>
                </a:rPr>
                <a:t>共工</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共     </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产党、国民党、</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国际反法西斯</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力量等共同努</a:t>
              </a:r>
              <a:endParaRPr lang="zh-CN" altLang="en-US" sz="2800" b="1" dirty="0">
                <a:latin typeface="微软雅黑" panose="020B0503020204020204" pitchFamily="34" charset="-122"/>
                <a:ea typeface="微软雅黑" panose="020B0503020204020204" pitchFamily="34" charset="-122"/>
              </a:endParaRPr>
            </a:p>
            <a:p>
              <a:pPr algn="ctr"/>
              <a:r>
                <a:rPr lang="zh-CN" altLang="en-US" sz="2800" b="1" dirty="0">
                  <a:latin typeface="微软雅黑" panose="020B0503020204020204" pitchFamily="34" charset="-122"/>
                  <a:ea typeface="微软雅黑" panose="020B0503020204020204" pitchFamily="34" charset="-122"/>
                </a:rPr>
                <a:t>     力的结果。</a:t>
              </a:r>
              <a:endParaRPr lang="zh-CN" altLang="en-US" sz="2800" b="1" dirty="0">
                <a:latin typeface="微软雅黑" panose="020B0503020204020204" pitchFamily="34" charset="-122"/>
                <a:ea typeface="微软雅黑" panose="020B0503020204020204" pitchFamily="34" charset="-122"/>
              </a:endParaRPr>
            </a:p>
          </p:txBody>
        </p:sp>
        <p:pic>
          <p:nvPicPr>
            <p:cNvPr id="39947" name="Picture 12" descr="共工"/>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 y="480"/>
              <a:ext cx="864" cy="115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65549" name="AutoShape 13"/>
          <p:cNvSpPr>
            <a:spLocks noChangeArrowheads="1"/>
          </p:cNvSpPr>
          <p:nvPr/>
        </p:nvSpPr>
        <p:spPr bwMode="auto">
          <a:xfrm>
            <a:off x="1770380" y="3352800"/>
            <a:ext cx="4109720" cy="1734820"/>
          </a:xfrm>
          <a:prstGeom prst="cloudCallout">
            <a:avLst>
              <a:gd name="adj1" fmla="val -10259"/>
              <a:gd name="adj2" fmla="val 68421"/>
            </a:avLst>
          </a:prstGeom>
          <a:noFill/>
        </p:spPr>
        <p:style>
          <a:lnRef idx="2">
            <a:schemeClr val="dk1"/>
          </a:lnRef>
          <a:fillRef idx="1">
            <a:schemeClr val="lt1"/>
          </a:fillRef>
          <a:effectRef idx="0">
            <a:schemeClr val="dk1"/>
          </a:effectRef>
          <a:fontRef idx="minor">
            <a:schemeClr val="dk1"/>
          </a:fontRef>
        </p:style>
        <p:txBody>
          <a:bodyPr/>
          <a:lstStyle/>
          <a:p>
            <a:r>
              <a:rPr lang="zh-CN" altLang="en-US" sz="2800" b="1" dirty="0">
                <a:latin typeface="微软雅黑" panose="020B0503020204020204" pitchFamily="34" charset="-122"/>
                <a:ea typeface="微软雅黑" panose="020B0503020204020204" pitchFamily="34" charset="-122"/>
              </a:rPr>
              <a:t>　　你认为哪一个原因最重要？</a:t>
            </a:r>
            <a:endParaRPr lang="zh-CN" altLang="en-US" sz="2800" b="1" dirty="0">
              <a:latin typeface="微软雅黑" panose="020B0503020204020204" pitchFamily="34" charset="-122"/>
              <a:ea typeface="微软雅黑" panose="020B0503020204020204" pitchFamily="34" charset="-122"/>
            </a:endParaRPr>
          </a:p>
        </p:txBody>
      </p:sp>
      <p:pic>
        <p:nvPicPr>
          <p:cNvPr id="65550" name="Picture 14" descr="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65463" y="5026868"/>
            <a:ext cx="2286000" cy="17145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500"/>
                                        <p:tgtEl>
                                          <p:spTgt spid="2"/>
                                        </p:tgtEl>
                                      </p:cBhvr>
                                    </p:animEffect>
                                  </p:childTnLst>
                                  <p:subTnLst>
                                    <p:audio>
                                      <p:cMediaNode>
                                        <p:cTn display="0" masterRel="sameClick">
                                          <p:stCondLst>
                                            <p:cond evt="begin" delay="0">
                                              <p:tn val="5"/>
                                            </p:cond>
                                          </p:stCondLst>
                                          <p:endCondLst>
                                            <p:cond evt="onStopAudio" delay="0">
                                              <p:tgtEl>
                                                <p:sldTgt/>
                                              </p:tgtEl>
                                            </p:cond>
                                          </p:endCondLst>
                                        </p:cTn>
                                        <p:tgtEl>
                                          <p:sndTgt r:embed="rId8" name="MTA_015.WAV"/>
                                        </p:tgtEl>
                                      </p:cMediaNode>
                                    </p:audio>
                                  </p:sub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65538"/>
                                        </p:tgtEl>
                                        <p:attrNameLst>
                                          <p:attrName>style.visibility</p:attrName>
                                        </p:attrNameLst>
                                      </p:cBhvr>
                                      <p:to>
                                        <p:strVal val="visible"/>
                                      </p:to>
                                    </p:set>
                                    <p:animEffect transition="in" filter="dissolve">
                                      <p:cBhvr>
                                        <p:cTn id="11" dur="500"/>
                                        <p:tgtEl>
                                          <p:spTgt spid="65538"/>
                                        </p:tgtEl>
                                      </p:cBhvr>
                                    </p:animEffect>
                                  </p:childTnLst>
                                  <p:subTnLst>
                                    <p:audio>
                                      <p:cMediaNode>
                                        <p:cTn display="0" masterRel="sameClick">
                                          <p:stCondLst>
                                            <p:cond evt="begin" delay="0">
                                              <p:tn val="9"/>
                                            </p:cond>
                                          </p:stCondLst>
                                          <p:endCondLst>
                                            <p:cond evt="onStopAudio" delay="0">
                                              <p:tgtEl>
                                                <p:sldTgt/>
                                              </p:tgtEl>
                                            </p:cond>
                                          </p:endCondLst>
                                        </p:cTn>
                                        <p:tgtEl>
                                          <p:sndTgt r:embed="rId9" name="camera.wav"/>
                                        </p:tgtEl>
                                      </p:cMediaNode>
                                    </p:audio>
                                  </p:subTnLst>
                                </p:cTn>
                              </p:par>
                            </p:childTnLst>
                          </p:cTn>
                        </p:par>
                        <p:par>
                          <p:cTn id="12" fill="hold">
                            <p:stCondLst>
                              <p:cond delay="1000"/>
                            </p:stCondLst>
                            <p:childTnLst>
                              <p:par>
                                <p:cTn id="13" presetID="5" presetClass="entr" presetSubtype="5" fill="hold" nodeType="afterEffect">
                                  <p:stCondLst>
                                    <p:cond delay="0"/>
                                  </p:stCondLst>
                                  <p:childTnLst>
                                    <p:set>
                                      <p:cBhvr>
                                        <p:cTn id="14" dur="1" fill="hold">
                                          <p:stCondLst>
                                            <p:cond delay="0"/>
                                          </p:stCondLst>
                                        </p:cTn>
                                        <p:tgtEl>
                                          <p:spTgt spid="65539"/>
                                        </p:tgtEl>
                                        <p:attrNameLst>
                                          <p:attrName>style.visibility</p:attrName>
                                        </p:attrNameLst>
                                      </p:cBhvr>
                                      <p:to>
                                        <p:strVal val="visible"/>
                                      </p:to>
                                    </p:set>
                                    <p:animEffect transition="in" filter="checkerboard(down)">
                                      <p:cBhvr>
                                        <p:cTn id="15" dur="500"/>
                                        <p:tgtEl>
                                          <p:spTgt spid="65539"/>
                                        </p:tgtEl>
                                      </p:cBhvr>
                                    </p:animEffect>
                                  </p:childTnLst>
                                  <p:subTnLst>
                                    <p:audio>
                                      <p:cMediaNode>
                                        <p:cTn display="0" masterRel="sameClick">
                                          <p:stCondLst>
                                            <p:cond evt="begin" delay="0">
                                              <p:tn val="13"/>
                                            </p:cond>
                                          </p:stCondLst>
                                          <p:endCondLst>
                                            <p:cond evt="onStopAudio" delay="0">
                                              <p:tgtEl>
                                                <p:sldTgt/>
                                              </p:tgtEl>
                                            </p:cond>
                                          </p:endCondLst>
                                        </p:cTn>
                                        <p:tgtEl>
                                          <p:sndTgt r:embed="rId9" name="camera.wav"/>
                                        </p:tgtEl>
                                      </p:cMediaNode>
                                    </p:audio>
                                  </p:subTnLst>
                                </p:cTn>
                              </p:par>
                            </p:childTnLst>
                          </p:cTn>
                        </p:par>
                        <p:par>
                          <p:cTn id="16" fill="hold">
                            <p:stCondLst>
                              <p:cond delay="1500"/>
                            </p:stCondLst>
                            <p:childTnLst>
                              <p:par>
                                <p:cTn id="17" presetID="5" presetClass="entr" presetSubtype="5" fill="hold" nodeType="afterEffect">
                                  <p:stCondLst>
                                    <p:cond delay="0"/>
                                  </p:stCondLst>
                                  <p:childTnLst>
                                    <p:set>
                                      <p:cBhvr>
                                        <p:cTn id="18" dur="1" fill="hold">
                                          <p:stCondLst>
                                            <p:cond delay="0"/>
                                          </p:stCondLst>
                                        </p:cTn>
                                        <p:tgtEl>
                                          <p:spTgt spid="65540"/>
                                        </p:tgtEl>
                                        <p:attrNameLst>
                                          <p:attrName>style.visibility</p:attrName>
                                        </p:attrNameLst>
                                      </p:cBhvr>
                                      <p:to>
                                        <p:strVal val="visible"/>
                                      </p:to>
                                    </p:set>
                                    <p:animEffect transition="in" filter="checkerboard(down)">
                                      <p:cBhvr>
                                        <p:cTn id="19" dur="500"/>
                                        <p:tgtEl>
                                          <p:spTgt spid="65540"/>
                                        </p:tgtEl>
                                      </p:cBhvr>
                                    </p:animEffect>
                                  </p:childTnLst>
                                  <p:subTnLst>
                                    <p:audio>
                                      <p:cMediaNode>
                                        <p:cTn display="0" masterRel="sameClick">
                                          <p:stCondLst>
                                            <p:cond evt="begin" delay="0">
                                              <p:tn val="17"/>
                                            </p:cond>
                                          </p:stCondLst>
                                          <p:endCondLst>
                                            <p:cond evt="onStopAudio" delay="0">
                                              <p:tgtEl>
                                                <p:sldTgt/>
                                              </p:tgtEl>
                                            </p:cond>
                                          </p:endCondLst>
                                        </p:cTn>
                                        <p:tgtEl>
                                          <p:sndTgt r:embed="rId9" name="camera.wav"/>
                                        </p:tgtEl>
                                      </p:cMediaNode>
                                    </p:audio>
                                  </p:subTnLst>
                                </p:cTn>
                              </p:par>
                            </p:childTnLst>
                          </p:cTn>
                        </p:par>
                        <p:par>
                          <p:cTn id="20" fill="hold">
                            <p:stCondLst>
                              <p:cond delay="2000"/>
                            </p:stCondLst>
                            <p:childTnLst>
                              <p:par>
                                <p:cTn id="21" presetID="5" presetClass="entr" presetSubtype="5" fill="hold" nodeType="afterEffect">
                                  <p:stCondLst>
                                    <p:cond delay="0"/>
                                  </p:stCondLst>
                                  <p:childTnLst>
                                    <p:set>
                                      <p:cBhvr>
                                        <p:cTn id="22" dur="1" fill="hold">
                                          <p:stCondLst>
                                            <p:cond delay="0"/>
                                          </p:stCondLst>
                                        </p:cTn>
                                        <p:tgtEl>
                                          <p:spTgt spid="65541"/>
                                        </p:tgtEl>
                                        <p:attrNameLst>
                                          <p:attrName>style.visibility</p:attrName>
                                        </p:attrNameLst>
                                      </p:cBhvr>
                                      <p:to>
                                        <p:strVal val="visible"/>
                                      </p:to>
                                    </p:set>
                                    <p:animEffect transition="in" filter="checkerboard(down)">
                                      <p:cBhvr>
                                        <p:cTn id="23" dur="500"/>
                                        <p:tgtEl>
                                          <p:spTgt spid="65541"/>
                                        </p:tgtEl>
                                      </p:cBhvr>
                                    </p:animEffect>
                                  </p:childTnLst>
                                  <p:subTnLst>
                                    <p:audio>
                                      <p:cMediaNode>
                                        <p:cTn display="0" masterRel="sameClick">
                                          <p:stCondLst>
                                            <p:cond evt="begin" delay="0">
                                              <p:tn val="21"/>
                                            </p:cond>
                                          </p:stCondLst>
                                          <p:endCondLst>
                                            <p:cond evt="onStopAudio" delay="0">
                                              <p:tgtEl>
                                                <p:sldTgt/>
                                              </p:tgtEl>
                                            </p:cond>
                                          </p:endCondLst>
                                        </p:cTn>
                                        <p:tgtEl>
                                          <p:sndTgt r:embed="rId9" name="camera.wav"/>
                                        </p:tgtEl>
                                      </p:cMediaNode>
                                    </p:audio>
                                  </p:sub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65544"/>
                                        </p:tgtEl>
                                        <p:attrNameLst>
                                          <p:attrName>style.visibility</p:attrName>
                                        </p:attrNameLst>
                                      </p:cBhvr>
                                      <p:to>
                                        <p:strVal val="visible"/>
                                      </p:to>
                                    </p:set>
                                    <p:animEffect transition="in" filter="wipe(left)">
                                      <p:cBhvr>
                                        <p:cTn id="27" dur="500"/>
                                        <p:tgtEl>
                                          <p:spTgt spid="65544"/>
                                        </p:tgtEl>
                                      </p:cBhvr>
                                    </p:animEffect>
                                  </p:childTnLst>
                                  <p:subTnLst>
                                    <p:audio>
                                      <p:cMediaNode>
                                        <p:cTn display="0" masterRel="sameClick">
                                          <p:stCondLst>
                                            <p:cond evt="begin" delay="0">
                                              <p:tn val="25"/>
                                            </p:cond>
                                          </p:stCondLst>
                                          <p:endCondLst>
                                            <p:cond evt="onStopAudio" delay="0">
                                              <p:tgtEl>
                                                <p:sldTgt/>
                                              </p:tgtEl>
                                            </p:cond>
                                          </p:endCondLst>
                                        </p:cTn>
                                        <p:tgtEl>
                                          <p:sndTgt r:embed="rId10" name="chimes.wav"/>
                                        </p:tgtEl>
                                      </p:cMediaNode>
                                    </p:audio>
                                  </p:sub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65543"/>
                                        </p:tgtEl>
                                        <p:attrNameLst>
                                          <p:attrName>style.visibility</p:attrName>
                                        </p:attrNameLst>
                                      </p:cBhvr>
                                      <p:to>
                                        <p:strVal val="visible"/>
                                      </p:to>
                                    </p:set>
                                    <p:animEffect transition="in" filter="wipe(up)">
                                      <p:cBhvr>
                                        <p:cTn id="31" dur="500"/>
                                        <p:tgtEl>
                                          <p:spTgt spid="65543"/>
                                        </p:tgtEl>
                                      </p:cBhvr>
                                    </p:animEffect>
                                  </p:childTnLst>
                                </p:cTn>
                              </p:par>
                            </p:childTnLst>
                          </p:cTn>
                        </p:par>
                        <p:par>
                          <p:cTn id="32" fill="hold">
                            <p:stCondLst>
                              <p:cond delay="3500"/>
                            </p:stCondLst>
                            <p:childTnLst>
                              <p:par>
                                <p:cTn id="33" presetID="22" presetClass="entr" presetSubtype="2" fill="hold" grpId="0" nodeType="afterEffect">
                                  <p:stCondLst>
                                    <p:cond delay="0"/>
                                  </p:stCondLst>
                                  <p:childTnLst>
                                    <p:set>
                                      <p:cBhvr>
                                        <p:cTn id="34" dur="1" fill="hold">
                                          <p:stCondLst>
                                            <p:cond delay="0"/>
                                          </p:stCondLst>
                                        </p:cTn>
                                        <p:tgtEl>
                                          <p:spTgt spid="65545"/>
                                        </p:tgtEl>
                                        <p:attrNameLst>
                                          <p:attrName>style.visibility</p:attrName>
                                        </p:attrNameLst>
                                      </p:cBhvr>
                                      <p:to>
                                        <p:strVal val="visible"/>
                                      </p:to>
                                    </p:set>
                                    <p:animEffect transition="in" filter="wipe(right)">
                                      <p:cBhvr>
                                        <p:cTn id="35" dur="500"/>
                                        <p:tgtEl>
                                          <p:spTgt spid="65545"/>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65542"/>
                                        </p:tgtEl>
                                        <p:attrNameLst>
                                          <p:attrName>style.visibility</p:attrName>
                                        </p:attrNameLst>
                                      </p:cBhvr>
                                      <p:to>
                                        <p:strVal val="visible"/>
                                      </p:to>
                                    </p:set>
                                    <p:animEffect transition="in" filter="wipe(down)">
                                      <p:cBhvr>
                                        <p:cTn id="39" dur="500"/>
                                        <p:tgtEl>
                                          <p:spTgt spid="65542"/>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9" fill="hold" grpId="0" nodeType="clickEffect">
                                  <p:stCondLst>
                                    <p:cond delay="0"/>
                                  </p:stCondLst>
                                  <p:childTnLst>
                                    <p:set>
                                      <p:cBhvr>
                                        <p:cTn id="43" dur="1" fill="hold">
                                          <p:stCondLst>
                                            <p:cond delay="0"/>
                                          </p:stCondLst>
                                        </p:cTn>
                                        <p:tgtEl>
                                          <p:spTgt spid="65549"/>
                                        </p:tgtEl>
                                        <p:attrNameLst>
                                          <p:attrName>style.visibility</p:attrName>
                                        </p:attrNameLst>
                                      </p:cBhvr>
                                      <p:to>
                                        <p:strVal val="visible"/>
                                      </p:to>
                                    </p:set>
                                    <p:anim calcmode="lin" valueType="num">
                                      <p:cBhvr>
                                        <p:cTn id="44" dur="500" fill="hold"/>
                                        <p:tgtEl>
                                          <p:spTgt spid="65549"/>
                                        </p:tgtEl>
                                        <p:attrNameLst>
                                          <p:attrName>ppt_x</p:attrName>
                                        </p:attrNameLst>
                                      </p:cBhvr>
                                      <p:tavLst>
                                        <p:tav tm="0">
                                          <p:val>
                                            <p:strVal val="0-#ppt_w/2"/>
                                          </p:val>
                                        </p:tav>
                                        <p:tav tm="100000">
                                          <p:val>
                                            <p:strVal val="#ppt_x"/>
                                          </p:val>
                                        </p:tav>
                                      </p:tavLst>
                                    </p:anim>
                                    <p:anim calcmode="lin" valueType="num">
                                      <p:cBhvr>
                                        <p:cTn id="45" dur="500" fill="hold"/>
                                        <p:tgtEl>
                                          <p:spTgt spid="65549"/>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42"/>
                                            </p:cond>
                                          </p:stCondLst>
                                          <p:endCondLst>
                                            <p:cond evt="onStopAudio" delay="0">
                                              <p:tgtEl>
                                                <p:sldTgt/>
                                              </p:tgtEl>
                                            </p:cond>
                                          </p:endCondLst>
                                        </p:cTn>
                                        <p:tgtEl>
                                          <p:sndTgt r:embed="rId10" name="chimes.wav"/>
                                        </p:tgtEl>
                                      </p:cMediaNode>
                                    </p:audio>
                                  </p:subTnLst>
                                </p:cTn>
                              </p:par>
                            </p:childTnLst>
                          </p:cTn>
                        </p:par>
                        <p:par>
                          <p:cTn id="46" fill="hold">
                            <p:stCondLst>
                              <p:cond delay="500"/>
                            </p:stCondLst>
                            <p:childTnLst>
                              <p:par>
                                <p:cTn id="47" presetID="2" presetClass="entr" presetSubtype="9" fill="hold" nodeType="afterEffect">
                                  <p:stCondLst>
                                    <p:cond delay="0"/>
                                  </p:stCondLst>
                                  <p:childTnLst>
                                    <p:set>
                                      <p:cBhvr>
                                        <p:cTn id="48" dur="1" fill="hold">
                                          <p:stCondLst>
                                            <p:cond delay="0"/>
                                          </p:stCondLst>
                                        </p:cTn>
                                        <p:tgtEl>
                                          <p:spTgt spid="65550"/>
                                        </p:tgtEl>
                                        <p:attrNameLst>
                                          <p:attrName>style.visibility</p:attrName>
                                        </p:attrNameLst>
                                      </p:cBhvr>
                                      <p:to>
                                        <p:strVal val="visible"/>
                                      </p:to>
                                    </p:set>
                                    <p:anim calcmode="lin" valueType="num">
                                      <p:cBhvr>
                                        <p:cTn id="49" dur="500" fill="hold"/>
                                        <p:tgtEl>
                                          <p:spTgt spid="65550"/>
                                        </p:tgtEl>
                                        <p:attrNameLst>
                                          <p:attrName>ppt_x</p:attrName>
                                        </p:attrNameLst>
                                      </p:cBhvr>
                                      <p:tavLst>
                                        <p:tav tm="0">
                                          <p:val>
                                            <p:strVal val="0-#ppt_w/2"/>
                                          </p:val>
                                        </p:tav>
                                        <p:tav tm="100000">
                                          <p:val>
                                            <p:strVal val="#ppt_x"/>
                                          </p:val>
                                        </p:tav>
                                      </p:tavLst>
                                    </p:anim>
                                    <p:anim calcmode="lin" valueType="num">
                                      <p:cBhvr>
                                        <p:cTn id="50" dur="500" fill="hold"/>
                                        <p:tgtEl>
                                          <p:spTgt spid="655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2" grpId="0" bldLvl="0" animBg="1"/>
      <p:bldP spid="65543" grpId="0" bldLvl="0" animBg="1"/>
      <p:bldP spid="65544" grpId="0" bldLvl="0" animBg="1"/>
      <p:bldP spid="65545" grpId="0" bldLvl="0" animBg="1"/>
      <p:bldP spid="65549" grpId="0" bldLvl="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nvSpPr>
        <p:spPr>
          <a:xfrm>
            <a:off x="2944813" y="476931"/>
            <a:ext cx="6302375" cy="11430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Tx/>
              <a:buNone/>
              <a:defRPr/>
            </a:pPr>
            <a:r>
              <a:rPr lang="zh-CN" altLang="en-US" sz="4000" b="1" noProof="1">
                <a:latin typeface="微软雅黑" panose="020B0503020204020204" pitchFamily="34" charset="-122"/>
                <a:ea typeface="微软雅黑" panose="020B0503020204020204" pitchFamily="34" charset="-122"/>
              </a:rPr>
              <a:t>抗日战争胜利的</a:t>
            </a:r>
            <a:r>
              <a:rPr kumimoji="1" lang="zh-CN" altLang="en-US" sz="4000" b="1" noProof="1">
                <a:effectLst>
                  <a:outerShdw blurRad="38100" dist="38100" dir="2700000" algn="tl">
                    <a:srgbClr val="C0C0C0"/>
                  </a:outerShdw>
                </a:effectLst>
                <a:latin typeface="微软雅黑" panose="020B0503020204020204" pitchFamily="34" charset="-122"/>
                <a:ea typeface="微软雅黑" panose="020B0503020204020204" pitchFamily="34" charset="-122"/>
              </a:rPr>
              <a:t>原因</a:t>
            </a:r>
            <a:endParaRPr kumimoji="1" lang="zh-CN" altLang="en-US" sz="4000" b="1" noProof="1">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sp>
        <p:nvSpPr>
          <p:cNvPr id="34820" name="Rectangle 4"/>
          <p:cNvSpPr>
            <a:spLocks noChangeArrowheads="1"/>
          </p:cNvSpPr>
          <p:nvPr/>
        </p:nvSpPr>
        <p:spPr bwMode="auto">
          <a:xfrm>
            <a:off x="1415480" y="1916832"/>
            <a:ext cx="9649767" cy="3785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3200" b="1" noProof="1">
                <a:latin typeface="微软雅黑" panose="020B0503020204020204" pitchFamily="34" charset="-122"/>
                <a:ea typeface="微软雅黑" panose="020B0503020204020204" pitchFamily="34" charset="-122"/>
              </a:rPr>
              <a:t>1.</a:t>
            </a:r>
            <a:r>
              <a:rPr lang="zh-CN" altLang="en-US" sz="3200" b="1" noProof="1">
                <a:latin typeface="微软雅黑" panose="020B0503020204020204" pitchFamily="34" charset="-122"/>
                <a:ea typeface="微软雅黑" panose="020B0503020204020204" pitchFamily="34" charset="-122"/>
              </a:rPr>
              <a:t>中国人民巨大的民族觉醒、空前的民族团结和英勇的民族抗争，是中国人民抗日战争胜利的决定性因素。</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2.</a:t>
            </a:r>
            <a:r>
              <a:rPr lang="zh-CN" altLang="en-US" sz="3200" b="1" noProof="1">
                <a:latin typeface="微软雅黑" panose="020B0503020204020204" pitchFamily="34" charset="-122"/>
                <a:ea typeface="微软雅黑" panose="020B0503020204020204" pitchFamily="34" charset="-122"/>
              </a:rPr>
              <a:t>中国共产党在全民族抗战中发挥了中流砥柱的作用。</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3.</a:t>
            </a:r>
            <a:r>
              <a:rPr lang="zh-CN" altLang="en-US" sz="3200" b="1" noProof="1">
                <a:latin typeface="微软雅黑" panose="020B0503020204020204" pitchFamily="34" charset="-122"/>
                <a:ea typeface="微软雅黑" panose="020B0503020204020204" pitchFamily="34" charset="-122"/>
              </a:rPr>
              <a:t>中国人民抗日战争的胜利，同世界上一切爱好和平与正义的国家和人民的支持，也是分不开的。</a:t>
            </a:r>
            <a:endParaRPr lang="zh-CN" altLang="en-US" sz="32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animEffect transition="in" filter="fade">
                                      <p:cBhvr>
                                        <p:cTn id="7" dur="800" decel="100000"/>
                                        <p:tgtEl>
                                          <p:spTgt spid="34820">
                                            <p:txEl>
                                              <p:pRg st="0" end="0"/>
                                            </p:txEl>
                                          </p:spTgt>
                                        </p:tgtEl>
                                      </p:cBhvr>
                                    </p:animEffect>
                                    <p:anim calcmode="lin" valueType="num">
                                      <p:cBhvr>
                                        <p:cTn id="8" dur="800" decel="100000" fill="hold"/>
                                        <p:tgtEl>
                                          <p:spTgt spid="34820">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4820">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4820">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4820">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4820">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34820">
                                            <p:txEl>
                                              <p:pRg st="1" end="1"/>
                                            </p:txEl>
                                          </p:spTgt>
                                        </p:tgtEl>
                                        <p:attrNameLst>
                                          <p:attrName>style.visibility</p:attrName>
                                        </p:attrNameLst>
                                      </p:cBhvr>
                                      <p:to>
                                        <p:strVal val="visible"/>
                                      </p:to>
                                    </p:set>
                                    <p:animEffect transition="in" filter="checkerboard(across)">
                                      <p:cBhvr>
                                        <p:cTn id="17" dur="500"/>
                                        <p:tgtEl>
                                          <p:spTgt spid="348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nodeType="clickEffect">
                                  <p:stCondLst>
                                    <p:cond delay="0"/>
                                  </p:stCondLst>
                                  <p:childTnLst>
                                    <p:set>
                                      <p:cBhvr>
                                        <p:cTn id="21" dur="1" fill="hold">
                                          <p:stCondLst>
                                            <p:cond delay="0"/>
                                          </p:stCondLst>
                                        </p:cTn>
                                        <p:tgtEl>
                                          <p:spTgt spid="34820">
                                            <p:txEl>
                                              <p:pRg st="2" end="2"/>
                                            </p:txEl>
                                          </p:spTgt>
                                        </p:tgtEl>
                                        <p:attrNameLst>
                                          <p:attrName>style.visibility</p:attrName>
                                        </p:attrNameLst>
                                      </p:cBhvr>
                                      <p:to>
                                        <p:strVal val="visible"/>
                                      </p:to>
                                    </p:set>
                                    <p:animEffect transition="in" filter="fade">
                                      <p:cBhvr>
                                        <p:cTn id="22" dur="800" decel="100000"/>
                                        <p:tgtEl>
                                          <p:spTgt spid="34820">
                                            <p:txEl>
                                              <p:pRg st="2" end="2"/>
                                            </p:txEl>
                                          </p:spTgt>
                                        </p:tgtEl>
                                      </p:cBhvr>
                                    </p:animEffect>
                                    <p:anim calcmode="lin" valueType="num">
                                      <p:cBhvr>
                                        <p:cTn id="23" dur="800" decel="100000" fill="hold"/>
                                        <p:tgtEl>
                                          <p:spTgt spid="34820">
                                            <p:txEl>
                                              <p:pRg st="2" end="2"/>
                                            </p:txEl>
                                          </p:spTgt>
                                        </p:tgtEl>
                                        <p:attrNameLst>
                                          <p:attrName>style.rotation</p:attrName>
                                        </p:attrNameLst>
                                      </p:cBhvr>
                                      <p:tavLst>
                                        <p:tav tm="0">
                                          <p:val>
                                            <p:fltVal val="-90"/>
                                          </p:val>
                                        </p:tav>
                                        <p:tav tm="100000">
                                          <p:val>
                                            <p:fltVal val="0"/>
                                          </p:val>
                                        </p:tav>
                                      </p:tavLst>
                                    </p:anim>
                                    <p:anim calcmode="lin" valueType="num">
                                      <p:cBhvr>
                                        <p:cTn id="24" dur="800" decel="100000" fill="hold"/>
                                        <p:tgtEl>
                                          <p:spTgt spid="34820">
                                            <p:txEl>
                                              <p:pRg st="2" end="2"/>
                                            </p:txEl>
                                          </p:spTgt>
                                        </p:tgtEl>
                                        <p:attrNameLst>
                                          <p:attrName>ppt_x</p:attrName>
                                        </p:attrNameLst>
                                      </p:cBhvr>
                                      <p:tavLst>
                                        <p:tav tm="0">
                                          <p:val>
                                            <p:strVal val="#ppt_x+0.4"/>
                                          </p:val>
                                        </p:tav>
                                        <p:tav tm="100000">
                                          <p:val>
                                            <p:strVal val="#ppt_x-0.05"/>
                                          </p:val>
                                        </p:tav>
                                      </p:tavLst>
                                    </p:anim>
                                    <p:anim calcmode="lin" valueType="num">
                                      <p:cBhvr>
                                        <p:cTn id="25" dur="800" decel="100000" fill="hold"/>
                                        <p:tgtEl>
                                          <p:spTgt spid="34820">
                                            <p:txEl>
                                              <p:pRg st="2" end="2"/>
                                            </p:txEl>
                                          </p:spTgt>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34820">
                                            <p:txEl>
                                              <p:pRg st="2" end="2"/>
                                            </p:txEl>
                                          </p:spTgt>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34820">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bwMode="auto">
          <a:xfrm>
            <a:off x="1858970" y="104957"/>
            <a:ext cx="4069299" cy="2978856"/>
            <a:chOff x="113" y="45"/>
            <a:chExt cx="2537" cy="2207"/>
          </a:xfrm>
          <a:noFill/>
        </p:grpSpPr>
        <p:graphicFrame>
          <p:nvGraphicFramePr>
            <p:cNvPr id="41986" name="Object 2"/>
            <p:cNvGraphicFramePr>
              <a:graphicFrameLocks noChangeAspect="1"/>
            </p:cNvGraphicFramePr>
            <p:nvPr/>
          </p:nvGraphicFramePr>
          <p:xfrm>
            <a:off x="113" y="45"/>
            <a:ext cx="2537" cy="1888"/>
          </p:xfrm>
          <a:graphic>
            <a:graphicData uri="http://schemas.openxmlformats.org/presentationml/2006/ole">
              <mc:AlternateContent xmlns:mc="http://schemas.openxmlformats.org/markup-compatibility/2006">
                <mc:Choice xmlns:v="urn:schemas-microsoft-com:vml" Requires="v">
                  <p:oleObj spid="_x0000_s3088" name="" r:id="rId1" imgW="5238750" imgH="1809750" progId="">
                    <p:embed/>
                  </p:oleObj>
                </mc:Choice>
                <mc:Fallback>
                  <p:oleObj name="" r:id="rId1" imgW="5238750" imgH="1809750" progId="">
                    <p:embed/>
                    <p:pic>
                      <p:nvPicPr>
                        <p:cNvPr id="0" name="Object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 y="45"/>
                          <a:ext cx="2537" cy="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41987" name="Text Box 7"/>
            <p:cNvSpPr txBox="1">
              <a:spLocks noChangeArrowheads="1"/>
            </p:cNvSpPr>
            <p:nvPr/>
          </p:nvSpPr>
          <p:spPr bwMode="auto">
            <a:xfrm>
              <a:off x="476" y="1979"/>
              <a:ext cx="1980" cy="2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b="1" dirty="0">
                  <a:latin typeface="微软雅黑" panose="020B0503020204020204" pitchFamily="34" charset="-122"/>
                  <a:ea typeface="微软雅黑" panose="020B0503020204020204" pitchFamily="34" charset="-122"/>
                </a:rPr>
                <a:t>中英</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南京条约</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签字仪式</a:t>
              </a:r>
              <a:endParaRPr lang="zh-CN" altLang="en-US" b="1" dirty="0">
                <a:latin typeface="微软雅黑" panose="020B0503020204020204" pitchFamily="34" charset="-122"/>
                <a:ea typeface="微软雅黑" panose="020B0503020204020204" pitchFamily="34" charset="-122"/>
              </a:endParaRPr>
            </a:p>
          </p:txBody>
        </p:sp>
      </p:grpSp>
      <p:pic>
        <p:nvPicPr>
          <p:cNvPr id="102409" name="Picture 9" descr="maguantiaoyu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4697" y="46156"/>
            <a:ext cx="3986853" cy="2938611"/>
          </a:xfrm>
          <a:prstGeom prst="rect">
            <a:avLst/>
          </a:prstGeom>
          <a:noFill/>
          <a:ln>
            <a:noFill/>
          </a:ln>
        </p:spPr>
      </p:pic>
      <p:grpSp>
        <p:nvGrpSpPr>
          <p:cNvPr id="3" name="Group 12"/>
          <p:cNvGrpSpPr/>
          <p:nvPr/>
        </p:nvGrpSpPr>
        <p:grpSpPr bwMode="auto">
          <a:xfrm>
            <a:off x="1876730" y="3861048"/>
            <a:ext cx="4019243" cy="2777115"/>
            <a:chOff x="102" y="2292"/>
            <a:chExt cx="2789" cy="2538"/>
          </a:xfrm>
          <a:noFill/>
        </p:grpSpPr>
        <p:pic>
          <p:nvPicPr>
            <p:cNvPr id="41990" name="Picture 10" descr="03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 y="2292"/>
              <a:ext cx="2789" cy="208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41991" name="Text Box 11"/>
            <p:cNvSpPr txBox="1">
              <a:spLocks noChangeArrowheads="1"/>
            </p:cNvSpPr>
            <p:nvPr/>
          </p:nvSpPr>
          <p:spPr bwMode="auto">
            <a:xfrm>
              <a:off x="140" y="4493"/>
              <a:ext cx="1741"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辛丑条约</a:t>
              </a:r>
              <a:r>
                <a:rPr lang="en-US" altLang="zh-CN" b="1" dirty="0">
                  <a:latin typeface="微软雅黑" panose="020B0503020204020204" pitchFamily="34" charset="-122"/>
                  <a:ea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rPr>
                <a:t>签订</a:t>
              </a:r>
              <a:endParaRPr lang="zh-CN" altLang="en-US" b="1" dirty="0">
                <a:latin typeface="微软雅黑" panose="020B0503020204020204" pitchFamily="34" charset="-122"/>
                <a:ea typeface="微软雅黑" panose="020B0503020204020204" pitchFamily="34" charset="-122"/>
              </a:endParaRPr>
            </a:p>
          </p:txBody>
        </p:sp>
      </p:grpSp>
      <p:pic>
        <p:nvPicPr>
          <p:cNvPr id="102405" name="Picture 5"/>
          <p:cNvPicPr>
            <a:picLocks noChangeAspect="1" noChangeArrowheads="1"/>
          </p:cNvPicPr>
          <p:nvPr/>
        </p:nvPicPr>
        <p:blipFill>
          <a:blip r:embed="rId5">
            <a:extLst>
              <a:ext uri="{28A0092B-C50C-407E-A947-70E740481C1C}">
                <a14:useLocalDpi xmlns:a14="http://schemas.microsoft.com/office/drawing/2010/main" val="0"/>
              </a:ext>
            </a:extLst>
          </a:blip>
          <a:srcRect l="45000" t="24667" r="23000" b="43333"/>
          <a:stretch>
            <a:fillRect/>
          </a:stretch>
        </p:blipFill>
        <p:spPr bwMode="auto">
          <a:xfrm>
            <a:off x="6528048" y="3861048"/>
            <a:ext cx="3877906" cy="2660356"/>
          </a:xfrm>
          <a:prstGeom prst="rect">
            <a:avLst/>
          </a:prstGeom>
          <a:noFill/>
          <a:ln>
            <a:noFill/>
          </a:ln>
        </p:spPr>
      </p:pic>
      <p:sp>
        <p:nvSpPr>
          <p:cNvPr id="102406" name="Text Box 6"/>
          <p:cNvSpPr txBox="1">
            <a:spLocks noChangeArrowheads="1"/>
          </p:cNvSpPr>
          <p:nvPr/>
        </p:nvSpPr>
        <p:spPr bwMode="auto">
          <a:xfrm>
            <a:off x="1730680" y="3070701"/>
            <a:ext cx="8829816" cy="646331"/>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根据所给图片思考：抗日战争的意义何在？</a:t>
            </a:r>
            <a:endParaRPr lang="zh-CN" altLang="en-US"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2409"/>
                                        </p:tgtEl>
                                        <p:attrNameLst>
                                          <p:attrName>style.visibility</p:attrName>
                                        </p:attrNameLst>
                                      </p:cBhvr>
                                      <p:to>
                                        <p:strVal val="visible"/>
                                      </p:to>
                                    </p:set>
                                    <p:animEffect transition="in" filter="blinds(horizontal)">
                                      <p:cBhvr>
                                        <p:cTn id="12" dur="500"/>
                                        <p:tgtEl>
                                          <p:spTgt spid="10240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02405"/>
                                        </p:tgtEl>
                                        <p:attrNameLst>
                                          <p:attrName>style.visibility</p:attrName>
                                        </p:attrNameLst>
                                      </p:cBhvr>
                                      <p:to>
                                        <p:strVal val="visible"/>
                                      </p:to>
                                    </p:set>
                                    <p:animEffect transition="in" filter="blinds(horizontal)">
                                      <p:cBhvr>
                                        <p:cTn id="22" dur="500"/>
                                        <p:tgtEl>
                                          <p:spTgt spid="102405"/>
                                        </p:tgtEl>
                                      </p:cBhvr>
                                    </p:animEffect>
                                  </p:childTnLst>
                                </p:cTn>
                              </p:par>
                            </p:childTnLst>
                          </p:cTn>
                        </p:par>
                      </p:childTnLst>
                    </p:cTn>
                  </p:par>
                  <p:par>
                    <p:cTn id="23" fill="hold">
                      <p:stCondLst>
                        <p:cond delay="indefinite"/>
                      </p:stCondLst>
                      <p:childTnLst>
                        <p:par>
                          <p:cTn id="24" fill="hold">
                            <p:stCondLst>
                              <p:cond delay="0"/>
                            </p:stCondLst>
                            <p:childTnLst>
                              <p:par>
                                <p:cTn id="25" presetID="41" presetClass="entr" presetSubtype="0" fill="hold" grpId="0" nodeType="clickEffect">
                                  <p:stCondLst>
                                    <p:cond delay="0"/>
                                  </p:stCondLst>
                                  <p:iterate type="lt">
                                    <p:tmPct val="10000"/>
                                  </p:iterate>
                                  <p:childTnLst>
                                    <p:set>
                                      <p:cBhvr>
                                        <p:cTn id="26" dur="1" fill="hold">
                                          <p:stCondLst>
                                            <p:cond delay="0"/>
                                          </p:stCondLst>
                                        </p:cTn>
                                        <p:tgtEl>
                                          <p:spTgt spid="102406"/>
                                        </p:tgtEl>
                                        <p:attrNameLst>
                                          <p:attrName>style.visibility</p:attrName>
                                        </p:attrNameLst>
                                      </p:cBhvr>
                                      <p:to>
                                        <p:strVal val="visible"/>
                                      </p:to>
                                    </p:set>
                                    <p:anim calcmode="lin" valueType="num">
                                      <p:cBhvr>
                                        <p:cTn id="27" dur="500" fill="hold"/>
                                        <p:tgtEl>
                                          <p:spTgt spid="102406"/>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102406"/>
                                        </p:tgtEl>
                                        <p:attrNameLst>
                                          <p:attrName>ppt_y</p:attrName>
                                        </p:attrNameLst>
                                      </p:cBhvr>
                                      <p:tavLst>
                                        <p:tav tm="0">
                                          <p:val>
                                            <p:strVal val="#ppt_y"/>
                                          </p:val>
                                        </p:tav>
                                        <p:tav tm="100000">
                                          <p:val>
                                            <p:strVal val="#ppt_y"/>
                                          </p:val>
                                        </p:tav>
                                      </p:tavLst>
                                    </p:anim>
                                    <p:anim calcmode="lin" valueType="num">
                                      <p:cBhvr>
                                        <p:cTn id="29" dur="500" fill="hold"/>
                                        <p:tgtEl>
                                          <p:spTgt spid="102406"/>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102406"/>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1024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6" grpId="0" bldLvl="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nvSpPr>
        <p:spPr>
          <a:xfrm>
            <a:off x="2828925" y="332656"/>
            <a:ext cx="6300788" cy="1143000"/>
          </a:xfrm>
          <a:prstGeom prst="rect">
            <a:avLst/>
          </a:prstGeom>
        </p:spPr>
        <p:txBody>
          <a:bodyPr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buFontTx/>
              <a:buNone/>
              <a:defRPr/>
            </a:pPr>
            <a:r>
              <a:rPr lang="zh-CN" altLang="en-US" sz="4000" b="1" noProof="1">
                <a:latin typeface="微软雅黑" panose="020B0503020204020204" pitchFamily="34" charset="-122"/>
                <a:ea typeface="微软雅黑" panose="020B0503020204020204" pitchFamily="34" charset="-122"/>
              </a:rPr>
              <a:t>抗日战争胜利的伟大意义</a:t>
            </a:r>
            <a:endParaRPr kumimoji="1" lang="en-US" altLang="zh-CN" sz="4000" b="1" noProof="1">
              <a:effectLst>
                <a:outerShdw blurRad="38100" dist="38100" dir="2700000" algn="tl">
                  <a:srgbClr val="C0C0C0"/>
                </a:outerShdw>
              </a:effectLst>
              <a:latin typeface="微软雅黑" panose="020B0503020204020204" pitchFamily="34" charset="-122"/>
              <a:ea typeface="微软雅黑" panose="020B0503020204020204" pitchFamily="34" charset="-122"/>
            </a:endParaRPr>
          </a:p>
        </p:txBody>
      </p:sp>
      <p:sp>
        <p:nvSpPr>
          <p:cNvPr id="100" name="文本框 99"/>
          <p:cNvSpPr txBox="1">
            <a:spLocks noChangeArrowheads="1"/>
          </p:cNvSpPr>
          <p:nvPr/>
        </p:nvSpPr>
        <p:spPr bwMode="auto">
          <a:xfrm>
            <a:off x="1487488" y="1412776"/>
            <a:ext cx="9649767"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zh-CN" sz="3200" b="1" noProof="1">
                <a:latin typeface="微软雅黑" panose="020B0503020204020204" pitchFamily="34" charset="-122"/>
                <a:ea typeface="微软雅黑" panose="020B0503020204020204" pitchFamily="34" charset="-122"/>
              </a:rPr>
              <a:t>1.</a:t>
            </a:r>
            <a:r>
              <a:rPr lang="zh-CN" altLang="en-US" sz="3200" b="1" noProof="1">
                <a:latin typeface="微软雅黑" panose="020B0503020204020204" pitchFamily="34" charset="-122"/>
                <a:ea typeface="微软雅黑" panose="020B0503020204020204" pitchFamily="34" charset="-122"/>
              </a:rPr>
              <a:t>中国抗日战争是近代以来反抗外敌入侵第一次取得完全胜利的民族解放战争。</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2.</a:t>
            </a:r>
            <a:r>
              <a:rPr lang="zh-CN" altLang="en-US" sz="3200" b="1" noProof="1">
                <a:latin typeface="微软雅黑" panose="020B0503020204020204" pitchFamily="34" charset="-122"/>
                <a:ea typeface="微软雅黑" panose="020B0503020204020204" pitchFamily="34" charset="-122"/>
              </a:rPr>
              <a:t>它促进了中华民族的觉醒，为中国共产党带领中国人民实现彻底的民族独立和人民解放奠定了重要基础。</a:t>
            </a:r>
            <a:endParaRPr lang="zh-CN" altLang="en-US" sz="3200" b="1" noProof="1">
              <a:latin typeface="微软雅黑" panose="020B0503020204020204" pitchFamily="34" charset="-122"/>
              <a:ea typeface="微软雅黑" panose="020B0503020204020204" pitchFamily="34" charset="-122"/>
            </a:endParaRPr>
          </a:p>
          <a:p>
            <a:pPr>
              <a:lnSpc>
                <a:spcPct val="150000"/>
              </a:lnSpc>
            </a:pPr>
            <a:r>
              <a:rPr lang="zh-CN" altLang="zh-CN" sz="3200" b="1" noProof="1">
                <a:latin typeface="微软雅黑" panose="020B0503020204020204" pitchFamily="34" charset="-122"/>
                <a:ea typeface="微软雅黑" panose="020B0503020204020204" pitchFamily="34" charset="-122"/>
              </a:rPr>
              <a:t>3.</a:t>
            </a:r>
            <a:r>
              <a:rPr lang="zh-CN" altLang="en-US" sz="3200" b="1" noProof="1">
                <a:latin typeface="微软雅黑" panose="020B0503020204020204" pitchFamily="34" charset="-122"/>
                <a:ea typeface="微软雅黑" panose="020B0503020204020204" pitchFamily="34" charset="-122"/>
              </a:rPr>
              <a:t>中国开辟了世界反法西斯战争的东方主战场，对世界反法西斯战争的胜利、维护世界和平作出了巨大贡献。中国的国际地位得到提高。</a:t>
            </a:r>
            <a:endParaRPr lang="zh-CN" altLang="en-US" sz="3200" b="1" noProof="1">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100">
                                            <p:txEl>
                                              <p:pRg st="0" end="0"/>
                                            </p:txEl>
                                          </p:spTgt>
                                        </p:tgtEl>
                                        <p:attrNameLst>
                                          <p:attrName>style.visibility</p:attrName>
                                        </p:attrNameLst>
                                      </p:cBhvr>
                                      <p:to>
                                        <p:strVal val="visible"/>
                                      </p:to>
                                    </p:set>
                                    <p:animEffect transition="in" filter="fade">
                                      <p:cBhvr>
                                        <p:cTn id="7" dur="800" decel="100000"/>
                                        <p:tgtEl>
                                          <p:spTgt spid="100">
                                            <p:txEl>
                                              <p:pRg st="0" end="0"/>
                                            </p:txEl>
                                          </p:spTgt>
                                        </p:tgtEl>
                                      </p:cBhvr>
                                    </p:animEffect>
                                    <p:anim calcmode="lin" valueType="num">
                                      <p:cBhvr>
                                        <p:cTn id="8" dur="800" decel="100000" fill="hold"/>
                                        <p:tgtEl>
                                          <p:spTgt spid="100">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00">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00">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0">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0">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nodeType="clickEffect">
                                  <p:stCondLst>
                                    <p:cond delay="0"/>
                                  </p:stCondLst>
                                  <p:childTnLst>
                                    <p:set>
                                      <p:cBhvr>
                                        <p:cTn id="16" dur="1" fill="hold">
                                          <p:stCondLst>
                                            <p:cond delay="0"/>
                                          </p:stCondLst>
                                        </p:cTn>
                                        <p:tgtEl>
                                          <p:spTgt spid="100">
                                            <p:txEl>
                                              <p:pRg st="1" end="1"/>
                                            </p:txEl>
                                          </p:spTgt>
                                        </p:tgtEl>
                                        <p:attrNameLst>
                                          <p:attrName>style.visibility</p:attrName>
                                        </p:attrNameLst>
                                      </p:cBhvr>
                                      <p:to>
                                        <p:strVal val="visible"/>
                                      </p:to>
                                    </p:set>
                                    <p:animEffect transition="in" filter="fade">
                                      <p:cBhvr>
                                        <p:cTn id="17" dur="800" decel="100000"/>
                                        <p:tgtEl>
                                          <p:spTgt spid="100">
                                            <p:txEl>
                                              <p:pRg st="1" end="1"/>
                                            </p:txEl>
                                          </p:spTgt>
                                        </p:tgtEl>
                                      </p:cBhvr>
                                    </p:animEffect>
                                    <p:anim calcmode="lin" valueType="num">
                                      <p:cBhvr>
                                        <p:cTn id="18" dur="800" decel="100000" fill="hold"/>
                                        <p:tgtEl>
                                          <p:spTgt spid="100">
                                            <p:txEl>
                                              <p:pRg st="1" end="1"/>
                                            </p:txEl>
                                          </p:spTgt>
                                        </p:tgtEl>
                                        <p:attrNameLst>
                                          <p:attrName>style.rotation</p:attrName>
                                        </p:attrNameLst>
                                      </p:cBhvr>
                                      <p:tavLst>
                                        <p:tav tm="0">
                                          <p:val>
                                            <p:fltVal val="-90"/>
                                          </p:val>
                                        </p:tav>
                                        <p:tav tm="100000">
                                          <p:val>
                                            <p:fltVal val="0"/>
                                          </p:val>
                                        </p:tav>
                                      </p:tavLst>
                                    </p:anim>
                                    <p:anim calcmode="lin" valueType="num">
                                      <p:cBhvr>
                                        <p:cTn id="19" dur="800" decel="100000" fill="hold"/>
                                        <p:tgtEl>
                                          <p:spTgt spid="100">
                                            <p:txEl>
                                              <p:pRg st="1" end="1"/>
                                            </p:txEl>
                                          </p:spTgt>
                                        </p:tgtEl>
                                        <p:attrNameLst>
                                          <p:attrName>ppt_x</p:attrName>
                                        </p:attrNameLst>
                                      </p:cBhvr>
                                      <p:tavLst>
                                        <p:tav tm="0">
                                          <p:val>
                                            <p:strVal val="#ppt_x+0.4"/>
                                          </p:val>
                                        </p:tav>
                                        <p:tav tm="100000">
                                          <p:val>
                                            <p:strVal val="#ppt_x-0.05"/>
                                          </p:val>
                                        </p:tav>
                                      </p:tavLst>
                                    </p:anim>
                                    <p:anim calcmode="lin" valueType="num">
                                      <p:cBhvr>
                                        <p:cTn id="20" dur="800" decel="100000" fill="hold"/>
                                        <p:tgtEl>
                                          <p:spTgt spid="100">
                                            <p:txEl>
                                              <p:pRg st="1" end="1"/>
                                            </p:txEl>
                                          </p:spTgt>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100">
                                            <p:txEl>
                                              <p:pRg st="1" end="1"/>
                                            </p:txEl>
                                          </p:spTgt>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100">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nodeType="clickEffect">
                                  <p:stCondLst>
                                    <p:cond delay="0"/>
                                  </p:stCondLst>
                                  <p:childTnLst>
                                    <p:set>
                                      <p:cBhvr>
                                        <p:cTn id="26" dur="1" fill="hold">
                                          <p:stCondLst>
                                            <p:cond delay="0"/>
                                          </p:stCondLst>
                                        </p:cTn>
                                        <p:tgtEl>
                                          <p:spTgt spid="100">
                                            <p:txEl>
                                              <p:pRg st="2" end="2"/>
                                            </p:txEl>
                                          </p:spTgt>
                                        </p:tgtEl>
                                        <p:attrNameLst>
                                          <p:attrName>style.visibility</p:attrName>
                                        </p:attrNameLst>
                                      </p:cBhvr>
                                      <p:to>
                                        <p:strVal val="visible"/>
                                      </p:to>
                                    </p:set>
                                    <p:animEffect transition="in" filter="fade">
                                      <p:cBhvr>
                                        <p:cTn id="27" dur="800" decel="100000"/>
                                        <p:tgtEl>
                                          <p:spTgt spid="100">
                                            <p:txEl>
                                              <p:pRg st="2" end="2"/>
                                            </p:txEl>
                                          </p:spTgt>
                                        </p:tgtEl>
                                      </p:cBhvr>
                                    </p:animEffect>
                                    <p:anim calcmode="lin" valueType="num">
                                      <p:cBhvr>
                                        <p:cTn id="28" dur="800" decel="100000" fill="hold"/>
                                        <p:tgtEl>
                                          <p:spTgt spid="100">
                                            <p:txEl>
                                              <p:pRg st="2" end="2"/>
                                            </p:txEl>
                                          </p:spTgt>
                                        </p:tgtEl>
                                        <p:attrNameLst>
                                          <p:attrName>style.rotation</p:attrName>
                                        </p:attrNameLst>
                                      </p:cBhvr>
                                      <p:tavLst>
                                        <p:tav tm="0">
                                          <p:val>
                                            <p:fltVal val="-90"/>
                                          </p:val>
                                        </p:tav>
                                        <p:tav tm="100000">
                                          <p:val>
                                            <p:fltVal val="0"/>
                                          </p:val>
                                        </p:tav>
                                      </p:tavLst>
                                    </p:anim>
                                    <p:anim calcmode="lin" valueType="num">
                                      <p:cBhvr>
                                        <p:cTn id="29" dur="800" decel="100000" fill="hold"/>
                                        <p:tgtEl>
                                          <p:spTgt spid="100">
                                            <p:txEl>
                                              <p:pRg st="2" end="2"/>
                                            </p:txEl>
                                          </p:spTgt>
                                        </p:tgtEl>
                                        <p:attrNameLst>
                                          <p:attrName>ppt_x</p:attrName>
                                        </p:attrNameLst>
                                      </p:cBhvr>
                                      <p:tavLst>
                                        <p:tav tm="0">
                                          <p:val>
                                            <p:strVal val="#ppt_x+0.4"/>
                                          </p:val>
                                        </p:tav>
                                        <p:tav tm="100000">
                                          <p:val>
                                            <p:strVal val="#ppt_x-0.05"/>
                                          </p:val>
                                        </p:tav>
                                      </p:tavLst>
                                    </p:anim>
                                    <p:anim calcmode="lin" valueType="num">
                                      <p:cBhvr>
                                        <p:cTn id="30" dur="800" decel="100000" fill="hold"/>
                                        <p:tgtEl>
                                          <p:spTgt spid="100">
                                            <p:txEl>
                                              <p:pRg st="2" end="2"/>
                                            </p:txEl>
                                          </p:spTgt>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100">
                                            <p:txEl>
                                              <p:pRg st="2" end="2"/>
                                            </p:txEl>
                                          </p:spTgt>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100">
                                            <p:txEl>
                                              <p:pRg st="2" end="2"/>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包裹</Template>
  <TotalTime>0</TotalTime>
  <Words>4956</Words>
  <Application>WPS 演示</Application>
  <PresentationFormat>宽屏</PresentationFormat>
  <Paragraphs>485</Paragraphs>
  <Slides>65</Slides>
  <Notes>10</Notes>
  <HiddenSlides>0</HiddenSlides>
  <MMClips>0</MMClips>
  <ScaleCrop>false</ScaleCrop>
  <HeadingPairs>
    <vt:vector size="8" baseType="variant">
      <vt:variant>
        <vt:lpstr>已用的字体</vt:lpstr>
      </vt:variant>
      <vt:variant>
        <vt:i4>19</vt:i4>
      </vt:variant>
      <vt:variant>
        <vt:lpstr>主题</vt:lpstr>
      </vt:variant>
      <vt:variant>
        <vt:i4>1</vt:i4>
      </vt:variant>
      <vt:variant>
        <vt:lpstr>嵌入 OLE 服务器</vt:lpstr>
      </vt:variant>
      <vt:variant>
        <vt:i4>1</vt:i4>
      </vt:variant>
      <vt:variant>
        <vt:lpstr>幻灯片标题</vt:lpstr>
      </vt:variant>
      <vt:variant>
        <vt:i4>65</vt:i4>
      </vt:variant>
    </vt:vector>
  </HeadingPairs>
  <TitlesOfParts>
    <vt:vector size="86" baseType="lpstr">
      <vt:lpstr>Arial</vt:lpstr>
      <vt:lpstr>宋体</vt:lpstr>
      <vt:lpstr>Wingdings</vt:lpstr>
      <vt:lpstr>微软雅黑</vt:lpstr>
      <vt:lpstr>Calibri</vt:lpstr>
      <vt:lpstr>仿宋_GB2312</vt:lpstr>
      <vt:lpstr>仿宋</vt:lpstr>
      <vt:lpstr>Times New Roman</vt:lpstr>
      <vt:lpstr>华文中宋</vt:lpstr>
      <vt:lpstr>Gill Sans MT</vt:lpstr>
      <vt:lpstr>Arial Unicode MS</vt:lpstr>
      <vt:lpstr>等线</vt:lpstr>
      <vt:lpstr>方正黑体简体</vt:lpstr>
      <vt:lpstr>黑体</vt:lpstr>
      <vt:lpstr>方正仿宋_GBK</vt:lpstr>
      <vt:lpstr>_x000B__x000C_</vt:lpstr>
      <vt:lpstr>Segoe Print</vt:lpstr>
      <vt:lpstr>楷体_GB2312</vt:lpstr>
      <vt:lpstr>新宋体</vt:lpstr>
      <vt:lpstr>包裹</vt:lpstr>
      <vt:lpstr>PBrush</vt:lpstr>
      <vt:lpstr>第24课全民族浴血奋战与抗日战争胜利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2019-10-09T02:14:00Z</dcterms:created>
  <dcterms:modified xsi:type="dcterms:W3CDTF">2020-12-05T03:11:32Z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