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385" r:id="rId3"/>
    <p:sldId id="386" r:id="rId4"/>
    <p:sldId id="259" r:id="rId5"/>
    <p:sldId id="409" r:id="rId6"/>
    <p:sldId id="420" r:id="rId7"/>
    <p:sldId id="261" r:id="rId8"/>
    <p:sldId id="384" r:id="rId9"/>
    <p:sldId id="388" r:id="rId10"/>
    <p:sldId id="410" r:id="rId11"/>
    <p:sldId id="411" r:id="rId12"/>
    <p:sldId id="401" r:id="rId13"/>
    <p:sldId id="266" r:id="rId14"/>
    <p:sldId id="431" r:id="rId15"/>
    <p:sldId id="306" r:id="rId16"/>
    <p:sldId id="372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462" y="-96"/>
      </p:cViewPr>
      <p:guideLst>
        <p:guide orient="horz" pos="2160"/>
        <p:guide pos="293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7DB2E27-56B8-47C5-BA76-71A66764193F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669DE44-4B67-4A10-A79E-CAC40C3225C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 idx="2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文本占位符 2"/>
          <p:cNvSpPr>
            <a:spLocks noGrp="1"/>
          </p:cNvSpPr>
          <p:nvPr>
            <p:ph type="body" idx="3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7411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D35293D-0260-4311-92F8-B350FB74B361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幻灯片图像占位符 1"/>
          <p:cNvSpPr>
            <a:spLocks noGrp="1" noRot="1" noChangeAspect="1"/>
          </p:cNvSpPr>
          <p:nvPr>
            <p:ph type="sldImg" idx="2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文本占位符 2"/>
          <p:cNvSpPr>
            <a:spLocks noGrp="1"/>
          </p:cNvSpPr>
          <p:nvPr>
            <p:ph type="body" idx="3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3C270-297C-43EA-89D1-A73CB91E54DD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E4F53-E01B-4A88-B78E-236DD5D9C44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9A684-120E-417B-8BAF-26777D835FE5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6D2B0-36CF-4FD4-84E4-069657C81A2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279D5-33CA-4B78-8465-9F4C2304E066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AF04B-2394-47E1-9774-49BCDDFC474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D5D0C-FBA7-4897-A288-BF7DB8257959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EE945-C8AD-4E61-A1B4-8FE049800BE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85C83-A447-48A8-9B85-6E7E9A332B15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21DCE-2F3D-418F-A866-CC2FCB02AE8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2D90E-24F9-4313-950E-C0C5008FF7A2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6899A-F118-4FB3-B53A-15C104F7A30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5B9D6-C16E-4F1B-97C0-FAF27C9F6251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03535-AAF9-4E84-B4DA-D8F9CE00DA8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4FB83-B0F4-44D4-9FFF-B212CB45B50A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98CEE-9D6C-4A4F-8999-13B26D18EF0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79415-7B04-4BF0-B8CA-EBE6A4F3E1E2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24211-CAB4-4D2C-AD05-E6BB3603037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202B6-3B50-4E71-A2F5-ABA873EB8457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6AD77-704C-421A-878A-F8E511B105A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FFB7E-2A02-4EE5-8961-24133EEA0A6C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6F12C-8BE4-4EE6-8E57-B67D12AE7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1E0A8E9-3C83-4CFE-81D3-45E35E2F366C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21A2974-F93A-465E-A4E4-0627350FAD6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file:///C:\Users\sxh\AppData\Roaming\Tencent\Users\181070200\QQ\WinTemp\RichOle\2I@1XDUVC5PZ%2525VNA~YPNILD.pn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file:///C:\Users\sxh\AppData\Roaming\Tencent\Users\181070200\QQ\WinTemp\RichOle\JPH3QA0WE54HBXQEYBD3PWR.png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file:///E:\19&#26149;&#25991;&#20214;\&#20154;&#20061;&#21382;&#25945;&#26696;\R9JA104.TIF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&#25991;&#26126;&#24320;&#21270;.M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图片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579563" y="474663"/>
            <a:ext cx="6230937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第</a:t>
            </a:r>
            <a:r>
              <a:rPr lang="en-US" altLang="zh-CN" sz="3600" b="1">
                <a:solidFill>
                  <a:srgbClr val="FF0000"/>
                </a:solidFill>
                <a:latin typeface="Calibri" pitchFamily="34" charset="0"/>
              </a:rPr>
              <a:t>22</a:t>
            </a:r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课  不断发展的现代社会</a:t>
            </a:r>
            <a:endParaRPr lang="en-US" altLang="zh-CN" sz="3600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128" name="图片 128" descr="C:\Users\sxh\AppData\Roaming\Tencent\Users\181070200\QQ\WinTemp\RichOle\JPH3QA0WE54HBXQEYBD3PWR.png"/>
          <p:cNvPicPr>
            <a:picLocks noChangeAspect="1" noChangeArrowheads="1"/>
          </p:cNvPicPr>
          <p:nvPr/>
        </p:nvPicPr>
        <p:blipFill>
          <a:blip r:embed="rId4" r:link="rId5"/>
          <a:srcRect l="9375" r="5804" b="4630"/>
          <a:stretch>
            <a:fillRect/>
          </a:stretch>
        </p:blipFill>
        <p:spPr bwMode="auto">
          <a:xfrm>
            <a:off x="1355725" y="1958975"/>
            <a:ext cx="2708275" cy="293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0" name="图片 130" descr="C:\Users\sxh\AppData\Roaming\Tencent\Users\181070200\QQ\WinTemp\RichOle\2I@1XDUVC5PZ%VNA~YPNILD.png"/>
          <p:cNvPicPr>
            <a:picLocks noChangeAspect="1" noChangeArrowheads="1"/>
          </p:cNvPicPr>
          <p:nvPr/>
        </p:nvPicPr>
        <p:blipFill>
          <a:blip r:embed="rId6" r:link="rId7"/>
          <a:srcRect l="58414" t="3088" r="7329" b="2702"/>
          <a:stretch>
            <a:fillRect/>
          </a:stretch>
        </p:blipFill>
        <p:spPr bwMode="auto">
          <a:xfrm>
            <a:off x="4948238" y="1958975"/>
            <a:ext cx="2232025" cy="293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图片 1" descr="u=4133032754,3894822876&amp;fm=27&amp;gp=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350" y="-82550"/>
            <a:ext cx="91567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2"/>
          <p:cNvSpPr txBox="1">
            <a:spLocks noChangeArrowheads="1"/>
          </p:cNvSpPr>
          <p:nvPr/>
        </p:nvSpPr>
        <p:spPr bwMode="auto">
          <a:xfrm>
            <a:off x="468313" y="228600"/>
            <a:ext cx="16129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Calibri" pitchFamily="34" charset="0"/>
              </a:rPr>
              <a:t>新课导入</a:t>
            </a:r>
          </a:p>
        </p:txBody>
      </p:sp>
      <p:sp>
        <p:nvSpPr>
          <p:cNvPr id="2" name="矩形 2"/>
          <p:cNvSpPr>
            <a:spLocks noChangeArrowheads="1"/>
          </p:cNvSpPr>
          <p:nvPr/>
        </p:nvSpPr>
        <p:spPr bwMode="auto">
          <a:xfrm>
            <a:off x="188913" y="2565400"/>
            <a:ext cx="8569325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90000"/>
              </a:lnSpc>
            </a:pPr>
            <a:r>
              <a:rPr lang="zh-CN" altLang="en-US" sz="3600" b="1">
                <a:latin typeface="Calibri" pitchFamily="34" charset="0"/>
              </a:rPr>
              <a:t>        </a:t>
            </a:r>
            <a:r>
              <a:rPr lang="zh-CN" altLang="en-US" sz="2800" b="1">
                <a:latin typeface="Calibri" pitchFamily="34" charset="0"/>
              </a:rPr>
              <a:t>看到屏幕上“淘宝” 的广告词了吗？这说明计算机网络技术的发展改变了我们的生活方式。除此之外，二战后的现代社会还有哪些变化呢？又有哪些需要我们注意的问题呢？</a:t>
            </a: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81075" y="908050"/>
            <a:ext cx="4824413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22225"/>
            <a:ext cx="91567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2"/>
          <p:cNvSpPr txBox="1">
            <a:spLocks noChangeArrowheads="1"/>
          </p:cNvSpPr>
          <p:nvPr/>
        </p:nvSpPr>
        <p:spPr bwMode="auto">
          <a:xfrm>
            <a:off x="3702050" y="268288"/>
            <a:ext cx="18542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Calibri" pitchFamily="34" charset="0"/>
              </a:rPr>
              <a:t>学习目标</a:t>
            </a:r>
          </a:p>
        </p:txBody>
      </p:sp>
      <p:sp>
        <p:nvSpPr>
          <p:cNvPr id="5" name="文本框 2"/>
          <p:cNvSpPr txBox="1">
            <a:spLocks noChangeArrowheads="1"/>
          </p:cNvSpPr>
          <p:nvPr/>
        </p:nvSpPr>
        <p:spPr bwMode="auto">
          <a:xfrm>
            <a:off x="238125" y="788988"/>
            <a:ext cx="8669338" cy="396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00"/>
              <a:t>1．了解互联网使人类进入信息时代，计算机互联网给人类生活产生巨大影响。</a:t>
            </a:r>
          </a:p>
          <a:p>
            <a:pPr>
              <a:lnSpc>
                <a:spcPct val="150000"/>
              </a:lnSpc>
            </a:pPr>
            <a:r>
              <a:rPr lang="zh-CN" altLang="zh-CN" sz="2400"/>
              <a:t>2．知道由于受教育程度的提升，妇女的地位得到很大的提高，但要实现与男性完全平等，还需要人类社会不断努力。</a:t>
            </a:r>
          </a:p>
          <a:p>
            <a:pPr>
              <a:lnSpc>
                <a:spcPct val="150000"/>
              </a:lnSpc>
            </a:pPr>
            <a:r>
              <a:rPr lang="zh-CN" altLang="zh-CN" sz="2400"/>
              <a:t>3．全球范围内工业化的推进，人类社会面临着严重的问题：如生态环境问题、人口问题等，需要人类共同努力与合作，实行可持续发展战略，改善人类面临的共同问题。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22225"/>
            <a:ext cx="91567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3"/>
          <p:cNvSpPr txBox="1">
            <a:spLocks noChangeArrowheads="1"/>
          </p:cNvSpPr>
          <p:nvPr/>
        </p:nvSpPr>
        <p:spPr bwMode="auto">
          <a:xfrm>
            <a:off x="2705100" y="117475"/>
            <a:ext cx="2936875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基础知识梳理</a:t>
            </a: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152400" y="762000"/>
            <a:ext cx="9274175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/>
              <a:t>知识点一　计算机网络与现代社会生活</a:t>
            </a:r>
          </a:p>
          <a:p>
            <a:r>
              <a:rPr lang="zh-CN" altLang="zh-CN" sz="2400"/>
              <a:t>1．20世纪90年代以来，</a:t>
            </a:r>
            <a:r>
              <a:rPr lang="zh-CN" altLang="zh-CN" sz="2400" u="sng"/>
              <a:t>           </a:t>
            </a:r>
            <a:r>
              <a:rPr lang="zh-CN" altLang="zh-CN" sz="2400"/>
              <a:t>在全球迅速普及，成为现代社会重</a:t>
            </a:r>
          </a:p>
          <a:p>
            <a:r>
              <a:rPr lang="zh-CN" altLang="zh-CN" sz="2400"/>
              <a:t>要的基础设施，标志着人类社会开始进入“ </a:t>
            </a:r>
            <a:r>
              <a:rPr lang="zh-CN" altLang="zh-CN" sz="2400" u="sng"/>
              <a:t>                  </a:t>
            </a:r>
            <a:r>
              <a:rPr lang="zh-CN" altLang="zh-CN" sz="2400"/>
              <a:t> ”。</a:t>
            </a:r>
          </a:p>
          <a:p>
            <a:r>
              <a:rPr lang="zh-CN" altLang="zh-CN" sz="2400"/>
              <a:t>2．计算机网络将世界各地联结成一个整体，创造了人类新</a:t>
            </a:r>
          </a:p>
          <a:p>
            <a:r>
              <a:rPr lang="zh-CN" altLang="zh-CN" sz="2400"/>
              <a:t>的</a:t>
            </a:r>
            <a:r>
              <a:rPr lang="zh-CN" altLang="zh-CN" sz="2400" u="sng"/>
              <a:t>                  </a:t>
            </a:r>
            <a:r>
              <a:rPr lang="zh-CN" altLang="zh-CN" sz="2400"/>
              <a:t>和</a:t>
            </a:r>
            <a:r>
              <a:rPr lang="zh-CN" altLang="zh-CN" sz="2400" u="sng"/>
              <a:t>                  </a:t>
            </a:r>
            <a:r>
              <a:rPr lang="zh-CN" altLang="zh-CN" sz="2400"/>
              <a:t>，极大地拓展了人类的生活空间，推进</a:t>
            </a:r>
          </a:p>
          <a:p>
            <a:r>
              <a:rPr lang="zh-CN" altLang="zh-CN" sz="2400"/>
              <a:t>了全球经济的</a:t>
            </a:r>
            <a:r>
              <a:rPr lang="zh-CN" altLang="zh-CN" sz="2400" u="sng"/>
              <a:t>                  </a:t>
            </a:r>
            <a:r>
              <a:rPr lang="zh-CN" altLang="zh-CN" sz="2400"/>
              <a:t>。</a:t>
            </a:r>
          </a:p>
          <a:p>
            <a:r>
              <a:rPr lang="zh-CN" altLang="zh-CN" sz="2400"/>
              <a:t>知识点二　妇女地位的提高</a:t>
            </a:r>
          </a:p>
          <a:p>
            <a:r>
              <a:rPr lang="zh-CN" altLang="zh-CN" sz="2400"/>
              <a:t>3．19世纪末20世纪初，西方资本主义国家的妇女开始获得</a:t>
            </a:r>
            <a:r>
              <a:rPr lang="zh-CN" altLang="zh-CN" sz="2400" u="sng"/>
              <a:t>           </a:t>
            </a:r>
            <a:r>
              <a:rPr lang="zh-CN" altLang="zh-CN" sz="2400"/>
              <a:t>。</a:t>
            </a:r>
          </a:p>
          <a:p>
            <a:r>
              <a:rPr lang="zh-CN" altLang="zh-CN" sz="2400"/>
              <a:t>20世纪六七十年代，随着妇女解放运动的发展，妇女的地位有了</a:t>
            </a:r>
          </a:p>
          <a:p>
            <a:r>
              <a:rPr lang="zh-CN" altLang="zh-CN" sz="2400"/>
              <a:t>明显的</a:t>
            </a:r>
            <a:r>
              <a:rPr lang="zh-CN" altLang="zh-CN" sz="2400" u="sng"/>
              <a:t>           </a:t>
            </a:r>
            <a:r>
              <a:rPr lang="zh-CN" altLang="zh-CN" sz="2400"/>
              <a:t>。今天，全世界绝大多数的国家和地区的妇女都有</a:t>
            </a:r>
          </a:p>
          <a:p>
            <a:r>
              <a:rPr lang="zh-CN" altLang="zh-CN" sz="2400"/>
              <a:t>了选举权。</a:t>
            </a:r>
          </a:p>
          <a:p>
            <a:r>
              <a:rPr lang="en-US" altLang="zh-CN" sz="2400"/>
              <a:t>4.</a:t>
            </a:r>
            <a:r>
              <a:rPr lang="en-US" sz="2400"/>
              <a:t>受历史、文化传统等诸多因素的影响，妇女在许多方面还没有取</a:t>
            </a:r>
          </a:p>
          <a:p>
            <a:r>
              <a:rPr lang="en-US" sz="2400"/>
              <a:t>得与男性完全平等的</a:t>
            </a:r>
            <a:r>
              <a:rPr lang="en-US" sz="2400" u="sng"/>
              <a:t>              </a:t>
            </a:r>
            <a:r>
              <a:rPr lang="en-US" sz="2400"/>
              <a:t>。</a:t>
            </a:r>
            <a:r>
              <a:rPr lang="en-US" altLang="zh-CN" sz="2400"/>
              <a:t>1979</a:t>
            </a:r>
            <a:r>
              <a:rPr lang="en-US" sz="2400"/>
              <a:t>年，联合国大会通过</a:t>
            </a:r>
          </a:p>
          <a:p>
            <a:r>
              <a:rPr lang="en-US" sz="2400"/>
              <a:t>了</a:t>
            </a:r>
            <a:r>
              <a:rPr lang="en-US" sz="2400" u="sng"/>
              <a:t>                                                    </a:t>
            </a:r>
            <a:r>
              <a:rPr lang="en-US" sz="2400"/>
              <a:t>。实现妇女和男性的完全平等，</a:t>
            </a:r>
          </a:p>
          <a:p>
            <a:r>
              <a:rPr lang="en-US" sz="2400"/>
              <a:t>还需要人类社会不断努力。</a:t>
            </a:r>
          </a:p>
        </p:txBody>
      </p:sp>
      <p:sp>
        <p:nvSpPr>
          <p:cNvPr id="19" name="TextBox 7"/>
          <p:cNvSpPr txBox="1">
            <a:spLocks noChangeArrowheads="1"/>
          </p:cNvSpPr>
          <p:nvPr/>
        </p:nvSpPr>
        <p:spPr bwMode="auto">
          <a:xfrm>
            <a:off x="533400" y="5513388"/>
            <a:ext cx="47736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《消除对妇女一切形式歧视公约》</a:t>
            </a: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8059738" y="3279775"/>
            <a:ext cx="12652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选举权</a:t>
            </a: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3367088" y="1085850"/>
            <a:ext cx="11588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sz="2400" b="1">
                <a:solidFill>
                  <a:srgbClr val="FF0000"/>
                </a:solidFill>
                <a:latin typeface="Calibri" pitchFamily="34" charset="0"/>
              </a:rPr>
              <a:t>互联网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347913" y="2179638"/>
            <a:ext cx="14684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sz="2400" b="1">
                <a:solidFill>
                  <a:srgbClr val="FF0000"/>
                </a:solidFill>
                <a:latin typeface="Calibri" pitchFamily="34" charset="0"/>
              </a:rPr>
              <a:t>文化观念</a:t>
            </a:r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2206625" y="2640013"/>
            <a:ext cx="12636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一体化</a:t>
            </a:r>
          </a:p>
        </p:txBody>
      </p:sp>
      <p:sp>
        <p:nvSpPr>
          <p:cNvPr id="14" name="TextBox 5"/>
          <p:cNvSpPr txBox="1">
            <a:spLocks noChangeArrowheads="1"/>
          </p:cNvSpPr>
          <p:nvPr/>
        </p:nvSpPr>
        <p:spPr bwMode="auto">
          <a:xfrm>
            <a:off x="5940425" y="1463675"/>
            <a:ext cx="15795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信息时代</a:t>
            </a:r>
          </a:p>
        </p:txBody>
      </p:sp>
      <p:sp>
        <p:nvSpPr>
          <p:cNvPr id="17" name="TextBox 5"/>
          <p:cNvSpPr txBox="1">
            <a:spLocks noChangeArrowheads="1"/>
          </p:cNvSpPr>
          <p:nvPr/>
        </p:nvSpPr>
        <p:spPr bwMode="auto">
          <a:xfrm>
            <a:off x="533400" y="2179638"/>
            <a:ext cx="15970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生活模式</a:t>
            </a:r>
          </a:p>
        </p:txBody>
      </p:sp>
      <p:sp>
        <p:nvSpPr>
          <p:cNvPr id="20" name="TextBox 5"/>
          <p:cNvSpPr txBox="1">
            <a:spLocks noChangeArrowheads="1"/>
          </p:cNvSpPr>
          <p:nvPr/>
        </p:nvSpPr>
        <p:spPr bwMode="auto">
          <a:xfrm>
            <a:off x="1068388" y="3989388"/>
            <a:ext cx="9667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提高</a:t>
            </a: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2997200" y="5053013"/>
            <a:ext cx="9667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权利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9" grpId="0"/>
      <p:bldP spid="4" grpId="0"/>
      <p:bldP spid="5" grpId="0"/>
      <p:bldP spid="6" grpId="0"/>
      <p:bldP spid="12" grpId="0"/>
      <p:bldP spid="14" grpId="0"/>
      <p:bldP spid="17" grpId="0"/>
      <p:bldP spid="20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" y="-22225"/>
            <a:ext cx="91567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98438" y="282575"/>
            <a:ext cx="88122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/>
              <a:t>知识点三　生态与人口问题</a:t>
            </a:r>
          </a:p>
          <a:p>
            <a:endParaRPr lang="zh-CN" altLang="en-US" sz="2400"/>
          </a:p>
        </p:txBody>
      </p:sp>
      <p:sp>
        <p:nvSpPr>
          <p:cNvPr id="1435651" name="文本框 1435650"/>
          <p:cNvSpPr txBox="1">
            <a:spLocks noChangeArrowheads="1"/>
          </p:cNvSpPr>
          <p:nvPr/>
        </p:nvSpPr>
        <p:spPr bwMode="auto">
          <a:xfrm>
            <a:off x="4224338" y="720725"/>
            <a:ext cx="21717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 anchorCtr="1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charset="-122"/>
              </a:rPr>
              <a:t>工业化</a:t>
            </a: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1881188" y="2379663"/>
            <a:ext cx="16129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宋体" charset="-122"/>
                <a:sym typeface="宋体" charset="-122"/>
              </a:rPr>
              <a:t>温室效应</a:t>
            </a:r>
            <a:endParaRPr lang="en-US" altLang="zh-CN" sz="2800" b="1">
              <a:latin typeface="宋体" charset="-122"/>
            </a:endParaRP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90538" y="3476625"/>
            <a:ext cx="16129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宋体" charset="-122"/>
                <a:sym typeface="宋体" charset="-122"/>
              </a:rPr>
              <a:t>化学污染</a:t>
            </a:r>
            <a:endParaRPr lang="en-US" altLang="zh-CN" sz="2800" b="1">
              <a:latin typeface="宋体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952500" y="3998913"/>
            <a:ext cx="16129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宋体" charset="-122"/>
                <a:sym typeface="宋体" charset="-122"/>
              </a:rPr>
              <a:t>淡水资源</a:t>
            </a:r>
            <a:endParaRPr lang="en-US" altLang="zh-CN" sz="2800" b="1">
              <a:latin typeface="宋体" charset="-122"/>
            </a:endParaRP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398463" y="4586288"/>
            <a:ext cx="19700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宋体" charset="-122"/>
                <a:sym typeface="宋体" charset="-122"/>
              </a:rPr>
              <a:t>土地荒漠化</a:t>
            </a:r>
            <a:endParaRPr lang="en-US" altLang="zh-CN" sz="2800" b="1">
              <a:latin typeface="宋体" charset="-122"/>
            </a:endParaRP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398463" y="5108575"/>
            <a:ext cx="16129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宋体" charset="-122"/>
                <a:sym typeface="宋体" charset="-122"/>
              </a:rPr>
              <a:t>森林资源</a:t>
            </a:r>
            <a:endParaRPr lang="zh-CN" altLang="en-US" sz="2800" b="1">
              <a:latin typeface="宋体" charset="-122"/>
              <a:cs typeface="Times New Roman" pitchFamily="18" charset="0"/>
            </a:endParaRPr>
          </a:p>
        </p:txBody>
      </p:sp>
      <p:sp>
        <p:nvSpPr>
          <p:cNvPr id="22" name="文本框 21"/>
          <p:cNvSpPr txBox="1">
            <a:spLocks noChangeArrowheads="1"/>
          </p:cNvSpPr>
          <p:nvPr/>
        </p:nvSpPr>
        <p:spPr bwMode="auto">
          <a:xfrm>
            <a:off x="2208213" y="5705475"/>
            <a:ext cx="16129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宋体" charset="-122"/>
                <a:sym typeface="宋体" charset="-122"/>
              </a:rPr>
              <a:t>生态平衡</a:t>
            </a:r>
            <a:endParaRPr lang="zh-CN" altLang="en-US" sz="2800" b="1">
              <a:latin typeface="宋体" charset="-122"/>
              <a:cs typeface="Times New Roman" pitchFamily="18" charset="0"/>
            </a:endParaRPr>
          </a:p>
        </p:txBody>
      </p:sp>
      <p:sp>
        <p:nvSpPr>
          <p:cNvPr id="35841" name="文本框 1435649"/>
          <p:cNvSpPr txBox="1">
            <a:spLocks noChangeArrowheads="1"/>
          </p:cNvSpPr>
          <p:nvPr/>
        </p:nvSpPr>
        <p:spPr bwMode="auto">
          <a:xfrm>
            <a:off x="-38100" y="633413"/>
            <a:ext cx="9220200" cy="568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0E1FFE"/>
                </a:solidFill>
                <a:latin typeface="宋体" charset="-122"/>
              </a:rPr>
              <a:t>1.</a:t>
            </a:r>
            <a:r>
              <a:rPr lang="zh-CN" altLang="en-US" sz="2800" b="1">
                <a:solidFill>
                  <a:srgbClr val="0E1FFE"/>
                </a:solidFill>
                <a:latin typeface="宋体" charset="-122"/>
              </a:rPr>
              <a:t>环境恶化：</a:t>
            </a:r>
            <a:r>
              <a:rPr lang="zh-CN" altLang="en-US" sz="2800" b="1">
                <a:latin typeface="宋体" charset="-122"/>
              </a:rPr>
              <a:t>随着全球范围内</a:t>
            </a:r>
            <a:r>
              <a:rPr lang="en-US" altLang="zh-CN" sz="2800" b="1">
                <a:latin typeface="宋体" charset="-122"/>
              </a:rPr>
              <a:t>_______</a:t>
            </a:r>
            <a:r>
              <a:rPr lang="zh-CN" altLang="en-US" sz="2800" b="1">
                <a:latin typeface="宋体" charset="-122"/>
              </a:rPr>
              <a:t>的推进，环境</a:t>
            </a:r>
          </a:p>
          <a:p>
            <a:pPr>
              <a:lnSpc>
                <a:spcPct val="130000"/>
              </a:lnSpc>
            </a:pPr>
            <a:r>
              <a:rPr lang="zh-CN" altLang="en-US" sz="2800" b="1">
                <a:latin typeface="宋体" charset="-122"/>
              </a:rPr>
              <a:t>恶化成为严重的问题。</a:t>
            </a:r>
          </a:p>
          <a:p>
            <a:pPr>
              <a:lnSpc>
                <a:spcPct val="130000"/>
              </a:lnSpc>
            </a:pPr>
            <a:r>
              <a:rPr lang="zh-CN" altLang="en-US" sz="2800" b="1">
                <a:latin typeface="宋体" charset="-122"/>
              </a:rPr>
              <a:t>①</a:t>
            </a:r>
            <a:r>
              <a:rPr lang="en-US" altLang="zh-CN" sz="2800" b="1">
                <a:latin typeface="宋体" charset="-122"/>
              </a:rPr>
              <a:t>人类使用煤炭、石油等矿物燃料，排放了大量的二氧化碳，产生了__________，导致全球气候变暖、冰川融化、海平面上升。</a:t>
            </a:r>
          </a:p>
          <a:p>
            <a:pPr>
              <a:lnSpc>
                <a:spcPct val="130000"/>
              </a:lnSpc>
            </a:pPr>
            <a:r>
              <a:rPr lang="en-US" altLang="zh-CN" sz="2800" b="1">
                <a:latin typeface="宋体" charset="-122"/>
              </a:rPr>
              <a:t>②__________破坏了</a:t>
            </a:r>
            <a:r>
              <a:rPr lang="en-US" altLang="zh-CN" sz="2800" b="1">
                <a:solidFill>
                  <a:srgbClr val="FF0000"/>
                </a:solidFill>
                <a:latin typeface="宋体" charset="-122"/>
              </a:rPr>
              <a:t>臭氧层</a:t>
            </a:r>
            <a:r>
              <a:rPr lang="en-US" altLang="zh-CN" sz="2800" b="1">
                <a:latin typeface="宋体" charset="-122"/>
              </a:rPr>
              <a:t>，直接威胁到人类的生存。</a:t>
            </a:r>
          </a:p>
          <a:p>
            <a:pPr>
              <a:lnSpc>
                <a:spcPct val="130000"/>
              </a:lnSpc>
            </a:pPr>
            <a:r>
              <a:rPr lang="en-US" altLang="zh-CN" sz="2800" b="1">
                <a:latin typeface="宋体" charset="-122"/>
              </a:rPr>
              <a:t>③</a:t>
            </a:r>
            <a:r>
              <a:rPr lang="zh-CN" altLang="en-US" sz="2800" b="1">
                <a:latin typeface="宋体" charset="-122"/>
              </a:rPr>
              <a:t>使</a:t>
            </a:r>
            <a:r>
              <a:rPr lang="en-US" altLang="zh-CN" sz="2800" b="1">
                <a:latin typeface="宋体" charset="-122"/>
              </a:rPr>
              <a:t>__________面临短缺危机。</a:t>
            </a:r>
          </a:p>
          <a:p>
            <a:pPr>
              <a:lnSpc>
                <a:spcPct val="130000"/>
              </a:lnSpc>
            </a:pPr>
            <a:r>
              <a:rPr lang="en-US" altLang="zh-CN" sz="2800" b="1">
                <a:latin typeface="宋体" charset="-122"/>
              </a:rPr>
              <a:t>④___________越来越严重。</a:t>
            </a:r>
          </a:p>
          <a:p>
            <a:pPr>
              <a:lnSpc>
                <a:spcPct val="130000"/>
              </a:lnSpc>
            </a:pPr>
            <a:r>
              <a:rPr lang="en-US" altLang="zh-CN" sz="2800" b="1">
                <a:latin typeface="宋体" charset="-122"/>
              </a:rPr>
              <a:t>⑤_________的乱砍滥伐，导致热带雨林大片消失，直接影响到全球的_________</a:t>
            </a:r>
            <a:r>
              <a:rPr lang="zh-CN" altLang="en-US" sz="2800" b="1">
                <a:solidFill>
                  <a:srgbClr val="FF0000"/>
                </a:solidFill>
                <a:latin typeface="宋体" charset="-122"/>
              </a:rPr>
              <a:t>。</a:t>
            </a:r>
            <a:endParaRPr lang="zh-CN" altLang="en-US" sz="2800" b="1">
              <a:latin typeface="宋体" charset="-122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435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35651" grpId="0"/>
      <p:bldP spid="17" grpId="0"/>
      <p:bldP spid="18" grpId="0"/>
      <p:bldP spid="19" grpId="0"/>
      <p:bldP spid="20" grpId="0"/>
      <p:bldP spid="21" grpId="0"/>
      <p:bldP spid="22" grpId="0"/>
      <p:bldP spid="358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652" name="文本框 1435651"/>
          <p:cNvSpPr txBox="1">
            <a:spLocks noChangeArrowheads="1"/>
          </p:cNvSpPr>
          <p:nvPr/>
        </p:nvSpPr>
        <p:spPr bwMode="auto">
          <a:xfrm>
            <a:off x="4732338" y="3446463"/>
            <a:ext cx="15525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 anchorCtr="1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charset="-122"/>
              </a:rPr>
              <a:t>粮食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541463" y="1263650"/>
            <a:ext cx="2327275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charset="-122"/>
                <a:sym typeface="宋体" charset="-122"/>
              </a:rPr>
              <a:t>人口增长过快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557838" y="1784350"/>
            <a:ext cx="19700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charset="-122"/>
                <a:sym typeface="宋体" charset="-122"/>
              </a:rPr>
              <a:t>世界人口日</a:t>
            </a:r>
            <a:endParaRPr lang="zh-CN" altLang="en-US" sz="2800" b="1">
              <a:solidFill>
                <a:srgbClr val="0D0D0D"/>
              </a:solidFill>
              <a:latin typeface="宋体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121025" y="5129213"/>
            <a:ext cx="16129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charset="-122"/>
                <a:sym typeface="宋体" charset="-122"/>
              </a:rPr>
              <a:t>生存质量</a:t>
            </a:r>
            <a:endParaRPr lang="zh-CN" altLang="en-US" sz="2800" b="1">
              <a:solidFill>
                <a:srgbClr val="0D0D0D"/>
              </a:solidFill>
              <a:latin typeface="宋体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012825" y="3968750"/>
            <a:ext cx="8969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charset="-122"/>
                <a:sym typeface="宋体" charset="-122"/>
              </a:rPr>
              <a:t>教育</a:t>
            </a:r>
            <a:endParaRPr lang="zh-CN" altLang="en-US" sz="2800" b="1">
              <a:solidFill>
                <a:srgbClr val="0D0D0D"/>
              </a:solidFill>
              <a:latin typeface="宋体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4859338" y="3968750"/>
            <a:ext cx="16129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宋体" charset="-122"/>
                <a:sym typeface="宋体" charset="-122"/>
              </a:rPr>
              <a:t>社会保障</a:t>
            </a:r>
            <a:endParaRPr lang="zh-CN" altLang="en-US" sz="2800" b="1">
              <a:solidFill>
                <a:srgbClr val="0D0D0D"/>
              </a:solidFill>
              <a:latin typeface="宋体" charset="-122"/>
            </a:endParaRPr>
          </a:p>
        </p:txBody>
      </p:sp>
      <p:sp>
        <p:nvSpPr>
          <p:cNvPr id="36865" name="文本框 1435649"/>
          <p:cNvSpPr txBox="1">
            <a:spLocks noChangeArrowheads="1"/>
          </p:cNvSpPr>
          <p:nvPr/>
        </p:nvSpPr>
        <p:spPr bwMode="auto">
          <a:xfrm>
            <a:off x="-38100" y="633413"/>
            <a:ext cx="9220200" cy="512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0E1FFE"/>
                </a:solidFill>
                <a:latin typeface="宋体" charset="-122"/>
              </a:rPr>
              <a:t>2.</a:t>
            </a:r>
            <a:r>
              <a:rPr lang="zh-CN" altLang="en-US" sz="2800" b="1">
                <a:solidFill>
                  <a:srgbClr val="0E1FFE"/>
                </a:solidFill>
                <a:latin typeface="宋体" charset="-122"/>
              </a:rPr>
              <a:t>人口问题：</a:t>
            </a:r>
          </a:p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0E1FFE"/>
                </a:solidFill>
                <a:latin typeface="宋体" charset="-122"/>
              </a:rPr>
              <a:t>(1)</a:t>
            </a:r>
            <a:r>
              <a:rPr lang="zh-CN" altLang="en-US" sz="2800" b="1">
                <a:solidFill>
                  <a:srgbClr val="0E1FFE"/>
                </a:solidFill>
                <a:latin typeface="宋体" charset="-122"/>
              </a:rPr>
              <a:t>产生：</a:t>
            </a:r>
            <a:r>
              <a:rPr lang="en-US" altLang="zh-CN" sz="2800" b="1">
                <a:solidFill>
                  <a:srgbClr val="0D0D0D"/>
                </a:solidFill>
                <a:latin typeface="宋体" charset="-122"/>
              </a:rPr>
              <a:t>____________</a:t>
            </a:r>
            <a:r>
              <a:rPr lang="zh-CN" altLang="en-US" sz="2800" b="1">
                <a:solidFill>
                  <a:srgbClr val="0D0D0D"/>
                </a:solidFill>
                <a:latin typeface="宋体" charset="-122"/>
              </a:rPr>
              <a:t>，是人类社会面临的另一个严重问题。联合国把每年的</a:t>
            </a:r>
            <a:r>
              <a:rPr lang="zh-CN" altLang="en-US" sz="2800" b="1">
                <a:solidFill>
                  <a:srgbClr val="FF0000"/>
                </a:solidFill>
                <a:latin typeface="宋体" charset="-122"/>
              </a:rPr>
              <a:t>7月11日</a:t>
            </a:r>
            <a:r>
              <a:rPr lang="zh-CN" altLang="en-US" sz="2800" b="1">
                <a:solidFill>
                  <a:srgbClr val="0D0D0D"/>
                </a:solidFill>
                <a:latin typeface="宋体" charset="-122"/>
              </a:rPr>
              <a:t>定为</a:t>
            </a:r>
            <a:r>
              <a:rPr lang="en-US" altLang="zh-CN" sz="2800" b="1">
                <a:solidFill>
                  <a:srgbClr val="0D0D0D"/>
                </a:solidFill>
                <a:latin typeface="宋体" charset="-122"/>
              </a:rPr>
              <a:t>___________</a:t>
            </a:r>
            <a:r>
              <a:rPr lang="zh-CN" altLang="en-US" sz="2800" b="1">
                <a:solidFill>
                  <a:srgbClr val="0D0D0D"/>
                </a:solidFill>
                <a:latin typeface="宋体" charset="-122"/>
              </a:rPr>
              <a:t>，以提高人们对人口问题的重视。</a:t>
            </a:r>
          </a:p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0E1FFE"/>
                </a:solidFill>
                <a:latin typeface="宋体" charset="-122"/>
              </a:rPr>
              <a:t>(2)</a:t>
            </a:r>
            <a:r>
              <a:rPr lang="zh-CN" altLang="en-US" sz="2800" b="1">
                <a:solidFill>
                  <a:srgbClr val="0E1FFE"/>
                </a:solidFill>
                <a:latin typeface="宋体" charset="-122"/>
              </a:rPr>
              <a:t>影响：</a:t>
            </a:r>
          </a:p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0D0D0D"/>
                </a:solidFill>
                <a:latin typeface="Calibri" pitchFamily="34" charset="0"/>
              </a:rPr>
              <a:t>①</a:t>
            </a:r>
            <a:r>
              <a:rPr lang="zh-CN" altLang="en-US" sz="2800" b="1">
                <a:solidFill>
                  <a:srgbClr val="0D0D0D"/>
                </a:solidFill>
                <a:latin typeface="宋体" charset="-122"/>
              </a:rPr>
              <a:t>带来了巨大的环境压力，世界</a:t>
            </a:r>
            <a:r>
              <a:rPr lang="en-US" altLang="zh-CN" sz="2800" b="1">
                <a:solidFill>
                  <a:srgbClr val="0D0D0D"/>
                </a:solidFill>
                <a:latin typeface="宋体" charset="-122"/>
              </a:rPr>
              <a:t>_____</a:t>
            </a:r>
            <a:r>
              <a:rPr lang="zh-CN" altLang="en-US" sz="2800" b="1">
                <a:solidFill>
                  <a:srgbClr val="0D0D0D"/>
                </a:solidFill>
                <a:latin typeface="宋体" charset="-122"/>
              </a:rPr>
              <a:t>问题日益尖锐。</a:t>
            </a:r>
          </a:p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0D0D0D"/>
                </a:solidFill>
                <a:latin typeface="Calibri" pitchFamily="34" charset="0"/>
              </a:rPr>
              <a:t>②</a:t>
            </a:r>
            <a:r>
              <a:rPr lang="zh-CN" altLang="en-US" sz="2800" b="1">
                <a:solidFill>
                  <a:srgbClr val="0D0D0D"/>
                </a:solidFill>
                <a:latin typeface="宋体" charset="-122"/>
              </a:rPr>
              <a:t>在</a:t>
            </a:r>
            <a:r>
              <a:rPr lang="en-US" altLang="zh-CN" sz="2800" b="1">
                <a:solidFill>
                  <a:srgbClr val="0D0D0D"/>
                </a:solidFill>
                <a:latin typeface="宋体" charset="-122"/>
              </a:rPr>
              <a:t>_______</a:t>
            </a:r>
            <a:r>
              <a:rPr lang="zh-CN" altLang="en-US" sz="2800" b="1">
                <a:solidFill>
                  <a:srgbClr val="0D0D0D"/>
                </a:solidFill>
                <a:latin typeface="宋体" charset="-122"/>
              </a:rPr>
              <a:t>、就业、住房、</a:t>
            </a:r>
            <a:r>
              <a:rPr lang="en-US" altLang="zh-CN" sz="2800" b="1">
                <a:solidFill>
                  <a:srgbClr val="0D0D0D"/>
                </a:solidFill>
                <a:latin typeface="宋体" charset="-122"/>
              </a:rPr>
              <a:t>___________</a:t>
            </a:r>
            <a:r>
              <a:rPr lang="zh-CN" altLang="en-US" sz="2800" b="1">
                <a:solidFill>
                  <a:srgbClr val="0D0D0D"/>
                </a:solidFill>
                <a:latin typeface="宋体" charset="-122"/>
              </a:rPr>
              <a:t>等方面，也构成了新的挑战。</a:t>
            </a:r>
          </a:p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0D0D0D"/>
                </a:solidFill>
                <a:latin typeface="Calibri" pitchFamily="34" charset="0"/>
              </a:rPr>
              <a:t>③</a:t>
            </a:r>
            <a:r>
              <a:rPr lang="zh-CN" altLang="en-US" sz="2800" b="1">
                <a:solidFill>
                  <a:srgbClr val="0D0D0D"/>
                </a:solidFill>
                <a:latin typeface="宋体" charset="-122"/>
              </a:rPr>
              <a:t>不同国家人口的</a:t>
            </a:r>
            <a:r>
              <a:rPr lang="en-US" altLang="zh-CN" sz="2800" b="1">
                <a:solidFill>
                  <a:srgbClr val="0D0D0D"/>
                </a:solidFill>
                <a:latin typeface="宋体" charset="-122"/>
              </a:rPr>
              <a:t>___________</a:t>
            </a:r>
            <a:r>
              <a:rPr lang="zh-CN" altLang="en-US" sz="2800" b="1">
                <a:solidFill>
                  <a:srgbClr val="0D0D0D"/>
                </a:solidFill>
                <a:latin typeface="宋体" charset="-122"/>
              </a:rPr>
              <a:t>存在着巨大的差距。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435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652" grpId="0"/>
      <p:bldP spid="2" grpId="0"/>
      <p:bldP spid="3" grpId="0"/>
      <p:bldP spid="4" grpId="0"/>
      <p:bldP spid="5" grpId="0"/>
      <p:bldP spid="6" grpId="0"/>
      <p:bldP spid="3686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图片 1" descr="u=4133032754,3894822876&amp;fm=27&amp;gp=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13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532188" y="60325"/>
            <a:ext cx="2019300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合作探究</a:t>
            </a:r>
          </a:p>
        </p:txBody>
      </p:sp>
      <p:pic>
        <p:nvPicPr>
          <p:cNvPr id="22531" name="图片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32000" y="2676525"/>
            <a:ext cx="19050" cy="1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-36513" y="557213"/>
            <a:ext cx="8707438" cy="230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2400" b="1"/>
              <a:t>目标导学一：计算机网络与现代社会生活</a:t>
            </a:r>
          </a:p>
          <a:p>
            <a:r>
              <a:rPr lang="zh-CN" altLang="zh-CN" sz="2400" b="1"/>
              <a:t>1.读教材和图文材料，了解计算机网络技术的出现，</a:t>
            </a:r>
          </a:p>
          <a:p>
            <a:r>
              <a:rPr lang="zh-CN" altLang="zh-CN" sz="2400" b="1"/>
              <a:t>认识计算机网络技术的用途。</a:t>
            </a:r>
          </a:p>
          <a:p>
            <a:r>
              <a:rPr lang="zh-CN" altLang="zh-CN" sz="2400" b="1"/>
              <a:t>请回答：图片反映了哪一先进技术的运用？这一</a:t>
            </a:r>
          </a:p>
          <a:p>
            <a:r>
              <a:rPr lang="zh-CN" altLang="zh-CN" sz="2400" b="1"/>
              <a:t>技术是如何建立和普及的？这一技术与现代社会</a:t>
            </a:r>
          </a:p>
          <a:p>
            <a:r>
              <a:rPr lang="zh-CN" altLang="zh-CN" sz="2400" b="1"/>
              <a:t>生活有何关系？</a:t>
            </a:r>
          </a:p>
        </p:txBody>
      </p:sp>
      <p:pic>
        <p:nvPicPr>
          <p:cNvPr id="2" name="图片 201" descr="E:\19春文件\人九历教案\R9JA104.TIF"/>
          <p:cNvPicPr>
            <a:picLocks noChangeAspect="1"/>
          </p:cNvPicPr>
          <p:nvPr/>
        </p:nvPicPr>
        <p:blipFill>
          <a:blip r:embed="rId5" r:link="rId6"/>
          <a:srcRect/>
          <a:stretch>
            <a:fillRect/>
          </a:stretch>
        </p:blipFill>
        <p:spPr bwMode="auto">
          <a:xfrm>
            <a:off x="6956425" y="704850"/>
            <a:ext cx="2049463" cy="181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6038" y="2947988"/>
            <a:ext cx="8818562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 b="1">
                <a:solidFill>
                  <a:srgbClr val="FF0000"/>
                </a:solidFill>
                <a:sym typeface="+mn-ea"/>
              </a:rPr>
              <a:t>(1)计算机网络技术。</a:t>
            </a:r>
            <a:endParaRPr lang="zh-CN" altLang="zh-CN" sz="2400" b="1">
              <a:solidFill>
                <a:srgbClr val="FF0000"/>
              </a:solidFill>
            </a:endParaRPr>
          </a:p>
          <a:p>
            <a:r>
              <a:rPr lang="zh-CN" altLang="zh-CN" sz="2400" b="1">
                <a:solidFill>
                  <a:srgbClr val="FF0000"/>
                </a:solidFill>
                <a:sym typeface="+mn-ea"/>
              </a:rPr>
              <a:t>(2)第二次世界大战后，随着电子计算机的发明和普及，数据库和</a:t>
            </a:r>
          </a:p>
          <a:p>
            <a:r>
              <a:rPr lang="zh-CN" altLang="zh-CN" sz="2400" b="1">
                <a:solidFill>
                  <a:srgbClr val="FF0000"/>
                </a:solidFill>
                <a:sym typeface="+mn-ea"/>
              </a:rPr>
              <a:t>计算机网络建立起来。20世纪90年代以来，互联网在全球迅速普</a:t>
            </a:r>
          </a:p>
          <a:p>
            <a:r>
              <a:rPr lang="zh-CN" altLang="zh-CN" sz="2400" b="1">
                <a:solidFill>
                  <a:srgbClr val="FF0000"/>
                </a:solidFill>
                <a:sym typeface="+mn-ea"/>
              </a:rPr>
              <a:t>及，成为现代社会重要的基础设施，标志着人类开始进入“信息</a:t>
            </a:r>
          </a:p>
          <a:p>
            <a:r>
              <a:rPr lang="zh-CN" altLang="zh-CN" sz="2400" b="1">
                <a:solidFill>
                  <a:srgbClr val="FF0000"/>
                </a:solidFill>
                <a:sym typeface="+mn-ea"/>
              </a:rPr>
              <a:t>时代”。</a:t>
            </a:r>
            <a:endParaRPr lang="zh-CN" altLang="zh-CN" sz="2400" b="1">
              <a:solidFill>
                <a:srgbClr val="FF0000"/>
              </a:solidFill>
            </a:endParaRPr>
          </a:p>
          <a:p>
            <a:r>
              <a:rPr lang="zh-CN" altLang="zh-CN" sz="2400" b="1">
                <a:solidFill>
                  <a:srgbClr val="FF0000"/>
                </a:solidFill>
                <a:sym typeface="+mn-ea"/>
              </a:rPr>
              <a:t>(3)互联网渗透到政治、经济、文化、娱乐、人际交往等领域，对</a:t>
            </a:r>
          </a:p>
          <a:p>
            <a:r>
              <a:rPr lang="zh-CN" altLang="zh-CN" sz="2400" b="1">
                <a:solidFill>
                  <a:srgbClr val="FF0000"/>
                </a:solidFill>
                <a:sym typeface="+mn-ea"/>
              </a:rPr>
              <a:t>现代社会生活产生了前所未有的冲击，现代社会也因互联网的存</a:t>
            </a:r>
          </a:p>
          <a:p>
            <a:r>
              <a:rPr lang="zh-CN" altLang="zh-CN" sz="2400" b="1">
                <a:solidFill>
                  <a:srgbClr val="FF0000"/>
                </a:solidFill>
                <a:sym typeface="+mn-ea"/>
              </a:rPr>
              <a:t>在而更加丰富多彩。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3188" y="-22225"/>
            <a:ext cx="9158288" cy="690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17475" y="269875"/>
            <a:ext cx="65325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/>
              <a:t>2.</a:t>
            </a:r>
            <a:r>
              <a:rPr lang="zh-CN" sz="2400"/>
              <a:t>阅读教材图表，说说计算机网络技术的影响。</a:t>
            </a:r>
          </a:p>
          <a:p>
            <a:endParaRPr lang="zh-CN" altLang="zh-CN" sz="2400"/>
          </a:p>
        </p:txBody>
      </p:sp>
      <p:sp>
        <p:nvSpPr>
          <p:cNvPr id="6" name="文本框 2"/>
          <p:cNvSpPr txBox="1">
            <a:spLocks noChangeArrowheads="1"/>
          </p:cNvSpPr>
          <p:nvPr/>
        </p:nvSpPr>
        <p:spPr bwMode="auto">
          <a:xfrm>
            <a:off x="117475" y="762000"/>
            <a:ext cx="8716963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sz="2400">
                <a:solidFill>
                  <a:srgbClr val="FF0000"/>
                </a:solidFill>
                <a:sym typeface="+mn-ea"/>
              </a:rPr>
              <a:t>计算机网络将世界各地联结成一个整体，创造了人类新的生活模</a:t>
            </a:r>
          </a:p>
          <a:p>
            <a:r>
              <a:rPr lang="zh-CN" sz="2400">
                <a:solidFill>
                  <a:srgbClr val="FF0000"/>
                </a:solidFill>
                <a:sym typeface="+mn-ea"/>
              </a:rPr>
              <a:t>式和文化观念。网络不仅极大地拓展了人类的生活空间，还对人</a:t>
            </a:r>
          </a:p>
          <a:p>
            <a:r>
              <a:rPr lang="zh-CN" sz="2400">
                <a:solidFill>
                  <a:srgbClr val="FF0000"/>
                </a:solidFill>
                <a:sym typeface="+mn-ea"/>
              </a:rPr>
              <a:t>类经济活动产生了直接影响，推进了全球经济的一体化。随着互</a:t>
            </a:r>
          </a:p>
          <a:p>
            <a:r>
              <a:rPr lang="zh-CN" sz="2400">
                <a:solidFill>
                  <a:srgbClr val="FF0000"/>
                </a:solidFill>
                <a:sym typeface="+mn-ea"/>
              </a:rPr>
              <a:t>联网的发展，网络安全问题日益凸显，引起社会的广泛关注。</a:t>
            </a:r>
            <a:endParaRPr lang="zh-CN" sz="240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63513" y="260350"/>
            <a:ext cx="8858250" cy="341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2400"/>
              <a:t>目标导学二：妇女地位的提高</a:t>
            </a:r>
          </a:p>
          <a:p>
            <a:r>
              <a:rPr lang="zh-CN" altLang="zh-CN" sz="2400"/>
              <a:t>3.阅读教材，从妇女政治地位、就业等方面说说妇女</a:t>
            </a:r>
          </a:p>
          <a:p>
            <a:r>
              <a:rPr lang="zh-CN" altLang="zh-CN" sz="2400"/>
              <a:t>地位提高的表现。</a:t>
            </a:r>
          </a:p>
          <a:p>
            <a:endParaRPr lang="zh-CN" altLang="zh-CN" sz="2400"/>
          </a:p>
          <a:p>
            <a:r>
              <a:rPr lang="zh-CN" altLang="zh-CN" sz="2400"/>
              <a:t>材料    撒切尔(如图)，英国右翼政治家，第49任英国首相，1979－1990年在任，她是英国第一位女首相，也是自19世纪初利物浦伯爵以来连任时间最长的英国首相。</a:t>
            </a:r>
          </a:p>
          <a:p>
            <a:r>
              <a:rPr lang="zh-CN" altLang="zh-CN" sz="2400"/>
              <a:t>请回答：从女性解放角度回答：她的当选与任职说明了什么？</a:t>
            </a:r>
          </a:p>
          <a:p>
            <a:endParaRPr lang="zh-CN" altLang="zh-CN" sz="2400"/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165100" y="3233738"/>
            <a:ext cx="841216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>
                <a:solidFill>
                  <a:srgbClr val="FF0000"/>
                </a:solidFill>
                <a:sym typeface="+mn-ea"/>
              </a:rPr>
              <a:t>妇女地位日益提高，妇女在社会生活、政治生活中担任重要的</a:t>
            </a:r>
          </a:p>
          <a:p>
            <a:r>
              <a:rPr lang="zh-CN" altLang="zh-CN" sz="2400">
                <a:solidFill>
                  <a:srgbClr val="FF0000"/>
                </a:solidFill>
                <a:sym typeface="+mn-ea"/>
              </a:rPr>
              <a:t>角色。</a:t>
            </a:r>
            <a:endParaRPr lang="zh-CN" altLang="en-US" sz="2400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4600" y="574675"/>
            <a:ext cx="1143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文本框 99"/>
          <p:cNvSpPr txBox="1"/>
          <p:nvPr/>
        </p:nvSpPr>
        <p:spPr>
          <a:xfrm>
            <a:off x="184150" y="246063"/>
            <a:ext cx="8859838" cy="1938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sz="2400" dirty="0">
                <a:latin typeface="+mj-ea"/>
                <a:ea typeface="+mj-ea"/>
                <a:cs typeface="+mj-ea"/>
              </a:rPr>
              <a:t>4.阅读教材和有关生态危机的资料，了解生态危机</a:t>
            </a:r>
          </a:p>
          <a:p>
            <a:pPr>
              <a:defRPr/>
            </a:pPr>
            <a:r>
              <a:rPr lang="zh-CN" sz="2400" dirty="0">
                <a:latin typeface="+mj-ea"/>
                <a:ea typeface="+mj-ea"/>
                <a:cs typeface="+mj-ea"/>
              </a:rPr>
              <a:t>的表现和成因。</a:t>
            </a:r>
          </a:p>
          <a:p>
            <a:pPr>
              <a:defRPr/>
            </a:pPr>
            <a:endParaRPr lang="zh-CN" sz="2400" dirty="0">
              <a:latin typeface="+mj-ea"/>
              <a:ea typeface="+mj-ea"/>
              <a:cs typeface="+mj-ea"/>
            </a:endParaRPr>
          </a:p>
          <a:p>
            <a:pPr>
              <a:defRPr/>
            </a:pPr>
            <a:r>
              <a:rPr lang="zh-CN" sz="2400" dirty="0">
                <a:latin typeface="+mj-ea"/>
                <a:ea typeface="+mj-ea"/>
                <a:cs typeface="+mj-ea"/>
              </a:rPr>
              <a:t>请回答：漫画反映了当今世界的什么问题？结合</a:t>
            </a:r>
          </a:p>
          <a:p>
            <a:pPr>
              <a:defRPr/>
            </a:pPr>
            <a:r>
              <a:rPr lang="zh-CN" sz="2400" dirty="0">
                <a:latin typeface="+mj-ea"/>
                <a:ea typeface="+mj-ea"/>
                <a:cs typeface="+mj-ea"/>
              </a:rPr>
              <a:t>教材，说说这一问题的主要表现。</a:t>
            </a:r>
          </a:p>
        </p:txBody>
      </p:sp>
      <p:sp>
        <p:nvSpPr>
          <p:cNvPr id="26627" name="文本框 3"/>
          <p:cNvSpPr txBox="1">
            <a:spLocks noChangeArrowheads="1"/>
          </p:cNvSpPr>
          <p:nvPr/>
        </p:nvSpPr>
        <p:spPr bwMode="auto">
          <a:xfrm>
            <a:off x="227013" y="4670425"/>
            <a:ext cx="3095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84150" y="2184400"/>
            <a:ext cx="9021763" cy="45227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（1）漫画形象地反映了人类面临严重的生态危机。目前生态危机</a:t>
            </a: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主要表现为环境污染、水土流失、土地荒漠化、森林和草地资源</a:t>
            </a: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减少、生物多样性减少等。</a:t>
            </a:r>
            <a:endParaRPr lang="zh-CN" sz="2400">
              <a:solidFill>
                <a:srgbClr val="FF0000"/>
              </a:solidFill>
              <a:latin typeface="+mj-ea"/>
              <a:ea typeface="+mj-ea"/>
              <a:cs typeface="+mj-ea"/>
            </a:endParaRP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（2）生态危机的成因与表现</a:t>
            </a:r>
            <a:endParaRPr lang="zh-CN" sz="2400">
              <a:solidFill>
                <a:srgbClr val="FF0000"/>
              </a:solidFill>
              <a:latin typeface="+mj-ea"/>
              <a:ea typeface="+mj-ea"/>
              <a:cs typeface="+mj-ea"/>
            </a:endParaRP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①大气污染：人类使用煤炭、石油等矿物燃料，排放了大量的二</a:t>
            </a: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氧化碳，产生了温室效应，导致全球气候变暖、冰川融化、海平</a:t>
            </a: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面上升。②化学污染：大气中的臭氧层可以吸收太阳紫外线，保</a:t>
            </a: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护地球生命，但化学污染破坏了臭氧层，直接威胁到人类的生存。</a:t>
            </a: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③资源短缺：污染和浪费也使有限的淡水资源面临短缺危机。</a:t>
            </a: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④土地荒漠化：在干旱和半干旱地区，土地荒漠化越来越严重。</a:t>
            </a: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对森林资源的乱砍滥伐，导致热带雨林大片消失，直接影响到全</a:t>
            </a:r>
          </a:p>
          <a:p>
            <a:pPr>
              <a:defRPr/>
            </a:pPr>
            <a:r>
              <a:rPr lang="zh-CN" sz="240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球的生态平衡。</a:t>
            </a:r>
            <a:endParaRPr lang="zh-CN" altLang="en-US" sz="2400">
              <a:solidFill>
                <a:srgbClr val="FF0000"/>
              </a:solidFill>
              <a:latin typeface="+mj-ea"/>
              <a:ea typeface="+mj-ea"/>
              <a:cs typeface="+mj-ea"/>
              <a:sym typeface="+mn-ea"/>
            </a:endParaRPr>
          </a:p>
        </p:txBody>
      </p:sp>
      <p:pic>
        <p:nvPicPr>
          <p:cNvPr id="23" name="图片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61188" y="246063"/>
            <a:ext cx="2014537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-6350" y="280988"/>
            <a:ext cx="866616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/>
              <a:t>5.阅读有关人口问题的图文材料，说说人口增长过快会带来哪些</a:t>
            </a:r>
          </a:p>
          <a:p>
            <a:r>
              <a:rPr lang="zh-CN" altLang="en-US" sz="2400"/>
              <a:t>不利影响。</a:t>
            </a:r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09538" y="1111250"/>
            <a:ext cx="9021762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>
                <a:sym typeface="+mn-ea"/>
              </a:rPr>
              <a:t>(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1)人口增长过快的影响：人口过快增长带来了巨大的环境压力，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世界粮食问题日益尖锐。在教育、就业、住房、社会保障等方面，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也构成了新的挑战。</a:t>
            </a:r>
            <a:endParaRPr lang="zh-CN" altLang="en-US" sz="2400">
              <a:solidFill>
                <a:srgbClr val="FF0000"/>
              </a:solidFill>
            </a:endParaRP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(2)人口生存质量问题：由于发展程度不同，不同国家人口的生存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质量存在着巨大的差距。在不少发展中国家，人们的卫生和健康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状况难以迅速改善。同时，耕地和水资源的缺乏，加上自然灾害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的影响，经常导致普遍的饥饿。总之，生态与人口存在的种种问</a:t>
            </a:r>
          </a:p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题，需要全世界共同努力，认真加以应对。</a:t>
            </a:r>
            <a:endParaRPr lang="zh-CN" alt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738563" y="101600"/>
            <a:ext cx="20193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归纳整合</a:t>
            </a: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160338" y="747713"/>
            <a:ext cx="9121775" cy="5995987"/>
            <a:chOff x="253" y="1177"/>
            <a:chExt cx="14365" cy="9442"/>
          </a:xfrm>
        </p:grpSpPr>
        <p:grpSp>
          <p:nvGrpSpPr>
            <p:cNvPr id="28676" name="组合 4"/>
            <p:cNvGrpSpPr>
              <a:grpSpLocks/>
            </p:cNvGrpSpPr>
            <p:nvPr/>
          </p:nvGrpSpPr>
          <p:grpSpPr bwMode="auto">
            <a:xfrm>
              <a:off x="253" y="1177"/>
              <a:ext cx="13895" cy="9443"/>
              <a:chOff x="525" y="1205"/>
              <a:chExt cx="13895" cy="9443"/>
            </a:xfrm>
          </p:grpSpPr>
          <p:sp>
            <p:nvSpPr>
              <p:cNvPr id="28678" name="矩形 6147"/>
              <p:cNvSpPr>
                <a:spLocks noChangeArrowheads="1"/>
              </p:cNvSpPr>
              <p:nvPr/>
            </p:nvSpPr>
            <p:spPr bwMode="auto">
              <a:xfrm>
                <a:off x="4935" y="1930"/>
                <a:ext cx="8760" cy="4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2800">
                  <a:latin typeface="Calibri" pitchFamily="34" charset="0"/>
                </a:endParaRPr>
              </a:p>
            </p:txBody>
          </p:sp>
          <p:sp>
            <p:nvSpPr>
              <p:cNvPr id="28679" name="文本框 6148"/>
              <p:cNvSpPr txBox="1">
                <a:spLocks noChangeArrowheads="1"/>
              </p:cNvSpPr>
              <p:nvPr/>
            </p:nvSpPr>
            <p:spPr bwMode="auto">
              <a:xfrm>
                <a:off x="2098" y="1205"/>
                <a:ext cx="7937" cy="823"/>
              </a:xfrm>
              <a:prstGeom prst="rect">
                <a:avLst/>
              </a:prstGeom>
              <a:solidFill>
                <a:srgbClr val="9EFAE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zh-CN" altLang="en-US" sz="2800" b="1">
                    <a:solidFill>
                      <a:srgbClr val="663300"/>
                    </a:solidFill>
                    <a:latin typeface="宋体" charset="-122"/>
                  </a:rPr>
                  <a:t>计算机网络与现代社会生活</a:t>
                </a:r>
              </a:p>
            </p:txBody>
          </p:sp>
          <p:sp>
            <p:nvSpPr>
              <p:cNvPr id="28680" name="文本框 6150"/>
              <p:cNvSpPr txBox="1">
                <a:spLocks noChangeArrowheads="1"/>
              </p:cNvSpPr>
              <p:nvPr/>
            </p:nvSpPr>
            <p:spPr bwMode="auto">
              <a:xfrm>
                <a:off x="2098" y="6875"/>
                <a:ext cx="8277" cy="823"/>
              </a:xfrm>
              <a:prstGeom prst="rect">
                <a:avLst/>
              </a:prstGeom>
              <a:solidFill>
                <a:srgbClr val="9EFAE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zh-CN" altLang="en-US" sz="2800" b="1">
                    <a:solidFill>
                      <a:srgbClr val="663300"/>
                    </a:solidFill>
                    <a:latin typeface="宋体" charset="-122"/>
                  </a:rPr>
                  <a:t>生态与人口问题</a:t>
                </a:r>
              </a:p>
            </p:txBody>
          </p:sp>
          <p:sp>
            <p:nvSpPr>
              <p:cNvPr id="28681" name="文本框 6151">
                <a:hlinkClick r:id="rId3" action="ppaction://hlinkfile"/>
              </p:cNvPr>
              <p:cNvSpPr txBox="1">
                <a:spLocks noChangeArrowheads="1"/>
              </p:cNvSpPr>
              <p:nvPr/>
            </p:nvSpPr>
            <p:spPr bwMode="auto">
              <a:xfrm>
                <a:off x="2098" y="4605"/>
                <a:ext cx="8277" cy="823"/>
              </a:xfrm>
              <a:prstGeom prst="rect">
                <a:avLst/>
              </a:prstGeom>
              <a:solidFill>
                <a:srgbClr val="9EFAE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zh-CN" altLang="en-US" sz="2800" b="1">
                    <a:solidFill>
                      <a:srgbClr val="663300"/>
                    </a:solidFill>
                    <a:latin typeface="宋体" charset="-122"/>
                  </a:rPr>
                  <a:t>妇女地位的提高</a:t>
                </a:r>
              </a:p>
            </p:txBody>
          </p:sp>
          <p:sp>
            <p:nvSpPr>
              <p:cNvPr id="28682" name="文本框 6152"/>
              <p:cNvSpPr txBox="1">
                <a:spLocks noChangeArrowheads="1"/>
              </p:cNvSpPr>
              <p:nvPr/>
            </p:nvSpPr>
            <p:spPr bwMode="auto">
              <a:xfrm>
                <a:off x="525" y="2713"/>
                <a:ext cx="908" cy="6252"/>
              </a:xfrm>
              <a:prstGeom prst="rect">
                <a:avLst/>
              </a:prstGeom>
              <a:solidFill>
                <a:srgbClr val="9EFAEE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  <a:buFont typeface="Arial" charset="0"/>
                  <a:buNone/>
                </a:pPr>
                <a:r>
                  <a:rPr lang="zh-CN" altLang="en-US" sz="2800" b="1">
                    <a:solidFill>
                      <a:srgbClr val="663300"/>
                    </a:solidFill>
                    <a:latin typeface="宋体" charset="-122"/>
                  </a:rPr>
                  <a:t>不断发展的现代社会</a:t>
                </a:r>
              </a:p>
            </p:txBody>
          </p:sp>
          <p:sp>
            <p:nvSpPr>
              <p:cNvPr id="28683" name="左大括号 7"/>
              <p:cNvSpPr>
                <a:spLocks/>
              </p:cNvSpPr>
              <p:nvPr/>
            </p:nvSpPr>
            <p:spPr bwMode="auto">
              <a:xfrm>
                <a:off x="1870" y="1885"/>
                <a:ext cx="228" cy="8583"/>
              </a:xfrm>
              <a:prstGeom prst="leftBrace">
                <a:avLst>
                  <a:gd name="adj1" fmla="val 249571"/>
                  <a:gd name="adj2" fmla="val 50000"/>
                </a:avLst>
              </a:prstGeom>
              <a:noFill/>
              <a:ln w="38100">
                <a:solidFill>
                  <a:srgbClr val="808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2800">
                  <a:latin typeface="Calibri" pitchFamily="34" charset="0"/>
                </a:endParaRPr>
              </a:p>
            </p:txBody>
          </p:sp>
          <p:sp>
            <p:nvSpPr>
              <p:cNvPr id="28684" name="TextBox 25"/>
              <p:cNvSpPr txBox="1">
                <a:spLocks noChangeArrowheads="1"/>
              </p:cNvSpPr>
              <p:nvPr/>
            </p:nvSpPr>
            <p:spPr bwMode="auto">
              <a:xfrm>
                <a:off x="2210" y="2225"/>
                <a:ext cx="8565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800" b="1">
                    <a:solidFill>
                      <a:srgbClr val="D8090F"/>
                    </a:solidFill>
                    <a:latin typeface="宋体" charset="-122"/>
                  </a:rPr>
                  <a:t>影响：</a:t>
                </a:r>
                <a:r>
                  <a:rPr lang="en-US" altLang="zh-CN" sz="2800" b="1">
                    <a:latin typeface="宋体" charset="-122"/>
                  </a:rPr>
                  <a:t>1.</a:t>
                </a:r>
                <a:r>
                  <a:rPr lang="zh-CN" altLang="en-US" sz="2800" b="1">
                    <a:latin typeface="宋体" charset="-122"/>
                  </a:rPr>
                  <a:t>人类进入“信息时代”</a:t>
                </a:r>
              </a:p>
            </p:txBody>
          </p:sp>
          <p:sp>
            <p:nvSpPr>
              <p:cNvPr id="28685" name="TextBox 28"/>
              <p:cNvSpPr txBox="1">
                <a:spLocks noChangeArrowheads="1"/>
              </p:cNvSpPr>
              <p:nvPr/>
            </p:nvSpPr>
            <p:spPr bwMode="auto">
              <a:xfrm>
                <a:off x="3685" y="3048"/>
                <a:ext cx="8130" cy="8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latin typeface="宋体" charset="-122"/>
                  </a:rPr>
                  <a:t>2.</a:t>
                </a:r>
                <a:r>
                  <a:rPr lang="zh-CN" altLang="en-US" sz="2800" b="1">
                    <a:latin typeface="宋体" charset="-122"/>
                  </a:rPr>
                  <a:t>拓展人类的生活空间</a:t>
                </a:r>
              </a:p>
            </p:txBody>
          </p:sp>
          <p:sp>
            <p:nvSpPr>
              <p:cNvPr id="28686" name="TextBox 29"/>
              <p:cNvSpPr txBox="1">
                <a:spLocks noChangeArrowheads="1"/>
              </p:cNvSpPr>
              <p:nvPr/>
            </p:nvSpPr>
            <p:spPr bwMode="auto">
              <a:xfrm>
                <a:off x="3685" y="3700"/>
                <a:ext cx="8858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latin typeface="宋体" charset="-122"/>
                  </a:rPr>
                  <a:t>3.</a:t>
                </a:r>
                <a:r>
                  <a:rPr lang="zh-CN" altLang="en-US" sz="2800" b="1">
                    <a:latin typeface="宋体" charset="-122"/>
                  </a:rPr>
                  <a:t>推动了全球经济一体化</a:t>
                </a:r>
              </a:p>
            </p:txBody>
          </p:sp>
          <p:sp>
            <p:nvSpPr>
              <p:cNvPr id="28687" name="TextBox 31"/>
              <p:cNvSpPr txBox="1">
                <a:spLocks noChangeArrowheads="1"/>
              </p:cNvSpPr>
              <p:nvPr/>
            </p:nvSpPr>
            <p:spPr bwMode="auto">
              <a:xfrm>
                <a:off x="3118" y="6195"/>
                <a:ext cx="8695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latin typeface="Calibri" pitchFamily="34" charset="0"/>
                  </a:rPr>
                  <a:t>    2.</a:t>
                </a:r>
                <a:r>
                  <a:rPr lang="zh-CN" altLang="en-US" sz="2800" b="1">
                    <a:latin typeface="Calibri" pitchFamily="34" charset="0"/>
                  </a:rPr>
                  <a:t>女性就业率持续增长</a:t>
                </a:r>
              </a:p>
            </p:txBody>
          </p:sp>
          <p:sp>
            <p:nvSpPr>
              <p:cNvPr id="28688" name="TextBox 32"/>
              <p:cNvSpPr txBox="1">
                <a:spLocks noChangeArrowheads="1"/>
              </p:cNvSpPr>
              <p:nvPr/>
            </p:nvSpPr>
            <p:spPr bwMode="auto">
              <a:xfrm>
                <a:off x="2120" y="7828"/>
                <a:ext cx="12300" cy="15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solidFill>
                      <a:srgbClr val="D8090F"/>
                    </a:solidFill>
                    <a:latin typeface="Calibri" pitchFamily="34" charset="0"/>
                  </a:rPr>
                  <a:t>1.</a:t>
                </a:r>
                <a:r>
                  <a:rPr lang="zh-CN" altLang="en-US" sz="2800" b="1">
                    <a:solidFill>
                      <a:srgbClr val="D8090F"/>
                    </a:solidFill>
                    <a:latin typeface="Calibri" pitchFamily="34" charset="0"/>
                  </a:rPr>
                  <a:t>生态问题：</a:t>
                </a:r>
                <a:r>
                  <a:rPr lang="zh-CN" altLang="en-US" sz="2800" b="1">
                    <a:latin typeface="Calibri" pitchFamily="34" charset="0"/>
                  </a:rPr>
                  <a:t>环境恶化、淡水资源短缺、土地荒漠化等</a:t>
                </a:r>
              </a:p>
            </p:txBody>
          </p:sp>
          <p:sp>
            <p:nvSpPr>
              <p:cNvPr id="28689" name="TextBox 33"/>
              <p:cNvSpPr txBox="1">
                <a:spLocks noChangeArrowheads="1"/>
              </p:cNvSpPr>
              <p:nvPr/>
            </p:nvSpPr>
            <p:spPr bwMode="auto">
              <a:xfrm>
                <a:off x="2123" y="9148"/>
                <a:ext cx="11982" cy="15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solidFill>
                      <a:srgbClr val="D8090F"/>
                    </a:solidFill>
                    <a:latin typeface="Calibri" pitchFamily="34" charset="0"/>
                  </a:rPr>
                  <a:t>2.</a:t>
                </a:r>
                <a:r>
                  <a:rPr lang="zh-CN" altLang="en-US" sz="2800" b="1">
                    <a:solidFill>
                      <a:srgbClr val="D8090F"/>
                    </a:solidFill>
                    <a:latin typeface="Calibri" pitchFamily="34" charset="0"/>
                  </a:rPr>
                  <a:t>人口问题：</a:t>
                </a:r>
                <a:r>
                  <a:rPr lang="zh-CN" altLang="en-US" sz="2800" b="1">
                    <a:latin typeface="Calibri" pitchFamily="34" charset="0"/>
                  </a:rPr>
                  <a:t>环境压力、粮食问题、教育就业住房社会保障等</a:t>
                </a:r>
              </a:p>
            </p:txBody>
          </p:sp>
        </p:grpSp>
        <p:sp>
          <p:nvSpPr>
            <p:cNvPr id="28677" name="TextBox 30"/>
            <p:cNvSpPr txBox="1">
              <a:spLocks noChangeArrowheads="1"/>
            </p:cNvSpPr>
            <p:nvPr/>
          </p:nvSpPr>
          <p:spPr bwMode="auto">
            <a:xfrm>
              <a:off x="1826" y="5400"/>
              <a:ext cx="12792" cy="8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800" b="1">
                  <a:solidFill>
                    <a:srgbClr val="D8090F"/>
                  </a:solidFill>
                  <a:latin typeface="Calibri" pitchFamily="34" charset="0"/>
                </a:rPr>
                <a:t>表现：</a:t>
              </a:r>
              <a:r>
                <a:rPr lang="en-US" altLang="zh-CN" sz="2800" b="1">
                  <a:latin typeface="Calibri" pitchFamily="34" charset="0"/>
                </a:rPr>
                <a:t>1.</a:t>
              </a:r>
              <a:r>
                <a:rPr lang="zh-CN" altLang="en-US" sz="2800" b="1">
                  <a:latin typeface="Calibri" pitchFamily="34" charset="0"/>
                </a:rPr>
                <a:t>世界绝大多数国家和地区妇女有了选举权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9525" y="692150"/>
            <a:ext cx="9361488" cy="452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/>
              <a:t>1．（2018·湖北咸宁）旅游拍照发发朋友圈，逛街付款扫扫二维</a:t>
            </a:r>
          </a:p>
          <a:p>
            <a:r>
              <a:rPr lang="zh-CN" altLang="zh-CN" sz="2400"/>
              <a:t>码。这种便捷的交流方式得益于（   ）</a:t>
            </a:r>
          </a:p>
          <a:p>
            <a:r>
              <a:rPr lang="zh-CN" altLang="zh-CN" sz="2400"/>
              <a:t>A．航天技术的进步 B．生物技术的突破</a:t>
            </a:r>
          </a:p>
          <a:p>
            <a:r>
              <a:rPr lang="zh-CN" altLang="zh-CN" sz="2400"/>
              <a:t>C．网络技术的发展  D．新材料技术的应用</a:t>
            </a:r>
          </a:p>
          <a:p>
            <a:r>
              <a:rPr lang="zh-CN" altLang="zh-CN" sz="2400"/>
              <a:t>2．（2018·山东枣庄）互联网发展是是无国界、无边界的，利用好、</a:t>
            </a:r>
          </a:p>
          <a:p>
            <a:r>
              <a:rPr lang="zh-CN" altLang="zh-CN" sz="2400"/>
              <a:t>发展好、治理好互联网必须深化网络空间国际合作，携手构建网络</a:t>
            </a:r>
          </a:p>
          <a:p>
            <a:r>
              <a:rPr lang="zh-CN" altLang="zh-CN" sz="2400"/>
              <a:t>空间命运共同体。”而国际互联网是全世界由（   ）</a:t>
            </a:r>
          </a:p>
          <a:p>
            <a:endParaRPr lang="zh-CN" sz="2400"/>
          </a:p>
          <a:p>
            <a:r>
              <a:rPr lang="zh-CN" altLang="zh-CN" sz="2400"/>
              <a:t>A．手机和计算机互相连接成的信息传送网络</a:t>
            </a:r>
          </a:p>
          <a:p>
            <a:r>
              <a:rPr lang="zh-CN" altLang="zh-CN" sz="2400"/>
              <a:t>B．电视和计算机互相连接成的信息传送网络</a:t>
            </a:r>
          </a:p>
          <a:p>
            <a:r>
              <a:rPr lang="zh-CN" altLang="zh-CN" sz="2400"/>
              <a:t>C．计算机和航天技术互相连接成的信息传送网络   </a:t>
            </a:r>
          </a:p>
          <a:p>
            <a:r>
              <a:rPr lang="zh-CN" altLang="zh-CN" sz="2400"/>
              <a:t>D．计算机和计算机网络互相连接成的信息传送网络</a:t>
            </a:r>
          </a:p>
        </p:txBody>
      </p:sp>
      <p:sp>
        <p:nvSpPr>
          <p:cNvPr id="14" name="TextBox 4"/>
          <p:cNvSpPr txBox="1">
            <a:spLocks noChangeArrowheads="1"/>
          </p:cNvSpPr>
          <p:nvPr/>
        </p:nvSpPr>
        <p:spPr bwMode="auto">
          <a:xfrm>
            <a:off x="6230938" y="2828925"/>
            <a:ext cx="3762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D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1" name="TextBox 4"/>
          <p:cNvSpPr txBox="1">
            <a:spLocks noChangeArrowheads="1"/>
          </p:cNvSpPr>
          <p:nvPr/>
        </p:nvSpPr>
        <p:spPr bwMode="auto">
          <a:xfrm>
            <a:off x="4625975" y="1054100"/>
            <a:ext cx="377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5" name="文本框 3"/>
          <p:cNvSpPr txBox="1">
            <a:spLocks noChangeArrowheads="1"/>
          </p:cNvSpPr>
          <p:nvPr/>
        </p:nvSpPr>
        <p:spPr bwMode="auto">
          <a:xfrm>
            <a:off x="3684588" y="46038"/>
            <a:ext cx="20383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中考对接</a:t>
            </a:r>
          </a:p>
        </p:txBody>
      </p:sp>
      <p:pic>
        <p:nvPicPr>
          <p:cNvPr id="16" name="图片 1" descr="学科网(www.zxxk.com)--教育资源门户，提供试卷、教案、课件、论文、素材及各类教学资源下载，还有大量而丰富的教学相关资讯！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65950" y="1146175"/>
            <a:ext cx="164782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图片 3" descr="[60D6GS9NP(_3S9TWV{0_@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61163" y="3001963"/>
            <a:ext cx="2243137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1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15900" y="474663"/>
            <a:ext cx="8743950" cy="637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/>
              <a:t>3.（2018·河南省）下图反映了当前人类面临的问题是（   ）</a:t>
            </a:r>
          </a:p>
          <a:p>
            <a:endParaRPr lang="zh-CN" altLang="en-US" sz="2400"/>
          </a:p>
          <a:p>
            <a:endParaRPr lang="zh-CN" altLang="en-US" sz="2400"/>
          </a:p>
          <a:p>
            <a:endParaRPr lang="zh-CN" altLang="en-US" sz="2400"/>
          </a:p>
          <a:p>
            <a:endParaRPr lang="zh-CN" altLang="en-US" sz="2400"/>
          </a:p>
          <a:p>
            <a:endParaRPr lang="zh-CN" altLang="en-US" sz="2400"/>
          </a:p>
          <a:p>
            <a:endParaRPr lang="zh-CN" altLang="en-US" sz="2400"/>
          </a:p>
          <a:p>
            <a:r>
              <a:rPr lang="zh-CN" altLang="en-US" sz="2400"/>
              <a:t>A．经济混乱  B．资源匮乏C．环境恶化   D．贫富分化</a:t>
            </a:r>
          </a:p>
          <a:p>
            <a:r>
              <a:rPr lang="zh-CN" altLang="en-US" sz="2400"/>
              <a:t>4.（2018·四川遂宁）“互联网+”是当今热门概念，指的是“互联网+各个传统行业”，即互联网与传统行业进行渗透、融合，促使传统行业改造升级，促生许多新兴产业。“互联网+”最能反映第三次科技革命的特点是（   ）</a:t>
            </a:r>
          </a:p>
          <a:p>
            <a:r>
              <a:rPr lang="zh-CN" altLang="en-US" sz="2400"/>
              <a:t>A．科学技术不断转化为生产力   </a:t>
            </a:r>
          </a:p>
          <a:p>
            <a:r>
              <a:rPr lang="zh-CN" altLang="en-US" sz="2400"/>
              <a:t>B．人类开始制造使用机器 </a:t>
            </a:r>
          </a:p>
          <a:p>
            <a:r>
              <a:rPr lang="zh-CN" altLang="en-US" sz="2400"/>
              <a:t>C．新技术开始改变人们的生活  </a:t>
            </a:r>
          </a:p>
          <a:p>
            <a:r>
              <a:rPr lang="zh-CN" altLang="en-US" sz="2400"/>
              <a:t>D．一种技术的发展引起好几种技术的革命 </a:t>
            </a:r>
          </a:p>
          <a:p>
            <a:endParaRPr lang="zh-CN" altLang="en-US" sz="2400"/>
          </a:p>
        </p:txBody>
      </p:sp>
      <p:pic>
        <p:nvPicPr>
          <p:cNvPr id="21" name="图片 4" descr="C8P19UNJZV722[X9J1X8(G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4838" y="877888"/>
            <a:ext cx="2784475" cy="208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4"/>
          <p:cNvSpPr txBox="1">
            <a:spLocks noChangeArrowheads="1"/>
          </p:cNvSpPr>
          <p:nvPr/>
        </p:nvSpPr>
        <p:spPr bwMode="auto">
          <a:xfrm>
            <a:off x="7712075" y="474663"/>
            <a:ext cx="377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14" name="TextBox 4"/>
          <p:cNvSpPr txBox="1">
            <a:spLocks noChangeArrowheads="1"/>
          </p:cNvSpPr>
          <p:nvPr/>
        </p:nvSpPr>
        <p:spPr bwMode="auto">
          <a:xfrm>
            <a:off x="4540250" y="4492625"/>
            <a:ext cx="3762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D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463"/>
            <a:ext cx="9156700" cy="690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50813" y="458788"/>
            <a:ext cx="897255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/>
              <a:t>1.手机聊天、扫二维码已越来越成为人们生活中常见的内容。这种</a:t>
            </a:r>
          </a:p>
          <a:p>
            <a:r>
              <a:rPr lang="zh-CN" altLang="zh-CN" sz="2400"/>
              <a:t>便捷的交流方式源于（   ）</a:t>
            </a:r>
          </a:p>
          <a:p>
            <a:r>
              <a:rPr lang="zh-CN" altLang="zh-CN" sz="2400"/>
              <a:t>A．生物技术的进步     B．航天技术的运用</a:t>
            </a:r>
          </a:p>
          <a:p>
            <a:r>
              <a:rPr lang="zh-CN" altLang="zh-CN" sz="2400"/>
              <a:t>C．新材料技术的应用 D．信息技术的发展 </a:t>
            </a:r>
          </a:p>
          <a:p>
            <a:r>
              <a:rPr lang="zh-CN" altLang="zh-CN" sz="2400"/>
              <a:t>2．计算机网络技术是第三次科技革命中最为突出的核心技术。最</a:t>
            </a:r>
          </a:p>
          <a:p>
            <a:r>
              <a:rPr lang="zh-CN" altLang="zh-CN" sz="2400"/>
              <a:t>早在这一领域取得突破并发挥主导作用的国家是（   ）</a:t>
            </a:r>
          </a:p>
          <a:p>
            <a:r>
              <a:rPr lang="zh-CN" altLang="zh-CN" sz="2400"/>
              <a:t>A．美国     B．苏联     C．英国   D．日本</a:t>
            </a:r>
          </a:p>
          <a:p>
            <a:r>
              <a:rPr lang="zh-CN" altLang="zh-CN" sz="2400"/>
              <a:t>3.以下各选项说法不正确的是（     ）</a:t>
            </a:r>
          </a:p>
          <a:p>
            <a:r>
              <a:rPr lang="zh-CN" altLang="zh-CN" sz="2400"/>
              <a:t>A.19世纪末20世纪初，西方资本主义国家妇女开始获得选举权</a:t>
            </a:r>
          </a:p>
          <a:p>
            <a:r>
              <a:rPr lang="zh-CN" altLang="zh-CN" sz="2400"/>
              <a:t>B.今天，世界上所有的国家和地区的妇女都有了选举权</a:t>
            </a:r>
          </a:p>
          <a:p>
            <a:r>
              <a:rPr lang="zh-CN" altLang="zh-CN" sz="2400"/>
              <a:t>C.现在妇女在许多方面还没有取得与男性完全平等的权利</a:t>
            </a:r>
          </a:p>
          <a:p>
            <a:r>
              <a:rPr lang="zh-CN" altLang="zh-CN" sz="2400"/>
              <a:t>D.1979年，联合国大会通过了《消除对妇女一切形式歧视公约》</a:t>
            </a:r>
          </a:p>
          <a:p>
            <a:r>
              <a:rPr lang="zh-CN" altLang="zh-CN" sz="2400"/>
              <a:t>4.全球范围内工业化的推进，带来了哪些环境问题（       ）</a:t>
            </a:r>
          </a:p>
          <a:p>
            <a:r>
              <a:rPr lang="zh-CN" sz="2400"/>
              <a:t>①</a:t>
            </a:r>
            <a:r>
              <a:rPr lang="zh-CN" altLang="zh-CN" sz="2400"/>
              <a:t>温室效应   ②淡水资源短缺   ③热带雨林大片消失  ④人口增长</a:t>
            </a:r>
          </a:p>
          <a:p>
            <a:r>
              <a:rPr lang="zh-CN" altLang="zh-CN" sz="2400"/>
              <a:t>过快</a:t>
            </a:r>
          </a:p>
          <a:p>
            <a:r>
              <a:rPr lang="zh-CN" altLang="zh-CN" sz="2400"/>
              <a:t>A.①③④    B.②③④     C.①②③     D.①②④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875463" y="2281238"/>
            <a:ext cx="3365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A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402138" y="2974975"/>
            <a:ext cx="3524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B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" name="TextBox 6"/>
          <p:cNvSpPr txBox="1">
            <a:spLocks noChangeArrowheads="1"/>
          </p:cNvSpPr>
          <p:nvPr/>
        </p:nvSpPr>
        <p:spPr bwMode="auto">
          <a:xfrm>
            <a:off x="3192463" y="838200"/>
            <a:ext cx="3762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D</a:t>
            </a:r>
          </a:p>
        </p:txBody>
      </p:sp>
      <p:sp>
        <p:nvSpPr>
          <p:cNvPr id="5" name="文本框 6"/>
          <p:cNvSpPr txBox="1">
            <a:spLocks noChangeArrowheads="1"/>
          </p:cNvSpPr>
          <p:nvPr/>
        </p:nvSpPr>
        <p:spPr bwMode="auto">
          <a:xfrm>
            <a:off x="3568700" y="17463"/>
            <a:ext cx="20193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巩固练习</a:t>
            </a:r>
          </a:p>
        </p:txBody>
      </p:sp>
      <p:sp>
        <p:nvSpPr>
          <p:cNvPr id="3" name="TextBox 4"/>
          <p:cNvSpPr txBox="1">
            <a:spLocks noChangeArrowheads="1"/>
          </p:cNvSpPr>
          <p:nvPr/>
        </p:nvSpPr>
        <p:spPr bwMode="auto">
          <a:xfrm>
            <a:off x="7369175" y="4806950"/>
            <a:ext cx="3476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C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2" grpId="0"/>
      <p:bldP spid="5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" y="7938"/>
            <a:ext cx="9158288" cy="690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76213" y="165100"/>
            <a:ext cx="8856662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2400"/>
              <a:t>5.阅读材料回答问题。</a:t>
            </a:r>
          </a:p>
          <a:p>
            <a:r>
              <a:rPr lang="zh-CN" sz="2400"/>
              <a:t>      </a:t>
            </a:r>
            <a:r>
              <a:rPr lang="zh-CN" altLang="zh-CN" sz="2400"/>
              <a:t>材料</a:t>
            </a:r>
            <a:r>
              <a:rPr lang="zh-CN" sz="2400"/>
              <a:t>一</a:t>
            </a:r>
            <a:r>
              <a:rPr lang="zh-CN" altLang="zh-CN" sz="2400"/>
              <a:t>    当今社会女性就业情况仍然相当严峻。女大学生就业空间相对狭小，不少用人单位干脆在招聘启事中声明不招女生。女大学生找工作的难度要大于男同学。有些用人单位对男性的偏向十分明显。</a:t>
            </a:r>
          </a:p>
          <a:p>
            <a:r>
              <a:rPr lang="zh-CN" sz="2400"/>
              <a:t>      材料二    </a:t>
            </a:r>
            <a:endParaRPr lang="zh-CN" altLang="zh-CN" sz="2400"/>
          </a:p>
          <a:p>
            <a:endParaRPr lang="zh-CN" altLang="zh-CN" sz="2400"/>
          </a:p>
          <a:p>
            <a:endParaRPr lang="zh-CN" altLang="zh-CN" sz="2400"/>
          </a:p>
          <a:p>
            <a:endParaRPr lang="zh-CN" altLang="zh-CN" sz="2400"/>
          </a:p>
          <a:p>
            <a:r>
              <a:rPr lang="zh-CN" altLang="zh-CN" sz="2400"/>
              <a:t>请回答：材料反映了什么现象？出现这一现象的主要原因是什么？基于此种现象，国际上和我国颁布哪些法律保障妇女权益？</a:t>
            </a:r>
          </a:p>
          <a:p>
            <a:endParaRPr lang="zh-CN" altLang="zh-CN" sz="2400"/>
          </a:p>
          <a:p>
            <a:r>
              <a:rPr lang="zh-CN" altLang="zh-CN" sz="2400"/>
              <a:t> </a:t>
            </a:r>
          </a:p>
        </p:txBody>
      </p:sp>
      <p:sp>
        <p:nvSpPr>
          <p:cNvPr id="4" name="文本框 2"/>
          <p:cNvSpPr txBox="1">
            <a:spLocks noChangeArrowheads="1"/>
          </p:cNvSpPr>
          <p:nvPr/>
        </p:nvSpPr>
        <p:spPr bwMode="auto">
          <a:xfrm>
            <a:off x="177800" y="4264025"/>
            <a:ext cx="885507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defRPr/>
            </a:pPr>
            <a:r>
              <a:rPr altLang="zh-CN" sz="2400" dirty="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(1)就业性别歧视现象。受历史、文化传统、男尊女卑等诸多因素的影响。</a:t>
            </a:r>
            <a:endParaRPr altLang="zh-CN" sz="2400" dirty="0">
              <a:solidFill>
                <a:srgbClr val="FF0000"/>
              </a:solidFill>
              <a:latin typeface="+mj-ea"/>
              <a:ea typeface="+mj-ea"/>
              <a:cs typeface="+mj-ea"/>
            </a:endParaRPr>
          </a:p>
          <a:p>
            <a:pPr eaLnBrk="1" hangingPunct="1">
              <a:defRPr/>
            </a:pPr>
            <a:r>
              <a:rPr altLang="zh-CN" sz="2400" dirty="0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(2)1979年，联合国大会通过了《消除对妇女一切形式歧视公约》。我国颁布了《就业促进法》《妇女权益保障法》等法律法规。</a:t>
            </a:r>
            <a:endParaRPr lang="zh-CN" altLang="zh-CN" sz="2400" b="1" dirty="0">
              <a:solidFill>
                <a:srgbClr val="FF0000"/>
              </a:solidFill>
              <a:latin typeface="+mj-ea"/>
              <a:ea typeface="+mj-ea"/>
              <a:cs typeface="+mj-ea"/>
              <a:sym typeface="+mn-ea"/>
            </a:endParaRPr>
          </a:p>
        </p:txBody>
      </p:sp>
      <p:pic>
        <p:nvPicPr>
          <p:cNvPr id="22" name="图片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40000" y="1816100"/>
            <a:ext cx="2208213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2762</Words>
  <PresentationFormat>全屏显示(4:3)</PresentationFormat>
  <Paragraphs>189</Paragraphs>
  <Slides>16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2" baseType="lpstr">
      <vt:lpstr>Arial</vt:lpstr>
      <vt:lpstr>宋体</vt:lpstr>
      <vt:lpstr>Calibri</vt:lpstr>
      <vt:lpstr>Times New Roman</vt:lpstr>
      <vt:lpstr>+mn-ea</vt:lpstr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2018-09-03T13:22:00Z</dcterms:created>
  <dcterms:modified xsi:type="dcterms:W3CDTF">2018-12-15T00:06:00Z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2052-10.1.0.7697</vt:lpwstr>
  </property>
</Properties>
</file>