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41"/>
  </p:notesMasterIdLst>
  <p:sldIdLst>
    <p:sldId id="257"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F4B9D7-E483-4503-8061-01D344FC5822}" type="datetimeFigureOut">
              <a:rPr lang="zh-CN" altLang="en-US" smtClean="0"/>
              <a:t>2018/12/10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AA23A1-2247-4C1A-9A2D-B99DA056EEC7}" type="slidenum">
              <a:rPr lang="zh-CN" altLang="en-US" smtClean="0"/>
              <a:t>‹#›</a:t>
            </a:fld>
            <a:endParaRPr lang="zh-CN" altLang="en-US"/>
          </a:p>
        </p:txBody>
      </p:sp>
    </p:spTree>
    <p:extLst>
      <p:ext uri="{BB962C8B-B14F-4D97-AF65-F5344CB8AC3E}">
        <p14:creationId xmlns:p14="http://schemas.microsoft.com/office/powerpoint/2010/main" val="14311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44034" name="幻灯片图像占位符 78849"/>
          <p:cNvSpPr>
            <a:spLocks noGrp="1" noRot="1" noChangeAspect="1" noChangeArrowheads="1" noTextEdit="1"/>
          </p:cNvSpPr>
          <p:nvPr>
            <p:ph type="sldImg" idx="4294967295"/>
          </p:nvPr>
        </p:nvSpPr>
        <p:spPr bwMode="auto">
          <a:xfrm>
            <a:off x="379413" y="684213"/>
            <a:ext cx="6094412" cy="3429000"/>
          </a:xfrm>
          <a:ln>
            <a:solidFill>
              <a:srgbClr val="000000"/>
            </a:solidFill>
            <a:miter lim="800000"/>
            <a:headEnd/>
            <a:tailEnd/>
          </a:ln>
        </p:spPr>
      </p:sp>
      <p:sp>
        <p:nvSpPr>
          <p:cNvPr id="44035" name="文本占位符 78850"/>
          <p:cNvSpPr>
            <a:spLocks noGrp="1" noRot="1" noChangeArrowheads="1"/>
          </p:cNvSpPr>
          <p:nvPr>
            <p:ph type="body" idx="4294967295"/>
          </p:nvPr>
        </p:nvSpPr>
        <p:spPr bwMode="auto">
          <a:xfrm>
            <a:off x="684213" y="4341813"/>
            <a:ext cx="5486400" cy="4114800"/>
          </a:xfrm>
          <a:noFill/>
          <a:extLst>
            <a:ext uri="{909E8E84-426E-40DD-AFC4-6F175D3DCCD1}">
              <a14:hiddenFill xmlns:a14="http://schemas.microsoft.com/office/drawing/2010/main">
                <a:solidFill>
                  <a:srgbClr val="FFFFFF"/>
                </a:solidFill>
              </a14:hiddenFill>
            </a:ext>
          </a:extLst>
        </p:spPr>
        <p:txBody>
          <a:bodyPr wrap="square" numCol="1" anchor="ctr" anchorCtr="0" compatLnSpc="1">
            <a:prstTxWarp prst="textNoShape">
              <a:avLst/>
            </a:prstTxWarp>
          </a:bodyPr>
          <a:lstStyle/>
          <a:p>
            <a:r>
              <a:rPr lang="zh-CN" altLang="en-US" b="1" smtClean="0">
                <a:solidFill>
                  <a:srgbClr val="0000FF"/>
                </a:solidFill>
              </a:rPr>
              <a:t>国家、地方教育经费占财政总预算的</a:t>
            </a:r>
            <a:r>
              <a:rPr lang="zh-CN" altLang="en-US" b="1" smtClean="0"/>
              <a:t>８％； </a:t>
            </a:r>
            <a:r>
              <a:rPr lang="en-US" altLang="zh-CN" b="1" smtClean="0"/>
              <a:t>50</a:t>
            </a:r>
            <a:r>
              <a:rPr lang="zh-CN" altLang="en-US" b="1" smtClean="0"/>
              <a:t>％的国民教育经费用于九年制义务教育；日本在明治维新后的半个世纪即完成了普及教育任务。 </a:t>
            </a:r>
            <a:r>
              <a:rPr lang="en-US" altLang="zh-CN" b="1" smtClean="0"/>
              <a:t>1877</a:t>
            </a:r>
            <a:r>
              <a:rPr lang="zh-CN" altLang="en-US" b="1" smtClean="0"/>
              <a:t>年，日本东京大学成立。 </a:t>
            </a:r>
            <a:r>
              <a:rPr lang="zh-CN" altLang="en-US" b="1" smtClean="0">
                <a:latin typeface="黑体" pitchFamily="49" charset="-122"/>
                <a:ea typeface="黑体" pitchFamily="49" charset="-122"/>
              </a:rPr>
              <a:t>（</a:t>
            </a:r>
            <a:r>
              <a:rPr lang="zh-CN" altLang="en-US" sz="1000" b="1" smtClean="0">
                <a:latin typeface="黑体" pitchFamily="49" charset="-122"/>
                <a:ea typeface="黑体" pitchFamily="49" charset="-122"/>
              </a:rPr>
              <a:t>到</a:t>
            </a:r>
            <a:r>
              <a:rPr lang="en-US" altLang="zh-CN" sz="1000" b="1" smtClean="0">
                <a:latin typeface="黑体" pitchFamily="49" charset="-122"/>
                <a:ea typeface="黑体" pitchFamily="49" charset="-122"/>
              </a:rPr>
              <a:t>1910</a:t>
            </a:r>
            <a:r>
              <a:rPr lang="zh-CN" altLang="en-US" sz="1000" b="1" smtClean="0">
                <a:latin typeface="黑体" pitchFamily="49" charset="-122"/>
                <a:ea typeface="黑体" pitchFamily="49" charset="-122"/>
              </a:rPr>
              <a:t>年的时候，日本 </a:t>
            </a:r>
            <a:r>
              <a:rPr lang="en-US" altLang="zh-CN" sz="1000" b="1" smtClean="0">
                <a:latin typeface="黑体" pitchFamily="49" charset="-122"/>
                <a:ea typeface="黑体" pitchFamily="49" charset="-122"/>
              </a:rPr>
              <a:t>95%</a:t>
            </a:r>
            <a:r>
              <a:rPr lang="zh-CN" altLang="en-US" sz="1000" b="1" smtClean="0">
                <a:latin typeface="黑体" pitchFamily="49" charset="-122"/>
                <a:ea typeface="黑体" pitchFamily="49" charset="-122"/>
              </a:rPr>
              <a:t>以上的男子，</a:t>
            </a:r>
            <a:r>
              <a:rPr lang="en-US" altLang="zh-CN" sz="1000" b="1" smtClean="0">
                <a:latin typeface="黑体" pitchFamily="49" charset="-122"/>
                <a:ea typeface="黑体" pitchFamily="49" charset="-122"/>
              </a:rPr>
              <a:t>90% </a:t>
            </a:r>
            <a:r>
              <a:rPr lang="zh-CN" altLang="en-US" sz="1000" b="1" smtClean="0">
                <a:latin typeface="黑体" pitchFamily="49" charset="-122"/>
                <a:ea typeface="黑体" pitchFamily="49" charset="-122"/>
              </a:rPr>
              <a:t>以上的女子都接受过教育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45059"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50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48429461-2D38-481D-A505-A0D28CE7C2A3}" type="slidenum">
              <a:rPr lang="zh-CN" altLang="en-US">
                <a:latin typeface="Arial" pitchFamily="34" charset="0"/>
              </a:rPr>
              <a:pPr eaLnBrk="1" hangingPunct="1"/>
              <a:t>32</a:t>
            </a:fld>
            <a:endParaRPr lang="zh-CN" altLang="en-US">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46083"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Lst>
        </p:spPr>
        <p:txBody>
          <a:bodyPr wrap="square" numCol="1" anchor="t" anchorCtr="0" compatLnSpc="1">
            <a:prstTxWarp prst="textNoShape">
              <a:avLst/>
            </a:prstTxWarp>
          </a:bodyPr>
          <a:lstStyle/>
          <a:p>
            <a:pPr eaLnBrk="1" hangingPunct="1">
              <a:spcBef>
                <a:spcPct val="0"/>
              </a:spcBef>
            </a:pPr>
            <a:r>
              <a:rPr lang="zh-CN" altLang="en-US" smtClean="0"/>
              <a:t>模板来自于 </a:t>
            </a:r>
            <a:r>
              <a:rPr lang="en-US" altLang="zh-CN" smtClean="0"/>
              <a:t>http://docer.wps.cn</a:t>
            </a:r>
            <a:endParaRPr lang="zh-CN" altLang="en-US" smtClean="0"/>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7FA2322B-0B98-4990-AAD5-E3A6F47673D3}" type="slidenum">
              <a:rPr lang="zh-CN" altLang="en-US">
                <a:latin typeface="Arial" pitchFamily="34" charset="0"/>
              </a:rPr>
              <a:pPr eaLnBrk="1" hangingPunct="1"/>
              <a:t>33</a:t>
            </a:fld>
            <a:endParaRPr lang="zh-CN" altLang="en-US">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标题 28"/>
          <p:cNvSpPr>
            <a:spLocks noGrp="1"/>
          </p:cNvSpPr>
          <p:nvPr>
            <p:ph type="ctrTitle"/>
          </p:nvPr>
        </p:nvSpPr>
        <p:spPr>
          <a:xfrm>
            <a:off x="381000" y="4853411"/>
            <a:ext cx="8458200" cy="1222375"/>
          </a:xfrm>
        </p:spPr>
        <p:txBody>
          <a:bodyPr anchor="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6" name="日期占位符 15"/>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2" name="页脚占位符 1"/>
          <p:cNvSpPr>
            <a:spLocks noGrp="1"/>
          </p:cNvSpPr>
          <p:nvPr>
            <p:ph type="ftr" sz="quarter" idx="11"/>
          </p:nvPr>
        </p:nvSpPr>
        <p:spPr/>
        <p:txBody>
          <a:bodyPr/>
          <a:lstStyle/>
          <a:p>
            <a:endParaRPr lang="zh-CN" altLang="en-US"/>
          </a:p>
        </p:txBody>
      </p:sp>
      <p:sp>
        <p:nvSpPr>
          <p:cNvPr id="15" name="灯片编号占位符 14"/>
          <p:cNvSpPr>
            <a:spLocks noGrp="1"/>
          </p:cNvSpPr>
          <p:nvPr>
            <p:ph type="sldNum" sz="quarter" idx="12"/>
          </p:nvPr>
        </p:nvSpPr>
        <p:spPr>
          <a:xfrm>
            <a:off x="8229600" y="6473952"/>
            <a:ext cx="758952" cy="246888"/>
          </a:xfrm>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2" name="标题 21"/>
          <p:cNvSpPr>
            <a:spLocks noGrp="1"/>
          </p:cNvSpPr>
          <p:nvPr>
            <p:ph type="title"/>
          </p:nvPr>
        </p:nvSpPr>
        <p:spPr/>
        <p:txBody>
          <a:bodyPr/>
          <a:lstStyle/>
          <a:p>
            <a:r>
              <a:rPr kumimoji="0" lang="zh-CN" altLang="en-US" smtClean="0"/>
              <a:t>单击此处编辑母版标题样式</a:t>
            </a:r>
            <a:endParaRPr kumimoji="0" lang="en-US"/>
          </a:p>
        </p:txBody>
      </p:sp>
      <p:sp>
        <p:nvSpPr>
          <p:cNvPr id="27" name="内容占位符 26"/>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19" name="页脚占位符 18"/>
          <p:cNvSpPr>
            <a:spLocks noGrp="1"/>
          </p:cNvSpPr>
          <p:nvPr>
            <p:ph type="ftr" sz="quarter" idx="11"/>
          </p:nvPr>
        </p:nvSpPr>
        <p:spPr>
          <a:xfrm>
            <a:off x="3581400" y="76200"/>
            <a:ext cx="2895600" cy="288925"/>
          </a:xfrm>
        </p:spPr>
        <p:txBody>
          <a:bodyPr/>
          <a:lstStyle/>
          <a:p>
            <a:endParaRPr lang="zh-CN" altLang="en-US"/>
          </a:p>
        </p:txBody>
      </p:sp>
      <p:sp>
        <p:nvSpPr>
          <p:cNvPr id="16" name="灯片编号占位符 15"/>
          <p:cNvSpPr>
            <a:spLocks noGrp="1"/>
          </p:cNvSpPr>
          <p:nvPr>
            <p:ph type="sldNum" sz="quarter" idx="12"/>
          </p:nvPr>
        </p:nvSpPr>
        <p:spPr>
          <a:xfrm>
            <a:off x="8229600" y="6473952"/>
            <a:ext cx="758952" cy="246888"/>
          </a:xfrm>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文本占位符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19" name="日期占位符 18"/>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11" name="页脚占位符 10"/>
          <p:cNvSpPr>
            <a:spLocks noGrp="1"/>
          </p:cNvSpPr>
          <p:nvPr>
            <p:ph type="ftr" sz="quarter" idx="11"/>
          </p:nvPr>
        </p:nvSpPr>
        <p:spPr/>
        <p:txBody>
          <a:bodyPr/>
          <a:lstStyle/>
          <a:p>
            <a:endParaRPr lang="zh-CN" altLang="en-US"/>
          </a:p>
        </p:txBody>
      </p:sp>
      <p:sp>
        <p:nvSpPr>
          <p:cNvPr id="16" name="灯片编号占位符 15"/>
          <p:cNvSpPr>
            <a:spLocks noGrp="1"/>
          </p:cNvSpPr>
          <p:nvPr>
            <p:ph type="sldNum" sz="quarter" idx="12"/>
          </p:nvPr>
        </p:nvSpPr>
        <p:spPr/>
        <p:txBody>
          <a:bodyPr/>
          <a:lstStyle/>
          <a:p>
            <a:fld id="{6D57879A-9D1E-407D-AC30-70CF41BF59A8}" type="slidenum">
              <a:rPr lang="zh-CN" altLang="en-US" smtClean="0"/>
              <a:t>‹#›</a:t>
            </a:fld>
            <a:endParaRPr lang="zh-CN" altLang="en-US"/>
          </a:p>
        </p:txBody>
      </p:sp>
      <p:sp>
        <p:nvSpPr>
          <p:cNvPr id="8" name="标题 7"/>
          <p:cNvSpPr>
            <a:spLocks noGrp="1"/>
          </p:cNvSpPr>
          <p:nvPr>
            <p:ph type="title"/>
          </p:nvPr>
        </p:nvSpPr>
        <p:spPr>
          <a:xfrm>
            <a:off x="180475" y="2947085"/>
            <a:ext cx="8686800" cy="1184825"/>
          </a:xfrm>
        </p:spPr>
        <p:txBody>
          <a:bodyPr rtlCol="0" anchor="t"/>
          <a:lstStyle>
            <a:lvl1pPr algn="r">
              <a:defRPr/>
            </a:lvl1pPr>
          </a:lstStyle>
          <a:p>
            <a:r>
              <a:rPr kumimoji="0" lang="zh-CN" altLang="en-US" smtClean="0"/>
              <a:t>单击此处编辑母版标题样式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0" name="标题 1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4" name="内容占位符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10" name="页脚占位符 9"/>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9" name="标题 28"/>
          <p:cNvSpPr>
            <a:spLocks noGrp="1"/>
          </p:cNvSpPr>
          <p:nvPr>
            <p:ph type="title"/>
          </p:nvPr>
        </p:nvSpPr>
        <p:spPr>
          <a:xfrm>
            <a:off x="304800" y="5410200"/>
            <a:ext cx="8610600" cy="882650"/>
          </a:xfrm>
        </p:spPr>
        <p:txBody>
          <a:bodyPr anchor="ctr"/>
          <a:lstStyle>
            <a:lvl1pPr>
              <a:defRPr/>
            </a:lvl1p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25" name="文本占位符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内容占位符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8" name="内容占位符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0" name="日期占位符 9"/>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229600" y="6477000"/>
            <a:ext cx="762000" cy="246888"/>
          </a:xfrm>
        </p:spPr>
        <p:txBody>
          <a:bodyPr/>
          <a:lstStyle/>
          <a:p>
            <a:fld id="{6D57879A-9D1E-407D-AC30-70CF41BF59A8}" type="slidenum">
              <a:rPr lang="zh-CN" altLang="en-US" smtClean="0"/>
              <a:t>‹#›</a:t>
            </a:fld>
            <a:endParaRPr lang="zh-CN" altLang="en-US"/>
          </a:p>
        </p:txBody>
      </p:sp>
      <p:sp>
        <p:nvSpPr>
          <p:cNvPr id="11" name="直接连接符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0" name="标题 2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2" name="日期占位符 11"/>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21" name="页脚占位符 20"/>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24" name="页脚占位符 23"/>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直接连接符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标题 11"/>
          <p:cNvSpPr>
            <a:spLocks noGrp="1"/>
          </p:cNvSpPr>
          <p:nvPr>
            <p:ph type="title"/>
          </p:nvPr>
        </p:nvSpPr>
        <p:spPr>
          <a:xfrm>
            <a:off x="457200" y="5486400"/>
            <a:ext cx="8458200" cy="520700"/>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14" name="内容占位符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29" name="页脚占位符 28"/>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3" name="图片占位符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zh-CN" altLang="en-US" smtClean="0"/>
              <a:t>单击图标添加图片</a:t>
            </a:r>
            <a:endParaRPr kumimoji="0" lang="en-US" dirty="0"/>
          </a:p>
        </p:txBody>
      </p:sp>
      <p:sp>
        <p:nvSpPr>
          <p:cNvPr id="7" name="日期占位符 6"/>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6D57879A-9D1E-407D-AC30-70CF41BF59A8}" type="slidenum">
              <a:rPr lang="zh-CN" altLang="en-US" smtClean="0"/>
              <a:t>‹#›</a:t>
            </a:fld>
            <a:endParaRPr lang="zh-CN" altLang="en-US"/>
          </a:p>
        </p:txBody>
      </p:sp>
      <p:sp>
        <p:nvSpPr>
          <p:cNvPr id="17" name="标题 16"/>
          <p:cNvSpPr>
            <a:spLocks noGrp="1"/>
          </p:cNvSpPr>
          <p:nvPr>
            <p:ph type="title"/>
          </p:nvPr>
        </p:nvSpPr>
        <p:spPr>
          <a:xfrm>
            <a:off x="381000" y="4993760"/>
            <a:ext cx="5867400" cy="522288"/>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549276"/>
            <a:ext cx="18288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549276"/>
            <a:ext cx="62484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244D8BA-84D1-4263-91DA-D632CBAC3A7D}"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57879A-9D1E-407D-AC30-70CF41BF59A8}"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78C2F07-68D1-4128-A8A5-793DDE7C5E5C}" type="slidenum">
              <a:rPr lang="zh-CN" altLang="en-US"/>
              <a:pPr>
                <a:defRPr/>
              </a:pPr>
              <a:t>‹#›</a:t>
            </a:fld>
            <a:endParaRPr lang="zh-CN" altLang="en-US"/>
          </a:p>
        </p:txBody>
      </p:sp>
    </p:spTree>
    <p:extLst>
      <p:ext uri="{BB962C8B-B14F-4D97-AF65-F5344CB8AC3E}">
        <p14:creationId xmlns:p14="http://schemas.microsoft.com/office/powerpoint/2010/main" val="23079822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9AD0A5A7-B23D-4E34-B1DD-345619EF2E95}" type="slidenum">
              <a:rPr lang="zh-CN" altLang="en-US"/>
              <a:pPr>
                <a:defRPr/>
              </a:pPr>
              <a:t>‹#›</a:t>
            </a:fld>
            <a:endParaRPr lang="zh-CN" altLang="en-US"/>
          </a:p>
        </p:txBody>
      </p:sp>
    </p:spTree>
    <p:extLst>
      <p:ext uri="{BB962C8B-B14F-4D97-AF65-F5344CB8AC3E}">
        <p14:creationId xmlns:p14="http://schemas.microsoft.com/office/powerpoint/2010/main" val="33061981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FE579D63-B59E-4C6B-8396-92ED0FDA8966}" type="slidenum">
              <a:rPr lang="zh-CN" altLang="en-US"/>
              <a:pPr>
                <a:defRPr/>
              </a:pPr>
              <a:t>‹#›</a:t>
            </a:fld>
            <a:endParaRPr lang="zh-CN" altLang="en-US"/>
          </a:p>
        </p:txBody>
      </p:sp>
    </p:spTree>
    <p:extLst>
      <p:ext uri="{BB962C8B-B14F-4D97-AF65-F5344CB8AC3E}">
        <p14:creationId xmlns:p14="http://schemas.microsoft.com/office/powerpoint/2010/main" val="1050123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文本占位符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1" name="日期占位符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244D8BA-84D1-4263-91DA-D632CBAC3A7D}" type="datetimeFigureOut">
              <a:rPr lang="zh-CN" altLang="en-US" smtClean="0"/>
              <a:t>2018/12/10</a:t>
            </a:fld>
            <a:endParaRPr lang="zh-CN" altLang="en-US"/>
          </a:p>
        </p:txBody>
      </p:sp>
      <p:sp>
        <p:nvSpPr>
          <p:cNvPr id="28" name="页脚占位符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zh-CN" altLang="en-US"/>
          </a:p>
        </p:txBody>
      </p:sp>
      <p:sp>
        <p:nvSpPr>
          <p:cNvPr id="5" name="灯片编号占位符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D57879A-9D1E-407D-AC30-70CF41BF59A8}" type="slidenum">
              <a:rPr lang="zh-CN" altLang="en-US" smtClean="0"/>
              <a:t>‹#›</a:t>
            </a:fld>
            <a:endParaRPr lang="zh-CN" altLang="en-US"/>
          </a:p>
        </p:txBody>
      </p:sp>
      <p:sp>
        <p:nvSpPr>
          <p:cNvPr id="10" name="标题占位符 9"/>
          <p:cNvSpPr>
            <a:spLocks noGrp="1"/>
          </p:cNvSpPr>
          <p:nvPr>
            <p:ph type="title"/>
          </p:nvPr>
        </p:nvSpPr>
        <p:spPr>
          <a:xfrm>
            <a:off x="304800" y="457200"/>
            <a:ext cx="8686800" cy="8382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9" name="直接连接符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接连接符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12.xml"/><Relationship Id="rId4" Type="http://schemas.openxmlformats.org/officeDocument/2006/relationships/image" Target="D:/&#21382;&#21490;&#35838;&#20214;&#19979;&#36733;/&#20061;&#24180;&#32423;/4&#35838;&#26126;&#27835;&#32500;&#26032;/http:/www.geocities.jp/nagaura2/heysyu01.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7"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hyperlink" Target="http://www.ywhs.net/uploads/allimg/100811/150A03943-28.jpg" TargetMode="External"/><Relationship Id="rId4" Type="http://schemas.openxmlformats.org/officeDocument/2006/relationships/image" Target="../media/image4.gif"/></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7"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4.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4.gif"/></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D:/&#21382;&#21490;&#35838;&#20214;&#19979;&#36733;/&#20061;&#24180;&#32423;/4&#35838;&#26126;&#27835;&#32500;&#26032;/http:/www.humanrights-china.org/china/newspic1/200508/ztc05081502.jpg" TargetMode="External"/><Relationship Id="rId5" Type="http://schemas.openxmlformats.org/officeDocument/2006/relationships/image" Target="../media/image15.jpeg"/><Relationship Id="rId4" Type="http://schemas.openxmlformats.org/officeDocument/2006/relationships/image" Target="../media/image4.gif"/></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16.jpeg"/><Relationship Id="rId4" Type="http://schemas.openxmlformats.org/officeDocument/2006/relationships/image" Target="../media/image4.gif"/></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17.jpeg"/><Relationship Id="rId4" Type="http://schemas.openxmlformats.org/officeDocument/2006/relationships/image" Target="../media/image4.gif"/></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4.gif"/></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gif"/></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22.jpeg"/><Relationship Id="rId4" Type="http://schemas.openxmlformats.org/officeDocument/2006/relationships/image" Target="../media/image4.gif"/></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gif"/><Relationship Id="rId7"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37.png"/><Relationship Id="rId4" Type="http://schemas.openxmlformats.org/officeDocument/2006/relationships/image" Target="../media/image4.gif"/><Relationship Id="rId9" Type="http://schemas.openxmlformats.org/officeDocument/2006/relationships/image" Target="../media/image36.jpeg"/></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2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slide" Target="slide37.xml"/><Relationship Id="rId4" Type="http://schemas.openxmlformats.org/officeDocument/2006/relationships/image" Target="../media/image4.gif"/></Relationships>
</file>

<file path=ppt/slides/_rels/slide3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slide" Target="slide38.xml"/><Relationship Id="rId4" Type="http://schemas.openxmlformats.org/officeDocument/2006/relationships/image" Target="../media/image4.gi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gif"/></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39.png"/><Relationship Id="rId4" Type="http://schemas.openxmlformats.org/officeDocument/2006/relationships/image" Target="../media/image4.gif"/></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4.gif"/></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40.jpeg"/><Relationship Id="rId4" Type="http://schemas.openxmlformats.org/officeDocument/2006/relationships/image" Target="../media/image4.gi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文本框 87046"/>
          <p:cNvSpPr txBox="1"/>
          <p:nvPr/>
        </p:nvSpPr>
        <p:spPr>
          <a:xfrm>
            <a:off x="697515" y="2708920"/>
            <a:ext cx="7688263" cy="584775"/>
          </a:xfrm>
          <a:prstGeom prst="rect">
            <a:avLst/>
          </a:prstGeom>
          <a:noFill/>
          <a:ln w="9525">
            <a:noFill/>
          </a:ln>
        </p:spPr>
        <p:txBody>
          <a:bodyPr>
            <a:spAutoFit/>
          </a:bodyPr>
          <a:lstStyle/>
          <a:p>
            <a:pPr algn="ctr"/>
            <a:r>
              <a:rPr lang="zh-CN" altLang="en-US" sz="3200" b="1" dirty="0">
                <a:solidFill>
                  <a:srgbClr val="FF0000"/>
                </a:solidFill>
                <a:latin typeface="微软雅黑" pitchFamily="34" charset="-122"/>
                <a:ea typeface="微软雅黑" pitchFamily="34" charset="-122"/>
              </a:rPr>
              <a:t>第</a:t>
            </a:r>
            <a:r>
              <a:rPr lang="en-US" altLang="zh-CN" sz="3200" b="1" dirty="0">
                <a:solidFill>
                  <a:srgbClr val="FF0000"/>
                </a:solidFill>
                <a:latin typeface="微软雅黑" pitchFamily="34" charset="-122"/>
                <a:ea typeface="微软雅黑" pitchFamily="34" charset="-122"/>
              </a:rPr>
              <a:t>4</a:t>
            </a:r>
            <a:r>
              <a:rPr lang="zh-CN" altLang="en-US" sz="3200" b="1" dirty="0" smtClean="0">
                <a:solidFill>
                  <a:srgbClr val="FF0000"/>
                </a:solidFill>
                <a:latin typeface="微软雅黑" pitchFamily="34" charset="-122"/>
                <a:ea typeface="微软雅黑" pitchFamily="34" charset="-122"/>
              </a:rPr>
              <a:t>课    日本</a:t>
            </a:r>
            <a:r>
              <a:rPr lang="zh-CN" altLang="en-US" sz="3200" b="1" dirty="0">
                <a:solidFill>
                  <a:srgbClr val="FF0000"/>
                </a:solidFill>
                <a:latin typeface="微软雅黑" pitchFamily="34" charset="-122"/>
                <a:ea typeface="微软雅黑" pitchFamily="34" charset="-122"/>
              </a:rPr>
              <a:t>明治维新</a:t>
            </a:r>
            <a:endParaRPr lang="zh-CN" altLang="en-US" sz="3200" b="1" dirty="0">
              <a:solidFill>
                <a:srgbClr val="FF0000"/>
              </a:solidFill>
              <a:latin typeface="微软雅黑" pitchFamily="34" charset="-122"/>
              <a:ea typeface="微软雅黑" pitchFamily="34" charset="-122"/>
            </a:endParaRPr>
          </a:p>
        </p:txBody>
      </p:sp>
    </p:spTree>
    <p:extLst>
      <p:ext uri="{BB962C8B-B14F-4D97-AF65-F5344CB8AC3E}">
        <p14:creationId xmlns:p14="http://schemas.microsoft.com/office/powerpoint/2010/main" val="96607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761522" y="513954"/>
            <a:ext cx="1620957" cy="523220"/>
          </a:xfrm>
          <a:prstGeom prst="rect">
            <a:avLst/>
          </a:prstGeom>
        </p:spPr>
        <p:txBody>
          <a:bodyPr wrap="none">
            <a:spAutoFit/>
          </a:bodyPr>
          <a:lstStyle/>
          <a:p>
            <a:pPr algn="ctr"/>
            <a:r>
              <a:rPr lang="zh-CN" altLang="en-US" sz="2800" b="1" dirty="0"/>
              <a:t>大政奉还</a:t>
            </a:r>
            <a:endParaRPr lang="zh-CN" altLang="en-US" sz="2800" b="1" dirty="0"/>
          </a:p>
        </p:txBody>
      </p:sp>
      <p:sp>
        <p:nvSpPr>
          <p:cNvPr id="4" name="矩形 3"/>
          <p:cNvSpPr/>
          <p:nvPr/>
        </p:nvSpPr>
        <p:spPr>
          <a:xfrm>
            <a:off x="251520" y="980728"/>
            <a:ext cx="8640960" cy="2800767"/>
          </a:xfrm>
          <a:prstGeom prst="rect">
            <a:avLst/>
          </a:prstGeom>
        </p:spPr>
        <p:txBody>
          <a:bodyPr wrap="square">
            <a:spAutoFit/>
          </a:bodyPr>
          <a:lstStyle/>
          <a:p>
            <a:r>
              <a:rPr lang="zh-CN" altLang="en-US" sz="1600" dirty="0" smtClean="0"/>
              <a:t>        第二</a:t>
            </a:r>
            <a:r>
              <a:rPr lang="zh-CN" altLang="en-US" sz="1600" dirty="0"/>
              <a:t>次征长战争之后，幕府已失去统治日本的</a:t>
            </a:r>
            <a:r>
              <a:rPr lang="zh-CN" altLang="en-US" sz="1600" dirty="0" smtClean="0"/>
              <a:t>能力</a:t>
            </a:r>
            <a:r>
              <a:rPr lang="zh-CN" altLang="en-US" sz="1600" dirty="0"/>
              <a:t>。因此，大部份的维新派人仕都觉得日本的政治架构应重新建造，否则日本便成为一个各藩割据的分裂国家。而土佐藩的维新志士坂本龙马极力提倡“大政奉还论”，大政奉还的主要内容是</a:t>
            </a:r>
            <a:r>
              <a:rPr lang="en-US" altLang="zh-CN" sz="1600" dirty="0"/>
              <a:t>"</a:t>
            </a:r>
            <a:r>
              <a:rPr lang="zh-CN" altLang="en-US" sz="1600" dirty="0"/>
              <a:t>要求幕府把政权交还给朝廷</a:t>
            </a:r>
            <a:r>
              <a:rPr lang="en-US" altLang="zh-CN" sz="1600" dirty="0"/>
              <a:t>"</a:t>
            </a:r>
            <a:r>
              <a:rPr lang="zh-CN" altLang="en-US" sz="1600" dirty="0"/>
              <a:t>，</a:t>
            </a:r>
            <a:r>
              <a:rPr lang="en-US" altLang="zh-CN" sz="1600" dirty="0"/>
              <a:t>"</a:t>
            </a:r>
            <a:r>
              <a:rPr lang="zh-CN" altLang="en-US" sz="1600" dirty="0"/>
              <a:t>设立上下两个议会</a:t>
            </a:r>
            <a:r>
              <a:rPr lang="en-US" altLang="zh-CN" sz="1600" dirty="0"/>
              <a:t>"</a:t>
            </a:r>
            <a:r>
              <a:rPr lang="zh-CN" altLang="en-US" sz="1600" dirty="0"/>
              <a:t>，“订立宪法”等。土佐藩的前藩主山内丰信认为新立法机关的首长应仍然由将军担任，於是他便写了一封</a:t>
            </a:r>
            <a:r>
              <a:rPr lang="en-US" altLang="zh-CN" sz="1600" dirty="0"/>
              <a:t>《</a:t>
            </a:r>
            <a:r>
              <a:rPr lang="zh-CN" altLang="en-US" sz="1600" dirty="0"/>
              <a:t>大政奉还论建白书</a:t>
            </a:r>
            <a:r>
              <a:rPr lang="en-US" altLang="zh-CN" sz="1600" dirty="0"/>
              <a:t>》</a:t>
            </a:r>
            <a:r>
              <a:rPr lang="zh-CN" altLang="en-US" sz="1600" dirty="0"/>
              <a:t>呈给幕府。当德川庆喜收到这封</a:t>
            </a:r>
            <a:r>
              <a:rPr lang="en-US" altLang="zh-CN" sz="1600" dirty="0"/>
              <a:t>《</a:t>
            </a:r>
            <a:r>
              <a:rPr lang="zh-CN" altLang="en-US" sz="1600" dirty="0"/>
              <a:t>大政奉还论建白书</a:t>
            </a:r>
            <a:r>
              <a:rPr lang="en-US" altLang="zh-CN" sz="1600" dirty="0"/>
              <a:t>》</a:t>
            </a:r>
            <a:r>
              <a:rPr lang="zh-CN" altLang="en-US" sz="1600" dirty="0"/>
              <a:t>后，便一口答应大政奉还的要求，因为幕府可以藉著大政奉还重新掌握统治日本的权力。</a:t>
            </a:r>
            <a:r>
              <a:rPr lang="en-US" altLang="zh-CN" sz="1600" dirty="0"/>
              <a:t>1867</a:t>
            </a:r>
            <a:r>
              <a:rPr lang="zh-CN" altLang="en-US" sz="1600" dirty="0"/>
              <a:t>年</a:t>
            </a:r>
            <a:r>
              <a:rPr lang="en-US" altLang="zh-CN" sz="1600" dirty="0"/>
              <a:t>11</a:t>
            </a:r>
            <a:r>
              <a:rPr lang="zh-CN" altLang="en-US" sz="1600" dirty="0"/>
              <a:t>月</a:t>
            </a:r>
            <a:r>
              <a:rPr lang="en-US" altLang="zh-CN" sz="1600" dirty="0"/>
              <a:t>10</a:t>
            </a:r>
            <a:r>
              <a:rPr lang="zh-CN" altLang="en-US" sz="1600" dirty="0"/>
              <a:t>日，明治天皇答应收回德川庆喜交出的政权</a:t>
            </a:r>
            <a:r>
              <a:rPr lang="zh-CN" altLang="en-US" sz="1600" dirty="0" smtClean="0"/>
              <a:t>。</a:t>
            </a:r>
            <a:endParaRPr lang="en-US" altLang="zh-CN" sz="1600" dirty="0"/>
          </a:p>
          <a:p>
            <a:r>
              <a:rPr lang="zh-CN" altLang="en-US" sz="1600" dirty="0" smtClean="0"/>
              <a:t>       大政</a:t>
            </a:r>
            <a:r>
              <a:rPr lang="zh-CN" altLang="en-US" sz="1600" dirty="0"/>
              <a:t>奉还后，朝廷下令各藩主马上前来京都共商国策，可是只有几个藩主上京，其他绝大多数的藩主都按兵不动，因为他们不太清楚大政奉还是什麼一回事，以免得罪幕府。如果再这样下去，朝廷只可要求幕府暂时继续掌管政权，因为朝廷收回政权，却命令不到全国各藩主。而倒幕派的萨摩藩及长州藩认为在这情况下，只有以武力推翻幕府政权，新政府才能顺利成立。</a:t>
            </a:r>
            <a:endParaRPr lang="zh-CN" altLang="en-US" sz="1600" dirty="0"/>
          </a:p>
        </p:txBody>
      </p:sp>
      <p:sp>
        <p:nvSpPr>
          <p:cNvPr id="2" name="矩形 1"/>
          <p:cNvSpPr/>
          <p:nvPr/>
        </p:nvSpPr>
        <p:spPr>
          <a:xfrm>
            <a:off x="0" y="8765"/>
            <a:ext cx="1832553" cy="584775"/>
          </a:xfrm>
          <a:prstGeom prst="rect">
            <a:avLst/>
          </a:prstGeom>
        </p:spPr>
        <p:txBody>
          <a:bodyPr wrap="none">
            <a:spAutoFit/>
          </a:bodyPr>
          <a:lstStyle/>
          <a:p>
            <a:r>
              <a:rPr lang="zh-CN" altLang="en-US" sz="3200" b="1" dirty="0">
                <a:solidFill>
                  <a:srgbClr val="FF3300"/>
                </a:solidFill>
                <a:effectLst>
                  <a:outerShdw blurRad="38100" dist="38100" dir="2700000" algn="tl">
                    <a:srgbClr val="C0C0C0"/>
                  </a:outerShdw>
                </a:effectLst>
                <a:ea typeface="隶书" panose="02010509060101010101" pitchFamily="49" charset="-122"/>
              </a:rPr>
              <a:t>新课导入</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781495"/>
            <a:ext cx="2552700" cy="280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26828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8" descr="花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6"/>
          <p:cNvGrpSpPr>
            <a:grpSpLocks/>
          </p:cNvGrpSpPr>
          <p:nvPr/>
        </p:nvGrpSpPr>
        <p:grpSpPr bwMode="auto">
          <a:xfrm>
            <a:off x="463154" y="2178050"/>
            <a:ext cx="8574881" cy="4400550"/>
            <a:chOff x="213" y="1014"/>
            <a:chExt cx="5067" cy="2772"/>
          </a:xfrm>
        </p:grpSpPr>
        <p:sp>
          <p:nvSpPr>
            <p:cNvPr id="5125" name="Text Box 7"/>
            <p:cNvSpPr>
              <a:spLocks noChangeArrowheads="1"/>
            </p:cNvSpPr>
            <p:nvPr/>
          </p:nvSpPr>
          <p:spPr bwMode="auto">
            <a:xfrm>
              <a:off x="2114" y="1014"/>
              <a:ext cx="3166" cy="2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a:t>背景</a:t>
              </a:r>
            </a:p>
            <a:p>
              <a:r>
                <a:rPr lang="en-US" altLang="zh-CN" sz="2800"/>
                <a:t>19</a:t>
              </a:r>
              <a:r>
                <a:rPr lang="zh-CN" altLang="en-US" sz="2800"/>
                <a:t>世纪中期，日本处于德川幕府统治之下。天皇是名义上的君主，实权被掌握在幕府将军手中</a:t>
              </a:r>
            </a:p>
            <a:p>
              <a:r>
                <a:rPr lang="zh-CN" altLang="en-US" sz="2800"/>
                <a:t>政策</a:t>
              </a:r>
            </a:p>
            <a:p>
              <a:r>
                <a:rPr lang="zh-CN" altLang="en-US" sz="2800"/>
                <a:t>德川幕府推行闭关锁国政策，只同中国、荷兰进行有限的贸易</a:t>
              </a:r>
            </a:p>
            <a:p>
              <a:r>
                <a:rPr lang="zh-CN" altLang="en-US" sz="2800"/>
                <a:t>影响</a:t>
              </a:r>
            </a:p>
            <a:p>
              <a:r>
                <a:rPr lang="zh-CN" altLang="en-US" sz="2800"/>
                <a:t>锁国政策造成日本与外界隔绝，也阻碍了社会、经济的发展</a:t>
              </a:r>
            </a:p>
          </p:txBody>
        </p:sp>
        <p:pic>
          <p:nvPicPr>
            <p:cNvPr id="5126" name="Picture 8" descr="http://www.geocities.jp/nagaura2/heysyu01.JPG"/>
            <p:cNvPicPr>
              <a:picLocks noChangeAspect="1" noChangeArrowheads="1"/>
            </p:cNvPicPr>
            <p:nvPr/>
          </p:nvPicPr>
          <p:blipFill>
            <a:blip r:embed="rId3" r:link="rId4">
              <a:lum bright="-34000" contrast="36000"/>
              <a:extLst>
                <a:ext uri="{28A0092B-C50C-407E-A947-70E740481C1C}">
                  <a14:useLocalDpi xmlns:a14="http://schemas.microsoft.com/office/drawing/2010/main" val="0"/>
                </a:ext>
              </a:extLst>
            </a:blip>
            <a:srcRect/>
            <a:stretch>
              <a:fillRect/>
            </a:stretch>
          </p:blipFill>
          <p:spPr bwMode="auto">
            <a:xfrm>
              <a:off x="213" y="1086"/>
              <a:ext cx="1739" cy="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 Box 9"/>
            <p:cNvSpPr>
              <a:spLocks noChangeArrowheads="1"/>
            </p:cNvSpPr>
            <p:nvPr/>
          </p:nvSpPr>
          <p:spPr bwMode="auto">
            <a:xfrm>
              <a:off x="658" y="3282"/>
              <a:ext cx="1151"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200" b="1">
                  <a:solidFill>
                    <a:srgbClr val="002060"/>
                  </a:solidFill>
                  <a:latin typeface="Times New Roman" pitchFamily="18" charset="0"/>
                  <a:ea typeface="黑体" pitchFamily="49" charset="-122"/>
                  <a:sym typeface="宋体" pitchFamily="2" charset="-122"/>
                </a:rPr>
                <a:t>德川家康</a:t>
              </a:r>
            </a:p>
          </p:txBody>
        </p:sp>
      </p:grpSp>
      <p:sp>
        <p:nvSpPr>
          <p:cNvPr id="5124" name="Text Box 3"/>
          <p:cNvSpPr>
            <a:spLocks noChangeArrowheads="1"/>
          </p:cNvSpPr>
          <p:nvPr/>
        </p:nvSpPr>
        <p:spPr bwMode="auto">
          <a:xfrm>
            <a:off x="736997" y="808039"/>
            <a:ext cx="485775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4000" b="1">
                <a:solidFill>
                  <a:srgbClr val="800000"/>
                </a:solidFill>
                <a:latin typeface="黑体" pitchFamily="49" charset="-122"/>
                <a:ea typeface="黑体" pitchFamily="49" charset="-122"/>
                <a:sym typeface="黑体" pitchFamily="49" charset="-122"/>
              </a:rPr>
              <a:t>一、德川幕府与锁国时代</a:t>
            </a:r>
          </a:p>
        </p:txBody>
      </p:sp>
    </p:spTree>
    <p:extLst>
      <p:ext uri="{BB962C8B-B14F-4D97-AF65-F5344CB8AC3E}">
        <p14:creationId xmlns:p14="http://schemas.microsoft.com/office/powerpoint/2010/main" val="22102626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2"/>
          <p:cNvSpPr>
            <a:spLocks noGrp="1" noChangeArrowheads="1"/>
          </p:cNvSpPr>
          <p:nvPr>
            <p:ph idx="4294967295"/>
          </p:nvPr>
        </p:nvSpPr>
        <p:spPr>
          <a:xfrm>
            <a:off x="4431507" y="815976"/>
            <a:ext cx="4712494" cy="5980113"/>
          </a:xfrm>
          <a:solidFill>
            <a:schemeClr val="bg1"/>
          </a:solidFill>
          <a:ln>
            <a:solidFill>
              <a:schemeClr val="folHlink"/>
            </a:solidFill>
            <a:miter lim="800000"/>
            <a:headEnd/>
            <a:tailEnd/>
          </a:ln>
        </p:spPr>
        <p:txBody>
          <a:bodyPr>
            <a:noAutofit/>
          </a:bodyPr>
          <a:lstStyle/>
          <a:p>
            <a:pPr>
              <a:lnSpc>
                <a:spcPct val="80000"/>
              </a:lnSpc>
              <a:buFont typeface="Arial" pitchFamily="34" charset="0"/>
              <a:buNone/>
            </a:pPr>
            <a:r>
              <a:rPr lang="en-US" altLang="zh-CN" sz="2400" b="1" dirty="0" smtClean="0">
                <a:latin typeface="黑体" pitchFamily="49" charset="-122"/>
                <a:ea typeface="黑体" pitchFamily="49" charset="-122"/>
              </a:rPr>
              <a:t>   </a:t>
            </a:r>
          </a:p>
          <a:p>
            <a:pPr>
              <a:lnSpc>
                <a:spcPct val="80000"/>
              </a:lnSpc>
              <a:buFont typeface="Arial" pitchFamily="34" charset="0"/>
              <a:buNone/>
            </a:pPr>
            <a:r>
              <a:rPr lang="en-US" altLang="zh-CN" sz="2400" b="1" dirty="0" smtClean="0">
                <a:solidFill>
                  <a:schemeClr val="hlink"/>
                </a:solidFill>
                <a:latin typeface="黑体" pitchFamily="49" charset="-122"/>
                <a:ea typeface="黑体" pitchFamily="49" charset="-122"/>
              </a:rPr>
              <a:t> </a:t>
            </a:r>
            <a:r>
              <a:rPr lang="en-US" altLang="zh-CN" sz="2400" b="1" dirty="0" smtClean="0">
                <a:solidFill>
                  <a:srgbClr val="FF0000"/>
                </a:solidFill>
                <a:latin typeface="黑体" pitchFamily="49" charset="-122"/>
                <a:ea typeface="黑体" pitchFamily="49" charset="-122"/>
              </a:rPr>
              <a:t>1853</a:t>
            </a:r>
            <a:r>
              <a:rPr lang="en-US" altLang="zh-CN" sz="2400" b="1" dirty="0" smtClean="0">
                <a:latin typeface="黑体" pitchFamily="49" charset="-122"/>
                <a:ea typeface="黑体" pitchFamily="49" charset="-122"/>
              </a:rPr>
              <a:t> </a:t>
            </a:r>
            <a:r>
              <a:rPr lang="zh-CN" altLang="en-US" sz="2400" b="1" dirty="0" smtClean="0">
                <a:latin typeface="黑体" pitchFamily="49" charset="-122"/>
                <a:ea typeface="黑体" pitchFamily="49" charset="-122"/>
              </a:rPr>
              <a:t>年</a:t>
            </a:r>
            <a:r>
              <a:rPr lang="en-US" altLang="zh-CN" sz="2400" b="1" dirty="0" smtClean="0">
                <a:latin typeface="黑体" pitchFamily="49" charset="-122"/>
                <a:ea typeface="黑体" pitchFamily="49" charset="-122"/>
              </a:rPr>
              <a:t>,</a:t>
            </a:r>
            <a:r>
              <a:rPr lang="zh-CN" altLang="en-US" sz="2400" b="1" dirty="0" smtClean="0">
                <a:solidFill>
                  <a:srgbClr val="FF0000"/>
                </a:solidFill>
                <a:latin typeface="黑体" pitchFamily="49" charset="-122"/>
                <a:ea typeface="黑体" pitchFamily="49" charset="-122"/>
              </a:rPr>
              <a:t>美国</a:t>
            </a:r>
            <a:r>
              <a:rPr lang="zh-CN" altLang="en-US" sz="2400" b="1" dirty="0" smtClean="0">
                <a:latin typeface="黑体" pitchFamily="49" charset="-122"/>
                <a:ea typeface="黑体" pitchFamily="49" charset="-122"/>
              </a:rPr>
              <a:t>司令官马修</a:t>
            </a:r>
            <a:r>
              <a:rPr lang="en-US" altLang="zh-CN" sz="2400" b="1" dirty="0" smtClean="0">
                <a:latin typeface="楷体" pitchFamily="49" charset="-122"/>
                <a:ea typeface="黑体" pitchFamily="49" charset="-122"/>
              </a:rPr>
              <a:t>·</a:t>
            </a:r>
            <a:r>
              <a:rPr lang="zh-CN" altLang="en-US" sz="2400" b="1" dirty="0" smtClean="0">
                <a:latin typeface="黑体" pitchFamily="49" charset="-122"/>
                <a:ea typeface="黑体" pitchFamily="49" charset="-122"/>
              </a:rPr>
              <a:t>佩里率领</a:t>
            </a:r>
            <a:r>
              <a:rPr lang="en-US" altLang="zh-CN" sz="2400" b="1" dirty="0" smtClean="0">
                <a:latin typeface="黑体" pitchFamily="49" charset="-122"/>
                <a:ea typeface="黑体" pitchFamily="49" charset="-122"/>
              </a:rPr>
              <a:t>4</a:t>
            </a:r>
            <a:r>
              <a:rPr lang="zh-CN" altLang="en-US" sz="2400" b="1" dirty="0" smtClean="0">
                <a:latin typeface="黑体" pitchFamily="49" charset="-122"/>
                <a:ea typeface="黑体" pitchFamily="49" charset="-122"/>
              </a:rPr>
              <a:t>艘战舰，出现在扼守江户湾要冲的</a:t>
            </a:r>
            <a:r>
              <a:rPr lang="zh-CN" altLang="en-US" sz="2400" b="1" dirty="0" smtClean="0">
                <a:solidFill>
                  <a:srgbClr val="FF0000"/>
                </a:solidFill>
                <a:latin typeface="黑体" pitchFamily="49" charset="-122"/>
                <a:ea typeface="黑体" pitchFamily="49" charset="-122"/>
              </a:rPr>
              <a:t>浦贺</a:t>
            </a:r>
            <a:r>
              <a:rPr lang="zh-CN" altLang="en-US" sz="2400" b="1" dirty="0" smtClean="0">
                <a:latin typeface="黑体" pitchFamily="49" charset="-122"/>
                <a:ea typeface="黑体" pitchFamily="49" charset="-122"/>
              </a:rPr>
              <a:t>近海，在武力威逼之下，面对美军的强硬态度，第二年，日本幕府只好与美国签订了不平等的</a:t>
            </a:r>
            <a:r>
              <a:rPr lang="en-US" altLang="zh-CN" sz="2400" b="1" dirty="0" smtClean="0">
                <a:latin typeface="黑体" pitchFamily="49" charset="-122"/>
                <a:ea typeface="黑体" pitchFamily="49" charset="-122"/>
              </a:rPr>
              <a:t>《</a:t>
            </a:r>
            <a:r>
              <a:rPr lang="zh-CN" altLang="en-US" sz="2400" b="1" dirty="0" smtClean="0">
                <a:latin typeface="黑体" pitchFamily="49" charset="-122"/>
                <a:ea typeface="黑体" pitchFamily="49" charset="-122"/>
              </a:rPr>
              <a:t>日美神奈川条约</a:t>
            </a:r>
            <a:r>
              <a:rPr lang="en-US" altLang="zh-CN" sz="2400" b="1" dirty="0" smtClean="0">
                <a:latin typeface="黑体" pitchFamily="49" charset="-122"/>
                <a:ea typeface="黑体" pitchFamily="49" charset="-122"/>
              </a:rPr>
              <a:t>》</a:t>
            </a:r>
            <a:r>
              <a:rPr lang="zh-CN" altLang="en-US" sz="2400" b="1" dirty="0" smtClean="0">
                <a:latin typeface="黑体" pitchFamily="49" charset="-122"/>
                <a:ea typeface="黑体" pitchFamily="49" charset="-122"/>
              </a:rPr>
              <a:t>和</a:t>
            </a:r>
            <a:r>
              <a:rPr lang="en-US" altLang="zh-CN" sz="2400" b="1" dirty="0" smtClean="0">
                <a:latin typeface="黑体" pitchFamily="49" charset="-122"/>
                <a:ea typeface="黑体" pitchFamily="49" charset="-122"/>
              </a:rPr>
              <a:t>《</a:t>
            </a:r>
            <a:r>
              <a:rPr lang="zh-CN" altLang="en-US" sz="2400" b="1" dirty="0" smtClean="0">
                <a:latin typeface="黑体" pitchFamily="49" charset="-122"/>
                <a:ea typeface="黑体" pitchFamily="49" charset="-122"/>
              </a:rPr>
              <a:t>下田条约</a:t>
            </a:r>
            <a:r>
              <a:rPr lang="en-US" altLang="zh-CN" sz="2400" b="1" dirty="0" smtClean="0">
                <a:latin typeface="黑体" pitchFamily="49" charset="-122"/>
                <a:ea typeface="黑体" pitchFamily="49" charset="-122"/>
              </a:rPr>
              <a:t>》</a:t>
            </a:r>
            <a:r>
              <a:rPr lang="zh-CN" altLang="en-US" sz="2400" b="1" dirty="0" smtClean="0">
                <a:latin typeface="黑体" pitchFamily="49" charset="-122"/>
                <a:ea typeface="黑体" pitchFamily="49" charset="-122"/>
              </a:rPr>
              <a:t>。</a:t>
            </a:r>
            <a:br>
              <a:rPr lang="zh-CN" altLang="en-US" sz="2400" b="1" dirty="0" smtClean="0">
                <a:latin typeface="黑体" pitchFamily="49" charset="-122"/>
                <a:ea typeface="黑体" pitchFamily="49" charset="-122"/>
              </a:rPr>
            </a:br>
            <a:r>
              <a:rPr lang="zh-CN" altLang="en-US" sz="2400" b="1" dirty="0" smtClean="0">
                <a:latin typeface="黑体" pitchFamily="49" charset="-122"/>
                <a:ea typeface="黑体" pitchFamily="49" charset="-122"/>
              </a:rPr>
              <a:t>    这是锁国以来，外国军人首次踏上日本国土，从此打开了日本的大门。西方列强风闻日本开国，纷纷来到日本强行与其签订各自的不平等条约。</a:t>
            </a:r>
            <a:r>
              <a:rPr lang="zh-CN" altLang="en-US" sz="2400" b="1" dirty="0" smtClean="0">
                <a:solidFill>
                  <a:srgbClr val="FF0000"/>
                </a:solidFill>
                <a:latin typeface="黑体" pitchFamily="49" charset="-122"/>
                <a:ea typeface="黑体" pitchFamily="49" charset="-122"/>
              </a:rPr>
              <a:t>日本面临着沦为半殖民地的危机。</a:t>
            </a:r>
          </a:p>
        </p:txBody>
      </p:sp>
      <p:pic>
        <p:nvPicPr>
          <p:cNvPr id="6150" name="Picture 3" descr="150A03943-28">
            <a:hlinkClick r:id="rId5"/>
          </p:cNvPr>
          <p:cNvPicPr>
            <a:picLocks noChangeAspect="1" noChangeArrowheads="1"/>
          </p:cNvPicPr>
          <p:nvPr/>
        </p:nvPicPr>
        <p:blipFill>
          <a:blip r:embed="rId6">
            <a:lum bright="-6000" contrast="18000"/>
            <a:extLst>
              <a:ext uri="{28A0092B-C50C-407E-A947-70E740481C1C}">
                <a14:useLocalDpi xmlns:a14="http://schemas.microsoft.com/office/drawing/2010/main" val="0"/>
              </a:ext>
            </a:extLst>
          </a:blip>
          <a:srcRect/>
          <a:stretch>
            <a:fillRect/>
          </a:stretch>
        </p:blipFill>
        <p:spPr bwMode="auto">
          <a:xfrm>
            <a:off x="8335" y="720726"/>
            <a:ext cx="4151709" cy="283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4" descr="图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910" y="3575050"/>
            <a:ext cx="4151710" cy="3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5959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AutoShape 2"/>
          <p:cNvSpPr>
            <a:spLocks noChangeArrowheads="1"/>
          </p:cNvSpPr>
          <p:nvPr/>
        </p:nvSpPr>
        <p:spPr bwMode="auto">
          <a:xfrm>
            <a:off x="6678216" y="2870201"/>
            <a:ext cx="1322784" cy="1222375"/>
          </a:xfrm>
          <a:prstGeom prst="wedgeEllipseCallout">
            <a:avLst>
              <a:gd name="adj1" fmla="val -94819"/>
              <a:gd name="adj2" fmla="val 65319"/>
            </a:avLst>
          </a:prstGeom>
          <a:solidFill>
            <a:schemeClr val="accent1"/>
          </a:solidFill>
          <a:ln w="9525">
            <a:solidFill>
              <a:schemeClr val="tx1"/>
            </a:solidFill>
            <a:miter lim="800000"/>
            <a:headEnd/>
            <a:tailEnd/>
          </a:ln>
        </p:spPr>
        <p:txBody>
          <a:bodyPr/>
          <a:lstStyle/>
          <a:p>
            <a:pPr algn="ctr" eaLnBrk="0" hangingPunct="0"/>
            <a:endParaRPr lang="zh-CN" altLang="zh-CN">
              <a:solidFill>
                <a:srgbClr val="000000"/>
              </a:solidFill>
              <a:latin typeface="Arial" pitchFamily="34" charset="0"/>
              <a:sym typeface="Arial" pitchFamily="34" charset="0"/>
            </a:endParaRPr>
          </a:p>
        </p:txBody>
      </p:sp>
      <p:sp>
        <p:nvSpPr>
          <p:cNvPr id="10243" name="AutoShape 3"/>
          <p:cNvSpPr>
            <a:spLocks noChangeArrowheads="1"/>
          </p:cNvSpPr>
          <p:nvPr/>
        </p:nvSpPr>
        <p:spPr bwMode="auto">
          <a:xfrm>
            <a:off x="1143001" y="736601"/>
            <a:ext cx="2564606" cy="1700213"/>
          </a:xfrm>
          <a:prstGeom prst="irregularSeal2">
            <a:avLst/>
          </a:prstGeom>
          <a:solidFill>
            <a:schemeClr val="accent1"/>
          </a:solidFill>
          <a:ln w="9525">
            <a:solidFill>
              <a:schemeClr val="tx1"/>
            </a:solidFill>
            <a:miter lim="800000"/>
            <a:headEnd/>
            <a:tailEnd/>
          </a:ln>
        </p:spPr>
        <p:txBody>
          <a:bodyPr wrap="none" anchor="ctr"/>
          <a:lstStyle/>
          <a:p>
            <a:pPr eaLnBrk="0" hangingPunct="0"/>
            <a:endParaRPr lang="zh-CN" altLang="zh-CN">
              <a:solidFill>
                <a:srgbClr val="000000"/>
              </a:solidFill>
              <a:latin typeface="Arial" pitchFamily="34" charset="0"/>
              <a:sym typeface="Arial" pitchFamily="34" charset="0"/>
            </a:endParaRPr>
          </a:p>
        </p:txBody>
      </p:sp>
      <p:pic>
        <p:nvPicPr>
          <p:cNvPr id="7175" name="Object 4"/>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0873" y="790576"/>
            <a:ext cx="6369844" cy="655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5" descr="美国"/>
          <p:cNvPicPr>
            <a:picLocks noGrp="1" noRot="1" noChangeAspect="1" noChangeArrowheads="1"/>
          </p:cNvPicPr>
          <p:nvPr>
            <p:ph sz="quarter" idx="4294967295"/>
          </p:nvPr>
        </p:nvPicPr>
        <p:blipFill>
          <a:blip r:embed="rId6" cstate="print">
            <a:extLst>
              <a:ext uri="{28A0092B-C50C-407E-A947-70E740481C1C}">
                <a14:useLocalDpi xmlns:a14="http://schemas.microsoft.com/office/drawing/2010/main" val="0"/>
              </a:ext>
            </a:extLst>
          </a:blip>
          <a:srcRect/>
          <a:stretch>
            <a:fillRect/>
          </a:stretch>
        </p:blipFill>
        <p:spPr>
          <a:xfrm>
            <a:off x="8135541" y="5092701"/>
            <a:ext cx="1008459" cy="581025"/>
          </a:xfrm>
        </p:spPr>
      </p:pic>
      <p:sp>
        <p:nvSpPr>
          <p:cNvPr id="7177" name="Rectangle 6"/>
          <p:cNvSpPr>
            <a:spLocks noChangeArrowheads="1"/>
          </p:cNvSpPr>
          <p:nvPr/>
        </p:nvSpPr>
        <p:spPr bwMode="auto">
          <a:xfrm>
            <a:off x="6569869" y="4310064"/>
            <a:ext cx="1241822" cy="503237"/>
          </a:xfrm>
          <a:prstGeom prst="rect">
            <a:avLst/>
          </a:prstGeom>
          <a:solidFill>
            <a:srgbClr val="FFFF00"/>
          </a:solidFill>
          <a:ln w="9525">
            <a:solidFill>
              <a:schemeClr val="tx1"/>
            </a:solidFill>
            <a:miter lim="800000"/>
            <a:headEnd/>
            <a:tailEnd/>
          </a:ln>
        </p:spPr>
        <p:txBody>
          <a:bodyPr wrap="none" anchor="ctr"/>
          <a:lstStyle/>
          <a:p>
            <a:pPr algn="ctr" eaLnBrk="0" hangingPunct="0"/>
            <a:r>
              <a:rPr lang="en-US" altLang="zh-CN" sz="3600" b="1">
                <a:solidFill>
                  <a:srgbClr val="000000"/>
                </a:solidFill>
                <a:latin typeface="Times New Roman" pitchFamily="18" charset="0"/>
                <a:sym typeface="Times New Roman" pitchFamily="18" charset="0"/>
              </a:rPr>
              <a:t>1853</a:t>
            </a:r>
            <a:r>
              <a:rPr lang="zh-CN" altLang="en-US" sz="3600" b="1">
                <a:solidFill>
                  <a:srgbClr val="000000"/>
                </a:solidFill>
                <a:latin typeface="Times New Roman" pitchFamily="18" charset="0"/>
                <a:sym typeface="Times New Roman" pitchFamily="18" charset="0"/>
              </a:rPr>
              <a:t>年</a:t>
            </a:r>
          </a:p>
        </p:txBody>
      </p:sp>
      <p:sp>
        <p:nvSpPr>
          <p:cNvPr id="7178" name="Text Box 7"/>
          <p:cNvSpPr>
            <a:spLocks noChangeArrowheads="1"/>
          </p:cNvSpPr>
          <p:nvPr/>
        </p:nvSpPr>
        <p:spPr bwMode="auto">
          <a:xfrm>
            <a:off x="6624638" y="3086100"/>
            <a:ext cx="1457325"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zh-CN" altLang="en-US" sz="4400" b="1">
                <a:solidFill>
                  <a:schemeClr val="bg1"/>
                </a:solidFill>
                <a:latin typeface="Times New Roman" pitchFamily="18" charset="0"/>
                <a:ea typeface="黑体" pitchFamily="49" charset="-122"/>
                <a:sym typeface="Times New Roman" pitchFamily="18" charset="0"/>
              </a:rPr>
              <a:t>浦贺港</a:t>
            </a:r>
          </a:p>
        </p:txBody>
      </p:sp>
      <p:sp>
        <p:nvSpPr>
          <p:cNvPr id="7179" name="AutoShape 8"/>
          <p:cNvSpPr>
            <a:spLocks noChangeArrowheads="1"/>
          </p:cNvSpPr>
          <p:nvPr/>
        </p:nvSpPr>
        <p:spPr bwMode="auto">
          <a:xfrm>
            <a:off x="2490787" y="5480050"/>
            <a:ext cx="4429125" cy="1366838"/>
          </a:xfrm>
          <a:prstGeom prst="horizontalScroll">
            <a:avLst>
              <a:gd name="adj" fmla="val 12500"/>
            </a:avLst>
          </a:prstGeom>
          <a:solidFill>
            <a:srgbClr val="9CC2E5"/>
          </a:solidFill>
          <a:ln w="9525">
            <a:solidFill>
              <a:schemeClr val="bg1"/>
            </a:solidFill>
            <a:miter lim="800000"/>
            <a:headEnd/>
            <a:tailEnd/>
          </a:ln>
        </p:spPr>
        <p:txBody>
          <a:bodyPr wrap="none" anchor="ctr"/>
          <a:lstStyle/>
          <a:p>
            <a:pPr algn="ctr" eaLnBrk="0" hangingPunct="0"/>
            <a:r>
              <a:rPr lang="zh-CN" altLang="en-US" sz="4400" b="1">
                <a:solidFill>
                  <a:srgbClr val="000000"/>
                </a:solidFill>
                <a:latin typeface="Arial" pitchFamily="34" charset="0"/>
                <a:ea typeface="黑体" pitchFamily="49" charset="-122"/>
                <a:sym typeface="Arial" pitchFamily="34" charset="0"/>
              </a:rPr>
              <a:t>黑船事件</a:t>
            </a:r>
            <a:endParaRPr lang="en-US" altLang="zh-CN" sz="4400" b="1">
              <a:solidFill>
                <a:schemeClr val="bg1"/>
              </a:solidFill>
              <a:latin typeface="Times New Roman" pitchFamily="18" charset="0"/>
              <a:ea typeface="华文中宋" pitchFamily="2" charset="-122"/>
              <a:sym typeface="Times New Roman" pitchFamily="18" charset="0"/>
            </a:endParaRPr>
          </a:p>
        </p:txBody>
      </p:sp>
      <p:sp>
        <p:nvSpPr>
          <p:cNvPr id="10249" name="Rectangle 9"/>
          <p:cNvSpPr>
            <a:spLocks noChangeArrowheads="1"/>
          </p:cNvSpPr>
          <p:nvPr/>
        </p:nvSpPr>
        <p:spPr bwMode="auto">
          <a:xfrm>
            <a:off x="1494235" y="996951"/>
            <a:ext cx="172045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lnSpc>
                <a:spcPct val="150000"/>
              </a:lnSpc>
              <a:spcBef>
                <a:spcPct val="50000"/>
              </a:spcBef>
            </a:pPr>
            <a:r>
              <a:rPr lang="zh-CN" altLang="en-US" sz="4000" b="1">
                <a:solidFill>
                  <a:srgbClr val="FF0000"/>
                </a:solidFill>
                <a:latin typeface="Arial" pitchFamily="34" charset="0"/>
                <a:ea typeface="黑体" pitchFamily="49" charset="-122"/>
                <a:sym typeface="Arial" pitchFamily="34" charset="0"/>
              </a:rPr>
              <a:t>民族危机</a:t>
            </a:r>
          </a:p>
        </p:txBody>
      </p:sp>
      <p:pic>
        <p:nvPicPr>
          <p:cNvPr id="7181" name="Picture 10" descr="perr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64919" y="1225551"/>
            <a:ext cx="1150144" cy="236061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182" name="Text Box 11"/>
          <p:cNvSpPr>
            <a:spLocks noChangeArrowheads="1"/>
          </p:cNvSpPr>
          <p:nvPr/>
        </p:nvSpPr>
        <p:spPr bwMode="auto">
          <a:xfrm>
            <a:off x="6272213" y="1539875"/>
            <a:ext cx="216217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spcBef>
                <a:spcPct val="50000"/>
              </a:spcBef>
            </a:pPr>
            <a:r>
              <a:rPr lang="zh-CN" altLang="en-US" sz="2800" b="1">
                <a:solidFill>
                  <a:srgbClr val="0000FF"/>
                </a:solidFill>
                <a:latin typeface="Times New Roman" pitchFamily="18" charset="0"/>
                <a:ea typeface="黑体" pitchFamily="49" charset="-122"/>
                <a:sym typeface="Times New Roman" pitchFamily="18" charset="0"/>
              </a:rPr>
              <a:t>美国东印度</a:t>
            </a:r>
          </a:p>
          <a:p>
            <a:pPr algn="ctr" eaLnBrk="0" hangingPunct="0">
              <a:spcBef>
                <a:spcPct val="50000"/>
              </a:spcBef>
            </a:pPr>
            <a:r>
              <a:rPr lang="zh-CN" altLang="en-US" sz="2800" b="1">
                <a:solidFill>
                  <a:srgbClr val="0000FF"/>
                </a:solidFill>
                <a:latin typeface="Times New Roman" pitchFamily="18" charset="0"/>
                <a:ea typeface="黑体" pitchFamily="49" charset="-122"/>
                <a:sym typeface="Times New Roman" pitchFamily="18" charset="0"/>
              </a:rPr>
              <a:t>舰队司令佩里</a:t>
            </a:r>
          </a:p>
        </p:txBody>
      </p:sp>
      <p:sp>
        <p:nvSpPr>
          <p:cNvPr id="7183" name="文本框 1"/>
          <p:cNvSpPr>
            <a:spLocks noChangeArrowheads="1"/>
          </p:cNvSpPr>
          <p:nvPr/>
        </p:nvSpPr>
        <p:spPr bwMode="auto">
          <a:xfrm>
            <a:off x="910829" y="2659063"/>
            <a:ext cx="3620690" cy="369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40000"/>
              </a:spcBef>
            </a:pPr>
            <a:r>
              <a:rPr lang="zh-CN" altLang="en-US" sz="4000" b="1">
                <a:solidFill>
                  <a:srgbClr val="C00000"/>
                </a:solidFill>
                <a:latin typeface="黑体" pitchFamily="49" charset="-122"/>
                <a:ea typeface="黑体" pitchFamily="49" charset="-122"/>
                <a:sym typeface="黑体" pitchFamily="49" charset="-122"/>
              </a:rPr>
              <a:t>思考：</a:t>
            </a:r>
            <a:r>
              <a:rPr lang="zh-CN" altLang="en-US" sz="3600" b="1">
                <a:solidFill>
                  <a:srgbClr val="000000"/>
                </a:solidFill>
                <a:latin typeface="黑体" pitchFamily="49" charset="-122"/>
                <a:ea typeface="黑体" pitchFamily="49" charset="-122"/>
                <a:sym typeface="黑体" pitchFamily="49" charset="-122"/>
              </a:rPr>
              <a:t>这一事件给日本造成了哪些影响？</a:t>
            </a:r>
          </a:p>
          <a:p>
            <a:pPr eaLnBrk="0" hangingPunct="0">
              <a:spcBef>
                <a:spcPct val="40000"/>
              </a:spcBef>
            </a:pPr>
            <a:r>
              <a:rPr lang="zh-CN" altLang="en-US" sz="3600" b="1">
                <a:solidFill>
                  <a:srgbClr val="000000"/>
                </a:solidFill>
                <a:latin typeface="黑体" pitchFamily="49" charset="-122"/>
                <a:ea typeface="黑体" pitchFamily="49" charset="-122"/>
                <a:sym typeface="黑体" pitchFamily="49" charset="-122"/>
              </a:rPr>
              <a:t>从中我们能又一次受到哪些启示？</a:t>
            </a:r>
          </a:p>
        </p:txBody>
      </p:sp>
    </p:spTree>
    <p:extLst>
      <p:ext uri="{BB962C8B-B14F-4D97-AF65-F5344CB8AC3E}">
        <p14:creationId xmlns:p14="http://schemas.microsoft.com/office/powerpoint/2010/main" val="7044300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249"/>
                                        </p:tgtEl>
                                        <p:attrNameLst>
                                          <p:attrName>style.visibility</p:attrName>
                                        </p:attrNameLst>
                                      </p:cBhvr>
                                      <p:to>
                                        <p:strVal val="visible"/>
                                      </p:to>
                                    </p:set>
                                    <p:animEffect filter="wipe(down)">
                                      <p:cBhvr>
                                        <p:cTn id="7" dur="500"/>
                                        <p:tgtEl>
                                          <p:spTgt spid="10249"/>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243"/>
                                        </p:tgtEl>
                                        <p:attrNameLst>
                                          <p:attrName>style.visibility</p:attrName>
                                        </p:attrNameLst>
                                      </p:cBhvr>
                                      <p:to>
                                        <p:strVal val="visible"/>
                                      </p:to>
                                    </p:set>
                                    <p:animEffect filter="wipe(down)">
                                      <p:cBhvr>
                                        <p:cTn id="11"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ldLvl="0" animBg="1"/>
      <p:bldP spid="10249"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Text Box 2"/>
          <p:cNvSpPr>
            <a:spLocks noChangeArrowheads="1"/>
          </p:cNvSpPr>
          <p:nvPr/>
        </p:nvSpPr>
        <p:spPr bwMode="auto">
          <a:xfrm>
            <a:off x="1100138" y="812801"/>
            <a:ext cx="414575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600" b="1">
                <a:solidFill>
                  <a:srgbClr val="0000FF"/>
                </a:solidFill>
                <a:latin typeface="Times New Roman" pitchFamily="18" charset="0"/>
                <a:ea typeface="黑体" pitchFamily="49" charset="-122"/>
                <a:sym typeface="宋体" pitchFamily="2" charset="-122"/>
              </a:rPr>
              <a:t>社会矛盾激化(</a:t>
            </a:r>
            <a:r>
              <a:rPr lang="zh-CN" altLang="en-US" sz="3600" b="1">
                <a:solidFill>
                  <a:srgbClr val="FF3300"/>
                </a:solidFill>
                <a:latin typeface="Times New Roman" pitchFamily="18" charset="0"/>
                <a:ea typeface="黑体" pitchFamily="49" charset="-122"/>
                <a:sym typeface="宋体" pitchFamily="2" charset="-122"/>
              </a:rPr>
              <a:t>社会危机</a:t>
            </a:r>
            <a:r>
              <a:rPr lang="zh-CN" altLang="en-US" sz="3600" b="1">
                <a:solidFill>
                  <a:srgbClr val="0000FF"/>
                </a:solidFill>
                <a:latin typeface="Times New Roman" pitchFamily="18" charset="0"/>
                <a:ea typeface="黑体" pitchFamily="49" charset="-122"/>
                <a:sym typeface="宋体" pitchFamily="2" charset="-122"/>
              </a:rPr>
              <a:t>)</a:t>
            </a:r>
          </a:p>
        </p:txBody>
      </p:sp>
      <p:grpSp>
        <p:nvGrpSpPr>
          <p:cNvPr id="2" name="Group 3"/>
          <p:cNvGrpSpPr>
            <a:grpSpLocks/>
          </p:cNvGrpSpPr>
          <p:nvPr/>
        </p:nvGrpSpPr>
        <p:grpSpPr bwMode="auto">
          <a:xfrm>
            <a:off x="36910" y="785813"/>
            <a:ext cx="8920163" cy="5964237"/>
            <a:chOff x="-485" y="-74"/>
            <a:chExt cx="6849" cy="3934"/>
          </a:xfrm>
        </p:grpSpPr>
        <p:sp>
          <p:nvSpPr>
            <p:cNvPr id="8199" name="Text Box 4"/>
            <p:cNvSpPr>
              <a:spLocks noChangeArrowheads="1"/>
            </p:cNvSpPr>
            <p:nvPr/>
          </p:nvSpPr>
          <p:spPr bwMode="auto">
            <a:xfrm>
              <a:off x="-485" y="445"/>
              <a:ext cx="4648" cy="1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3600" b="1">
                  <a:solidFill>
                    <a:srgbClr val="000000"/>
                  </a:solidFill>
                  <a:latin typeface="Times New Roman" pitchFamily="18" charset="0"/>
                  <a:ea typeface="华文新魏" pitchFamily="2" charset="-122"/>
                  <a:sym typeface="宋体" pitchFamily="2" charset="-122"/>
                </a:rPr>
                <a:t>       </a:t>
              </a:r>
              <a:r>
                <a:rPr lang="zh-CN" altLang="en-US" sz="3200" b="1">
                  <a:solidFill>
                    <a:srgbClr val="000000"/>
                  </a:solidFill>
                  <a:latin typeface="微软雅黑" pitchFamily="34" charset="-122"/>
                  <a:ea typeface="微软雅黑" pitchFamily="34" charset="-122"/>
                  <a:sym typeface="宋体" pitchFamily="2" charset="-122"/>
                </a:rPr>
                <a:t>进入</a:t>
              </a:r>
              <a:r>
                <a:rPr lang="en-US" altLang="zh-CN" sz="3200" b="1">
                  <a:solidFill>
                    <a:srgbClr val="FF3300"/>
                  </a:solidFill>
                  <a:latin typeface="微软雅黑" pitchFamily="34" charset="-122"/>
                  <a:ea typeface="微软雅黑" pitchFamily="34" charset="-122"/>
                  <a:sym typeface="宋体" pitchFamily="2" charset="-122"/>
                </a:rPr>
                <a:t>19</a:t>
              </a:r>
              <a:r>
                <a:rPr lang="zh-CN" altLang="en-US" sz="3200" b="1">
                  <a:solidFill>
                    <a:srgbClr val="FF3300"/>
                  </a:solidFill>
                  <a:latin typeface="微软雅黑" pitchFamily="34" charset="-122"/>
                  <a:ea typeface="微软雅黑" pitchFamily="34" charset="-122"/>
                  <a:sym typeface="宋体" pitchFamily="2" charset="-122"/>
                </a:rPr>
                <a:t>世纪</a:t>
              </a:r>
              <a:r>
                <a:rPr lang="zh-CN" altLang="en-US" sz="3200" b="1">
                  <a:solidFill>
                    <a:srgbClr val="000000"/>
                  </a:solidFill>
                  <a:latin typeface="微软雅黑" pitchFamily="34" charset="-122"/>
                  <a:ea typeface="微软雅黑" pitchFamily="34" charset="-122"/>
                  <a:sym typeface="宋体" pitchFamily="2" charset="-122"/>
                </a:rPr>
                <a:t>以后，社会各阶层对幕府统治强烈不满，社会动荡不安，尤其是</a:t>
              </a:r>
              <a:r>
                <a:rPr lang="zh-CN" altLang="en-US" sz="3200" b="1">
                  <a:solidFill>
                    <a:srgbClr val="FF3300"/>
                  </a:solidFill>
                  <a:latin typeface="微软雅黑" pitchFamily="34" charset="-122"/>
                  <a:ea typeface="微软雅黑" pitchFamily="34" charset="-122"/>
                  <a:sym typeface="宋体" pitchFamily="2" charset="-122"/>
                </a:rPr>
                <a:t>下级武士</a:t>
              </a:r>
              <a:r>
                <a:rPr lang="zh-CN" altLang="en-US" sz="3200" b="1">
                  <a:solidFill>
                    <a:srgbClr val="000000"/>
                  </a:solidFill>
                  <a:latin typeface="微软雅黑" pitchFamily="34" charset="-122"/>
                  <a:ea typeface="微软雅黑" pitchFamily="34" charset="-122"/>
                  <a:sym typeface="宋体" pitchFamily="2" charset="-122"/>
                </a:rPr>
                <a:t>，迫切希望改变现状。他们后来成为</a:t>
              </a:r>
              <a:r>
                <a:rPr lang="zh-CN" altLang="en-US" sz="3200" b="1">
                  <a:solidFill>
                    <a:srgbClr val="FF3300"/>
                  </a:solidFill>
                  <a:latin typeface="微软雅黑" pitchFamily="34" charset="-122"/>
                  <a:ea typeface="微软雅黑" pitchFamily="34" charset="-122"/>
                  <a:sym typeface="宋体" pitchFamily="2" charset="-122"/>
                </a:rPr>
                <a:t>明治维新的领导者。  </a:t>
              </a:r>
              <a:r>
                <a:rPr lang="zh-CN" altLang="en-US" sz="3200" b="1">
                  <a:solidFill>
                    <a:srgbClr val="FF3300"/>
                  </a:solidFill>
                  <a:latin typeface="Times New Roman" pitchFamily="18" charset="0"/>
                  <a:ea typeface="华文新魏" pitchFamily="2" charset="-122"/>
                  <a:sym typeface="宋体" pitchFamily="2" charset="-122"/>
                </a:rPr>
                <a:t>    </a:t>
              </a:r>
            </a:p>
          </p:txBody>
        </p:sp>
        <p:pic>
          <p:nvPicPr>
            <p:cNvPr id="8200" name="Picture 5" descr="65"/>
            <p:cNvPicPr>
              <a:picLocks noChangeAspect="1" noChangeArrowheads="1"/>
            </p:cNvPicPr>
            <p:nvPr/>
          </p:nvPicPr>
          <p:blipFill>
            <a:blip r:embed="rId5">
              <a:lum bright="-20000" contrast="40000"/>
              <a:extLst>
                <a:ext uri="{28A0092B-C50C-407E-A947-70E740481C1C}">
                  <a14:useLocalDpi xmlns:a14="http://schemas.microsoft.com/office/drawing/2010/main" val="0"/>
                </a:ext>
              </a:extLst>
            </a:blip>
            <a:srcRect/>
            <a:stretch>
              <a:fillRect/>
            </a:stretch>
          </p:blipFill>
          <p:spPr bwMode="auto">
            <a:xfrm>
              <a:off x="-485" y="2076"/>
              <a:ext cx="4598" cy="1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6" descr="大盐平八郎"/>
            <p:cNvPicPr>
              <a:picLocks noChangeAspect="1" noChangeArrowheads="1"/>
            </p:cNvPicPr>
            <p:nvPr/>
          </p:nvPicPr>
          <p:blipFill>
            <a:blip r:embed="rId6">
              <a:lum bright="-10000" contrast="20000"/>
              <a:extLst>
                <a:ext uri="{28A0092B-C50C-407E-A947-70E740481C1C}">
                  <a14:useLocalDpi xmlns:a14="http://schemas.microsoft.com/office/drawing/2010/main" val="0"/>
                </a:ext>
              </a:extLst>
            </a:blip>
            <a:srcRect/>
            <a:stretch>
              <a:fillRect/>
            </a:stretch>
          </p:blipFill>
          <p:spPr bwMode="auto">
            <a:xfrm>
              <a:off x="4384" y="-74"/>
              <a:ext cx="1955" cy="1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Text Box 7"/>
            <p:cNvSpPr>
              <a:spLocks noChangeArrowheads="1"/>
            </p:cNvSpPr>
            <p:nvPr/>
          </p:nvSpPr>
          <p:spPr bwMode="auto">
            <a:xfrm>
              <a:off x="4412" y="1982"/>
              <a:ext cx="1952" cy="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2800" b="1">
                  <a:solidFill>
                    <a:srgbClr val="005654"/>
                  </a:solidFill>
                  <a:latin typeface="Times New Roman" pitchFamily="18" charset="0"/>
                  <a:ea typeface="华文新魏" pitchFamily="2" charset="-122"/>
                  <a:sym typeface="宋体" pitchFamily="2" charset="-122"/>
                </a:rPr>
                <a:t> </a:t>
              </a:r>
              <a:r>
                <a:rPr lang="zh-CN" altLang="en-US" sz="2800" b="1">
                  <a:solidFill>
                    <a:srgbClr val="FF3300"/>
                  </a:solidFill>
                  <a:latin typeface="Times New Roman" pitchFamily="18" charset="0"/>
                  <a:ea typeface="华文新魏" pitchFamily="2" charset="-122"/>
                  <a:sym typeface="宋体" pitchFamily="2" charset="-122"/>
                </a:rPr>
                <a:t>大盐平八郎领导了</a:t>
              </a:r>
              <a:r>
                <a:rPr lang="en-US" altLang="zh-CN" sz="2800" b="1">
                  <a:solidFill>
                    <a:srgbClr val="FF3300"/>
                  </a:solidFill>
                  <a:latin typeface="Times New Roman" pitchFamily="18" charset="0"/>
                  <a:ea typeface="华文新魏" pitchFamily="2" charset="-122"/>
                  <a:sym typeface="宋体" pitchFamily="2" charset="-122"/>
                </a:rPr>
                <a:t>1837</a:t>
              </a:r>
              <a:r>
                <a:rPr lang="zh-CN" altLang="en-US" sz="2800" b="1">
                  <a:solidFill>
                    <a:srgbClr val="FF3300"/>
                  </a:solidFill>
                  <a:latin typeface="Times New Roman" pitchFamily="18" charset="0"/>
                  <a:ea typeface="华文新魏" pitchFamily="2" charset="-122"/>
                  <a:sym typeface="Times New Roman" pitchFamily="18" charset="0"/>
                </a:rPr>
                <a:t>年</a:t>
              </a:r>
              <a:r>
                <a:rPr lang="zh-CN" altLang="en-US" sz="2800" b="1">
                  <a:solidFill>
                    <a:srgbClr val="FF3300"/>
                  </a:solidFill>
                  <a:latin typeface="Times New Roman" pitchFamily="18" charset="0"/>
                  <a:ea typeface="华文新魏" pitchFamily="2" charset="-122"/>
                  <a:sym typeface="宋体" pitchFamily="2" charset="-122"/>
                </a:rPr>
                <a:t>起义。</a:t>
              </a:r>
            </a:p>
          </p:txBody>
        </p:sp>
        <p:sp>
          <p:nvSpPr>
            <p:cNvPr id="8203" name="Text Box 8"/>
            <p:cNvSpPr>
              <a:spLocks noChangeArrowheads="1"/>
            </p:cNvSpPr>
            <p:nvPr/>
          </p:nvSpPr>
          <p:spPr bwMode="auto">
            <a:xfrm>
              <a:off x="4196" y="2857"/>
              <a:ext cx="1715" cy="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3200" b="1" dirty="0">
                  <a:solidFill>
                    <a:srgbClr val="0070C0"/>
                  </a:solidFill>
                  <a:latin typeface="Times New Roman" pitchFamily="18" charset="0"/>
                  <a:ea typeface="华文新魏" pitchFamily="2" charset="-122"/>
                  <a:sym typeface="宋体" pitchFamily="2" charset="-122"/>
                </a:rPr>
                <a:t> </a:t>
              </a:r>
              <a:r>
                <a:rPr lang="en-US" altLang="zh-CN" sz="2800" b="1" dirty="0">
                  <a:solidFill>
                    <a:srgbClr val="0070C0"/>
                  </a:solidFill>
                  <a:latin typeface="Times New Roman" pitchFamily="18" charset="0"/>
                  <a:ea typeface="华文新魏" pitchFamily="2" charset="-122"/>
                  <a:sym typeface="宋体" pitchFamily="2" charset="-122"/>
                </a:rPr>
                <a:t>1</a:t>
              </a:r>
              <a:r>
                <a:rPr lang="en-US" altLang="zh-CN" sz="2800" b="1" dirty="0">
                  <a:solidFill>
                    <a:srgbClr val="0070C0"/>
                  </a:solidFill>
                  <a:latin typeface="微软雅黑" pitchFamily="34" charset="-122"/>
                  <a:ea typeface="微软雅黑" pitchFamily="34" charset="-122"/>
                  <a:sym typeface="宋体" pitchFamily="2" charset="-122"/>
                </a:rPr>
                <a:t>866</a:t>
              </a:r>
              <a:r>
                <a:rPr lang="zh-CN" altLang="en-US" sz="2800" b="1" dirty="0">
                  <a:solidFill>
                    <a:srgbClr val="0070C0"/>
                  </a:solidFill>
                  <a:latin typeface="微软雅黑" pitchFamily="34" charset="-122"/>
                  <a:ea typeface="微软雅黑" pitchFamily="34" charset="-122"/>
                  <a:sym typeface="宋体" pitchFamily="2" charset="-122"/>
                </a:rPr>
                <a:t>年，大阪发生“米骚动”</a:t>
              </a:r>
            </a:p>
          </p:txBody>
        </p:sp>
      </p:grpSp>
    </p:spTree>
    <p:extLst>
      <p:ext uri="{BB962C8B-B14F-4D97-AF65-F5344CB8AC3E}">
        <p14:creationId xmlns:p14="http://schemas.microsoft.com/office/powerpoint/2010/main" val="41036376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filter="blinds(horizontal)">
                                      <p:cBhvr>
                                        <p:cTn id="7" dur="5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ppt_x</p:attrName>
                                        </p:attrNameLst>
                                      </p:cBhvr>
                                      <p:tavLst>
                                        <p:tav tm="0">
                                          <p:val>
                                            <p:strVal val="#ppt_x"/>
                                          </p:val>
                                        </p:tav>
                                        <p:tav tm="100000">
                                          <p:val>
                                            <p:strVal val="#ppt_x"/>
                                          </p:val>
                                        </p:tav>
                                      </p:tavLst>
                                    </p:anim>
                                    <p:anim calcmode="lin" valueType="num">
                                      <p:cBhvr>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文本框 5"/>
          <p:cNvSpPr>
            <a:spLocks noChangeArrowheads="1"/>
          </p:cNvSpPr>
          <p:nvPr/>
        </p:nvSpPr>
        <p:spPr bwMode="auto">
          <a:xfrm>
            <a:off x="92869" y="1285875"/>
            <a:ext cx="89154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3200" b="1">
                <a:solidFill>
                  <a:srgbClr val="002060"/>
                </a:solidFill>
                <a:sym typeface="Calibri" pitchFamily="34" charset="0"/>
              </a:rPr>
              <a:t>         </a:t>
            </a:r>
            <a:r>
              <a:rPr lang="zh-CN" altLang="en-US" sz="3600" b="1">
                <a:solidFill>
                  <a:srgbClr val="002060"/>
                </a:solidFill>
                <a:sym typeface="宋体" pitchFamily="2" charset="-122"/>
              </a:rPr>
              <a:t>在日本明治维新前，一些经济比较发达的地区，开始出现家庭手工业或手工作坊。作坊内出现了“雇用工人”制，</a:t>
            </a:r>
            <a:r>
              <a:rPr lang="zh-CN" altLang="en-US" sz="3600" b="1">
                <a:solidFill>
                  <a:srgbClr val="C00000"/>
                </a:solidFill>
                <a:sym typeface="宋体" pitchFamily="2" charset="-122"/>
              </a:rPr>
              <a:t>资本主义的萌芽出现</a:t>
            </a:r>
            <a:r>
              <a:rPr lang="zh-CN" altLang="en-US" sz="3600" b="1">
                <a:solidFill>
                  <a:srgbClr val="002060"/>
                </a:solidFill>
                <a:sym typeface="宋体" pitchFamily="2" charset="-122"/>
              </a:rPr>
              <a:t>了。</a:t>
            </a:r>
          </a:p>
          <a:p>
            <a:pPr eaLnBrk="0" hangingPunct="0"/>
            <a:r>
              <a:rPr lang="zh-CN" altLang="en-US" sz="3600" b="1">
                <a:solidFill>
                  <a:srgbClr val="002060"/>
                </a:solidFill>
                <a:sym typeface="宋体" pitchFamily="2" charset="-122"/>
              </a:rPr>
              <a:t>         具有资产阶级色彩的大名（藩地诸侯）、武士，和要求进行制度改革的商人们组成</a:t>
            </a:r>
            <a:r>
              <a:rPr lang="zh-CN" altLang="en-US" sz="3600" b="1">
                <a:solidFill>
                  <a:srgbClr val="C00000"/>
                </a:solidFill>
                <a:sym typeface="宋体" pitchFamily="2" charset="-122"/>
              </a:rPr>
              <a:t>政治性联</a:t>
            </a:r>
            <a:r>
              <a:rPr lang="zh-CN" altLang="en-US" sz="3600" b="1">
                <a:solidFill>
                  <a:srgbClr val="002060"/>
                </a:solidFill>
                <a:sym typeface="宋体" pitchFamily="2" charset="-122"/>
              </a:rPr>
              <a:t>盟，与反对幕府的基层农民共同形成“</a:t>
            </a:r>
            <a:r>
              <a:rPr lang="zh-CN" altLang="en-US" sz="3600" b="1">
                <a:solidFill>
                  <a:srgbClr val="C00000"/>
                </a:solidFill>
                <a:sym typeface="宋体" pitchFamily="2" charset="-122"/>
              </a:rPr>
              <a:t>倒幕派</a:t>
            </a:r>
            <a:r>
              <a:rPr lang="zh-CN" altLang="en-US" sz="3600" b="1">
                <a:solidFill>
                  <a:srgbClr val="002060"/>
                </a:solidFill>
                <a:sym typeface="宋体" pitchFamily="2" charset="-122"/>
              </a:rPr>
              <a:t>”的实力基础。</a:t>
            </a:r>
          </a:p>
        </p:txBody>
      </p:sp>
      <p:sp>
        <p:nvSpPr>
          <p:cNvPr id="9222" name="Text Box 2"/>
          <p:cNvSpPr>
            <a:spLocks noChangeArrowheads="1"/>
          </p:cNvSpPr>
          <p:nvPr/>
        </p:nvSpPr>
        <p:spPr bwMode="auto">
          <a:xfrm>
            <a:off x="772716" y="661989"/>
            <a:ext cx="243720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4000" b="1">
                <a:solidFill>
                  <a:srgbClr val="C00000"/>
                </a:solidFill>
                <a:latin typeface="黑体" pitchFamily="49" charset="-122"/>
                <a:ea typeface="黑体" pitchFamily="49" charset="-122"/>
                <a:sym typeface="宋体" pitchFamily="2" charset="-122"/>
              </a:rPr>
              <a:t>史料补充：</a:t>
            </a:r>
          </a:p>
        </p:txBody>
      </p:sp>
      <p:sp>
        <p:nvSpPr>
          <p:cNvPr id="12292" name="Text Box 35"/>
          <p:cNvSpPr/>
          <p:nvPr/>
        </p:nvSpPr>
        <p:spPr>
          <a:xfrm>
            <a:off x="877491" y="5303839"/>
            <a:ext cx="6777038" cy="1569660"/>
          </a:xfrm>
          <a:prstGeom prst="rect">
            <a:avLst/>
          </a:prstGeom>
          <a:solidFill>
            <a:srgbClr val="E1EFD8"/>
          </a:solidFill>
          <a:ln w="9525">
            <a:noFill/>
          </a:ln>
        </p:spPr>
        <p:txBody>
          <a:bodyPr>
            <a:spAutoFit/>
          </a:bodyPr>
          <a:lstStyle/>
          <a:p>
            <a:pPr eaLnBrk="0" hangingPunct="0">
              <a:defRPr/>
            </a:pPr>
            <a:r>
              <a:rPr lang="zh-CN" altLang="en-US" sz="3200" b="1" u="sng" noProof="1">
                <a:solidFill>
                  <a:schemeClr val="accent5">
                    <a:lumMod val="50000"/>
                  </a:schemeClr>
                </a:solidFill>
                <a:latin typeface="黑体" panose="02010609060101010101" pitchFamily="49" charset="-122"/>
                <a:ea typeface="黑体" panose="02010609060101010101" pitchFamily="49" charset="-122"/>
                <a:sym typeface="黑体" panose="02010609060101010101" pitchFamily="49" charset="-122"/>
              </a:rPr>
              <a:t>商品经济发展和资本主义萌芽产生</a:t>
            </a:r>
            <a:r>
              <a:rPr lang="zh-CN" altLang="en-US" sz="3200" b="1" noProof="1">
                <a:solidFill>
                  <a:srgbClr val="C00000"/>
                </a:solidFill>
                <a:latin typeface="黑体" panose="02010609060101010101" pitchFamily="49" charset="-122"/>
                <a:ea typeface="黑体" panose="02010609060101010101" pitchFamily="49" charset="-122"/>
                <a:sym typeface="黑体" panose="02010609060101010101" pitchFamily="49" charset="-122"/>
              </a:rPr>
              <a:t>，从根本上引起了日本社会阶级结构和封建等级秩序的变化。</a:t>
            </a:r>
          </a:p>
        </p:txBody>
      </p:sp>
      <p:sp>
        <p:nvSpPr>
          <p:cNvPr id="12293" name="AutoShape 5"/>
          <p:cNvSpPr>
            <a:spLocks noChangeArrowheads="1"/>
          </p:cNvSpPr>
          <p:nvPr/>
        </p:nvSpPr>
        <p:spPr bwMode="auto">
          <a:xfrm>
            <a:off x="4708923" y="4675188"/>
            <a:ext cx="1369219" cy="608012"/>
          </a:xfrm>
          <a:prstGeom prst="wedgeRectCallout">
            <a:avLst>
              <a:gd name="adj1" fmla="val -43750"/>
              <a:gd name="adj2" fmla="val 70000"/>
            </a:avLst>
          </a:prstGeom>
          <a:solidFill>
            <a:schemeClr val="accent1"/>
          </a:solidFill>
          <a:ln w="9525">
            <a:solidFill>
              <a:schemeClr val="tx1"/>
            </a:solidFill>
            <a:miter lim="800000"/>
            <a:headEnd/>
            <a:tailEnd/>
          </a:ln>
        </p:spPr>
        <p:txBody>
          <a:bodyPr wrap="none" anchor="ctr"/>
          <a:lstStyle/>
          <a:p>
            <a:pPr algn="ctr" eaLnBrk="0" hangingPunct="0"/>
            <a:endParaRPr lang="zh-CN" altLang="zh-CN">
              <a:latin typeface="Arial" pitchFamily="34" charset="0"/>
            </a:endParaRPr>
          </a:p>
        </p:txBody>
      </p:sp>
      <p:sp>
        <p:nvSpPr>
          <p:cNvPr id="12294" name="Text Box 6"/>
          <p:cNvSpPr txBox="1">
            <a:spLocks noChangeArrowheads="1"/>
          </p:cNvSpPr>
          <p:nvPr/>
        </p:nvSpPr>
        <p:spPr bwMode="auto">
          <a:xfrm>
            <a:off x="4773216" y="4724401"/>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2800" b="1">
                <a:solidFill>
                  <a:schemeClr val="bg1"/>
                </a:solidFill>
                <a:latin typeface="Arial" pitchFamily="34" charset="0"/>
                <a:ea typeface="微软雅黑" pitchFamily="34" charset="-122"/>
              </a:rPr>
              <a:t>根本原因</a:t>
            </a:r>
          </a:p>
        </p:txBody>
      </p:sp>
    </p:spTree>
    <p:extLst>
      <p:ext uri="{BB962C8B-B14F-4D97-AF65-F5344CB8AC3E}">
        <p14:creationId xmlns:p14="http://schemas.microsoft.com/office/powerpoint/2010/main" val="24520079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filter="blinds(horizontal)">
                                      <p:cBhvr>
                                        <p:cTn id="7" dur="500"/>
                                        <p:tgtEl>
                                          <p:spTgt spid="122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3"/>
                                        </p:tgtEl>
                                        <p:attrNameLst>
                                          <p:attrName>style.visibility</p:attrName>
                                        </p:attrNameLst>
                                      </p:cBhvr>
                                      <p:to>
                                        <p:strVal val="visible"/>
                                      </p:to>
                                    </p:set>
                                    <p:animEffect transition="in" filter="blinds(horizontal)">
                                      <p:cBhvr>
                                        <p:cTn id="12" dur="500"/>
                                        <p:tgtEl>
                                          <p:spTgt spid="1229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294"/>
                                        </p:tgtEl>
                                        <p:attrNameLst>
                                          <p:attrName>style.visibility</p:attrName>
                                        </p:attrNameLst>
                                      </p:cBhvr>
                                      <p:to>
                                        <p:strVal val="visible"/>
                                      </p:to>
                                    </p:set>
                                    <p:anim calcmode="lin" valueType="num">
                                      <p:cBhvr>
                                        <p:cTn id="17" dur="500" fill="hold"/>
                                        <p:tgtEl>
                                          <p:spTgt spid="12294"/>
                                        </p:tgtEl>
                                        <p:attrNameLst>
                                          <p:attrName>ppt_x</p:attrName>
                                        </p:attrNameLst>
                                      </p:cBhvr>
                                      <p:tavLst>
                                        <p:tav tm="0">
                                          <p:val>
                                            <p:strVal val="#ppt_x"/>
                                          </p:val>
                                        </p:tav>
                                        <p:tav tm="100000">
                                          <p:val>
                                            <p:strVal val="#ppt_x"/>
                                          </p:val>
                                        </p:tav>
                                      </p:tavLst>
                                    </p:anim>
                                    <p:anim calcmode="lin" valueType="num">
                                      <p:cBhvr>
                                        <p:cTn id="18"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nimBg="1"/>
      <p:bldP spid="12293" grpId="0" bldLvl="0" animBg="1"/>
      <p:bldP spid="12294"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3"/>
          <p:cNvGrpSpPr>
            <a:grpSpLocks/>
          </p:cNvGrpSpPr>
          <p:nvPr/>
        </p:nvGrpSpPr>
        <p:grpSpPr bwMode="auto">
          <a:xfrm>
            <a:off x="41673" y="752475"/>
            <a:ext cx="9026128" cy="7418280"/>
            <a:chOff x="-556" y="-71"/>
            <a:chExt cx="7387" cy="4817"/>
          </a:xfrm>
        </p:grpSpPr>
        <p:sp>
          <p:nvSpPr>
            <p:cNvPr id="13316" name="Text Box 4"/>
            <p:cNvSpPr>
              <a:spLocks noChangeArrowheads="1"/>
            </p:cNvSpPr>
            <p:nvPr/>
          </p:nvSpPr>
          <p:spPr bwMode="auto">
            <a:xfrm>
              <a:off x="-556" y="309"/>
              <a:ext cx="5224" cy="4437"/>
            </a:xfrm>
            <a:prstGeom prst="rect">
              <a:avLst/>
            </a:prstGeom>
            <a:noFill/>
            <a:ln w="9525">
              <a:noFill/>
              <a:miter lim="800000"/>
            </a:ln>
          </p:spPr>
          <p:txBody>
            <a:bodyPr>
              <a:spAutoFit/>
            </a:bodyPr>
            <a:lstStyle/>
            <a:p>
              <a:pPr>
                <a:lnSpc>
                  <a:spcPct val="150000"/>
                </a:lnSpc>
                <a:defRPr/>
              </a:pPr>
              <a:r>
                <a:rPr lang="en-US" sz="3600" b="1" dirty="0">
                  <a:solidFill>
                    <a:srgbClr val="005654"/>
                  </a:solidFill>
                  <a:latin typeface="+mn-ea"/>
                  <a:ea typeface="+mn-ea"/>
                  <a:sym typeface="宋体" panose="02010600030101010101" pitchFamily="2" charset="-122"/>
                </a:rPr>
                <a:t>      </a:t>
              </a:r>
              <a:r>
                <a:rPr lang="zh-CN" altLang="en-US" sz="3200" b="1" dirty="0">
                  <a:solidFill>
                    <a:srgbClr val="000000"/>
                  </a:solidFill>
                  <a:latin typeface="+mn-ea"/>
                  <a:ea typeface="+mn-ea"/>
                  <a:sym typeface="宋体" panose="02010600030101010101" pitchFamily="2" charset="-122"/>
                </a:rPr>
                <a:t>幕府的镇压使部分</a:t>
              </a:r>
              <a:r>
                <a:rPr lang="zh-CN" altLang="en-US" sz="3200" b="1" dirty="0">
                  <a:solidFill>
                    <a:srgbClr val="FF3300"/>
                  </a:solidFill>
                  <a:latin typeface="+mn-ea"/>
                  <a:ea typeface="+mn-ea"/>
                  <a:sym typeface="宋体" panose="02010600030101010101" pitchFamily="2" charset="-122"/>
                </a:rPr>
                <a:t>下级武士</a:t>
              </a:r>
              <a:r>
                <a:rPr lang="zh-CN" altLang="en-US" sz="3200" b="1" dirty="0">
                  <a:solidFill>
                    <a:srgbClr val="000000"/>
                  </a:solidFill>
                  <a:latin typeface="+mn-ea"/>
                  <a:ea typeface="+mn-ea"/>
                  <a:sym typeface="宋体" panose="02010600030101010101" pitchFamily="2" charset="-122"/>
                </a:rPr>
                <a:t>觉醒，从统治阶层中分化出来，形成独立的改革派，公开反对幕府。他们对内抨击幕府篡权，打着</a:t>
              </a:r>
              <a:r>
                <a:rPr lang="zh-CN" altLang="en-US" sz="3200" b="1" dirty="0">
                  <a:solidFill>
                    <a:srgbClr val="FF0000"/>
                  </a:solidFill>
                  <a:latin typeface="+mn-ea"/>
                  <a:ea typeface="+mn-ea"/>
                  <a:sym typeface="宋体" panose="02010600030101010101" pitchFamily="2" charset="-122"/>
                </a:rPr>
                <a:t>“王政复古”</a:t>
              </a:r>
              <a:r>
                <a:rPr lang="zh-CN" altLang="en-US" sz="3200" b="1" dirty="0">
                  <a:solidFill>
                    <a:srgbClr val="000000"/>
                  </a:solidFill>
                  <a:latin typeface="+mn-ea"/>
                  <a:ea typeface="+mn-ea"/>
                  <a:sym typeface="宋体" panose="02010600030101010101" pitchFamily="2" charset="-122"/>
                </a:rPr>
                <a:t>的旗号，主张用</a:t>
              </a:r>
              <a:r>
                <a:rPr lang="zh-CN" altLang="en-US" sz="3200" b="1" dirty="0">
                  <a:solidFill>
                    <a:srgbClr val="FF3300"/>
                  </a:solidFill>
                  <a:latin typeface="+mn-ea"/>
                  <a:ea typeface="+mn-ea"/>
                  <a:sym typeface="宋体" panose="02010600030101010101" pitchFamily="2" charset="-122"/>
                </a:rPr>
                <a:t>天皇亲政取代幕府统治；对外要求废除幕府签定的不平等条约，驱逐侵略者</a:t>
              </a:r>
              <a:r>
                <a:rPr lang="zh-CN" altLang="en-US" sz="3200" b="1" dirty="0">
                  <a:solidFill>
                    <a:srgbClr val="000000"/>
                  </a:solidFill>
                  <a:latin typeface="+mn-ea"/>
                  <a:ea typeface="+mn-ea"/>
                  <a:sym typeface="宋体" panose="02010600030101010101" pitchFamily="2" charset="-122"/>
                </a:rPr>
                <a:t>。位于西南的</a:t>
              </a:r>
              <a:r>
                <a:rPr lang="zh-CN" altLang="en-US" sz="3200" b="1" dirty="0">
                  <a:solidFill>
                    <a:srgbClr val="FF3300"/>
                  </a:solidFill>
                  <a:latin typeface="+mn-ea"/>
                  <a:ea typeface="+mn-ea"/>
                  <a:sym typeface="宋体" panose="02010600030101010101" pitchFamily="2" charset="-122"/>
                </a:rPr>
                <a:t>长州藩</a:t>
              </a:r>
              <a:r>
                <a:rPr lang="zh-CN" altLang="en-US" sz="3200" b="1" dirty="0">
                  <a:solidFill>
                    <a:srgbClr val="000000"/>
                  </a:solidFill>
                  <a:latin typeface="+mn-ea"/>
                  <a:ea typeface="+mn-ea"/>
                  <a:sym typeface="宋体" panose="02010600030101010101" pitchFamily="2" charset="-122"/>
                </a:rPr>
                <a:t>成为改革派的大本营。</a:t>
              </a:r>
              <a:endParaRPr lang="zh-CN" altLang="en-US" sz="2800" b="1" dirty="0">
                <a:solidFill>
                  <a:srgbClr val="000000"/>
                </a:solidFill>
                <a:latin typeface="+mn-ea"/>
                <a:ea typeface="+mn-ea"/>
                <a:sym typeface="宋体" panose="02010600030101010101" pitchFamily="2" charset="-122"/>
              </a:endParaRPr>
            </a:p>
          </p:txBody>
        </p:sp>
        <p:pic>
          <p:nvPicPr>
            <p:cNvPr id="10247" name="Picture 5" descr="http://www.humanrights-china.org/china/newspic1/200508/ztc05081502.jpg"/>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4699" y="-71"/>
              <a:ext cx="2132" cy="2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 Box 6"/>
            <p:cNvSpPr>
              <a:spLocks noChangeArrowheads="1"/>
            </p:cNvSpPr>
            <p:nvPr/>
          </p:nvSpPr>
          <p:spPr bwMode="auto">
            <a:xfrm>
              <a:off x="5141" y="2877"/>
              <a:ext cx="1272"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600" b="1">
                  <a:solidFill>
                    <a:srgbClr val="FF3300"/>
                  </a:solidFill>
                  <a:latin typeface="隶书" pitchFamily="49" charset="-122"/>
                  <a:ea typeface="隶书" pitchFamily="49" charset="-122"/>
                  <a:sym typeface="宋体" pitchFamily="2" charset="-122"/>
                </a:rPr>
                <a:t>日本武士</a:t>
              </a:r>
            </a:p>
          </p:txBody>
        </p:sp>
      </p:grpSp>
    </p:spTree>
    <p:extLst>
      <p:ext uri="{BB962C8B-B14F-4D97-AF65-F5344CB8AC3E}">
        <p14:creationId xmlns:p14="http://schemas.microsoft.com/office/powerpoint/2010/main" val="365096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filter="wipe(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Text Box 2"/>
          <p:cNvSpPr>
            <a:spLocks noChangeArrowheads="1"/>
          </p:cNvSpPr>
          <p:nvPr/>
        </p:nvSpPr>
        <p:spPr bwMode="auto">
          <a:xfrm>
            <a:off x="15478" y="1993901"/>
            <a:ext cx="3690938"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600" b="1">
                <a:solidFill>
                  <a:srgbClr val="000000"/>
                </a:solidFill>
                <a:latin typeface="黑体" pitchFamily="49" charset="-122"/>
                <a:ea typeface="黑体" pitchFamily="49" charset="-122"/>
                <a:sym typeface="黑体" pitchFamily="49" charset="-122"/>
              </a:rPr>
              <a:t>（</a:t>
            </a:r>
            <a:r>
              <a:rPr lang="en-US" altLang="zh-CN" sz="3600" b="1">
                <a:solidFill>
                  <a:srgbClr val="000000"/>
                </a:solidFill>
                <a:latin typeface="黑体" pitchFamily="49" charset="-122"/>
                <a:ea typeface="黑体" pitchFamily="49" charset="-122"/>
                <a:sym typeface="黑体" pitchFamily="49" charset="-122"/>
              </a:rPr>
              <a:t>1</a:t>
            </a:r>
            <a:r>
              <a:rPr lang="zh-CN" altLang="en-US" sz="3600" b="1">
                <a:solidFill>
                  <a:srgbClr val="000000"/>
                </a:solidFill>
                <a:latin typeface="黑体" pitchFamily="49" charset="-122"/>
                <a:ea typeface="黑体" pitchFamily="49" charset="-122"/>
                <a:sym typeface="黑体" pitchFamily="49" charset="-122"/>
              </a:rPr>
              <a:t>）</a:t>
            </a:r>
            <a:r>
              <a:rPr lang="zh-CN" altLang="en-US" sz="3600" b="1">
                <a:solidFill>
                  <a:srgbClr val="C00000"/>
                </a:solidFill>
                <a:latin typeface="黑体" pitchFamily="49" charset="-122"/>
                <a:ea typeface="黑体" pitchFamily="49" charset="-122"/>
                <a:sym typeface="黑体" pitchFamily="49" charset="-122"/>
              </a:rPr>
              <a:t>外：</a:t>
            </a:r>
            <a:r>
              <a:rPr lang="zh-CN" altLang="en-US" sz="3200" b="1">
                <a:solidFill>
                  <a:srgbClr val="000000"/>
                </a:solidFill>
                <a:latin typeface="黑体" pitchFamily="49" charset="-122"/>
                <a:ea typeface="黑体" pitchFamily="49" charset="-122"/>
                <a:sym typeface="黑体" pitchFamily="49" charset="-122"/>
              </a:rPr>
              <a:t>殖民侵略加强</a:t>
            </a:r>
          </a:p>
        </p:txBody>
      </p:sp>
      <p:sp>
        <p:nvSpPr>
          <p:cNvPr id="14339" name="AutoShape 3"/>
          <p:cNvSpPr>
            <a:spLocks/>
          </p:cNvSpPr>
          <p:nvPr/>
        </p:nvSpPr>
        <p:spPr bwMode="auto">
          <a:xfrm>
            <a:off x="3718323" y="1746251"/>
            <a:ext cx="54769" cy="1368425"/>
          </a:xfrm>
          <a:prstGeom prst="leftBrace">
            <a:avLst>
              <a:gd name="adj1" fmla="val 156333"/>
              <a:gd name="adj2" fmla="val 50000"/>
            </a:avLst>
          </a:prstGeom>
          <a:noFill/>
          <a:ln w="317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zh-CN" altLang="zh-CN">
              <a:solidFill>
                <a:srgbClr val="000000"/>
              </a:solidFill>
              <a:latin typeface="Arial" pitchFamily="34" charset="0"/>
              <a:sym typeface="Arial" pitchFamily="34" charset="0"/>
            </a:endParaRPr>
          </a:p>
        </p:txBody>
      </p:sp>
      <p:sp>
        <p:nvSpPr>
          <p:cNvPr id="14340" name="Text Box 4"/>
          <p:cNvSpPr>
            <a:spLocks noChangeArrowheads="1"/>
          </p:cNvSpPr>
          <p:nvPr/>
        </p:nvSpPr>
        <p:spPr bwMode="auto">
          <a:xfrm>
            <a:off x="170260" y="3954464"/>
            <a:ext cx="476488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200" b="1">
                <a:solidFill>
                  <a:srgbClr val="000000"/>
                </a:solidFill>
                <a:latin typeface="黑体" pitchFamily="49" charset="-122"/>
                <a:ea typeface="黑体" pitchFamily="49" charset="-122"/>
                <a:sym typeface="黑体" pitchFamily="49" charset="-122"/>
              </a:rPr>
              <a:t>（</a:t>
            </a:r>
            <a:r>
              <a:rPr lang="en-US" altLang="zh-CN" sz="3200" b="1">
                <a:solidFill>
                  <a:srgbClr val="000000"/>
                </a:solidFill>
                <a:latin typeface="黑体" pitchFamily="49" charset="-122"/>
                <a:ea typeface="黑体" pitchFamily="49" charset="-122"/>
                <a:sym typeface="黑体" pitchFamily="49" charset="-122"/>
              </a:rPr>
              <a:t>2</a:t>
            </a:r>
            <a:r>
              <a:rPr lang="zh-CN" altLang="en-US" sz="3200" b="1">
                <a:solidFill>
                  <a:srgbClr val="000000"/>
                </a:solidFill>
                <a:latin typeface="黑体" pitchFamily="49" charset="-122"/>
                <a:ea typeface="黑体" pitchFamily="49" charset="-122"/>
                <a:sym typeface="黑体" pitchFamily="49" charset="-122"/>
              </a:rPr>
              <a:t>）</a:t>
            </a:r>
            <a:r>
              <a:rPr lang="zh-CN" altLang="en-US" sz="3600" b="1">
                <a:solidFill>
                  <a:srgbClr val="C00000"/>
                </a:solidFill>
                <a:latin typeface="黑体" pitchFamily="49" charset="-122"/>
                <a:ea typeface="黑体" pitchFamily="49" charset="-122"/>
                <a:sym typeface="黑体" pitchFamily="49" charset="-122"/>
              </a:rPr>
              <a:t>内：</a:t>
            </a:r>
            <a:r>
              <a:rPr lang="zh-CN" altLang="en-US" sz="3600" b="1">
                <a:solidFill>
                  <a:srgbClr val="000000"/>
                </a:solidFill>
                <a:latin typeface="黑体" pitchFamily="49" charset="-122"/>
                <a:ea typeface="黑体" pitchFamily="49" charset="-122"/>
                <a:sym typeface="黑体" pitchFamily="49" charset="-122"/>
              </a:rPr>
              <a:t>社会矛盾进一步激化</a:t>
            </a:r>
          </a:p>
        </p:txBody>
      </p:sp>
      <p:sp>
        <p:nvSpPr>
          <p:cNvPr id="14341" name="Text Box 6"/>
          <p:cNvSpPr>
            <a:spLocks noChangeArrowheads="1"/>
          </p:cNvSpPr>
          <p:nvPr/>
        </p:nvSpPr>
        <p:spPr bwMode="auto">
          <a:xfrm>
            <a:off x="938212" y="5126038"/>
            <a:ext cx="283487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200" b="1">
                <a:solidFill>
                  <a:srgbClr val="000000"/>
                </a:solidFill>
                <a:latin typeface="黑体" pitchFamily="49" charset="-122"/>
                <a:ea typeface="黑体" pitchFamily="49" charset="-122"/>
                <a:sym typeface="黑体" pitchFamily="49" charset="-122"/>
              </a:rPr>
              <a:t>统治阶级内部分化</a:t>
            </a:r>
          </a:p>
        </p:txBody>
      </p:sp>
      <p:sp>
        <p:nvSpPr>
          <p:cNvPr id="14342" name="AutoShape 7"/>
          <p:cNvSpPr>
            <a:spLocks noChangeArrowheads="1"/>
          </p:cNvSpPr>
          <p:nvPr/>
        </p:nvSpPr>
        <p:spPr bwMode="auto">
          <a:xfrm>
            <a:off x="3718323" y="5311775"/>
            <a:ext cx="516731" cy="196850"/>
          </a:xfrm>
          <a:prstGeom prst="rightArrow">
            <a:avLst>
              <a:gd name="adj1" fmla="val 50000"/>
              <a:gd name="adj2" fmla="val 87370"/>
            </a:avLst>
          </a:prstGeom>
          <a:solidFill>
            <a:schemeClr val="accent1"/>
          </a:solidFill>
          <a:ln w="9525">
            <a:solidFill>
              <a:schemeClr val="tx1"/>
            </a:solidFill>
            <a:miter lim="800000"/>
            <a:headEnd/>
            <a:tailEnd/>
          </a:ln>
        </p:spPr>
        <p:txBody>
          <a:bodyPr wrap="none" anchor="ctr"/>
          <a:lstStyle/>
          <a:p>
            <a:pPr eaLnBrk="0" hangingPunct="0"/>
            <a:endParaRPr lang="zh-CN" altLang="zh-CN">
              <a:solidFill>
                <a:srgbClr val="000000"/>
              </a:solidFill>
              <a:latin typeface="Arial" pitchFamily="34" charset="0"/>
              <a:sym typeface="Arial" pitchFamily="34" charset="0"/>
            </a:endParaRPr>
          </a:p>
        </p:txBody>
      </p:sp>
      <p:sp>
        <p:nvSpPr>
          <p:cNvPr id="14343" name="Text Box 8"/>
          <p:cNvSpPr>
            <a:spLocks noChangeArrowheads="1"/>
          </p:cNvSpPr>
          <p:nvPr/>
        </p:nvSpPr>
        <p:spPr bwMode="auto">
          <a:xfrm>
            <a:off x="4475560" y="5126039"/>
            <a:ext cx="19431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200" b="1">
                <a:solidFill>
                  <a:srgbClr val="002060"/>
                </a:solidFill>
                <a:latin typeface="Arial" pitchFamily="34" charset="0"/>
                <a:ea typeface="黑体" pitchFamily="49" charset="-122"/>
                <a:sym typeface="Arial" pitchFamily="34" charset="0"/>
              </a:rPr>
              <a:t>中下级武士、西南强藩</a:t>
            </a:r>
          </a:p>
        </p:txBody>
      </p:sp>
      <p:sp>
        <p:nvSpPr>
          <p:cNvPr id="14344" name="Text Box 9"/>
          <p:cNvSpPr>
            <a:spLocks noChangeArrowheads="1"/>
          </p:cNvSpPr>
          <p:nvPr/>
        </p:nvSpPr>
        <p:spPr bwMode="auto">
          <a:xfrm>
            <a:off x="3807619" y="1636713"/>
            <a:ext cx="1645444"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200" b="1">
                <a:solidFill>
                  <a:srgbClr val="000000"/>
                </a:solidFill>
                <a:latin typeface="Arial" pitchFamily="34" charset="0"/>
                <a:ea typeface="黑体" pitchFamily="49" charset="-122"/>
                <a:sym typeface="Arial" pitchFamily="34" charset="0"/>
              </a:rPr>
              <a:t>倾销商品</a:t>
            </a:r>
          </a:p>
          <a:p>
            <a:pPr eaLnBrk="0" hangingPunct="0"/>
            <a:r>
              <a:rPr lang="zh-CN" altLang="en-US" sz="3200" b="1">
                <a:solidFill>
                  <a:srgbClr val="000000"/>
                </a:solidFill>
                <a:latin typeface="Arial" pitchFamily="34" charset="0"/>
                <a:ea typeface="黑体" pitchFamily="49" charset="-122"/>
                <a:sym typeface="Arial" pitchFamily="34" charset="0"/>
              </a:rPr>
              <a:t>掠夺原料</a:t>
            </a:r>
          </a:p>
          <a:p>
            <a:pPr eaLnBrk="0" hangingPunct="0"/>
            <a:r>
              <a:rPr lang="zh-CN" altLang="en-US" sz="3200" b="1">
                <a:solidFill>
                  <a:srgbClr val="000000"/>
                </a:solidFill>
                <a:latin typeface="Arial" pitchFamily="34" charset="0"/>
                <a:ea typeface="黑体" pitchFamily="49" charset="-122"/>
                <a:sym typeface="Arial" pitchFamily="34" charset="0"/>
              </a:rPr>
              <a:t>套购黄金</a:t>
            </a:r>
          </a:p>
        </p:txBody>
      </p:sp>
      <p:sp>
        <p:nvSpPr>
          <p:cNvPr id="11276" name="Text Box 10"/>
          <p:cNvSpPr>
            <a:spLocks noChangeArrowheads="1"/>
          </p:cNvSpPr>
          <p:nvPr/>
        </p:nvSpPr>
        <p:spPr bwMode="auto">
          <a:xfrm>
            <a:off x="759619" y="792164"/>
            <a:ext cx="612814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4000" b="1">
                <a:solidFill>
                  <a:srgbClr val="002060"/>
                </a:solidFill>
                <a:latin typeface="叶根友毛笔行书2.0版" pitchFamily="2" charset="-122"/>
                <a:ea typeface="叶根友毛笔行书2.0版" pitchFamily="2" charset="-122"/>
                <a:sym typeface="叶根友毛笔行书2.0版" pitchFamily="2" charset="-122"/>
              </a:rPr>
              <a:t> </a:t>
            </a:r>
            <a:r>
              <a:rPr lang="zh-CN" altLang="en-US" sz="4000" b="1">
                <a:solidFill>
                  <a:srgbClr val="002060"/>
                </a:solidFill>
                <a:latin typeface="叶根友毛笔行书2.0版" pitchFamily="2" charset="-122"/>
                <a:ea typeface="叶根友毛笔行书2.0版" pitchFamily="2" charset="-122"/>
                <a:sym typeface="叶根友毛笔行书2.0版" pitchFamily="2" charset="-122"/>
              </a:rPr>
              <a:t>德川幕府统治的危机</a:t>
            </a:r>
            <a:r>
              <a:rPr lang="zh-CN" altLang="en-US" sz="4000" b="1">
                <a:solidFill>
                  <a:srgbClr val="FF3300"/>
                </a:solidFill>
                <a:latin typeface="叶根友毛笔行书2.0版" pitchFamily="2" charset="-122"/>
                <a:ea typeface="微软雅黑" pitchFamily="34" charset="-122"/>
                <a:sym typeface="叶根友毛笔行书2.0版" pitchFamily="2" charset="-122"/>
              </a:rPr>
              <a:t>（内忧外患）</a:t>
            </a:r>
          </a:p>
        </p:txBody>
      </p:sp>
      <p:sp>
        <p:nvSpPr>
          <p:cNvPr id="14346" name="文本框 1"/>
          <p:cNvSpPr>
            <a:spLocks noChangeArrowheads="1"/>
          </p:cNvSpPr>
          <p:nvPr/>
        </p:nvSpPr>
        <p:spPr bwMode="auto">
          <a:xfrm>
            <a:off x="5181601" y="2071689"/>
            <a:ext cx="29642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3600" b="1">
                <a:solidFill>
                  <a:srgbClr val="FF0000"/>
                </a:solidFill>
                <a:latin typeface="黑体" pitchFamily="49" charset="-122"/>
                <a:ea typeface="黑体" pitchFamily="49" charset="-122"/>
                <a:sym typeface="宋体" pitchFamily="2" charset="-122"/>
              </a:rPr>
              <a:t>民族危机加剧</a:t>
            </a:r>
          </a:p>
        </p:txBody>
      </p:sp>
      <p:sp>
        <p:nvSpPr>
          <p:cNvPr id="14347" name="文本框 2"/>
          <p:cNvSpPr>
            <a:spLocks noChangeArrowheads="1"/>
          </p:cNvSpPr>
          <p:nvPr/>
        </p:nvSpPr>
        <p:spPr bwMode="auto">
          <a:xfrm>
            <a:off x="5144692" y="4124326"/>
            <a:ext cx="29642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3600" b="1">
                <a:solidFill>
                  <a:srgbClr val="FF0000"/>
                </a:solidFill>
                <a:latin typeface="黑体" pitchFamily="49" charset="-122"/>
                <a:ea typeface="黑体" pitchFamily="49" charset="-122"/>
                <a:sym typeface="宋体" pitchFamily="2" charset="-122"/>
              </a:rPr>
              <a:t>社会矛盾激化</a:t>
            </a:r>
          </a:p>
        </p:txBody>
      </p:sp>
      <p:sp>
        <p:nvSpPr>
          <p:cNvPr id="14348" name="Text Box 4"/>
          <p:cNvSpPr>
            <a:spLocks noChangeArrowheads="1"/>
          </p:cNvSpPr>
          <p:nvPr/>
        </p:nvSpPr>
        <p:spPr bwMode="auto">
          <a:xfrm>
            <a:off x="856060" y="5857875"/>
            <a:ext cx="370641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2800" b="1">
                <a:solidFill>
                  <a:srgbClr val="000000"/>
                </a:solidFill>
                <a:latin typeface="黑体" pitchFamily="49" charset="-122"/>
                <a:ea typeface="黑体" pitchFamily="49" charset="-122"/>
                <a:sym typeface="黑体" pitchFamily="49" charset="-122"/>
              </a:rPr>
              <a:t>人民反抗斗争此起彼伏</a:t>
            </a:r>
          </a:p>
        </p:txBody>
      </p:sp>
      <p:sp>
        <p:nvSpPr>
          <p:cNvPr id="14349" name="Text Box 34"/>
          <p:cNvSpPr>
            <a:spLocks noChangeArrowheads="1"/>
          </p:cNvSpPr>
          <p:nvPr/>
        </p:nvSpPr>
        <p:spPr bwMode="auto">
          <a:xfrm>
            <a:off x="7899797" y="1871664"/>
            <a:ext cx="597694" cy="3170099"/>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pPr>
            <a:r>
              <a:rPr lang="en-US" altLang="zh-CN" sz="4000">
                <a:solidFill>
                  <a:srgbClr val="FF0000"/>
                </a:solidFill>
                <a:latin typeface="黑体" pitchFamily="49" charset="-122"/>
                <a:ea typeface="黑体" pitchFamily="49" charset="-122"/>
                <a:sym typeface="黑体" pitchFamily="49" charset="-122"/>
              </a:rPr>
              <a:t>    </a:t>
            </a:r>
            <a:r>
              <a:rPr lang="zh-CN" altLang="en-US" sz="4000">
                <a:solidFill>
                  <a:srgbClr val="FF0000"/>
                </a:solidFill>
                <a:latin typeface="黑体" pitchFamily="49" charset="-122"/>
                <a:ea typeface="黑体" pitchFamily="49" charset="-122"/>
                <a:sym typeface="黑体" pitchFamily="49" charset="-122"/>
              </a:rPr>
              <a:t>倒幕运动</a:t>
            </a:r>
          </a:p>
        </p:txBody>
      </p:sp>
      <p:grpSp>
        <p:nvGrpSpPr>
          <p:cNvPr id="2" name="组合 7"/>
          <p:cNvGrpSpPr>
            <a:grpSpLocks/>
          </p:cNvGrpSpPr>
          <p:nvPr/>
        </p:nvGrpSpPr>
        <p:grpSpPr bwMode="auto">
          <a:xfrm>
            <a:off x="6529387" y="2752726"/>
            <a:ext cx="1290638" cy="1419225"/>
            <a:chOff x="0" y="0"/>
            <a:chExt cx="2711" cy="2236"/>
          </a:xfrm>
        </p:grpSpPr>
        <p:sp>
          <p:nvSpPr>
            <p:cNvPr id="11282" name="AutoShape 7"/>
            <p:cNvSpPr>
              <a:spLocks noChangeArrowheads="1"/>
            </p:cNvSpPr>
            <p:nvPr/>
          </p:nvSpPr>
          <p:spPr bwMode="auto">
            <a:xfrm>
              <a:off x="963" y="885"/>
              <a:ext cx="1749" cy="753"/>
            </a:xfrm>
            <a:prstGeom prst="rightArrow">
              <a:avLst>
                <a:gd name="adj1" fmla="val 50000"/>
                <a:gd name="adj2" fmla="val 87220"/>
              </a:avLst>
            </a:prstGeom>
            <a:gradFill rotWithShape="1">
              <a:gsLst>
                <a:gs pos="0">
                  <a:srgbClr val="E30000"/>
                </a:gs>
                <a:gs pos="100000">
                  <a:srgbClr val="760303"/>
                </a:gs>
              </a:gsLst>
              <a:lin ang="5400000" scaled="1"/>
            </a:gradFill>
            <a:ln w="9525">
              <a:solidFill>
                <a:schemeClr val="tx1"/>
              </a:solidFill>
              <a:miter lim="800000"/>
              <a:headEnd/>
              <a:tailEnd/>
            </a:ln>
          </p:spPr>
          <p:txBody>
            <a:bodyPr wrap="none" anchor="ctr"/>
            <a:lstStyle/>
            <a:p>
              <a:pPr eaLnBrk="0" hangingPunct="0"/>
              <a:endParaRPr lang="zh-CN" altLang="zh-CN">
                <a:solidFill>
                  <a:srgbClr val="000000"/>
                </a:solidFill>
                <a:latin typeface="Arial" pitchFamily="34" charset="0"/>
                <a:sym typeface="Arial" pitchFamily="34" charset="0"/>
              </a:endParaRPr>
            </a:p>
          </p:txBody>
        </p:sp>
        <p:sp>
          <p:nvSpPr>
            <p:cNvPr id="11283" name="直接连接符 5"/>
            <p:cNvSpPr>
              <a:spLocks noChangeShapeType="1"/>
            </p:cNvSpPr>
            <p:nvPr/>
          </p:nvSpPr>
          <p:spPr bwMode="auto">
            <a:xfrm>
              <a:off x="148" y="0"/>
              <a:ext cx="963" cy="1262"/>
            </a:xfrm>
            <a:prstGeom prst="line">
              <a:avLst/>
            </a:prstGeom>
            <a:noFill/>
            <a:ln w="130175">
              <a:solidFill>
                <a:srgbClr val="C00000"/>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284" name="直接连接符 6"/>
            <p:cNvSpPr>
              <a:spLocks noChangeShapeType="1"/>
            </p:cNvSpPr>
            <p:nvPr/>
          </p:nvSpPr>
          <p:spPr bwMode="auto">
            <a:xfrm flipV="1">
              <a:off x="0" y="1262"/>
              <a:ext cx="1111" cy="975"/>
            </a:xfrm>
            <a:prstGeom prst="line">
              <a:avLst/>
            </a:prstGeom>
            <a:noFill/>
            <a:ln w="130175">
              <a:solidFill>
                <a:srgbClr val="C00000"/>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grpSp>
    </p:spTree>
    <p:extLst>
      <p:ext uri="{BB962C8B-B14F-4D97-AF65-F5344CB8AC3E}">
        <p14:creationId xmlns:p14="http://schemas.microsoft.com/office/powerpoint/2010/main" val="20026236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filter="box(in)">
                                      <p:cBhvr>
                                        <p:cTn id="7" dur="5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4344"/>
                                        </p:tgtEl>
                                        <p:attrNameLst>
                                          <p:attrName>style.visibility</p:attrName>
                                        </p:attrNameLst>
                                      </p:cBhvr>
                                      <p:to>
                                        <p:strVal val="visible"/>
                                      </p:to>
                                    </p:set>
                                    <p:anim calcmode="lin" valueType="num">
                                      <p:cBhvr>
                                        <p:cTn id="16" dur="500" fill="hold"/>
                                        <p:tgtEl>
                                          <p:spTgt spid="14344"/>
                                        </p:tgtEl>
                                        <p:attrNameLst>
                                          <p:attrName>ppt_x</p:attrName>
                                        </p:attrNameLst>
                                      </p:cBhvr>
                                      <p:tavLst>
                                        <p:tav tm="0">
                                          <p:val>
                                            <p:strVal val="0-#ppt_w/2"/>
                                          </p:val>
                                        </p:tav>
                                        <p:tav tm="100000">
                                          <p:val>
                                            <p:strVal val="#ppt_x"/>
                                          </p:val>
                                        </p:tav>
                                      </p:tavLst>
                                    </p:anim>
                                    <p:anim calcmode="lin" valueType="num">
                                      <p:cBhvr>
                                        <p:cTn id="17" dur="500" fill="hold"/>
                                        <p:tgtEl>
                                          <p:spTgt spid="14344"/>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346"/>
                                        </p:tgtEl>
                                        <p:attrNameLst>
                                          <p:attrName>style.visibility</p:attrName>
                                        </p:attrNameLst>
                                      </p:cBhvr>
                                      <p:to>
                                        <p:strVal val="visible"/>
                                      </p:to>
                                    </p:set>
                                    <p:animEffect filter="blinds(horizontal)">
                                      <p:cBhvr>
                                        <p:cTn id="22" dur="500"/>
                                        <p:tgtEl>
                                          <p:spTgt spid="143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500" fill="hold">
                                          <p:stCondLst>
                                            <p:cond delay="0"/>
                                          </p:stCondLst>
                                        </p:cTn>
                                        <p:tgtEl>
                                          <p:spTgt spid="14340"/>
                                        </p:tgtEl>
                                        <p:attrNameLst>
                                          <p:attrName>style.visibility</p:attrName>
                                        </p:attrNameLst>
                                      </p:cBhvr>
                                      <p:to>
                                        <p:strVal val="visible"/>
                                      </p:to>
                                    </p:set>
                                    <p:anim calcmode="lin" valueType="num">
                                      <p:cBhvr>
                                        <p:cTn id="27" dur="500" fill="hold"/>
                                        <p:tgtEl>
                                          <p:spTgt spid="14340"/>
                                        </p:tgtEl>
                                        <p:attrNameLst>
                                          <p:attrName>ppt_x</p:attrName>
                                        </p:attrNameLst>
                                      </p:cBhvr>
                                      <p:tavLst>
                                        <p:tav tm="0">
                                          <p:val>
                                            <p:strVal val="0-#ppt_w/2"/>
                                          </p:val>
                                        </p:tav>
                                        <p:tav tm="100000">
                                          <p:val>
                                            <p:strVal val="#ppt_x"/>
                                          </p:val>
                                        </p:tav>
                                      </p:tavLst>
                                    </p:anim>
                                    <p:anim calcmode="lin" valueType="num">
                                      <p:cBhvr>
                                        <p:cTn id="28" dur="500" fill="hold"/>
                                        <p:tgtEl>
                                          <p:spTgt spid="14340"/>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341"/>
                                        </p:tgtEl>
                                        <p:attrNameLst>
                                          <p:attrName>style.visibility</p:attrName>
                                        </p:attrNameLst>
                                      </p:cBhvr>
                                      <p:to>
                                        <p:strVal val="visible"/>
                                      </p:to>
                                    </p:set>
                                    <p:anim calcmode="lin" valueType="num">
                                      <p:cBhvr>
                                        <p:cTn id="33" dur="500" fill="hold"/>
                                        <p:tgtEl>
                                          <p:spTgt spid="14341"/>
                                        </p:tgtEl>
                                        <p:attrNameLst>
                                          <p:attrName>ppt_x</p:attrName>
                                        </p:attrNameLst>
                                      </p:cBhvr>
                                      <p:tavLst>
                                        <p:tav tm="0">
                                          <p:val>
                                            <p:strVal val="#ppt_x"/>
                                          </p:val>
                                        </p:tav>
                                        <p:tav tm="100000">
                                          <p:val>
                                            <p:strVal val="#ppt_x"/>
                                          </p:val>
                                        </p:tav>
                                      </p:tavLst>
                                    </p:anim>
                                    <p:anim calcmode="lin" valueType="num">
                                      <p:cBhvr>
                                        <p:cTn id="34"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34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343"/>
                                        </p:tgtEl>
                                        <p:attrNameLst>
                                          <p:attrName>style.visibility</p:attrName>
                                        </p:attrNameLst>
                                      </p:cBhvr>
                                      <p:to>
                                        <p:strVal val="visible"/>
                                      </p:to>
                                    </p:set>
                                    <p:anim calcmode="lin" valueType="num">
                                      <p:cBhvr>
                                        <p:cTn id="43" dur="500" fill="hold"/>
                                        <p:tgtEl>
                                          <p:spTgt spid="14343"/>
                                        </p:tgtEl>
                                        <p:attrNameLst>
                                          <p:attrName>ppt_x</p:attrName>
                                        </p:attrNameLst>
                                      </p:cBhvr>
                                      <p:tavLst>
                                        <p:tav tm="0">
                                          <p:val>
                                            <p:strVal val="#ppt_x"/>
                                          </p:val>
                                        </p:tav>
                                        <p:tav tm="100000">
                                          <p:val>
                                            <p:strVal val="#ppt_x"/>
                                          </p:val>
                                        </p:tav>
                                      </p:tavLst>
                                    </p:anim>
                                    <p:anim calcmode="lin" valueType="num">
                                      <p:cBhvr>
                                        <p:cTn id="44"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4348"/>
                                        </p:tgtEl>
                                        <p:attrNameLst>
                                          <p:attrName>style.visibility</p:attrName>
                                        </p:attrNameLst>
                                      </p:cBhvr>
                                      <p:to>
                                        <p:strVal val="visible"/>
                                      </p:to>
                                    </p:set>
                                    <p:anim calcmode="lin" valueType="num">
                                      <p:cBhvr>
                                        <p:cTn id="49" dur="500" fill="hold"/>
                                        <p:tgtEl>
                                          <p:spTgt spid="14348"/>
                                        </p:tgtEl>
                                        <p:attrNameLst>
                                          <p:attrName>ppt_x</p:attrName>
                                        </p:attrNameLst>
                                      </p:cBhvr>
                                      <p:tavLst>
                                        <p:tav tm="0">
                                          <p:val>
                                            <p:strVal val="0-#ppt_w/2"/>
                                          </p:val>
                                        </p:tav>
                                        <p:tav tm="100000">
                                          <p:val>
                                            <p:strVal val="#ppt_x"/>
                                          </p:val>
                                        </p:tav>
                                      </p:tavLst>
                                    </p:anim>
                                    <p:anim calcmode="lin" valueType="num">
                                      <p:cBhvr>
                                        <p:cTn id="50" dur="500" fill="hold"/>
                                        <p:tgtEl>
                                          <p:spTgt spid="14348"/>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4347"/>
                                        </p:tgtEl>
                                        <p:attrNameLst>
                                          <p:attrName>style.visibility</p:attrName>
                                        </p:attrNameLst>
                                      </p:cBhvr>
                                      <p:to>
                                        <p:strVal val="visible"/>
                                      </p:to>
                                    </p:set>
                                    <p:animEffect filter="blinds(horizontal)">
                                      <p:cBhvr>
                                        <p:cTn id="55" dur="500"/>
                                        <p:tgtEl>
                                          <p:spTgt spid="14347"/>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2" presetClass="entr" presetSubtype="8" fill="hold"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500"/>
                                        <p:tgtEl>
                                          <p:spTgt spid="2"/>
                                        </p:tgtEl>
                                        <p:attrNameLst>
                                          <p:attrName>ppt_x</p:attrName>
                                        </p:attrNameLst>
                                      </p:cBhvr>
                                      <p:tavLst>
                                        <p:tav tm="0">
                                          <p:val>
                                            <p:strVal val="#ppt_x-#ppt_w*1.125000"/>
                                          </p:val>
                                        </p:tav>
                                        <p:tav tm="100000">
                                          <p:val>
                                            <p:strVal val="#ppt_x"/>
                                          </p:val>
                                        </p:tav>
                                      </p:tavLst>
                                    </p:anim>
                                    <p:animEffect filter="wipe(right)">
                                      <p:cBhvr>
                                        <p:cTn id="61" dur="500"/>
                                        <p:tgtEl>
                                          <p:spTgt spid="2"/>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14349"/>
                                        </p:tgtEl>
                                        <p:attrNameLst>
                                          <p:attrName>style.visibility</p:attrName>
                                        </p:attrNameLst>
                                      </p:cBhvr>
                                      <p:to>
                                        <p:strVal val="visible"/>
                                      </p:to>
                                    </p:set>
                                    <p:animEffect filter="blinds(horizontal)">
                                      <p:cBhvr>
                                        <p:cTn id="66" dur="500"/>
                                        <p:tgtEl>
                                          <p:spTgt spid="14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p:bldP spid="14339" grpId="0" bldLvl="0" animBg="1"/>
      <p:bldP spid="14340" grpId="0" bldLvl="0"/>
      <p:bldP spid="14341" grpId="0" bldLvl="0"/>
      <p:bldP spid="14342" grpId="0" bldLvl="0" animBg="1"/>
      <p:bldP spid="14343" grpId="0" bldLvl="0"/>
      <p:bldP spid="14344" grpId="0" bldLvl="0"/>
      <p:bldP spid="14346" grpId="0" bldLvl="0"/>
      <p:bldP spid="14347" grpId="0" bldLvl="0"/>
      <p:bldP spid="14348" grpId="0" bldLvl="0"/>
      <p:bldP spid="14349"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2" descr="等级"/>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126" y="682626"/>
            <a:ext cx="3917156" cy="608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 Box 3"/>
          <p:cNvSpPr txBox="1">
            <a:spLocks noChangeArrowheads="1"/>
          </p:cNvSpPr>
          <p:nvPr/>
        </p:nvSpPr>
        <p:spPr bwMode="auto">
          <a:xfrm>
            <a:off x="2370535" y="993775"/>
            <a:ext cx="91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天皇</a:t>
            </a:r>
          </a:p>
        </p:txBody>
      </p:sp>
      <p:sp>
        <p:nvSpPr>
          <p:cNvPr id="12295" name="Text Box 4"/>
          <p:cNvSpPr txBox="1">
            <a:spLocks noChangeArrowheads="1"/>
          </p:cNvSpPr>
          <p:nvPr/>
        </p:nvSpPr>
        <p:spPr bwMode="auto">
          <a:xfrm>
            <a:off x="2370535" y="1930400"/>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将军</a:t>
            </a:r>
          </a:p>
        </p:txBody>
      </p:sp>
      <p:sp>
        <p:nvSpPr>
          <p:cNvPr id="12296" name="Text Box 5"/>
          <p:cNvSpPr txBox="1">
            <a:spLocks noChangeArrowheads="1"/>
          </p:cNvSpPr>
          <p:nvPr/>
        </p:nvSpPr>
        <p:spPr bwMode="auto">
          <a:xfrm>
            <a:off x="2370535" y="3009900"/>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大名</a:t>
            </a:r>
          </a:p>
        </p:txBody>
      </p:sp>
      <p:sp>
        <p:nvSpPr>
          <p:cNvPr id="12297" name="Text Box 6"/>
          <p:cNvSpPr txBox="1">
            <a:spLocks noChangeArrowheads="1"/>
          </p:cNvSpPr>
          <p:nvPr/>
        </p:nvSpPr>
        <p:spPr bwMode="auto">
          <a:xfrm>
            <a:off x="2370535" y="3875088"/>
            <a:ext cx="99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chemeClr val="accent2"/>
                </a:solidFill>
                <a:latin typeface="Times New Roman" pitchFamily="18" charset="0"/>
                <a:ea typeface="黑体" pitchFamily="49" charset="-122"/>
              </a:rPr>
              <a:t>武士</a:t>
            </a:r>
          </a:p>
        </p:txBody>
      </p:sp>
      <p:grpSp>
        <p:nvGrpSpPr>
          <p:cNvPr id="2" name="Group 7"/>
          <p:cNvGrpSpPr>
            <a:grpSpLocks/>
          </p:cNvGrpSpPr>
          <p:nvPr/>
        </p:nvGrpSpPr>
        <p:grpSpPr bwMode="auto">
          <a:xfrm>
            <a:off x="1931" y="922338"/>
            <a:ext cx="1300613" cy="5257800"/>
            <a:chOff x="141" y="384"/>
            <a:chExt cx="819" cy="3312"/>
          </a:xfrm>
        </p:grpSpPr>
        <p:sp>
          <p:nvSpPr>
            <p:cNvPr id="12323" name="Text Box 8"/>
            <p:cNvSpPr txBox="1">
              <a:spLocks noChangeArrowheads="1"/>
            </p:cNvSpPr>
            <p:nvPr/>
          </p:nvSpPr>
          <p:spPr bwMode="auto">
            <a:xfrm>
              <a:off x="141" y="384"/>
              <a:ext cx="388" cy="3312"/>
            </a:xfrm>
            <a:prstGeom prst="rect">
              <a:avLst/>
            </a:prstGeom>
            <a:solidFill>
              <a:schemeClr val="bg1"/>
            </a:solidFill>
            <a:ln w="9525">
              <a:solidFill>
                <a:srgbClr val="FF0000"/>
              </a:solidFill>
              <a:miter lim="800000"/>
              <a:headEnd/>
              <a:tailEnd/>
            </a:ln>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2800" b="1">
                  <a:solidFill>
                    <a:srgbClr val="FF0000"/>
                  </a:solidFill>
                  <a:latin typeface="Times New Roman" pitchFamily="18" charset="0"/>
                  <a:ea typeface="黑体" pitchFamily="49" charset="-122"/>
                </a:rPr>
                <a:t>资本主义生产关系的形成和发展</a:t>
              </a:r>
            </a:p>
          </p:txBody>
        </p:sp>
        <p:sp>
          <p:nvSpPr>
            <p:cNvPr id="12324" name="AutoShape 9"/>
            <p:cNvSpPr>
              <a:spLocks noChangeArrowheads="1"/>
            </p:cNvSpPr>
            <p:nvPr/>
          </p:nvSpPr>
          <p:spPr bwMode="auto">
            <a:xfrm>
              <a:off x="624" y="1728"/>
              <a:ext cx="336" cy="288"/>
            </a:xfrm>
            <a:prstGeom prst="notchedRightArrow">
              <a:avLst>
                <a:gd name="adj1" fmla="val 50000"/>
                <a:gd name="adj2" fmla="val 29156"/>
              </a:avLst>
            </a:prstGeom>
            <a:solidFill>
              <a:schemeClr val="bg1"/>
            </a:solidFill>
            <a:ln w="38100">
              <a:solidFill>
                <a:srgbClr val="FF0000"/>
              </a:solidFill>
              <a:miter lim="800000"/>
              <a:headEnd/>
              <a:tailEnd/>
            </a:ln>
          </p:spPr>
          <p:txBody>
            <a:bodyPr wrap="none" anchor="ctr"/>
            <a:lstStyle/>
            <a:p>
              <a:pPr eaLnBrk="0" hangingPunct="0"/>
              <a:endParaRPr lang="zh-CN" altLang="en-US">
                <a:latin typeface="Arial" pitchFamily="34" charset="0"/>
              </a:endParaRPr>
            </a:p>
          </p:txBody>
        </p:sp>
      </p:grpSp>
      <p:grpSp>
        <p:nvGrpSpPr>
          <p:cNvPr id="3" name="Group 10"/>
          <p:cNvGrpSpPr>
            <a:grpSpLocks/>
          </p:cNvGrpSpPr>
          <p:nvPr/>
        </p:nvGrpSpPr>
        <p:grpSpPr bwMode="auto">
          <a:xfrm>
            <a:off x="3163491" y="1643063"/>
            <a:ext cx="4105275" cy="1477962"/>
            <a:chOff x="2448" y="960"/>
            <a:chExt cx="2496" cy="816"/>
          </a:xfrm>
        </p:grpSpPr>
        <p:sp>
          <p:nvSpPr>
            <p:cNvPr id="12319" name="Line 11"/>
            <p:cNvSpPr>
              <a:spLocks noChangeShapeType="1"/>
            </p:cNvSpPr>
            <p:nvPr/>
          </p:nvSpPr>
          <p:spPr bwMode="auto">
            <a:xfrm>
              <a:off x="2496" y="1248"/>
              <a:ext cx="158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320" name="AutoShape 12"/>
            <p:cNvSpPr>
              <a:spLocks noChangeArrowheads="1"/>
            </p:cNvSpPr>
            <p:nvPr/>
          </p:nvSpPr>
          <p:spPr bwMode="auto">
            <a:xfrm>
              <a:off x="3984" y="960"/>
              <a:ext cx="960" cy="816"/>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5400 w 21600"/>
                <a:gd name="T11" fmla="*/ 10800 h 21600"/>
                <a:gd name="T12" fmla="*/ 10800 w 21600"/>
                <a:gd name="T13" fmla="*/ 16200 h 21600"/>
                <a:gd name="T14" fmla="*/ 16200 w 21600"/>
                <a:gd name="T15" fmla="*/ 10800 h 21600"/>
                <a:gd name="T16" fmla="*/ 10800 w 21600"/>
                <a:gd name="T17" fmla="*/ 5400 h 21600"/>
                <a:gd name="T18" fmla="*/ 5400 w 21600"/>
                <a:gd name="T19" fmla="*/ 1080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600"/>
                <a:gd name="T31" fmla="*/ 0 h 21600"/>
                <a:gd name="T32" fmla="*/ 21600 w 21600"/>
                <a:gd name="T33" fmla="*/ 21600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800000"/>
            </a:solidFill>
            <a:ln w="9525">
              <a:solidFill>
                <a:schemeClr val="tx1"/>
              </a:solidFill>
              <a:round/>
              <a:headEnd/>
              <a:tailEnd/>
            </a:ln>
          </p:spPr>
          <p:txBody>
            <a:bodyPr/>
            <a:lstStyle/>
            <a:p>
              <a:endParaRPr lang="zh-CN" altLang="en-US"/>
            </a:p>
          </p:txBody>
        </p:sp>
        <p:sp>
          <p:nvSpPr>
            <p:cNvPr id="12321" name="Text Box 13"/>
            <p:cNvSpPr txBox="1">
              <a:spLocks noChangeArrowheads="1"/>
            </p:cNvSpPr>
            <p:nvPr/>
          </p:nvSpPr>
          <p:spPr bwMode="auto">
            <a:xfrm>
              <a:off x="4224" y="1200"/>
              <a:ext cx="624" cy="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800" b="1">
                  <a:solidFill>
                    <a:srgbClr val="FF0000"/>
                  </a:solidFill>
                  <a:latin typeface="Times New Roman" pitchFamily="18" charset="0"/>
                  <a:ea typeface="黑体" pitchFamily="49" charset="-122"/>
                </a:rPr>
                <a:t>幕府</a:t>
              </a:r>
            </a:p>
          </p:txBody>
        </p:sp>
        <p:sp>
          <p:nvSpPr>
            <p:cNvPr id="12322" name="Text Box 14"/>
            <p:cNvSpPr txBox="1">
              <a:spLocks noChangeArrowheads="1"/>
            </p:cNvSpPr>
            <p:nvPr/>
          </p:nvSpPr>
          <p:spPr bwMode="auto">
            <a:xfrm>
              <a:off x="2448" y="1008"/>
              <a:ext cx="1680"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2400" b="1">
                  <a:solidFill>
                    <a:srgbClr val="0000FF"/>
                  </a:solidFill>
                  <a:latin typeface="Times New Roman" pitchFamily="18" charset="0"/>
                </a:rPr>
                <a:t>掌握政权，</a:t>
              </a:r>
              <a:br>
                <a:rPr lang="zh-CN" altLang="en-US" sz="2400" b="1">
                  <a:solidFill>
                    <a:srgbClr val="0000FF"/>
                  </a:solidFill>
                  <a:latin typeface="Times New Roman" pitchFamily="18" charset="0"/>
                </a:rPr>
              </a:br>
              <a:r>
                <a:rPr lang="zh-CN" altLang="en-US" sz="2400" b="1">
                  <a:solidFill>
                    <a:srgbClr val="0000FF"/>
                  </a:solidFill>
                  <a:latin typeface="Times New Roman" pitchFamily="18" charset="0"/>
                </a:rPr>
                <a:t>组成幕府</a:t>
              </a:r>
            </a:p>
          </p:txBody>
        </p:sp>
      </p:grpSp>
      <p:grpSp>
        <p:nvGrpSpPr>
          <p:cNvPr id="4" name="Group 15"/>
          <p:cNvGrpSpPr>
            <a:grpSpLocks/>
          </p:cNvGrpSpPr>
          <p:nvPr/>
        </p:nvGrpSpPr>
        <p:grpSpPr bwMode="auto">
          <a:xfrm>
            <a:off x="3276600" y="835026"/>
            <a:ext cx="2740819" cy="830263"/>
            <a:chOff x="2497" y="384"/>
            <a:chExt cx="1727" cy="523"/>
          </a:xfrm>
        </p:grpSpPr>
        <p:cxnSp>
          <p:nvCxnSpPr>
            <p:cNvPr id="12317" name="AutoShape 16"/>
            <p:cNvCxnSpPr>
              <a:cxnSpLocks noChangeShapeType="1"/>
              <a:stCxn id="12294" idx="3"/>
              <a:endCxn id="12320" idx="0"/>
            </p:cNvCxnSpPr>
            <p:nvPr/>
          </p:nvCxnSpPr>
          <p:spPr bwMode="auto">
            <a:xfrm>
              <a:off x="2497" y="628"/>
              <a:ext cx="1515" cy="265"/>
            </a:xfrm>
            <a:prstGeom prst="bentConnector3">
              <a:avLst>
                <a:gd name="adj1" fmla="val 173079"/>
              </a:avLst>
            </a:prstGeom>
            <a:noFill/>
            <a:ln w="349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2318" name="Text Box 17"/>
            <p:cNvSpPr txBox="1">
              <a:spLocks noChangeArrowheads="1"/>
            </p:cNvSpPr>
            <p:nvPr/>
          </p:nvSpPr>
          <p:spPr bwMode="auto">
            <a:xfrm>
              <a:off x="2784" y="384"/>
              <a:ext cx="1440"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只是傀儡，</a:t>
              </a:r>
              <a:br>
                <a:rPr lang="zh-CN" altLang="en-US" sz="2400" b="1">
                  <a:solidFill>
                    <a:srgbClr val="0000FF"/>
                  </a:solidFill>
                  <a:latin typeface="Times New Roman" pitchFamily="18" charset="0"/>
                </a:rPr>
              </a:br>
              <a:r>
                <a:rPr lang="zh-CN" altLang="en-US" sz="2400" b="1">
                  <a:solidFill>
                    <a:srgbClr val="0000FF"/>
                  </a:solidFill>
                  <a:latin typeface="Times New Roman" pitchFamily="18" charset="0"/>
                </a:rPr>
                <a:t>毫无实权</a:t>
              </a:r>
            </a:p>
          </p:txBody>
        </p:sp>
      </p:grpSp>
      <p:sp>
        <p:nvSpPr>
          <p:cNvPr id="12301" name="Text Box 18"/>
          <p:cNvSpPr txBox="1">
            <a:spLocks noChangeArrowheads="1"/>
          </p:cNvSpPr>
          <p:nvPr/>
        </p:nvSpPr>
        <p:spPr bwMode="auto">
          <a:xfrm>
            <a:off x="2299097" y="4594225"/>
            <a:ext cx="1757363" cy="12001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en-US" altLang="zh-CN" sz="2400" b="1">
                <a:solidFill>
                  <a:srgbClr val="FF0000"/>
                </a:solidFill>
                <a:latin typeface="Times New Roman" pitchFamily="18" charset="0"/>
                <a:ea typeface="黑体" pitchFamily="49" charset="-122"/>
              </a:rPr>
              <a:t> </a:t>
            </a:r>
            <a:r>
              <a:rPr lang="zh-CN" altLang="en-US" sz="2400" b="1">
                <a:solidFill>
                  <a:srgbClr val="FF0000"/>
                </a:solidFill>
                <a:latin typeface="Times New Roman" pitchFamily="18" charset="0"/>
                <a:ea typeface="黑体" pitchFamily="49" charset="-122"/>
              </a:rPr>
              <a:t>新兴地主</a:t>
            </a:r>
            <a:br>
              <a:rPr lang="zh-CN" altLang="en-US" sz="2400" b="1">
                <a:solidFill>
                  <a:srgbClr val="FF0000"/>
                </a:solidFill>
                <a:latin typeface="Times New Roman" pitchFamily="18" charset="0"/>
                <a:ea typeface="黑体" pitchFamily="49" charset="-122"/>
              </a:rPr>
            </a:br>
            <a:r>
              <a:rPr lang="zh-CN" altLang="en-US" sz="2400" b="1">
                <a:solidFill>
                  <a:srgbClr val="FF0000"/>
                </a:solidFill>
                <a:latin typeface="Times New Roman" pitchFamily="18" charset="0"/>
                <a:ea typeface="黑体" pitchFamily="49" charset="-122"/>
              </a:rPr>
              <a:t> 商人</a:t>
            </a:r>
            <a:br>
              <a:rPr lang="zh-CN" altLang="en-US" sz="2400" b="1">
                <a:solidFill>
                  <a:srgbClr val="FF0000"/>
                </a:solidFill>
                <a:latin typeface="Times New Roman" pitchFamily="18" charset="0"/>
                <a:ea typeface="黑体" pitchFamily="49" charset="-122"/>
              </a:rPr>
            </a:br>
            <a:endParaRPr lang="zh-CN" altLang="en-US" sz="2400" b="1">
              <a:solidFill>
                <a:srgbClr val="FF0000"/>
              </a:solidFill>
              <a:latin typeface="Times New Roman" pitchFamily="18" charset="0"/>
              <a:ea typeface="黑体" pitchFamily="49" charset="-122"/>
            </a:endParaRPr>
          </a:p>
        </p:txBody>
      </p:sp>
      <p:sp>
        <p:nvSpPr>
          <p:cNvPr id="12302" name="Text Box 19"/>
          <p:cNvSpPr txBox="1">
            <a:spLocks noChangeArrowheads="1"/>
          </p:cNvSpPr>
          <p:nvPr/>
        </p:nvSpPr>
        <p:spPr bwMode="auto">
          <a:xfrm>
            <a:off x="2227660" y="5675313"/>
            <a:ext cx="3024188" cy="457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en-US" altLang="zh-CN" sz="2400" b="1">
                <a:solidFill>
                  <a:srgbClr val="FF0000"/>
                </a:solidFill>
                <a:latin typeface="Times New Roman" pitchFamily="18" charset="0"/>
                <a:ea typeface="黑体" pitchFamily="49" charset="-122"/>
              </a:rPr>
              <a:t>  </a:t>
            </a:r>
            <a:r>
              <a:rPr lang="zh-CN" altLang="en-US" sz="2400" b="1">
                <a:solidFill>
                  <a:srgbClr val="FF0000"/>
                </a:solidFill>
                <a:latin typeface="Times New Roman" pitchFamily="18" charset="0"/>
                <a:ea typeface="黑体" pitchFamily="49" charset="-122"/>
              </a:rPr>
              <a:t>农民</a:t>
            </a:r>
            <a:r>
              <a:rPr lang="en-US" altLang="zh-CN" sz="2400" b="1">
                <a:solidFill>
                  <a:srgbClr val="FF0000"/>
                </a:solidFill>
                <a:latin typeface="黑体" pitchFamily="49" charset="-122"/>
                <a:ea typeface="黑体" pitchFamily="49" charset="-122"/>
              </a:rPr>
              <a:t>﹑</a:t>
            </a:r>
            <a:r>
              <a:rPr lang="en-US" altLang="zh-CN" sz="2400" b="1">
                <a:solidFill>
                  <a:srgbClr val="FF0000"/>
                </a:solidFill>
                <a:latin typeface="Times New Roman" pitchFamily="18" charset="0"/>
                <a:ea typeface="黑体" pitchFamily="49" charset="-122"/>
              </a:rPr>
              <a:t> </a:t>
            </a:r>
            <a:r>
              <a:rPr lang="zh-CN" altLang="en-US" sz="2400" b="1">
                <a:solidFill>
                  <a:srgbClr val="FF0000"/>
                </a:solidFill>
                <a:latin typeface="Times New Roman" pitchFamily="18" charset="0"/>
                <a:ea typeface="黑体" pitchFamily="49" charset="-122"/>
              </a:rPr>
              <a:t>城市平民</a:t>
            </a:r>
          </a:p>
        </p:txBody>
      </p:sp>
      <p:grpSp>
        <p:nvGrpSpPr>
          <p:cNvPr id="5" name="Group 20"/>
          <p:cNvGrpSpPr>
            <a:grpSpLocks/>
          </p:cNvGrpSpPr>
          <p:nvPr/>
        </p:nvGrpSpPr>
        <p:grpSpPr bwMode="auto">
          <a:xfrm>
            <a:off x="3019425" y="1643063"/>
            <a:ext cx="2921794" cy="1630362"/>
            <a:chOff x="2335" y="845"/>
            <a:chExt cx="1841" cy="1027"/>
          </a:xfrm>
        </p:grpSpPr>
        <p:cxnSp>
          <p:nvCxnSpPr>
            <p:cNvPr id="12315" name="AutoShape 21"/>
            <p:cNvCxnSpPr>
              <a:cxnSpLocks noChangeShapeType="1"/>
              <a:stCxn id="12294" idx="3"/>
              <a:endCxn id="12320" idx="3"/>
            </p:cNvCxnSpPr>
            <p:nvPr/>
          </p:nvCxnSpPr>
          <p:spPr bwMode="auto">
            <a:xfrm flipV="1">
              <a:off x="2335" y="845"/>
              <a:ext cx="1677" cy="190"/>
            </a:xfrm>
            <a:prstGeom prst="bentConnector2">
              <a:avLst/>
            </a:prstGeom>
            <a:noFill/>
            <a:ln w="349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2316" name="Text Box 22"/>
            <p:cNvSpPr txBox="1">
              <a:spLocks noChangeArrowheads="1"/>
            </p:cNvSpPr>
            <p:nvPr/>
          </p:nvSpPr>
          <p:spPr bwMode="auto">
            <a:xfrm>
              <a:off x="2592" y="1584"/>
              <a:ext cx="15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有些从事工商业</a:t>
              </a:r>
            </a:p>
          </p:txBody>
        </p:sp>
      </p:grpSp>
      <p:grpSp>
        <p:nvGrpSpPr>
          <p:cNvPr id="6" name="Group 23"/>
          <p:cNvGrpSpPr>
            <a:grpSpLocks/>
          </p:cNvGrpSpPr>
          <p:nvPr/>
        </p:nvGrpSpPr>
        <p:grpSpPr bwMode="auto">
          <a:xfrm>
            <a:off x="3121819" y="3044826"/>
            <a:ext cx="3276600" cy="1439863"/>
            <a:chOff x="2544" y="1728"/>
            <a:chExt cx="1920" cy="907"/>
          </a:xfrm>
        </p:grpSpPr>
        <p:cxnSp>
          <p:nvCxnSpPr>
            <p:cNvPr id="12313" name="AutoShape 24"/>
            <p:cNvCxnSpPr>
              <a:cxnSpLocks noChangeShapeType="1"/>
              <a:stCxn id="12294" idx="3"/>
              <a:endCxn id="12320" idx="3"/>
            </p:cNvCxnSpPr>
            <p:nvPr/>
          </p:nvCxnSpPr>
          <p:spPr bwMode="auto">
            <a:xfrm flipV="1">
              <a:off x="2544" y="1728"/>
              <a:ext cx="1920" cy="672"/>
            </a:xfrm>
            <a:prstGeom prst="bentConnector2">
              <a:avLst/>
            </a:prstGeom>
            <a:noFill/>
            <a:ln w="349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2314" name="Text Box 25"/>
            <p:cNvSpPr txBox="1">
              <a:spLocks noChangeArrowheads="1"/>
            </p:cNvSpPr>
            <p:nvPr/>
          </p:nvSpPr>
          <p:spPr bwMode="auto">
            <a:xfrm>
              <a:off x="2880" y="2112"/>
              <a:ext cx="1248"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经济状况恶化不满情绪增强</a:t>
              </a:r>
            </a:p>
          </p:txBody>
        </p:sp>
      </p:grpSp>
      <p:grpSp>
        <p:nvGrpSpPr>
          <p:cNvPr id="7" name="Group 26"/>
          <p:cNvGrpSpPr>
            <a:grpSpLocks/>
          </p:cNvGrpSpPr>
          <p:nvPr/>
        </p:nvGrpSpPr>
        <p:grpSpPr bwMode="auto">
          <a:xfrm>
            <a:off x="3883819" y="2930526"/>
            <a:ext cx="3052763" cy="2468563"/>
            <a:chOff x="3216" y="1656"/>
            <a:chExt cx="1587" cy="1555"/>
          </a:xfrm>
        </p:grpSpPr>
        <p:cxnSp>
          <p:nvCxnSpPr>
            <p:cNvPr id="12311" name="AutoShape 27"/>
            <p:cNvCxnSpPr>
              <a:cxnSpLocks noChangeShapeType="1"/>
              <a:stCxn id="12294" idx="3"/>
              <a:endCxn id="12320" idx="3"/>
            </p:cNvCxnSpPr>
            <p:nvPr/>
          </p:nvCxnSpPr>
          <p:spPr bwMode="auto">
            <a:xfrm flipV="1">
              <a:off x="3216" y="1656"/>
              <a:ext cx="1587" cy="1290"/>
            </a:xfrm>
            <a:prstGeom prst="bentConnector2">
              <a:avLst/>
            </a:prstGeom>
            <a:noFill/>
            <a:ln w="349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2312" name="Text Box 28"/>
            <p:cNvSpPr txBox="1">
              <a:spLocks noChangeArrowheads="1"/>
            </p:cNvSpPr>
            <p:nvPr/>
          </p:nvSpPr>
          <p:spPr bwMode="auto">
            <a:xfrm>
              <a:off x="3552" y="2688"/>
              <a:ext cx="1200"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经济实力增强政治权利较少</a:t>
              </a:r>
            </a:p>
          </p:txBody>
        </p:sp>
      </p:grpSp>
      <p:grpSp>
        <p:nvGrpSpPr>
          <p:cNvPr id="8" name="Group 29"/>
          <p:cNvGrpSpPr>
            <a:grpSpLocks/>
          </p:cNvGrpSpPr>
          <p:nvPr/>
        </p:nvGrpSpPr>
        <p:grpSpPr bwMode="auto">
          <a:xfrm>
            <a:off x="4892279" y="2435226"/>
            <a:ext cx="2362200" cy="3986213"/>
            <a:chOff x="3696" y="1344"/>
            <a:chExt cx="1296" cy="2486"/>
          </a:xfrm>
        </p:grpSpPr>
        <p:cxnSp>
          <p:nvCxnSpPr>
            <p:cNvPr id="12309" name="AutoShape 30"/>
            <p:cNvCxnSpPr>
              <a:cxnSpLocks noChangeShapeType="1"/>
              <a:stCxn id="12294" idx="3"/>
              <a:endCxn id="12320" idx="3"/>
            </p:cNvCxnSpPr>
            <p:nvPr/>
          </p:nvCxnSpPr>
          <p:spPr bwMode="auto">
            <a:xfrm flipV="1">
              <a:off x="3696" y="1344"/>
              <a:ext cx="1248" cy="2184"/>
            </a:xfrm>
            <a:prstGeom prst="bentConnector3">
              <a:avLst>
                <a:gd name="adj1" fmla="val 111537"/>
              </a:avLst>
            </a:prstGeom>
            <a:noFill/>
            <a:ln w="349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2310" name="Text Box 31"/>
            <p:cNvSpPr txBox="1">
              <a:spLocks noChangeArrowheads="1"/>
            </p:cNvSpPr>
            <p:nvPr/>
          </p:nvSpPr>
          <p:spPr bwMode="auto">
            <a:xfrm>
              <a:off x="3792" y="3312"/>
              <a:ext cx="1200"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2400" b="1">
                  <a:solidFill>
                    <a:srgbClr val="0000FF"/>
                  </a:solidFill>
                  <a:latin typeface="Times New Roman" pitchFamily="18" charset="0"/>
                </a:rPr>
                <a:t>生活日益贫困</a:t>
              </a:r>
              <a:br>
                <a:rPr lang="zh-CN" altLang="en-US" sz="2400" b="1">
                  <a:solidFill>
                    <a:srgbClr val="0000FF"/>
                  </a:solidFill>
                  <a:latin typeface="Times New Roman" pitchFamily="18" charset="0"/>
                </a:rPr>
              </a:br>
              <a:r>
                <a:rPr lang="zh-CN" altLang="en-US" sz="2400" b="1">
                  <a:solidFill>
                    <a:srgbClr val="0000FF"/>
                  </a:solidFill>
                  <a:latin typeface="Times New Roman" pitchFamily="18" charset="0"/>
                </a:rPr>
                <a:t>进行反抗斗争</a:t>
              </a:r>
            </a:p>
          </p:txBody>
        </p:sp>
      </p:grpSp>
      <p:sp>
        <p:nvSpPr>
          <p:cNvPr id="42017" name="Text Box 33"/>
          <p:cNvSpPr txBox="1">
            <a:spLocks noChangeArrowheads="1"/>
          </p:cNvSpPr>
          <p:nvPr/>
        </p:nvSpPr>
        <p:spPr bwMode="auto">
          <a:xfrm>
            <a:off x="7348419" y="868363"/>
            <a:ext cx="800219" cy="56499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4000" b="1">
                <a:latin typeface="Times New Roman" pitchFamily="18" charset="0"/>
                <a:ea typeface="楷体_GB2312"/>
                <a:cs typeface="楷体_GB2312"/>
              </a:rPr>
              <a:t>导致幕府统治危机</a:t>
            </a:r>
          </a:p>
        </p:txBody>
      </p:sp>
      <p:sp>
        <p:nvSpPr>
          <p:cNvPr id="118816" name="文本框 118815"/>
          <p:cNvSpPr txBox="1">
            <a:spLocks noChangeArrowheads="1"/>
          </p:cNvSpPr>
          <p:nvPr/>
        </p:nvSpPr>
        <p:spPr bwMode="auto">
          <a:xfrm>
            <a:off x="7934445" y="801688"/>
            <a:ext cx="1046440"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2800" b="1">
                <a:latin typeface="Arial" pitchFamily="34" charset="0"/>
                <a:ea typeface="黑体" pitchFamily="49" charset="-122"/>
              </a:rPr>
              <a:t>幕府已成为众矢之的，国内阶级矛盾激化</a:t>
            </a:r>
          </a:p>
        </p:txBody>
      </p:sp>
    </p:spTree>
    <p:extLst>
      <p:ext uri="{BB962C8B-B14F-4D97-AF65-F5344CB8AC3E}">
        <p14:creationId xmlns:p14="http://schemas.microsoft.com/office/powerpoint/2010/main" val="8764043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lide(fromLeft)">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Top)">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37"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7"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32"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ox(out)">
                                      <p:cBhvr>
                                        <p:cTn id="33" dur="500"/>
                                        <p:tgtEl>
                                          <p:spTgt spid="7"/>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32"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box(out)">
                                      <p:cBhvr>
                                        <p:cTn id="38" dur="500"/>
                                        <p:tgtEl>
                                          <p:spTgt spid="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42017"/>
                                        </p:tgtEl>
                                        <p:attrNameLst>
                                          <p:attrName>style.visibility</p:attrName>
                                        </p:attrNameLst>
                                      </p:cBhvr>
                                      <p:to>
                                        <p:strVal val="visible"/>
                                      </p:to>
                                    </p:set>
                                    <p:animEffect transition="in" filter="wipe(up)">
                                      <p:cBhvr>
                                        <p:cTn id="43" dur="500"/>
                                        <p:tgtEl>
                                          <p:spTgt spid="4201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118816"/>
                                        </p:tgtEl>
                                        <p:attrNameLst>
                                          <p:attrName>style.visibility</p:attrName>
                                        </p:attrNameLst>
                                      </p:cBhvr>
                                      <p:to>
                                        <p:strVal val="visible"/>
                                      </p:to>
                                    </p:set>
                                    <p:anim calcmode="lin" valueType="num">
                                      <p:cBhvr>
                                        <p:cTn id="48" dur="1" fill="hold"/>
                                        <p:tgtEl>
                                          <p:spTgt spid="118816"/>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17" grpId="0" bldLvl="0" animBg="1"/>
      <p:bldP spid="1188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a:spLocks noChangeArrowheads="1"/>
          </p:cNvSpPr>
          <p:nvPr/>
        </p:nvSpPr>
        <p:spPr bwMode="auto">
          <a:xfrm>
            <a:off x="371475" y="2652187"/>
            <a:ext cx="8466535" cy="3785652"/>
          </a:xfrm>
          <a:prstGeom prst="rect">
            <a:avLst/>
          </a:prstGeom>
          <a:noFill/>
          <a:ln w="9525">
            <a:noFill/>
            <a:miter lim="800000"/>
          </a:ln>
        </p:spPr>
        <p:txBody>
          <a:bodyPr anchor="ctr">
            <a:spAutoFit/>
          </a:bodyPr>
          <a:lstStyle/>
          <a:p>
            <a:pPr>
              <a:buFontTx/>
              <a:buNone/>
              <a:defRPr/>
            </a:pPr>
            <a:r>
              <a:rPr lang="en-US" altLang="zh-CN" sz="4000" b="1" dirty="0">
                <a:solidFill>
                  <a:srgbClr val="000000"/>
                </a:solidFill>
                <a:latin typeface="Arial" panose="020B0604020202020204" pitchFamily="34" charset="0"/>
              </a:rPr>
              <a:t>2</a:t>
            </a:r>
            <a:r>
              <a:rPr lang="zh-CN" altLang="en-US" sz="4000" b="1" dirty="0">
                <a:solidFill>
                  <a:srgbClr val="000000"/>
                </a:solidFill>
                <a:latin typeface="Arial" panose="020B0604020202020204" pitchFamily="34" charset="0"/>
              </a:rPr>
              <a:t>、领导阶层：</a:t>
            </a:r>
            <a:endParaRPr lang="en-US" altLang="zh-CN" sz="4000" b="1" dirty="0">
              <a:solidFill>
                <a:srgbClr val="000000"/>
              </a:solidFill>
              <a:latin typeface="Arial" panose="020B0604020202020204" pitchFamily="34" charset="0"/>
            </a:endParaRPr>
          </a:p>
          <a:p>
            <a:pPr>
              <a:buFontTx/>
              <a:buNone/>
              <a:defRPr/>
            </a:pPr>
            <a:r>
              <a:rPr lang="en-US" altLang="zh-CN" sz="4000" b="1" dirty="0">
                <a:solidFill>
                  <a:srgbClr val="000000"/>
                </a:solidFill>
                <a:latin typeface="Arial" panose="020B0604020202020204" pitchFamily="34" charset="0"/>
              </a:rPr>
              <a:t> </a:t>
            </a:r>
            <a:r>
              <a:rPr lang="en-US" altLang="zh-CN" sz="4000" b="1" dirty="0">
                <a:solidFill>
                  <a:schemeClr val="accent6"/>
                </a:solidFill>
                <a:latin typeface="Arial" panose="020B0604020202020204" pitchFamily="34" charset="0"/>
              </a:rPr>
              <a:t> </a:t>
            </a:r>
            <a:r>
              <a:rPr lang="zh-CN" altLang="en-US" sz="4000" b="1" dirty="0">
                <a:solidFill>
                  <a:schemeClr val="accent6"/>
                </a:solidFill>
                <a:latin typeface="Arial" panose="020B0604020202020204" pitchFamily="34" charset="0"/>
              </a:rPr>
              <a:t>做法</a:t>
            </a:r>
            <a:r>
              <a:rPr lang="zh-CN" altLang="en-US" sz="4000" b="1" dirty="0">
                <a:solidFill>
                  <a:srgbClr val="000000"/>
                </a:solidFill>
                <a:latin typeface="Arial" panose="020B0604020202020204" pitchFamily="34" charset="0"/>
              </a:rPr>
              <a:t>：</a:t>
            </a:r>
            <a:r>
              <a:rPr lang="zh-CN" altLang="en-US" sz="4000" b="1" dirty="0">
                <a:latin typeface="黑体" panose="02010609060101010101" pitchFamily="49" charset="-122"/>
                <a:ea typeface="黑体" panose="02010609060101010101" pitchFamily="49" charset="-122"/>
              </a:rPr>
              <a:t>联合西南强藩和朝廷公卿，</a:t>
            </a:r>
            <a:r>
              <a:rPr lang="en-US" altLang="zh-CN" sz="4000" b="1" dirty="0">
                <a:solidFill>
                  <a:srgbClr val="FF0000"/>
                </a:solidFill>
                <a:latin typeface="+mn-ea"/>
                <a:ea typeface="+mn-ea"/>
                <a:sym typeface="隶书" panose="02010509060101010101" charset="-122"/>
              </a:rPr>
              <a:t>1868</a:t>
            </a:r>
            <a:r>
              <a:rPr lang="zh-CN" altLang="en-US" sz="4000" b="1" dirty="0">
                <a:solidFill>
                  <a:srgbClr val="FF0000"/>
                </a:solidFill>
                <a:latin typeface="+mn-ea"/>
                <a:ea typeface="+mn-ea"/>
                <a:sym typeface="隶书" panose="02010509060101010101" charset="-122"/>
              </a:rPr>
              <a:t>年</a:t>
            </a:r>
            <a:r>
              <a:rPr lang="zh-CN" altLang="en-US" sz="4000" b="1" dirty="0">
                <a:solidFill>
                  <a:srgbClr val="000000"/>
                </a:solidFill>
                <a:latin typeface="Arial" panose="020B0604020202020204" pitchFamily="34" charset="0"/>
              </a:rPr>
              <a:t>发起</a:t>
            </a:r>
          </a:p>
          <a:p>
            <a:pPr>
              <a:buFontTx/>
              <a:buNone/>
              <a:defRPr/>
            </a:pPr>
            <a:r>
              <a:rPr lang="zh-CN" altLang="en-US" sz="4000" b="1" u="sng" dirty="0">
                <a:solidFill>
                  <a:srgbClr val="000000"/>
                </a:solidFill>
                <a:latin typeface="Arial" panose="020B0604020202020204" pitchFamily="34" charset="0"/>
              </a:rPr>
              <a:t>               </a:t>
            </a:r>
            <a:r>
              <a:rPr lang="zh-CN" altLang="en-US" sz="4000" b="1" dirty="0">
                <a:solidFill>
                  <a:srgbClr val="000000"/>
                </a:solidFill>
                <a:latin typeface="Arial" panose="020B0604020202020204" pitchFamily="34" charset="0"/>
              </a:rPr>
              <a:t>政变，支持</a:t>
            </a:r>
            <a:r>
              <a:rPr lang="zh-CN" altLang="en-US" sz="4000" b="1" u="sng" dirty="0">
                <a:solidFill>
                  <a:srgbClr val="000000"/>
                </a:solidFill>
                <a:latin typeface="Arial" panose="020B0604020202020204" pitchFamily="34" charset="0"/>
              </a:rPr>
              <a:t>          </a:t>
            </a:r>
            <a:r>
              <a:rPr lang="zh-CN" altLang="en-US" sz="4000" b="1" dirty="0">
                <a:solidFill>
                  <a:srgbClr val="000000"/>
                </a:solidFill>
                <a:latin typeface="Arial" panose="020B0604020202020204" pitchFamily="34" charset="0"/>
              </a:rPr>
              <a:t>天皇亲政，推翻幕府统治，改年号</a:t>
            </a:r>
            <a:r>
              <a:rPr lang="zh-CN" altLang="en-US" sz="4000" b="1" u="sng" dirty="0">
                <a:solidFill>
                  <a:srgbClr val="000000"/>
                </a:solidFill>
                <a:latin typeface="Arial" panose="020B0604020202020204" pitchFamily="34" charset="0"/>
              </a:rPr>
              <a:t>       </a:t>
            </a:r>
            <a:r>
              <a:rPr lang="zh-CN" altLang="en-US" sz="4000" b="1" dirty="0">
                <a:solidFill>
                  <a:srgbClr val="000000"/>
                </a:solidFill>
                <a:latin typeface="Arial" panose="020B0604020202020204" pitchFamily="34" charset="0"/>
              </a:rPr>
              <a:t>。</a:t>
            </a:r>
            <a:r>
              <a:rPr lang="en-US" altLang="zh-CN" sz="4000" b="1" dirty="0">
                <a:solidFill>
                  <a:srgbClr val="FF0000"/>
                </a:solidFill>
                <a:latin typeface="+mn-ea"/>
                <a:ea typeface="+mn-ea"/>
                <a:sym typeface="隶书" panose="02010509060101010101" charset="-122"/>
              </a:rPr>
              <a:t>1868</a:t>
            </a:r>
            <a:r>
              <a:rPr lang="zh-CN" altLang="en-US" sz="4000" b="1" dirty="0">
                <a:solidFill>
                  <a:srgbClr val="FF0000"/>
                </a:solidFill>
                <a:latin typeface="+mn-ea"/>
                <a:ea typeface="+mn-ea"/>
                <a:sym typeface="隶书" panose="02010509060101010101" charset="-122"/>
              </a:rPr>
              <a:t>年</a:t>
            </a:r>
            <a:r>
              <a:rPr lang="zh-CN" altLang="en-US" sz="4000" b="1" dirty="0">
                <a:solidFill>
                  <a:srgbClr val="FF0000"/>
                </a:solidFill>
                <a:latin typeface="黑体" panose="02010609060101010101" pitchFamily="49" charset="-122"/>
                <a:ea typeface="黑体" panose="02010609060101010101" pitchFamily="49" charset="-122"/>
              </a:rPr>
              <a:t>迁都</a:t>
            </a:r>
            <a:r>
              <a:rPr lang="zh-CN" altLang="en-US" sz="4000" b="1" u="sng" dirty="0">
                <a:solidFill>
                  <a:srgbClr val="FF0000"/>
                </a:solidFill>
                <a:latin typeface="黑体" panose="02010609060101010101" pitchFamily="49" charset="-122"/>
                <a:ea typeface="黑体" panose="02010609060101010101" pitchFamily="49" charset="-122"/>
              </a:rPr>
              <a:t>    </a:t>
            </a:r>
            <a:r>
              <a:rPr lang="zh-CN" altLang="en-US" sz="4000" b="1" dirty="0">
                <a:solidFill>
                  <a:srgbClr val="FF0000"/>
                </a:solidFill>
                <a:latin typeface="黑体" panose="02010609060101010101" pitchFamily="49" charset="-122"/>
                <a:ea typeface="黑体" panose="02010609060101010101" pitchFamily="49" charset="-122"/>
              </a:rPr>
              <a:t>。</a:t>
            </a:r>
            <a:endParaRPr lang="zh-CN" altLang="en-US" sz="4000" b="1" dirty="0">
              <a:solidFill>
                <a:srgbClr val="000000"/>
              </a:solidFill>
              <a:latin typeface="Arial" panose="020B0604020202020204" pitchFamily="34" charset="0"/>
            </a:endParaRPr>
          </a:p>
        </p:txBody>
      </p:sp>
      <p:sp>
        <p:nvSpPr>
          <p:cNvPr id="6149" name="矩形 4"/>
          <p:cNvSpPr>
            <a:spLocks noChangeArrowheads="1"/>
          </p:cNvSpPr>
          <p:nvPr/>
        </p:nvSpPr>
        <p:spPr bwMode="auto">
          <a:xfrm>
            <a:off x="2861073" y="3362325"/>
            <a:ext cx="43749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0000FF"/>
                </a:solidFill>
                <a:latin typeface="Arial" pitchFamily="34" charset="0"/>
              </a:rPr>
              <a:t>中下级武士阶层；</a:t>
            </a:r>
            <a:r>
              <a:rPr lang="en-US" altLang="zh-CN" sz="2800" b="1">
                <a:solidFill>
                  <a:srgbClr val="0000FF"/>
                </a:solidFill>
                <a:latin typeface="Arial" pitchFamily="34" charset="0"/>
              </a:rPr>
              <a:t>(</a:t>
            </a:r>
            <a:r>
              <a:rPr lang="zh-CN" altLang="en-US" sz="2800" b="1">
                <a:solidFill>
                  <a:srgbClr val="0000FF"/>
                </a:solidFill>
                <a:latin typeface="Arial" pitchFamily="34" charset="0"/>
              </a:rPr>
              <a:t>倒幕派</a:t>
            </a:r>
            <a:r>
              <a:rPr lang="en-US" altLang="zh-CN" sz="2800" b="1">
                <a:solidFill>
                  <a:srgbClr val="0000FF"/>
                </a:solidFill>
                <a:latin typeface="Arial" pitchFamily="34" charset="0"/>
              </a:rPr>
              <a:t>)</a:t>
            </a:r>
            <a:endParaRPr lang="zh-CN" altLang="en-US" sz="2800">
              <a:solidFill>
                <a:srgbClr val="0000FF"/>
              </a:solidFill>
              <a:latin typeface="Arial" pitchFamily="34" charset="0"/>
            </a:endParaRPr>
          </a:p>
        </p:txBody>
      </p:sp>
      <p:sp>
        <p:nvSpPr>
          <p:cNvPr id="7" name="TextBox 6"/>
          <p:cNvSpPr txBox="1">
            <a:spLocks noChangeArrowheads="1"/>
          </p:cNvSpPr>
          <p:nvPr/>
        </p:nvSpPr>
        <p:spPr bwMode="auto">
          <a:xfrm>
            <a:off x="402432" y="4589464"/>
            <a:ext cx="2348720" cy="52322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800" b="1">
                <a:solidFill>
                  <a:srgbClr val="C00000"/>
                </a:solidFill>
                <a:latin typeface="Arial" pitchFamily="34" charset="0"/>
              </a:rPr>
              <a:t>“王政复古”</a:t>
            </a:r>
          </a:p>
        </p:txBody>
      </p:sp>
      <p:sp>
        <p:nvSpPr>
          <p:cNvPr id="8" name="TextBox 7"/>
          <p:cNvSpPr txBox="1">
            <a:spLocks noChangeArrowheads="1"/>
          </p:cNvSpPr>
          <p:nvPr/>
        </p:nvSpPr>
        <p:spPr bwMode="auto">
          <a:xfrm>
            <a:off x="4070747" y="4529138"/>
            <a:ext cx="11112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solidFill>
                  <a:srgbClr val="C00000"/>
                </a:solidFill>
                <a:latin typeface="Arial" pitchFamily="34" charset="0"/>
              </a:rPr>
              <a:t>睦仁</a:t>
            </a:r>
          </a:p>
        </p:txBody>
      </p:sp>
      <p:sp>
        <p:nvSpPr>
          <p:cNvPr id="9" name="TextBox 8"/>
          <p:cNvSpPr txBox="1">
            <a:spLocks noChangeArrowheads="1"/>
          </p:cNvSpPr>
          <p:nvPr/>
        </p:nvSpPr>
        <p:spPr bwMode="auto">
          <a:xfrm>
            <a:off x="2709862" y="5137151"/>
            <a:ext cx="11112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solidFill>
                  <a:srgbClr val="C00000"/>
                </a:solidFill>
                <a:latin typeface="Arial" pitchFamily="34" charset="0"/>
              </a:rPr>
              <a:t>明治</a:t>
            </a:r>
          </a:p>
        </p:txBody>
      </p:sp>
      <p:sp>
        <p:nvSpPr>
          <p:cNvPr id="10" name="TextBox 9"/>
          <p:cNvSpPr txBox="1">
            <a:spLocks noChangeArrowheads="1"/>
          </p:cNvSpPr>
          <p:nvPr/>
        </p:nvSpPr>
        <p:spPr bwMode="auto">
          <a:xfrm>
            <a:off x="5759053" y="5124451"/>
            <a:ext cx="11112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solidFill>
                  <a:srgbClr val="C00000"/>
                </a:solidFill>
                <a:latin typeface="Arial" pitchFamily="34" charset="0"/>
              </a:rPr>
              <a:t>东京</a:t>
            </a:r>
          </a:p>
        </p:txBody>
      </p:sp>
      <p:sp>
        <p:nvSpPr>
          <p:cNvPr id="13323" name="Text Box 2"/>
          <p:cNvSpPr>
            <a:spLocks noChangeArrowheads="1"/>
          </p:cNvSpPr>
          <p:nvPr/>
        </p:nvSpPr>
        <p:spPr bwMode="auto">
          <a:xfrm>
            <a:off x="1065610" y="855664"/>
            <a:ext cx="268009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4000" b="1">
                <a:solidFill>
                  <a:srgbClr val="800000"/>
                </a:solidFill>
                <a:latin typeface="叶根友毛笔行书2.0版" pitchFamily="2" charset="-122"/>
                <a:ea typeface="叶根友毛笔行书2.0版" pitchFamily="2" charset="-122"/>
                <a:sym typeface="宋体" pitchFamily="2" charset="-122"/>
              </a:rPr>
              <a:t>二、倒幕运动  </a:t>
            </a:r>
            <a:endParaRPr lang="en-US" altLang="zh-CN" sz="4000" b="1">
              <a:solidFill>
                <a:srgbClr val="800000"/>
              </a:solidFill>
              <a:latin typeface="叶根友毛笔行书2.0版" pitchFamily="2" charset="-122"/>
              <a:ea typeface="叶根友毛笔行书2.0版" pitchFamily="2" charset="-122"/>
              <a:sym typeface="宋体" pitchFamily="2" charset="-122"/>
            </a:endParaRPr>
          </a:p>
        </p:txBody>
      </p:sp>
      <p:sp>
        <p:nvSpPr>
          <p:cNvPr id="16392" name="Text Box 8"/>
          <p:cNvSpPr>
            <a:spLocks noChangeArrowheads="1"/>
          </p:cNvSpPr>
          <p:nvPr/>
        </p:nvSpPr>
        <p:spPr bwMode="auto">
          <a:xfrm>
            <a:off x="751285" y="1377950"/>
            <a:ext cx="1675209" cy="1446550"/>
          </a:xfrm>
          <a:prstGeom prst="rect">
            <a:avLst/>
          </a:prstGeom>
          <a:noFill/>
          <a:ln w="9525">
            <a:noFill/>
            <a:miter lim="800000"/>
          </a:ln>
        </p:spPr>
        <p:txBody>
          <a:bodyPr>
            <a:spAutoFit/>
          </a:bodyPr>
          <a:lstStyle/>
          <a:p>
            <a:pPr>
              <a:spcBef>
                <a:spcPct val="50000"/>
              </a:spcBef>
              <a:buFont typeface="Wingdings" panose="05000000000000000000" pitchFamily="2" charset="2"/>
              <a:buNone/>
              <a:defRPr/>
            </a:pPr>
            <a:r>
              <a:rPr lang="en-US" altLang="zh-CN" sz="4400" b="1" dirty="0">
                <a:solidFill>
                  <a:srgbClr val="000000"/>
                </a:solidFill>
                <a:latin typeface="+mn-ea"/>
                <a:ea typeface="+mn-ea"/>
                <a:sym typeface="华文隶书" panose="02010800040101010101" pitchFamily="2" charset="-122"/>
              </a:rPr>
              <a:t>1</a:t>
            </a:r>
            <a:r>
              <a:rPr lang="zh-CN" altLang="en-US" sz="4400" b="1" dirty="0">
                <a:solidFill>
                  <a:srgbClr val="000000"/>
                </a:solidFill>
                <a:latin typeface="+mn-ea"/>
                <a:ea typeface="+mn-ea"/>
                <a:sym typeface="华文隶书" panose="02010800040101010101" pitchFamily="2" charset="-122"/>
              </a:rPr>
              <a:t>、背景：</a:t>
            </a:r>
          </a:p>
        </p:txBody>
      </p:sp>
      <p:sp>
        <p:nvSpPr>
          <p:cNvPr id="16393" name="Text Box 9"/>
          <p:cNvSpPr>
            <a:spLocks noChangeArrowheads="1"/>
          </p:cNvSpPr>
          <p:nvPr/>
        </p:nvSpPr>
        <p:spPr bwMode="auto">
          <a:xfrm>
            <a:off x="2669382" y="1455738"/>
            <a:ext cx="1674019" cy="1077218"/>
          </a:xfrm>
          <a:prstGeom prst="rect">
            <a:avLst/>
          </a:prstGeom>
          <a:noFill/>
          <a:ln w="9525">
            <a:noFill/>
            <a:miter lim="800000"/>
          </a:ln>
        </p:spPr>
        <p:txBody>
          <a:bodyPr>
            <a:spAutoFit/>
          </a:bodyPr>
          <a:lstStyle/>
          <a:p>
            <a:pPr>
              <a:spcBef>
                <a:spcPct val="50000"/>
              </a:spcBef>
              <a:defRPr/>
            </a:pPr>
            <a:r>
              <a:rPr lang="zh-CN" altLang="en-US" sz="3200" b="1" dirty="0">
                <a:solidFill>
                  <a:srgbClr val="FF0000"/>
                </a:solidFill>
                <a:latin typeface="+mn-ea"/>
                <a:ea typeface="+mn-ea"/>
                <a:sym typeface="宋体" panose="02010600030101010101" pitchFamily="2" charset="-122"/>
              </a:rPr>
              <a:t>内忧外患　</a:t>
            </a:r>
          </a:p>
        </p:txBody>
      </p:sp>
      <p:sp>
        <p:nvSpPr>
          <p:cNvPr id="74755" name="Rectangle 3"/>
          <p:cNvSpPr>
            <a:spLocks noGrp="1" noChangeArrowheads="1"/>
          </p:cNvSpPr>
          <p:nvPr>
            <p:ph idx="4294967295"/>
          </p:nvPr>
        </p:nvSpPr>
        <p:spPr>
          <a:xfrm>
            <a:off x="1092994" y="2124076"/>
            <a:ext cx="8051006" cy="1209675"/>
          </a:xfrm>
        </p:spPr>
        <p:txBody>
          <a:bodyPr>
            <a:normAutofit fontScale="85000" lnSpcReduction="10000"/>
          </a:bodyPr>
          <a:lstStyle/>
          <a:p>
            <a:pPr>
              <a:buFont typeface="Arial" pitchFamily="34" charset="0"/>
              <a:buNone/>
            </a:pPr>
            <a:r>
              <a:rPr lang="zh-CN" altLang="en-US" b="1" smtClean="0">
                <a:ea typeface="黑体" pitchFamily="49" charset="-122"/>
              </a:rPr>
              <a:t>（</a:t>
            </a:r>
            <a:r>
              <a:rPr lang="en-US" altLang="zh-CN" b="1" smtClean="0">
                <a:ea typeface="黑体" pitchFamily="49" charset="-122"/>
              </a:rPr>
              <a:t>a</a:t>
            </a:r>
            <a:r>
              <a:rPr lang="zh-CN" altLang="en-US" b="1" smtClean="0">
                <a:ea typeface="黑体" pitchFamily="49" charset="-122"/>
              </a:rPr>
              <a:t>）农民、城市贫民和下级武士的处境不断恶化。</a:t>
            </a:r>
          </a:p>
          <a:p>
            <a:pPr>
              <a:buFont typeface="Arial" pitchFamily="34" charset="0"/>
              <a:buNone/>
            </a:pPr>
            <a:r>
              <a:rPr lang="zh-CN" altLang="en-US" b="1" smtClean="0">
                <a:ea typeface="黑体" pitchFamily="49" charset="-122"/>
              </a:rPr>
              <a:t>（</a:t>
            </a:r>
            <a:r>
              <a:rPr lang="en-US" altLang="zh-CN" b="1" smtClean="0">
                <a:ea typeface="黑体" pitchFamily="49" charset="-122"/>
              </a:rPr>
              <a:t>b</a:t>
            </a:r>
            <a:r>
              <a:rPr lang="zh-CN" altLang="en-US" b="1" smtClean="0">
                <a:ea typeface="黑体" pitchFamily="49" charset="-122"/>
              </a:rPr>
              <a:t>）面对民族危机和社会危机，德川幕府束手无策。</a:t>
            </a:r>
          </a:p>
        </p:txBody>
      </p:sp>
      <p:sp>
        <p:nvSpPr>
          <p:cNvPr id="3" name="矩形标注 2"/>
          <p:cNvSpPr>
            <a:spLocks noChangeArrowheads="1"/>
          </p:cNvSpPr>
          <p:nvPr/>
        </p:nvSpPr>
        <p:spPr bwMode="auto">
          <a:xfrm>
            <a:off x="5317331" y="6002338"/>
            <a:ext cx="2457450" cy="457200"/>
          </a:xfrm>
          <a:prstGeom prst="wedgeRectCallout">
            <a:avLst>
              <a:gd name="adj1" fmla="val 46569"/>
              <a:gd name="adj2" fmla="val -203472"/>
            </a:avLst>
          </a:prstGeom>
          <a:noFill/>
          <a:ln w="254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r>
              <a:rPr lang="zh-CN" altLang="en-US" sz="2800" b="1">
                <a:solidFill>
                  <a:srgbClr val="FF0000"/>
                </a:solidFill>
                <a:latin typeface="隶书" pitchFamily="49" charset="-122"/>
                <a:ea typeface="隶书" pitchFamily="49" charset="-122"/>
              </a:rPr>
              <a:t>为改革扫清了障碍</a:t>
            </a:r>
          </a:p>
        </p:txBody>
      </p:sp>
    </p:spTree>
    <p:extLst>
      <p:ext uri="{BB962C8B-B14F-4D97-AF65-F5344CB8AC3E}">
        <p14:creationId xmlns:p14="http://schemas.microsoft.com/office/powerpoint/2010/main" val="35555871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93"/>
                                        </p:tgtEl>
                                        <p:attrNameLst>
                                          <p:attrName>style.visibility</p:attrName>
                                        </p:attrNameLst>
                                      </p:cBhvr>
                                      <p:to>
                                        <p:strVal val="visible"/>
                                      </p:to>
                                    </p:set>
                                    <p:animEffect filter="blinds(horizontal)">
                                      <p:cBhvr>
                                        <p:cTn id="7" dur="500"/>
                                        <p:tgtEl>
                                          <p:spTgt spid="163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55">
                                            <p:txEl>
                                              <p:pRg st="0" end="0"/>
                                            </p:txEl>
                                          </p:spTgt>
                                        </p:tgtEl>
                                        <p:attrNameLst>
                                          <p:attrName>style.visibility</p:attrName>
                                        </p:attrNameLst>
                                      </p:cBhvr>
                                      <p:to>
                                        <p:strVal val="visible"/>
                                      </p:to>
                                    </p:set>
                                    <p:animEffect transition="in" filter="blinds(horizontal)">
                                      <p:cBhvr>
                                        <p:cTn id="12" dur="500"/>
                                        <p:tgtEl>
                                          <p:spTgt spid="747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4755">
                                            <p:txEl>
                                              <p:pRg st="1" end="1"/>
                                            </p:txEl>
                                          </p:spTgt>
                                        </p:tgtEl>
                                        <p:attrNameLst>
                                          <p:attrName>style.visibility</p:attrName>
                                        </p:attrNameLst>
                                      </p:cBhvr>
                                      <p:to>
                                        <p:strVal val="visible"/>
                                      </p:to>
                                    </p:set>
                                    <p:animEffect transition="in" filter="blinds(horizontal)">
                                      <p:cBhvr>
                                        <p:cTn id="17" dur="500"/>
                                        <p:tgtEl>
                                          <p:spTgt spid="7475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149"/>
                                        </p:tgtEl>
                                        <p:attrNameLst>
                                          <p:attrName>style.visibility</p:attrName>
                                        </p:attrNameLst>
                                      </p:cBhvr>
                                      <p:to>
                                        <p:strVal val="visible"/>
                                      </p:to>
                                    </p:set>
                                    <p:anim calcmode="lin" valueType="num">
                                      <p:cBhvr>
                                        <p:cTn id="22" dur="500" fill="hold"/>
                                        <p:tgtEl>
                                          <p:spTgt spid="6149"/>
                                        </p:tgtEl>
                                        <p:attrNameLst>
                                          <p:attrName>ppt_x</p:attrName>
                                        </p:attrNameLst>
                                      </p:cBhvr>
                                      <p:tavLst>
                                        <p:tav tm="0">
                                          <p:val>
                                            <p:strVal val="#ppt_x"/>
                                          </p:val>
                                        </p:tav>
                                        <p:tav tm="100000">
                                          <p:val>
                                            <p:strVal val="#ppt_x"/>
                                          </p:val>
                                        </p:tav>
                                      </p:tavLst>
                                    </p:anim>
                                    <p:anim calcmode="lin" valueType="num">
                                      <p:cBhvr>
                                        <p:cTn id="23"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ppt_x</p:attrName>
                                        </p:attrNameLst>
                                      </p:cBhvr>
                                      <p:tavLst>
                                        <p:tav tm="0">
                                          <p:val>
                                            <p:strVal val="#ppt_x"/>
                                          </p:val>
                                        </p:tav>
                                        <p:tav tm="100000">
                                          <p:val>
                                            <p:strVal val="#ppt_x"/>
                                          </p:val>
                                        </p:tav>
                                      </p:tavLst>
                                    </p:anim>
                                    <p:anim calcmode="lin" valueType="num">
                                      <p:cBhvr>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ppt_x</p:attrName>
                                        </p:attrNameLst>
                                      </p:cBhvr>
                                      <p:tavLst>
                                        <p:tav tm="0">
                                          <p:val>
                                            <p:strVal val="#ppt_x"/>
                                          </p:val>
                                        </p:tav>
                                        <p:tav tm="100000">
                                          <p:val>
                                            <p:strVal val="#ppt_x"/>
                                          </p:val>
                                        </p:tav>
                                      </p:tavLst>
                                    </p:anim>
                                    <p:anim calcmode="lin" valueType="num">
                                      <p:cBhvr>
                                        <p:cTn id="4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ppt_x</p:attrName>
                                        </p:attrNameLst>
                                      </p:cBhvr>
                                      <p:tavLst>
                                        <p:tav tm="0">
                                          <p:val>
                                            <p:strVal val="#ppt_x"/>
                                          </p:val>
                                        </p:tav>
                                        <p:tav tm="100000">
                                          <p:val>
                                            <p:strVal val="#ppt_x"/>
                                          </p:val>
                                        </p:tav>
                                      </p:tavLst>
                                    </p:anim>
                                    <p:anim calcmode="lin" valueType="num">
                                      <p:cBhvr>
                                        <p:cTn id="4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6" fill="hold" grpId="0" nodeType="click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ppt_x</p:attrName>
                                        </p:attrNameLst>
                                      </p:cBhvr>
                                      <p:tavLst>
                                        <p:tav tm="0">
                                          <p:val>
                                            <p:strVal val="1+#ppt_w/2"/>
                                          </p:val>
                                        </p:tav>
                                        <p:tav tm="100000">
                                          <p:val>
                                            <p:strVal val="#ppt_x"/>
                                          </p:val>
                                        </p:tav>
                                      </p:tavLst>
                                    </p:anim>
                                    <p:anim calcmode="lin" valueType="num">
                                      <p:cBhvr>
                                        <p:cTn id="5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7" grpId="0" bldLvl="0" animBg="1"/>
      <p:bldP spid="8" grpId="0"/>
      <p:bldP spid="9" grpId="0"/>
      <p:bldP spid="10" grpId="0"/>
      <p:bldP spid="16393" grpId="0" bldLvl="0"/>
      <p:bldP spid="74755" grpId="0" build="p"/>
      <p:bldP spid="3"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4"/>
          <p:cNvSpPr>
            <a:spLocks noChangeArrowheads="1"/>
          </p:cNvSpPr>
          <p:nvPr/>
        </p:nvSpPr>
        <p:spPr bwMode="auto">
          <a:xfrm>
            <a:off x="1017985" y="1020764"/>
            <a:ext cx="640556"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400" b="1">
                <a:solidFill>
                  <a:srgbClr val="800000"/>
                </a:solidFill>
                <a:latin typeface="叶根友毛笔行书2.0版" pitchFamily="2" charset="-122"/>
                <a:ea typeface="叶根友毛笔行书2.0版" pitchFamily="2" charset="-122"/>
                <a:sym typeface="叶根友毛笔行书2.0版" pitchFamily="2" charset="-122"/>
              </a:rPr>
              <a:t>大政奉还图</a:t>
            </a:r>
          </a:p>
        </p:txBody>
      </p:sp>
      <p:pic>
        <p:nvPicPr>
          <p:cNvPr id="14342" name="Picture 5" descr="4大政奉还图"/>
          <p:cNvPicPr>
            <a:picLocks noChangeAspect="1" noChangeArrowheads="1"/>
          </p:cNvPicPr>
          <p:nvPr/>
        </p:nvPicPr>
        <p:blipFill>
          <a:blip r:embed="rId5">
            <a:extLst>
              <a:ext uri="{28A0092B-C50C-407E-A947-70E740481C1C}">
                <a14:useLocalDpi xmlns:a14="http://schemas.microsoft.com/office/drawing/2010/main" val="0"/>
              </a:ext>
            </a:extLst>
          </a:blip>
          <a:srcRect l="2237" t="1851" r="2682" b="4387"/>
          <a:stretch>
            <a:fillRect/>
          </a:stretch>
        </p:blipFill>
        <p:spPr bwMode="auto">
          <a:xfrm>
            <a:off x="1888332" y="800100"/>
            <a:ext cx="6142435" cy="35321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0965" name="Rectangle 6"/>
          <p:cNvSpPr>
            <a:spLocks noChangeArrowheads="1"/>
          </p:cNvSpPr>
          <p:nvPr/>
        </p:nvSpPr>
        <p:spPr bwMode="auto">
          <a:xfrm>
            <a:off x="597694" y="4441825"/>
            <a:ext cx="8392716" cy="2862322"/>
          </a:xfrm>
          <a:prstGeom prst="rect">
            <a:avLst/>
          </a:prstGeom>
          <a:noFill/>
          <a:ln w="9525">
            <a:noFill/>
            <a:miter lim="800000"/>
          </a:ln>
        </p:spPr>
        <p:txBody>
          <a:bodyPr>
            <a:spAutoFit/>
          </a:bodyPr>
          <a:lstStyle/>
          <a:p>
            <a:pPr>
              <a:lnSpc>
                <a:spcPts val="3600"/>
              </a:lnSpc>
              <a:buFont typeface="Wingdings" panose="05000000000000000000" pitchFamily="2" charset="2"/>
              <a:buNone/>
              <a:defRPr/>
            </a:pPr>
            <a:r>
              <a:rPr lang="en-US" altLang="zh-CN" sz="3200" b="1" dirty="0">
                <a:solidFill>
                  <a:srgbClr val="000000"/>
                </a:solidFill>
                <a:latin typeface="+mn-ea"/>
                <a:ea typeface="+mn-ea"/>
                <a:sym typeface="隶书" panose="02010509060101010101" charset="-122"/>
              </a:rPr>
              <a:t>    1867</a:t>
            </a:r>
            <a:r>
              <a:rPr lang="zh-CN" altLang="en-US" sz="3200" b="1" dirty="0">
                <a:solidFill>
                  <a:srgbClr val="000000"/>
                </a:solidFill>
                <a:latin typeface="+mn-ea"/>
                <a:ea typeface="+mn-ea"/>
                <a:sym typeface="隶书" panose="02010509060101010101" charset="-122"/>
              </a:rPr>
              <a:t>年，萨摩、长州等藩组成讨幕联盟，策划武力讨幕；幕府统治摇摇欲坠。在此情况下，德川庆喜采取</a:t>
            </a:r>
            <a:r>
              <a:rPr lang="zh-CN" altLang="en-US" sz="3200" b="1" dirty="0">
                <a:solidFill>
                  <a:srgbClr val="FF3300"/>
                </a:solidFill>
                <a:latin typeface="+mn-ea"/>
                <a:ea typeface="+mn-ea"/>
                <a:sym typeface="隶书" panose="02010509060101010101" charset="-122"/>
              </a:rPr>
              <a:t>以退为进</a:t>
            </a:r>
            <a:r>
              <a:rPr lang="zh-CN" altLang="en-US" sz="3200" b="1" dirty="0">
                <a:solidFill>
                  <a:srgbClr val="000000"/>
                </a:solidFill>
                <a:latin typeface="+mn-ea"/>
                <a:ea typeface="+mn-ea"/>
                <a:sym typeface="隶书" panose="02010509060101010101" charset="-122"/>
              </a:rPr>
              <a:t>的策略，</a:t>
            </a:r>
            <a:r>
              <a:rPr lang="en-US" altLang="zh-CN" sz="3200" b="1" dirty="0">
                <a:solidFill>
                  <a:srgbClr val="000000"/>
                </a:solidFill>
                <a:latin typeface="+mn-ea"/>
                <a:ea typeface="+mn-ea"/>
                <a:sym typeface="隶书" panose="02010509060101010101" charset="-122"/>
              </a:rPr>
              <a:t>1867</a:t>
            </a:r>
            <a:r>
              <a:rPr lang="zh-CN" altLang="en-US" sz="3200" b="1" dirty="0">
                <a:solidFill>
                  <a:srgbClr val="000000"/>
                </a:solidFill>
                <a:latin typeface="+mn-ea"/>
                <a:ea typeface="+mn-ea"/>
                <a:sym typeface="隶书" panose="02010509060101010101" charset="-122"/>
              </a:rPr>
              <a:t>年</a:t>
            </a:r>
            <a:r>
              <a:rPr lang="en-US" altLang="zh-CN" sz="3200" b="1" dirty="0">
                <a:solidFill>
                  <a:srgbClr val="000000"/>
                </a:solidFill>
                <a:latin typeface="+mn-ea"/>
                <a:ea typeface="+mn-ea"/>
                <a:sym typeface="隶书" panose="02010509060101010101" charset="-122"/>
              </a:rPr>
              <a:t>10</a:t>
            </a:r>
            <a:r>
              <a:rPr lang="zh-CN" altLang="en-US" sz="3200" b="1" dirty="0">
                <a:solidFill>
                  <a:srgbClr val="000000"/>
                </a:solidFill>
                <a:latin typeface="+mn-ea"/>
                <a:ea typeface="+mn-ea"/>
                <a:sym typeface="隶书" panose="02010509060101010101" charset="-122"/>
              </a:rPr>
              <a:t>月</a:t>
            </a:r>
            <a:r>
              <a:rPr lang="en-US" altLang="zh-CN" sz="3200" b="1" dirty="0">
                <a:solidFill>
                  <a:srgbClr val="000000"/>
                </a:solidFill>
                <a:latin typeface="+mn-ea"/>
                <a:ea typeface="+mn-ea"/>
                <a:sym typeface="隶书" panose="02010509060101010101" charset="-122"/>
              </a:rPr>
              <a:t>24</a:t>
            </a:r>
            <a:r>
              <a:rPr lang="zh-CN" altLang="en-US" sz="3200" b="1" dirty="0">
                <a:solidFill>
                  <a:srgbClr val="000000"/>
                </a:solidFill>
                <a:latin typeface="+mn-ea"/>
                <a:ea typeface="+mn-ea"/>
                <a:sym typeface="隶书" panose="02010509060101010101" charset="-122"/>
              </a:rPr>
              <a:t>日他假意向朝廷提出辞职，将政权交还天皇，称为</a:t>
            </a:r>
            <a:r>
              <a:rPr lang="zh-CN" altLang="en-US" sz="3200" b="1" dirty="0">
                <a:solidFill>
                  <a:srgbClr val="FF3300"/>
                </a:solidFill>
                <a:latin typeface="+mn-ea"/>
                <a:ea typeface="+mn-ea"/>
                <a:sym typeface="隶书" panose="02010509060101010101" charset="-122"/>
              </a:rPr>
              <a:t>大政奉还</a:t>
            </a:r>
            <a:r>
              <a:rPr lang="zh-CN" altLang="en-US" sz="3200" b="1" dirty="0">
                <a:solidFill>
                  <a:srgbClr val="000000"/>
                </a:solidFill>
                <a:latin typeface="+mn-ea"/>
                <a:ea typeface="+mn-ea"/>
                <a:sym typeface="隶书" panose="02010509060101010101" charset="-122"/>
              </a:rPr>
              <a:t>。</a:t>
            </a:r>
          </a:p>
          <a:p>
            <a:pPr>
              <a:lnSpc>
                <a:spcPts val="3600"/>
              </a:lnSpc>
              <a:buFont typeface="Wingdings" panose="05000000000000000000" pitchFamily="2" charset="2"/>
              <a:buNone/>
              <a:defRPr/>
            </a:pPr>
            <a:r>
              <a:rPr lang="zh-CN" altLang="en-US" sz="3200" b="1" dirty="0">
                <a:solidFill>
                  <a:srgbClr val="000000"/>
                </a:solidFill>
                <a:latin typeface="+mn-ea"/>
                <a:ea typeface="+mn-ea"/>
                <a:sym typeface="隶书" panose="02010509060101010101" charset="-122"/>
              </a:rPr>
              <a:t>   倒幕派：</a:t>
            </a:r>
            <a:r>
              <a:rPr lang="zh-CN" altLang="en-US" sz="3200" b="1" dirty="0">
                <a:solidFill>
                  <a:srgbClr val="FF3300"/>
                </a:solidFill>
                <a:latin typeface="+mn-ea"/>
                <a:ea typeface="+mn-ea"/>
                <a:sym typeface="隶书" panose="02010509060101010101" charset="-122"/>
              </a:rPr>
              <a:t>王政复古 （1868年，建立新政府）   </a:t>
            </a:r>
          </a:p>
        </p:txBody>
      </p:sp>
    </p:spTree>
    <p:extLst>
      <p:ext uri="{BB962C8B-B14F-4D97-AF65-F5344CB8AC3E}">
        <p14:creationId xmlns:p14="http://schemas.microsoft.com/office/powerpoint/2010/main" val="3831324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365" name="Group 2"/>
          <p:cNvGrpSpPr>
            <a:grpSpLocks noChangeAspect="1"/>
          </p:cNvGrpSpPr>
          <p:nvPr/>
        </p:nvGrpSpPr>
        <p:grpSpPr bwMode="auto">
          <a:xfrm>
            <a:off x="635794" y="1504950"/>
            <a:ext cx="2945606" cy="4433888"/>
            <a:chOff x="0" y="0"/>
            <a:chExt cx="3576" cy="3624"/>
          </a:xfrm>
        </p:grpSpPr>
        <p:pic>
          <p:nvPicPr>
            <p:cNvPr id="15369" name="Picture 3" descr="17"/>
            <p:cNvPicPr>
              <a:picLocks noChangeAspect="1" noChangeArrowheads="1"/>
            </p:cNvPicPr>
            <p:nvPr/>
          </p:nvPicPr>
          <p:blipFill>
            <a:blip r:embed="rId5">
              <a:extLst>
                <a:ext uri="{28A0092B-C50C-407E-A947-70E740481C1C}">
                  <a14:useLocalDpi xmlns:a14="http://schemas.microsoft.com/office/drawing/2010/main" val="0"/>
                </a:ext>
              </a:extLst>
            </a:blip>
            <a:srcRect l="2415" t="2151" r="5788" b="9637"/>
            <a:stretch>
              <a:fillRect/>
            </a:stretch>
          </p:blipFill>
          <p:spPr bwMode="auto">
            <a:xfrm>
              <a:off x="416" y="296"/>
              <a:ext cx="2803"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4" descr="画框0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3576" cy="3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6" name="Rectangle 5"/>
          <p:cNvSpPr>
            <a:spLocks noChangeArrowheads="1"/>
          </p:cNvSpPr>
          <p:nvPr/>
        </p:nvSpPr>
        <p:spPr bwMode="auto">
          <a:xfrm>
            <a:off x="1328738" y="6066781"/>
            <a:ext cx="1949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CN" sz="2400" b="1">
                <a:latin typeface="Arial" pitchFamily="34" charset="0"/>
              </a:rPr>
              <a:t>1852—1912 </a:t>
            </a:r>
          </a:p>
        </p:txBody>
      </p:sp>
      <p:sp>
        <p:nvSpPr>
          <p:cNvPr id="13316" name="Rectangle 6"/>
          <p:cNvSpPr/>
          <p:nvPr/>
        </p:nvSpPr>
        <p:spPr>
          <a:xfrm>
            <a:off x="3740944" y="731392"/>
            <a:ext cx="5098256" cy="6001643"/>
          </a:xfrm>
          <a:prstGeom prst="rect">
            <a:avLst/>
          </a:prstGeom>
          <a:noFill/>
          <a:ln w="9525" cap="flat" cmpd="sng">
            <a:solidFill>
              <a:schemeClr val="tx2"/>
            </a:solidFill>
            <a:prstDash val="solid"/>
            <a:miter/>
            <a:headEnd type="none" w="med" len="med"/>
            <a:tailEnd type="none" w="med" len="med"/>
          </a:ln>
        </p:spPr>
        <p:txBody>
          <a:bodyPr anchor="ctr">
            <a:spAutoFit/>
          </a:bodyPr>
          <a:lstStyle/>
          <a:p>
            <a:pPr algn="ctr">
              <a:defRPr/>
            </a:pPr>
            <a:r>
              <a:rPr lang="zh-CN" altLang="en-US" sz="3200" b="1" noProof="1">
                <a:solidFill>
                  <a:srgbClr val="FF0000"/>
                </a:solidFill>
                <a:latin typeface="黑体" panose="02010609060101010101" pitchFamily="49" charset="-122"/>
                <a:ea typeface="黑体" panose="02010609060101010101" pitchFamily="49" charset="-122"/>
              </a:rPr>
              <a:t>明治天皇</a:t>
            </a:r>
            <a:r>
              <a:rPr lang="zh-CN" altLang="en-US" sz="3200" b="1" noProof="1">
                <a:latin typeface="黑体" panose="02010609060101010101" pitchFamily="49" charset="-122"/>
                <a:ea typeface="黑体" panose="02010609060101010101" pitchFamily="49" charset="-122"/>
              </a:rPr>
              <a:t>   </a:t>
            </a:r>
            <a:r>
              <a:rPr lang="zh-CN" altLang="en-US" sz="3200" b="1" noProof="1">
                <a:solidFill>
                  <a:srgbClr val="FF0000"/>
                </a:solidFill>
                <a:latin typeface="黑体" panose="02010609060101010101" pitchFamily="49" charset="-122"/>
                <a:ea typeface="黑体" panose="02010609060101010101" pitchFamily="49" charset="-122"/>
              </a:rPr>
              <a:t>名睦仁</a:t>
            </a:r>
            <a:r>
              <a:rPr lang="zh-CN" altLang="en-US" sz="3200" b="1" noProof="1">
                <a:latin typeface="黑体" panose="02010609060101010101" pitchFamily="49" charset="-122"/>
                <a:ea typeface="黑体" panose="02010609060101010101" pitchFamily="49" charset="-122"/>
              </a:rPr>
              <a:t> </a:t>
            </a:r>
          </a:p>
          <a:p>
            <a:pPr>
              <a:defRPr/>
            </a:pPr>
            <a:r>
              <a:rPr lang="zh-CN" altLang="en-US" sz="3200" b="1" noProof="1">
                <a:latin typeface="黑体" panose="02010609060101010101" pitchFamily="49" charset="-122"/>
                <a:ea typeface="黑体" panose="02010609060101010101" pitchFamily="49" charset="-122"/>
              </a:rPr>
              <a:t>    明治政府一方面采取措施巩固天皇为首的新政权；另一方面向西方国家学习，积极</a:t>
            </a:r>
            <a:r>
              <a:rPr lang="zh-CN" altLang="en-US" sz="3200" b="1" noProof="1">
                <a:solidFill>
                  <a:srgbClr val="FF0000"/>
                </a:solidFill>
                <a:latin typeface="黑体" panose="02010609060101010101" pitchFamily="49" charset="-122"/>
                <a:ea typeface="黑体" panose="02010609060101010101" pitchFamily="49" charset="-122"/>
              </a:rPr>
              <a:t>发展资本主义经济</a:t>
            </a:r>
            <a:r>
              <a:rPr lang="en-US" altLang="zh-CN" sz="3200" b="1" noProof="1">
                <a:latin typeface="黑体" panose="02010609060101010101" pitchFamily="49" charset="-122"/>
                <a:ea typeface="黑体" panose="02010609060101010101" pitchFamily="49" charset="-122"/>
              </a:rPr>
              <a:t>,</a:t>
            </a:r>
            <a:r>
              <a:rPr lang="zh-CN" altLang="en-US" sz="3200" b="1" noProof="1">
                <a:latin typeface="黑体" panose="02010609060101010101" pitchFamily="49" charset="-122"/>
                <a:ea typeface="黑体" panose="02010609060101010101" pitchFamily="49" charset="-122"/>
              </a:rPr>
              <a:t>力争实现民族振兴，摆脱外来压迫</a:t>
            </a:r>
            <a:r>
              <a:rPr lang="en-US" altLang="zh-CN" sz="3200" b="1" noProof="1">
                <a:latin typeface="黑体" panose="02010609060101010101" pitchFamily="49" charset="-122"/>
                <a:ea typeface="黑体" panose="02010609060101010101" pitchFamily="49" charset="-122"/>
              </a:rPr>
              <a:t>,</a:t>
            </a:r>
            <a:r>
              <a:rPr lang="zh-CN" altLang="en-US" sz="3200" b="1" noProof="1">
                <a:latin typeface="黑体" panose="02010609060101010101" pitchFamily="49" charset="-122"/>
                <a:ea typeface="黑体" panose="02010609060101010101" pitchFamily="49" charset="-122"/>
              </a:rPr>
              <a:t>建立近代化的独立国家，这就是历史上著名的</a:t>
            </a:r>
            <a:r>
              <a:rPr lang="zh-CN" altLang="en-US" sz="3200" b="1" noProof="1">
                <a:solidFill>
                  <a:srgbClr val="FF0000"/>
                </a:solidFill>
                <a:latin typeface="宋体" panose="02010600030101010101" pitchFamily="2" charset="-122"/>
                <a:ea typeface="黑体" panose="02010609060101010101" pitchFamily="49" charset="-122"/>
              </a:rPr>
              <a:t>“</a:t>
            </a:r>
            <a:r>
              <a:rPr lang="zh-CN" altLang="en-US" sz="3200" b="1" u="sng" noProof="1">
                <a:solidFill>
                  <a:srgbClr val="FF0000"/>
                </a:solidFill>
                <a:latin typeface="黑体" panose="02010609060101010101" pitchFamily="49" charset="-122"/>
                <a:ea typeface="黑体" panose="02010609060101010101" pitchFamily="49" charset="-122"/>
              </a:rPr>
              <a:t>明治维新</a:t>
            </a:r>
            <a:r>
              <a:rPr lang="zh-CN" altLang="en-US" sz="3200" b="1" noProof="1">
                <a:solidFill>
                  <a:srgbClr val="FF0000"/>
                </a:solidFill>
                <a:latin typeface="宋体" panose="02010600030101010101" pitchFamily="2" charset="-122"/>
                <a:ea typeface="黑体" panose="02010609060101010101" pitchFamily="49" charset="-122"/>
              </a:rPr>
              <a:t>”</a:t>
            </a:r>
            <a:r>
              <a:rPr lang="zh-CN" altLang="en-US" sz="3200" b="1" noProof="1">
                <a:solidFill>
                  <a:srgbClr val="FF0000"/>
                </a:solidFill>
                <a:latin typeface="黑体" panose="02010609060101010101" pitchFamily="49" charset="-122"/>
                <a:ea typeface="黑体" panose="02010609060101010101" pitchFamily="49" charset="-122"/>
              </a:rPr>
              <a:t>。</a:t>
            </a:r>
            <a:r>
              <a:rPr lang="zh-CN" altLang="en-US" sz="3200" b="1" dirty="0">
                <a:latin typeface="+mn-ea"/>
                <a:ea typeface="+mn-ea"/>
                <a:sym typeface="宋体" panose="02010600030101010101" pitchFamily="2" charset="-122"/>
              </a:rPr>
              <a:t>在位时期实行一系列</a:t>
            </a:r>
            <a:r>
              <a:rPr lang="zh-CN" altLang="en-US" sz="3200" b="1" dirty="0">
                <a:solidFill>
                  <a:srgbClr val="FF3300"/>
                </a:solidFill>
                <a:latin typeface="+mn-ea"/>
                <a:ea typeface="+mn-ea"/>
                <a:sym typeface="宋体" panose="02010600030101010101" pitchFamily="2" charset="-122"/>
              </a:rPr>
              <a:t>资产阶级性质的改革，日本完成了从封建社会向资本主义社会的过渡。</a:t>
            </a:r>
            <a:endParaRPr lang="zh-CN" altLang="en-US" sz="3200" b="1" noProof="1">
              <a:solidFill>
                <a:srgbClr val="FF0000"/>
              </a:solidFill>
              <a:latin typeface="黑体" panose="02010609060101010101" pitchFamily="49" charset="-122"/>
              <a:ea typeface="黑体" panose="02010609060101010101" pitchFamily="49" charset="-122"/>
            </a:endParaRPr>
          </a:p>
        </p:txBody>
      </p:sp>
      <p:sp>
        <p:nvSpPr>
          <p:cNvPr id="15368" name="AutoShape 7"/>
          <p:cNvSpPr>
            <a:spLocks noChangeArrowheads="1"/>
          </p:cNvSpPr>
          <p:nvPr/>
        </p:nvSpPr>
        <p:spPr bwMode="auto">
          <a:xfrm>
            <a:off x="801291" y="727075"/>
            <a:ext cx="3721894" cy="76993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b"/>
          <a:lstStyle/>
          <a:p>
            <a:r>
              <a:rPr lang="zh-CN" altLang="en-US" sz="4400" b="1">
                <a:solidFill>
                  <a:srgbClr val="FF0000"/>
                </a:solidFill>
                <a:latin typeface="黑体" pitchFamily="49" charset="-122"/>
                <a:ea typeface="黑体" pitchFamily="49" charset="-122"/>
              </a:rPr>
              <a:t>三、明治维新</a:t>
            </a:r>
          </a:p>
        </p:txBody>
      </p:sp>
    </p:spTree>
    <p:extLst>
      <p:ext uri="{BB962C8B-B14F-4D97-AF65-F5344CB8AC3E}">
        <p14:creationId xmlns:p14="http://schemas.microsoft.com/office/powerpoint/2010/main" val="2625865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2"/>
          <p:cNvSpPr>
            <a:spLocks noChangeArrowheads="1"/>
          </p:cNvSpPr>
          <p:nvPr/>
        </p:nvSpPr>
        <p:spPr bwMode="auto">
          <a:xfrm>
            <a:off x="815579" y="1674814"/>
            <a:ext cx="46482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0000"/>
              </a:lnSpc>
              <a:spcBef>
                <a:spcPct val="20000"/>
              </a:spcBef>
              <a:buClr>
                <a:schemeClr val="hlink"/>
              </a:buClr>
              <a:buSzPct val="65000"/>
              <a:buFont typeface="Wingdings" pitchFamily="2" charset="2"/>
              <a:buNone/>
            </a:pPr>
            <a:r>
              <a:rPr lang="zh-CN" altLang="en-US" sz="3600" b="1">
                <a:solidFill>
                  <a:srgbClr val="FF3300"/>
                </a:solidFill>
                <a:latin typeface="Arial" pitchFamily="34" charset="0"/>
              </a:rPr>
              <a:t>背景：</a:t>
            </a:r>
            <a:r>
              <a:rPr lang="en-US" altLang="zh-CN" sz="3600" b="1">
                <a:solidFill>
                  <a:srgbClr val="FF3300"/>
                </a:solidFill>
                <a:latin typeface="Arial" pitchFamily="34" charset="0"/>
              </a:rPr>
              <a:t>(</a:t>
            </a:r>
            <a:r>
              <a:rPr lang="zh-CN" altLang="en-US" sz="3600" b="1">
                <a:solidFill>
                  <a:srgbClr val="FF3300"/>
                </a:solidFill>
                <a:latin typeface="Arial" pitchFamily="34" charset="0"/>
              </a:rPr>
              <a:t>内忧外患）</a:t>
            </a:r>
          </a:p>
        </p:txBody>
      </p:sp>
      <p:sp>
        <p:nvSpPr>
          <p:cNvPr id="16390" name="Text Box 4"/>
          <p:cNvSpPr txBox="1">
            <a:spLocks noChangeArrowheads="1"/>
          </p:cNvSpPr>
          <p:nvPr/>
        </p:nvSpPr>
        <p:spPr bwMode="auto">
          <a:xfrm>
            <a:off x="723900" y="4675189"/>
            <a:ext cx="769620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000" b="1">
                <a:solidFill>
                  <a:srgbClr val="FF3300"/>
                </a:solidFill>
                <a:latin typeface="Arial" pitchFamily="34" charset="0"/>
              </a:rPr>
              <a:t>前提条件：</a:t>
            </a:r>
          </a:p>
          <a:p>
            <a:pPr eaLnBrk="1" hangingPunct="1"/>
            <a:endParaRPr lang="zh-CN" altLang="en-US" sz="4000" b="1">
              <a:solidFill>
                <a:srgbClr val="0000FF"/>
              </a:solidFill>
              <a:latin typeface="Arial" pitchFamily="34" charset="0"/>
            </a:endParaRPr>
          </a:p>
        </p:txBody>
      </p:sp>
      <p:sp>
        <p:nvSpPr>
          <p:cNvPr id="47107" name="Rectangle 5"/>
          <p:cNvSpPr>
            <a:spLocks noChangeArrowheads="1"/>
          </p:cNvSpPr>
          <p:nvPr/>
        </p:nvSpPr>
        <p:spPr bwMode="auto">
          <a:xfrm>
            <a:off x="608410" y="2284413"/>
            <a:ext cx="736520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600" b="1">
                <a:solidFill>
                  <a:srgbClr val="0000FF"/>
                </a:solidFill>
                <a:latin typeface="仿宋_GB2312"/>
                <a:ea typeface="仿宋_GB2312"/>
                <a:cs typeface="仿宋_GB2312"/>
              </a:rPr>
              <a:t>(1).</a:t>
            </a:r>
            <a:r>
              <a:rPr lang="zh-CN" altLang="en-US" sz="3600" b="1">
                <a:solidFill>
                  <a:srgbClr val="0000FF"/>
                </a:solidFill>
                <a:latin typeface="仿宋_GB2312"/>
                <a:ea typeface="仿宋_GB2312"/>
                <a:cs typeface="仿宋_GB2312"/>
              </a:rPr>
              <a:t>幕府的封建专制统治严重阻碍了日本 资本主义的发展                    </a:t>
            </a:r>
            <a:r>
              <a:rPr lang="en-US" altLang="zh-CN" sz="3600" b="1">
                <a:solidFill>
                  <a:srgbClr val="FF3300"/>
                </a:solidFill>
                <a:latin typeface="仿宋_GB2312"/>
                <a:ea typeface="仿宋_GB2312"/>
                <a:cs typeface="仿宋_GB2312"/>
              </a:rPr>
              <a:t>---</a:t>
            </a:r>
            <a:r>
              <a:rPr lang="zh-CN" altLang="en-US" sz="3600" b="1">
                <a:solidFill>
                  <a:srgbClr val="FF3300"/>
                </a:solidFill>
                <a:latin typeface="仿宋_GB2312"/>
                <a:ea typeface="仿宋_GB2312"/>
                <a:cs typeface="仿宋_GB2312"/>
              </a:rPr>
              <a:t>根本原因</a:t>
            </a:r>
          </a:p>
          <a:p>
            <a:r>
              <a:rPr lang="en-US" altLang="zh-CN" sz="3600" b="1">
                <a:solidFill>
                  <a:srgbClr val="0000FF"/>
                </a:solidFill>
                <a:latin typeface="仿宋_GB2312"/>
                <a:ea typeface="仿宋_GB2312"/>
                <a:cs typeface="仿宋_GB2312"/>
              </a:rPr>
              <a:t>(2).</a:t>
            </a:r>
            <a:r>
              <a:rPr lang="zh-CN" altLang="en-US" sz="3600" b="1">
                <a:solidFill>
                  <a:srgbClr val="0000FF"/>
                </a:solidFill>
                <a:latin typeface="仿宋_GB2312"/>
                <a:ea typeface="仿宋_GB2312"/>
                <a:cs typeface="仿宋_GB2312"/>
              </a:rPr>
              <a:t>面临沦为西方国家殖民地的危机</a:t>
            </a:r>
          </a:p>
          <a:p>
            <a:r>
              <a:rPr lang="en-US" altLang="zh-CN" sz="3600" b="1">
                <a:solidFill>
                  <a:srgbClr val="0000FF"/>
                </a:solidFill>
                <a:latin typeface="仿宋_GB2312"/>
                <a:ea typeface="仿宋_GB2312"/>
                <a:cs typeface="仿宋_GB2312"/>
              </a:rPr>
              <a:t>(3).</a:t>
            </a:r>
            <a:r>
              <a:rPr lang="zh-CN" altLang="en-US" sz="3600" b="1">
                <a:solidFill>
                  <a:srgbClr val="0000FF"/>
                </a:solidFill>
                <a:latin typeface="仿宋_GB2312"/>
                <a:ea typeface="仿宋_GB2312"/>
                <a:cs typeface="仿宋_GB2312"/>
              </a:rPr>
              <a:t>思想上</a:t>
            </a:r>
            <a:r>
              <a:rPr lang="en-US" altLang="zh-CN" sz="3600" b="1">
                <a:solidFill>
                  <a:srgbClr val="0000FF"/>
                </a:solidFill>
                <a:latin typeface="仿宋_GB2312"/>
                <a:ea typeface="仿宋_GB2312"/>
                <a:cs typeface="仿宋_GB2312"/>
              </a:rPr>
              <a:t>:</a:t>
            </a:r>
            <a:r>
              <a:rPr lang="zh-CN" altLang="en-US" sz="3600" b="1">
                <a:solidFill>
                  <a:srgbClr val="0000FF"/>
                </a:solidFill>
                <a:latin typeface="仿宋_GB2312"/>
                <a:ea typeface="仿宋_GB2312"/>
                <a:cs typeface="仿宋_GB2312"/>
              </a:rPr>
              <a:t>兰学盛行。（启蒙思想影响）</a:t>
            </a:r>
          </a:p>
        </p:txBody>
      </p:sp>
      <p:sp>
        <p:nvSpPr>
          <p:cNvPr id="16392" name="Text Box 4"/>
          <p:cNvSpPr>
            <a:spLocks noChangeArrowheads="1"/>
          </p:cNvSpPr>
          <p:nvPr/>
        </p:nvSpPr>
        <p:spPr bwMode="auto">
          <a:xfrm>
            <a:off x="657225" y="835025"/>
            <a:ext cx="480655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4400" b="1">
                <a:solidFill>
                  <a:srgbClr val="800000"/>
                </a:solidFill>
                <a:latin typeface="华文隶书" pitchFamily="2" charset="-122"/>
                <a:ea typeface="华文隶书" pitchFamily="2" charset="-122"/>
                <a:sym typeface="宋体" pitchFamily="2" charset="-122"/>
              </a:rPr>
              <a:t>三、明治维新</a:t>
            </a:r>
          </a:p>
        </p:txBody>
      </p:sp>
      <p:sp>
        <p:nvSpPr>
          <p:cNvPr id="2" name="Text Box 4"/>
          <p:cNvSpPr txBox="1">
            <a:spLocks noChangeArrowheads="1"/>
          </p:cNvSpPr>
          <p:nvPr/>
        </p:nvSpPr>
        <p:spPr bwMode="auto">
          <a:xfrm>
            <a:off x="706041" y="5399089"/>
            <a:ext cx="76962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000" b="1">
                <a:solidFill>
                  <a:srgbClr val="0000FF"/>
                </a:solidFill>
                <a:latin typeface="Arial" pitchFamily="34" charset="0"/>
              </a:rPr>
              <a:t>幕府统治被推翻，明治政府成立</a:t>
            </a:r>
          </a:p>
        </p:txBody>
      </p:sp>
    </p:spTree>
    <p:extLst>
      <p:ext uri="{BB962C8B-B14F-4D97-AF65-F5344CB8AC3E}">
        <p14:creationId xmlns:p14="http://schemas.microsoft.com/office/powerpoint/2010/main" val="10832619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linds(horizontal)">
                                      <p:cBhvr>
                                        <p:cTn id="7" dur="500"/>
                                        <p:tgtEl>
                                          <p:spTgt spid="471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10" name="文本框 27655"/>
          <p:cNvSpPr txBox="1"/>
          <p:nvPr/>
        </p:nvSpPr>
        <p:spPr>
          <a:xfrm>
            <a:off x="448867" y="1357313"/>
            <a:ext cx="1668065" cy="6001643"/>
          </a:xfrm>
          <a:prstGeom prst="rect">
            <a:avLst/>
          </a:prstGeom>
          <a:noFill/>
          <a:ln w="9525">
            <a:noFill/>
          </a:ln>
        </p:spPr>
        <p:txBody>
          <a:bodyPr>
            <a:spAutoFit/>
          </a:bodyPr>
          <a:lstStyle/>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时间：</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改革者：</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目的：</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开始：</a:t>
            </a:r>
          </a:p>
          <a:p>
            <a:pPr>
              <a:lnSpc>
                <a:spcPct val="160000"/>
              </a:lnSpc>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特点：</a:t>
            </a:r>
          </a:p>
        </p:txBody>
      </p:sp>
      <p:sp>
        <p:nvSpPr>
          <p:cNvPr id="3" name="文本框 2"/>
          <p:cNvSpPr txBox="1"/>
          <p:nvPr/>
        </p:nvSpPr>
        <p:spPr>
          <a:xfrm>
            <a:off x="2116932" y="1357313"/>
            <a:ext cx="6774656" cy="7355860"/>
          </a:xfrm>
          <a:prstGeom prst="rect">
            <a:avLst/>
          </a:prstGeom>
          <a:noFill/>
          <a:ln w="9525">
            <a:noFill/>
          </a:ln>
        </p:spPr>
        <p:txBody>
          <a:bodyPr>
            <a:spAutoFit/>
          </a:bodyPr>
          <a:lstStyle/>
          <a:p>
            <a:pPr>
              <a:lnSpc>
                <a:spcPct val="160000"/>
              </a:lnSpc>
              <a:defRPr/>
            </a:pPr>
            <a:r>
              <a:rPr lang="en-US" altLang="zh-CN" sz="4000" b="1" noProof="1">
                <a:solidFill>
                  <a:srgbClr val="FF0000"/>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rPr>
              <a:t>1868</a:t>
            </a:r>
            <a:r>
              <a:rPr lang="zh-CN" altLang="en-US" sz="4000" b="1" noProof="1">
                <a:solidFill>
                  <a:srgbClr val="FF0000"/>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rPr>
              <a:t>年；</a:t>
            </a:r>
          </a:p>
          <a:p>
            <a:pPr>
              <a:lnSpc>
                <a:spcPct val="170000"/>
              </a:lnSpc>
              <a:defRPr/>
            </a:pPr>
            <a:r>
              <a:rPr lang="zh-CN" altLang="en-US" sz="4000" b="1" noProof="1">
                <a:solidFill>
                  <a:srgbClr val="000099"/>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sym typeface="+mn-ea"/>
              </a:rPr>
              <a:t>明治天皇；</a:t>
            </a:r>
          </a:p>
          <a:p>
            <a:pPr>
              <a:lnSpc>
                <a:spcPct val="170000"/>
              </a:lnSpc>
              <a:defRPr/>
            </a:pPr>
            <a:r>
              <a:rPr lang="zh-CN" altLang="en-US" sz="4000" b="1" noProof="1">
                <a:solidFill>
                  <a:srgbClr val="FF0000"/>
                </a:solidFill>
                <a:effectLst>
                  <a:outerShdw blurRad="38100" dist="38100" dir="2700000" algn="tl">
                    <a:srgbClr val="000000">
                      <a:alpha val="43137"/>
                    </a:srgbClr>
                  </a:outerShdw>
                </a:effectLst>
                <a:latin typeface="Comic Sans MS" panose="030F0702030302020204" pitchFamily="66" charset="0"/>
                <a:ea typeface="黑体" panose="02010609060101010101" pitchFamily="49" charset="-122"/>
                <a:cs typeface="+mn-ea"/>
                <a:sym typeface="+mn-ea"/>
              </a:rPr>
              <a:t>富国强兵；</a:t>
            </a:r>
          </a:p>
          <a:p>
            <a:pPr>
              <a:lnSpc>
                <a:spcPct val="170000"/>
              </a:lnSpc>
              <a:defRPr/>
            </a:pP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1868年</a:t>
            </a:r>
            <a:r>
              <a:rPr lang="zh-CN" altLang="en-US" sz="4000" b="1" noProof="1">
                <a:solidFill>
                  <a:schemeClr val="hlink"/>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明治天皇</a:t>
            </a:r>
            <a:r>
              <a:rPr lang="zh-CN" altLang="en-US" sz="4000" b="1" noProof="1">
                <a:solidFill>
                  <a:srgbClr val="000099"/>
                </a:solidFill>
                <a:latin typeface="黑体" panose="02010609060101010101" pitchFamily="49" charset="-122"/>
                <a:ea typeface="黑体" panose="02010609060101010101" pitchFamily="49" charset="-122"/>
                <a:cs typeface="+mn-ea"/>
                <a:sym typeface="+mn-ea"/>
              </a:rPr>
              <a:t>颁布改革诏书；</a:t>
            </a:r>
          </a:p>
          <a:p>
            <a:pPr>
              <a:lnSpc>
                <a:spcPct val="170000"/>
              </a:lnSpc>
              <a:defRPr/>
            </a:pP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学习欧美资本主义制度（</a:t>
            </a:r>
            <a:r>
              <a:rPr lang="zh-CN" altLang="en-US" sz="4000" b="1" noProof="1">
                <a:solidFill>
                  <a:srgbClr val="0033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西化</a:t>
            </a:r>
            <a:r>
              <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endParaRPr lang="zh-CN" altLang="en-US" sz="40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17415" name="Text Box 4"/>
          <p:cNvSpPr>
            <a:spLocks noChangeArrowheads="1"/>
          </p:cNvSpPr>
          <p:nvPr/>
        </p:nvSpPr>
        <p:spPr bwMode="auto">
          <a:xfrm>
            <a:off x="675085" y="835025"/>
            <a:ext cx="480655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4400" b="1">
                <a:solidFill>
                  <a:srgbClr val="800000"/>
                </a:solidFill>
                <a:latin typeface="华文隶书" pitchFamily="2" charset="-122"/>
                <a:ea typeface="华文隶书" pitchFamily="2" charset="-122"/>
                <a:sym typeface="宋体" pitchFamily="2" charset="-122"/>
              </a:rPr>
              <a:t>三、明治维新</a:t>
            </a:r>
          </a:p>
        </p:txBody>
      </p:sp>
    </p:spTree>
    <p:extLst>
      <p:ext uri="{BB962C8B-B14F-4D97-AF65-F5344CB8AC3E}">
        <p14:creationId xmlns:p14="http://schemas.microsoft.com/office/powerpoint/2010/main" val="1933792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16"/>
          <p:cNvSpPr txBox="1">
            <a:spLocks noChangeArrowheads="1"/>
          </p:cNvSpPr>
          <p:nvPr/>
        </p:nvSpPr>
        <p:spPr bwMode="auto">
          <a:xfrm>
            <a:off x="857250" y="804863"/>
            <a:ext cx="694967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3600" b="1">
                <a:solidFill>
                  <a:srgbClr val="C00000"/>
                </a:solidFill>
                <a:latin typeface="宋体" pitchFamily="2" charset="-122"/>
              </a:rPr>
              <a:t>列表归纳日本明治维新的内容（附图解）</a:t>
            </a:r>
          </a:p>
        </p:txBody>
      </p:sp>
      <p:graphicFrame>
        <p:nvGraphicFramePr>
          <p:cNvPr id="9219" name="Group 3"/>
          <p:cNvGraphicFramePr>
            <a:graphicFrameLocks noGrp="1"/>
          </p:cNvGraphicFramePr>
          <p:nvPr>
            <p:ph idx="4294967295"/>
          </p:nvPr>
        </p:nvGraphicFramePr>
        <p:xfrm>
          <a:off x="0" y="1600201"/>
          <a:ext cx="6572250" cy="6607992"/>
        </p:xfrm>
        <a:graphic>
          <a:graphicData uri="http://schemas.openxmlformats.org/drawingml/2006/table">
            <a:tbl>
              <a:tblPr/>
              <a:tblGrid>
                <a:gridCol w="1257300"/>
                <a:gridCol w="5314950"/>
              </a:tblGrid>
              <a:tr h="518089">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 方 面</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           措          施</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8089">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政   治</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，实现中央集权 。</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5862">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军   事</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实行</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建立新式军队，提倡忠君、服从、不怕死的</a:t>
                      </a:r>
                      <a:r>
                        <a:rPr kumimoji="0" lang="zh-CN" alt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精神。</a:t>
                      </a:r>
                      <a:endParaRPr kumimoji="0" lang="en-US" altLang="zh-CN"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endParaRP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4751">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经   济</a:t>
                      </a:r>
                    </a:p>
                  </a:txBody>
                  <a:tcPr marL="68580" marR="68580" marT="45714" marB="45714"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推行</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，在</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的口号下，大力发展近代经济。</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28876">
                <a:tc>
                  <a:txBody>
                    <a:body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社会生活</a:t>
                      </a: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文化教育</a:t>
                      </a:r>
                    </a:p>
                  </a:txBody>
                  <a:tcPr marL="68580" marR="68580" marT="45714" marB="45714"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提倡</a:t>
                      </a:r>
                      <a:r>
                        <a:rPr kumimoji="0" lang="en-US" sz="2800" b="1" i="0" u="sng"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_________     </a:t>
                      </a:r>
                      <a:r>
                        <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rPr>
                        <a:t>，向西方学习，改造日本的教育、文化和生活方式。 </a:t>
                      </a: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562533">
                <a:tc>
                  <a:txBody>
                    <a:bodyPr/>
                    <a:lstStyle/>
                    <a:p>
                      <a:pPr marL="0" marR="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normalizeH="0" baseline="0" dirty="0" smtClean="0">
                          <a:ln>
                            <a:noFill/>
                          </a:ln>
                          <a:solidFill>
                            <a:schemeClr val="tx1"/>
                          </a:solidFill>
                          <a:effectLst/>
                          <a:latin typeface="宋体" panose="02010600030101010101" pitchFamily="2" charset="-122"/>
                          <a:ea typeface="宋体" panose="02010600030101010101" pitchFamily="2" charset="-122"/>
                          <a:cs typeface="+mn-cs"/>
                        </a:rPr>
                        <a:t>性    质</a:t>
                      </a:r>
                    </a:p>
                  </a:txBody>
                  <a:tcPr marL="68580" marR="68580" marT="45714" marB="45714"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dirty="0" smtClean="0">
                        <a:ln>
                          <a:noFill/>
                        </a:ln>
                        <a:solidFill>
                          <a:schemeClr val="tx1"/>
                        </a:solidFill>
                        <a:effectLst>
                          <a:outerShdw blurRad="38100" dist="38100" dir="2700000" algn="tl">
                            <a:srgbClr val="C0C0C0"/>
                          </a:outerShdw>
                        </a:effectLst>
                        <a:latin typeface="宋体" panose="02010600030101010101" pitchFamily="2" charset="-122"/>
                        <a:ea typeface="宋体" panose="02010600030101010101" pitchFamily="2" charset="-122"/>
                      </a:endParaRPr>
                    </a:p>
                  </a:txBody>
                  <a:tcPr marL="68580" marR="68580" marT="45714" marB="45714"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243" name="Text Box 30"/>
          <p:cNvSpPr txBox="1">
            <a:spLocks noChangeArrowheads="1"/>
          </p:cNvSpPr>
          <p:nvPr/>
        </p:nvSpPr>
        <p:spPr bwMode="auto">
          <a:xfrm>
            <a:off x="2302669" y="2057400"/>
            <a:ext cx="13716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废藩置县</a:t>
            </a:r>
          </a:p>
        </p:txBody>
      </p:sp>
      <p:sp>
        <p:nvSpPr>
          <p:cNvPr id="9244" name="Text Box 33"/>
          <p:cNvSpPr txBox="1">
            <a:spLocks noChangeArrowheads="1"/>
          </p:cNvSpPr>
          <p:nvPr/>
        </p:nvSpPr>
        <p:spPr bwMode="auto">
          <a:xfrm>
            <a:off x="4531519" y="3581400"/>
            <a:ext cx="12573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殖产兴业</a:t>
            </a:r>
          </a:p>
        </p:txBody>
      </p:sp>
      <p:sp>
        <p:nvSpPr>
          <p:cNvPr id="9246" name="Text Box 35"/>
          <p:cNvSpPr txBox="1">
            <a:spLocks noChangeArrowheads="1"/>
          </p:cNvSpPr>
          <p:nvPr/>
        </p:nvSpPr>
        <p:spPr bwMode="auto">
          <a:xfrm>
            <a:off x="2759869" y="3581400"/>
            <a:ext cx="14287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地税改革</a:t>
            </a:r>
          </a:p>
        </p:txBody>
      </p:sp>
      <p:sp>
        <p:nvSpPr>
          <p:cNvPr id="9247" name="Text Box 37"/>
          <p:cNvSpPr txBox="1">
            <a:spLocks noChangeArrowheads="1"/>
          </p:cNvSpPr>
          <p:nvPr/>
        </p:nvSpPr>
        <p:spPr bwMode="auto">
          <a:xfrm>
            <a:off x="2874169" y="2590800"/>
            <a:ext cx="10287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征兵制</a:t>
            </a:r>
          </a:p>
        </p:txBody>
      </p:sp>
      <p:sp>
        <p:nvSpPr>
          <p:cNvPr id="9251" name="Text Box 39"/>
          <p:cNvSpPr txBox="1">
            <a:spLocks noChangeArrowheads="1"/>
          </p:cNvSpPr>
          <p:nvPr/>
        </p:nvSpPr>
        <p:spPr bwMode="auto">
          <a:xfrm>
            <a:off x="2931319" y="4495800"/>
            <a:ext cx="1828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“文明开化”</a:t>
            </a:r>
          </a:p>
        </p:txBody>
      </p:sp>
      <p:sp>
        <p:nvSpPr>
          <p:cNvPr id="2" name="Text Box 37"/>
          <p:cNvSpPr txBox="1">
            <a:spLocks noChangeArrowheads="1"/>
          </p:cNvSpPr>
          <p:nvPr/>
        </p:nvSpPr>
        <p:spPr bwMode="auto">
          <a:xfrm>
            <a:off x="3902869" y="3048000"/>
            <a:ext cx="16002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FF0000"/>
                </a:solidFill>
                <a:latin typeface="Arial" pitchFamily="34" charset="0"/>
              </a:rPr>
              <a:t>“武士道”</a:t>
            </a:r>
          </a:p>
        </p:txBody>
      </p:sp>
      <p:sp>
        <p:nvSpPr>
          <p:cNvPr id="14" name="Rectangle 6"/>
          <p:cNvSpPr>
            <a:spLocks noChangeArrowheads="1"/>
          </p:cNvSpPr>
          <p:nvPr/>
        </p:nvSpPr>
        <p:spPr bwMode="auto">
          <a:xfrm>
            <a:off x="2302669" y="5638800"/>
            <a:ext cx="52578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solidFill>
                  <a:srgbClr val="FF0000"/>
                </a:solidFill>
                <a:latin typeface="黑体" pitchFamily="49" charset="-122"/>
                <a:ea typeface="黑体" pitchFamily="49" charset="-122"/>
              </a:rPr>
              <a:t>自上而下实行的资产阶级性质的改革</a:t>
            </a:r>
          </a:p>
        </p:txBody>
      </p:sp>
    </p:spTree>
    <p:extLst>
      <p:ext uri="{BB962C8B-B14F-4D97-AF65-F5344CB8AC3E}">
        <p14:creationId xmlns:p14="http://schemas.microsoft.com/office/powerpoint/2010/main" val="6575048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243">
                                            <p:txEl>
                                              <p:pRg st="0" end="0"/>
                                            </p:txEl>
                                          </p:spTgt>
                                        </p:tgtEl>
                                        <p:attrNameLst>
                                          <p:attrName>style.visibility</p:attrName>
                                        </p:attrNameLst>
                                      </p:cBhvr>
                                      <p:to>
                                        <p:strVal val="visible"/>
                                      </p:to>
                                    </p:set>
                                    <p:anim calcmode="lin" valueType="num">
                                      <p:cBhvr>
                                        <p:cTn id="7" dur="500" fill="hold"/>
                                        <p:tgtEl>
                                          <p:spTgt spid="924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9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247">
                                            <p:txEl>
                                              <p:pRg st="0" end="0"/>
                                            </p:txEl>
                                          </p:spTgt>
                                        </p:tgtEl>
                                        <p:attrNameLst>
                                          <p:attrName>style.visibility</p:attrName>
                                        </p:attrNameLst>
                                      </p:cBhvr>
                                      <p:to>
                                        <p:strVal val="visible"/>
                                      </p:to>
                                    </p:set>
                                    <p:anim calcmode="lin" valueType="num">
                                      <p:cBhvr>
                                        <p:cTn id="13" dur="500" fill="hold"/>
                                        <p:tgtEl>
                                          <p:spTgt spid="9247">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92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p:cTn id="19"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246">
                                            <p:txEl>
                                              <p:pRg st="0" end="0"/>
                                            </p:txEl>
                                          </p:spTgt>
                                        </p:tgtEl>
                                        <p:attrNameLst>
                                          <p:attrName>style.visibility</p:attrName>
                                        </p:attrNameLst>
                                      </p:cBhvr>
                                      <p:to>
                                        <p:strVal val="visible"/>
                                      </p:to>
                                    </p:set>
                                    <p:anim calcmode="lin" valueType="num">
                                      <p:cBhvr>
                                        <p:cTn id="25" dur="500" fill="hold"/>
                                        <p:tgtEl>
                                          <p:spTgt spid="9246">
                                            <p:txEl>
                                              <p:pRg st="0" end="0"/>
                                            </p:txEl>
                                          </p:spTgt>
                                        </p:tgtEl>
                                        <p:attrNameLst>
                                          <p:attrName>ppt_x</p:attrName>
                                        </p:attrNameLst>
                                      </p:cBhvr>
                                      <p:tavLst>
                                        <p:tav tm="0">
                                          <p:val>
                                            <p:strVal val="#ppt_x"/>
                                          </p:val>
                                        </p:tav>
                                        <p:tav tm="100000">
                                          <p:val>
                                            <p:strVal val="#ppt_x"/>
                                          </p:val>
                                        </p:tav>
                                      </p:tavLst>
                                    </p:anim>
                                    <p:anim calcmode="lin" valueType="num">
                                      <p:cBhvr>
                                        <p:cTn id="26" dur="500" fill="hold"/>
                                        <p:tgtEl>
                                          <p:spTgt spid="924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244">
                                            <p:txEl>
                                              <p:pRg st="0" end="0"/>
                                            </p:txEl>
                                          </p:spTgt>
                                        </p:tgtEl>
                                        <p:attrNameLst>
                                          <p:attrName>style.visibility</p:attrName>
                                        </p:attrNameLst>
                                      </p:cBhvr>
                                      <p:to>
                                        <p:strVal val="visible"/>
                                      </p:to>
                                    </p:set>
                                    <p:anim calcmode="lin" valueType="num">
                                      <p:cBhvr>
                                        <p:cTn id="31" dur="500" fill="hold"/>
                                        <p:tgtEl>
                                          <p:spTgt spid="9244">
                                            <p:txEl>
                                              <p:pRg st="0" end="0"/>
                                            </p:txEl>
                                          </p:spTgt>
                                        </p:tgtEl>
                                        <p:attrNameLst>
                                          <p:attrName>ppt_x</p:attrName>
                                        </p:attrNameLst>
                                      </p:cBhvr>
                                      <p:tavLst>
                                        <p:tav tm="0">
                                          <p:val>
                                            <p:strVal val="#ppt_x"/>
                                          </p:val>
                                        </p:tav>
                                        <p:tav tm="100000">
                                          <p:val>
                                            <p:strVal val="#ppt_x"/>
                                          </p:val>
                                        </p:tav>
                                      </p:tavLst>
                                    </p:anim>
                                    <p:anim calcmode="lin" valueType="num">
                                      <p:cBhvr>
                                        <p:cTn id="32" dur="500" fill="hold"/>
                                        <p:tgtEl>
                                          <p:spTgt spid="924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251">
                                            <p:txEl>
                                              <p:pRg st="0" end="0"/>
                                            </p:txEl>
                                          </p:spTgt>
                                        </p:tgtEl>
                                        <p:attrNameLst>
                                          <p:attrName>style.visibility</p:attrName>
                                        </p:attrNameLst>
                                      </p:cBhvr>
                                      <p:to>
                                        <p:strVal val="visible"/>
                                      </p:to>
                                    </p:set>
                                    <p:anim calcmode="lin" valueType="num">
                                      <p:cBhvr>
                                        <p:cTn id="37" dur="500" fill="hold"/>
                                        <p:tgtEl>
                                          <p:spTgt spid="9251">
                                            <p:txEl>
                                              <p:pRg st="0" end="0"/>
                                            </p:txEl>
                                          </p:spTgt>
                                        </p:tgtEl>
                                        <p:attrNameLst>
                                          <p:attrName>ppt_x</p:attrName>
                                        </p:attrNameLst>
                                      </p:cBhvr>
                                      <p:tavLst>
                                        <p:tav tm="0">
                                          <p:val>
                                            <p:strVal val="#ppt_x"/>
                                          </p:val>
                                        </p:tav>
                                        <p:tav tm="100000">
                                          <p:val>
                                            <p:strVal val="#ppt_x"/>
                                          </p:val>
                                        </p:tav>
                                      </p:tavLst>
                                    </p:anim>
                                    <p:anim calcmode="lin" valueType="num">
                                      <p:cBhvr>
                                        <p:cTn id="38" dur="500" fill="hold"/>
                                        <p:tgtEl>
                                          <p:spTgt spid="92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 calcmode="lin" valueType="num">
                                      <p:cBhvr>
                                        <p:cTn id="4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4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AutoShape 3"/>
          <p:cNvSpPr>
            <a:spLocks noChangeArrowheads="1"/>
          </p:cNvSpPr>
          <p:nvPr/>
        </p:nvSpPr>
        <p:spPr bwMode="auto">
          <a:xfrm>
            <a:off x="6703219" y="4279900"/>
            <a:ext cx="1747838" cy="1193800"/>
          </a:xfrm>
          <a:prstGeom prst="hexagon">
            <a:avLst>
              <a:gd name="adj" fmla="val 25000"/>
              <a:gd name="vf" fmla="val 115470"/>
            </a:avLst>
          </a:prstGeom>
          <a:gradFill rotWithShape="0">
            <a:gsLst>
              <a:gs pos="0">
                <a:schemeClr val="accent2">
                  <a:gamma/>
                  <a:shade val="46275"/>
                  <a:invGamma/>
                </a:schemeClr>
              </a:gs>
              <a:gs pos="100000">
                <a:schemeClr val="accent2"/>
              </a:gs>
            </a:gsLst>
            <a:path path="shape">
              <a:fillToRect l="50000" t="50000" r="50000" b="50000"/>
            </a:path>
          </a:gradFill>
          <a:ln w="9525">
            <a:solidFill>
              <a:schemeClr val="tx1"/>
            </a:solidFill>
            <a:miter lim="800000"/>
          </a:ln>
          <a:effectLst>
            <a:outerShdw dist="53882" dir="2700000" algn="ctr" rotWithShape="0">
              <a:srgbClr val="6600FF"/>
            </a:outerShdw>
          </a:effectLst>
        </p:spPr>
        <p:txBody>
          <a:bodyPr wrap="none" anchor="ctr"/>
          <a:lstStyle/>
          <a:p>
            <a:pPr algn="ctr">
              <a:buFontTx/>
              <a:buNone/>
              <a:defRPr/>
            </a:pPr>
            <a:r>
              <a:rPr kumimoji="1" lang="zh-CN" altLang="en-US" sz="6600" b="1">
                <a:solidFill>
                  <a:schemeClr val="bg1"/>
                </a:solidFill>
                <a:effectLst>
                  <a:outerShdw blurRad="38100" dist="38100" dir="2700000" algn="tl">
                    <a:srgbClr val="000000"/>
                  </a:outerShdw>
                </a:effectLst>
                <a:latin typeface="Times New Roman" panose="02020603050405020304" pitchFamily="18" charset="0"/>
                <a:ea typeface="黑体" panose="02010609060101010101" pitchFamily="49" charset="-122"/>
                <a:sym typeface="+mn-ea"/>
              </a:rPr>
              <a:t>东京</a:t>
            </a:r>
          </a:p>
        </p:txBody>
      </p:sp>
      <p:sp>
        <p:nvSpPr>
          <p:cNvPr id="68612" name="AutoShape 4"/>
          <p:cNvSpPr>
            <a:spLocks noChangeArrowheads="1"/>
          </p:cNvSpPr>
          <p:nvPr/>
        </p:nvSpPr>
        <p:spPr bwMode="auto">
          <a:xfrm>
            <a:off x="3042048" y="2606676"/>
            <a:ext cx="1329928" cy="854075"/>
          </a:xfrm>
          <a:prstGeom prst="octagon">
            <a:avLst>
              <a:gd name="adj" fmla="val 29287"/>
            </a:avLst>
          </a:prstGeom>
          <a:gradFill rotWithShape="0">
            <a:gsLst>
              <a:gs pos="0">
                <a:srgbClr val="99FF99">
                  <a:gamma/>
                  <a:shade val="46275"/>
                  <a:invGamma/>
                </a:srgbClr>
              </a:gs>
              <a:gs pos="100000">
                <a:srgbClr val="99FF99"/>
              </a:gs>
            </a:gsLst>
            <a:path path="shape">
              <a:fillToRect l="50000" t="50000" r="50000" b="50000"/>
            </a:path>
          </a:gradFill>
          <a:ln w="9525">
            <a:solidFill>
              <a:schemeClr val="tx1"/>
            </a:solidFill>
            <a:miter lim="800000"/>
          </a:ln>
          <a:effectLst>
            <a:outerShdw dist="63500" dir="3187806" algn="ctr" rotWithShape="0">
              <a:srgbClr val="6600FF"/>
            </a:outerShdw>
          </a:effectLst>
        </p:spPr>
        <p:txBody>
          <a:bodyPr wrap="none" anchor="ctr"/>
          <a:lstStyle/>
          <a:p>
            <a:pPr algn="ctr">
              <a:buFontTx/>
              <a:buNone/>
              <a:defRPr/>
            </a:pPr>
            <a:r>
              <a:rPr kumimoji="1" lang="zh-TW" altLang="en-US" sz="5400" b="1" dirty="0">
                <a:effectLst>
                  <a:outerShdw blurRad="38100" dist="38100" dir="2700000" algn="tl">
                    <a:srgbClr val="000000"/>
                  </a:outerShdw>
                </a:effectLst>
                <a:latin typeface="Times New Roman" panose="02020603050405020304" pitchFamily="18" charset="0"/>
                <a:ea typeface="黑体" panose="02010609060101010101" pitchFamily="49" charset="-122"/>
                <a:sym typeface="+mn-ea"/>
              </a:rPr>
              <a:t>京都</a:t>
            </a:r>
          </a:p>
        </p:txBody>
      </p:sp>
      <p:sp>
        <p:nvSpPr>
          <p:cNvPr id="68613" name="AutoShape 5"/>
          <p:cNvSpPr>
            <a:spLocks noChangeArrowheads="1"/>
          </p:cNvSpPr>
          <p:nvPr/>
        </p:nvSpPr>
        <p:spPr bwMode="auto">
          <a:xfrm>
            <a:off x="2132410" y="4581526"/>
            <a:ext cx="1253728" cy="892175"/>
          </a:xfrm>
          <a:prstGeom prst="octagon">
            <a:avLst>
              <a:gd name="adj" fmla="val 29287"/>
            </a:avLst>
          </a:prstGeom>
          <a:gradFill rotWithShape="0">
            <a:gsLst>
              <a:gs pos="0">
                <a:srgbClr val="FF99FF">
                  <a:gamma/>
                  <a:shade val="46275"/>
                  <a:invGamma/>
                </a:srgbClr>
              </a:gs>
              <a:gs pos="100000">
                <a:srgbClr val="FF99FF"/>
              </a:gs>
            </a:gsLst>
            <a:path path="shape">
              <a:fillToRect l="50000" t="50000" r="50000" b="50000"/>
            </a:path>
          </a:gradFill>
          <a:ln w="9525">
            <a:solidFill>
              <a:schemeClr val="tx1"/>
            </a:solidFill>
            <a:miter lim="800000"/>
          </a:ln>
          <a:effectLst>
            <a:outerShdw dist="53882" dir="2700000" algn="ctr" rotWithShape="0">
              <a:schemeClr val="bg2"/>
            </a:outerShdw>
          </a:effectLst>
        </p:spPr>
        <p:txBody>
          <a:bodyPr wrap="none" anchor="ctr"/>
          <a:lstStyle/>
          <a:p>
            <a:pPr algn="ctr">
              <a:buFontTx/>
              <a:buNone/>
              <a:defRPr/>
            </a:pPr>
            <a:r>
              <a:rPr kumimoji="1" lang="zh-TW" altLang="en-US" sz="5400" b="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sym typeface="+mn-ea"/>
              </a:rPr>
              <a:t>大阪</a:t>
            </a:r>
          </a:p>
        </p:txBody>
      </p:sp>
      <p:sp>
        <p:nvSpPr>
          <p:cNvPr id="68614" name="Oval 6"/>
          <p:cNvSpPr>
            <a:spLocks noChangeArrowheads="1"/>
          </p:cNvSpPr>
          <p:nvPr/>
        </p:nvSpPr>
        <p:spPr bwMode="auto">
          <a:xfrm>
            <a:off x="4388644" y="5399088"/>
            <a:ext cx="401241" cy="614362"/>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5" name="Oval 7"/>
          <p:cNvSpPr>
            <a:spLocks noChangeArrowheads="1"/>
          </p:cNvSpPr>
          <p:nvPr/>
        </p:nvSpPr>
        <p:spPr bwMode="auto">
          <a:xfrm>
            <a:off x="6798469" y="2860675"/>
            <a:ext cx="750094" cy="1028700"/>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6" name="Oval 8"/>
          <p:cNvSpPr>
            <a:spLocks noChangeArrowheads="1"/>
          </p:cNvSpPr>
          <p:nvPr/>
        </p:nvSpPr>
        <p:spPr bwMode="auto">
          <a:xfrm>
            <a:off x="1014412" y="3240088"/>
            <a:ext cx="652463" cy="900112"/>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7" name="Oval 9"/>
          <p:cNvSpPr>
            <a:spLocks noChangeArrowheads="1"/>
          </p:cNvSpPr>
          <p:nvPr/>
        </p:nvSpPr>
        <p:spPr bwMode="auto">
          <a:xfrm>
            <a:off x="6229350" y="5872164"/>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8" name="Oval 10"/>
          <p:cNvSpPr>
            <a:spLocks noChangeArrowheads="1"/>
          </p:cNvSpPr>
          <p:nvPr/>
        </p:nvSpPr>
        <p:spPr bwMode="auto">
          <a:xfrm>
            <a:off x="4856560" y="2457451"/>
            <a:ext cx="600075" cy="8921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19" name="Oval 11"/>
          <p:cNvSpPr>
            <a:spLocks noChangeArrowheads="1"/>
          </p:cNvSpPr>
          <p:nvPr/>
        </p:nvSpPr>
        <p:spPr bwMode="auto">
          <a:xfrm>
            <a:off x="3931444" y="3973514"/>
            <a:ext cx="550069" cy="820737"/>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0" name="Oval 12"/>
          <p:cNvSpPr>
            <a:spLocks noChangeArrowheads="1"/>
          </p:cNvSpPr>
          <p:nvPr/>
        </p:nvSpPr>
        <p:spPr bwMode="auto">
          <a:xfrm>
            <a:off x="4856560" y="3994151"/>
            <a:ext cx="752475" cy="103822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1" name="Oval 13"/>
          <p:cNvSpPr>
            <a:spLocks noChangeArrowheads="1"/>
          </p:cNvSpPr>
          <p:nvPr/>
        </p:nvSpPr>
        <p:spPr bwMode="auto">
          <a:xfrm>
            <a:off x="2015728" y="2597151"/>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2" name="Oval 14"/>
          <p:cNvSpPr>
            <a:spLocks noChangeArrowheads="1"/>
          </p:cNvSpPr>
          <p:nvPr/>
        </p:nvSpPr>
        <p:spPr bwMode="auto">
          <a:xfrm>
            <a:off x="2132410" y="3825876"/>
            <a:ext cx="397669" cy="544513"/>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3" name="Oval 15"/>
          <p:cNvSpPr>
            <a:spLocks noChangeArrowheads="1"/>
          </p:cNvSpPr>
          <p:nvPr/>
        </p:nvSpPr>
        <p:spPr bwMode="auto">
          <a:xfrm>
            <a:off x="1188244" y="4870451"/>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4" name="Oval 16"/>
          <p:cNvSpPr>
            <a:spLocks noChangeArrowheads="1"/>
          </p:cNvSpPr>
          <p:nvPr/>
        </p:nvSpPr>
        <p:spPr bwMode="auto">
          <a:xfrm>
            <a:off x="7789069" y="2327276"/>
            <a:ext cx="401241" cy="614363"/>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5" name="Oval 17"/>
          <p:cNvSpPr>
            <a:spLocks noChangeArrowheads="1"/>
          </p:cNvSpPr>
          <p:nvPr/>
        </p:nvSpPr>
        <p:spPr bwMode="auto">
          <a:xfrm>
            <a:off x="5830491" y="3425826"/>
            <a:ext cx="500063" cy="7524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3600" b="1">
                <a:solidFill>
                  <a:schemeClr val="bg1"/>
                </a:solidFill>
                <a:latin typeface="Times New Roman" pitchFamily="18" charset="0"/>
                <a:ea typeface="黑体" pitchFamily="49" charset="-122"/>
              </a:rPr>
              <a:t>县</a:t>
            </a:r>
          </a:p>
        </p:txBody>
      </p:sp>
      <p:sp>
        <p:nvSpPr>
          <p:cNvPr id="68626" name="Rectangle 18"/>
          <p:cNvSpPr>
            <a:spLocks noChangeArrowheads="1"/>
          </p:cNvSpPr>
          <p:nvPr/>
        </p:nvSpPr>
        <p:spPr bwMode="auto">
          <a:xfrm>
            <a:off x="1757363" y="5969001"/>
            <a:ext cx="2189560" cy="752475"/>
          </a:xfrm>
          <a:prstGeom prst="rect">
            <a:avLst/>
          </a:prstGeom>
          <a:solidFill>
            <a:srgbClr val="0000FF"/>
          </a:solidFill>
          <a:ln w="9525">
            <a:solidFill>
              <a:schemeClr val="tx1"/>
            </a:solidFill>
            <a:miter lim="800000"/>
            <a:headEnd/>
            <a:tailEnd/>
          </a:ln>
        </p:spPr>
        <p:txBody>
          <a:bodyPr wrap="none" anchor="ctr"/>
          <a:lstStyle/>
          <a:p>
            <a:pPr algn="ctr">
              <a:buFont typeface="Wingdings" pitchFamily="2" charset="2"/>
              <a:buNone/>
            </a:pPr>
            <a:r>
              <a:rPr lang="zh-TW" altLang="en-US" sz="4000" b="1">
                <a:solidFill>
                  <a:srgbClr val="FFFF00"/>
                </a:solidFill>
                <a:latin typeface="Times New Roman" pitchFamily="18" charset="0"/>
                <a:ea typeface="黑体" pitchFamily="49" charset="-122"/>
              </a:rPr>
              <a:t>三府七十二</a:t>
            </a:r>
            <a:r>
              <a:rPr lang="zh-CN" altLang="en-US" sz="4000" b="1">
                <a:solidFill>
                  <a:srgbClr val="FFFF00"/>
                </a:solidFill>
                <a:latin typeface="Times New Roman" pitchFamily="18" charset="0"/>
                <a:ea typeface="黑体" pitchFamily="49" charset="-122"/>
              </a:rPr>
              <a:t>县</a:t>
            </a:r>
          </a:p>
        </p:txBody>
      </p:sp>
      <p:sp>
        <p:nvSpPr>
          <p:cNvPr id="68627" name="Oval 19"/>
          <p:cNvSpPr>
            <a:spLocks noChangeArrowheads="1"/>
          </p:cNvSpPr>
          <p:nvPr/>
        </p:nvSpPr>
        <p:spPr bwMode="auto">
          <a:xfrm>
            <a:off x="7424737" y="5927726"/>
            <a:ext cx="201216" cy="3460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000" b="1">
                <a:solidFill>
                  <a:schemeClr val="bg1"/>
                </a:solidFill>
                <a:latin typeface="Times New Roman" pitchFamily="18" charset="0"/>
                <a:ea typeface="黑体" pitchFamily="49" charset="-122"/>
              </a:rPr>
              <a:t>县</a:t>
            </a:r>
            <a:endParaRPr lang="zh-CN" altLang="en-US" sz="3600" b="1">
              <a:solidFill>
                <a:schemeClr val="bg1"/>
              </a:solidFill>
              <a:latin typeface="Times New Roman" pitchFamily="18" charset="0"/>
              <a:ea typeface="黑体" pitchFamily="49" charset="-122"/>
            </a:endParaRPr>
          </a:p>
        </p:txBody>
      </p:sp>
      <p:sp>
        <p:nvSpPr>
          <p:cNvPr id="68628" name="Oval 20"/>
          <p:cNvSpPr>
            <a:spLocks noChangeArrowheads="1"/>
          </p:cNvSpPr>
          <p:nvPr/>
        </p:nvSpPr>
        <p:spPr bwMode="auto">
          <a:xfrm>
            <a:off x="5303044" y="5692776"/>
            <a:ext cx="298847" cy="473075"/>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000" b="1">
                <a:solidFill>
                  <a:schemeClr val="bg1"/>
                </a:solidFill>
                <a:latin typeface="Times New Roman" pitchFamily="18" charset="0"/>
                <a:ea typeface="黑体" pitchFamily="49" charset="-122"/>
              </a:rPr>
              <a:t>县</a:t>
            </a:r>
          </a:p>
        </p:txBody>
      </p:sp>
      <p:sp>
        <p:nvSpPr>
          <p:cNvPr id="68629" name="Oval 21"/>
          <p:cNvSpPr>
            <a:spLocks noChangeArrowheads="1"/>
          </p:cNvSpPr>
          <p:nvPr/>
        </p:nvSpPr>
        <p:spPr bwMode="auto">
          <a:xfrm>
            <a:off x="5955506" y="4735513"/>
            <a:ext cx="390525" cy="550862"/>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800" b="1">
                <a:solidFill>
                  <a:schemeClr val="bg1"/>
                </a:solidFill>
                <a:latin typeface="Times New Roman" pitchFamily="18" charset="0"/>
                <a:ea typeface="黑体" pitchFamily="49" charset="-122"/>
              </a:rPr>
              <a:t>县</a:t>
            </a:r>
          </a:p>
        </p:txBody>
      </p:sp>
      <p:sp>
        <p:nvSpPr>
          <p:cNvPr id="68630" name="Oval 22"/>
          <p:cNvSpPr>
            <a:spLocks noChangeArrowheads="1"/>
          </p:cNvSpPr>
          <p:nvPr/>
        </p:nvSpPr>
        <p:spPr bwMode="auto">
          <a:xfrm>
            <a:off x="3215879" y="3940175"/>
            <a:ext cx="284559" cy="290513"/>
          </a:xfrm>
          <a:prstGeom prst="ellipse">
            <a:avLst/>
          </a:prstGeom>
          <a:gradFill rotWithShape="0">
            <a:gsLst>
              <a:gs pos="0">
                <a:srgbClr val="FF6699"/>
              </a:gs>
              <a:gs pos="50000">
                <a:srgbClr val="FF0000"/>
              </a:gs>
              <a:gs pos="100000">
                <a:srgbClr val="FF6699"/>
              </a:gs>
            </a:gsLst>
            <a:lin ang="2700000" scaled="1"/>
          </a:gradFill>
          <a:ln w="9525">
            <a:solidFill>
              <a:schemeClr val="tx1"/>
            </a:solidFill>
            <a:round/>
            <a:headEnd/>
            <a:tailEnd/>
          </a:ln>
        </p:spPr>
        <p:txBody>
          <a:bodyPr wrap="none" anchor="ctr"/>
          <a:lstStyle/>
          <a:p>
            <a:pPr algn="ctr">
              <a:buFont typeface="Wingdings" pitchFamily="2" charset="2"/>
              <a:buNone/>
            </a:pPr>
            <a:r>
              <a:rPr lang="zh-CN" altLang="en-US" sz="2000" b="1">
                <a:solidFill>
                  <a:schemeClr val="bg1"/>
                </a:solidFill>
                <a:latin typeface="Times New Roman" pitchFamily="18" charset="0"/>
                <a:ea typeface="黑体" pitchFamily="49" charset="-122"/>
              </a:rPr>
              <a:t>县</a:t>
            </a:r>
          </a:p>
        </p:txBody>
      </p:sp>
      <p:sp>
        <p:nvSpPr>
          <p:cNvPr id="23" name="Text Box 3"/>
          <p:cNvSpPr txBox="1"/>
          <p:nvPr/>
        </p:nvSpPr>
        <p:spPr>
          <a:xfrm>
            <a:off x="647700" y="587375"/>
            <a:ext cx="8536781" cy="2308324"/>
          </a:xfrm>
          <a:prstGeom prst="rect">
            <a:avLst/>
          </a:prstGeom>
          <a:noFill/>
          <a:ln w="9525">
            <a:noFill/>
          </a:ln>
        </p:spPr>
        <p:txBody>
          <a:bodyPr>
            <a:spAutoFit/>
          </a:bodyPr>
          <a:lstStyle/>
          <a:p>
            <a:pPr>
              <a:lnSpc>
                <a:spcPct val="12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内容：</a:t>
            </a:r>
          </a:p>
          <a:p>
            <a:pPr>
              <a:lnSpc>
                <a:spcPct val="12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（1）政治上：</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zh-CN"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废藩置县</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实现</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中央集权；</a:t>
            </a:r>
          </a:p>
        </p:txBody>
      </p:sp>
      <p:sp>
        <p:nvSpPr>
          <p:cNvPr id="28681" name="AutoShape 8"/>
          <p:cNvSpPr/>
          <p:nvPr/>
        </p:nvSpPr>
        <p:spPr>
          <a:xfrm>
            <a:off x="4252912" y="2206626"/>
            <a:ext cx="2476500" cy="1622425"/>
          </a:xfrm>
          <a:prstGeom prst="wedgeEllipseCallout">
            <a:avLst>
              <a:gd name="adj1" fmla="val -45144"/>
              <a:gd name="adj2" fmla="val -60054"/>
            </a:avLst>
          </a:prstGeom>
          <a:solidFill>
            <a:srgbClr val="FFFECF"/>
          </a:solidFill>
          <a:ln w="28575" cap="flat" cmpd="sng">
            <a:solidFill>
              <a:srgbClr val="0606F8"/>
            </a:solidFill>
            <a:prstDash val="solid"/>
            <a:miter/>
            <a:headEnd type="none" w="med" len="med"/>
            <a:tailEnd type="none" w="med" len="med"/>
          </a:ln>
        </p:spPr>
        <p:txBody>
          <a:bodyPr/>
          <a:lstStyle/>
          <a:p>
            <a:pPr algn="ctr">
              <a:defRPr/>
            </a:pPr>
            <a:r>
              <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加强国家统一</a:t>
            </a:r>
          </a:p>
        </p:txBody>
      </p:sp>
    </p:spTree>
    <p:extLst>
      <p:ext uri="{BB962C8B-B14F-4D97-AF65-F5344CB8AC3E}">
        <p14:creationId xmlns:p14="http://schemas.microsoft.com/office/powerpoint/2010/main" val="2571886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grpId="0" nodeType="click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500" fill="hold"/>
                                        <p:tgtEl>
                                          <p:spTgt spid="68611"/>
                                        </p:tgtEl>
                                        <p:attrNameLst>
                                          <p:attrName>ppt_w</p:attrName>
                                        </p:attrNameLst>
                                      </p:cBhvr>
                                      <p:tavLst>
                                        <p:tav tm="0">
                                          <p:val>
                                            <p:strVal val="2/3*#ppt_w"/>
                                          </p:val>
                                        </p:tav>
                                        <p:tav tm="100000">
                                          <p:val>
                                            <p:strVal val="#ppt_w"/>
                                          </p:val>
                                        </p:tav>
                                      </p:tavLst>
                                    </p:anim>
                                    <p:anim calcmode="lin" valueType="num">
                                      <p:cBhvr>
                                        <p:cTn id="8" dur="500" fill="hold"/>
                                        <p:tgtEl>
                                          <p:spTgt spid="68611"/>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3" presetClass="entr" presetSubtype="288" fill="hold" grpId="0" nodeType="afterEffect">
                                  <p:stCondLst>
                                    <p:cond delay="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500" fill="hold"/>
                                        <p:tgtEl>
                                          <p:spTgt spid="68612"/>
                                        </p:tgtEl>
                                        <p:attrNameLst>
                                          <p:attrName>ppt_w</p:attrName>
                                        </p:attrNameLst>
                                      </p:cBhvr>
                                      <p:tavLst>
                                        <p:tav tm="0">
                                          <p:val>
                                            <p:strVal val="4/3*#ppt_w"/>
                                          </p:val>
                                        </p:tav>
                                        <p:tav tm="100000">
                                          <p:val>
                                            <p:strVal val="#ppt_w"/>
                                          </p:val>
                                        </p:tav>
                                      </p:tavLst>
                                    </p:anim>
                                    <p:anim calcmode="lin" valueType="num">
                                      <p:cBhvr>
                                        <p:cTn id="13" dur="500" fill="hold"/>
                                        <p:tgtEl>
                                          <p:spTgt spid="68612"/>
                                        </p:tgtEl>
                                        <p:attrNameLst>
                                          <p:attrName>ppt_h</p:attrName>
                                        </p:attrNameLst>
                                      </p:cBhvr>
                                      <p:tavLst>
                                        <p:tav tm="0">
                                          <p:val>
                                            <p:strVal val="4/3*#ppt_h"/>
                                          </p:val>
                                        </p:tav>
                                        <p:tav tm="100000">
                                          <p:val>
                                            <p:strVal val="#ppt_h"/>
                                          </p:val>
                                        </p:tav>
                                      </p:tavLst>
                                    </p:anim>
                                  </p:childTnLst>
                                </p:cTn>
                              </p:par>
                            </p:childTnLst>
                          </p:cTn>
                        </p:par>
                        <p:par>
                          <p:cTn id="14" fill="hold" nodeType="afterGroup">
                            <p:stCondLst>
                              <p:cond delay="1000"/>
                            </p:stCondLst>
                            <p:childTnLst>
                              <p:par>
                                <p:cTn id="15" presetID="23" presetClass="entr" presetSubtype="288" fill="hold" grpId="0" nodeType="afterEffect">
                                  <p:stCondLst>
                                    <p:cond delay="0"/>
                                  </p:stCondLst>
                                  <p:childTnLst>
                                    <p:set>
                                      <p:cBhvr>
                                        <p:cTn id="16" dur="1" fill="hold">
                                          <p:stCondLst>
                                            <p:cond delay="0"/>
                                          </p:stCondLst>
                                        </p:cTn>
                                        <p:tgtEl>
                                          <p:spTgt spid="68613"/>
                                        </p:tgtEl>
                                        <p:attrNameLst>
                                          <p:attrName>style.visibility</p:attrName>
                                        </p:attrNameLst>
                                      </p:cBhvr>
                                      <p:to>
                                        <p:strVal val="visible"/>
                                      </p:to>
                                    </p:set>
                                    <p:anim calcmode="lin" valueType="num">
                                      <p:cBhvr>
                                        <p:cTn id="17" dur="500" fill="hold"/>
                                        <p:tgtEl>
                                          <p:spTgt spid="68613"/>
                                        </p:tgtEl>
                                        <p:attrNameLst>
                                          <p:attrName>ppt_w</p:attrName>
                                        </p:attrNameLst>
                                      </p:cBhvr>
                                      <p:tavLst>
                                        <p:tav tm="0">
                                          <p:val>
                                            <p:strVal val="4/3*#ppt_w"/>
                                          </p:val>
                                        </p:tav>
                                        <p:tav tm="100000">
                                          <p:val>
                                            <p:strVal val="#ppt_w"/>
                                          </p:val>
                                        </p:tav>
                                      </p:tavLst>
                                    </p:anim>
                                    <p:anim calcmode="lin" valueType="num">
                                      <p:cBhvr>
                                        <p:cTn id="18" dur="500" fill="hold"/>
                                        <p:tgtEl>
                                          <p:spTgt spid="6861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68614"/>
                                        </p:tgtEl>
                                        <p:attrNameLst>
                                          <p:attrName>style.visibility</p:attrName>
                                        </p:attrNameLst>
                                      </p:cBhvr>
                                      <p:to>
                                        <p:strVal val="visible"/>
                                      </p:to>
                                    </p:set>
                                    <p:animEffect transition="in" filter="dissolve">
                                      <p:cBhvr>
                                        <p:cTn id="22" dur="500"/>
                                        <p:tgtEl>
                                          <p:spTgt spid="68614"/>
                                        </p:tgtEl>
                                      </p:cBhvr>
                                    </p:animEffect>
                                  </p:childTnLst>
                                </p:cTn>
                              </p:par>
                            </p:childTnLst>
                          </p:cTn>
                        </p:par>
                        <p:par>
                          <p:cTn id="23" fill="hold" nodeType="afterGroup">
                            <p:stCondLst>
                              <p:cond delay="2000"/>
                            </p:stCondLst>
                            <p:childTnLst>
                              <p:par>
                                <p:cTn id="24" presetID="9" presetClass="entr" presetSubtype="0" fill="hold" grpId="0" nodeType="afterEffect">
                                  <p:stCondLst>
                                    <p:cond delay="0"/>
                                  </p:stCondLst>
                                  <p:childTnLst>
                                    <p:set>
                                      <p:cBhvr>
                                        <p:cTn id="25" dur="1" fill="hold">
                                          <p:stCondLst>
                                            <p:cond delay="0"/>
                                          </p:stCondLst>
                                        </p:cTn>
                                        <p:tgtEl>
                                          <p:spTgt spid="68627"/>
                                        </p:tgtEl>
                                        <p:attrNameLst>
                                          <p:attrName>style.visibility</p:attrName>
                                        </p:attrNameLst>
                                      </p:cBhvr>
                                      <p:to>
                                        <p:strVal val="visible"/>
                                      </p:to>
                                    </p:set>
                                    <p:animEffect transition="in" filter="dissolve">
                                      <p:cBhvr>
                                        <p:cTn id="26" dur="500"/>
                                        <p:tgtEl>
                                          <p:spTgt spid="68627"/>
                                        </p:tgtEl>
                                      </p:cBhvr>
                                    </p:animEffect>
                                  </p:childTnLst>
                                </p:cTn>
                              </p:par>
                            </p:childTnLst>
                          </p:cTn>
                        </p:par>
                        <p:par>
                          <p:cTn id="27" fill="hold" nodeType="afterGroup">
                            <p:stCondLst>
                              <p:cond delay="2500"/>
                            </p:stCondLst>
                            <p:childTnLst>
                              <p:par>
                                <p:cTn id="28" presetID="9" presetClass="entr" presetSubtype="0" fill="hold" grpId="0" nodeType="afterEffect">
                                  <p:stCondLst>
                                    <p:cond delay="0"/>
                                  </p:stCondLst>
                                  <p:childTnLst>
                                    <p:set>
                                      <p:cBhvr>
                                        <p:cTn id="29" dur="1" fill="hold">
                                          <p:stCondLst>
                                            <p:cond delay="0"/>
                                          </p:stCondLst>
                                        </p:cTn>
                                        <p:tgtEl>
                                          <p:spTgt spid="68628"/>
                                        </p:tgtEl>
                                        <p:attrNameLst>
                                          <p:attrName>style.visibility</p:attrName>
                                        </p:attrNameLst>
                                      </p:cBhvr>
                                      <p:to>
                                        <p:strVal val="visible"/>
                                      </p:to>
                                    </p:set>
                                    <p:animEffect transition="in" filter="dissolve">
                                      <p:cBhvr>
                                        <p:cTn id="30" dur="500"/>
                                        <p:tgtEl>
                                          <p:spTgt spid="68628"/>
                                        </p:tgtEl>
                                      </p:cBhvr>
                                    </p:animEffect>
                                  </p:childTnLst>
                                </p:cTn>
                              </p:par>
                            </p:childTnLst>
                          </p:cTn>
                        </p:par>
                        <p:par>
                          <p:cTn id="31" fill="hold" nodeType="afterGroup">
                            <p:stCondLst>
                              <p:cond delay="3000"/>
                            </p:stCondLst>
                            <p:childTnLst>
                              <p:par>
                                <p:cTn id="32" presetID="9" presetClass="entr" presetSubtype="0" fill="hold" grpId="0" nodeType="afterEffect">
                                  <p:stCondLst>
                                    <p:cond delay="0"/>
                                  </p:stCondLst>
                                  <p:childTnLst>
                                    <p:set>
                                      <p:cBhvr>
                                        <p:cTn id="33" dur="1" fill="hold">
                                          <p:stCondLst>
                                            <p:cond delay="0"/>
                                          </p:stCondLst>
                                        </p:cTn>
                                        <p:tgtEl>
                                          <p:spTgt spid="68615"/>
                                        </p:tgtEl>
                                        <p:attrNameLst>
                                          <p:attrName>style.visibility</p:attrName>
                                        </p:attrNameLst>
                                      </p:cBhvr>
                                      <p:to>
                                        <p:strVal val="visible"/>
                                      </p:to>
                                    </p:set>
                                    <p:animEffect transition="in" filter="dissolve">
                                      <p:cBhvr>
                                        <p:cTn id="34" dur="500"/>
                                        <p:tgtEl>
                                          <p:spTgt spid="68615"/>
                                        </p:tgtEl>
                                      </p:cBhvr>
                                    </p:animEffect>
                                  </p:childTnLst>
                                </p:cTn>
                              </p:par>
                            </p:childTnLst>
                          </p:cTn>
                        </p:par>
                        <p:par>
                          <p:cTn id="35" fill="hold" nodeType="afterGroup">
                            <p:stCondLst>
                              <p:cond delay="3500"/>
                            </p:stCondLst>
                            <p:childTnLst>
                              <p:par>
                                <p:cTn id="36" presetID="9" presetClass="entr" presetSubtype="0" fill="hold" grpId="0" nodeType="afterEffect">
                                  <p:stCondLst>
                                    <p:cond delay="0"/>
                                  </p:stCondLst>
                                  <p:childTnLst>
                                    <p:set>
                                      <p:cBhvr>
                                        <p:cTn id="37" dur="1" fill="hold">
                                          <p:stCondLst>
                                            <p:cond delay="0"/>
                                          </p:stCondLst>
                                        </p:cTn>
                                        <p:tgtEl>
                                          <p:spTgt spid="68616"/>
                                        </p:tgtEl>
                                        <p:attrNameLst>
                                          <p:attrName>style.visibility</p:attrName>
                                        </p:attrNameLst>
                                      </p:cBhvr>
                                      <p:to>
                                        <p:strVal val="visible"/>
                                      </p:to>
                                    </p:set>
                                    <p:animEffect transition="in" filter="dissolve">
                                      <p:cBhvr>
                                        <p:cTn id="38" dur="500"/>
                                        <p:tgtEl>
                                          <p:spTgt spid="68616"/>
                                        </p:tgtEl>
                                      </p:cBhvr>
                                    </p:animEffect>
                                  </p:childTnLst>
                                </p:cTn>
                              </p:par>
                            </p:childTnLst>
                          </p:cTn>
                        </p:par>
                        <p:par>
                          <p:cTn id="39" fill="hold" nodeType="afterGroup">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68629"/>
                                        </p:tgtEl>
                                        <p:attrNameLst>
                                          <p:attrName>style.visibility</p:attrName>
                                        </p:attrNameLst>
                                      </p:cBhvr>
                                      <p:to>
                                        <p:strVal val="visible"/>
                                      </p:to>
                                    </p:set>
                                    <p:animEffect transition="in" filter="dissolve">
                                      <p:cBhvr>
                                        <p:cTn id="42" dur="500"/>
                                        <p:tgtEl>
                                          <p:spTgt spid="68629"/>
                                        </p:tgtEl>
                                      </p:cBhvr>
                                    </p:animEffect>
                                  </p:childTnLst>
                                </p:cTn>
                              </p:par>
                            </p:childTnLst>
                          </p:cTn>
                        </p:par>
                        <p:par>
                          <p:cTn id="43" fill="hold" nodeType="afterGroup">
                            <p:stCondLst>
                              <p:cond delay="4500"/>
                            </p:stCondLst>
                            <p:childTnLst>
                              <p:par>
                                <p:cTn id="44" presetID="9" presetClass="entr" presetSubtype="0" fill="hold" grpId="0" nodeType="afterEffect">
                                  <p:stCondLst>
                                    <p:cond delay="0"/>
                                  </p:stCondLst>
                                  <p:childTnLst>
                                    <p:set>
                                      <p:cBhvr>
                                        <p:cTn id="45" dur="1" fill="hold">
                                          <p:stCondLst>
                                            <p:cond delay="0"/>
                                          </p:stCondLst>
                                        </p:cTn>
                                        <p:tgtEl>
                                          <p:spTgt spid="68630"/>
                                        </p:tgtEl>
                                        <p:attrNameLst>
                                          <p:attrName>style.visibility</p:attrName>
                                        </p:attrNameLst>
                                      </p:cBhvr>
                                      <p:to>
                                        <p:strVal val="visible"/>
                                      </p:to>
                                    </p:set>
                                    <p:animEffect transition="in" filter="dissolve">
                                      <p:cBhvr>
                                        <p:cTn id="46" dur="500"/>
                                        <p:tgtEl>
                                          <p:spTgt spid="68630"/>
                                        </p:tgtEl>
                                      </p:cBhvr>
                                    </p:animEffect>
                                  </p:childTnLst>
                                </p:cTn>
                              </p:par>
                            </p:childTnLst>
                          </p:cTn>
                        </p:par>
                        <p:par>
                          <p:cTn id="47" fill="hold" nodeType="afterGroup">
                            <p:stCondLst>
                              <p:cond delay="5000"/>
                            </p:stCondLst>
                            <p:childTnLst>
                              <p:par>
                                <p:cTn id="48" presetID="9" presetClass="entr" presetSubtype="0" fill="hold" grpId="0" nodeType="afterEffect">
                                  <p:stCondLst>
                                    <p:cond delay="0"/>
                                  </p:stCondLst>
                                  <p:childTnLst>
                                    <p:set>
                                      <p:cBhvr>
                                        <p:cTn id="49" dur="1" fill="hold">
                                          <p:stCondLst>
                                            <p:cond delay="0"/>
                                          </p:stCondLst>
                                        </p:cTn>
                                        <p:tgtEl>
                                          <p:spTgt spid="68617"/>
                                        </p:tgtEl>
                                        <p:attrNameLst>
                                          <p:attrName>style.visibility</p:attrName>
                                        </p:attrNameLst>
                                      </p:cBhvr>
                                      <p:to>
                                        <p:strVal val="visible"/>
                                      </p:to>
                                    </p:set>
                                    <p:animEffect transition="in" filter="dissolve">
                                      <p:cBhvr>
                                        <p:cTn id="50" dur="500"/>
                                        <p:tgtEl>
                                          <p:spTgt spid="68617"/>
                                        </p:tgtEl>
                                      </p:cBhvr>
                                    </p:animEffect>
                                  </p:childTnLst>
                                </p:cTn>
                              </p:par>
                            </p:childTnLst>
                          </p:cTn>
                        </p:par>
                        <p:par>
                          <p:cTn id="51" fill="hold" nodeType="afterGroup">
                            <p:stCondLst>
                              <p:cond delay="5500"/>
                            </p:stCondLst>
                            <p:childTnLst>
                              <p:par>
                                <p:cTn id="52" presetID="9" presetClass="entr" presetSubtype="0" fill="hold" grpId="0" nodeType="afterEffect">
                                  <p:stCondLst>
                                    <p:cond delay="0"/>
                                  </p:stCondLst>
                                  <p:childTnLst>
                                    <p:set>
                                      <p:cBhvr>
                                        <p:cTn id="53" dur="1" fill="hold">
                                          <p:stCondLst>
                                            <p:cond delay="0"/>
                                          </p:stCondLst>
                                        </p:cTn>
                                        <p:tgtEl>
                                          <p:spTgt spid="68618"/>
                                        </p:tgtEl>
                                        <p:attrNameLst>
                                          <p:attrName>style.visibility</p:attrName>
                                        </p:attrNameLst>
                                      </p:cBhvr>
                                      <p:to>
                                        <p:strVal val="visible"/>
                                      </p:to>
                                    </p:set>
                                    <p:animEffect transition="in" filter="dissolve">
                                      <p:cBhvr>
                                        <p:cTn id="54" dur="500"/>
                                        <p:tgtEl>
                                          <p:spTgt spid="68618"/>
                                        </p:tgtEl>
                                      </p:cBhvr>
                                    </p:animEffect>
                                  </p:childTnLst>
                                </p:cTn>
                              </p:par>
                            </p:childTnLst>
                          </p:cTn>
                        </p:par>
                        <p:par>
                          <p:cTn id="55" fill="hold" nodeType="afterGroup">
                            <p:stCondLst>
                              <p:cond delay="6000"/>
                            </p:stCondLst>
                            <p:childTnLst>
                              <p:par>
                                <p:cTn id="56" presetID="9" presetClass="entr" presetSubtype="0" fill="hold" grpId="0" nodeType="afterEffect">
                                  <p:stCondLst>
                                    <p:cond delay="0"/>
                                  </p:stCondLst>
                                  <p:childTnLst>
                                    <p:set>
                                      <p:cBhvr>
                                        <p:cTn id="57" dur="1" fill="hold">
                                          <p:stCondLst>
                                            <p:cond delay="0"/>
                                          </p:stCondLst>
                                        </p:cTn>
                                        <p:tgtEl>
                                          <p:spTgt spid="68619"/>
                                        </p:tgtEl>
                                        <p:attrNameLst>
                                          <p:attrName>style.visibility</p:attrName>
                                        </p:attrNameLst>
                                      </p:cBhvr>
                                      <p:to>
                                        <p:strVal val="visible"/>
                                      </p:to>
                                    </p:set>
                                    <p:animEffect transition="in" filter="dissolve">
                                      <p:cBhvr>
                                        <p:cTn id="58" dur="500"/>
                                        <p:tgtEl>
                                          <p:spTgt spid="68619"/>
                                        </p:tgtEl>
                                      </p:cBhvr>
                                    </p:animEffect>
                                  </p:childTnLst>
                                </p:cTn>
                              </p:par>
                            </p:childTnLst>
                          </p:cTn>
                        </p:par>
                        <p:par>
                          <p:cTn id="59" fill="hold" nodeType="afterGroup">
                            <p:stCondLst>
                              <p:cond delay="6500"/>
                            </p:stCondLst>
                            <p:childTnLst>
                              <p:par>
                                <p:cTn id="60" presetID="9" presetClass="entr" presetSubtype="0" fill="hold" grpId="0" nodeType="afterEffect">
                                  <p:stCondLst>
                                    <p:cond delay="0"/>
                                  </p:stCondLst>
                                  <p:childTnLst>
                                    <p:set>
                                      <p:cBhvr>
                                        <p:cTn id="61" dur="1" fill="hold">
                                          <p:stCondLst>
                                            <p:cond delay="0"/>
                                          </p:stCondLst>
                                        </p:cTn>
                                        <p:tgtEl>
                                          <p:spTgt spid="68620"/>
                                        </p:tgtEl>
                                        <p:attrNameLst>
                                          <p:attrName>style.visibility</p:attrName>
                                        </p:attrNameLst>
                                      </p:cBhvr>
                                      <p:to>
                                        <p:strVal val="visible"/>
                                      </p:to>
                                    </p:set>
                                    <p:animEffect transition="in" filter="dissolve">
                                      <p:cBhvr>
                                        <p:cTn id="62" dur="500"/>
                                        <p:tgtEl>
                                          <p:spTgt spid="68620"/>
                                        </p:tgtEl>
                                      </p:cBhvr>
                                    </p:animEffect>
                                  </p:childTnLst>
                                </p:cTn>
                              </p:par>
                            </p:childTnLst>
                          </p:cTn>
                        </p:par>
                        <p:par>
                          <p:cTn id="63" fill="hold" nodeType="afterGroup">
                            <p:stCondLst>
                              <p:cond delay="7000"/>
                            </p:stCondLst>
                            <p:childTnLst>
                              <p:par>
                                <p:cTn id="64" presetID="9" presetClass="entr" presetSubtype="0" fill="hold" grpId="0" nodeType="afterEffect">
                                  <p:stCondLst>
                                    <p:cond delay="0"/>
                                  </p:stCondLst>
                                  <p:childTnLst>
                                    <p:set>
                                      <p:cBhvr>
                                        <p:cTn id="65" dur="1" fill="hold">
                                          <p:stCondLst>
                                            <p:cond delay="0"/>
                                          </p:stCondLst>
                                        </p:cTn>
                                        <p:tgtEl>
                                          <p:spTgt spid="68621"/>
                                        </p:tgtEl>
                                        <p:attrNameLst>
                                          <p:attrName>style.visibility</p:attrName>
                                        </p:attrNameLst>
                                      </p:cBhvr>
                                      <p:to>
                                        <p:strVal val="visible"/>
                                      </p:to>
                                    </p:set>
                                    <p:animEffect transition="in" filter="dissolve">
                                      <p:cBhvr>
                                        <p:cTn id="66" dur="500"/>
                                        <p:tgtEl>
                                          <p:spTgt spid="68621"/>
                                        </p:tgtEl>
                                      </p:cBhvr>
                                    </p:animEffect>
                                  </p:childTnLst>
                                </p:cTn>
                              </p:par>
                            </p:childTnLst>
                          </p:cTn>
                        </p:par>
                        <p:par>
                          <p:cTn id="67" fill="hold" nodeType="afterGroup">
                            <p:stCondLst>
                              <p:cond delay="7500"/>
                            </p:stCondLst>
                            <p:childTnLst>
                              <p:par>
                                <p:cTn id="68" presetID="9" presetClass="entr" presetSubtype="0" fill="hold" grpId="0" nodeType="afterEffect">
                                  <p:stCondLst>
                                    <p:cond delay="0"/>
                                  </p:stCondLst>
                                  <p:childTnLst>
                                    <p:set>
                                      <p:cBhvr>
                                        <p:cTn id="69" dur="1" fill="hold">
                                          <p:stCondLst>
                                            <p:cond delay="0"/>
                                          </p:stCondLst>
                                        </p:cTn>
                                        <p:tgtEl>
                                          <p:spTgt spid="68625"/>
                                        </p:tgtEl>
                                        <p:attrNameLst>
                                          <p:attrName>style.visibility</p:attrName>
                                        </p:attrNameLst>
                                      </p:cBhvr>
                                      <p:to>
                                        <p:strVal val="visible"/>
                                      </p:to>
                                    </p:set>
                                    <p:animEffect transition="in" filter="dissolve">
                                      <p:cBhvr>
                                        <p:cTn id="70" dur="500"/>
                                        <p:tgtEl>
                                          <p:spTgt spid="68625"/>
                                        </p:tgtEl>
                                      </p:cBhvr>
                                    </p:animEffect>
                                  </p:childTnLst>
                                </p:cTn>
                              </p:par>
                            </p:childTnLst>
                          </p:cTn>
                        </p:par>
                        <p:par>
                          <p:cTn id="71" fill="hold" nodeType="afterGroup">
                            <p:stCondLst>
                              <p:cond delay="8000"/>
                            </p:stCondLst>
                            <p:childTnLst>
                              <p:par>
                                <p:cTn id="72" presetID="9" presetClass="entr" presetSubtype="0" fill="hold" grpId="0" nodeType="afterEffect">
                                  <p:stCondLst>
                                    <p:cond delay="0"/>
                                  </p:stCondLst>
                                  <p:childTnLst>
                                    <p:set>
                                      <p:cBhvr>
                                        <p:cTn id="73" dur="1" fill="hold">
                                          <p:stCondLst>
                                            <p:cond delay="0"/>
                                          </p:stCondLst>
                                        </p:cTn>
                                        <p:tgtEl>
                                          <p:spTgt spid="68622"/>
                                        </p:tgtEl>
                                        <p:attrNameLst>
                                          <p:attrName>style.visibility</p:attrName>
                                        </p:attrNameLst>
                                      </p:cBhvr>
                                      <p:to>
                                        <p:strVal val="visible"/>
                                      </p:to>
                                    </p:set>
                                    <p:animEffect transition="in" filter="dissolve">
                                      <p:cBhvr>
                                        <p:cTn id="74" dur="500"/>
                                        <p:tgtEl>
                                          <p:spTgt spid="68622"/>
                                        </p:tgtEl>
                                      </p:cBhvr>
                                    </p:animEffect>
                                  </p:childTnLst>
                                </p:cTn>
                              </p:par>
                            </p:childTnLst>
                          </p:cTn>
                        </p:par>
                        <p:par>
                          <p:cTn id="75" fill="hold" nodeType="afterGroup">
                            <p:stCondLst>
                              <p:cond delay="8500"/>
                            </p:stCondLst>
                            <p:childTnLst>
                              <p:par>
                                <p:cTn id="76" presetID="9" presetClass="entr" presetSubtype="0" fill="hold" grpId="0" nodeType="afterEffect">
                                  <p:stCondLst>
                                    <p:cond delay="0"/>
                                  </p:stCondLst>
                                  <p:childTnLst>
                                    <p:set>
                                      <p:cBhvr>
                                        <p:cTn id="77" dur="1" fill="hold">
                                          <p:stCondLst>
                                            <p:cond delay="0"/>
                                          </p:stCondLst>
                                        </p:cTn>
                                        <p:tgtEl>
                                          <p:spTgt spid="68623"/>
                                        </p:tgtEl>
                                        <p:attrNameLst>
                                          <p:attrName>style.visibility</p:attrName>
                                        </p:attrNameLst>
                                      </p:cBhvr>
                                      <p:to>
                                        <p:strVal val="visible"/>
                                      </p:to>
                                    </p:set>
                                    <p:animEffect transition="in" filter="dissolve">
                                      <p:cBhvr>
                                        <p:cTn id="78" dur="500"/>
                                        <p:tgtEl>
                                          <p:spTgt spid="68623"/>
                                        </p:tgtEl>
                                      </p:cBhvr>
                                    </p:animEffect>
                                  </p:childTnLst>
                                </p:cTn>
                              </p:par>
                            </p:childTnLst>
                          </p:cTn>
                        </p:par>
                        <p:par>
                          <p:cTn id="79" fill="hold" nodeType="afterGroup">
                            <p:stCondLst>
                              <p:cond delay="9000"/>
                            </p:stCondLst>
                            <p:childTnLst>
                              <p:par>
                                <p:cTn id="80" presetID="9" presetClass="entr" presetSubtype="0" fill="hold" grpId="0" nodeType="afterEffect">
                                  <p:stCondLst>
                                    <p:cond delay="0"/>
                                  </p:stCondLst>
                                  <p:childTnLst>
                                    <p:set>
                                      <p:cBhvr>
                                        <p:cTn id="81" dur="1" fill="hold">
                                          <p:stCondLst>
                                            <p:cond delay="0"/>
                                          </p:stCondLst>
                                        </p:cTn>
                                        <p:tgtEl>
                                          <p:spTgt spid="68624"/>
                                        </p:tgtEl>
                                        <p:attrNameLst>
                                          <p:attrName>style.visibility</p:attrName>
                                        </p:attrNameLst>
                                      </p:cBhvr>
                                      <p:to>
                                        <p:strVal val="visible"/>
                                      </p:to>
                                    </p:set>
                                    <p:animEffect transition="in" filter="dissolve">
                                      <p:cBhvr>
                                        <p:cTn id="82" dur="500"/>
                                        <p:tgtEl>
                                          <p:spTgt spid="68624"/>
                                        </p:tgtEl>
                                      </p:cBhvr>
                                    </p:animEffect>
                                  </p:childTnLst>
                                </p:cTn>
                              </p:par>
                            </p:childTnLst>
                          </p:cTn>
                        </p:par>
                        <p:par>
                          <p:cTn id="83" fill="hold" nodeType="afterGroup">
                            <p:stCondLst>
                              <p:cond delay="9500"/>
                            </p:stCondLst>
                            <p:childTnLst>
                              <p:par>
                                <p:cTn id="84" presetID="9" presetClass="entr" presetSubtype="0" fill="hold" grpId="0" nodeType="afterEffect">
                                  <p:stCondLst>
                                    <p:cond delay="0"/>
                                  </p:stCondLst>
                                  <p:childTnLst>
                                    <p:set>
                                      <p:cBhvr>
                                        <p:cTn id="85" dur="1" fill="hold">
                                          <p:stCondLst>
                                            <p:cond delay="0"/>
                                          </p:stCondLst>
                                        </p:cTn>
                                        <p:tgtEl>
                                          <p:spTgt spid="68626"/>
                                        </p:tgtEl>
                                        <p:attrNameLst>
                                          <p:attrName>style.visibility</p:attrName>
                                        </p:attrNameLst>
                                      </p:cBhvr>
                                      <p:to>
                                        <p:strVal val="visible"/>
                                      </p:to>
                                    </p:set>
                                    <p:animEffect transition="in" filter="dissolve">
                                      <p:cBhvr>
                                        <p:cTn id="86" dur="500"/>
                                        <p:tgtEl>
                                          <p:spTgt spid="68626"/>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500" fill="hold"/>
                                        <p:tgtEl>
                                          <p:spTgt spid="23"/>
                                        </p:tgtEl>
                                        <p:attrNameLst>
                                          <p:attrName>ppt_x</p:attrName>
                                        </p:attrNameLst>
                                      </p:cBhvr>
                                      <p:tavLst>
                                        <p:tav tm="0">
                                          <p:val>
                                            <p:strVal val="#ppt_x"/>
                                          </p:val>
                                        </p:tav>
                                        <p:tav tm="100000">
                                          <p:val>
                                            <p:strVal val="#ppt_x"/>
                                          </p:val>
                                        </p:tav>
                                      </p:tavLst>
                                    </p:anim>
                                    <p:anim calcmode="lin" valueType="num">
                                      <p:cBhvr>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8681"/>
                                        </p:tgtEl>
                                        <p:attrNameLst>
                                          <p:attrName>style.visibility</p:attrName>
                                        </p:attrNameLst>
                                      </p:cBhvr>
                                      <p:to>
                                        <p:strVal val="visible"/>
                                      </p:to>
                                    </p:set>
                                    <p:anim calcmode="lin" valueType="num">
                                      <p:cBhvr>
                                        <p:cTn id="97" dur="500" fill="hold"/>
                                        <p:tgtEl>
                                          <p:spTgt spid="28681"/>
                                        </p:tgtEl>
                                        <p:attrNameLst>
                                          <p:attrName>ppt_x</p:attrName>
                                        </p:attrNameLst>
                                      </p:cBhvr>
                                      <p:tavLst>
                                        <p:tav tm="0">
                                          <p:val>
                                            <p:strVal val="#ppt_x"/>
                                          </p:val>
                                        </p:tav>
                                        <p:tav tm="100000">
                                          <p:val>
                                            <p:strVal val="#ppt_x"/>
                                          </p:val>
                                        </p:tav>
                                      </p:tavLst>
                                    </p:anim>
                                    <p:anim calcmode="lin" valueType="num">
                                      <p:cBhvr>
                                        <p:cTn id="98"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ldLvl="0" animBg="1"/>
      <p:bldP spid="68612" grpId="0" bldLvl="0" animBg="1"/>
      <p:bldP spid="68613" grpId="0" bldLvl="0" animBg="1"/>
      <p:bldP spid="68614" grpId="0" bldLvl="0" animBg="1"/>
      <p:bldP spid="68615" grpId="0" bldLvl="0" animBg="1"/>
      <p:bldP spid="68616" grpId="0" bldLvl="0" animBg="1"/>
      <p:bldP spid="68617" grpId="0" bldLvl="0" animBg="1"/>
      <p:bldP spid="68618" grpId="0" bldLvl="0" animBg="1"/>
      <p:bldP spid="68619" grpId="0" bldLvl="0" animBg="1"/>
      <p:bldP spid="68620" grpId="0" bldLvl="0" animBg="1"/>
      <p:bldP spid="68621" grpId="0" bldLvl="0" animBg="1"/>
      <p:bldP spid="68622" grpId="0" bldLvl="0" animBg="1"/>
      <p:bldP spid="68623" grpId="0" bldLvl="0" animBg="1"/>
      <p:bldP spid="68624" grpId="0" bldLvl="0" animBg="1"/>
      <p:bldP spid="68625" grpId="0" bldLvl="0" animBg="1"/>
      <p:bldP spid="68626" grpId="0" bldLvl="0" animBg="1"/>
      <p:bldP spid="68627" grpId="0" bldLvl="0" animBg="1"/>
      <p:bldP spid="68628" grpId="0" bldLvl="0" animBg="1"/>
      <p:bldP spid="68629" grpId="0" bldLvl="0" animBg="1"/>
      <p:bldP spid="68630" grpId="0" bldLvl="0" animBg="1"/>
      <p:bldP spid="23" grpId="0"/>
      <p:bldP spid="28681"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3"/>
          <p:cNvSpPr txBox="1"/>
          <p:nvPr/>
        </p:nvSpPr>
        <p:spPr>
          <a:xfrm>
            <a:off x="602456" y="698501"/>
            <a:ext cx="7649766" cy="1814513"/>
          </a:xfrm>
          <a:prstGeom prst="rect">
            <a:avLst/>
          </a:prstGeom>
          <a:noFill/>
          <a:ln w="9525">
            <a:noFill/>
          </a:ln>
        </p:spPr>
        <p:txBody>
          <a:bodyPr>
            <a:spAutoFit/>
          </a:bodyPr>
          <a:lstStyle/>
          <a:p>
            <a:pPr>
              <a:lnSpc>
                <a:spcPct val="14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en-US"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2</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军事</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上：</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实行</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征兵制</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，建立</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新式军队</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，提倡“</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武士道</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”精神；</a:t>
            </a:r>
          </a:p>
        </p:txBody>
      </p:sp>
      <p:pic>
        <p:nvPicPr>
          <p:cNvPr id="6" name="Picture 4" descr="无标题"/>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903" y="3660776"/>
            <a:ext cx="3851672" cy="321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997" y="3051175"/>
            <a:ext cx="3995738"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1" name="AutoShape 8"/>
          <p:cNvSpPr/>
          <p:nvPr/>
        </p:nvSpPr>
        <p:spPr>
          <a:xfrm>
            <a:off x="4313635" y="2046289"/>
            <a:ext cx="2446734" cy="1616075"/>
          </a:xfrm>
          <a:prstGeom prst="wedgeEllipseCallout">
            <a:avLst>
              <a:gd name="adj1" fmla="val 40135"/>
              <a:gd name="adj2" fmla="val -80416"/>
            </a:avLst>
          </a:prstGeom>
          <a:solidFill>
            <a:srgbClr val="FAF4B5"/>
          </a:solidFill>
          <a:ln w="28575" cap="flat" cmpd="sng">
            <a:solidFill>
              <a:srgbClr val="1612B4"/>
            </a:solidFill>
            <a:prstDash val="solid"/>
            <a:miter/>
            <a:headEnd type="none" w="med" len="med"/>
            <a:tailEnd type="none" w="med" len="med"/>
          </a:ln>
        </p:spPr>
        <p:txBody>
          <a:bodyPr/>
          <a:lstStyle/>
          <a:p>
            <a:pPr algn="ctr">
              <a:defRPr/>
            </a:pPr>
            <a:r>
              <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对外侵略扩张</a:t>
            </a:r>
            <a:endPar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defRPr/>
            </a:pPr>
            <a:endPar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endParaRPr>
          </a:p>
        </p:txBody>
      </p:sp>
    </p:spTree>
    <p:extLst>
      <p:ext uri="{BB962C8B-B14F-4D97-AF65-F5344CB8AC3E}">
        <p14:creationId xmlns:p14="http://schemas.microsoft.com/office/powerpoint/2010/main" val="41314176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681"/>
                                        </p:tgtEl>
                                        <p:attrNameLst>
                                          <p:attrName>style.visibility</p:attrName>
                                        </p:attrNameLst>
                                      </p:cBhvr>
                                      <p:to>
                                        <p:strVal val="visible"/>
                                      </p:to>
                                    </p:set>
                                    <p:anim calcmode="lin" valueType="num">
                                      <p:cBhvr>
                                        <p:cTn id="25" dur="500" fill="hold"/>
                                        <p:tgtEl>
                                          <p:spTgt spid="28681"/>
                                        </p:tgtEl>
                                        <p:attrNameLst>
                                          <p:attrName>ppt_x</p:attrName>
                                        </p:attrNameLst>
                                      </p:cBhvr>
                                      <p:tavLst>
                                        <p:tav tm="0">
                                          <p:val>
                                            <p:strVal val="#ppt_x"/>
                                          </p:val>
                                        </p:tav>
                                        <p:tav tm="100000">
                                          <p:val>
                                            <p:strVal val="#ppt_x"/>
                                          </p:val>
                                        </p:tav>
                                      </p:tavLst>
                                    </p:anim>
                                    <p:anim calcmode="lin" valueType="num">
                                      <p:cBhvr>
                                        <p:cTn id="26"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681"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3"/>
          <p:cNvSpPr txBox="1"/>
          <p:nvPr/>
        </p:nvSpPr>
        <p:spPr>
          <a:xfrm>
            <a:off x="577453" y="676275"/>
            <a:ext cx="8037909" cy="1568450"/>
          </a:xfrm>
          <a:prstGeom prst="rect">
            <a:avLst/>
          </a:prstGeom>
          <a:noFill/>
          <a:ln w="9525">
            <a:noFill/>
          </a:ln>
        </p:spPr>
        <p:txBody>
          <a:bodyPr>
            <a:spAutoFit/>
          </a:bodyPr>
          <a:lstStyle/>
          <a:p>
            <a:pPr>
              <a:lnSpc>
                <a:spcPct val="12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en-US"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3</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）经济上：</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推行</a:t>
            </a:r>
            <a:r>
              <a:rPr lang="zh-CN" altLang="en-US"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地税改革</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zh-CN"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殖产兴业</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大力发展</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近代</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经济；</a:t>
            </a:r>
          </a:p>
        </p:txBody>
      </p:sp>
      <p:sp>
        <p:nvSpPr>
          <p:cNvPr id="21510" name="AutoShape 7"/>
          <p:cNvSpPr>
            <a:spLocks noChangeArrowheads="1"/>
          </p:cNvSpPr>
          <p:nvPr/>
        </p:nvSpPr>
        <p:spPr bwMode="auto">
          <a:xfrm>
            <a:off x="3689748" y="4232553"/>
            <a:ext cx="366960" cy="412194"/>
          </a:xfrm>
          <a:prstGeom prst="downArrow">
            <a:avLst>
              <a:gd name="adj1" fmla="val 50000"/>
              <a:gd name="adj2" fmla="val 25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CN" altLang="en-US">
              <a:latin typeface="Arial" pitchFamily="34" charset="0"/>
            </a:endParaRPr>
          </a:p>
        </p:txBody>
      </p:sp>
      <p:pic>
        <p:nvPicPr>
          <p:cNvPr id="12292" name="Picture 3" descr="图片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7369" y="2559050"/>
            <a:ext cx="6091238"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2"/>
          <p:cNvSpPr txBox="1">
            <a:spLocks noChangeArrowheads="1"/>
          </p:cNvSpPr>
          <p:nvPr/>
        </p:nvSpPr>
        <p:spPr bwMode="auto">
          <a:xfrm>
            <a:off x="3283744" y="5905500"/>
            <a:ext cx="3192066"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20000"/>
              </a:lnSpc>
              <a:spcBef>
                <a:spcPct val="50000"/>
              </a:spcBef>
            </a:pPr>
            <a:r>
              <a:rPr lang="zh-CN" altLang="zh-CN" sz="3600" b="1">
                <a:latin typeface="黑体" pitchFamily="49" charset="-122"/>
                <a:ea typeface="黑体" pitchFamily="49" charset="-122"/>
              </a:rPr>
              <a:t>明治时期的缫丝厂</a:t>
            </a:r>
          </a:p>
        </p:txBody>
      </p:sp>
      <p:sp>
        <p:nvSpPr>
          <p:cNvPr id="28681" name="AutoShape 8"/>
          <p:cNvSpPr/>
          <p:nvPr/>
        </p:nvSpPr>
        <p:spPr>
          <a:xfrm>
            <a:off x="205979" y="2524125"/>
            <a:ext cx="2755106" cy="1511300"/>
          </a:xfrm>
          <a:prstGeom prst="wedgeEllipseCallout">
            <a:avLst>
              <a:gd name="adj1" fmla="val 34174"/>
              <a:gd name="adj2" fmla="val -81680"/>
            </a:avLst>
          </a:prstGeom>
          <a:solidFill>
            <a:srgbClr val="FFFECF"/>
          </a:solidFill>
          <a:ln w="28575" cap="flat" cmpd="sng">
            <a:solidFill>
              <a:srgbClr val="C00000"/>
            </a:solidFill>
            <a:prstDash val="solid"/>
            <a:miter/>
            <a:headEnd type="none" w="med" len="med"/>
            <a:tailEnd type="none" w="med" len="med"/>
          </a:ln>
        </p:spPr>
        <p:txBody>
          <a:bodyPr/>
          <a:lstStyle/>
          <a:p>
            <a:pPr algn="ctr">
              <a:defRPr/>
            </a:pPr>
            <a:r>
              <a:rPr lang="zh-CN" altLang="en-US" sz="3600" b="1" noProof="1">
                <a:solidFill>
                  <a:srgbClr val="0052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最能体现资本主义性质</a:t>
            </a:r>
          </a:p>
        </p:txBody>
      </p:sp>
    </p:spTree>
    <p:extLst>
      <p:ext uri="{BB962C8B-B14F-4D97-AF65-F5344CB8AC3E}">
        <p14:creationId xmlns:p14="http://schemas.microsoft.com/office/powerpoint/2010/main" val="7404711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ppt_x</p:attrName>
                                        </p:attrNameLst>
                                      </p:cBhvr>
                                      <p:tavLst>
                                        <p:tav tm="0">
                                          <p:val>
                                            <p:strVal val="0-#ppt_w/2"/>
                                          </p:val>
                                        </p:tav>
                                        <p:tav tm="100000">
                                          <p:val>
                                            <p:strVal val="#ppt_x"/>
                                          </p:val>
                                        </p:tav>
                                      </p:tavLst>
                                    </p:anim>
                                    <p:anim calcmode="lin" valueType="num">
                                      <p:cBhvr>
                                        <p:cTn id="8"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2"/>
                                        </p:tgtEl>
                                        <p:attrNameLst>
                                          <p:attrName>style.visibility</p:attrName>
                                        </p:attrNameLst>
                                      </p:cBhvr>
                                      <p:to>
                                        <p:strVal val="visible"/>
                                      </p:to>
                                    </p:set>
                                    <p:anim calcmode="lin" valueType="num">
                                      <p:cBhvr>
                                        <p:cTn id="13" dur="500" fill="hold"/>
                                        <p:tgtEl>
                                          <p:spTgt spid="12292"/>
                                        </p:tgtEl>
                                        <p:attrNameLst>
                                          <p:attrName>ppt_x</p:attrName>
                                        </p:attrNameLst>
                                      </p:cBhvr>
                                      <p:tavLst>
                                        <p:tav tm="0">
                                          <p:val>
                                            <p:strVal val="#ppt_x"/>
                                          </p:val>
                                        </p:tav>
                                        <p:tav tm="100000">
                                          <p:val>
                                            <p:strVal val="#ppt_x"/>
                                          </p:val>
                                        </p:tav>
                                      </p:tavLst>
                                    </p:anim>
                                    <p:anim calcmode="lin" valueType="num">
                                      <p:cBhvr>
                                        <p:cTn id="14"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3"/>
                                        </p:tgtEl>
                                        <p:attrNameLst>
                                          <p:attrName>style.visibility</p:attrName>
                                        </p:attrNameLst>
                                      </p:cBhvr>
                                      <p:to>
                                        <p:strVal val="visible"/>
                                      </p:to>
                                    </p:set>
                                    <p:anim calcmode="lin" valueType="num">
                                      <p:cBhvr>
                                        <p:cTn id="19" dur="500" fill="hold"/>
                                        <p:tgtEl>
                                          <p:spTgt spid="12293"/>
                                        </p:tgtEl>
                                        <p:attrNameLst>
                                          <p:attrName>ppt_x</p:attrName>
                                        </p:attrNameLst>
                                      </p:cBhvr>
                                      <p:tavLst>
                                        <p:tav tm="0">
                                          <p:val>
                                            <p:strVal val="#ppt_x"/>
                                          </p:val>
                                        </p:tav>
                                        <p:tav tm="100000">
                                          <p:val>
                                            <p:strVal val="#ppt_x"/>
                                          </p:val>
                                        </p:tav>
                                      </p:tavLst>
                                    </p:anim>
                                    <p:anim calcmode="lin" valueType="num">
                                      <p:cBhvr>
                                        <p:cTn id="20"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8681"/>
                                        </p:tgtEl>
                                        <p:attrNameLst>
                                          <p:attrName>style.visibility</p:attrName>
                                        </p:attrNameLst>
                                      </p:cBhvr>
                                      <p:to>
                                        <p:strVal val="visible"/>
                                      </p:to>
                                    </p:set>
                                    <p:anim calcmode="lin" valueType="num">
                                      <p:cBhvr>
                                        <p:cTn id="25" dur="500" fill="hold"/>
                                        <p:tgtEl>
                                          <p:spTgt spid="28681"/>
                                        </p:tgtEl>
                                        <p:attrNameLst>
                                          <p:attrName>ppt_x</p:attrName>
                                        </p:attrNameLst>
                                      </p:cBhvr>
                                      <p:tavLst>
                                        <p:tav tm="0">
                                          <p:val>
                                            <p:strVal val="#ppt_x"/>
                                          </p:val>
                                        </p:tav>
                                        <p:tav tm="100000">
                                          <p:val>
                                            <p:strVal val="#ppt_x"/>
                                          </p:val>
                                        </p:tav>
                                      </p:tavLst>
                                    </p:anim>
                                    <p:anim calcmode="lin" valueType="num">
                                      <p:cBhvr>
                                        <p:cTn id="26"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2293" grpId="0"/>
      <p:bldP spid="28681"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4"/>
          <p:cNvSpPr txBox="1"/>
          <p:nvPr/>
        </p:nvSpPr>
        <p:spPr>
          <a:xfrm>
            <a:off x="265510" y="3397250"/>
            <a:ext cx="8612981" cy="2492990"/>
          </a:xfrm>
          <a:prstGeom prst="rect">
            <a:avLst/>
          </a:prstGeom>
          <a:noFill/>
          <a:ln w="9525">
            <a:noFill/>
          </a:ln>
        </p:spPr>
        <p:txBody>
          <a:bodyPr>
            <a:spAutoFit/>
          </a:bodyPr>
          <a:lstStyle/>
          <a:p>
            <a:pPr>
              <a:lnSpc>
                <a:spcPct val="130000"/>
              </a:lnSpc>
              <a:defRPr/>
            </a:pP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en-US"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4</a:t>
            </a:r>
            <a:r>
              <a:rPr lang="zh-CN" altLang="zh-CN"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）社会生活和文化教育上：</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提倡“</a:t>
            </a:r>
            <a:r>
              <a:rPr lang="zh-CN" altLang="zh-CN" sz="4000" b="1" noProof="1">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文明开化</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”，向</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西方</a:t>
            </a:r>
            <a:r>
              <a:rPr lang="zh-CN" altLang="zh-CN"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学习</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，改造日本的</a:t>
            </a:r>
            <a:r>
              <a:rPr lang="zh-CN" altLang="zh-CN" sz="4000" b="1" noProof="1">
                <a:solidFill>
                  <a:srgbClr val="C0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教育</a:t>
            </a:r>
            <a:r>
              <a:rPr lang="zh-CN" altLang="en-US" sz="4000" b="1" noProof="1">
                <a:solidFill>
                  <a:srgbClr val="0606F8"/>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、文化和生活方式；</a:t>
            </a:r>
          </a:p>
        </p:txBody>
      </p:sp>
      <p:sp>
        <p:nvSpPr>
          <p:cNvPr id="2" name="矩形 1"/>
          <p:cNvSpPr/>
          <p:nvPr/>
        </p:nvSpPr>
        <p:spPr>
          <a:xfrm>
            <a:off x="784622" y="762001"/>
            <a:ext cx="7929563" cy="440120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just" eaLnBrk="0" hangingPunct="0">
              <a:lnSpc>
                <a:spcPct val="140000"/>
              </a:lnSpc>
              <a:buFontTx/>
              <a:buNone/>
              <a:defRPr/>
            </a:pPr>
            <a:r>
              <a:rPr lang="zh-CN" altLang="en-US" sz="2800" dirty="0"/>
              <a:t>    </a:t>
            </a:r>
            <a:r>
              <a:rPr lang="zh-CN" altLang="en-US" sz="4000" b="1" dirty="0">
                <a:latin typeface="黑体" panose="02010609060101010101" pitchFamily="49" charset="-122"/>
                <a:ea typeface="黑体" panose="02010609060101010101" pitchFamily="49" charset="-122"/>
                <a:cs typeface="黑体" panose="02010609060101010101" pitchFamily="49" charset="-122"/>
              </a:rPr>
              <a:t>国家富强之途</a:t>
            </a:r>
            <a:r>
              <a:rPr lang="en-US" altLang="zh-CN" sz="4000" b="1" dirty="0">
                <a:latin typeface="黑体" panose="02010609060101010101" pitchFamily="49" charset="-122"/>
                <a:ea typeface="黑体" panose="02010609060101010101" pitchFamily="49" charset="-122"/>
                <a:cs typeface="黑体" panose="02010609060101010101" pitchFamily="49" charset="-122"/>
              </a:rPr>
              <a:t>……</a:t>
            </a:r>
            <a:r>
              <a:rPr lang="zh-CN" altLang="en-US" sz="4000" b="1" dirty="0">
                <a:latin typeface="黑体" panose="02010609060101010101" pitchFamily="49" charset="-122"/>
                <a:ea typeface="黑体" panose="02010609060101010101" pitchFamily="49" charset="-122"/>
                <a:cs typeface="黑体" panose="02010609060101010101" pitchFamily="49" charset="-122"/>
              </a:rPr>
              <a:t>第一开发国民多数之智德良能，使进入</a:t>
            </a:r>
            <a:r>
              <a:rPr lang="zh-CN" altLang="en-US" sz="4000" b="1" u="sng" dirty="0">
                <a:solidFill>
                  <a:srgbClr val="FF0000"/>
                </a:solidFill>
                <a:latin typeface="黑体" panose="02010609060101010101" pitchFamily="49" charset="-122"/>
                <a:ea typeface="黑体" panose="02010609060101010101" pitchFamily="49" charset="-122"/>
                <a:cs typeface="黑体" panose="02010609060101010101" pitchFamily="49" charset="-122"/>
              </a:rPr>
              <a:t>文明开化</a:t>
            </a:r>
            <a:r>
              <a:rPr lang="zh-CN" altLang="en-US" sz="4000" b="1" dirty="0">
                <a:latin typeface="黑体" panose="02010609060101010101" pitchFamily="49" charset="-122"/>
                <a:ea typeface="黑体" panose="02010609060101010101" pitchFamily="49" charset="-122"/>
                <a:cs typeface="黑体" panose="02010609060101010101" pitchFamily="49" charset="-122"/>
              </a:rPr>
              <a:t>之域。        </a:t>
            </a:r>
            <a:endParaRPr lang="en-US" altLang="zh-CN" sz="4000" b="1" dirty="0">
              <a:latin typeface="黑体" panose="02010609060101010101" pitchFamily="49" charset="-122"/>
              <a:ea typeface="黑体" panose="02010609060101010101" pitchFamily="49" charset="-122"/>
              <a:cs typeface="黑体" panose="02010609060101010101" pitchFamily="49" charset="-122"/>
            </a:endParaRPr>
          </a:p>
          <a:p>
            <a:pPr algn="just" eaLnBrk="0" hangingPunct="0">
              <a:lnSpc>
                <a:spcPct val="140000"/>
              </a:lnSpc>
              <a:buFontTx/>
              <a:buNone/>
              <a:defRPr/>
            </a:pPr>
            <a:r>
              <a:rPr lang="en-US" altLang="zh-CN" sz="4000" b="1" dirty="0">
                <a:latin typeface="黑体" panose="02010609060101010101" pitchFamily="49" charset="-122"/>
                <a:ea typeface="黑体" panose="02010609060101010101" pitchFamily="49" charset="-122"/>
                <a:cs typeface="黑体" panose="02010609060101010101" pitchFamily="49" charset="-122"/>
              </a:rPr>
              <a:t>                          ——</a:t>
            </a:r>
            <a:r>
              <a:rPr lang="zh-CN" altLang="en-US" sz="4000" b="1" dirty="0">
                <a:latin typeface="黑体" panose="02010609060101010101" pitchFamily="49" charset="-122"/>
                <a:ea typeface="黑体" panose="02010609060101010101" pitchFamily="49" charset="-122"/>
                <a:cs typeface="黑体" panose="02010609060101010101" pitchFamily="49" charset="-122"/>
              </a:rPr>
              <a:t>伊藤博文</a:t>
            </a:r>
          </a:p>
        </p:txBody>
      </p:sp>
      <p:sp>
        <p:nvSpPr>
          <p:cNvPr id="28681" name="AutoShape 8"/>
          <p:cNvSpPr/>
          <p:nvPr/>
        </p:nvSpPr>
        <p:spPr>
          <a:xfrm>
            <a:off x="4983956" y="5100638"/>
            <a:ext cx="2447925" cy="1535112"/>
          </a:xfrm>
          <a:prstGeom prst="wedgeEllipseCallout">
            <a:avLst>
              <a:gd name="adj1" fmla="val 32405"/>
              <a:gd name="adj2" fmla="val -108969"/>
            </a:avLst>
          </a:prstGeom>
          <a:solidFill>
            <a:srgbClr val="FCF8D2"/>
          </a:solidFill>
          <a:ln w="28575" cap="flat" cmpd="sng">
            <a:solidFill>
              <a:srgbClr val="1612B4"/>
            </a:solidFill>
            <a:prstDash val="solid"/>
            <a:miter/>
            <a:headEnd type="none" w="med" len="med"/>
            <a:tailEnd type="none" w="med" len="med"/>
          </a:ln>
        </p:spPr>
        <p:txBody>
          <a:bodyPr/>
          <a:lstStyle/>
          <a:p>
            <a:pPr algn="ctr">
              <a:defRPr/>
            </a:pPr>
            <a:r>
              <a:rPr lang="zh-CN" altLang="en-US" sz="4000" b="1" noProof="1">
                <a:solidFill>
                  <a:srgbClr val="06490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提高国民素质</a:t>
            </a:r>
          </a:p>
        </p:txBody>
      </p:sp>
    </p:spTree>
    <p:extLst>
      <p:ext uri="{BB962C8B-B14F-4D97-AF65-F5344CB8AC3E}">
        <p14:creationId xmlns:p14="http://schemas.microsoft.com/office/powerpoint/2010/main" val="17436404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81"/>
                                        </p:tgtEl>
                                        <p:attrNameLst>
                                          <p:attrName>style.visibility</p:attrName>
                                        </p:attrNameLst>
                                      </p:cBhvr>
                                      <p:to>
                                        <p:strVal val="visible"/>
                                      </p:to>
                                    </p:set>
                                    <p:anim calcmode="lin" valueType="num">
                                      <p:cBhvr>
                                        <p:cTn id="12" dur="500" fill="hold"/>
                                        <p:tgtEl>
                                          <p:spTgt spid="28681"/>
                                        </p:tgtEl>
                                        <p:attrNameLst>
                                          <p:attrName>ppt_x</p:attrName>
                                        </p:attrNameLst>
                                      </p:cBhvr>
                                      <p:tavLst>
                                        <p:tav tm="0">
                                          <p:val>
                                            <p:strVal val="#ppt_x"/>
                                          </p:val>
                                        </p:tav>
                                        <p:tav tm="100000">
                                          <p:val>
                                            <p:strVal val="#ppt_x"/>
                                          </p:val>
                                        </p:tav>
                                      </p:tavLst>
                                    </p:anim>
                                    <p:anim calcmode="lin" valueType="num">
                                      <p:cBhvr>
                                        <p:cTn id="13" dur="500" fill="hold"/>
                                        <p:tgtEl>
                                          <p:spTgt spid="286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8681"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日期占位符 1"/>
          <p:cNvSpPr>
            <a:spLocks noGrp="1" noChangeArrowheads="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59FFE237-642F-4DEE-B8D6-078927E8EE17}" type="datetime1">
              <a:rPr lang="en-US" altLang="zh-CN" smtClean="0">
                <a:solidFill>
                  <a:srgbClr val="898989"/>
                </a:solidFill>
                <a:latin typeface="Arial" pitchFamily="34" charset="0"/>
              </a:rPr>
              <a:pPr eaLnBrk="1" hangingPunct="1"/>
              <a:t>12/10/2018</a:t>
            </a:fld>
            <a:endParaRPr lang="en-US" altLang="zh-CN" smtClean="0">
              <a:solidFill>
                <a:srgbClr val="898989"/>
              </a:solidFill>
              <a:latin typeface="Arial" pitchFamily="34" charset="0"/>
            </a:endParaRPr>
          </a:p>
        </p:txBody>
      </p:sp>
      <p:pic>
        <p:nvPicPr>
          <p:cNvPr id="16388" name="Picture 4" descr="20070823051254"/>
          <p:cNvPicPr>
            <a:picLocks noChangeAspect="1" noChangeArrowheads="1"/>
          </p:cNvPicPr>
          <p:nvPr/>
        </p:nvPicPr>
        <p:blipFill>
          <a:blip r:embed="rId2"/>
          <a:srcRect l="26588" t="31763" r="49815" b="56371"/>
          <a:stretch>
            <a:fillRect/>
          </a:stretch>
        </p:blipFill>
        <p:spPr bwMode="auto">
          <a:xfrm>
            <a:off x="226219" y="3665539"/>
            <a:ext cx="4002881" cy="3055937"/>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16390" name="Picture 6" descr="20070823051254"/>
          <p:cNvPicPr>
            <a:picLocks noChangeAspect="1" noChangeArrowheads="1"/>
          </p:cNvPicPr>
          <p:nvPr/>
        </p:nvPicPr>
        <p:blipFill>
          <a:blip r:embed="rId2"/>
          <a:srcRect l="51213" t="31778" r="30266" b="56180"/>
          <a:stretch>
            <a:fillRect/>
          </a:stretch>
        </p:blipFill>
        <p:spPr bwMode="auto">
          <a:xfrm>
            <a:off x="5286375" y="212725"/>
            <a:ext cx="3580210" cy="2343150"/>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
        <p:nvSpPr>
          <p:cNvPr id="16391" name="Text Box 7"/>
          <p:cNvSpPr txBox="1">
            <a:spLocks noChangeArrowheads="1"/>
          </p:cNvSpPr>
          <p:nvPr/>
        </p:nvSpPr>
        <p:spPr bwMode="auto">
          <a:xfrm>
            <a:off x="5286376" y="212725"/>
            <a:ext cx="2278856"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spcBef>
                <a:spcPct val="50000"/>
              </a:spcBef>
            </a:pPr>
            <a:r>
              <a:rPr lang="zh-CN" altLang="en-US" sz="3200" b="1">
                <a:latin typeface="黑体" pitchFamily="49" charset="-122"/>
                <a:ea typeface="黑体" pitchFamily="49" charset="-122"/>
              </a:rPr>
              <a:t>吃牛肉火锅</a:t>
            </a:r>
          </a:p>
        </p:txBody>
      </p:sp>
      <p:grpSp>
        <p:nvGrpSpPr>
          <p:cNvPr id="2" name="组合 245775"/>
          <p:cNvGrpSpPr>
            <a:grpSpLocks/>
          </p:cNvGrpSpPr>
          <p:nvPr/>
        </p:nvGrpSpPr>
        <p:grpSpPr bwMode="auto">
          <a:xfrm>
            <a:off x="4539854" y="3048001"/>
            <a:ext cx="4492228" cy="3783013"/>
            <a:chOff x="0" y="436"/>
            <a:chExt cx="2835" cy="1316"/>
          </a:xfrm>
        </p:grpSpPr>
        <p:pic>
          <p:nvPicPr>
            <p:cNvPr id="23560" name="图片 245765" descr="1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36"/>
              <a:ext cx="1474" cy="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pic>
          <p:nvPicPr>
            <p:cNvPr id="23561" name="图片 245770" descr="1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4" y="436"/>
              <a:ext cx="1361" cy="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grpSp>
      <p:pic>
        <p:nvPicPr>
          <p:cNvPr id="23559" name="图片 31745" descr="dd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219" y="87313"/>
            <a:ext cx="461010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75746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blinds(horizontal)">
                                      <p:cBhvr>
                                        <p:cTn id="7" dur="500"/>
                                        <p:tgtEl>
                                          <p:spTgt spid="163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blinds(horizontal)">
                                      <p:cBhvr>
                                        <p:cTn id="12" dur="500"/>
                                        <p:tgtEl>
                                          <p:spTgt spid="16390"/>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6391"/>
                                        </p:tgtEl>
                                        <p:attrNameLst>
                                          <p:attrName>style.visibility</p:attrName>
                                        </p:attrNameLst>
                                      </p:cBhvr>
                                      <p:to>
                                        <p:strVal val="visible"/>
                                      </p:to>
                                    </p:set>
                                    <p:animEffect transition="in" filter="blinds(horizontal)">
                                      <p:cBhvr>
                                        <p:cTn id="15" dur="500"/>
                                        <p:tgtEl>
                                          <p:spTgt spid="1639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ppt_x</p:attrName>
                                        </p:attrNameLst>
                                      </p:cBhvr>
                                      <p:tavLst>
                                        <p:tav tm="0">
                                          <p:val>
                                            <p:strVal val="0-#ppt_w/2"/>
                                          </p:val>
                                        </p:tav>
                                        <p:tav tm="100000">
                                          <p:val>
                                            <p:strVal val="#ppt_x"/>
                                          </p:val>
                                        </p:tav>
                                      </p:tavLst>
                                    </p:anim>
                                    <p:anim calcmode="lin" valueType="num">
                                      <p:cBhvr>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图片 78851" descr="20070823051247"/>
          <p:cNvPicPr>
            <a:picLocks noChangeAspect="1" noChangeArrowheads="1"/>
          </p:cNvPicPr>
          <p:nvPr/>
        </p:nvPicPr>
        <p:blipFill>
          <a:blip r:embed="rId3">
            <a:extLst>
              <a:ext uri="{28A0092B-C50C-407E-A947-70E740481C1C}">
                <a14:useLocalDpi xmlns:a14="http://schemas.microsoft.com/office/drawing/2010/main" val="0"/>
              </a:ext>
            </a:extLst>
          </a:blip>
          <a:srcRect l="13480" t="33997" r="46568" b="50369"/>
          <a:stretch>
            <a:fillRect/>
          </a:stretch>
        </p:blipFill>
        <p:spPr bwMode="auto">
          <a:xfrm>
            <a:off x="6026944" y="3797301"/>
            <a:ext cx="3086100"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4" name="矩形 77825"/>
          <p:cNvSpPr/>
          <p:nvPr/>
        </p:nvSpPr>
        <p:spPr>
          <a:xfrm>
            <a:off x="19050" y="2306200"/>
            <a:ext cx="3244215" cy="1298817"/>
          </a:xfrm>
          <a:prstGeom prst="rect">
            <a:avLst/>
          </a:prstGeom>
          <a:noFill/>
          <a:ln w="9525">
            <a:noFill/>
          </a:ln>
        </p:spPr>
        <p:txBody>
          <a:bodyPr anchor="ctr">
            <a:spAutoFit/>
            <a:scene3d>
              <a:camera prst="orthographicFront"/>
              <a:lightRig rig="threePt" dir="t"/>
            </a:scene3d>
          </a:bodyPr>
          <a:lstStyle/>
          <a:p>
            <a:pPr algn="ctr" eaLnBrk="0" hangingPunct="0">
              <a:lnSpc>
                <a:spcPct val="140000"/>
              </a:lnSpc>
              <a:defRPr/>
            </a:pPr>
            <a:r>
              <a:rPr lang="zh-CN" altLang="en-US" sz="28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明治时期的日本课堂情景 </a:t>
            </a:r>
          </a:p>
        </p:txBody>
      </p:sp>
      <p:pic>
        <p:nvPicPr>
          <p:cNvPr id="24580" name="图片 778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6513"/>
            <a:ext cx="3299222"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图片 77828" descr="1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99223" y="292100"/>
            <a:ext cx="3350419" cy="2921000"/>
          </a:xfrm>
          <a:prstGeom prst="rect">
            <a:avLst/>
          </a:prstGeom>
          <a:noFill/>
          <a:ln w="57150" cmpd="thickThin">
            <a:solidFill>
              <a:srgbClr val="660066"/>
            </a:solidFill>
            <a:miter lim="800000"/>
            <a:headEnd/>
            <a:tailEnd/>
          </a:ln>
          <a:extLst>
            <a:ext uri="{909E8E84-426E-40DD-AFC4-6F175D3DCCD1}">
              <a14:hiddenFill xmlns:a14="http://schemas.microsoft.com/office/drawing/2010/main">
                <a:solidFill>
                  <a:srgbClr val="FFFFFF"/>
                </a:solidFill>
              </a14:hiddenFill>
            </a:ext>
          </a:extLst>
        </p:spPr>
      </p:pic>
      <p:sp>
        <p:nvSpPr>
          <p:cNvPr id="24582" name="文本框 77829"/>
          <p:cNvSpPr txBox="1">
            <a:spLocks noChangeArrowheads="1"/>
          </p:cNvSpPr>
          <p:nvPr/>
        </p:nvSpPr>
        <p:spPr bwMode="auto">
          <a:xfrm>
            <a:off x="2737248" y="3165476"/>
            <a:ext cx="3792140"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lnSpc>
                <a:spcPct val="120000"/>
              </a:lnSpc>
              <a:spcBef>
                <a:spcPct val="50000"/>
              </a:spcBef>
            </a:pPr>
            <a:r>
              <a:rPr lang="zh-CN" altLang="en-US" sz="3200" b="1">
                <a:solidFill>
                  <a:srgbClr val="000000"/>
                </a:solidFill>
                <a:latin typeface="Times New Roman" pitchFamily="18" charset="0"/>
                <a:ea typeface="黑体" pitchFamily="49" charset="-122"/>
              </a:rPr>
              <a:t>明治时期的教育普及率</a:t>
            </a:r>
          </a:p>
        </p:txBody>
      </p:sp>
      <p:sp>
        <p:nvSpPr>
          <p:cNvPr id="11" name="Text Box 3"/>
          <p:cNvSpPr txBox="1"/>
          <p:nvPr/>
        </p:nvSpPr>
        <p:spPr>
          <a:xfrm>
            <a:off x="170260" y="4773614"/>
            <a:ext cx="8986756" cy="2086725"/>
          </a:xfrm>
          <a:prstGeom prst="rect">
            <a:avLst/>
          </a:prstGeom>
          <a:noFill/>
          <a:ln w="12700">
            <a:noFill/>
          </a:ln>
        </p:spPr>
        <p:txBody>
          <a:bodyPr wrap="none">
            <a:spAutoFit/>
          </a:bodyPr>
          <a:lstStyle/>
          <a:p>
            <a:pPr>
              <a:lnSpc>
                <a:spcPct val="120000"/>
              </a:lnSpc>
              <a:defRPr/>
            </a:pPr>
            <a:r>
              <a:rPr lang="zh-CN" altLang="en-US" sz="3600" b="1" noProof="1">
                <a:solidFill>
                  <a:srgbClr val="0000FF"/>
                </a:solidFill>
                <a:latin typeface="黑体" panose="02010609060101010101" pitchFamily="49" charset="-122"/>
                <a:ea typeface="黑体" panose="02010609060101010101" pitchFamily="49" charset="-122"/>
              </a:rPr>
              <a:t>国家教育经费占财政总预算的</a:t>
            </a:r>
            <a:r>
              <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８％</a:t>
            </a:r>
            <a:r>
              <a:rPr lang="zh-CN" altLang="en-US" sz="3600" b="1" noProof="1">
                <a:latin typeface="黑体" panose="02010609060101010101" pitchFamily="49" charset="-122"/>
                <a:ea typeface="黑体" panose="02010609060101010101" pitchFamily="49" charset="-122"/>
              </a:rPr>
              <a:t>；</a:t>
            </a:r>
          </a:p>
          <a:p>
            <a:pPr>
              <a:lnSpc>
                <a:spcPct val="120000"/>
              </a:lnSpc>
              <a:defRPr/>
            </a:pPr>
            <a:r>
              <a:rPr lang="zh-CN" altLang="en-US" sz="3600" b="1" noProof="1">
                <a:solidFill>
                  <a:srgbClr val="0000FF"/>
                </a:solidFill>
                <a:latin typeface="黑体" panose="02010609060101010101" pitchFamily="49" charset="-122"/>
                <a:ea typeface="黑体" panose="02010609060101010101" pitchFamily="49" charset="-122"/>
                <a:sym typeface="+mn-ea"/>
              </a:rPr>
              <a:t>地方教育经费占地方总预算的</a:t>
            </a:r>
            <a:r>
              <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２５％；</a:t>
            </a:r>
            <a:endPar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nSpc>
                <a:spcPct val="120000"/>
              </a:lnSpc>
              <a:defRPr/>
            </a:pPr>
            <a:r>
              <a:rPr lang="zh-CN" altLang="en-US" sz="3600" b="1" noProof="1">
                <a:solidFill>
                  <a:srgbClr val="0000FF"/>
                </a:solidFill>
                <a:latin typeface="黑体" panose="02010609060101010101" pitchFamily="49" charset="-122"/>
                <a:ea typeface="黑体" panose="02010609060101010101" pitchFamily="49" charset="-122"/>
                <a:sym typeface="+mn-ea"/>
              </a:rPr>
              <a:t>国家教育经费其中</a:t>
            </a:r>
            <a:r>
              <a:rPr lang="zh-CN" altLang="en-US" sz="36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sym typeface="+mn-ea"/>
              </a:rPr>
              <a:t>５０％</a:t>
            </a:r>
            <a:r>
              <a:rPr lang="zh-CN" altLang="en-US" sz="3600" b="1" noProof="1">
                <a:solidFill>
                  <a:srgbClr val="0000FF"/>
                </a:solidFill>
                <a:latin typeface="黑体" panose="02010609060101010101" pitchFamily="49" charset="-122"/>
                <a:ea typeface="黑体" panose="02010609060101010101" pitchFamily="49" charset="-122"/>
                <a:sym typeface="+mn-ea"/>
              </a:rPr>
              <a:t>都用于义务教育；</a:t>
            </a:r>
          </a:p>
        </p:txBody>
      </p:sp>
      <p:sp>
        <p:nvSpPr>
          <p:cNvPr id="26627" name="文本框 26626"/>
          <p:cNvSpPr txBox="1"/>
          <p:nvPr/>
        </p:nvSpPr>
        <p:spPr>
          <a:xfrm>
            <a:off x="278606" y="4721226"/>
            <a:ext cx="7929563" cy="3240887"/>
          </a:xfrm>
          <a:prstGeom prst="rect">
            <a:avLst/>
          </a:prstGeom>
          <a:solidFill>
            <a:srgbClr val="EFFFEF"/>
          </a:solidFill>
          <a:ln w="12700" cap="flat" cmpd="sng">
            <a:solidFill>
              <a:srgbClr val="FF0000"/>
            </a:solidFill>
            <a:prstDash val="solid"/>
            <a:miter/>
            <a:headEnd type="none" w="med" len="med"/>
            <a:tailEnd type="none" w="med" len="med"/>
          </a:ln>
        </p:spPr>
        <p:txBody>
          <a:bodyPr>
            <a:spAutoFit/>
          </a:bodyPr>
          <a:lstStyle/>
          <a:p>
            <a:pPr>
              <a:lnSpc>
                <a:spcPct val="155000"/>
              </a:lnSpc>
              <a:defRPr/>
            </a:pPr>
            <a:r>
              <a:rPr lang="zh-CN" altLang="en-US" sz="3600" b="1" noProof="1">
                <a:latin typeface="隶书" panose="02010509060101010101" charset="-122"/>
                <a:ea typeface="隶书" panose="02010509060101010101" charset="-122"/>
                <a:cs typeface="+mn-ea"/>
              </a:rPr>
              <a:t> </a:t>
            </a:r>
            <a:r>
              <a:rPr lang="zh-CN" altLang="en-US" sz="3600" b="1" noProof="1">
                <a:latin typeface="黑体" panose="02010609060101010101" pitchFamily="49" charset="-122"/>
                <a:ea typeface="黑体" panose="02010609060101010101" pitchFamily="49" charset="-122"/>
                <a:cs typeface="+mn-ea"/>
              </a:rPr>
              <a:t> </a:t>
            </a:r>
            <a:r>
              <a:rPr lang="zh-CN" altLang="en-US" sz="4400" b="1" noProof="1">
                <a:latin typeface="黑体" panose="02010609060101010101" pitchFamily="49" charset="-122"/>
                <a:ea typeface="黑体" panose="02010609060101010101" pitchFamily="49" charset="-122"/>
                <a:cs typeface="+mn-ea"/>
              </a:rPr>
              <a:t>最具可持续发展和远见的措施：</a:t>
            </a:r>
          </a:p>
          <a:p>
            <a:pPr>
              <a:lnSpc>
                <a:spcPct val="155000"/>
              </a:lnSpc>
              <a:defRPr/>
            </a:pPr>
            <a:r>
              <a:rPr lang="zh-CN" altLang="en-US" sz="4400" b="1" noProof="1">
                <a:solidFill>
                  <a:srgbClr val="000099"/>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          </a:t>
            </a:r>
            <a:r>
              <a:rPr lang="zh-CN" altLang="en-US" sz="4400" b="1" noProof="1">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rPr>
              <a:t>实行强制性义务教育</a:t>
            </a:r>
          </a:p>
        </p:txBody>
      </p:sp>
      <p:sp>
        <p:nvSpPr>
          <p:cNvPr id="78850" name="文本框 78849"/>
          <p:cNvSpPr txBox="1">
            <a:spLocks noChangeArrowheads="1"/>
          </p:cNvSpPr>
          <p:nvPr/>
        </p:nvSpPr>
        <p:spPr bwMode="auto">
          <a:xfrm>
            <a:off x="6690122" y="242888"/>
            <a:ext cx="2609850"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en-US" altLang="zh-CN" sz="2400" b="1">
                <a:latin typeface="黑体" pitchFamily="49" charset="-122"/>
                <a:ea typeface="黑体" pitchFamily="49" charset="-122"/>
              </a:rPr>
              <a:t>   </a:t>
            </a:r>
            <a:r>
              <a:rPr lang="zh-CN" altLang="en-US" sz="2400" b="1">
                <a:solidFill>
                  <a:srgbClr val="000000"/>
                </a:solidFill>
                <a:latin typeface="黑体" pitchFamily="49" charset="-122"/>
                <a:ea typeface="黑体" pitchFamily="49" charset="-122"/>
              </a:rPr>
              <a:t>这是位于日本长野县松本市一所小学校，建于</a:t>
            </a:r>
            <a:r>
              <a:rPr lang="en-US" altLang="zh-CN" sz="2400" b="1">
                <a:solidFill>
                  <a:srgbClr val="000000"/>
                </a:solidFill>
                <a:latin typeface="黑体" pitchFamily="49" charset="-122"/>
                <a:ea typeface="黑体" pitchFamily="49" charset="-122"/>
              </a:rPr>
              <a:t>1876</a:t>
            </a:r>
            <a:r>
              <a:rPr lang="zh-CN" altLang="en-US" sz="2400" b="1">
                <a:solidFill>
                  <a:srgbClr val="000000"/>
                </a:solidFill>
                <a:latin typeface="黑体" pitchFamily="49" charset="-122"/>
                <a:ea typeface="黑体" pitchFamily="49" charset="-122"/>
              </a:rPr>
              <a:t>年，是一所新式学校。明治时期，确立了“</a:t>
            </a:r>
            <a:r>
              <a:rPr lang="zh-CN" altLang="en-US" sz="2400" b="1">
                <a:solidFill>
                  <a:srgbClr val="FF3300"/>
                </a:solidFill>
                <a:latin typeface="黑体" pitchFamily="49" charset="-122"/>
                <a:ea typeface="黑体" pitchFamily="49" charset="-122"/>
              </a:rPr>
              <a:t>和魂洋才</a:t>
            </a:r>
            <a:r>
              <a:rPr lang="zh-CN" altLang="en-US" sz="2400" b="1">
                <a:solidFill>
                  <a:srgbClr val="000000"/>
                </a:solidFill>
                <a:latin typeface="黑体" pitchFamily="49" charset="-122"/>
                <a:ea typeface="黑体" pitchFamily="49" charset="-122"/>
              </a:rPr>
              <a:t>”的教育原则，既要培养学生具有日本旧的忠君爱国思想，同时又要掌握西方先进的科学技术知识</a:t>
            </a:r>
            <a:r>
              <a:rPr lang="zh-CN" altLang="en-US" sz="2400" b="1">
                <a:latin typeface="黑体" pitchFamily="49" charset="-122"/>
                <a:ea typeface="黑体" pitchFamily="49" charset="-122"/>
              </a:rPr>
              <a:t>。</a:t>
            </a:r>
          </a:p>
          <a:p>
            <a:pPr>
              <a:spcBef>
                <a:spcPct val="50000"/>
              </a:spcBef>
            </a:pPr>
            <a:r>
              <a:rPr lang="zh-CN" altLang="en-US" sz="2400" b="1">
                <a:latin typeface="黑体" pitchFamily="49" charset="-122"/>
                <a:ea typeface="黑体" pitchFamily="49" charset="-122"/>
              </a:rPr>
              <a:t>    </a:t>
            </a:r>
          </a:p>
        </p:txBody>
      </p:sp>
    </p:spTree>
    <p:extLst>
      <p:ext uri="{BB962C8B-B14F-4D97-AF65-F5344CB8AC3E}">
        <p14:creationId xmlns:p14="http://schemas.microsoft.com/office/powerpoint/2010/main" val="2154870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78852"/>
                                        </p:tgtEl>
                                        <p:attrNameLst>
                                          <p:attrName>style.visibility</p:attrName>
                                        </p:attrNameLst>
                                      </p:cBhvr>
                                      <p:to>
                                        <p:strVal val="visible"/>
                                      </p:to>
                                    </p:set>
                                    <p:animEffect transition="in" filter="blinds(horizontal)">
                                      <p:cBhvr>
                                        <p:cTn id="11" dur="500"/>
                                        <p:tgtEl>
                                          <p:spTgt spid="78852"/>
                                        </p:tgtEl>
                                      </p:cBhvr>
                                    </p:animEffect>
                                  </p:childTnLst>
                                </p:cTn>
                              </p:par>
                            </p:childTnLst>
                          </p:cTn>
                        </p:par>
                        <p:par>
                          <p:cTn id="12" fill="hold" nodeType="afterGroup">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78850"/>
                                        </p:tgtEl>
                                        <p:attrNameLst>
                                          <p:attrName>style.visibility</p:attrName>
                                        </p:attrNameLst>
                                      </p:cBhvr>
                                      <p:to>
                                        <p:strVal val="visible"/>
                                      </p:to>
                                    </p:set>
                                    <p:animEffect transition="in" filter="blinds(horizontal)">
                                      <p:cBhvr>
                                        <p:cTn id="15" dur="500"/>
                                        <p:tgtEl>
                                          <p:spTgt spid="7885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6627"/>
                                        </p:tgtEl>
                                        <p:attrNameLst>
                                          <p:attrName>style.visibility</p:attrName>
                                        </p:attrNameLst>
                                      </p:cBhvr>
                                      <p:to>
                                        <p:strVal val="visible"/>
                                      </p:to>
                                    </p:set>
                                    <p:anim calcmode="lin" valueType="num">
                                      <p:cBhvr>
                                        <p:cTn id="20" dur="500" fill="hold"/>
                                        <p:tgtEl>
                                          <p:spTgt spid="26627"/>
                                        </p:tgtEl>
                                        <p:attrNameLst>
                                          <p:attrName>ppt_x</p:attrName>
                                        </p:attrNameLst>
                                      </p:cBhvr>
                                      <p:tavLst>
                                        <p:tav tm="0">
                                          <p:val>
                                            <p:strVal val="#ppt_x"/>
                                          </p:val>
                                        </p:tav>
                                        <p:tav tm="100000">
                                          <p:val>
                                            <p:strVal val="#ppt_x"/>
                                          </p:val>
                                        </p:tav>
                                      </p:tavLst>
                                    </p:anim>
                                    <p:anim calcmode="lin" valueType="num">
                                      <p:cBhvr>
                                        <p:cTn id="21"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6627" grpId="0" bldLvl="0" animBg="1"/>
      <p:bldP spid="788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832428" y="5535614"/>
            <a:ext cx="10748135"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4400" b="1">
                <a:solidFill>
                  <a:srgbClr val="FF3300"/>
                </a:solidFill>
                <a:latin typeface="Times New Roman" pitchFamily="18" charset="0"/>
                <a:ea typeface="黑体" pitchFamily="49" charset="-122"/>
              </a:rPr>
              <a:t>1877</a:t>
            </a:r>
            <a:r>
              <a:rPr lang="zh-CN" altLang="en-US" sz="4400" b="1">
                <a:solidFill>
                  <a:srgbClr val="FF3300"/>
                </a:solidFill>
                <a:latin typeface="Times New Roman" pitchFamily="18" charset="0"/>
                <a:ea typeface="黑体" pitchFamily="49" charset="-122"/>
              </a:rPr>
              <a:t>年日本东京大学（日本国立大学）成立</a:t>
            </a:r>
          </a:p>
          <a:p>
            <a:pPr algn="ctr"/>
            <a:r>
              <a:rPr lang="zh-CN" altLang="en-US" sz="4400" b="1">
                <a:solidFill>
                  <a:srgbClr val="FF3300"/>
                </a:solidFill>
                <a:latin typeface="Times New Roman" pitchFamily="18" charset="0"/>
                <a:ea typeface="黑体" pitchFamily="49" charset="-122"/>
              </a:rPr>
              <a:t>安田讲堂　东京大学重要的学术象征</a:t>
            </a:r>
          </a:p>
        </p:txBody>
      </p:sp>
      <p:pic>
        <p:nvPicPr>
          <p:cNvPr id="25603" name="Picture 3" descr="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52389"/>
            <a:ext cx="6855619"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desc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8503" y="1079500"/>
            <a:ext cx="1937147" cy="68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11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6" name="Picture 2" descr="陸軍萬歲"/>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14750" y="4495800"/>
            <a:ext cx="1857375"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3"/>
          <p:cNvSpPr>
            <a:spLocks noChangeArrowheads="1"/>
          </p:cNvSpPr>
          <p:nvPr/>
        </p:nvSpPr>
        <p:spPr bwMode="auto">
          <a:xfrm>
            <a:off x="3714750" y="4495800"/>
            <a:ext cx="1828800" cy="1524000"/>
          </a:xfrm>
          <a:prstGeom prst="rect">
            <a:avLst/>
          </a:prstGeom>
          <a:solidFill>
            <a:srgbClr val="0066FF"/>
          </a:solidFill>
          <a:ln w="9525">
            <a:solidFill>
              <a:schemeClr val="tx1"/>
            </a:solidFill>
            <a:miter lim="800000"/>
            <a:headEnd/>
            <a:tailEnd/>
          </a:ln>
        </p:spPr>
        <p:txBody>
          <a:bodyPr wrap="none" anchor="ctr"/>
          <a:lstStyle/>
          <a:p>
            <a:pPr algn="ctr"/>
            <a:r>
              <a:rPr lang="zh-CN" altLang="en-US" sz="4000" b="1" i="1">
                <a:solidFill>
                  <a:srgbClr val="FFFF00"/>
                </a:solidFill>
                <a:latin typeface="Times New Roman" pitchFamily="18" charset="0"/>
                <a:ea typeface="黑体" pitchFamily="49" charset="-122"/>
                <a:sym typeface="宋体" pitchFamily="2" charset="-122"/>
              </a:rPr>
              <a:t>富国强兵</a:t>
            </a:r>
          </a:p>
        </p:txBody>
      </p:sp>
      <p:pic>
        <p:nvPicPr>
          <p:cNvPr id="21508" name="Picture 4" descr="Perry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96678" y="4495800"/>
            <a:ext cx="1718072"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AutoShape 5"/>
          <p:cNvSpPr>
            <a:spLocks noChangeArrowheads="1"/>
          </p:cNvSpPr>
          <p:nvPr/>
        </p:nvSpPr>
        <p:spPr bwMode="auto">
          <a:xfrm rot="2564925">
            <a:off x="2286000" y="4572001"/>
            <a:ext cx="1081088" cy="1450975"/>
          </a:xfrm>
          <a:prstGeom prst="plus">
            <a:avLst>
              <a:gd name="adj" fmla="val 41468"/>
            </a:avLst>
          </a:prstGeom>
          <a:solidFill>
            <a:srgbClr val="00FFFF"/>
          </a:solidFill>
          <a:ln w="9525">
            <a:solidFill>
              <a:schemeClr val="tx1"/>
            </a:solidFill>
            <a:miter lim="800000"/>
            <a:headEnd/>
            <a:tailEnd/>
          </a:ln>
        </p:spPr>
        <p:txBody>
          <a:bodyPr wrap="none" anchor="ctr"/>
          <a:lstStyle/>
          <a:p>
            <a:endParaRPr lang="zh-CN" altLang="zh-CN">
              <a:solidFill>
                <a:srgbClr val="000000"/>
              </a:solidFill>
              <a:latin typeface="Arial" pitchFamily="34" charset="0"/>
              <a:sym typeface="Arial" pitchFamily="34" charset="0"/>
            </a:endParaRPr>
          </a:p>
        </p:txBody>
      </p:sp>
      <p:grpSp>
        <p:nvGrpSpPr>
          <p:cNvPr id="2" name="Group 6"/>
          <p:cNvGrpSpPr>
            <a:grpSpLocks/>
          </p:cNvGrpSpPr>
          <p:nvPr/>
        </p:nvGrpSpPr>
        <p:grpSpPr bwMode="auto">
          <a:xfrm>
            <a:off x="3714750" y="2971800"/>
            <a:ext cx="1828800" cy="1524000"/>
            <a:chOff x="0" y="0"/>
            <a:chExt cx="1536" cy="960"/>
          </a:xfrm>
        </p:grpSpPr>
        <p:sp>
          <p:nvSpPr>
            <p:cNvPr id="26647" name="Rectangle 7"/>
            <p:cNvSpPr>
              <a:spLocks noChangeArrowheads="1"/>
            </p:cNvSpPr>
            <p:nvPr/>
          </p:nvSpPr>
          <p:spPr bwMode="auto">
            <a:xfrm>
              <a:off x="0" y="0"/>
              <a:ext cx="1536" cy="960"/>
            </a:xfrm>
            <a:prstGeom prst="rect">
              <a:avLst/>
            </a:prstGeom>
            <a:solidFill>
              <a:srgbClr val="33CCFF"/>
            </a:solidFill>
            <a:ln w="9525">
              <a:solidFill>
                <a:schemeClr val="tx1"/>
              </a:solidFill>
              <a:miter lim="800000"/>
              <a:headEnd/>
              <a:tailEnd/>
            </a:ln>
          </p:spPr>
          <p:txBody>
            <a:bodyPr wrap="none" anchor="ctr"/>
            <a:lstStyle/>
            <a:p>
              <a:pPr algn="ctr"/>
              <a:endParaRPr lang="zh-CN" altLang="zh-CN" sz="2400">
                <a:solidFill>
                  <a:srgbClr val="000000"/>
                </a:solidFill>
                <a:latin typeface="Times New Roman" pitchFamily="18" charset="0"/>
                <a:ea typeface="PMingLiU" pitchFamily="18" charset="-120"/>
                <a:sym typeface="Times New Roman" pitchFamily="18" charset="0"/>
              </a:endParaRPr>
            </a:p>
          </p:txBody>
        </p:sp>
        <p:sp>
          <p:nvSpPr>
            <p:cNvPr id="26648" name="WordArt 8"/>
            <p:cNvSpPr>
              <a:spLocks noChangeArrowheads="1" noChangeShapeType="1" noTextEdit="1"/>
            </p:cNvSpPr>
            <p:nvPr/>
          </p:nvSpPr>
          <p:spPr bwMode="auto">
            <a:xfrm>
              <a:off x="144" y="720"/>
              <a:ext cx="1248" cy="192"/>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miter lim="800000"/>
                    <a:headEnd/>
                    <a:tailEnd/>
                  </a:ln>
                  <a:solidFill>
                    <a:srgbClr val="FFFF00"/>
                  </a:solidFill>
                  <a:latin typeface="宋体"/>
                  <a:ea typeface="宋体"/>
                </a:rPr>
                <a:t>世界</a:t>
              </a:r>
            </a:p>
          </p:txBody>
        </p:sp>
      </p:grpSp>
      <p:sp>
        <p:nvSpPr>
          <p:cNvPr id="54280" name="WordArt 9"/>
          <p:cNvSpPr>
            <a:spLocks noChangeArrowheads="1" noChangeShapeType="1" noTextEdit="1"/>
          </p:cNvSpPr>
          <p:nvPr/>
        </p:nvSpPr>
        <p:spPr bwMode="auto">
          <a:xfrm>
            <a:off x="3943350" y="3200400"/>
            <a:ext cx="1371600" cy="1066800"/>
          </a:xfrm>
          <a:prstGeom prst="rect">
            <a:avLst/>
          </a:prstGeom>
        </p:spPr>
        <p:txBody>
          <a:bodyPr wrap="none" fromWordArt="1">
            <a:prstTxWarp prst="textPlain">
              <a:avLst>
                <a:gd name="adj" fmla="val 50000"/>
              </a:avLst>
            </a:prstTxWarp>
          </a:bodyPr>
          <a:lstStyle/>
          <a:p>
            <a:pPr algn="ctr"/>
            <a:r>
              <a:rPr lang="zh-CN" altLang="en-US" sz="3600" kern="10">
                <a:ln w="12700">
                  <a:solidFill>
                    <a:srgbClr val="3333CC"/>
                  </a:solidFill>
                  <a:miter lim="800000"/>
                  <a:headEnd/>
                  <a:tailEnd/>
                </a:ln>
                <a:gradFill rotWithShape="1">
                  <a:gsLst>
                    <a:gs pos="0">
                      <a:srgbClr val="CC0099"/>
                    </a:gs>
                    <a:gs pos="100000">
                      <a:srgbClr val="FF0000"/>
                    </a:gs>
                  </a:gsLst>
                  <a:lin ang="18900000" scaled="1"/>
                </a:gradFill>
                <a:latin typeface="宋体"/>
                <a:ea typeface="宋体"/>
              </a:rPr>
              <a:t>日本</a:t>
            </a:r>
          </a:p>
        </p:txBody>
      </p:sp>
      <p:pic>
        <p:nvPicPr>
          <p:cNvPr id="21514" name="Picture 10" descr="privy_counci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43100" y="3001964"/>
            <a:ext cx="1771650" cy="149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11" descr="west_music"/>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43550" y="4495800"/>
            <a:ext cx="17716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6" name="Picture 12" descr="72首間訪織廠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43550" y="2971800"/>
            <a:ext cx="1778794"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7" name="Rectangle 13"/>
          <p:cNvSpPr>
            <a:spLocks noChangeArrowheads="1"/>
          </p:cNvSpPr>
          <p:nvPr/>
        </p:nvSpPr>
        <p:spPr bwMode="auto">
          <a:xfrm>
            <a:off x="5543550" y="2971800"/>
            <a:ext cx="1944291" cy="1524000"/>
          </a:xfrm>
          <a:prstGeom prst="rect">
            <a:avLst/>
          </a:prstGeom>
          <a:solidFill>
            <a:srgbClr val="0033CC"/>
          </a:solidFill>
          <a:ln w="9525">
            <a:solidFill>
              <a:schemeClr val="tx1"/>
            </a:solidFill>
            <a:miter lim="800000"/>
            <a:headEnd/>
            <a:tailEnd/>
          </a:ln>
        </p:spPr>
        <p:txBody>
          <a:bodyPr wrap="none" anchor="ctr"/>
          <a:lstStyle/>
          <a:p>
            <a:pPr algn="ctr"/>
            <a:r>
              <a:rPr lang="zh-CN" altLang="en-US" sz="4000" b="1" i="1">
                <a:solidFill>
                  <a:srgbClr val="FFFF66"/>
                </a:solidFill>
                <a:latin typeface="Times New Roman" pitchFamily="18" charset="0"/>
                <a:ea typeface="黑体" pitchFamily="49" charset="-122"/>
                <a:sym typeface="宋体" pitchFamily="2" charset="-122"/>
              </a:rPr>
              <a:t>殖产兴业</a:t>
            </a:r>
            <a:endParaRPr lang="zh-CN" altLang="en-US" sz="2400" b="1" i="1">
              <a:latin typeface="Times New Roman" pitchFamily="18" charset="0"/>
              <a:ea typeface="黑体" pitchFamily="49" charset="-122"/>
              <a:sym typeface="宋体" pitchFamily="2" charset="-122"/>
            </a:endParaRPr>
          </a:p>
        </p:txBody>
      </p:sp>
      <p:sp>
        <p:nvSpPr>
          <p:cNvPr id="21518" name="Rectangle 14"/>
          <p:cNvSpPr>
            <a:spLocks noChangeArrowheads="1"/>
          </p:cNvSpPr>
          <p:nvPr/>
        </p:nvSpPr>
        <p:spPr bwMode="auto">
          <a:xfrm>
            <a:off x="1943100" y="2971800"/>
            <a:ext cx="1771650" cy="1524000"/>
          </a:xfrm>
          <a:prstGeom prst="rect">
            <a:avLst/>
          </a:prstGeom>
          <a:solidFill>
            <a:srgbClr val="000099"/>
          </a:solidFill>
          <a:ln w="9525">
            <a:solidFill>
              <a:schemeClr val="tx1"/>
            </a:solidFill>
            <a:miter lim="800000"/>
            <a:headEnd/>
            <a:tailEnd/>
          </a:ln>
        </p:spPr>
        <p:txBody>
          <a:bodyPr wrap="none" anchor="ctr"/>
          <a:lstStyle/>
          <a:p>
            <a:pPr algn="ctr"/>
            <a:r>
              <a:rPr lang="zh-CN" altLang="en-US" sz="4000" b="1" i="1">
                <a:solidFill>
                  <a:srgbClr val="FFFF00"/>
                </a:solidFill>
                <a:latin typeface="Times New Roman" pitchFamily="18" charset="0"/>
                <a:ea typeface="黑体" pitchFamily="49" charset="-122"/>
                <a:sym typeface="宋体" pitchFamily="2" charset="-122"/>
              </a:rPr>
              <a:t>中央集权</a:t>
            </a:r>
            <a:endParaRPr lang="zh-CN" altLang="en-US" sz="2400" b="1" i="1">
              <a:latin typeface="Times New Roman" pitchFamily="18" charset="0"/>
              <a:ea typeface="黑体" pitchFamily="49" charset="-122"/>
              <a:sym typeface="宋体" pitchFamily="2" charset="-122"/>
            </a:endParaRPr>
          </a:p>
        </p:txBody>
      </p:sp>
      <p:sp>
        <p:nvSpPr>
          <p:cNvPr id="21519" name="Rectangle 15"/>
          <p:cNvSpPr>
            <a:spLocks noChangeArrowheads="1"/>
          </p:cNvSpPr>
          <p:nvPr/>
        </p:nvSpPr>
        <p:spPr bwMode="auto">
          <a:xfrm>
            <a:off x="5638800" y="4622800"/>
            <a:ext cx="1771650" cy="1524000"/>
          </a:xfrm>
          <a:prstGeom prst="rect">
            <a:avLst/>
          </a:prstGeom>
          <a:solidFill>
            <a:srgbClr val="3399FF"/>
          </a:solidFill>
          <a:ln w="9525">
            <a:solidFill>
              <a:schemeClr val="tx1"/>
            </a:solidFill>
            <a:miter lim="800000"/>
            <a:headEnd/>
            <a:tailEnd/>
          </a:ln>
        </p:spPr>
        <p:txBody>
          <a:bodyPr wrap="none" anchor="ctr"/>
          <a:lstStyle/>
          <a:p>
            <a:pPr algn="ctr"/>
            <a:r>
              <a:rPr lang="zh-CN" altLang="en-US" sz="4000" b="1" i="1">
                <a:solidFill>
                  <a:schemeClr val="bg1"/>
                </a:solidFill>
                <a:latin typeface="Times New Roman" pitchFamily="18" charset="0"/>
                <a:ea typeface="黑体" pitchFamily="49" charset="-122"/>
                <a:sym typeface="PMingLiU" pitchFamily="18" charset="-120"/>
              </a:rPr>
              <a:t>文明</a:t>
            </a:r>
            <a:r>
              <a:rPr lang="zh-CN" altLang="en-US" sz="4000" b="1" i="1">
                <a:solidFill>
                  <a:schemeClr val="bg1"/>
                </a:solidFill>
                <a:latin typeface="Times New Roman" pitchFamily="18" charset="0"/>
                <a:ea typeface="黑体" pitchFamily="49" charset="-122"/>
                <a:sym typeface="宋体" pitchFamily="2" charset="-122"/>
              </a:rPr>
              <a:t>开</a:t>
            </a:r>
            <a:r>
              <a:rPr lang="zh-CN" altLang="en-US" sz="4000" b="1" i="1">
                <a:solidFill>
                  <a:schemeClr val="bg1"/>
                </a:solidFill>
                <a:latin typeface="Times New Roman" pitchFamily="18" charset="0"/>
                <a:ea typeface="黑体" pitchFamily="49" charset="-122"/>
                <a:sym typeface="PMingLiU" pitchFamily="18" charset="-120"/>
              </a:rPr>
              <a:t>化</a:t>
            </a:r>
            <a:endParaRPr lang="zh-CN" altLang="en-US" sz="2400" b="1" i="1">
              <a:solidFill>
                <a:schemeClr val="bg1"/>
              </a:solidFill>
              <a:latin typeface="Times New Roman" pitchFamily="18" charset="0"/>
              <a:ea typeface="黑体" pitchFamily="49" charset="-122"/>
              <a:sym typeface="PMingLiU" pitchFamily="18" charset="-120"/>
            </a:endParaRPr>
          </a:p>
        </p:txBody>
      </p:sp>
      <p:sp>
        <p:nvSpPr>
          <p:cNvPr id="21520" name="Rectangle 16"/>
          <p:cNvSpPr>
            <a:spLocks noChangeArrowheads="1"/>
          </p:cNvSpPr>
          <p:nvPr/>
        </p:nvSpPr>
        <p:spPr bwMode="auto">
          <a:xfrm>
            <a:off x="3810000" y="3098800"/>
            <a:ext cx="1828800" cy="1524000"/>
          </a:xfrm>
          <a:prstGeom prst="rect">
            <a:avLst/>
          </a:prstGeom>
          <a:solidFill>
            <a:srgbClr val="33CCFF"/>
          </a:solidFill>
          <a:ln w="9525">
            <a:solidFill>
              <a:schemeClr val="tx1"/>
            </a:solidFill>
            <a:miter lim="800000"/>
            <a:headEnd/>
            <a:tailEnd/>
          </a:ln>
        </p:spPr>
        <p:txBody>
          <a:bodyPr wrap="none" anchor="ctr"/>
          <a:lstStyle/>
          <a:p>
            <a:pPr algn="ctr"/>
            <a:r>
              <a:rPr lang="zh-CN" altLang="en-US" sz="4000" b="1" i="1">
                <a:solidFill>
                  <a:srgbClr val="FF0000"/>
                </a:solidFill>
                <a:latin typeface="Times New Roman" pitchFamily="18" charset="0"/>
                <a:ea typeface="黑体" pitchFamily="49" charset="-122"/>
                <a:sym typeface="PMingLiU" pitchFamily="18" charset="-120"/>
              </a:rPr>
              <a:t>世界強國</a:t>
            </a:r>
            <a:endParaRPr lang="zh-CN" altLang="en-US" sz="2400" b="1" i="1">
              <a:solidFill>
                <a:srgbClr val="FF0000"/>
              </a:solidFill>
              <a:latin typeface="Times New Roman" pitchFamily="18" charset="0"/>
              <a:ea typeface="黑体" pitchFamily="49" charset="-122"/>
              <a:sym typeface="PMingLiU" pitchFamily="18" charset="-120"/>
            </a:endParaRPr>
          </a:p>
        </p:txBody>
      </p:sp>
      <p:sp>
        <p:nvSpPr>
          <p:cNvPr id="21521" name="Rectangle 17"/>
          <p:cNvSpPr>
            <a:spLocks noChangeArrowheads="1"/>
          </p:cNvSpPr>
          <p:nvPr/>
        </p:nvSpPr>
        <p:spPr bwMode="auto">
          <a:xfrm>
            <a:off x="1943100" y="4495800"/>
            <a:ext cx="1771650" cy="1524000"/>
          </a:xfrm>
          <a:prstGeom prst="rect">
            <a:avLst/>
          </a:prstGeom>
          <a:solidFill>
            <a:srgbClr val="3366CC"/>
          </a:solidFill>
          <a:ln w="9525">
            <a:solidFill>
              <a:schemeClr val="tx1"/>
            </a:solidFill>
            <a:miter lim="800000"/>
            <a:headEnd/>
            <a:tailEnd/>
          </a:ln>
        </p:spPr>
        <p:txBody>
          <a:bodyPr wrap="none" anchor="ctr"/>
          <a:lstStyle/>
          <a:p>
            <a:pPr algn="ctr"/>
            <a:r>
              <a:rPr lang="zh-CN" altLang="en-US" sz="3200" b="1" i="1">
                <a:solidFill>
                  <a:schemeClr val="bg1"/>
                </a:solidFill>
                <a:latin typeface="Times New Roman" pitchFamily="18" charset="0"/>
                <a:ea typeface="黑体" pitchFamily="49" charset="-122"/>
                <a:sym typeface="宋体" pitchFamily="2" charset="-122"/>
              </a:rPr>
              <a:t>废除</a:t>
            </a:r>
            <a:br>
              <a:rPr lang="zh-CN" altLang="en-US" sz="3200" b="1" i="1">
                <a:solidFill>
                  <a:schemeClr val="bg1"/>
                </a:solidFill>
                <a:latin typeface="Times New Roman" pitchFamily="18" charset="0"/>
                <a:ea typeface="黑体" pitchFamily="49" charset="-122"/>
                <a:sym typeface="宋体" pitchFamily="2" charset="-122"/>
              </a:rPr>
            </a:br>
            <a:r>
              <a:rPr lang="zh-CN" altLang="en-US" sz="3200" b="1" i="1">
                <a:solidFill>
                  <a:schemeClr val="bg1"/>
                </a:solidFill>
                <a:latin typeface="Times New Roman" pitchFamily="18" charset="0"/>
                <a:ea typeface="黑体" pitchFamily="49" charset="-122"/>
                <a:sym typeface="宋体" pitchFamily="2" charset="-122"/>
              </a:rPr>
              <a:t>不平等条约</a:t>
            </a:r>
            <a:endParaRPr lang="zh-CN" altLang="en-US" sz="2400" b="1" i="1">
              <a:solidFill>
                <a:schemeClr val="bg1"/>
              </a:solidFill>
              <a:latin typeface="Times New Roman" pitchFamily="18" charset="0"/>
              <a:ea typeface="黑体" pitchFamily="49" charset="-122"/>
              <a:sym typeface="宋体" pitchFamily="2" charset="-122"/>
            </a:endParaRPr>
          </a:p>
        </p:txBody>
      </p:sp>
      <p:sp>
        <p:nvSpPr>
          <p:cNvPr id="21522" name="Rectangle 18"/>
          <p:cNvSpPr>
            <a:spLocks noChangeArrowheads="1"/>
          </p:cNvSpPr>
          <p:nvPr/>
        </p:nvSpPr>
        <p:spPr bwMode="auto">
          <a:xfrm>
            <a:off x="1943100" y="2971800"/>
            <a:ext cx="5372100" cy="3048000"/>
          </a:xfrm>
          <a:prstGeom prst="rect">
            <a:avLst/>
          </a:prstGeom>
          <a:noFill/>
          <a:ln w="127000">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zh-CN">
              <a:solidFill>
                <a:srgbClr val="000000"/>
              </a:solidFill>
              <a:latin typeface="Arial" pitchFamily="34" charset="0"/>
              <a:sym typeface="Arial" pitchFamily="34" charset="0"/>
            </a:endParaRPr>
          </a:p>
        </p:txBody>
      </p:sp>
      <p:sp>
        <p:nvSpPr>
          <p:cNvPr id="21523" name="Rectangle 19"/>
          <p:cNvSpPr>
            <a:spLocks noChangeArrowheads="1"/>
          </p:cNvSpPr>
          <p:nvPr/>
        </p:nvSpPr>
        <p:spPr bwMode="auto">
          <a:xfrm>
            <a:off x="1828800" y="2819400"/>
            <a:ext cx="5600700" cy="3352800"/>
          </a:xfrm>
          <a:prstGeom prst="rect">
            <a:avLst/>
          </a:prstGeom>
          <a:noFill/>
          <a:ln w="174625">
            <a:solidFill>
              <a:srgbClr val="00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zh-CN">
              <a:solidFill>
                <a:srgbClr val="000000"/>
              </a:solidFill>
              <a:latin typeface="Arial" pitchFamily="34" charset="0"/>
              <a:sym typeface="Arial" pitchFamily="34" charset="0"/>
            </a:endParaRPr>
          </a:p>
        </p:txBody>
      </p:sp>
      <p:pic>
        <p:nvPicPr>
          <p:cNvPr id="21524" name="Picture 20" descr="Japan naval ensign"/>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59906" y="1916114"/>
            <a:ext cx="3292079"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92" name="WordArt 21">
            <a:hlinkClick r:id="" action="ppaction://hlinkshowjump?jump=previousslide"/>
          </p:cNvPr>
          <p:cNvSpPr>
            <a:spLocks noChangeArrowheads="1" noChangeShapeType="1" noTextEdit="1"/>
          </p:cNvSpPr>
          <p:nvPr/>
        </p:nvSpPr>
        <p:spPr bwMode="auto">
          <a:xfrm>
            <a:off x="2465785" y="622301"/>
            <a:ext cx="4230290" cy="1395413"/>
          </a:xfrm>
          <a:prstGeom prst="rect">
            <a:avLst/>
          </a:prstGeom>
        </p:spPr>
        <p:txBody>
          <a:bodyPr wrap="none" fromWordArt="1">
            <a:prstTxWarp prst="textDeflate">
              <a:avLst>
                <a:gd name="adj" fmla="val 18750"/>
              </a:avLst>
            </a:prstTxWarp>
          </a:bodyPr>
          <a:lstStyle/>
          <a:p>
            <a:pPr algn="ctr"/>
            <a:r>
              <a:rPr lang="zh-CN" altLang="en-US" sz="6000" b="1" kern="10">
                <a:ln w="9525">
                  <a:solidFill>
                    <a:srgbClr val="000000"/>
                  </a:solidFill>
                  <a:miter lim="800000"/>
                  <a:headEnd/>
                  <a:tailEnd/>
                </a:ln>
                <a:solidFill>
                  <a:srgbClr val="FF0000"/>
                </a:solidFill>
                <a:latin typeface="宋体"/>
                <a:ea typeface="宋体"/>
              </a:rPr>
              <a:t>明治政府目标</a:t>
            </a:r>
          </a:p>
        </p:txBody>
      </p:sp>
    </p:spTree>
    <p:extLst>
      <p:ext uri="{BB962C8B-B14F-4D97-AF65-F5344CB8AC3E}">
        <p14:creationId xmlns:p14="http://schemas.microsoft.com/office/powerpoint/2010/main" val="11953969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54292"/>
                                        </p:tgtEl>
                                        <p:attrNameLst>
                                          <p:attrName>style.visibility</p:attrName>
                                        </p:attrNameLst>
                                      </p:cBhvr>
                                      <p:to>
                                        <p:strVal val="visible"/>
                                      </p:to>
                                    </p:set>
                                    <p:animEffect filter="barn(outHorizontal)">
                                      <p:cBhvr>
                                        <p:cTn id="7" dur="500"/>
                                        <p:tgtEl>
                                          <p:spTgt spid="542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21524"/>
                                        </p:tgtEl>
                                        <p:attrNameLst>
                                          <p:attrName>style.visibility</p:attrName>
                                        </p:attrNameLst>
                                      </p:cBhvr>
                                      <p:to>
                                        <p:strVal val="visible"/>
                                      </p:to>
                                    </p:set>
                                  </p:childTnLst>
                                  <p:subTnLst>
                                    <p:set>
                                      <p:cBhvr override="childStyle">
                                        <p:cTn dur="1" fill="hold" display="0" masterRel="nextClick" afterEffect="1"/>
                                        <p:tgtEl>
                                          <p:spTgt spid="21524"/>
                                        </p:tgtEl>
                                        <p:attrNameLst>
                                          <p:attrName>style.visibility</p:attrName>
                                        </p:attrNameLst>
                                      </p:cBhvr>
                                      <p:to>
                                        <p:strVal val="hidden"/>
                                      </p:to>
                                    </p:set>
                                  </p:sub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nodeType="clickEffect">
                                  <p:stCondLst>
                                    <p:cond delay="0"/>
                                  </p:stCondLst>
                                  <p:childTnLst>
                                    <p:set>
                                      <p:cBhvr>
                                        <p:cTn id="15" dur="1" fill="hold">
                                          <p:stCondLst>
                                            <p:cond delay="0"/>
                                          </p:stCondLst>
                                        </p:cTn>
                                        <p:tgtEl>
                                          <p:spTgt spid="21514"/>
                                        </p:tgtEl>
                                        <p:attrNameLst>
                                          <p:attrName>style.visibility</p:attrName>
                                        </p:attrNameLst>
                                      </p:cBhvr>
                                      <p:to>
                                        <p:strVal val="visible"/>
                                      </p:to>
                                    </p:set>
                                    <p:animEffect filter="dissolve">
                                      <p:cBhvr>
                                        <p:cTn id="16" dur="500"/>
                                        <p:tgtEl>
                                          <p:spTgt spid="2151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21518"/>
                                        </p:tgtEl>
                                        <p:attrNameLst>
                                          <p:attrName>style.visibility</p:attrName>
                                        </p:attrNameLst>
                                      </p:cBhvr>
                                      <p:to>
                                        <p:strVal val="visible"/>
                                      </p:to>
                                    </p:set>
                                    <p:anim calcmode="lin" valueType="num">
                                      <p:cBhvr>
                                        <p:cTn id="21" dur="500" fill="hold"/>
                                        <p:tgtEl>
                                          <p:spTgt spid="21518"/>
                                        </p:tgtEl>
                                        <p:attrNameLst>
                                          <p:attrName>ppt_x</p:attrName>
                                        </p:attrNameLst>
                                      </p:cBhvr>
                                      <p:tavLst>
                                        <p:tav tm="0">
                                          <p:val>
                                            <p:strVal val="1+#ppt_w/2"/>
                                          </p:val>
                                        </p:tav>
                                        <p:tav tm="100000">
                                          <p:val>
                                            <p:strVal val="#ppt_x"/>
                                          </p:val>
                                        </p:tav>
                                      </p:tavLst>
                                    </p:anim>
                                    <p:anim calcmode="lin" valueType="num">
                                      <p:cBhvr>
                                        <p:cTn id="22" dur="500" fill="hold"/>
                                        <p:tgtEl>
                                          <p:spTgt spid="21518"/>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21506"/>
                                        </p:tgtEl>
                                        <p:attrNameLst>
                                          <p:attrName>style.visibility</p:attrName>
                                        </p:attrNameLst>
                                      </p:cBhvr>
                                      <p:to>
                                        <p:strVal val="visible"/>
                                      </p:to>
                                    </p:set>
                                    <p:animEffect filter="dissolve">
                                      <p:cBhvr>
                                        <p:cTn id="27" dur="500"/>
                                        <p:tgtEl>
                                          <p:spTgt spid="2150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21507"/>
                                        </p:tgtEl>
                                        <p:attrNameLst>
                                          <p:attrName>style.visibility</p:attrName>
                                        </p:attrNameLst>
                                      </p:cBhvr>
                                      <p:to>
                                        <p:strVal val="visible"/>
                                      </p:to>
                                    </p:set>
                                    <p:anim calcmode="lin" valueType="num">
                                      <p:cBhvr>
                                        <p:cTn id="32" dur="500" fill="hold"/>
                                        <p:tgtEl>
                                          <p:spTgt spid="21507"/>
                                        </p:tgtEl>
                                        <p:attrNameLst>
                                          <p:attrName>ppt_x</p:attrName>
                                        </p:attrNameLst>
                                      </p:cBhvr>
                                      <p:tavLst>
                                        <p:tav tm="0">
                                          <p:val>
                                            <p:strVal val="1+#ppt_w/2"/>
                                          </p:val>
                                        </p:tav>
                                        <p:tav tm="100000">
                                          <p:val>
                                            <p:strVal val="#ppt_x"/>
                                          </p:val>
                                        </p:tav>
                                      </p:tavLst>
                                    </p:anim>
                                    <p:anim calcmode="lin" valueType="num">
                                      <p:cBhvr>
                                        <p:cTn id="33" dur="500" fill="hold"/>
                                        <p:tgtEl>
                                          <p:spTgt spid="21507"/>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nodeType="clickEffect">
                                  <p:stCondLst>
                                    <p:cond delay="0"/>
                                  </p:stCondLst>
                                  <p:childTnLst>
                                    <p:set>
                                      <p:cBhvr>
                                        <p:cTn id="37" dur="1" fill="hold">
                                          <p:stCondLst>
                                            <p:cond delay="0"/>
                                          </p:stCondLst>
                                        </p:cTn>
                                        <p:tgtEl>
                                          <p:spTgt spid="21516"/>
                                        </p:tgtEl>
                                        <p:attrNameLst>
                                          <p:attrName>style.visibility</p:attrName>
                                        </p:attrNameLst>
                                      </p:cBhvr>
                                      <p:to>
                                        <p:strVal val="visible"/>
                                      </p:to>
                                    </p:set>
                                    <p:animEffect filter="dissolve">
                                      <p:cBhvr>
                                        <p:cTn id="38" dur="500"/>
                                        <p:tgtEl>
                                          <p:spTgt spid="2151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21517"/>
                                        </p:tgtEl>
                                        <p:attrNameLst>
                                          <p:attrName>style.visibility</p:attrName>
                                        </p:attrNameLst>
                                      </p:cBhvr>
                                      <p:to>
                                        <p:strVal val="visible"/>
                                      </p:to>
                                    </p:set>
                                    <p:anim calcmode="lin" valueType="num">
                                      <p:cBhvr>
                                        <p:cTn id="43" dur="500" fill="hold"/>
                                        <p:tgtEl>
                                          <p:spTgt spid="21517"/>
                                        </p:tgtEl>
                                        <p:attrNameLst>
                                          <p:attrName>ppt_x</p:attrName>
                                        </p:attrNameLst>
                                      </p:cBhvr>
                                      <p:tavLst>
                                        <p:tav tm="0">
                                          <p:val>
                                            <p:strVal val="0-#ppt_w/2"/>
                                          </p:val>
                                        </p:tav>
                                        <p:tav tm="100000">
                                          <p:val>
                                            <p:strVal val="#ppt_x"/>
                                          </p:val>
                                        </p:tav>
                                      </p:tavLst>
                                    </p:anim>
                                    <p:anim calcmode="lin" valueType="num">
                                      <p:cBhvr>
                                        <p:cTn id="44" dur="500" fill="hold"/>
                                        <p:tgtEl>
                                          <p:spTgt spid="2151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9" presetClass="entr" presetSubtype="0" fill="hold" nodeType="clickEffect">
                                  <p:stCondLst>
                                    <p:cond delay="0"/>
                                  </p:stCondLst>
                                  <p:childTnLst>
                                    <p:set>
                                      <p:cBhvr>
                                        <p:cTn id="48" dur="1" fill="hold">
                                          <p:stCondLst>
                                            <p:cond delay="0"/>
                                          </p:stCondLst>
                                        </p:cTn>
                                        <p:tgtEl>
                                          <p:spTgt spid="21515"/>
                                        </p:tgtEl>
                                        <p:attrNameLst>
                                          <p:attrName>style.visibility</p:attrName>
                                        </p:attrNameLst>
                                      </p:cBhvr>
                                      <p:to>
                                        <p:strVal val="visible"/>
                                      </p:to>
                                    </p:set>
                                    <p:animEffect filter="dissolve">
                                      <p:cBhvr>
                                        <p:cTn id="49" dur="500"/>
                                        <p:tgtEl>
                                          <p:spTgt spid="21515"/>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9" fill="hold" grpId="0" nodeType="clickEffect">
                                  <p:stCondLst>
                                    <p:cond delay="0"/>
                                  </p:stCondLst>
                                  <p:childTnLst>
                                    <p:set>
                                      <p:cBhvr>
                                        <p:cTn id="53" dur="1" fill="hold">
                                          <p:stCondLst>
                                            <p:cond delay="0"/>
                                          </p:stCondLst>
                                        </p:cTn>
                                        <p:tgtEl>
                                          <p:spTgt spid="21519"/>
                                        </p:tgtEl>
                                        <p:attrNameLst>
                                          <p:attrName>style.visibility</p:attrName>
                                        </p:attrNameLst>
                                      </p:cBhvr>
                                      <p:to>
                                        <p:strVal val="visible"/>
                                      </p:to>
                                    </p:set>
                                    <p:anim calcmode="lin" valueType="num">
                                      <p:cBhvr>
                                        <p:cTn id="54" dur="500" fill="hold"/>
                                        <p:tgtEl>
                                          <p:spTgt spid="21519"/>
                                        </p:tgtEl>
                                        <p:attrNameLst>
                                          <p:attrName>ppt_x</p:attrName>
                                        </p:attrNameLst>
                                      </p:cBhvr>
                                      <p:tavLst>
                                        <p:tav tm="0">
                                          <p:val>
                                            <p:strVal val="0-#ppt_w/2"/>
                                          </p:val>
                                        </p:tav>
                                        <p:tav tm="100000">
                                          <p:val>
                                            <p:strVal val="#ppt_x"/>
                                          </p:val>
                                        </p:tav>
                                      </p:tavLst>
                                    </p:anim>
                                    <p:anim calcmode="lin" valueType="num">
                                      <p:cBhvr>
                                        <p:cTn id="55" dur="500" fill="hold"/>
                                        <p:tgtEl>
                                          <p:spTgt spid="21519"/>
                                        </p:tgtEl>
                                        <p:attrNameLst>
                                          <p:attrName>ppt_y</p:attrName>
                                        </p:attrNameLst>
                                      </p:cBhvr>
                                      <p:tavLst>
                                        <p:tav tm="0">
                                          <p:val>
                                            <p:strVal val="0-#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9" presetClass="entr" presetSubtype="0" fill="hold" nodeType="clickEffect">
                                  <p:stCondLst>
                                    <p:cond delay="0"/>
                                  </p:stCondLst>
                                  <p:childTnLst>
                                    <p:set>
                                      <p:cBhvr>
                                        <p:cTn id="59" dur="1" fill="hold">
                                          <p:stCondLst>
                                            <p:cond delay="0"/>
                                          </p:stCondLst>
                                        </p:cTn>
                                        <p:tgtEl>
                                          <p:spTgt spid="21508"/>
                                        </p:tgtEl>
                                        <p:attrNameLst>
                                          <p:attrName>style.visibility</p:attrName>
                                        </p:attrNameLst>
                                      </p:cBhvr>
                                      <p:to>
                                        <p:strVal val="visible"/>
                                      </p:to>
                                    </p:set>
                                    <p:animEffect filter="dissolve">
                                      <p:cBhvr>
                                        <p:cTn id="60" dur="500"/>
                                        <p:tgtEl>
                                          <p:spTgt spid="2150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3" presetClass="entr" presetSubtype="32" fill="hold" grpId="0" nodeType="clickEffect">
                                  <p:stCondLst>
                                    <p:cond delay="0"/>
                                  </p:stCondLst>
                                  <p:childTnLst>
                                    <p:set>
                                      <p:cBhvr>
                                        <p:cTn id="64" dur="1" fill="hold">
                                          <p:stCondLst>
                                            <p:cond delay="0"/>
                                          </p:stCondLst>
                                        </p:cTn>
                                        <p:tgtEl>
                                          <p:spTgt spid="21509"/>
                                        </p:tgtEl>
                                        <p:attrNameLst>
                                          <p:attrName>style.visibility</p:attrName>
                                        </p:attrNameLst>
                                      </p:cBhvr>
                                      <p:to>
                                        <p:strVal val="visible"/>
                                      </p:to>
                                    </p:set>
                                    <p:anim calcmode="lin" valueType="num">
                                      <p:cBhvr>
                                        <p:cTn id="65" dur="500" fill="hold"/>
                                        <p:tgtEl>
                                          <p:spTgt spid="21509"/>
                                        </p:tgtEl>
                                        <p:attrNameLst>
                                          <p:attrName>ppt_w</p:attrName>
                                        </p:attrNameLst>
                                      </p:cBhvr>
                                      <p:tavLst>
                                        <p:tav tm="0">
                                          <p:val>
                                            <p:strVal val="4*#ppt_w"/>
                                          </p:val>
                                        </p:tav>
                                        <p:tav tm="100000">
                                          <p:val>
                                            <p:strVal val="#ppt_w"/>
                                          </p:val>
                                        </p:tav>
                                      </p:tavLst>
                                    </p:anim>
                                    <p:anim calcmode="lin" valueType="num">
                                      <p:cBhvr>
                                        <p:cTn id="66" dur="500" fill="hold"/>
                                        <p:tgtEl>
                                          <p:spTgt spid="21509"/>
                                        </p:tgtEl>
                                        <p:attrNameLst>
                                          <p:attrName>ppt_h</p:attrName>
                                        </p:attrNameLst>
                                      </p:cBhvr>
                                      <p:tavLst>
                                        <p:tav tm="0">
                                          <p:val>
                                            <p:strVal val="4*#ppt_h"/>
                                          </p:val>
                                        </p:tav>
                                        <p:tav tm="100000">
                                          <p:val>
                                            <p:strVal val="#ppt_h"/>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9" fill="hold" grpId="0" nodeType="clickEffect">
                                  <p:stCondLst>
                                    <p:cond delay="0"/>
                                  </p:stCondLst>
                                  <p:childTnLst>
                                    <p:set>
                                      <p:cBhvr>
                                        <p:cTn id="70" dur="1" fill="hold">
                                          <p:stCondLst>
                                            <p:cond delay="0"/>
                                          </p:stCondLst>
                                        </p:cTn>
                                        <p:tgtEl>
                                          <p:spTgt spid="21521"/>
                                        </p:tgtEl>
                                        <p:attrNameLst>
                                          <p:attrName>style.visibility</p:attrName>
                                        </p:attrNameLst>
                                      </p:cBhvr>
                                      <p:to>
                                        <p:strVal val="visible"/>
                                      </p:to>
                                    </p:set>
                                    <p:anim calcmode="lin" valueType="num">
                                      <p:cBhvr>
                                        <p:cTn id="71" dur="500" fill="hold"/>
                                        <p:tgtEl>
                                          <p:spTgt spid="21521"/>
                                        </p:tgtEl>
                                        <p:attrNameLst>
                                          <p:attrName>ppt_x</p:attrName>
                                        </p:attrNameLst>
                                      </p:cBhvr>
                                      <p:tavLst>
                                        <p:tav tm="0">
                                          <p:val>
                                            <p:strVal val="0-#ppt_w/2"/>
                                          </p:val>
                                        </p:tav>
                                        <p:tav tm="100000">
                                          <p:val>
                                            <p:strVal val="#ppt_x"/>
                                          </p:val>
                                        </p:tav>
                                      </p:tavLst>
                                    </p:anim>
                                    <p:anim calcmode="lin" valueType="num">
                                      <p:cBhvr>
                                        <p:cTn id="72" dur="500" fill="hold"/>
                                        <p:tgtEl>
                                          <p:spTgt spid="21521"/>
                                        </p:tgtEl>
                                        <p:attrNameLst>
                                          <p:attrName>ppt_y</p:attrName>
                                        </p:attrNameLst>
                                      </p:cBhvr>
                                      <p:tavLst>
                                        <p:tav tm="0">
                                          <p:val>
                                            <p:strVal val="0-#ppt_h/2"/>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nodeType="clickEffect">
                                  <p:stCondLst>
                                    <p:cond delay="0"/>
                                  </p:stCondLst>
                                  <p:childTnLst>
                                    <p:set>
                                      <p:cBhvr>
                                        <p:cTn id="76" dur="1" fill="hold">
                                          <p:stCondLst>
                                            <p:cond delay="0"/>
                                          </p:stCondLst>
                                        </p:cTn>
                                        <p:tgtEl>
                                          <p:spTgt spid="2"/>
                                        </p:tgtEl>
                                        <p:attrNameLst>
                                          <p:attrName>style.visibility</p:attrName>
                                        </p:attrNameLst>
                                      </p:cBhvr>
                                      <p:to>
                                        <p:strVal val="visible"/>
                                      </p:to>
                                    </p:set>
                                    <p:animEffect filter="dissolve">
                                      <p:cBhvr>
                                        <p:cTn id="77" dur="500"/>
                                        <p:tgtEl>
                                          <p:spTgt spid="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 presetClass="entr" presetSubtype="1" fill="hold" grpId="0" nodeType="clickEffect">
                                  <p:stCondLst>
                                    <p:cond delay="0"/>
                                  </p:stCondLst>
                                  <p:childTnLst>
                                    <p:set>
                                      <p:cBhvr>
                                        <p:cTn id="81" dur="1" fill="hold">
                                          <p:stCondLst>
                                            <p:cond delay="0"/>
                                          </p:stCondLst>
                                        </p:cTn>
                                        <p:tgtEl>
                                          <p:spTgt spid="54280"/>
                                        </p:tgtEl>
                                        <p:attrNameLst>
                                          <p:attrName>style.visibility</p:attrName>
                                        </p:attrNameLst>
                                      </p:cBhvr>
                                      <p:to>
                                        <p:strVal val="visible"/>
                                      </p:to>
                                    </p:set>
                                    <p:anim calcmode="lin" valueType="num">
                                      <p:cBhvr>
                                        <p:cTn id="82" dur="500" fill="hold"/>
                                        <p:tgtEl>
                                          <p:spTgt spid="54280"/>
                                        </p:tgtEl>
                                        <p:attrNameLst>
                                          <p:attrName>ppt_x</p:attrName>
                                        </p:attrNameLst>
                                      </p:cBhvr>
                                      <p:tavLst>
                                        <p:tav tm="0">
                                          <p:val>
                                            <p:strVal val="#ppt_x"/>
                                          </p:val>
                                        </p:tav>
                                        <p:tav tm="100000">
                                          <p:val>
                                            <p:strVal val="#ppt_x"/>
                                          </p:val>
                                        </p:tav>
                                      </p:tavLst>
                                    </p:anim>
                                    <p:anim calcmode="lin" valueType="num">
                                      <p:cBhvr>
                                        <p:cTn id="83" dur="500" fill="hold"/>
                                        <p:tgtEl>
                                          <p:spTgt spid="54280"/>
                                        </p:tgtEl>
                                        <p:attrNameLst>
                                          <p:attrName>ppt_y</p:attrName>
                                        </p:attrNameLst>
                                      </p:cBhvr>
                                      <p:tavLst>
                                        <p:tav tm="0">
                                          <p:val>
                                            <p:strVal val="0-#ppt_h/2"/>
                                          </p:val>
                                        </p:tav>
                                        <p:tav tm="100000">
                                          <p:val>
                                            <p:strVal val="#ppt_y"/>
                                          </p:val>
                                        </p:tav>
                                      </p:tavLst>
                                    </p:anim>
                                  </p:childTnLst>
                                </p:cTn>
                              </p:par>
                            </p:childTnLst>
                          </p:cTn>
                        </p:par>
                      </p:childTnLst>
                    </p:cTn>
                  </p:par>
                  <p:par>
                    <p:cTn id="84" fill="hold" nodeType="clickPar">
                      <p:stCondLst>
                        <p:cond delay="indefinite"/>
                      </p:stCondLst>
                      <p:childTnLst>
                        <p:par>
                          <p:cTn id="85" fill="hold" nodeType="withGroup">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21520"/>
                                        </p:tgtEl>
                                        <p:attrNameLst>
                                          <p:attrName>style.visibility</p:attrName>
                                        </p:attrNameLst>
                                      </p:cBhvr>
                                      <p:to>
                                        <p:strVal val="visible"/>
                                      </p:to>
                                    </p:set>
                                    <p:anim calcmode="lin" valueType="num">
                                      <p:cBhvr>
                                        <p:cTn id="88" dur="500" fill="hold"/>
                                        <p:tgtEl>
                                          <p:spTgt spid="21520"/>
                                        </p:tgtEl>
                                        <p:attrNameLst>
                                          <p:attrName>ppt_x</p:attrName>
                                        </p:attrNameLst>
                                      </p:cBhvr>
                                      <p:tavLst>
                                        <p:tav tm="0">
                                          <p:val>
                                            <p:strVal val="#ppt_x"/>
                                          </p:val>
                                        </p:tav>
                                        <p:tav tm="100000">
                                          <p:val>
                                            <p:strVal val="#ppt_x"/>
                                          </p:val>
                                        </p:tav>
                                      </p:tavLst>
                                    </p:anim>
                                    <p:anim calcmode="lin" valueType="num">
                                      <p:cBhvr>
                                        <p:cTn id="89" dur="500" fill="hold"/>
                                        <p:tgtEl>
                                          <p:spTgt spid="21520"/>
                                        </p:tgtEl>
                                        <p:attrNameLst>
                                          <p:attrName>ppt_y</p:attrName>
                                        </p:attrNameLst>
                                      </p:cBhvr>
                                      <p:tavLst>
                                        <p:tav tm="0">
                                          <p:val>
                                            <p:strVal val="1+#ppt_h/2"/>
                                          </p:val>
                                        </p:tav>
                                        <p:tav tm="100000">
                                          <p:val>
                                            <p:strVal val="#ppt_y"/>
                                          </p:val>
                                        </p:tav>
                                      </p:tavLst>
                                    </p:anim>
                                  </p:childTnLst>
                                </p:cTn>
                              </p:par>
                            </p:childTnLst>
                          </p:cTn>
                        </p:par>
                        <p:par>
                          <p:cTn id="90" fill="hold" nodeType="afterGroup">
                            <p:stCondLst>
                              <p:cond delay="500"/>
                            </p:stCondLst>
                            <p:childTnLst>
                              <p:par>
                                <p:cTn id="91" presetID="9" presetClass="entr" presetSubtype="0" fill="hold" grpId="0" nodeType="afterEffect">
                                  <p:stCondLst>
                                    <p:cond delay="0"/>
                                  </p:stCondLst>
                                  <p:childTnLst>
                                    <p:set>
                                      <p:cBhvr>
                                        <p:cTn id="92" dur="1" fill="hold">
                                          <p:stCondLst>
                                            <p:cond delay="0"/>
                                          </p:stCondLst>
                                        </p:cTn>
                                        <p:tgtEl>
                                          <p:spTgt spid="21522"/>
                                        </p:tgtEl>
                                        <p:attrNameLst>
                                          <p:attrName>style.visibility</p:attrName>
                                        </p:attrNameLst>
                                      </p:cBhvr>
                                      <p:to>
                                        <p:strVal val="visible"/>
                                      </p:to>
                                    </p:set>
                                    <p:animEffect filter="dissolve">
                                      <p:cBhvr>
                                        <p:cTn id="93" dur="500"/>
                                        <p:tgtEl>
                                          <p:spTgt spid="21522"/>
                                        </p:tgtEl>
                                      </p:cBhvr>
                                    </p:animEffect>
                                  </p:childTnLst>
                                </p:cTn>
                              </p:par>
                            </p:childTnLst>
                          </p:cTn>
                        </p:par>
                        <p:par>
                          <p:cTn id="94" fill="hold" nodeType="afterGroup">
                            <p:stCondLst>
                              <p:cond delay="1000"/>
                            </p:stCondLst>
                            <p:childTnLst>
                              <p:par>
                                <p:cTn id="95" presetID="9" presetClass="entr" presetSubtype="0" fill="hold" grpId="0" nodeType="afterEffect">
                                  <p:stCondLst>
                                    <p:cond delay="0"/>
                                  </p:stCondLst>
                                  <p:childTnLst>
                                    <p:set>
                                      <p:cBhvr>
                                        <p:cTn id="96" dur="1" fill="hold">
                                          <p:stCondLst>
                                            <p:cond delay="0"/>
                                          </p:stCondLst>
                                        </p:cTn>
                                        <p:tgtEl>
                                          <p:spTgt spid="21523"/>
                                        </p:tgtEl>
                                        <p:attrNameLst>
                                          <p:attrName>style.visibility</p:attrName>
                                        </p:attrNameLst>
                                      </p:cBhvr>
                                      <p:to>
                                        <p:strVal val="visible"/>
                                      </p:to>
                                    </p:set>
                                    <p:animEffect filter="dissolve">
                                      <p:cBhvr>
                                        <p:cTn id="97" dur="500"/>
                                        <p:tgtEl>
                                          <p:spTgt spid="215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ldLvl="0" animBg="1"/>
      <p:bldP spid="21509" grpId="0" bldLvl="0" animBg="1"/>
      <p:bldP spid="54280" grpId="0" animBg="1"/>
      <p:bldP spid="21517" grpId="0" bldLvl="0" animBg="1"/>
      <p:bldP spid="21518" grpId="0" bldLvl="0" animBg="1"/>
      <p:bldP spid="21519" grpId="0" bldLvl="0" animBg="1"/>
      <p:bldP spid="21520" grpId="0" bldLvl="0" animBg="1"/>
      <p:bldP spid="21521" grpId="0" bldLvl="0" animBg="1"/>
      <p:bldP spid="21522" grpId="0" bldLvl="0" animBg="1"/>
      <p:bldP spid="21523" grpId="0" bldLvl="0" animBg="1"/>
      <p:bldP spid="5429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29697"/>
          <p:cNvSpPr txBox="1">
            <a:spLocks noChangeArrowheads="1"/>
          </p:cNvSpPr>
          <p:nvPr/>
        </p:nvSpPr>
        <p:spPr bwMode="auto">
          <a:xfrm>
            <a:off x="3692129" y="6089650"/>
            <a:ext cx="1888331"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rgbClr val="FF0000"/>
                </a:solidFill>
                <a:latin typeface="Arial" pitchFamily="34" charset="0"/>
              </a:rPr>
              <a:t>大陆政策</a:t>
            </a:r>
          </a:p>
        </p:txBody>
      </p:sp>
      <p:pic>
        <p:nvPicPr>
          <p:cNvPr id="27651" name="图片 29698" descr="earth_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椭圆 29699"/>
          <p:cNvSpPr>
            <a:spLocks noChangeArrowheads="1"/>
          </p:cNvSpPr>
          <p:nvPr/>
        </p:nvSpPr>
        <p:spPr bwMode="auto">
          <a:xfrm>
            <a:off x="1980010" y="981076"/>
            <a:ext cx="3353990" cy="2066925"/>
          </a:xfrm>
          <a:prstGeom prst="ellipse">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1" name="椭圆 29700"/>
          <p:cNvSpPr>
            <a:spLocks noChangeArrowheads="1"/>
          </p:cNvSpPr>
          <p:nvPr/>
        </p:nvSpPr>
        <p:spPr bwMode="auto">
          <a:xfrm>
            <a:off x="4932760" y="2924176"/>
            <a:ext cx="358378" cy="288925"/>
          </a:xfrm>
          <a:prstGeom prst="ellipse">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2" name="椭圆 29701"/>
          <p:cNvSpPr>
            <a:spLocks noChangeArrowheads="1"/>
          </p:cNvSpPr>
          <p:nvPr/>
        </p:nvSpPr>
        <p:spPr bwMode="auto">
          <a:xfrm>
            <a:off x="0" y="0"/>
            <a:ext cx="9144000" cy="6858000"/>
          </a:xfrm>
          <a:prstGeom prst="ellipse">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3" name="椭圆 29702"/>
          <p:cNvSpPr>
            <a:spLocks noChangeArrowheads="1"/>
          </p:cNvSpPr>
          <p:nvPr/>
        </p:nvSpPr>
        <p:spPr bwMode="auto">
          <a:xfrm rot="-606299">
            <a:off x="4191000" y="1268414"/>
            <a:ext cx="1871663" cy="574675"/>
          </a:xfrm>
          <a:prstGeom prst="ellipse">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4" name="椭圆 29703"/>
          <p:cNvSpPr>
            <a:spLocks noChangeArrowheads="1"/>
          </p:cNvSpPr>
          <p:nvPr/>
        </p:nvSpPr>
        <p:spPr bwMode="auto">
          <a:xfrm>
            <a:off x="5435203" y="1676400"/>
            <a:ext cx="965597" cy="1042988"/>
          </a:xfrm>
          <a:prstGeom prst="ellipse">
            <a:avLst/>
          </a:prstGeom>
          <a:noFill/>
          <a:ln w="38100">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zh-CN" altLang="zh-CN">
              <a:solidFill>
                <a:srgbClr val="FF3300"/>
              </a:solidFill>
              <a:latin typeface="Arial" pitchFamily="34" charset="0"/>
            </a:endParaRPr>
          </a:p>
        </p:txBody>
      </p:sp>
      <p:sp>
        <p:nvSpPr>
          <p:cNvPr id="29705" name="文本框 29704"/>
          <p:cNvSpPr txBox="1">
            <a:spLocks noChangeArrowheads="1"/>
          </p:cNvSpPr>
          <p:nvPr/>
        </p:nvSpPr>
        <p:spPr bwMode="auto">
          <a:xfrm>
            <a:off x="4572000" y="3068639"/>
            <a:ext cx="152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台湾</a:t>
            </a:r>
          </a:p>
        </p:txBody>
      </p:sp>
      <p:sp>
        <p:nvSpPr>
          <p:cNvPr id="29706" name="文本框 29705"/>
          <p:cNvSpPr txBox="1">
            <a:spLocks noChangeArrowheads="1"/>
          </p:cNvSpPr>
          <p:nvPr/>
        </p:nvSpPr>
        <p:spPr bwMode="auto">
          <a:xfrm>
            <a:off x="5275660" y="1844675"/>
            <a:ext cx="1335881"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朝鲜</a:t>
            </a:r>
          </a:p>
        </p:txBody>
      </p:sp>
      <p:sp>
        <p:nvSpPr>
          <p:cNvPr id="29707" name="文本框 29706"/>
          <p:cNvSpPr txBox="1">
            <a:spLocks noChangeArrowheads="1"/>
          </p:cNvSpPr>
          <p:nvPr/>
        </p:nvSpPr>
        <p:spPr bwMode="auto">
          <a:xfrm>
            <a:off x="4462463" y="1214439"/>
            <a:ext cx="1524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满蒙</a:t>
            </a:r>
          </a:p>
        </p:txBody>
      </p:sp>
      <p:sp>
        <p:nvSpPr>
          <p:cNvPr id="29708" name="文本框 29707"/>
          <p:cNvSpPr txBox="1">
            <a:spLocks noChangeArrowheads="1"/>
          </p:cNvSpPr>
          <p:nvPr/>
        </p:nvSpPr>
        <p:spPr bwMode="auto">
          <a:xfrm>
            <a:off x="3657600" y="1935164"/>
            <a:ext cx="1447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3200">
                <a:solidFill>
                  <a:schemeClr val="bg1"/>
                </a:solidFill>
                <a:latin typeface="Arial" pitchFamily="34" charset="0"/>
              </a:rPr>
              <a:t>中国</a:t>
            </a:r>
          </a:p>
        </p:txBody>
      </p:sp>
      <p:sp>
        <p:nvSpPr>
          <p:cNvPr id="29709" name="文本框 29708"/>
          <p:cNvSpPr txBox="1">
            <a:spLocks noChangeArrowheads="1"/>
          </p:cNvSpPr>
          <p:nvPr/>
        </p:nvSpPr>
        <p:spPr bwMode="auto">
          <a:xfrm>
            <a:off x="2663428" y="3860801"/>
            <a:ext cx="41767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4000">
                <a:solidFill>
                  <a:schemeClr val="bg1"/>
                </a:solidFill>
                <a:latin typeface="Arial" pitchFamily="34" charset="0"/>
              </a:rPr>
              <a:t>亚洲乃至全世界</a:t>
            </a:r>
          </a:p>
        </p:txBody>
      </p:sp>
      <p:sp>
        <p:nvSpPr>
          <p:cNvPr id="4110" name="文本框 29709"/>
          <p:cNvSpPr txBox="1">
            <a:spLocks noChangeArrowheads="1"/>
          </p:cNvSpPr>
          <p:nvPr/>
        </p:nvSpPr>
        <p:spPr bwMode="auto">
          <a:xfrm>
            <a:off x="6248400" y="2057400"/>
            <a:ext cx="1219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spcBef>
                <a:spcPct val="50000"/>
              </a:spcBef>
            </a:pPr>
            <a:r>
              <a:rPr lang="zh-CN" altLang="en-US" sz="3200">
                <a:solidFill>
                  <a:schemeClr val="bg1"/>
                </a:solidFill>
                <a:latin typeface="Arial" pitchFamily="34" charset="0"/>
              </a:rPr>
              <a:t>日本</a:t>
            </a:r>
          </a:p>
        </p:txBody>
      </p:sp>
    </p:spTree>
    <p:extLst>
      <p:ext uri="{BB962C8B-B14F-4D97-AF65-F5344CB8AC3E}">
        <p14:creationId xmlns:p14="http://schemas.microsoft.com/office/powerpoint/2010/main" val="31085328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 calcmode="lin" valueType="num">
                                      <p:cBhvr>
                                        <p:cTn id="7" dur="500" fill="hold"/>
                                        <p:tgtEl>
                                          <p:spTgt spid="4110"/>
                                        </p:tgtEl>
                                        <p:attrNameLst>
                                          <p:attrName>ppt_w</p:attrName>
                                        </p:attrNameLst>
                                      </p:cBhvr>
                                      <p:tavLst>
                                        <p:tav tm="0">
                                          <p:val>
                                            <p:fltVal val="0"/>
                                          </p:val>
                                        </p:tav>
                                        <p:tav tm="100000">
                                          <p:val>
                                            <p:strVal val="#ppt_w"/>
                                          </p:val>
                                        </p:tav>
                                      </p:tavLst>
                                    </p:anim>
                                    <p:anim calcmode="lin" valueType="num">
                                      <p:cBhvr>
                                        <p:cTn id="8" dur="500" fill="hold"/>
                                        <p:tgtEl>
                                          <p:spTgt spid="41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29701"/>
                                        </p:tgtEl>
                                        <p:attrNameLst>
                                          <p:attrName>style.visibility</p:attrName>
                                        </p:attrNameLst>
                                      </p:cBhvr>
                                      <p:to>
                                        <p:strVal val="visible"/>
                                      </p:to>
                                    </p:set>
                                    <p:animEffect transition="in" filter="wheel(1)">
                                      <p:cBhvr>
                                        <p:cTn id="13" dur="2000"/>
                                        <p:tgtEl>
                                          <p:spTgt spid="29701"/>
                                        </p:tgtEl>
                                      </p:cBhvr>
                                    </p:animEffect>
                                  </p:childTnLst>
                                </p:cTn>
                              </p:par>
                            </p:childTnLst>
                          </p:cTn>
                        </p:par>
                        <p:par>
                          <p:cTn id="14" fill="hold" nodeType="afterGroup">
                            <p:stCondLst>
                              <p:cond delay="2000"/>
                            </p:stCondLst>
                            <p:childTnLst>
                              <p:par>
                                <p:cTn id="15" presetID="23" presetClass="entr" presetSubtype="16" fill="hold" grpId="0" nodeType="afterEffect">
                                  <p:stCondLst>
                                    <p:cond delay="0"/>
                                  </p:stCondLst>
                                  <p:childTnLst>
                                    <p:set>
                                      <p:cBhvr>
                                        <p:cTn id="16" dur="1" fill="hold">
                                          <p:stCondLst>
                                            <p:cond delay="0"/>
                                          </p:stCondLst>
                                        </p:cTn>
                                        <p:tgtEl>
                                          <p:spTgt spid="29705"/>
                                        </p:tgtEl>
                                        <p:attrNameLst>
                                          <p:attrName>style.visibility</p:attrName>
                                        </p:attrNameLst>
                                      </p:cBhvr>
                                      <p:to>
                                        <p:strVal val="visible"/>
                                      </p:to>
                                    </p:set>
                                    <p:anim calcmode="lin" valueType="num">
                                      <p:cBhvr>
                                        <p:cTn id="17" dur="500" fill="hold"/>
                                        <p:tgtEl>
                                          <p:spTgt spid="29705"/>
                                        </p:tgtEl>
                                        <p:attrNameLst>
                                          <p:attrName>ppt_w</p:attrName>
                                        </p:attrNameLst>
                                      </p:cBhvr>
                                      <p:tavLst>
                                        <p:tav tm="0">
                                          <p:val>
                                            <p:fltVal val="0"/>
                                          </p:val>
                                        </p:tav>
                                        <p:tav tm="100000">
                                          <p:val>
                                            <p:strVal val="#ppt_w"/>
                                          </p:val>
                                        </p:tav>
                                      </p:tavLst>
                                    </p:anim>
                                    <p:anim calcmode="lin" valueType="num">
                                      <p:cBhvr>
                                        <p:cTn id="18" dur="500" fill="hold"/>
                                        <p:tgtEl>
                                          <p:spTgt spid="29705"/>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29704"/>
                                        </p:tgtEl>
                                        <p:attrNameLst>
                                          <p:attrName>style.visibility</p:attrName>
                                        </p:attrNameLst>
                                      </p:cBhvr>
                                      <p:to>
                                        <p:strVal val="visible"/>
                                      </p:to>
                                    </p:set>
                                    <p:animEffect transition="in" filter="wheel(1)">
                                      <p:cBhvr>
                                        <p:cTn id="23" dur="2000"/>
                                        <p:tgtEl>
                                          <p:spTgt spid="29704"/>
                                        </p:tgtEl>
                                      </p:cBhvr>
                                    </p:animEffect>
                                  </p:childTnLst>
                                </p:cTn>
                              </p:par>
                            </p:childTnLst>
                          </p:cTn>
                        </p:par>
                        <p:par>
                          <p:cTn id="24" fill="hold" nodeType="afterGroup">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9706"/>
                                        </p:tgtEl>
                                        <p:attrNameLst>
                                          <p:attrName>style.visibility</p:attrName>
                                        </p:attrNameLst>
                                      </p:cBhvr>
                                      <p:to>
                                        <p:strVal val="visible"/>
                                      </p:to>
                                    </p:set>
                                    <p:anim calcmode="lin" valueType="num">
                                      <p:cBhvr>
                                        <p:cTn id="27" dur="500" fill="hold"/>
                                        <p:tgtEl>
                                          <p:spTgt spid="29706"/>
                                        </p:tgtEl>
                                        <p:attrNameLst>
                                          <p:attrName>ppt_w</p:attrName>
                                        </p:attrNameLst>
                                      </p:cBhvr>
                                      <p:tavLst>
                                        <p:tav tm="0">
                                          <p:val>
                                            <p:fltVal val="0"/>
                                          </p:val>
                                        </p:tav>
                                        <p:tav tm="100000">
                                          <p:val>
                                            <p:strVal val="#ppt_w"/>
                                          </p:val>
                                        </p:tav>
                                      </p:tavLst>
                                    </p:anim>
                                    <p:anim calcmode="lin" valueType="num">
                                      <p:cBhvr>
                                        <p:cTn id="28" dur="500" fill="hold"/>
                                        <p:tgtEl>
                                          <p:spTgt spid="29706"/>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29703"/>
                                        </p:tgtEl>
                                        <p:attrNameLst>
                                          <p:attrName>style.visibility</p:attrName>
                                        </p:attrNameLst>
                                      </p:cBhvr>
                                      <p:to>
                                        <p:strVal val="visible"/>
                                      </p:to>
                                    </p:set>
                                    <p:animEffect transition="in" filter="wheel(1)">
                                      <p:cBhvr>
                                        <p:cTn id="33" dur="2000"/>
                                        <p:tgtEl>
                                          <p:spTgt spid="29703"/>
                                        </p:tgtEl>
                                      </p:cBhvr>
                                    </p:animEffect>
                                  </p:childTnLst>
                                </p:cTn>
                              </p:par>
                            </p:childTnLst>
                          </p:cTn>
                        </p:par>
                        <p:par>
                          <p:cTn id="34" fill="hold" nodeType="afterGroup">
                            <p:stCondLst>
                              <p:cond delay="2000"/>
                            </p:stCondLst>
                            <p:childTnLst>
                              <p:par>
                                <p:cTn id="35" presetID="23" presetClass="entr" presetSubtype="16" fill="hold" grpId="0" nodeType="afterEffect">
                                  <p:stCondLst>
                                    <p:cond delay="0"/>
                                  </p:stCondLst>
                                  <p:childTnLst>
                                    <p:set>
                                      <p:cBhvr>
                                        <p:cTn id="36" dur="1" fill="hold">
                                          <p:stCondLst>
                                            <p:cond delay="0"/>
                                          </p:stCondLst>
                                        </p:cTn>
                                        <p:tgtEl>
                                          <p:spTgt spid="29707"/>
                                        </p:tgtEl>
                                        <p:attrNameLst>
                                          <p:attrName>style.visibility</p:attrName>
                                        </p:attrNameLst>
                                      </p:cBhvr>
                                      <p:to>
                                        <p:strVal val="visible"/>
                                      </p:to>
                                    </p:set>
                                    <p:anim calcmode="lin" valueType="num">
                                      <p:cBhvr>
                                        <p:cTn id="37" dur="500" fill="hold"/>
                                        <p:tgtEl>
                                          <p:spTgt spid="29707"/>
                                        </p:tgtEl>
                                        <p:attrNameLst>
                                          <p:attrName>ppt_w</p:attrName>
                                        </p:attrNameLst>
                                      </p:cBhvr>
                                      <p:tavLst>
                                        <p:tav tm="0">
                                          <p:val>
                                            <p:fltVal val="0"/>
                                          </p:val>
                                        </p:tav>
                                        <p:tav tm="100000">
                                          <p:val>
                                            <p:strVal val="#ppt_w"/>
                                          </p:val>
                                        </p:tav>
                                      </p:tavLst>
                                    </p:anim>
                                    <p:anim calcmode="lin" valueType="num">
                                      <p:cBhvr>
                                        <p:cTn id="38" dur="500" fill="hold"/>
                                        <p:tgtEl>
                                          <p:spTgt spid="29707"/>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9700"/>
                                        </p:tgtEl>
                                        <p:attrNameLst>
                                          <p:attrName>style.visibility</p:attrName>
                                        </p:attrNameLst>
                                      </p:cBhvr>
                                      <p:to>
                                        <p:strVal val="visible"/>
                                      </p:to>
                                    </p:set>
                                    <p:animEffect transition="in" filter="wheel(1)">
                                      <p:cBhvr>
                                        <p:cTn id="43" dur="2000"/>
                                        <p:tgtEl>
                                          <p:spTgt spid="29700"/>
                                        </p:tgtEl>
                                      </p:cBhvr>
                                    </p:animEffect>
                                  </p:childTnLst>
                                </p:cTn>
                              </p:par>
                            </p:childTnLst>
                          </p:cTn>
                        </p:par>
                        <p:par>
                          <p:cTn id="44" fill="hold" nodeType="afterGroup">
                            <p:stCondLst>
                              <p:cond delay="2000"/>
                            </p:stCondLst>
                            <p:childTnLst>
                              <p:par>
                                <p:cTn id="45" presetID="23" presetClass="entr" presetSubtype="16" fill="hold" grpId="0" nodeType="afterEffect">
                                  <p:stCondLst>
                                    <p:cond delay="0"/>
                                  </p:stCondLst>
                                  <p:childTnLst>
                                    <p:set>
                                      <p:cBhvr>
                                        <p:cTn id="46" dur="1" fill="hold">
                                          <p:stCondLst>
                                            <p:cond delay="0"/>
                                          </p:stCondLst>
                                        </p:cTn>
                                        <p:tgtEl>
                                          <p:spTgt spid="29708"/>
                                        </p:tgtEl>
                                        <p:attrNameLst>
                                          <p:attrName>style.visibility</p:attrName>
                                        </p:attrNameLst>
                                      </p:cBhvr>
                                      <p:to>
                                        <p:strVal val="visible"/>
                                      </p:to>
                                    </p:set>
                                    <p:anim calcmode="lin" valueType="num">
                                      <p:cBhvr>
                                        <p:cTn id="47" dur="500" fill="hold"/>
                                        <p:tgtEl>
                                          <p:spTgt spid="29708"/>
                                        </p:tgtEl>
                                        <p:attrNameLst>
                                          <p:attrName>ppt_w</p:attrName>
                                        </p:attrNameLst>
                                      </p:cBhvr>
                                      <p:tavLst>
                                        <p:tav tm="0">
                                          <p:val>
                                            <p:fltVal val="0"/>
                                          </p:val>
                                        </p:tav>
                                        <p:tav tm="100000">
                                          <p:val>
                                            <p:strVal val="#ppt_w"/>
                                          </p:val>
                                        </p:tav>
                                      </p:tavLst>
                                    </p:anim>
                                    <p:anim calcmode="lin" valueType="num">
                                      <p:cBhvr>
                                        <p:cTn id="48" dur="500" fill="hold"/>
                                        <p:tgtEl>
                                          <p:spTgt spid="29708"/>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1" presetClass="entr" presetSubtype="1" fill="hold" grpId="0" nodeType="clickEffect">
                                  <p:stCondLst>
                                    <p:cond delay="0"/>
                                  </p:stCondLst>
                                  <p:childTnLst>
                                    <p:set>
                                      <p:cBhvr>
                                        <p:cTn id="52" dur="1" fill="hold">
                                          <p:stCondLst>
                                            <p:cond delay="0"/>
                                          </p:stCondLst>
                                        </p:cTn>
                                        <p:tgtEl>
                                          <p:spTgt spid="29702"/>
                                        </p:tgtEl>
                                        <p:attrNameLst>
                                          <p:attrName>style.visibility</p:attrName>
                                        </p:attrNameLst>
                                      </p:cBhvr>
                                      <p:to>
                                        <p:strVal val="visible"/>
                                      </p:to>
                                    </p:set>
                                    <p:animEffect transition="in" filter="wheel(1)">
                                      <p:cBhvr>
                                        <p:cTn id="53" dur="2000"/>
                                        <p:tgtEl>
                                          <p:spTgt spid="29702"/>
                                        </p:tgtEl>
                                      </p:cBhvr>
                                    </p:animEffect>
                                  </p:childTnLst>
                                </p:cTn>
                              </p:par>
                            </p:childTnLst>
                          </p:cTn>
                        </p:par>
                        <p:par>
                          <p:cTn id="54" fill="hold" nodeType="afterGroup">
                            <p:stCondLst>
                              <p:cond delay="2000"/>
                            </p:stCondLst>
                            <p:childTnLst>
                              <p:par>
                                <p:cTn id="55" presetID="23" presetClass="entr" presetSubtype="16" fill="hold" grpId="0" nodeType="afterEffect">
                                  <p:stCondLst>
                                    <p:cond delay="0"/>
                                  </p:stCondLst>
                                  <p:childTnLst>
                                    <p:set>
                                      <p:cBhvr>
                                        <p:cTn id="56" dur="1" fill="hold">
                                          <p:stCondLst>
                                            <p:cond delay="0"/>
                                          </p:stCondLst>
                                        </p:cTn>
                                        <p:tgtEl>
                                          <p:spTgt spid="29709"/>
                                        </p:tgtEl>
                                        <p:attrNameLst>
                                          <p:attrName>style.visibility</p:attrName>
                                        </p:attrNameLst>
                                      </p:cBhvr>
                                      <p:to>
                                        <p:strVal val="visible"/>
                                      </p:to>
                                    </p:set>
                                    <p:anim calcmode="lin" valueType="num">
                                      <p:cBhvr>
                                        <p:cTn id="57" dur="500" fill="hold"/>
                                        <p:tgtEl>
                                          <p:spTgt spid="29709"/>
                                        </p:tgtEl>
                                        <p:attrNameLst>
                                          <p:attrName>ppt_w</p:attrName>
                                        </p:attrNameLst>
                                      </p:cBhvr>
                                      <p:tavLst>
                                        <p:tav tm="0">
                                          <p:val>
                                            <p:fltVal val="0"/>
                                          </p:val>
                                        </p:tav>
                                        <p:tav tm="100000">
                                          <p:val>
                                            <p:strVal val="#ppt_w"/>
                                          </p:val>
                                        </p:tav>
                                      </p:tavLst>
                                    </p:anim>
                                    <p:anim calcmode="lin" valueType="num">
                                      <p:cBhvr>
                                        <p:cTn id="58" dur="500" fill="hold"/>
                                        <p:tgtEl>
                                          <p:spTgt spid="2970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bldLvl="0" animBg="1"/>
      <p:bldP spid="29701" grpId="0" bldLvl="0" animBg="1"/>
      <p:bldP spid="29702" grpId="0" bldLvl="0" animBg="1"/>
      <p:bldP spid="29703" grpId="0" bldLvl="0" animBg="1"/>
      <p:bldP spid="29704" grpId="0" bldLvl="0" animBg="1"/>
      <p:bldP spid="29705" grpId="0"/>
      <p:bldP spid="29706" grpId="0"/>
      <p:bldP spid="29707" grpId="0"/>
      <p:bldP spid="29708" grpId="0"/>
      <p:bldP spid="29709" grpId="0"/>
      <p:bldP spid="41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文本框 55297"/>
          <p:cNvSpPr txBox="1">
            <a:spLocks noChangeArrowheads="1"/>
          </p:cNvSpPr>
          <p:nvPr/>
        </p:nvSpPr>
        <p:spPr bwMode="auto">
          <a:xfrm>
            <a:off x="717947" y="1744664"/>
            <a:ext cx="8053388" cy="255454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50000"/>
              </a:spcBef>
            </a:pPr>
            <a:r>
              <a:rPr lang="zh-CN" altLang="en-US" sz="4000" b="1">
                <a:solidFill>
                  <a:schemeClr val="bg1"/>
                </a:solidFill>
                <a:latin typeface="宋体" pitchFamily="2" charset="-122"/>
              </a:rPr>
              <a:t>有人说：“日本近百年来奇迹般的成功和第二次世界大战中几近毁灭性的失败，都同时孕育在明治维新中”。</a:t>
            </a:r>
          </a:p>
        </p:txBody>
      </p:sp>
      <p:sp>
        <p:nvSpPr>
          <p:cNvPr id="36866" name="TextBox 2"/>
          <p:cNvSpPr txBox="1">
            <a:spLocks noChangeArrowheads="1"/>
          </p:cNvSpPr>
          <p:nvPr/>
        </p:nvSpPr>
        <p:spPr bwMode="auto">
          <a:xfrm>
            <a:off x="1760935" y="4441826"/>
            <a:ext cx="52423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4800" b="1">
                <a:solidFill>
                  <a:srgbClr val="0000FF"/>
                </a:solidFill>
                <a:latin typeface="黑体" pitchFamily="49" charset="-122"/>
                <a:ea typeface="黑体" pitchFamily="49" charset="-122"/>
              </a:rPr>
              <a:t>谈谈你对这句话的理解？</a:t>
            </a:r>
          </a:p>
        </p:txBody>
      </p:sp>
    </p:spTree>
    <p:extLst>
      <p:ext uri="{BB962C8B-B14F-4D97-AF65-F5344CB8AC3E}">
        <p14:creationId xmlns:p14="http://schemas.microsoft.com/office/powerpoint/2010/main" val="25679996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linds(horizontal)">
                                      <p:cBhvr>
                                        <p:cTn id="7" dur="5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 Box 3"/>
          <p:cNvSpPr/>
          <p:nvPr/>
        </p:nvSpPr>
        <p:spPr>
          <a:xfrm>
            <a:off x="623887" y="844550"/>
            <a:ext cx="1958579" cy="2000250"/>
          </a:xfrm>
          <a:prstGeom prst="rect">
            <a:avLst/>
          </a:prstGeom>
          <a:noFill/>
          <a:ln w="9525">
            <a:noFill/>
          </a:ln>
        </p:spPr>
        <p:txBody>
          <a:bodyPr>
            <a:spAutoFit/>
          </a:bodyPr>
          <a:lstStyle/>
          <a:p>
            <a:pPr>
              <a:lnSpc>
                <a:spcPct val="130000"/>
              </a:lnSpc>
              <a:spcBef>
                <a:spcPct val="50000"/>
              </a:spcBef>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性质：</a:t>
            </a:r>
          </a:p>
          <a:p>
            <a:pPr>
              <a:lnSpc>
                <a:spcPct val="130000"/>
              </a:lnSpc>
              <a:spcBef>
                <a:spcPct val="50000"/>
              </a:spcBef>
              <a:defRPr/>
            </a:pPr>
            <a:r>
              <a:rPr lang="zh-CN" altLang="en-US" sz="40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宋体" panose="02010600030101010101" pitchFamily="2" charset="-122"/>
              </a:rPr>
              <a:t>评价：</a:t>
            </a:r>
          </a:p>
        </p:txBody>
      </p:sp>
      <p:sp>
        <p:nvSpPr>
          <p:cNvPr id="22533" name="Rectangle 5"/>
          <p:cNvSpPr>
            <a:spLocks noChangeArrowheads="1"/>
          </p:cNvSpPr>
          <p:nvPr/>
        </p:nvSpPr>
        <p:spPr bwMode="auto">
          <a:xfrm>
            <a:off x="864394" y="1876425"/>
            <a:ext cx="8274844" cy="6435608"/>
          </a:xfrm>
          <a:prstGeom prst="rect">
            <a:avLst/>
          </a:prstGeom>
          <a:noFill/>
          <a:ln w="9525">
            <a:noFill/>
            <a:miter lim="800000"/>
          </a:ln>
        </p:spPr>
        <p:txBody>
          <a:bodyPr>
            <a:spAutoFit/>
          </a:bodyPr>
          <a:lstStyle/>
          <a:p>
            <a:pPr>
              <a:lnSpc>
                <a:spcPct val="160000"/>
              </a:lnSpc>
            </a:pPr>
            <a:r>
              <a:rPr lang="en-US" altLang="zh-CN" sz="3600" b="1">
                <a:solidFill>
                  <a:srgbClr val="000000"/>
                </a:solidFill>
                <a:latin typeface="微软雅黑" pitchFamily="34" charset="-122"/>
                <a:ea typeface="微软雅黑" pitchFamily="34" charset="-122"/>
                <a:cs typeface="黑体" pitchFamily="49" charset="-122"/>
                <a:sym typeface="Wingdings" pitchFamily="2" charset="2"/>
              </a:rPr>
              <a:t>       </a:t>
            </a:r>
            <a:r>
              <a:rPr lang="zh-CN" altLang="en-US" sz="3600" b="1">
                <a:solidFill>
                  <a:srgbClr val="000000"/>
                </a:solidFill>
                <a:latin typeface="微软雅黑" pitchFamily="34" charset="-122"/>
                <a:ea typeface="微软雅黑" pitchFamily="34" charset="-122"/>
                <a:cs typeface="黑体" pitchFamily="49" charset="-122"/>
                <a:sym typeface="Wingdings" pitchFamily="2" charset="2"/>
              </a:rPr>
              <a:t>①</a:t>
            </a:r>
            <a:r>
              <a:rPr lang="zh-CN" altLang="en-US" sz="3600" b="1">
                <a:solidFill>
                  <a:srgbClr val="1612B4"/>
                </a:solidFill>
                <a:latin typeface="黑体" pitchFamily="49" charset="-122"/>
                <a:ea typeface="微软雅黑" pitchFamily="34" charset="-122"/>
                <a:cs typeface="黑体" pitchFamily="49" charset="-122"/>
                <a:sym typeface="Wingdings" pitchFamily="2" charset="2"/>
              </a:rPr>
              <a:t>是</a:t>
            </a:r>
            <a:r>
              <a:rPr lang="zh-CN" altLang="en-US" sz="3600" b="1">
                <a:solidFill>
                  <a:srgbClr val="1612B4"/>
                </a:solidFill>
                <a:latin typeface="黑体" pitchFamily="49" charset="-122"/>
                <a:ea typeface="微软雅黑" pitchFamily="34" charset="-122"/>
                <a:cs typeface="黑体" pitchFamily="49" charset="-122"/>
                <a:sym typeface="黑体" pitchFamily="49" charset="-122"/>
              </a:rPr>
              <a:t>日本历史的重大</a:t>
            </a:r>
            <a:r>
              <a:rPr lang="zh-CN" altLang="en-US" sz="3600" b="1">
                <a:solidFill>
                  <a:srgbClr val="FF0000"/>
                </a:solidFill>
                <a:latin typeface="黑体" pitchFamily="49" charset="-122"/>
                <a:ea typeface="微软雅黑" pitchFamily="34" charset="-122"/>
                <a:cs typeface="黑体" pitchFamily="49" charset="-122"/>
                <a:sym typeface="黑体" pitchFamily="49" charset="-122"/>
              </a:rPr>
              <a:t>转折点</a:t>
            </a:r>
            <a:r>
              <a:rPr lang="zh-CN" altLang="en-US" sz="3600" b="1">
                <a:solidFill>
                  <a:srgbClr val="1612B4"/>
                </a:solidFill>
                <a:latin typeface="黑体" pitchFamily="49" charset="-122"/>
                <a:ea typeface="微软雅黑" pitchFamily="34" charset="-122"/>
                <a:cs typeface="黑体" pitchFamily="49" charset="-122"/>
                <a:sym typeface="黑体" pitchFamily="49" charset="-122"/>
              </a:rPr>
              <a:t>；</a:t>
            </a:r>
          </a:p>
          <a:p>
            <a:pPr>
              <a:lnSpc>
                <a:spcPct val="160000"/>
              </a:lnSpc>
            </a:pPr>
            <a:r>
              <a:rPr lang="zh-CN" altLang="en-US" sz="3600" b="1">
                <a:solidFill>
                  <a:srgbClr val="000000"/>
                </a:solidFill>
                <a:latin typeface="微软雅黑" pitchFamily="34" charset="-122"/>
                <a:ea typeface="微软雅黑" pitchFamily="34" charset="-122"/>
                <a:cs typeface="黑体" pitchFamily="49" charset="-122"/>
                <a:sym typeface="Wingdings" pitchFamily="2" charset="2"/>
              </a:rPr>
              <a:t>       ②</a:t>
            </a:r>
            <a:r>
              <a:rPr lang="zh-CN" altLang="en-US" sz="3600" b="1">
                <a:solidFill>
                  <a:srgbClr val="1612B4"/>
                </a:solidFill>
                <a:latin typeface="黑体" pitchFamily="49" charset="-122"/>
                <a:ea typeface="黑体" pitchFamily="49" charset="-122"/>
                <a:sym typeface="宋体" pitchFamily="2" charset="-122"/>
              </a:rPr>
              <a:t>走上</a:t>
            </a:r>
            <a:r>
              <a:rPr lang="zh-CN" altLang="en-US" sz="3600" b="1">
                <a:solidFill>
                  <a:srgbClr val="FF0000"/>
                </a:solidFill>
                <a:latin typeface="黑体" pitchFamily="49" charset="-122"/>
                <a:ea typeface="黑体" pitchFamily="49" charset="-122"/>
                <a:sym typeface="宋体" pitchFamily="2" charset="-122"/>
              </a:rPr>
              <a:t>发展资本主义</a:t>
            </a:r>
            <a:r>
              <a:rPr lang="zh-CN" altLang="en-US" sz="3600" b="1">
                <a:solidFill>
                  <a:srgbClr val="1612B4"/>
                </a:solidFill>
                <a:latin typeface="黑体" pitchFamily="49" charset="-122"/>
                <a:ea typeface="黑体" pitchFamily="49" charset="-122"/>
                <a:sym typeface="宋体" pitchFamily="2" charset="-122"/>
              </a:rPr>
              <a:t>道路，实现富国强兵，</a:t>
            </a:r>
          </a:p>
          <a:p>
            <a:pPr>
              <a:lnSpc>
                <a:spcPct val="160000"/>
              </a:lnSpc>
            </a:pPr>
            <a:r>
              <a:rPr lang="zh-CN" altLang="en-US" sz="3600" b="1">
                <a:solidFill>
                  <a:srgbClr val="1612B4"/>
                </a:solidFill>
                <a:latin typeface="黑体" pitchFamily="49" charset="-122"/>
                <a:ea typeface="黑体" pitchFamily="49" charset="-122"/>
                <a:sym typeface="宋体" pitchFamily="2" charset="-122"/>
              </a:rPr>
              <a:t>    开始跻身于资本主义</a:t>
            </a:r>
            <a:r>
              <a:rPr lang="zh-CN" altLang="en-US" sz="3600" b="1">
                <a:solidFill>
                  <a:srgbClr val="FF0000"/>
                </a:solidFill>
                <a:latin typeface="黑体" pitchFamily="49" charset="-122"/>
                <a:ea typeface="黑体" pitchFamily="49" charset="-122"/>
                <a:sym typeface="宋体" pitchFamily="2" charset="-122"/>
              </a:rPr>
              <a:t>强国之列</a:t>
            </a:r>
            <a:r>
              <a:rPr lang="zh-CN" altLang="en-US" sz="3600" b="1">
                <a:solidFill>
                  <a:srgbClr val="1612B4"/>
                </a:solidFill>
                <a:latin typeface="黑体" pitchFamily="49" charset="-122"/>
                <a:ea typeface="黑体" pitchFamily="49" charset="-122"/>
                <a:sym typeface="宋体" pitchFamily="2" charset="-122"/>
              </a:rPr>
              <a:t>；</a:t>
            </a:r>
          </a:p>
          <a:p>
            <a:pPr>
              <a:lnSpc>
                <a:spcPct val="160000"/>
              </a:lnSpc>
            </a:pPr>
            <a:r>
              <a:rPr lang="zh-CN" altLang="en-US" sz="3600" b="1">
                <a:solidFill>
                  <a:srgbClr val="000000"/>
                </a:solidFill>
                <a:latin typeface="微软雅黑" pitchFamily="34" charset="-122"/>
                <a:ea typeface="微软雅黑" pitchFamily="34" charset="-122"/>
                <a:sym typeface="Wingdings" pitchFamily="2" charset="2"/>
              </a:rPr>
              <a:t>③</a:t>
            </a:r>
            <a:r>
              <a:rPr lang="zh-CN" altLang="en-US" sz="3600" b="1">
                <a:solidFill>
                  <a:srgbClr val="1612B4"/>
                </a:solidFill>
                <a:latin typeface="黑体" pitchFamily="49" charset="-122"/>
                <a:ea typeface="黑体" pitchFamily="49" charset="-122"/>
                <a:sym typeface="宋体" pitchFamily="2" charset="-122"/>
              </a:rPr>
              <a:t>保留大量</a:t>
            </a:r>
            <a:r>
              <a:rPr lang="zh-CN" altLang="en-US" sz="3600" b="1">
                <a:solidFill>
                  <a:srgbClr val="FF0000"/>
                </a:solidFill>
                <a:latin typeface="黑体" pitchFamily="49" charset="-122"/>
                <a:ea typeface="黑体" pitchFamily="49" charset="-122"/>
                <a:sym typeface="宋体" pitchFamily="2" charset="-122"/>
              </a:rPr>
              <a:t>旧制度残余，军国主义</a:t>
            </a:r>
            <a:r>
              <a:rPr lang="zh-CN" altLang="en-US" sz="3600" b="1">
                <a:solidFill>
                  <a:srgbClr val="1612B4"/>
                </a:solidFill>
                <a:latin typeface="黑体" pitchFamily="49" charset="-122"/>
                <a:ea typeface="黑体" pitchFamily="49" charset="-122"/>
                <a:sym typeface="宋体" pitchFamily="2" charset="-122"/>
              </a:rPr>
              <a:t>色彩浓厚；（</a:t>
            </a:r>
            <a:r>
              <a:rPr lang="zh-CN" altLang="en-US" sz="3600" b="1">
                <a:effectLst>
                  <a:outerShdw blurRad="38100" dist="38100" dir="2700000" algn="tl">
                    <a:srgbClr val="C0C0C0"/>
                  </a:outerShdw>
                </a:effectLst>
                <a:latin typeface="黑体" pitchFamily="49" charset="-122"/>
                <a:ea typeface="黑体" pitchFamily="49" charset="-122"/>
                <a:sym typeface="宋体" pitchFamily="2" charset="-122"/>
              </a:rPr>
              <a:t>局限</a:t>
            </a:r>
            <a:r>
              <a:rPr lang="zh-CN" altLang="en-US" sz="3600" b="1">
                <a:solidFill>
                  <a:srgbClr val="1612B4"/>
                </a:solidFill>
                <a:latin typeface="黑体" pitchFamily="49" charset="-122"/>
                <a:ea typeface="黑体" pitchFamily="49" charset="-122"/>
                <a:sym typeface="宋体" pitchFamily="2" charset="-122"/>
              </a:rPr>
              <a:t>）</a:t>
            </a:r>
            <a:r>
              <a:rPr lang="zh-CN" altLang="en-US" sz="3600" b="1">
                <a:solidFill>
                  <a:srgbClr val="000000"/>
                </a:solidFill>
                <a:latin typeface="黑体" pitchFamily="49" charset="-122"/>
                <a:ea typeface="黑体" pitchFamily="49" charset="-122"/>
                <a:sym typeface="宋体" pitchFamily="2" charset="-122"/>
              </a:rPr>
              <a:t> </a:t>
            </a:r>
          </a:p>
          <a:p>
            <a:pPr>
              <a:lnSpc>
                <a:spcPct val="160000"/>
              </a:lnSpc>
              <a:spcBef>
                <a:spcPct val="25000"/>
              </a:spcBef>
            </a:pPr>
            <a:r>
              <a:rPr lang="zh-CN" altLang="en-US" sz="3600" b="1">
                <a:solidFill>
                  <a:srgbClr val="000000"/>
                </a:solidFill>
                <a:latin typeface="微软雅黑" pitchFamily="34" charset="-122"/>
                <a:ea typeface="微软雅黑" pitchFamily="34" charset="-122"/>
                <a:sym typeface="Wingdings" pitchFamily="2" charset="2"/>
              </a:rPr>
              <a:t>④</a:t>
            </a:r>
            <a:r>
              <a:rPr lang="zh-CN" altLang="en-US" sz="3600" b="1" noProof="1">
                <a:solidFill>
                  <a:srgbClr val="000099"/>
                </a:solidFill>
                <a:latin typeface="黑体" pitchFamily="49" charset="-122"/>
                <a:ea typeface="黑体" pitchFamily="49" charset="-122"/>
                <a:sym typeface="Wingdings" pitchFamily="2" charset="2"/>
              </a:rPr>
              <a:t>走上对外</a:t>
            </a:r>
            <a:r>
              <a:rPr lang="zh-CN" altLang="en-US" sz="3600" b="1" noProof="1">
                <a:solidFill>
                  <a:srgbClr val="FF0000"/>
                </a:solidFill>
                <a:effectLst>
                  <a:outerShdw blurRad="38100" dist="38100" dir="2700000" algn="tl">
                    <a:srgbClr val="C0C0C0"/>
                  </a:outerShdw>
                </a:effectLst>
                <a:latin typeface="黑体" pitchFamily="49" charset="-122"/>
                <a:ea typeface="黑体" pitchFamily="49" charset="-122"/>
                <a:sym typeface="Wingdings" pitchFamily="2" charset="2"/>
              </a:rPr>
              <a:t>侵略扩张</a:t>
            </a:r>
            <a:r>
              <a:rPr lang="zh-CN" altLang="en-US" sz="3600" b="1" noProof="1">
                <a:solidFill>
                  <a:srgbClr val="000099"/>
                </a:solidFill>
                <a:latin typeface="黑体" pitchFamily="49" charset="-122"/>
                <a:ea typeface="黑体" pitchFamily="49" charset="-122"/>
                <a:sym typeface="Wingdings" pitchFamily="2" charset="2"/>
              </a:rPr>
              <a:t>的道路；</a:t>
            </a:r>
            <a:r>
              <a:rPr lang="zh-CN" altLang="en-US" sz="3600" b="1">
                <a:solidFill>
                  <a:srgbClr val="000000"/>
                </a:solidFill>
                <a:latin typeface="黑体" pitchFamily="49" charset="-122"/>
                <a:ea typeface="黑体" pitchFamily="49" charset="-122"/>
                <a:sym typeface="宋体" pitchFamily="2" charset="-122"/>
              </a:rPr>
              <a:t>     </a:t>
            </a:r>
          </a:p>
        </p:txBody>
      </p:sp>
      <p:sp>
        <p:nvSpPr>
          <p:cNvPr id="22532" name="Rectangle 4"/>
          <p:cNvSpPr>
            <a:spLocks noChangeArrowheads="1"/>
          </p:cNvSpPr>
          <p:nvPr/>
        </p:nvSpPr>
        <p:spPr bwMode="auto">
          <a:xfrm>
            <a:off x="1638300" y="760413"/>
            <a:ext cx="685681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ct val="50000"/>
              </a:spcBef>
            </a:pPr>
            <a:r>
              <a:rPr lang="zh-CN" altLang="en-US" sz="4000" b="1">
                <a:solidFill>
                  <a:srgbClr val="FF0000"/>
                </a:solidFill>
                <a:latin typeface="黑体" pitchFamily="49" charset="-122"/>
                <a:ea typeface="黑体" pitchFamily="49" charset="-122"/>
                <a:sym typeface="宋体" pitchFamily="2" charset="-122"/>
              </a:rPr>
              <a:t>自上而下的资产阶级性质的改革； </a:t>
            </a:r>
          </a:p>
        </p:txBody>
      </p:sp>
    </p:spTree>
    <p:extLst>
      <p:ext uri="{BB962C8B-B14F-4D97-AF65-F5344CB8AC3E}">
        <p14:creationId xmlns:p14="http://schemas.microsoft.com/office/powerpoint/2010/main" val="33255366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filter="blinds(horizontal)">
                                      <p:cBhvr>
                                        <p:cTn id="7" dur="500"/>
                                        <p:tgtEl>
                                          <p:spTgt spid="225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2532"/>
                                        </p:tgtEl>
                                        <p:attrNameLst>
                                          <p:attrName>style.visibility</p:attrName>
                                        </p:attrNameLst>
                                      </p:cBhvr>
                                      <p:to>
                                        <p:strVal val="visible"/>
                                      </p:to>
                                    </p:set>
                                    <p:animEffect filter="box(in)">
                                      <p:cBhvr>
                                        <p:cTn id="12" dur="500"/>
                                        <p:tgtEl>
                                          <p:spTgt spid="225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2533"/>
                                        </p:tgtEl>
                                        <p:attrNameLst>
                                          <p:attrName>style.visibility</p:attrName>
                                        </p:attrNameLst>
                                      </p:cBhvr>
                                      <p:to>
                                        <p:strVal val="visible"/>
                                      </p:to>
                                    </p:set>
                                    <p:animEffect filter="box(in)">
                                      <p:cBhvr>
                                        <p:cTn id="17"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ldLvl="0"/>
      <p:bldP spid="22533" grpId="0" bldLvl="0"/>
      <p:bldP spid="22532" grpId="0" bldLvl="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28" descr="花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文本框 34819"/>
          <p:cNvSpPr txBox="1">
            <a:spLocks noChangeArrowheads="1"/>
          </p:cNvSpPr>
          <p:nvPr/>
        </p:nvSpPr>
        <p:spPr bwMode="auto">
          <a:xfrm>
            <a:off x="725092" y="2159001"/>
            <a:ext cx="823079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30000"/>
              </a:lnSpc>
            </a:pPr>
            <a:r>
              <a:rPr lang="zh-CN" altLang="en-US" sz="2800" b="1">
                <a:solidFill>
                  <a:srgbClr val="1612B4"/>
                </a:solidFill>
                <a:latin typeface="微软雅黑" pitchFamily="34" charset="-122"/>
                <a:ea typeface="微软雅黑" pitchFamily="34" charset="-122"/>
              </a:rPr>
              <a:t>①</a:t>
            </a:r>
            <a:r>
              <a:rPr lang="zh-CN" altLang="en-US" sz="2800" b="1">
                <a:solidFill>
                  <a:srgbClr val="1612B4"/>
                </a:solidFill>
                <a:latin typeface="Arial" pitchFamily="34" charset="0"/>
                <a:ea typeface="黑体" pitchFamily="49" charset="-122"/>
              </a:rPr>
              <a:t>善于借鉴学习、不断开拓创新；</a:t>
            </a:r>
          </a:p>
          <a:p>
            <a:pPr eaLnBrk="1" hangingPunct="1">
              <a:lnSpc>
                <a:spcPct val="130000"/>
              </a:lnSpc>
            </a:pPr>
            <a:r>
              <a:rPr lang="zh-CN" altLang="en-US" sz="2800" b="1">
                <a:solidFill>
                  <a:srgbClr val="1612B4"/>
                </a:solidFill>
                <a:latin typeface="微软雅黑" pitchFamily="34" charset="-122"/>
                <a:ea typeface="微软雅黑" pitchFamily="34" charset="-122"/>
                <a:sym typeface="宋体" pitchFamily="2" charset="-122"/>
              </a:rPr>
              <a:t>②</a:t>
            </a:r>
            <a:r>
              <a:rPr lang="zh-CN" altLang="en-US" sz="2800" b="1">
                <a:solidFill>
                  <a:srgbClr val="1612B4"/>
                </a:solidFill>
                <a:latin typeface="Times New Roman" pitchFamily="18" charset="0"/>
                <a:ea typeface="黑体" pitchFamily="49" charset="-122"/>
              </a:rPr>
              <a:t>重视发展教育，坚持科教兴国战略；</a:t>
            </a:r>
            <a:endParaRPr lang="zh-CN" altLang="en-US" sz="2800" b="1">
              <a:solidFill>
                <a:srgbClr val="1612B4"/>
              </a:solidFill>
              <a:latin typeface="黑体" pitchFamily="49" charset="-122"/>
              <a:ea typeface="黑体" pitchFamily="49" charset="-122"/>
            </a:endParaRP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③</a:t>
            </a:r>
            <a:r>
              <a:rPr lang="zh-CN" altLang="en-US" sz="2800" b="1">
                <a:solidFill>
                  <a:srgbClr val="1612B4"/>
                </a:solidFill>
                <a:latin typeface="Times New Roman" pitchFamily="18" charset="0"/>
                <a:ea typeface="黑体" pitchFamily="49" charset="-122"/>
              </a:rPr>
              <a:t>改革开放是国家富强的必由之路；</a:t>
            </a:r>
            <a:r>
              <a:rPr lang="zh-CN" altLang="en-US" sz="2800" b="1">
                <a:solidFill>
                  <a:srgbClr val="1612B4"/>
                </a:solidFill>
                <a:latin typeface="黑体" pitchFamily="49" charset="-122"/>
                <a:ea typeface="黑体" pitchFamily="49" charset="-122"/>
                <a:sym typeface="宋体" pitchFamily="2" charset="-122"/>
              </a:rPr>
              <a:t>   </a:t>
            </a: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④</a:t>
            </a:r>
            <a:r>
              <a:rPr lang="zh-CN" altLang="en-US" sz="2800" b="1">
                <a:solidFill>
                  <a:srgbClr val="1612B4"/>
                </a:solidFill>
                <a:latin typeface="黑体" pitchFamily="49" charset="-122"/>
                <a:ea typeface="黑体" pitchFamily="49" charset="-122"/>
                <a:sym typeface="宋体" pitchFamily="2" charset="-122"/>
              </a:rPr>
              <a:t>顺应时代潮流的变革推动社会的发展和进步；</a:t>
            </a:r>
            <a:endParaRPr lang="zh-CN" altLang="en-US" sz="2800" b="1">
              <a:solidFill>
                <a:srgbClr val="1612B4"/>
              </a:solidFill>
              <a:latin typeface="黑体" pitchFamily="49" charset="-122"/>
              <a:ea typeface="黑体" pitchFamily="49" charset="-122"/>
            </a:endParaRP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⑤</a:t>
            </a:r>
            <a:r>
              <a:rPr lang="zh-CN" altLang="en-US" sz="2800" b="1">
                <a:solidFill>
                  <a:srgbClr val="1612B4"/>
                </a:solidFill>
                <a:latin typeface="黑体" pitchFamily="49" charset="-122"/>
                <a:ea typeface="黑体" pitchFamily="49" charset="-122"/>
                <a:sym typeface="宋体" pitchFamily="2" charset="-122"/>
              </a:rPr>
              <a:t>改革、创新应符合国情；</a:t>
            </a:r>
          </a:p>
          <a:p>
            <a:pPr eaLnBrk="1" hangingPunct="1">
              <a:lnSpc>
                <a:spcPct val="130000"/>
              </a:lnSpc>
              <a:spcBef>
                <a:spcPct val="20000"/>
              </a:spcBef>
            </a:pPr>
            <a:r>
              <a:rPr lang="zh-CN" altLang="en-US" sz="2800" b="1">
                <a:solidFill>
                  <a:srgbClr val="1612B4"/>
                </a:solidFill>
                <a:latin typeface="微软雅黑" pitchFamily="34" charset="-122"/>
                <a:ea typeface="微软雅黑" pitchFamily="34" charset="-122"/>
                <a:sym typeface="宋体" pitchFamily="2" charset="-122"/>
              </a:rPr>
              <a:t>⑥</a:t>
            </a:r>
            <a:r>
              <a:rPr lang="zh-CN" altLang="en-US" sz="2800" b="1">
                <a:solidFill>
                  <a:srgbClr val="FF0066"/>
                </a:solidFill>
                <a:latin typeface="Arial" pitchFamily="34" charset="0"/>
                <a:sym typeface="宋体" pitchFamily="2" charset="-122"/>
              </a:rPr>
              <a:t>改革没有固定模式，必须具体问题具体分析，走符合本国国情的改革之路。</a:t>
            </a:r>
            <a:endParaRPr lang="zh-CN" altLang="en-US" sz="2800" b="1">
              <a:solidFill>
                <a:srgbClr val="1612B4"/>
              </a:solidFill>
              <a:latin typeface="黑体" pitchFamily="49" charset="-122"/>
              <a:ea typeface="黑体" pitchFamily="49" charset="-122"/>
              <a:sym typeface="宋体" pitchFamily="2" charset="-122"/>
            </a:endParaRPr>
          </a:p>
        </p:txBody>
      </p:sp>
      <p:sp>
        <p:nvSpPr>
          <p:cNvPr id="30725" name="矩形 50223"/>
          <p:cNvSpPr>
            <a:spLocks noChangeArrowheads="1"/>
          </p:cNvSpPr>
          <p:nvPr/>
        </p:nvSpPr>
        <p:spPr bwMode="auto">
          <a:xfrm>
            <a:off x="2057400" y="4776788"/>
            <a:ext cx="5772150"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zh-CN" altLang="en-US" sz="2000">
                <a:latin typeface="Times New Roman" pitchFamily="18" charset="0"/>
                <a:ea typeface="楷体_GB2312"/>
                <a:cs typeface="楷体_GB2312"/>
              </a:rPr>
              <a:t> </a:t>
            </a:r>
            <a:endParaRPr lang="zh-CN" altLang="en-US" sz="2000">
              <a:latin typeface="Times New Roman" pitchFamily="18" charset="0"/>
              <a:ea typeface="楷体_GB2312"/>
              <a:cs typeface="楷体_GB2312"/>
              <a:sym typeface="宋体" pitchFamily="2" charset="-122"/>
            </a:endParaRPr>
          </a:p>
        </p:txBody>
      </p:sp>
      <p:sp>
        <p:nvSpPr>
          <p:cNvPr id="30726" name="矩形 196609"/>
          <p:cNvSpPr>
            <a:spLocks noChangeArrowheads="1" noChangeShapeType="1" noTextEdit="1"/>
          </p:cNvSpPr>
          <p:nvPr/>
        </p:nvSpPr>
        <p:spPr bwMode="auto">
          <a:xfrm>
            <a:off x="5245894" y="168275"/>
            <a:ext cx="1728788" cy="914400"/>
          </a:xfrm>
          <a:prstGeom prst="rect">
            <a:avLst/>
          </a:prstGeom>
        </p:spPr>
        <p:txBody>
          <a:bodyPr wrap="none" fromWordArt="1">
            <a:prstTxWarp prst="textPlain">
              <a:avLst>
                <a:gd name="adj" fmla="val 50000"/>
              </a:avLst>
            </a:prstTxWarp>
          </a:bodyPr>
          <a:lstStyle/>
          <a:p>
            <a:pPr algn="ctr"/>
            <a:r>
              <a:rPr lang="zh-CN" altLang="en-US" sz="3600"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讨论：</a:t>
            </a:r>
          </a:p>
        </p:txBody>
      </p:sp>
      <p:sp>
        <p:nvSpPr>
          <p:cNvPr id="30727" name="Text Box 3"/>
          <p:cNvSpPr txBox="1">
            <a:spLocks noChangeArrowheads="1"/>
          </p:cNvSpPr>
          <p:nvPr/>
        </p:nvSpPr>
        <p:spPr bwMode="auto">
          <a:xfrm>
            <a:off x="833438" y="1084263"/>
            <a:ext cx="7659291"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600" b="1">
                <a:latin typeface="Times New Roman" pitchFamily="18" charset="0"/>
              </a:rPr>
              <a:t>结合日本明治维新的成功谈谈我们中国现代化建设可从中获得哪些启示？</a:t>
            </a:r>
          </a:p>
        </p:txBody>
      </p:sp>
      <p:sp>
        <p:nvSpPr>
          <p:cNvPr id="30728" name="WordArt 2"/>
          <p:cNvSpPr>
            <a:spLocks noChangeArrowheads="1" noChangeShapeType="1" noTextEdit="1"/>
          </p:cNvSpPr>
          <p:nvPr/>
        </p:nvSpPr>
        <p:spPr bwMode="auto">
          <a:xfrm>
            <a:off x="1654969" y="60326"/>
            <a:ext cx="2314575" cy="1171575"/>
          </a:xfrm>
          <a:prstGeom prst="rect">
            <a:avLst/>
          </a:prstGeom>
        </p:spPr>
        <p:txBody>
          <a:bodyPr wrap="none" fromWordArt="1">
            <a:prstTxWarp prst="textDoubleWave1">
              <a:avLst>
                <a:gd name="adj1" fmla="val 6500"/>
                <a:gd name="adj2" fmla="val 0"/>
              </a:avLst>
            </a:prstTxWarp>
          </a:bodyPr>
          <a:lstStyle/>
          <a:p>
            <a:pPr algn="ctr"/>
            <a:r>
              <a:rPr lang="zh-CN" altLang="en-US" sz="4400" b="1" kern="10" spc="-800">
                <a:ln w="12700">
                  <a:solidFill>
                    <a:srgbClr val="000099"/>
                  </a:solidFill>
                  <a:round/>
                  <a:headEnd/>
                  <a:tailEnd/>
                </a:ln>
                <a:solidFill>
                  <a:srgbClr val="33CCFF"/>
                </a:solidFill>
                <a:effectLst>
                  <a:outerShdw dist="125724" dir="18900000" algn="ctr" rotWithShape="0">
                    <a:srgbClr val="000099"/>
                  </a:outerShdw>
                </a:effectLst>
                <a:latin typeface="宋体"/>
                <a:ea typeface="宋体"/>
              </a:rPr>
              <a:t>想一想</a:t>
            </a:r>
          </a:p>
        </p:txBody>
      </p:sp>
    </p:spTree>
    <p:extLst>
      <p:ext uri="{BB962C8B-B14F-4D97-AF65-F5344CB8AC3E}">
        <p14:creationId xmlns:p14="http://schemas.microsoft.com/office/powerpoint/2010/main" val="20867663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82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82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82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4820">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482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表格 35841"/>
          <p:cNvGraphicFramePr/>
          <p:nvPr/>
        </p:nvGraphicFramePr>
        <p:xfrm>
          <a:off x="166688" y="60325"/>
          <a:ext cx="8905874" cy="6681788"/>
        </p:xfrm>
        <a:graphic>
          <a:graphicData uri="http://schemas.openxmlformats.org/drawingml/2006/table">
            <a:tbl>
              <a:tblPr/>
              <a:tblGrid>
                <a:gridCol w="553908"/>
                <a:gridCol w="940644"/>
                <a:gridCol w="2698100"/>
                <a:gridCol w="4713222"/>
              </a:tblGrid>
              <a:tr h="595602">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3200" b="1" dirty="0"/>
                    </a:p>
                  </a:txBody>
                  <a:tcPr marL="68584" marR="68584" marT="45718" marB="4571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gn="ctr">
                        <a:spcBef>
                          <a:spcPct val="20000"/>
                        </a:spcBef>
                        <a:buFont typeface="Arial" panose="020B0604020202020204" pitchFamily="34" charset="0"/>
                        <a:buNone/>
                      </a:pPr>
                      <a:r>
                        <a:rPr lang="zh-CN" altLang="en-US" sz="32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俄</a:t>
                      </a:r>
                      <a:r>
                        <a:rPr lang="en-US" altLang="x-none" sz="32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1861</a:t>
                      </a:r>
                      <a:r>
                        <a:rPr lang="zh-CN" altLang="en-US" sz="32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年改革</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gn="ctr">
                        <a:spcBef>
                          <a:spcPct val="20000"/>
                        </a:spcBef>
                        <a:buFont typeface="Arial" panose="020B0604020202020204" pitchFamily="34" charset="0"/>
                        <a:buNone/>
                      </a:pPr>
                      <a:r>
                        <a:rPr lang="zh-CN" altLang="en-US" sz="3200" b="1">
                          <a:solidFill>
                            <a:schemeClr val="tx1"/>
                          </a:solidFill>
                          <a:effectLst>
                            <a:outerShdw blurRad="38100" dist="38100" dir="2700000">
                              <a:srgbClr val="C0C0C0"/>
                            </a:outerShdw>
                          </a:effectLst>
                          <a:latin typeface="微软简粗黑" charset="0"/>
                          <a:ea typeface="黑体" panose="02010609060101010101" pitchFamily="49" charset="-122"/>
                        </a:rPr>
                        <a:t>日本明治维新</a:t>
                      </a: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84498">
                <a:tc rowSpan="8">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p>
                    <a:p>
                      <a:pPr marL="0" lvl="0" indent="0">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相</a:t>
                      </a:r>
                    </a:p>
                    <a:p>
                      <a:pPr marL="0" lvl="0" indent="0">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同</a:t>
                      </a: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不同</a:t>
                      </a:r>
                    </a:p>
                  </a:txBody>
                  <a:tcPr marL="68584" marR="68584" marT="45718" marB="45718">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r>
                        <a:rPr lang="zh-CN" altLang="en-US" sz="2800" b="1">
                          <a:solidFill>
                            <a:schemeClr val="tx1"/>
                          </a:solidFill>
                          <a:ea typeface="黑体" panose="02010609060101010101" pitchFamily="49" charset="-122"/>
                        </a:rPr>
                        <a:t>原因</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solidFill>
                          <a:schemeClr val="tx1"/>
                        </a:solidFill>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559408">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r>
                        <a:rPr lang="zh-CN" altLang="en-US" sz="2800" b="1">
                          <a:solidFill>
                            <a:schemeClr val="tx1"/>
                          </a:solidFill>
                          <a:ea typeface="黑体" panose="02010609060101010101" pitchFamily="49" charset="-122"/>
                        </a:rPr>
                        <a:t>时间</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538454">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r>
                        <a:rPr lang="zh-CN" altLang="en-US" sz="2800" b="1">
                          <a:solidFill>
                            <a:schemeClr val="tx1"/>
                          </a:solidFill>
                          <a:ea typeface="黑体" panose="02010609060101010101" pitchFamily="49" charset="-122"/>
                        </a:rPr>
                        <a:t>性质</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979124">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70000"/>
                        </a:lnSpc>
                        <a:spcBef>
                          <a:spcPct val="20000"/>
                        </a:spcBef>
                        <a:buFont typeface="Arial" panose="020B0604020202020204" pitchFamily="34" charset="0"/>
                        <a:buNone/>
                      </a:pPr>
                      <a:endParaRPr lang="zh-CN" altLang="en-US" sz="2800" b="1" dirty="0">
                        <a:solidFill>
                          <a:schemeClr val="tx1"/>
                        </a:solidFill>
                        <a:ea typeface="黑体" panose="02010609060101010101" pitchFamily="49" charset="-122"/>
                      </a:endParaRPr>
                    </a:p>
                    <a:p>
                      <a:pPr marL="0" lvl="0" indent="0">
                        <a:lnSpc>
                          <a:spcPct val="70000"/>
                        </a:lnSpc>
                        <a:spcBef>
                          <a:spcPct val="20000"/>
                        </a:spcBef>
                        <a:buFont typeface="Arial" panose="020B0604020202020204" pitchFamily="34" charset="0"/>
                        <a:buNone/>
                      </a:pPr>
                      <a:r>
                        <a:rPr lang="zh-CN" altLang="en-US" sz="2800" b="1" dirty="0">
                          <a:solidFill>
                            <a:schemeClr val="tx1"/>
                          </a:solidFill>
                          <a:ea typeface="黑体" panose="02010609060101010101" pitchFamily="49" charset="-122"/>
                        </a:rPr>
                        <a:t>影响</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568298">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1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背景</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655924">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2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前提</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930231">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3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内容</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1170249">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lnSpc>
                          <a:spcPct val="130000"/>
                        </a:lnSpc>
                        <a:spcBef>
                          <a:spcPct val="20000"/>
                        </a:spcBef>
                        <a:buFont typeface="Arial" panose="020B0604020202020204" pitchFamily="34" charset="0"/>
                        <a:buNone/>
                      </a:pPr>
                      <a:r>
                        <a:rPr lang="zh-CN" altLang="en-US" sz="2800" b="1">
                          <a:solidFill>
                            <a:schemeClr val="tx1"/>
                          </a:solidFill>
                          <a:ea typeface="黑体" panose="02010609060101010101" pitchFamily="49" charset="-122"/>
                        </a:rPr>
                        <a:t>目的</a:t>
                      </a:r>
                    </a:p>
                  </a:txBody>
                  <a:tcPr marL="68584" marR="68584" marT="45718" marB="45718">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gridSpan="2">
                  <a:txBody>
                    <a:bodyPr/>
                    <a:lstStyle>
                      <a:lvl1pPr marL="342900" lvl="0" indent="-342900" algn="l" defTabSz="914400" eaLnBrk="1" fontAlgn="base" latinLnBrk="0" hangingPunct="1">
                        <a:spcBef>
                          <a:spcPct val="20000"/>
                        </a:spcBef>
                        <a:spcAft>
                          <a:spcPct val="0"/>
                        </a:spcAft>
                        <a:buFont typeface="Arial" panose="020B0604020202020204" pitchFamily="34" charset="0"/>
                        <a:buChar char="•"/>
                        <a:defRPr sz="2800" b="0" i="0" u="none" kern="1200" baseline="0">
                          <a:solidFill>
                            <a:srgbClr val="808080"/>
                          </a:solidFill>
                          <a:latin typeface="Calibri" panose="020F0502020204030204" pitchFamily="34" charset="0"/>
                          <a:ea typeface="宋体" panose="02010600030101010101" pitchFamily="2" charset="-122"/>
                        </a:defRPr>
                      </a:lvl1pPr>
                      <a:lvl2pPr marL="742950" lvl="1" indent="-285750" algn="l">
                        <a:defRPr sz="2400" kern="1200"/>
                      </a:lvl2pPr>
                      <a:lvl3pPr marL="1143000" lvl="2" indent="-228600" algn="l">
                        <a:defRPr sz="2000" kern="1200"/>
                      </a:lvl3pPr>
                      <a:lvl4pPr marL="1600200" lvl="3" indent="-228600" algn="l">
                        <a:defRPr sz="1800" kern="1200"/>
                      </a:lvl4pPr>
                      <a:lvl5pPr marL="2057400" lvl="4" indent="-228600" algn="l">
                        <a:defRPr sz="1800" kern="1200"/>
                      </a:lvl5pPr>
                    </a:lstStyle>
                    <a:p>
                      <a:pPr marL="0" lvl="0" indent="0">
                        <a:spcBef>
                          <a:spcPct val="20000"/>
                        </a:spcBef>
                        <a:buFont typeface="Arial" panose="020B0604020202020204" pitchFamily="34" charset="0"/>
                        <a:buNone/>
                      </a:pPr>
                      <a:endParaRPr lang="zh-CN" altLang="en-US" sz="2800" b="1" dirty="0">
                        <a:ea typeface="楷体_GB2312" pitchFamily="49" charset="-122"/>
                      </a:endParaRPr>
                    </a:p>
                  </a:txBody>
                  <a:tcPr marL="68584" marR="68584" marT="45718" marB="45718">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r>
            </a:tbl>
          </a:graphicData>
        </a:graphic>
      </p:graphicFrame>
      <p:sp>
        <p:nvSpPr>
          <p:cNvPr id="35878" name="Rectangle 39"/>
          <p:cNvSpPr>
            <a:spLocks noChangeArrowheads="1"/>
          </p:cNvSpPr>
          <p:nvPr/>
        </p:nvSpPr>
        <p:spPr bwMode="auto">
          <a:xfrm>
            <a:off x="2412207" y="673100"/>
            <a:ext cx="4385072" cy="1175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spcBef>
                <a:spcPct val="20000"/>
              </a:spcBef>
            </a:pPr>
            <a:r>
              <a:rPr lang="zh-CN" altLang="en-US" sz="3200" b="1">
                <a:solidFill>
                  <a:srgbClr val="FF0000"/>
                </a:solidFill>
                <a:latin typeface="黑体" pitchFamily="49" charset="-122"/>
                <a:ea typeface="黑体" pitchFamily="49" charset="-122"/>
              </a:rPr>
              <a:t>封建制度</a:t>
            </a:r>
            <a:r>
              <a:rPr lang="zh-CN" altLang="en-US" sz="3200" b="1">
                <a:solidFill>
                  <a:srgbClr val="0000FF"/>
                </a:solidFill>
                <a:latin typeface="黑体" pitchFamily="49" charset="-122"/>
                <a:ea typeface="黑体" pitchFamily="49" charset="-122"/>
              </a:rPr>
              <a:t>阻碍了资本主义发展；</a:t>
            </a:r>
          </a:p>
        </p:txBody>
      </p:sp>
      <p:sp>
        <p:nvSpPr>
          <p:cNvPr id="35879" name="Rectangle 40"/>
          <p:cNvSpPr>
            <a:spLocks noChangeArrowheads="1"/>
          </p:cNvSpPr>
          <p:nvPr/>
        </p:nvSpPr>
        <p:spPr bwMode="auto">
          <a:xfrm>
            <a:off x="2357438" y="1844675"/>
            <a:ext cx="550902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zh-CN" altLang="en-US" sz="3200" b="1">
                <a:solidFill>
                  <a:srgbClr val="0000FF"/>
                </a:solidFill>
                <a:latin typeface="Times New Roman" pitchFamily="18" charset="0"/>
                <a:ea typeface="黑体" pitchFamily="49" charset="-122"/>
              </a:rPr>
              <a:t>都是</a:t>
            </a:r>
            <a:r>
              <a:rPr lang="zh-CN" altLang="en-US" sz="3200" b="1">
                <a:solidFill>
                  <a:srgbClr val="000099"/>
                </a:solidFill>
                <a:latin typeface="Times New Roman" pitchFamily="18" charset="0"/>
                <a:ea typeface="黑体" pitchFamily="49" charset="-122"/>
              </a:rPr>
              <a:t>自上而下的</a:t>
            </a:r>
            <a:r>
              <a:rPr lang="zh-CN" altLang="en-US" sz="3200" b="1">
                <a:solidFill>
                  <a:srgbClr val="FF0000"/>
                </a:solidFill>
                <a:latin typeface="Times New Roman" pitchFamily="18" charset="0"/>
                <a:ea typeface="黑体" pitchFamily="49" charset="-122"/>
              </a:rPr>
              <a:t>资产阶级性质的改革；</a:t>
            </a:r>
          </a:p>
        </p:txBody>
      </p:sp>
      <p:sp>
        <p:nvSpPr>
          <p:cNvPr id="35880" name="Rectangle 41"/>
          <p:cNvSpPr>
            <a:spLocks noChangeArrowheads="1"/>
          </p:cNvSpPr>
          <p:nvPr/>
        </p:nvSpPr>
        <p:spPr bwMode="auto">
          <a:xfrm>
            <a:off x="1652588" y="2420938"/>
            <a:ext cx="7256860"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黑体" pitchFamily="49" charset="-122"/>
                <a:ea typeface="黑体" pitchFamily="49" charset="-122"/>
                <a:sym typeface="微软雅黑" pitchFamily="34" charset="-122"/>
              </a:rPr>
              <a:t>①</a:t>
            </a:r>
            <a:r>
              <a:rPr lang="zh-CN" altLang="en-US" sz="2800" b="1">
                <a:solidFill>
                  <a:srgbClr val="0000FF"/>
                </a:solidFill>
                <a:latin typeface="黑体" pitchFamily="49" charset="-122"/>
                <a:ea typeface="黑体" pitchFamily="49" charset="-122"/>
              </a:rPr>
              <a:t>都走上</a:t>
            </a:r>
            <a:r>
              <a:rPr lang="zh-CN" altLang="en-US" sz="2800" b="1">
                <a:solidFill>
                  <a:srgbClr val="FF0000"/>
                </a:solidFill>
                <a:latin typeface="黑体" pitchFamily="49" charset="-122"/>
                <a:ea typeface="黑体" pitchFamily="49" charset="-122"/>
                <a:sym typeface="宋体" pitchFamily="2" charset="-122"/>
              </a:rPr>
              <a:t>发展</a:t>
            </a:r>
            <a:r>
              <a:rPr lang="zh-CN" altLang="en-US" sz="2800" b="1">
                <a:solidFill>
                  <a:srgbClr val="FF0000"/>
                </a:solidFill>
                <a:latin typeface="黑体" pitchFamily="49" charset="-122"/>
                <a:ea typeface="黑体" pitchFamily="49" charset="-122"/>
              </a:rPr>
              <a:t>资本主义</a:t>
            </a:r>
            <a:r>
              <a:rPr lang="zh-CN" altLang="en-US" sz="2800" b="1">
                <a:solidFill>
                  <a:srgbClr val="0000FF"/>
                </a:solidFill>
                <a:latin typeface="黑体" pitchFamily="49" charset="-122"/>
                <a:ea typeface="黑体" pitchFamily="49" charset="-122"/>
              </a:rPr>
              <a:t>道路； </a:t>
            </a:r>
            <a:r>
              <a:rPr lang="zh-CN" altLang="en-US" sz="2800" b="1">
                <a:solidFill>
                  <a:srgbClr val="0000FF"/>
                </a:solidFill>
                <a:latin typeface="黑体" pitchFamily="49" charset="-122"/>
                <a:ea typeface="黑体" pitchFamily="49" charset="-122"/>
                <a:sym typeface="微软雅黑" pitchFamily="34" charset="-122"/>
              </a:rPr>
              <a:t>②</a:t>
            </a:r>
            <a:r>
              <a:rPr lang="zh-CN" altLang="en-US" sz="2800" b="1">
                <a:solidFill>
                  <a:srgbClr val="0000FF"/>
                </a:solidFill>
                <a:latin typeface="黑体" pitchFamily="49" charset="-122"/>
                <a:ea typeface="黑体" pitchFamily="49" charset="-122"/>
              </a:rPr>
              <a:t>都保留大量</a:t>
            </a:r>
            <a:r>
              <a:rPr lang="zh-CN" altLang="en-US" sz="2800" b="1">
                <a:solidFill>
                  <a:srgbClr val="FF0000"/>
                </a:solidFill>
                <a:latin typeface="黑体" pitchFamily="49" charset="-122"/>
                <a:ea typeface="黑体" pitchFamily="49" charset="-122"/>
              </a:rPr>
              <a:t>封建残余</a:t>
            </a:r>
            <a:r>
              <a:rPr lang="zh-CN" altLang="en-US" sz="2800" b="1">
                <a:solidFill>
                  <a:srgbClr val="0000FF"/>
                </a:solidFill>
                <a:latin typeface="黑体" pitchFamily="49" charset="-122"/>
                <a:ea typeface="黑体" pitchFamily="49" charset="-122"/>
              </a:rPr>
              <a:t>势力；</a:t>
            </a:r>
            <a:r>
              <a:rPr lang="zh-CN" altLang="en-US" sz="2800" b="1">
                <a:solidFill>
                  <a:srgbClr val="0000FF"/>
                </a:solidFill>
                <a:latin typeface="黑体" pitchFamily="49" charset="-122"/>
                <a:ea typeface="黑体" pitchFamily="49" charset="-122"/>
                <a:sym typeface="微软雅黑" pitchFamily="34" charset="-122"/>
              </a:rPr>
              <a:t>③</a:t>
            </a:r>
            <a:r>
              <a:rPr lang="zh-CN" altLang="en-US" sz="2800" b="1">
                <a:solidFill>
                  <a:srgbClr val="0000FF"/>
                </a:solidFill>
                <a:latin typeface="黑体" pitchFamily="49" charset="-122"/>
                <a:ea typeface="黑体" pitchFamily="49" charset="-122"/>
              </a:rPr>
              <a:t>都走上</a:t>
            </a:r>
            <a:r>
              <a:rPr lang="zh-CN" altLang="en-US" sz="2800" b="1">
                <a:solidFill>
                  <a:srgbClr val="FF0000"/>
                </a:solidFill>
                <a:latin typeface="黑体" pitchFamily="49" charset="-122"/>
                <a:ea typeface="黑体" pitchFamily="49" charset="-122"/>
              </a:rPr>
              <a:t>对外扩张</a:t>
            </a:r>
            <a:r>
              <a:rPr lang="zh-CN" altLang="en-US" sz="2800" b="1">
                <a:solidFill>
                  <a:srgbClr val="0000FF"/>
                </a:solidFill>
                <a:latin typeface="黑体" pitchFamily="49" charset="-122"/>
                <a:ea typeface="黑体" pitchFamily="49" charset="-122"/>
              </a:rPr>
              <a:t>道路；</a:t>
            </a:r>
          </a:p>
        </p:txBody>
      </p:sp>
      <p:sp>
        <p:nvSpPr>
          <p:cNvPr id="35881" name="Rectangle 42"/>
          <p:cNvSpPr>
            <a:spLocks noChangeArrowheads="1"/>
          </p:cNvSpPr>
          <p:nvPr/>
        </p:nvSpPr>
        <p:spPr bwMode="auto">
          <a:xfrm>
            <a:off x="2465785" y="1304925"/>
            <a:ext cx="26015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en-US" altLang="zh-CN" sz="3200" b="1">
                <a:solidFill>
                  <a:srgbClr val="0000FF"/>
                </a:solidFill>
                <a:latin typeface="黑体" pitchFamily="49" charset="-122"/>
                <a:ea typeface="黑体" pitchFamily="49" charset="-122"/>
              </a:rPr>
              <a:t>19</a:t>
            </a:r>
            <a:r>
              <a:rPr lang="zh-CN" altLang="en-US" sz="3200" b="1">
                <a:solidFill>
                  <a:srgbClr val="0000FF"/>
                </a:solidFill>
                <a:latin typeface="黑体" pitchFamily="49" charset="-122"/>
                <a:ea typeface="黑体" pitchFamily="49" charset="-122"/>
              </a:rPr>
              <a:t>世纪</a:t>
            </a:r>
            <a:r>
              <a:rPr lang="en-US" altLang="zh-CN" sz="3200" b="1">
                <a:solidFill>
                  <a:srgbClr val="0000FF"/>
                </a:solidFill>
                <a:latin typeface="黑体" pitchFamily="49" charset="-122"/>
                <a:ea typeface="黑体" pitchFamily="49" charset="-122"/>
              </a:rPr>
              <a:t>60</a:t>
            </a:r>
            <a:r>
              <a:rPr lang="zh-CN" altLang="en-US" sz="3200" b="1">
                <a:solidFill>
                  <a:srgbClr val="0000FF"/>
                </a:solidFill>
                <a:latin typeface="黑体" pitchFamily="49" charset="-122"/>
                <a:ea typeface="黑体" pitchFamily="49" charset="-122"/>
              </a:rPr>
              <a:t>年代；</a:t>
            </a:r>
          </a:p>
        </p:txBody>
      </p:sp>
      <p:sp>
        <p:nvSpPr>
          <p:cNvPr id="31786" name="Line 43"/>
          <p:cNvSpPr>
            <a:spLocks noChangeShapeType="1"/>
          </p:cNvSpPr>
          <p:nvPr/>
        </p:nvSpPr>
        <p:spPr bwMode="auto">
          <a:xfrm flipH="1">
            <a:off x="166688" y="3429000"/>
            <a:ext cx="39290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1787" name="Line 44"/>
          <p:cNvSpPr>
            <a:spLocks noChangeShapeType="1"/>
          </p:cNvSpPr>
          <p:nvPr/>
        </p:nvSpPr>
        <p:spPr bwMode="auto">
          <a:xfrm flipH="1">
            <a:off x="4248150" y="3429001"/>
            <a:ext cx="0" cy="33115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1788" name="Rectangle 45"/>
          <p:cNvSpPr>
            <a:spLocks noChangeArrowheads="1"/>
          </p:cNvSpPr>
          <p:nvPr/>
        </p:nvSpPr>
        <p:spPr bwMode="auto">
          <a:xfrm>
            <a:off x="2571751" y="4194176"/>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20000"/>
              </a:spcBef>
            </a:pPr>
            <a:endParaRPr lang="zh-CN" altLang="en-US" sz="2400" b="1">
              <a:solidFill>
                <a:srgbClr val="0000FF"/>
              </a:solidFill>
              <a:latin typeface="微软简粗黑" charset="0"/>
            </a:endParaRPr>
          </a:p>
        </p:txBody>
      </p:sp>
      <p:sp>
        <p:nvSpPr>
          <p:cNvPr id="35885" name="Rectangle 46"/>
          <p:cNvSpPr>
            <a:spLocks noChangeArrowheads="1"/>
          </p:cNvSpPr>
          <p:nvPr/>
        </p:nvSpPr>
        <p:spPr bwMode="auto">
          <a:xfrm>
            <a:off x="2140744" y="3429000"/>
            <a:ext cx="2348720" cy="56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10000"/>
              </a:lnSpc>
              <a:spcBef>
                <a:spcPct val="20000"/>
              </a:spcBef>
            </a:pPr>
            <a:r>
              <a:rPr lang="zh-CN" altLang="en-US" sz="2800" b="1">
                <a:solidFill>
                  <a:srgbClr val="FF0000"/>
                </a:solidFill>
                <a:latin typeface="微软简粗黑" charset="0"/>
                <a:ea typeface="黑体" pitchFamily="49" charset="-122"/>
              </a:rPr>
              <a:t>农奴制</a:t>
            </a:r>
            <a:r>
              <a:rPr lang="zh-CN" altLang="en-US" sz="2800" b="1">
                <a:solidFill>
                  <a:srgbClr val="0000FF"/>
                </a:solidFill>
                <a:latin typeface="微软简粗黑" charset="0"/>
                <a:ea typeface="黑体" pitchFamily="49" charset="-122"/>
              </a:rPr>
              <a:t>的阻碍</a:t>
            </a:r>
          </a:p>
        </p:txBody>
      </p:sp>
      <p:sp>
        <p:nvSpPr>
          <p:cNvPr id="35886" name="Rectangle 47"/>
          <p:cNvSpPr/>
          <p:nvPr/>
        </p:nvSpPr>
        <p:spPr>
          <a:xfrm>
            <a:off x="4456510" y="3429000"/>
            <a:ext cx="4452938" cy="954107"/>
          </a:xfrm>
          <a:prstGeom prst="rect">
            <a:avLst/>
          </a:prstGeom>
          <a:noFill/>
          <a:ln w="9525">
            <a:noFill/>
          </a:ln>
        </p:spPr>
        <p:txBody>
          <a:bodyPr>
            <a:spAutoFit/>
          </a:bodyPr>
          <a:lstStyle/>
          <a:p>
            <a:pPr>
              <a:spcBef>
                <a:spcPct val="20000"/>
              </a:spcBef>
              <a:defRPr/>
            </a:pPr>
            <a:r>
              <a:rPr lang="zh-CN" altLang="en-US" sz="2800" b="1" noProof="1">
                <a:effectLst>
                  <a:outerShdw blurRad="38100" dist="19050" dir="2700000" algn="tl" rotWithShape="0">
                    <a:schemeClr val="dk1">
                      <a:alpha val="40000"/>
                    </a:schemeClr>
                  </a:outerShdw>
                </a:effectLst>
                <a:latin typeface="微软简粗黑" charset="0"/>
                <a:ea typeface="黑体" panose="02010609060101010101" pitchFamily="49" charset="-122"/>
                <a:cs typeface="+mn-ea"/>
              </a:rPr>
              <a:t>内有</a:t>
            </a:r>
            <a:r>
              <a:rPr lang="zh-CN" altLang="en-US" sz="2800" b="1" noProof="1">
                <a:solidFill>
                  <a:srgbClr val="0000FF"/>
                </a:solidFill>
                <a:latin typeface="微软简粗黑" charset="0"/>
                <a:ea typeface="黑体" panose="02010609060101010101" pitchFamily="49" charset="-122"/>
                <a:cs typeface="+mn-ea"/>
              </a:rPr>
              <a:t>幕府统治危机，</a:t>
            </a:r>
            <a:r>
              <a:rPr lang="zh-CN" altLang="en-US" sz="2800" b="1" noProof="1">
                <a:effectLst>
                  <a:outerShdw blurRad="38100" dist="19050" dir="2700000" algn="tl" rotWithShape="0">
                    <a:schemeClr val="dk1">
                      <a:alpha val="40000"/>
                    </a:schemeClr>
                  </a:outerShdw>
                </a:effectLst>
                <a:latin typeface="微软简粗黑" charset="0"/>
                <a:ea typeface="黑体" panose="02010609060101010101" pitchFamily="49" charset="-122"/>
                <a:cs typeface="+mn-ea"/>
              </a:rPr>
              <a:t>外有</a:t>
            </a:r>
            <a:r>
              <a:rPr lang="zh-CN" altLang="en-US" sz="2800" b="1" noProof="1">
                <a:solidFill>
                  <a:srgbClr val="FF0000"/>
                </a:solidFill>
                <a:latin typeface="微软简粗黑" charset="0"/>
                <a:ea typeface="黑体" panose="02010609060101010101" pitchFamily="49" charset="-122"/>
                <a:cs typeface="+mn-ea"/>
              </a:rPr>
              <a:t>列强入侵</a:t>
            </a:r>
            <a:endParaRPr lang="zh-CN" altLang="en-US" sz="2800" b="1" noProof="1">
              <a:solidFill>
                <a:srgbClr val="FF0000"/>
              </a:solidFill>
              <a:latin typeface="微软简粗黑" charset="0"/>
              <a:ea typeface="黑体" panose="02010609060101010101" pitchFamily="49" charset="-122"/>
            </a:endParaRPr>
          </a:p>
        </p:txBody>
      </p:sp>
      <p:sp>
        <p:nvSpPr>
          <p:cNvPr id="35887" name="Rectangle 49"/>
          <p:cNvSpPr>
            <a:spLocks noChangeArrowheads="1"/>
          </p:cNvSpPr>
          <p:nvPr/>
        </p:nvSpPr>
        <p:spPr bwMode="auto">
          <a:xfrm>
            <a:off x="4456510" y="3989389"/>
            <a:ext cx="3518297"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spcBef>
                <a:spcPct val="20000"/>
              </a:spcBef>
            </a:pPr>
            <a:r>
              <a:rPr lang="zh-CN" altLang="en-US" sz="3200" b="1">
                <a:solidFill>
                  <a:srgbClr val="FF0000"/>
                </a:solidFill>
                <a:latin typeface="微软简粗黑" charset="0"/>
                <a:ea typeface="黑体" pitchFamily="49" charset="-122"/>
              </a:rPr>
              <a:t>倒幕运动</a:t>
            </a:r>
            <a:r>
              <a:rPr lang="zh-CN" altLang="en-US" sz="3200" b="1">
                <a:solidFill>
                  <a:srgbClr val="1612B4"/>
                </a:solidFill>
                <a:latin typeface="微软简粗黑" charset="0"/>
                <a:ea typeface="黑体" pitchFamily="49" charset="-122"/>
              </a:rPr>
              <a:t>推翻幕府统治</a:t>
            </a:r>
          </a:p>
        </p:txBody>
      </p:sp>
      <p:sp>
        <p:nvSpPr>
          <p:cNvPr id="35888" name="Rectangle 50"/>
          <p:cNvSpPr>
            <a:spLocks noChangeArrowheads="1"/>
          </p:cNvSpPr>
          <p:nvPr/>
        </p:nvSpPr>
        <p:spPr bwMode="auto">
          <a:xfrm>
            <a:off x="1981200" y="4768851"/>
            <a:ext cx="2244525" cy="63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10000"/>
              </a:lnSpc>
              <a:spcBef>
                <a:spcPct val="20000"/>
              </a:spcBef>
            </a:pPr>
            <a:r>
              <a:rPr lang="zh-CN" altLang="en-US" sz="3200" b="1">
                <a:solidFill>
                  <a:srgbClr val="FF0000"/>
                </a:solidFill>
                <a:latin typeface="Times New Roman" pitchFamily="18" charset="0"/>
                <a:ea typeface="黑体" pitchFamily="49" charset="-122"/>
              </a:rPr>
              <a:t>废除</a:t>
            </a:r>
            <a:r>
              <a:rPr lang="zh-CN" altLang="en-US" sz="3200" b="1">
                <a:solidFill>
                  <a:srgbClr val="0000FF"/>
                </a:solidFill>
                <a:latin typeface="Times New Roman" pitchFamily="18" charset="0"/>
                <a:ea typeface="黑体" pitchFamily="49" charset="-122"/>
              </a:rPr>
              <a:t>农奴制</a:t>
            </a:r>
          </a:p>
        </p:txBody>
      </p:sp>
      <p:sp>
        <p:nvSpPr>
          <p:cNvPr id="35889" name="Rectangle 51"/>
          <p:cNvSpPr>
            <a:spLocks noChangeArrowheads="1"/>
          </p:cNvSpPr>
          <p:nvPr/>
        </p:nvSpPr>
        <p:spPr bwMode="auto">
          <a:xfrm>
            <a:off x="4157663" y="4597401"/>
            <a:ext cx="4751785" cy="151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微软简粗黑" charset="0"/>
                <a:ea typeface="黑体" pitchFamily="49" charset="-122"/>
              </a:rPr>
              <a:t>政治、经济、军事、社会生活等方面改革，以</a:t>
            </a:r>
            <a:r>
              <a:rPr lang="zh-CN" altLang="en-US" sz="2800" b="1">
                <a:solidFill>
                  <a:srgbClr val="FF0000"/>
                </a:solidFill>
                <a:latin typeface="微软简粗黑" charset="0"/>
                <a:ea typeface="黑体" pitchFamily="49" charset="-122"/>
              </a:rPr>
              <a:t>学习西方</a:t>
            </a:r>
            <a:r>
              <a:rPr lang="zh-CN" altLang="en-US" sz="2800" b="1">
                <a:solidFill>
                  <a:srgbClr val="0000FF"/>
                </a:solidFill>
                <a:latin typeface="微软简粗黑" charset="0"/>
                <a:ea typeface="黑体" pitchFamily="49" charset="-122"/>
              </a:rPr>
              <a:t>为主</a:t>
            </a:r>
          </a:p>
        </p:txBody>
      </p:sp>
      <p:sp>
        <p:nvSpPr>
          <p:cNvPr id="35890" name="Rectangle 52"/>
          <p:cNvSpPr>
            <a:spLocks noChangeArrowheads="1"/>
          </p:cNvSpPr>
          <p:nvPr/>
        </p:nvSpPr>
        <p:spPr bwMode="auto">
          <a:xfrm>
            <a:off x="1828800" y="5661026"/>
            <a:ext cx="237172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Times New Roman" pitchFamily="18" charset="0"/>
                <a:ea typeface="黑体" pitchFamily="49" charset="-122"/>
              </a:rPr>
              <a:t>摆脱统治危机，巩固沙皇统治</a:t>
            </a:r>
          </a:p>
        </p:txBody>
      </p:sp>
      <p:sp>
        <p:nvSpPr>
          <p:cNvPr id="35891" name="Rectangle 53"/>
          <p:cNvSpPr>
            <a:spLocks noChangeArrowheads="1"/>
          </p:cNvSpPr>
          <p:nvPr/>
        </p:nvSpPr>
        <p:spPr bwMode="auto">
          <a:xfrm>
            <a:off x="4363641" y="5648326"/>
            <a:ext cx="458152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spcBef>
                <a:spcPct val="20000"/>
              </a:spcBef>
            </a:pPr>
            <a:r>
              <a:rPr lang="zh-CN" altLang="en-US" sz="2800" b="1">
                <a:solidFill>
                  <a:srgbClr val="0000FF"/>
                </a:solidFill>
                <a:latin typeface="Times New Roman" pitchFamily="18" charset="0"/>
                <a:ea typeface="黑体" pitchFamily="49" charset="-122"/>
              </a:rPr>
              <a:t>摆脱内忧外患，富国强兵，建立欧美式资产阶级国家</a:t>
            </a:r>
          </a:p>
        </p:txBody>
      </p:sp>
      <p:sp>
        <p:nvSpPr>
          <p:cNvPr id="4" name="Oval 5"/>
          <p:cNvSpPr>
            <a:spLocks noChangeArrowheads="1"/>
          </p:cNvSpPr>
          <p:nvPr/>
        </p:nvSpPr>
        <p:spPr bwMode="auto">
          <a:xfrm>
            <a:off x="1" y="7620"/>
            <a:ext cx="1371599" cy="685801"/>
          </a:xfrm>
          <a:prstGeom prst="ellipse">
            <a:avLst/>
          </a:prstGeom>
          <a:noFill/>
          <a:ln w="38100">
            <a:solidFill>
              <a:schemeClr val="tx1"/>
            </a:solidFill>
            <a:round/>
          </a:ln>
          <a:effectLst>
            <a:prstShdw prst="shdw17" dist="17961" dir="2700000">
              <a:srgbClr val="990000"/>
            </a:prstShdw>
          </a:effectLst>
        </p:spPr>
        <p:txBody>
          <a:bodyPr wrap="none" anchor="ctr"/>
          <a:lstStyle/>
          <a:p>
            <a:pPr algn="ctr">
              <a:defRPr/>
            </a:pPr>
            <a:r>
              <a:rPr lang="zh-CN" altLang="en-US" sz="4400" b="1" kern="10" dirty="0">
                <a:ln w="9525">
                  <a:solidFill>
                    <a:srgbClr val="000000"/>
                  </a:solidFill>
                  <a:round/>
                </a:ln>
                <a:solidFill>
                  <a:srgbClr val="FF0000"/>
                </a:solidFill>
                <a:latin typeface="隶书" panose="02010509060101010101" charset="-122"/>
                <a:ea typeface="隶书" panose="02010509060101010101" charset="-122"/>
              </a:rPr>
              <a:t>比较</a:t>
            </a:r>
            <a:endParaRPr lang="zh-CN" altLang="en-US" sz="4400" b="1" dirty="0">
              <a:solidFill>
                <a:srgbClr val="FF0000"/>
              </a:solidFill>
              <a:latin typeface="Arial" panose="020B0604020202020204" pitchFamily="34" charset="0"/>
              <a:ea typeface="华文彩云" panose="02010800040101010101" pitchFamily="2" charset="-122"/>
            </a:endParaRPr>
          </a:p>
        </p:txBody>
      </p:sp>
    </p:spTree>
    <p:extLst>
      <p:ext uri="{BB962C8B-B14F-4D97-AF65-F5344CB8AC3E}">
        <p14:creationId xmlns:p14="http://schemas.microsoft.com/office/powerpoint/2010/main" val="41826019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5881"/>
                                        </p:tgtEl>
                                        <p:attrNameLst>
                                          <p:attrName>style.visibility</p:attrName>
                                        </p:attrNameLst>
                                      </p:cBhvr>
                                      <p:to>
                                        <p:strVal val="visible"/>
                                      </p:to>
                                    </p:set>
                                    <p:anim calcmode="lin" valueType="num">
                                      <p:cBhvr>
                                        <p:cTn id="11" dur="500" fill="hold"/>
                                        <p:tgtEl>
                                          <p:spTgt spid="35881"/>
                                        </p:tgtEl>
                                        <p:attrNameLst>
                                          <p:attrName>ppt_x</p:attrName>
                                        </p:attrNameLst>
                                      </p:cBhvr>
                                      <p:tavLst>
                                        <p:tav tm="0">
                                          <p:val>
                                            <p:strVal val="#ppt_x"/>
                                          </p:val>
                                        </p:tav>
                                        <p:tav tm="100000">
                                          <p:val>
                                            <p:strVal val="#ppt_x"/>
                                          </p:val>
                                        </p:tav>
                                      </p:tavLst>
                                    </p:anim>
                                    <p:anim calcmode="lin" valueType="num">
                                      <p:cBhvr>
                                        <p:cTn id="12" dur="500" fill="hold"/>
                                        <p:tgtEl>
                                          <p:spTgt spid="35881"/>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5879"/>
                                        </p:tgtEl>
                                        <p:attrNameLst>
                                          <p:attrName>style.visibility</p:attrName>
                                        </p:attrNameLst>
                                      </p:cBhvr>
                                      <p:to>
                                        <p:strVal val="visible"/>
                                      </p:to>
                                    </p:set>
                                    <p:anim calcmode="lin" valueType="num">
                                      <p:cBhvr>
                                        <p:cTn id="17" dur="500" fill="hold"/>
                                        <p:tgtEl>
                                          <p:spTgt spid="35879"/>
                                        </p:tgtEl>
                                        <p:attrNameLst>
                                          <p:attrName>ppt_x</p:attrName>
                                        </p:attrNameLst>
                                      </p:cBhvr>
                                      <p:tavLst>
                                        <p:tav tm="0">
                                          <p:val>
                                            <p:strVal val="#ppt_x"/>
                                          </p:val>
                                        </p:tav>
                                        <p:tav tm="100000">
                                          <p:val>
                                            <p:strVal val="#ppt_x"/>
                                          </p:val>
                                        </p:tav>
                                      </p:tavLst>
                                    </p:anim>
                                    <p:anim calcmode="lin" valueType="num">
                                      <p:cBhvr>
                                        <p:cTn id="18" dur="500" fill="hold"/>
                                        <p:tgtEl>
                                          <p:spTgt spid="35879"/>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5880"/>
                                        </p:tgtEl>
                                        <p:attrNameLst>
                                          <p:attrName>style.visibility</p:attrName>
                                        </p:attrNameLst>
                                      </p:cBhvr>
                                      <p:to>
                                        <p:strVal val="visible"/>
                                      </p:to>
                                    </p:set>
                                    <p:anim calcmode="lin" valueType="num">
                                      <p:cBhvr>
                                        <p:cTn id="23" dur="500" fill="hold"/>
                                        <p:tgtEl>
                                          <p:spTgt spid="35880"/>
                                        </p:tgtEl>
                                        <p:attrNameLst>
                                          <p:attrName>ppt_x</p:attrName>
                                        </p:attrNameLst>
                                      </p:cBhvr>
                                      <p:tavLst>
                                        <p:tav tm="0">
                                          <p:val>
                                            <p:strVal val="#ppt_x"/>
                                          </p:val>
                                        </p:tav>
                                        <p:tav tm="100000">
                                          <p:val>
                                            <p:strVal val="#ppt_x"/>
                                          </p:val>
                                        </p:tav>
                                      </p:tavLst>
                                    </p:anim>
                                    <p:anim calcmode="lin" valueType="num">
                                      <p:cBhvr>
                                        <p:cTn id="24" dur="500" fill="hold"/>
                                        <p:tgtEl>
                                          <p:spTgt spid="35880"/>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5885"/>
                                        </p:tgtEl>
                                        <p:attrNameLst>
                                          <p:attrName>style.visibility</p:attrName>
                                        </p:attrNameLst>
                                      </p:cBhvr>
                                      <p:to>
                                        <p:strVal val="visible"/>
                                      </p:to>
                                    </p:set>
                                    <p:anim calcmode="lin" valueType="num">
                                      <p:cBhvr>
                                        <p:cTn id="29" dur="500" fill="hold"/>
                                        <p:tgtEl>
                                          <p:spTgt spid="35885"/>
                                        </p:tgtEl>
                                        <p:attrNameLst>
                                          <p:attrName>ppt_x</p:attrName>
                                        </p:attrNameLst>
                                      </p:cBhvr>
                                      <p:tavLst>
                                        <p:tav tm="0">
                                          <p:val>
                                            <p:strVal val="#ppt_x"/>
                                          </p:val>
                                        </p:tav>
                                        <p:tav tm="100000">
                                          <p:val>
                                            <p:strVal val="#ppt_x"/>
                                          </p:val>
                                        </p:tav>
                                      </p:tavLst>
                                    </p:anim>
                                    <p:anim calcmode="lin" valueType="num">
                                      <p:cBhvr>
                                        <p:cTn id="30" dur="500" fill="hold"/>
                                        <p:tgtEl>
                                          <p:spTgt spid="35885"/>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5886"/>
                                        </p:tgtEl>
                                        <p:attrNameLst>
                                          <p:attrName>style.visibility</p:attrName>
                                        </p:attrNameLst>
                                      </p:cBhvr>
                                      <p:to>
                                        <p:strVal val="visible"/>
                                      </p:to>
                                    </p:set>
                                    <p:anim calcmode="lin" valueType="num">
                                      <p:cBhvr>
                                        <p:cTn id="35" dur="500" fill="hold"/>
                                        <p:tgtEl>
                                          <p:spTgt spid="35886"/>
                                        </p:tgtEl>
                                        <p:attrNameLst>
                                          <p:attrName>ppt_x</p:attrName>
                                        </p:attrNameLst>
                                      </p:cBhvr>
                                      <p:tavLst>
                                        <p:tav tm="0">
                                          <p:val>
                                            <p:strVal val="#ppt_x"/>
                                          </p:val>
                                        </p:tav>
                                        <p:tav tm="100000">
                                          <p:val>
                                            <p:strVal val="#ppt_x"/>
                                          </p:val>
                                        </p:tav>
                                      </p:tavLst>
                                    </p:anim>
                                    <p:anim calcmode="lin" valueType="num">
                                      <p:cBhvr>
                                        <p:cTn id="36" dur="500" fill="hold"/>
                                        <p:tgtEl>
                                          <p:spTgt spid="35886"/>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5887"/>
                                        </p:tgtEl>
                                        <p:attrNameLst>
                                          <p:attrName>style.visibility</p:attrName>
                                        </p:attrNameLst>
                                      </p:cBhvr>
                                      <p:to>
                                        <p:strVal val="visible"/>
                                      </p:to>
                                    </p:set>
                                    <p:anim calcmode="lin" valueType="num">
                                      <p:cBhvr>
                                        <p:cTn id="41" dur="500" fill="hold"/>
                                        <p:tgtEl>
                                          <p:spTgt spid="35887"/>
                                        </p:tgtEl>
                                        <p:attrNameLst>
                                          <p:attrName>ppt_x</p:attrName>
                                        </p:attrNameLst>
                                      </p:cBhvr>
                                      <p:tavLst>
                                        <p:tav tm="0">
                                          <p:val>
                                            <p:strVal val="#ppt_x"/>
                                          </p:val>
                                        </p:tav>
                                        <p:tav tm="100000">
                                          <p:val>
                                            <p:strVal val="#ppt_x"/>
                                          </p:val>
                                        </p:tav>
                                      </p:tavLst>
                                    </p:anim>
                                    <p:anim calcmode="lin" valueType="num">
                                      <p:cBhvr>
                                        <p:cTn id="42" dur="500" fill="hold"/>
                                        <p:tgtEl>
                                          <p:spTgt spid="35887"/>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5888"/>
                                        </p:tgtEl>
                                        <p:attrNameLst>
                                          <p:attrName>style.visibility</p:attrName>
                                        </p:attrNameLst>
                                      </p:cBhvr>
                                      <p:to>
                                        <p:strVal val="visible"/>
                                      </p:to>
                                    </p:set>
                                    <p:anim calcmode="lin" valueType="num">
                                      <p:cBhvr>
                                        <p:cTn id="47" dur="500" fill="hold"/>
                                        <p:tgtEl>
                                          <p:spTgt spid="35888"/>
                                        </p:tgtEl>
                                        <p:attrNameLst>
                                          <p:attrName>ppt_x</p:attrName>
                                        </p:attrNameLst>
                                      </p:cBhvr>
                                      <p:tavLst>
                                        <p:tav tm="0">
                                          <p:val>
                                            <p:strVal val="#ppt_x"/>
                                          </p:val>
                                        </p:tav>
                                        <p:tav tm="100000">
                                          <p:val>
                                            <p:strVal val="#ppt_x"/>
                                          </p:val>
                                        </p:tav>
                                      </p:tavLst>
                                    </p:anim>
                                    <p:anim calcmode="lin" valueType="num">
                                      <p:cBhvr>
                                        <p:cTn id="48" dur="500" fill="hold"/>
                                        <p:tgtEl>
                                          <p:spTgt spid="35888"/>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5889"/>
                                        </p:tgtEl>
                                        <p:attrNameLst>
                                          <p:attrName>style.visibility</p:attrName>
                                        </p:attrNameLst>
                                      </p:cBhvr>
                                      <p:to>
                                        <p:strVal val="visible"/>
                                      </p:to>
                                    </p:set>
                                    <p:anim calcmode="lin" valueType="num">
                                      <p:cBhvr>
                                        <p:cTn id="53" dur="500" fill="hold"/>
                                        <p:tgtEl>
                                          <p:spTgt spid="35889"/>
                                        </p:tgtEl>
                                        <p:attrNameLst>
                                          <p:attrName>ppt_x</p:attrName>
                                        </p:attrNameLst>
                                      </p:cBhvr>
                                      <p:tavLst>
                                        <p:tav tm="0">
                                          <p:val>
                                            <p:strVal val="#ppt_x"/>
                                          </p:val>
                                        </p:tav>
                                        <p:tav tm="100000">
                                          <p:val>
                                            <p:strVal val="#ppt_x"/>
                                          </p:val>
                                        </p:tav>
                                      </p:tavLst>
                                    </p:anim>
                                    <p:anim calcmode="lin" valueType="num">
                                      <p:cBhvr>
                                        <p:cTn id="54" dur="500" fill="hold"/>
                                        <p:tgtEl>
                                          <p:spTgt spid="35889"/>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35890"/>
                                        </p:tgtEl>
                                        <p:attrNameLst>
                                          <p:attrName>style.visibility</p:attrName>
                                        </p:attrNameLst>
                                      </p:cBhvr>
                                      <p:to>
                                        <p:strVal val="visible"/>
                                      </p:to>
                                    </p:set>
                                    <p:anim calcmode="lin" valueType="num">
                                      <p:cBhvr>
                                        <p:cTn id="59" dur="500" fill="hold"/>
                                        <p:tgtEl>
                                          <p:spTgt spid="35890"/>
                                        </p:tgtEl>
                                        <p:attrNameLst>
                                          <p:attrName>ppt_x</p:attrName>
                                        </p:attrNameLst>
                                      </p:cBhvr>
                                      <p:tavLst>
                                        <p:tav tm="0">
                                          <p:val>
                                            <p:strVal val="#ppt_x"/>
                                          </p:val>
                                        </p:tav>
                                        <p:tav tm="100000">
                                          <p:val>
                                            <p:strVal val="#ppt_x"/>
                                          </p:val>
                                        </p:tav>
                                      </p:tavLst>
                                    </p:anim>
                                    <p:anim calcmode="lin" valueType="num">
                                      <p:cBhvr>
                                        <p:cTn id="60" dur="500" fill="hold"/>
                                        <p:tgtEl>
                                          <p:spTgt spid="35890"/>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35891"/>
                                        </p:tgtEl>
                                        <p:attrNameLst>
                                          <p:attrName>style.visibility</p:attrName>
                                        </p:attrNameLst>
                                      </p:cBhvr>
                                      <p:to>
                                        <p:strVal val="visible"/>
                                      </p:to>
                                    </p:set>
                                    <p:anim calcmode="lin" valueType="num">
                                      <p:cBhvr>
                                        <p:cTn id="65" dur="500" fill="hold"/>
                                        <p:tgtEl>
                                          <p:spTgt spid="35891"/>
                                        </p:tgtEl>
                                        <p:attrNameLst>
                                          <p:attrName>ppt_x</p:attrName>
                                        </p:attrNameLst>
                                      </p:cBhvr>
                                      <p:tavLst>
                                        <p:tav tm="0">
                                          <p:val>
                                            <p:strVal val="#ppt_x"/>
                                          </p:val>
                                        </p:tav>
                                        <p:tav tm="100000">
                                          <p:val>
                                            <p:strVal val="#ppt_x"/>
                                          </p:val>
                                        </p:tav>
                                      </p:tavLst>
                                    </p:anim>
                                    <p:anim calcmode="lin" valueType="num">
                                      <p:cBhvr>
                                        <p:cTn id="66" dur="500" fill="hold"/>
                                        <p:tgtEl>
                                          <p:spTgt spid="358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78" grpId="0"/>
      <p:bldP spid="35879" grpId="0"/>
      <p:bldP spid="35880" grpId="0"/>
      <p:bldP spid="35881" grpId="0"/>
      <p:bldP spid="35885" grpId="0"/>
      <p:bldP spid="35886" grpId="0"/>
      <p:bldP spid="35887" grpId="0"/>
      <p:bldP spid="35888" grpId="0"/>
      <p:bldP spid="35889" grpId="0"/>
      <p:bldP spid="35890" grpId="0"/>
      <p:bldP spid="3589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77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文本框 198657"/>
          <p:cNvSpPr txBox="1">
            <a:spLocks noChangeArrowheads="1"/>
          </p:cNvSpPr>
          <p:nvPr/>
        </p:nvSpPr>
        <p:spPr bwMode="auto">
          <a:xfrm>
            <a:off x="259556" y="1660526"/>
            <a:ext cx="8854679"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b="1">
                <a:solidFill>
                  <a:srgbClr val="CC0066"/>
                </a:solidFill>
                <a:latin typeface="黑体" pitchFamily="49" charset="-122"/>
                <a:ea typeface="黑体" pitchFamily="49" charset="-122"/>
              </a:rPr>
              <a:t>    </a:t>
            </a:r>
            <a:r>
              <a:rPr lang="zh-CN" altLang="en-US" sz="3200" b="1">
                <a:solidFill>
                  <a:srgbClr val="CC0066"/>
                </a:solidFill>
                <a:latin typeface="黑体" pitchFamily="49" charset="-122"/>
                <a:ea typeface="黑体" pitchFamily="49" charset="-122"/>
              </a:rPr>
              <a:t>俄国、日本、美国、中国发生在</a:t>
            </a:r>
            <a:r>
              <a:rPr lang="en-US" altLang="zh-CN" sz="3200" b="1">
                <a:solidFill>
                  <a:srgbClr val="CC0066"/>
                </a:solidFill>
                <a:latin typeface="黑体" pitchFamily="49" charset="-122"/>
                <a:ea typeface="黑体" pitchFamily="49" charset="-122"/>
              </a:rPr>
              <a:t>19</a:t>
            </a:r>
            <a:r>
              <a:rPr lang="zh-CN" altLang="en-US" sz="3200" b="1">
                <a:solidFill>
                  <a:srgbClr val="CC0066"/>
                </a:solidFill>
                <a:latin typeface="黑体" pitchFamily="49" charset="-122"/>
                <a:ea typeface="黑体" pitchFamily="49" charset="-122"/>
              </a:rPr>
              <a:t>世纪</a:t>
            </a:r>
            <a:r>
              <a:rPr lang="en-US" altLang="zh-CN" sz="3200" b="1">
                <a:solidFill>
                  <a:srgbClr val="CC0066"/>
                </a:solidFill>
                <a:latin typeface="黑体" pitchFamily="49" charset="-122"/>
                <a:ea typeface="黑体" pitchFamily="49" charset="-122"/>
              </a:rPr>
              <a:t>60</a:t>
            </a:r>
            <a:r>
              <a:rPr lang="zh-CN" altLang="en-US" sz="3200" b="1">
                <a:solidFill>
                  <a:srgbClr val="CC0066"/>
                </a:solidFill>
                <a:latin typeface="黑体" pitchFamily="49" charset="-122"/>
                <a:ea typeface="黑体" pitchFamily="49" charset="-122"/>
              </a:rPr>
              <a:t>年代的重大事件：</a:t>
            </a:r>
            <a:r>
              <a:rPr lang="zh-CN" altLang="en-US" sz="3600" b="1">
                <a:solidFill>
                  <a:srgbClr val="CC0066"/>
                </a:solidFill>
                <a:latin typeface="黑体" pitchFamily="49" charset="-122"/>
                <a:ea typeface="黑体" pitchFamily="49" charset="-122"/>
              </a:rPr>
              <a:t> </a:t>
            </a:r>
          </a:p>
        </p:txBody>
      </p:sp>
      <p:sp>
        <p:nvSpPr>
          <p:cNvPr id="32774" name="矩形 198658"/>
          <p:cNvSpPr>
            <a:spLocks noChangeArrowheads="1" noChangeShapeType="1" noTextEdit="1"/>
          </p:cNvSpPr>
          <p:nvPr/>
        </p:nvSpPr>
        <p:spPr bwMode="auto">
          <a:xfrm>
            <a:off x="748903" y="663575"/>
            <a:ext cx="1584722" cy="1028700"/>
          </a:xfrm>
          <a:prstGeom prst="rect">
            <a:avLst/>
          </a:prstGeom>
        </p:spPr>
        <p:txBody>
          <a:bodyPr wrap="none" fromWordArt="1">
            <a:prstTxWarp prst="textSlantUp">
              <a:avLst>
                <a:gd name="adj" fmla="val 32056"/>
              </a:avLst>
            </a:prstTxWarp>
          </a:bodyPr>
          <a:lstStyle/>
          <a:p>
            <a:pPr algn="ctr"/>
            <a:r>
              <a:rPr lang="zh-CN" altLang="en-US" sz="3600" b="1"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8998"/>
                    </a:srgbClr>
                  </a:outerShdw>
                </a:effectLst>
                <a:latin typeface="华文新魏"/>
                <a:ea typeface="华文新魏"/>
              </a:rPr>
              <a:t>归纳</a:t>
            </a:r>
          </a:p>
        </p:txBody>
      </p:sp>
      <p:sp>
        <p:nvSpPr>
          <p:cNvPr id="26628" name="文本框 198659"/>
          <p:cNvSpPr txBox="1">
            <a:spLocks noChangeArrowheads="1"/>
          </p:cNvSpPr>
          <p:nvPr/>
        </p:nvSpPr>
        <p:spPr bwMode="auto">
          <a:xfrm>
            <a:off x="1398985" y="2476501"/>
            <a:ext cx="6363890" cy="246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b="1">
                <a:latin typeface="宋体" pitchFamily="2" charset="-122"/>
              </a:rPr>
              <a:t>①</a:t>
            </a:r>
            <a:r>
              <a:rPr lang="zh-CN" altLang="en-US" sz="2800" b="1">
                <a:latin typeface="宋体" pitchFamily="2" charset="-122"/>
              </a:rPr>
              <a:t>俄国农奴制改革 （</a:t>
            </a:r>
            <a:r>
              <a:rPr lang="en-US" altLang="zh-CN" sz="2800" b="1">
                <a:latin typeface="宋体" pitchFamily="2" charset="-122"/>
              </a:rPr>
              <a:t>1861</a:t>
            </a:r>
            <a:r>
              <a:rPr lang="zh-CN" altLang="en-US" sz="2800" b="1">
                <a:latin typeface="宋体" pitchFamily="2" charset="-122"/>
              </a:rPr>
              <a:t>年）  </a:t>
            </a:r>
          </a:p>
          <a:p>
            <a:pPr eaLnBrk="1" hangingPunct="1"/>
            <a:r>
              <a:rPr lang="en-US" altLang="zh-CN" sz="2800" b="1">
                <a:latin typeface="宋体" pitchFamily="2" charset="-122"/>
              </a:rPr>
              <a:t>②</a:t>
            </a:r>
            <a:r>
              <a:rPr lang="zh-CN" altLang="en-US" sz="2800" b="1">
                <a:latin typeface="宋体" pitchFamily="2" charset="-122"/>
              </a:rPr>
              <a:t>日本明治维新 （</a:t>
            </a:r>
            <a:r>
              <a:rPr lang="en-US" altLang="zh-CN" sz="2800" b="1">
                <a:latin typeface="宋体" pitchFamily="2" charset="-122"/>
              </a:rPr>
              <a:t>1868</a:t>
            </a:r>
            <a:r>
              <a:rPr lang="zh-CN" altLang="en-US" sz="2800" b="1">
                <a:latin typeface="宋体" pitchFamily="2" charset="-122"/>
              </a:rPr>
              <a:t>年） </a:t>
            </a:r>
          </a:p>
          <a:p>
            <a:pPr eaLnBrk="1" hangingPunct="1"/>
            <a:r>
              <a:rPr lang="en-US" altLang="zh-CN" sz="2800" b="1">
                <a:latin typeface="宋体" pitchFamily="2" charset="-122"/>
              </a:rPr>
              <a:t>③</a:t>
            </a:r>
            <a:r>
              <a:rPr lang="zh-CN" altLang="en-US" sz="2800" b="1">
                <a:latin typeface="宋体" pitchFamily="2" charset="-122"/>
              </a:rPr>
              <a:t>美国内战（</a:t>
            </a:r>
            <a:r>
              <a:rPr lang="en-US" altLang="zh-CN" sz="2800" b="1">
                <a:latin typeface="宋体" pitchFamily="2" charset="-122"/>
              </a:rPr>
              <a:t>1861——1865</a:t>
            </a:r>
            <a:r>
              <a:rPr lang="zh-CN" altLang="en-US" sz="2800" b="1">
                <a:latin typeface="宋体" pitchFamily="2" charset="-122"/>
              </a:rPr>
              <a:t>）       </a:t>
            </a:r>
          </a:p>
          <a:p>
            <a:pPr eaLnBrk="1" hangingPunct="1"/>
            <a:r>
              <a:rPr lang="en-US" altLang="zh-CN" sz="2800" b="1">
                <a:latin typeface="宋体" pitchFamily="2" charset="-122"/>
              </a:rPr>
              <a:t>④</a:t>
            </a:r>
            <a:r>
              <a:rPr lang="zh-CN" altLang="en-US" sz="2800" b="1">
                <a:latin typeface="宋体" pitchFamily="2" charset="-122"/>
              </a:rPr>
              <a:t>中国洋务运动（</a:t>
            </a:r>
            <a:r>
              <a:rPr lang="en-US" altLang="zh-CN" sz="2800" b="1">
                <a:latin typeface="宋体" pitchFamily="2" charset="-122"/>
              </a:rPr>
              <a:t>19</a:t>
            </a:r>
            <a:r>
              <a:rPr lang="zh-CN" altLang="en-US" sz="2800" b="1">
                <a:latin typeface="宋体" pitchFamily="2" charset="-122"/>
              </a:rPr>
              <a:t>世纪</a:t>
            </a:r>
            <a:r>
              <a:rPr lang="en-US" altLang="zh-CN" sz="2800" b="1">
                <a:latin typeface="宋体" pitchFamily="2" charset="-122"/>
              </a:rPr>
              <a:t>60——90</a:t>
            </a:r>
            <a:r>
              <a:rPr lang="zh-CN" altLang="en-US" sz="2800" b="1">
                <a:latin typeface="宋体" pitchFamily="2" charset="-122"/>
              </a:rPr>
              <a:t>年代）</a:t>
            </a:r>
          </a:p>
          <a:p>
            <a:pPr eaLnBrk="1" hangingPunct="1">
              <a:spcBef>
                <a:spcPct val="50000"/>
              </a:spcBef>
            </a:pPr>
            <a:endParaRPr lang="zh-CN" altLang="en-US" sz="2800" b="1">
              <a:latin typeface="宋体" pitchFamily="2" charset="-122"/>
            </a:endParaRPr>
          </a:p>
        </p:txBody>
      </p:sp>
      <p:sp>
        <p:nvSpPr>
          <p:cNvPr id="26629" name="文本框 198660"/>
          <p:cNvSpPr txBox="1">
            <a:spLocks noChangeArrowheads="1"/>
          </p:cNvSpPr>
          <p:nvPr/>
        </p:nvSpPr>
        <p:spPr bwMode="auto">
          <a:xfrm>
            <a:off x="1288257" y="4352925"/>
            <a:ext cx="536971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solidFill>
                  <a:srgbClr val="CC0066"/>
                </a:solidFill>
                <a:latin typeface="Arial" pitchFamily="34" charset="0"/>
                <a:ea typeface="黑体" pitchFamily="49" charset="-122"/>
              </a:rPr>
              <a:t>中国近代与日本明治维新性质相同的改革：</a:t>
            </a:r>
          </a:p>
        </p:txBody>
      </p:sp>
      <p:sp>
        <p:nvSpPr>
          <p:cNvPr id="26630" name="文本框 198661"/>
          <p:cNvSpPr txBox="1">
            <a:spLocks noChangeArrowheads="1"/>
          </p:cNvSpPr>
          <p:nvPr/>
        </p:nvSpPr>
        <p:spPr bwMode="auto">
          <a:xfrm>
            <a:off x="2214563" y="4940301"/>
            <a:ext cx="3887391"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2800" b="1">
                <a:latin typeface="Arial" pitchFamily="34" charset="0"/>
              </a:rPr>
              <a:t>戊戌变法（</a:t>
            </a:r>
            <a:r>
              <a:rPr lang="en-US" altLang="zh-CN" sz="2800" b="1">
                <a:latin typeface="Arial" pitchFamily="34" charset="0"/>
              </a:rPr>
              <a:t>1898</a:t>
            </a:r>
            <a:r>
              <a:rPr lang="zh-CN" altLang="en-US" sz="2800" b="1">
                <a:latin typeface="Arial" pitchFamily="34" charset="0"/>
              </a:rPr>
              <a:t>年）</a:t>
            </a:r>
          </a:p>
        </p:txBody>
      </p:sp>
      <p:sp>
        <p:nvSpPr>
          <p:cNvPr id="32778" name="文本框 198662"/>
          <p:cNvSpPr txBox="1">
            <a:spLocks noChangeArrowheads="1"/>
          </p:cNvSpPr>
          <p:nvPr/>
        </p:nvSpPr>
        <p:spPr bwMode="auto">
          <a:xfrm>
            <a:off x="3995738" y="6143625"/>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endParaRPr lang="zh-CN" altLang="en-US">
              <a:latin typeface="Arial" pitchFamily="34" charset="0"/>
            </a:endParaRPr>
          </a:p>
        </p:txBody>
      </p:sp>
      <p:sp>
        <p:nvSpPr>
          <p:cNvPr id="26632" name="文本框 198663"/>
          <p:cNvSpPr txBox="1">
            <a:spLocks noChangeArrowheads="1"/>
          </p:cNvSpPr>
          <p:nvPr/>
        </p:nvSpPr>
        <p:spPr bwMode="auto">
          <a:xfrm>
            <a:off x="847725" y="5516564"/>
            <a:ext cx="8156400" cy="763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80000"/>
              </a:lnSpc>
              <a:spcBef>
                <a:spcPct val="20000"/>
              </a:spcBef>
              <a:buFont typeface="Arial" pitchFamily="34" charset="0"/>
              <a:buChar char="•"/>
            </a:pPr>
            <a:r>
              <a:rPr lang="zh-CN" altLang="en-US" sz="3200" b="1">
                <a:latin typeface="Arial" pitchFamily="34" charset="0"/>
                <a:hlinkClick r:id="rId5" action="ppaction://hlinksldjump"/>
              </a:rPr>
              <a:t>比较日本明治维新和中国戊戌变法的异同点</a:t>
            </a:r>
            <a:endParaRPr lang="zh-CN" altLang="en-US" sz="3200" b="1">
              <a:latin typeface="Arial" pitchFamily="34" charset="0"/>
            </a:endParaRPr>
          </a:p>
          <a:p>
            <a:pPr eaLnBrk="1" hangingPunct="1"/>
            <a:endParaRPr lang="zh-CN" altLang="en-US">
              <a:latin typeface="Arial" pitchFamily="34" charset="0"/>
            </a:endParaRPr>
          </a:p>
        </p:txBody>
      </p:sp>
    </p:spTree>
    <p:extLst>
      <p:ext uri="{BB962C8B-B14F-4D97-AF65-F5344CB8AC3E}">
        <p14:creationId xmlns:p14="http://schemas.microsoft.com/office/powerpoint/2010/main" val="37915089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500" fill="hold"/>
                                        <p:tgtEl>
                                          <p:spTgt spid="26628"/>
                                        </p:tgtEl>
                                        <p:attrNameLst>
                                          <p:attrName>ppt_w</p:attrName>
                                        </p:attrNameLst>
                                      </p:cBhvr>
                                      <p:tavLst>
                                        <p:tav tm="0">
                                          <p:val>
                                            <p:fltVal val="0"/>
                                          </p:val>
                                        </p:tav>
                                        <p:tav tm="100000">
                                          <p:val>
                                            <p:strVal val="#ppt_w"/>
                                          </p:val>
                                        </p:tav>
                                      </p:tavLst>
                                    </p:anim>
                                    <p:anim calcmode="lin" valueType="num">
                                      <p:cBhvr>
                                        <p:cTn id="8" dur="500" fill="hold"/>
                                        <p:tgtEl>
                                          <p:spTgt spid="26628"/>
                                        </p:tgtEl>
                                        <p:attrNameLst>
                                          <p:attrName>ppt_h</p:attrName>
                                        </p:attrNameLst>
                                      </p:cBhvr>
                                      <p:tavLst>
                                        <p:tav tm="0">
                                          <p:val>
                                            <p:fltVal val="0"/>
                                          </p:val>
                                        </p:tav>
                                        <p:tav tm="100000">
                                          <p:val>
                                            <p:strVal val="#ppt_h"/>
                                          </p:val>
                                        </p:tav>
                                      </p:tavLst>
                                    </p:anim>
                                    <p:animEffect transition="in" filter="fade">
                                      <p:cBhvr>
                                        <p:cTn id="9" dur="500"/>
                                        <p:tgtEl>
                                          <p:spTgt spid="2662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6629">
                                            <p:txEl>
                                              <p:pRg st="0" end="0"/>
                                            </p:txEl>
                                          </p:spTgt>
                                        </p:tgtEl>
                                        <p:attrNameLst>
                                          <p:attrName>style.visibility</p:attrName>
                                        </p:attrNameLst>
                                      </p:cBhvr>
                                      <p:to>
                                        <p:strVal val="visible"/>
                                      </p:to>
                                    </p:set>
                                    <p:anim calcmode="lin" valueType="num">
                                      <p:cBhvr>
                                        <p:cTn id="14" dur="500" fill="hold"/>
                                        <p:tgtEl>
                                          <p:spTgt spid="26629">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266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26630"/>
                                        </p:tgtEl>
                                        <p:attrNameLst>
                                          <p:attrName>style.visibility</p:attrName>
                                        </p:attrNameLst>
                                      </p:cBhvr>
                                      <p:to>
                                        <p:strVal val="visible"/>
                                      </p:to>
                                    </p:set>
                                    <p:animEffect transition="in" filter="slide(fromBottom)">
                                      <p:cBhvr>
                                        <p:cTn id="20" dur="500"/>
                                        <p:tgtEl>
                                          <p:spTgt spid="2663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6632"/>
                                        </p:tgtEl>
                                        <p:attrNameLst>
                                          <p:attrName>style.visibility</p:attrName>
                                        </p:attrNameLst>
                                      </p:cBhvr>
                                      <p:to>
                                        <p:strVal val="visible"/>
                                      </p:to>
                                    </p:set>
                                    <p:animEffect transition="in" filter="blinds(horizontal)">
                                      <p:cBhvr>
                                        <p:cTn id="25" dur="500"/>
                                        <p:tgtEl>
                                          <p:spTgt spid="266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P spid="26630" grpId="0"/>
      <p:bldP spid="2663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3999" name="Group 31"/>
          <p:cNvGraphicFramePr>
            <a:graphicFrameLocks noGrp="1"/>
          </p:cNvGraphicFramePr>
          <p:nvPr>
            <p:ph idx="4294967295"/>
          </p:nvPr>
        </p:nvGraphicFramePr>
        <p:xfrm>
          <a:off x="0" y="1346200"/>
          <a:ext cx="6859191" cy="5419910"/>
        </p:xfrm>
        <a:graphic>
          <a:graphicData uri="http://schemas.openxmlformats.org/drawingml/2006/table">
            <a:tbl>
              <a:tblPr/>
              <a:tblGrid>
                <a:gridCol w="951581"/>
                <a:gridCol w="2666617"/>
                <a:gridCol w="3240994"/>
              </a:tblGrid>
              <a:tr h="592427">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2800" b="1" i="0" u="none" strike="noStrike" cap="none" normalizeH="0" baseline="0" dirty="0" smtClean="0">
                        <a:ln>
                          <a:noFill/>
                        </a:ln>
                        <a:solidFill>
                          <a:schemeClr val="tx1"/>
                        </a:solidFill>
                        <a:effectLst/>
                        <a:latin typeface="Verdana" panose="020B0604030504040204" pitchFamily="34" charset="0"/>
                        <a:ea typeface="宋体" panose="02010600030101010101" pitchFamily="2" charset="-122"/>
                      </a:endParaRP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chemeClr val="tx1"/>
                          </a:solidFill>
                          <a:effectLst/>
                          <a:latin typeface="Verdana" panose="020B0604030504040204" pitchFamily="34" charset="0"/>
                          <a:ea typeface="黑体" panose="02010609060101010101" pitchFamily="49" charset="-122"/>
                        </a:rPr>
                        <a:t>明治维新</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chemeClr val="tx1"/>
                          </a:solidFill>
                          <a:effectLst/>
                          <a:latin typeface="Verdana" panose="020B0604030504040204" pitchFamily="34" charset="0"/>
                          <a:ea typeface="黑体" panose="02010609060101010101" pitchFamily="49" charset="-122"/>
                        </a:rPr>
                        <a:t>戊戌变法</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17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主要</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人物</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明治天皇</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光绪帝、康有为、梁启超</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3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性质</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都是资产阶级改革</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p>
                  </a:txBody>
                  <a:tcPr/>
                </a:tc>
              </a:tr>
              <a:tr h="51813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方式</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FF0000"/>
                          </a:solidFill>
                          <a:effectLst/>
                          <a:latin typeface="Verdana" panose="020B0604030504040204" pitchFamily="34" charset="0"/>
                          <a:ea typeface="黑体" panose="02010609060101010101" pitchFamily="49" charset="-122"/>
                        </a:rPr>
                        <a:t>都是自上而下的改革</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p>
                  </a:txBody>
                  <a:tcPr/>
                </a:tc>
              </a:tr>
              <a:tr h="53591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结果</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成功</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失败</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24936">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smtClean="0">
                          <a:ln>
                            <a:noFill/>
                          </a:ln>
                          <a:solidFill>
                            <a:srgbClr val="0000FF"/>
                          </a:solidFill>
                          <a:effectLst/>
                          <a:latin typeface="Verdana" panose="020B0604030504040204" pitchFamily="34" charset="0"/>
                          <a:ea typeface="宋体" panose="02010600030101010101" pitchFamily="2" charset="-122"/>
                        </a:rPr>
                        <a:t>原因</a:t>
                      </a:r>
                    </a:p>
                  </a:txBody>
                  <a:tcPr marL="68582" marR="68582"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倒幕派推翻幕府统治后，手中握有实权，得到人民的拥护。</a:t>
                      </a:r>
                    </a:p>
                  </a:txBody>
                  <a:tcPr marL="68582" marR="68582"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2800" b="1" i="0" u="none" strike="noStrike" cap="none" normalizeH="0" baseline="0" dirty="0" smtClean="0">
                          <a:ln>
                            <a:noFill/>
                          </a:ln>
                          <a:solidFill>
                            <a:srgbClr val="FF0000"/>
                          </a:solidFill>
                          <a:effectLst/>
                          <a:latin typeface="Verdana" panose="020B0604030504040204" pitchFamily="34" charset="0"/>
                          <a:ea typeface="黑体" panose="02010609060101010101" pitchFamily="49" charset="-122"/>
                        </a:rPr>
                        <a:t>维新派依靠没有实权的皇帝，没有发动群众，仅以有资产阶级倾向的士大夫知识分子为核心。没有基地，也无兵权和财权。</a:t>
                      </a:r>
                    </a:p>
                  </a:txBody>
                  <a:tcPr marL="68582" marR="68582"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826" name="文本框 198663"/>
          <p:cNvSpPr txBox="1">
            <a:spLocks noChangeArrowheads="1"/>
          </p:cNvSpPr>
          <p:nvPr/>
        </p:nvSpPr>
        <p:spPr bwMode="auto">
          <a:xfrm>
            <a:off x="1146573" y="812801"/>
            <a:ext cx="8156400" cy="763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80000"/>
              </a:lnSpc>
              <a:spcBef>
                <a:spcPct val="20000"/>
              </a:spcBef>
              <a:buFont typeface="Arial" pitchFamily="34" charset="0"/>
              <a:buChar char="•"/>
            </a:pPr>
            <a:r>
              <a:rPr lang="zh-CN" altLang="en-US" sz="3200" b="1">
                <a:latin typeface="Arial" pitchFamily="34" charset="0"/>
                <a:hlinkClick r:id="rId5" action="ppaction://hlinksldjump"/>
              </a:rPr>
              <a:t>比较日本明治维新和中国戊戌变法的异同点</a:t>
            </a:r>
            <a:endParaRPr lang="zh-CN" altLang="en-US" sz="3200" b="1">
              <a:latin typeface="Arial" pitchFamily="34" charset="0"/>
            </a:endParaRPr>
          </a:p>
          <a:p>
            <a:pPr eaLnBrk="1" hangingPunct="1"/>
            <a:endParaRPr lang="zh-CN" altLang="en-US">
              <a:latin typeface="Arial" pitchFamily="34" charset="0"/>
            </a:endParaRPr>
          </a:p>
        </p:txBody>
      </p:sp>
    </p:spTree>
    <p:extLst>
      <p:ext uri="{BB962C8B-B14F-4D97-AF65-F5344CB8AC3E}">
        <p14:creationId xmlns:p14="http://schemas.microsoft.com/office/powerpoint/2010/main" val="25861565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图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731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784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Box 4"/>
          <p:cNvSpPr txBox="1">
            <a:spLocks noChangeArrowheads="1"/>
          </p:cNvSpPr>
          <p:nvPr/>
        </p:nvSpPr>
        <p:spPr bwMode="auto">
          <a:xfrm>
            <a:off x="629841" y="1477964"/>
            <a:ext cx="7796213" cy="563231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sz="3600"/>
              <a:t>本课主要讲述了日本在幕府统治时期面临着严重的社会危机，以武士为主体的改革派通过武力倒幕，推翻了幕府的封建统治，为明治维新提供了前提。</a:t>
            </a:r>
            <a:r>
              <a:rPr lang="en-US" altLang="zh-CN" sz="3600"/>
              <a:t>1868</a:t>
            </a:r>
            <a:r>
              <a:rPr lang="zh-CN" altLang="zh-CN" sz="3600"/>
              <a:t>年日本进行了以富国强兵、殖产兴业、文明开化为目标的资产阶级性质的改革，改变了日本的社会性质，使日本走上了发展资本主义的道路。日本强大以后，走上了对外扩张的道路，成为亚洲的威胁。</a:t>
            </a:r>
          </a:p>
        </p:txBody>
      </p:sp>
    </p:spTree>
    <p:extLst>
      <p:ext uri="{BB962C8B-B14F-4D97-AF65-F5344CB8AC3E}">
        <p14:creationId xmlns:p14="http://schemas.microsoft.com/office/powerpoint/2010/main" val="3842984603"/>
      </p:ext>
    </p:extLst>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198835" y="1158876"/>
            <a:ext cx="1066800" cy="519113"/>
          </a:xfrm>
          <a:prstGeom prst="rect">
            <a:avLst/>
          </a:prstGeom>
          <a:noFill/>
          <a:ln w="9525">
            <a:noFill/>
            <a:miter lim="800000"/>
          </a:ln>
        </p:spPr>
        <p:txBody>
          <a:bodyPr>
            <a:spAutoFit/>
          </a:bodyPr>
          <a:lstStyle/>
          <a:p>
            <a:pPr>
              <a:defRPr/>
            </a:pPr>
            <a:r>
              <a:rPr lang="zh-CN" altLang="en-US" sz="2800" b="1">
                <a:solidFill>
                  <a:srgbClr val="CC0000"/>
                </a:solidFill>
                <a:effectLst>
                  <a:outerShdw blurRad="38100" dist="38100" dir="2700000" algn="tl">
                    <a:srgbClr val="C0C0C0"/>
                  </a:outerShdw>
                </a:effectLst>
                <a:latin typeface="Arial" panose="020B0604020202020204" pitchFamily="34" charset="0"/>
              </a:rPr>
              <a:t>日本</a:t>
            </a:r>
          </a:p>
        </p:txBody>
      </p:sp>
      <p:sp>
        <p:nvSpPr>
          <p:cNvPr id="15364" name="Text Box 6"/>
          <p:cNvSpPr txBox="1">
            <a:spLocks noChangeArrowheads="1"/>
          </p:cNvSpPr>
          <p:nvPr/>
        </p:nvSpPr>
        <p:spPr bwMode="auto">
          <a:xfrm>
            <a:off x="2332435" y="854076"/>
            <a:ext cx="2122884" cy="519113"/>
          </a:xfrm>
          <a:prstGeom prst="rect">
            <a:avLst/>
          </a:prstGeom>
          <a:noFill/>
          <a:ln w="9525">
            <a:noFill/>
            <a:miter lim="800000"/>
          </a:ln>
        </p:spPr>
        <p:txBody>
          <a:bodyPr>
            <a:spAutoFit/>
          </a:bodyPr>
          <a:lstStyle/>
          <a:p>
            <a:pPr>
              <a:defRPr/>
            </a:pPr>
            <a:r>
              <a:rPr lang="zh-CN" altLang="en-US" sz="2800" b="1">
                <a:effectLst>
                  <a:outerShdw blurRad="38100" dist="38100" dir="2700000" algn="tl">
                    <a:srgbClr val="C0C0C0"/>
                  </a:outerShdw>
                </a:effectLst>
                <a:latin typeface="Arial" panose="020B0604020202020204" pitchFamily="34" charset="0"/>
              </a:rPr>
              <a:t>大化改新</a:t>
            </a:r>
          </a:p>
        </p:txBody>
      </p:sp>
      <p:sp>
        <p:nvSpPr>
          <p:cNvPr id="15365" name="Text Box 7"/>
          <p:cNvSpPr txBox="1">
            <a:spLocks noChangeArrowheads="1"/>
          </p:cNvSpPr>
          <p:nvPr/>
        </p:nvSpPr>
        <p:spPr bwMode="auto">
          <a:xfrm>
            <a:off x="5228035" y="701676"/>
            <a:ext cx="1987153" cy="519113"/>
          </a:xfrm>
          <a:prstGeom prst="rect">
            <a:avLst/>
          </a:prstGeom>
          <a:noFill/>
          <a:ln w="9525">
            <a:noFill/>
            <a:miter lim="800000"/>
          </a:ln>
        </p:spPr>
        <p:txBody>
          <a:bodyPr>
            <a:spAutoFit/>
          </a:bodyPr>
          <a:lstStyle/>
          <a:p>
            <a:pPr>
              <a:defRPr/>
            </a:pPr>
            <a:r>
              <a:rPr lang="zh-CN" altLang="en-US" sz="2800" b="1">
                <a:effectLst>
                  <a:outerShdw blurRad="38100" dist="38100" dir="2700000" algn="tl">
                    <a:srgbClr val="C0C0C0"/>
                  </a:outerShdw>
                </a:effectLst>
                <a:latin typeface="Arial" panose="020B0604020202020204" pitchFamily="34" charset="0"/>
              </a:rPr>
              <a:t>明治维新</a:t>
            </a:r>
          </a:p>
        </p:txBody>
      </p:sp>
      <p:sp>
        <p:nvSpPr>
          <p:cNvPr id="15366" name="箭头 264"/>
          <p:cNvSpPr>
            <a:spLocks noChangeShapeType="1"/>
          </p:cNvSpPr>
          <p:nvPr/>
        </p:nvSpPr>
        <p:spPr bwMode="auto">
          <a:xfrm>
            <a:off x="2256235" y="1387475"/>
            <a:ext cx="1600200" cy="0"/>
          </a:xfrm>
          <a:prstGeom prst="line">
            <a:avLst/>
          </a:prstGeom>
          <a:noFill/>
          <a:ln w="63500" cmpd="sng">
            <a:solidFill>
              <a:srgbClr val="FF6600"/>
            </a:solidFill>
            <a:round/>
            <a:tailEnd type="triangle" w="med" len="med"/>
          </a:ln>
          <a:effectLst>
            <a:outerShdw dist="107763" dir="2700000" algn="ctr" rotWithShape="0">
              <a:schemeClr val="bg2">
                <a:alpha val="50000"/>
              </a:schemeClr>
            </a:outerShdw>
          </a:effectLst>
        </p:spPr>
        <p:txBody>
          <a:bodyPr/>
          <a:lstStyle/>
          <a:p>
            <a:pPr>
              <a:defRPr/>
            </a:pPr>
            <a:endParaRPr lang="zh-CN" altLang="en-US">
              <a:latin typeface="Arial" panose="020B0604020202020204" pitchFamily="34" charset="0"/>
            </a:endParaRPr>
          </a:p>
        </p:txBody>
      </p:sp>
      <p:sp>
        <p:nvSpPr>
          <p:cNvPr id="15367" name="Text Box 9"/>
          <p:cNvSpPr txBox="1">
            <a:spLocks noChangeArrowheads="1"/>
          </p:cNvSpPr>
          <p:nvPr/>
        </p:nvSpPr>
        <p:spPr bwMode="auto">
          <a:xfrm>
            <a:off x="7056835" y="777875"/>
            <a:ext cx="1676400" cy="954088"/>
          </a:xfrm>
          <a:prstGeom prst="rect">
            <a:avLst/>
          </a:prstGeom>
          <a:solidFill>
            <a:schemeClr val="bg1"/>
          </a:solidFill>
          <a:ln w="57150" cmpd="sng">
            <a:solidFill>
              <a:srgbClr val="FF0000"/>
            </a:solidFill>
            <a:miter lim="800000"/>
          </a:ln>
          <a:effectLst>
            <a:outerShdw dist="107763" dir="2700000" algn="ctr" rotWithShape="0">
              <a:srgbClr val="808080">
                <a:alpha val="50000"/>
              </a:srgbClr>
            </a:outerShdw>
          </a:effectLst>
        </p:spPr>
        <p:txBody>
          <a:bodyPr>
            <a:spAutoFit/>
          </a:bodyPr>
          <a:lstStyle/>
          <a:p>
            <a:pPr algn="ctr">
              <a:defRPr/>
            </a:pPr>
            <a:r>
              <a:rPr lang="zh-CN" altLang="en-US" sz="2800" b="1">
                <a:effectLst>
                  <a:outerShdw blurRad="38100" dist="38100" dir="2700000" algn="tl">
                    <a:srgbClr val="C0C0C0"/>
                  </a:outerShdw>
                </a:effectLst>
                <a:latin typeface="Arial" panose="020B0604020202020204" pitchFamily="34" charset="0"/>
              </a:rPr>
              <a:t>资本主义</a:t>
            </a:r>
          </a:p>
          <a:p>
            <a:pPr algn="ctr">
              <a:defRPr/>
            </a:pPr>
            <a:r>
              <a:rPr lang="zh-CN" altLang="en-US" sz="2800" b="1">
                <a:effectLst>
                  <a:outerShdw blurRad="38100" dist="38100" dir="2700000" algn="tl">
                    <a:srgbClr val="C0C0C0"/>
                  </a:outerShdw>
                </a:effectLst>
                <a:latin typeface="Arial" panose="020B0604020202020204" pitchFamily="34" charset="0"/>
              </a:rPr>
              <a:t>社会</a:t>
            </a:r>
          </a:p>
        </p:txBody>
      </p:sp>
      <p:sp>
        <p:nvSpPr>
          <p:cNvPr id="15368" name="Text Box 10"/>
          <p:cNvSpPr txBox="1">
            <a:spLocks noChangeArrowheads="1"/>
          </p:cNvSpPr>
          <p:nvPr/>
        </p:nvSpPr>
        <p:spPr bwMode="auto">
          <a:xfrm>
            <a:off x="1113235" y="777875"/>
            <a:ext cx="1143000" cy="954088"/>
          </a:xfrm>
          <a:prstGeom prst="rect">
            <a:avLst/>
          </a:prstGeom>
          <a:solidFill>
            <a:schemeClr val="bg1"/>
          </a:solidFill>
          <a:ln w="57150" cmpd="sng">
            <a:solidFill>
              <a:schemeClr val="tx1"/>
            </a:solidFill>
            <a:miter lim="800000"/>
          </a:ln>
          <a:effectLst>
            <a:outerShdw dist="107763" dir="2700000" algn="ctr" rotWithShape="0">
              <a:srgbClr val="808080">
                <a:alpha val="50000"/>
              </a:srgbClr>
            </a:outerShdw>
          </a:effectLst>
        </p:spPr>
        <p:txBody>
          <a:bodyPr>
            <a:spAutoFit/>
          </a:bodyPr>
          <a:lstStyle/>
          <a:p>
            <a:pPr>
              <a:defRPr/>
            </a:pPr>
            <a:r>
              <a:rPr lang="zh-CN" altLang="en-US" sz="2800" b="1" dirty="0">
                <a:effectLst>
                  <a:outerShdw blurRad="38100" dist="38100" dir="2700000" algn="tl">
                    <a:srgbClr val="C0C0C0"/>
                  </a:outerShdw>
                </a:effectLst>
                <a:latin typeface="Arial" panose="020B0604020202020204" pitchFamily="34" charset="0"/>
              </a:rPr>
              <a:t>奴隶</a:t>
            </a:r>
          </a:p>
          <a:p>
            <a:pPr>
              <a:defRPr/>
            </a:pPr>
            <a:r>
              <a:rPr lang="zh-CN" altLang="en-US" sz="2800" b="1" dirty="0">
                <a:effectLst>
                  <a:outerShdw blurRad="38100" dist="38100" dir="2700000" algn="tl">
                    <a:srgbClr val="C0C0C0"/>
                  </a:outerShdw>
                </a:effectLst>
                <a:latin typeface="Arial" panose="020B0604020202020204" pitchFamily="34" charset="0"/>
              </a:rPr>
              <a:t>社会</a:t>
            </a:r>
          </a:p>
        </p:txBody>
      </p:sp>
      <p:sp>
        <p:nvSpPr>
          <p:cNvPr id="15369" name="箭头 419"/>
          <p:cNvSpPr>
            <a:spLocks noChangeShapeType="1"/>
          </p:cNvSpPr>
          <p:nvPr/>
        </p:nvSpPr>
        <p:spPr bwMode="auto">
          <a:xfrm>
            <a:off x="5990035" y="1387476"/>
            <a:ext cx="1190" cy="627063"/>
          </a:xfrm>
          <a:prstGeom prst="line">
            <a:avLst/>
          </a:prstGeom>
          <a:noFill/>
          <a:ln w="63500" cmpd="sng">
            <a:solidFill>
              <a:srgbClr val="FF6600"/>
            </a:solidFill>
            <a:round/>
            <a:tailEnd type="triangle" w="med" len="med"/>
          </a:ln>
          <a:effectLst>
            <a:outerShdw dist="107763" dir="2700000" algn="ctr" rotWithShape="0">
              <a:schemeClr val="bg2">
                <a:alpha val="50000"/>
              </a:schemeClr>
            </a:outerShdw>
          </a:effectLst>
        </p:spPr>
        <p:txBody>
          <a:bodyPr/>
          <a:lstStyle/>
          <a:p>
            <a:pPr>
              <a:defRPr/>
            </a:pPr>
            <a:endParaRPr lang="zh-CN" altLang="en-US">
              <a:latin typeface="Arial" panose="020B0604020202020204" pitchFamily="34" charset="0"/>
            </a:endParaRPr>
          </a:p>
        </p:txBody>
      </p:sp>
      <p:sp>
        <p:nvSpPr>
          <p:cNvPr id="15370" name="Text Box 15"/>
          <p:cNvSpPr txBox="1">
            <a:spLocks noChangeArrowheads="1"/>
          </p:cNvSpPr>
          <p:nvPr/>
        </p:nvSpPr>
        <p:spPr bwMode="auto">
          <a:xfrm>
            <a:off x="5228035" y="1844676"/>
            <a:ext cx="2557463" cy="519113"/>
          </a:xfrm>
          <a:prstGeom prst="rect">
            <a:avLst/>
          </a:prstGeom>
          <a:noFill/>
          <a:ln w="9525">
            <a:noFill/>
            <a:miter lim="800000"/>
          </a:ln>
        </p:spPr>
        <p:txBody>
          <a:bodyPr>
            <a:spAutoFit/>
          </a:bodyPr>
          <a:lstStyle/>
          <a:p>
            <a:pPr algn="ctr">
              <a:defRPr/>
            </a:pPr>
            <a:r>
              <a:rPr lang="zh-CN" altLang="en-US" sz="2800" b="1">
                <a:effectLst>
                  <a:outerShdw blurRad="38100" dist="38100" dir="2700000" algn="tl">
                    <a:srgbClr val="C0C0C0"/>
                  </a:outerShdw>
                </a:effectLst>
                <a:latin typeface="Arial" panose="020B0604020202020204" pitchFamily="34" charset="0"/>
              </a:rPr>
              <a:t>摆脱民族危机</a:t>
            </a:r>
          </a:p>
        </p:txBody>
      </p:sp>
      <p:sp>
        <p:nvSpPr>
          <p:cNvPr id="15371" name="Text Box 11"/>
          <p:cNvSpPr txBox="1">
            <a:spLocks noChangeArrowheads="1"/>
          </p:cNvSpPr>
          <p:nvPr/>
        </p:nvSpPr>
        <p:spPr bwMode="auto">
          <a:xfrm>
            <a:off x="3932635" y="777875"/>
            <a:ext cx="1215628" cy="954088"/>
          </a:xfrm>
          <a:prstGeom prst="rect">
            <a:avLst/>
          </a:prstGeom>
          <a:solidFill>
            <a:schemeClr val="bg1"/>
          </a:solidFill>
          <a:ln w="57150" cmpd="sng">
            <a:solidFill>
              <a:srgbClr val="008000"/>
            </a:solidFill>
            <a:miter lim="800000"/>
          </a:ln>
          <a:effectLst>
            <a:outerShdw dist="107763" dir="2700000" algn="ctr" rotWithShape="0">
              <a:srgbClr val="808080">
                <a:alpha val="50000"/>
              </a:srgbClr>
            </a:outerShdw>
          </a:effectLst>
        </p:spPr>
        <p:txBody>
          <a:bodyPr>
            <a:spAutoFit/>
          </a:bodyPr>
          <a:lstStyle/>
          <a:p>
            <a:pPr algn="ctr">
              <a:defRPr/>
            </a:pPr>
            <a:r>
              <a:rPr lang="zh-CN" altLang="en-US" sz="2800" b="1">
                <a:effectLst>
                  <a:outerShdw blurRad="38100" dist="38100" dir="2700000" algn="tl">
                    <a:srgbClr val="C0C0C0"/>
                  </a:outerShdw>
                </a:effectLst>
                <a:latin typeface="Arial" panose="020B0604020202020204" pitchFamily="34" charset="0"/>
              </a:rPr>
              <a:t>封建</a:t>
            </a:r>
          </a:p>
          <a:p>
            <a:pPr algn="ctr">
              <a:defRPr/>
            </a:pPr>
            <a:r>
              <a:rPr lang="zh-CN" altLang="en-US" sz="2800" b="1">
                <a:effectLst>
                  <a:outerShdw blurRad="38100" dist="38100" dir="2700000" algn="tl">
                    <a:srgbClr val="C0C0C0"/>
                  </a:outerShdw>
                </a:effectLst>
                <a:latin typeface="Arial" panose="020B0604020202020204" pitchFamily="34" charset="0"/>
              </a:rPr>
              <a:t>社会</a:t>
            </a:r>
          </a:p>
        </p:txBody>
      </p:sp>
      <p:sp>
        <p:nvSpPr>
          <p:cNvPr id="15372" name="箭头 421"/>
          <p:cNvSpPr>
            <a:spLocks noChangeShapeType="1"/>
          </p:cNvSpPr>
          <p:nvPr/>
        </p:nvSpPr>
        <p:spPr bwMode="auto">
          <a:xfrm>
            <a:off x="5151835" y="1311275"/>
            <a:ext cx="1828800" cy="0"/>
          </a:xfrm>
          <a:prstGeom prst="line">
            <a:avLst/>
          </a:prstGeom>
          <a:noFill/>
          <a:ln w="63500" cmpd="sng">
            <a:solidFill>
              <a:srgbClr val="FF6600"/>
            </a:solidFill>
            <a:round/>
            <a:tailEnd type="triangle" w="med" len="med"/>
          </a:ln>
          <a:effectLst>
            <a:outerShdw dist="107763" dir="2700000" algn="ctr" rotWithShape="0">
              <a:schemeClr val="bg2">
                <a:alpha val="50000"/>
              </a:schemeClr>
            </a:outerShdw>
          </a:effectLst>
        </p:spPr>
        <p:txBody>
          <a:bodyPr/>
          <a:lstStyle/>
          <a:p>
            <a:pPr>
              <a:defRPr/>
            </a:pPr>
            <a:endParaRPr lang="zh-CN" altLang="en-US">
              <a:latin typeface="Arial" panose="020B0604020202020204" pitchFamily="34" charset="0"/>
            </a:endParaRPr>
          </a:p>
        </p:txBody>
      </p:sp>
      <p:grpSp>
        <p:nvGrpSpPr>
          <p:cNvPr id="2" name="组合 3"/>
          <p:cNvGrpSpPr>
            <a:grpSpLocks/>
          </p:cNvGrpSpPr>
          <p:nvPr/>
        </p:nvGrpSpPr>
        <p:grpSpPr bwMode="auto">
          <a:xfrm>
            <a:off x="3483769" y="5362575"/>
            <a:ext cx="2286000" cy="1828800"/>
            <a:chOff x="0" y="0"/>
            <a:chExt cx="1284" cy="1364"/>
          </a:xfrm>
        </p:grpSpPr>
        <p:sp>
          <p:nvSpPr>
            <p:cNvPr id="35866" name="Freeform 7"/>
            <p:cNvSpPr>
              <a:spLocks noChangeArrowheads="1"/>
            </p:cNvSpPr>
            <p:nvPr/>
          </p:nvSpPr>
          <p:spPr bwMode="auto">
            <a:xfrm>
              <a:off x="0" y="0"/>
              <a:ext cx="422" cy="1242"/>
            </a:xfrm>
            <a:custGeom>
              <a:avLst/>
              <a:gdLst>
                <a:gd name="T0" fmla="*/ 136 w 159"/>
                <a:gd name="T1" fmla="*/ 0 h 1225"/>
                <a:gd name="T2" fmla="*/ 136 w 159"/>
                <a:gd name="T3" fmla="*/ 771 h 1225"/>
                <a:gd name="T4" fmla="*/ 0 w 159"/>
                <a:gd name="T5" fmla="*/ 1225 h 1225"/>
                <a:gd name="T6" fmla="*/ 0 60000 65536"/>
                <a:gd name="T7" fmla="*/ 0 60000 65536"/>
                <a:gd name="T8" fmla="*/ 0 60000 65536"/>
                <a:gd name="T9" fmla="*/ 0 w 159"/>
                <a:gd name="T10" fmla="*/ 0 h 1225"/>
                <a:gd name="T11" fmla="*/ 159 w 159"/>
                <a:gd name="T12" fmla="*/ 1225 h 1225"/>
              </a:gdLst>
              <a:ahLst/>
              <a:cxnLst>
                <a:cxn ang="T6">
                  <a:pos x="T0" y="T1"/>
                </a:cxn>
                <a:cxn ang="T7">
                  <a:pos x="T2" y="T3"/>
                </a:cxn>
                <a:cxn ang="T8">
                  <a:pos x="T4" y="T5"/>
                </a:cxn>
              </a:cxnLst>
              <a:rect l="T9" t="T10" r="T11" b="T12"/>
              <a:pathLst>
                <a:path w="159" h="1225">
                  <a:moveTo>
                    <a:pt x="136" y="0"/>
                  </a:moveTo>
                  <a:cubicBezTo>
                    <a:pt x="147" y="283"/>
                    <a:pt x="159" y="567"/>
                    <a:pt x="136" y="771"/>
                  </a:cubicBezTo>
                  <a:cubicBezTo>
                    <a:pt x="113" y="975"/>
                    <a:pt x="56" y="1100"/>
                    <a:pt x="0" y="1225"/>
                  </a:cubicBezTo>
                </a:path>
              </a:pathLst>
            </a:custGeom>
            <a:noFill/>
            <a:ln w="152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67" name="Freeform 6"/>
            <p:cNvSpPr>
              <a:spLocks noChangeArrowheads="1"/>
            </p:cNvSpPr>
            <p:nvPr/>
          </p:nvSpPr>
          <p:spPr bwMode="auto">
            <a:xfrm flipH="1">
              <a:off x="920" y="0"/>
              <a:ext cx="364" cy="1242"/>
            </a:xfrm>
            <a:custGeom>
              <a:avLst/>
              <a:gdLst>
                <a:gd name="T0" fmla="*/ 136 w 159"/>
                <a:gd name="T1" fmla="*/ 0 h 1225"/>
                <a:gd name="T2" fmla="*/ 136 w 159"/>
                <a:gd name="T3" fmla="*/ 771 h 1225"/>
                <a:gd name="T4" fmla="*/ 0 w 159"/>
                <a:gd name="T5" fmla="*/ 1225 h 1225"/>
                <a:gd name="T6" fmla="*/ 0 60000 65536"/>
                <a:gd name="T7" fmla="*/ 0 60000 65536"/>
                <a:gd name="T8" fmla="*/ 0 60000 65536"/>
                <a:gd name="T9" fmla="*/ 0 w 159"/>
                <a:gd name="T10" fmla="*/ 0 h 1225"/>
                <a:gd name="T11" fmla="*/ 159 w 159"/>
                <a:gd name="T12" fmla="*/ 1225 h 1225"/>
              </a:gdLst>
              <a:ahLst/>
              <a:cxnLst>
                <a:cxn ang="T6">
                  <a:pos x="T0" y="T1"/>
                </a:cxn>
                <a:cxn ang="T7">
                  <a:pos x="T2" y="T3"/>
                </a:cxn>
                <a:cxn ang="T8">
                  <a:pos x="T4" y="T5"/>
                </a:cxn>
              </a:cxnLst>
              <a:rect l="T9" t="T10" r="T11" b="T12"/>
              <a:pathLst>
                <a:path w="159" h="1225">
                  <a:moveTo>
                    <a:pt x="136" y="0"/>
                  </a:moveTo>
                  <a:cubicBezTo>
                    <a:pt x="147" y="283"/>
                    <a:pt x="159" y="567"/>
                    <a:pt x="136" y="771"/>
                  </a:cubicBezTo>
                  <a:cubicBezTo>
                    <a:pt x="113" y="975"/>
                    <a:pt x="56" y="1100"/>
                    <a:pt x="0" y="1225"/>
                  </a:cubicBezTo>
                </a:path>
              </a:pathLst>
            </a:custGeom>
            <a:noFill/>
            <a:ln w="1524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35868" name="Text Box 5"/>
            <p:cNvSpPr txBox="1">
              <a:spLocks noChangeArrowheads="1"/>
            </p:cNvSpPr>
            <p:nvPr/>
          </p:nvSpPr>
          <p:spPr bwMode="auto">
            <a:xfrm>
              <a:off x="358" y="0"/>
              <a:ext cx="588" cy="1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800" b="1">
                  <a:latin typeface="Arial" pitchFamily="34" charset="0"/>
                </a:rPr>
                <a:t>资本主义发展巩固</a:t>
              </a:r>
            </a:p>
          </p:txBody>
        </p:sp>
      </p:grpSp>
      <p:grpSp>
        <p:nvGrpSpPr>
          <p:cNvPr id="3" name="组合 6164"/>
          <p:cNvGrpSpPr>
            <a:grpSpLocks/>
          </p:cNvGrpSpPr>
          <p:nvPr/>
        </p:nvGrpSpPr>
        <p:grpSpPr bwMode="auto">
          <a:xfrm>
            <a:off x="2188369" y="4371976"/>
            <a:ext cx="4839891" cy="1046163"/>
            <a:chOff x="0" y="0"/>
            <a:chExt cx="3049" cy="659"/>
          </a:xfrm>
        </p:grpSpPr>
        <p:sp>
          <p:nvSpPr>
            <p:cNvPr id="35862" name="Line 9"/>
            <p:cNvSpPr>
              <a:spLocks noChangeShapeType="1"/>
            </p:cNvSpPr>
            <p:nvPr/>
          </p:nvSpPr>
          <p:spPr bwMode="auto">
            <a:xfrm>
              <a:off x="864" y="384"/>
              <a:ext cx="374" cy="260"/>
            </a:xfrm>
            <a:prstGeom prst="line">
              <a:avLst/>
            </a:prstGeom>
            <a:noFill/>
            <a:ln w="1270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863" name="Line 22"/>
            <p:cNvSpPr>
              <a:spLocks noChangeShapeType="1"/>
            </p:cNvSpPr>
            <p:nvPr/>
          </p:nvSpPr>
          <p:spPr bwMode="auto">
            <a:xfrm flipH="1">
              <a:off x="1920" y="432"/>
              <a:ext cx="312" cy="227"/>
            </a:xfrm>
            <a:prstGeom prst="line">
              <a:avLst/>
            </a:prstGeom>
            <a:noFill/>
            <a:ln w="1270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380" name="Oval 8"/>
            <p:cNvSpPr>
              <a:spLocks noChangeArrowheads="1"/>
            </p:cNvSpPr>
            <p:nvPr/>
          </p:nvSpPr>
          <p:spPr bwMode="auto">
            <a:xfrm>
              <a:off x="0" y="48"/>
              <a:ext cx="900" cy="511"/>
            </a:xfrm>
            <a:prstGeom prst="ellipse">
              <a:avLst/>
            </a:prstGeom>
            <a:solidFill>
              <a:srgbClr val="FF9900"/>
            </a:solidFill>
            <a:ln w="28575"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a:latin typeface="Arial" panose="020B0604020202020204" pitchFamily="34" charset="0"/>
                </a:rPr>
                <a:t>革命</a:t>
              </a:r>
            </a:p>
          </p:txBody>
        </p:sp>
        <p:sp>
          <p:nvSpPr>
            <p:cNvPr id="15381" name="Oval 8"/>
            <p:cNvSpPr>
              <a:spLocks noChangeArrowheads="1"/>
            </p:cNvSpPr>
            <p:nvPr/>
          </p:nvSpPr>
          <p:spPr bwMode="auto">
            <a:xfrm>
              <a:off x="2160" y="0"/>
              <a:ext cx="889" cy="570"/>
            </a:xfrm>
            <a:prstGeom prst="ellipse">
              <a:avLst/>
            </a:prstGeom>
            <a:solidFill>
              <a:srgbClr val="FF9900"/>
            </a:solidFill>
            <a:ln w="28575"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a:latin typeface="Arial" panose="020B0604020202020204" pitchFamily="34" charset="0"/>
                </a:rPr>
                <a:t>改革</a:t>
              </a:r>
            </a:p>
          </p:txBody>
        </p:sp>
      </p:grpSp>
      <p:grpSp>
        <p:nvGrpSpPr>
          <p:cNvPr id="4" name="组合 6173"/>
          <p:cNvGrpSpPr>
            <a:grpSpLocks/>
          </p:cNvGrpSpPr>
          <p:nvPr/>
        </p:nvGrpSpPr>
        <p:grpSpPr bwMode="auto">
          <a:xfrm>
            <a:off x="1414463" y="1997075"/>
            <a:ext cx="6426994" cy="2838450"/>
            <a:chOff x="-107" y="0"/>
            <a:chExt cx="3851" cy="1477"/>
          </a:xfrm>
        </p:grpSpPr>
        <p:sp>
          <p:nvSpPr>
            <p:cNvPr id="15383" name="Oval 13"/>
            <p:cNvSpPr>
              <a:spLocks noChangeArrowheads="1"/>
            </p:cNvSpPr>
            <p:nvPr/>
          </p:nvSpPr>
          <p:spPr bwMode="auto">
            <a:xfrm>
              <a:off x="1200" y="0"/>
              <a:ext cx="1152" cy="912"/>
            </a:xfrm>
            <a:prstGeom prst="ellipse">
              <a:avLst/>
            </a:prstGeom>
            <a:solidFill>
              <a:srgbClr val="FF0000"/>
            </a:solidFill>
            <a:ln w="76200" cmpd="sng">
              <a:solidFill>
                <a:srgbClr val="9933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a:effectLst>
                    <a:outerShdw blurRad="38100" dist="38100" dir="2700000" algn="tl">
                      <a:srgbClr val="FFFFFF"/>
                    </a:outerShdw>
                  </a:effectLst>
                  <a:latin typeface="微软雅黑" panose="020B0503020204020204" pitchFamily="34" charset="-122"/>
                </a:rPr>
                <a:t>日本</a:t>
              </a:r>
            </a:p>
            <a:p>
              <a:pPr algn="ctr">
                <a:defRPr/>
              </a:pPr>
              <a:r>
                <a:rPr lang="zh-CN" altLang="en-US" sz="2800" b="1">
                  <a:effectLst>
                    <a:outerShdw blurRad="38100" dist="38100" dir="2700000" algn="tl">
                      <a:srgbClr val="FFFFFF"/>
                    </a:outerShdw>
                  </a:effectLst>
                  <a:latin typeface="微软雅黑" panose="020B0503020204020204" pitchFamily="34" charset="-122"/>
                </a:rPr>
                <a:t>明治维新</a:t>
              </a:r>
            </a:p>
          </p:txBody>
        </p:sp>
        <p:sp>
          <p:nvSpPr>
            <p:cNvPr id="15384" name="Oval 6"/>
            <p:cNvSpPr>
              <a:spLocks noChangeArrowheads="1"/>
            </p:cNvSpPr>
            <p:nvPr/>
          </p:nvSpPr>
          <p:spPr bwMode="auto">
            <a:xfrm>
              <a:off x="2688" y="274"/>
              <a:ext cx="1056" cy="643"/>
            </a:xfrm>
            <a:prstGeom prst="ellipse">
              <a:avLst/>
            </a:prstGeom>
            <a:solidFill>
              <a:srgbClr val="CCFFCC"/>
            </a:solidFill>
            <a:ln w="76200"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dirty="0">
                  <a:latin typeface="微软雅黑" panose="020B0503020204020204" pitchFamily="34" charset="-122"/>
                </a:rPr>
                <a:t>俄国</a:t>
              </a:r>
            </a:p>
            <a:p>
              <a:pPr algn="ctr">
                <a:defRPr/>
              </a:pPr>
              <a:r>
                <a:rPr lang="zh-CN" altLang="en-US" sz="2800" b="1" dirty="0">
                  <a:latin typeface="微软雅黑" panose="020B0503020204020204" pitchFamily="34" charset="-122"/>
                </a:rPr>
                <a:t>农奴制改革</a:t>
              </a:r>
            </a:p>
          </p:txBody>
        </p:sp>
        <p:sp>
          <p:nvSpPr>
            <p:cNvPr id="15385" name="Line 10"/>
            <p:cNvSpPr>
              <a:spLocks noChangeShapeType="1"/>
            </p:cNvSpPr>
            <p:nvPr/>
          </p:nvSpPr>
          <p:spPr bwMode="auto">
            <a:xfrm>
              <a:off x="472" y="889"/>
              <a:ext cx="247" cy="346"/>
            </a:xfrm>
            <a:prstGeom prst="line">
              <a:avLst/>
            </a:prstGeom>
            <a:noFill/>
            <a:ln w="57150" cmpd="sng">
              <a:solidFill>
                <a:schemeClr val="tx1"/>
              </a:solidFill>
              <a:round/>
            </a:ln>
            <a:effectLst>
              <a:outerShdw dist="107763" dir="2700000" algn="ctr" rotWithShape="0">
                <a:srgbClr val="808080">
                  <a:alpha val="50000"/>
                </a:srgbClr>
              </a:outerShdw>
            </a:effectLst>
          </p:spPr>
          <p:txBody>
            <a:bodyPr/>
            <a:lstStyle/>
            <a:p>
              <a:pPr>
                <a:defRPr/>
              </a:pPr>
              <a:endParaRPr lang="zh-CN" altLang="en-US">
                <a:latin typeface="Arial" panose="020B0604020202020204" pitchFamily="34" charset="0"/>
              </a:endParaRPr>
            </a:p>
          </p:txBody>
        </p:sp>
        <p:sp>
          <p:nvSpPr>
            <p:cNvPr id="15386" name="Line 11"/>
            <p:cNvSpPr>
              <a:spLocks noChangeShapeType="1"/>
            </p:cNvSpPr>
            <p:nvPr/>
          </p:nvSpPr>
          <p:spPr bwMode="auto">
            <a:xfrm flipH="1">
              <a:off x="3043" y="884"/>
              <a:ext cx="288" cy="397"/>
            </a:xfrm>
            <a:prstGeom prst="line">
              <a:avLst/>
            </a:prstGeom>
            <a:noFill/>
            <a:ln w="57150" cmpd="sng">
              <a:solidFill>
                <a:schemeClr val="tx1"/>
              </a:solidFill>
              <a:round/>
            </a:ln>
            <a:effectLst>
              <a:outerShdw dist="107763" dir="2700000" algn="ctr" rotWithShape="0">
                <a:srgbClr val="808080">
                  <a:alpha val="50000"/>
                </a:srgbClr>
              </a:outerShdw>
            </a:effectLst>
          </p:spPr>
          <p:txBody>
            <a:bodyPr/>
            <a:lstStyle/>
            <a:p>
              <a:pPr>
                <a:defRPr/>
              </a:pPr>
              <a:endParaRPr lang="zh-CN" altLang="en-US">
                <a:latin typeface="Arial" panose="020B0604020202020204" pitchFamily="34" charset="0"/>
              </a:endParaRPr>
            </a:p>
          </p:txBody>
        </p:sp>
        <p:sp>
          <p:nvSpPr>
            <p:cNvPr id="15387" name="Line 10"/>
            <p:cNvSpPr>
              <a:spLocks noChangeShapeType="1"/>
            </p:cNvSpPr>
            <p:nvPr/>
          </p:nvSpPr>
          <p:spPr bwMode="auto">
            <a:xfrm>
              <a:off x="1936" y="709"/>
              <a:ext cx="575" cy="768"/>
            </a:xfrm>
            <a:prstGeom prst="line">
              <a:avLst/>
            </a:prstGeom>
            <a:noFill/>
            <a:ln w="57150" cmpd="sng">
              <a:solidFill>
                <a:schemeClr val="tx1"/>
              </a:solidFill>
              <a:round/>
            </a:ln>
            <a:effectLst>
              <a:outerShdw dist="107763" dir="2700000" algn="ctr" rotWithShape="0">
                <a:srgbClr val="808080">
                  <a:alpha val="50000"/>
                </a:srgbClr>
              </a:outerShdw>
            </a:effectLst>
          </p:spPr>
          <p:txBody>
            <a:bodyPr/>
            <a:lstStyle/>
            <a:p>
              <a:pPr>
                <a:defRPr/>
              </a:pPr>
              <a:endParaRPr lang="zh-CN" altLang="en-US">
                <a:latin typeface="Arial" panose="020B0604020202020204" pitchFamily="34" charset="0"/>
              </a:endParaRPr>
            </a:p>
          </p:txBody>
        </p:sp>
        <p:sp>
          <p:nvSpPr>
            <p:cNvPr id="15388" name="Oval 7"/>
            <p:cNvSpPr>
              <a:spLocks noChangeArrowheads="1"/>
            </p:cNvSpPr>
            <p:nvPr/>
          </p:nvSpPr>
          <p:spPr bwMode="auto">
            <a:xfrm>
              <a:off x="-107" y="158"/>
              <a:ext cx="931" cy="699"/>
            </a:xfrm>
            <a:prstGeom prst="ellipse">
              <a:avLst/>
            </a:prstGeom>
            <a:solidFill>
              <a:srgbClr val="CCFFCC"/>
            </a:solidFill>
            <a:ln w="76200" cmpd="sng">
              <a:solidFill>
                <a:srgbClr val="008000"/>
              </a:solidFill>
              <a:round/>
            </a:ln>
            <a:effectLst>
              <a:outerShdw dist="107763" dir="2700000" algn="ctr" rotWithShape="0">
                <a:srgbClr val="808080">
                  <a:alpha val="50000"/>
                </a:srgbClr>
              </a:outerShdw>
            </a:effectLst>
          </p:spPr>
          <p:txBody>
            <a:bodyPr wrap="none" lIns="90170" tIns="46990" rIns="90170" bIns="46990" anchor="ctr"/>
            <a:lstStyle/>
            <a:p>
              <a:pPr algn="ctr">
                <a:defRPr/>
              </a:pPr>
              <a:r>
                <a:rPr lang="zh-CN" altLang="en-US" sz="2800" b="1" dirty="0">
                  <a:latin typeface="微软雅黑" panose="020B0503020204020204" pitchFamily="34" charset="-122"/>
                </a:rPr>
                <a:t>美国</a:t>
              </a:r>
            </a:p>
            <a:p>
              <a:pPr algn="ctr">
                <a:defRPr/>
              </a:pPr>
              <a:r>
                <a:rPr lang="zh-CN" altLang="en-US" sz="2800" b="1" dirty="0">
                  <a:latin typeface="微软雅黑" panose="020B0503020204020204" pitchFamily="34" charset="-122"/>
                </a:rPr>
                <a:t>南北战争</a:t>
              </a:r>
              <a:endParaRPr lang="zh-CN" altLang="en-US" sz="2800" b="1" dirty="0">
                <a:latin typeface="Arial" panose="020B0604020202020204" pitchFamily="34" charset="0"/>
              </a:endParaRPr>
            </a:p>
          </p:txBody>
        </p:sp>
      </p:grpSp>
      <p:sp>
        <p:nvSpPr>
          <p:cNvPr id="5" name="文本框 4"/>
          <p:cNvSpPr txBox="1">
            <a:spLocks noChangeArrowheads="1"/>
          </p:cNvSpPr>
          <p:nvPr/>
        </p:nvSpPr>
        <p:spPr bwMode="auto">
          <a:xfrm>
            <a:off x="161925" y="3405188"/>
            <a:ext cx="1882379"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4800" b="1">
                <a:solidFill>
                  <a:srgbClr val="CC0066"/>
                </a:solidFill>
                <a:latin typeface="黑体" pitchFamily="49" charset="-122"/>
                <a:ea typeface="黑体" pitchFamily="49" charset="-122"/>
              </a:rPr>
              <a:t>19</a:t>
            </a:r>
            <a:r>
              <a:rPr lang="zh-CN" altLang="en-US" sz="4800" b="1">
                <a:solidFill>
                  <a:srgbClr val="CC0066"/>
                </a:solidFill>
                <a:latin typeface="黑体" pitchFamily="49" charset="-122"/>
                <a:ea typeface="黑体" pitchFamily="49" charset="-122"/>
              </a:rPr>
              <a:t>世纪</a:t>
            </a:r>
            <a:r>
              <a:rPr lang="en-US" altLang="zh-CN" sz="4800" b="1">
                <a:solidFill>
                  <a:srgbClr val="CC0066"/>
                </a:solidFill>
                <a:latin typeface="黑体" pitchFamily="49" charset="-122"/>
                <a:ea typeface="黑体" pitchFamily="49" charset="-122"/>
              </a:rPr>
              <a:t>60</a:t>
            </a:r>
            <a:r>
              <a:rPr lang="zh-CN" altLang="en-US" sz="4800" b="1">
                <a:solidFill>
                  <a:srgbClr val="CC0066"/>
                </a:solidFill>
                <a:latin typeface="黑体" pitchFamily="49" charset="-122"/>
                <a:ea typeface="黑体" pitchFamily="49" charset="-122"/>
              </a:rPr>
              <a:t>年代的重大事件：</a:t>
            </a:r>
            <a:endParaRPr lang="zh-CN" altLang="en-US" sz="4800"/>
          </a:p>
        </p:txBody>
      </p:sp>
    </p:spTree>
    <p:extLst>
      <p:ext uri="{BB962C8B-B14F-4D97-AF65-F5344CB8AC3E}">
        <p14:creationId xmlns:p14="http://schemas.microsoft.com/office/powerpoint/2010/main" val="249251166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4"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ipe(left)">
                                      <p:cBhvr>
                                        <p:cTn id="7" dur="500"/>
                                        <p:tgtEl>
                                          <p:spTgt spid="15362"/>
                                        </p:tgtEl>
                                      </p:cBhvr>
                                    </p:animEffect>
                                  </p:childTnLst>
                                </p:cTn>
                              </p:par>
                            </p:childTnLst>
                          </p:cTn>
                        </p:par>
                        <p:par>
                          <p:cTn id="8" fill="hold" nodeType="afterGroup">
                            <p:stCondLst>
                              <p:cond delay="500"/>
                            </p:stCondLst>
                            <p:childTnLst>
                              <p:par>
                                <p:cTn id="9" presetID="22" presetClass="entr" presetSubtype="8" fill="hold" grpId="4" nodeType="afterEffect">
                                  <p:stCondLst>
                                    <p:cond delay="0"/>
                                  </p:stCondLst>
                                  <p:childTnLst>
                                    <p:set>
                                      <p:cBhvr>
                                        <p:cTn id="10" dur="1" fill="hold">
                                          <p:stCondLst>
                                            <p:cond delay="0"/>
                                          </p:stCondLst>
                                        </p:cTn>
                                        <p:tgtEl>
                                          <p:spTgt spid="15368"/>
                                        </p:tgtEl>
                                        <p:attrNameLst>
                                          <p:attrName>style.visibility</p:attrName>
                                        </p:attrNameLst>
                                      </p:cBhvr>
                                      <p:to>
                                        <p:strVal val="visible"/>
                                      </p:to>
                                    </p:set>
                                    <p:animEffect transition="in" filter="wipe(left)">
                                      <p:cBhvr>
                                        <p:cTn id="11" dur="500"/>
                                        <p:tgtEl>
                                          <p:spTgt spid="15368"/>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366"/>
                                        </p:tgtEl>
                                        <p:attrNameLst>
                                          <p:attrName>style.visibility</p:attrName>
                                        </p:attrNameLst>
                                      </p:cBhvr>
                                      <p:to>
                                        <p:strVal val="visible"/>
                                      </p:to>
                                    </p:set>
                                    <p:animEffect transition="in" filter="wipe(left)">
                                      <p:cBhvr>
                                        <p:cTn id="15" dur="500"/>
                                        <p:tgtEl>
                                          <p:spTgt spid="15366"/>
                                        </p:tgtEl>
                                      </p:cBhvr>
                                    </p:animEffect>
                                  </p:childTnLst>
                                </p:cTn>
                              </p:par>
                            </p:childTnLst>
                          </p:cTn>
                        </p:par>
                        <p:par>
                          <p:cTn id="16" fill="hold" nodeType="afterGroup">
                            <p:stCondLst>
                              <p:cond delay="1500"/>
                            </p:stCondLst>
                            <p:childTnLst>
                              <p:par>
                                <p:cTn id="17" presetID="22" presetClass="entr" presetSubtype="8" fill="hold" grpId="4" nodeType="afterEffect">
                                  <p:stCondLst>
                                    <p:cond delay="0"/>
                                  </p:stCondLst>
                                  <p:childTnLst>
                                    <p:set>
                                      <p:cBhvr>
                                        <p:cTn id="18" dur="1" fill="hold">
                                          <p:stCondLst>
                                            <p:cond delay="0"/>
                                          </p:stCondLst>
                                        </p:cTn>
                                        <p:tgtEl>
                                          <p:spTgt spid="15364"/>
                                        </p:tgtEl>
                                        <p:attrNameLst>
                                          <p:attrName>style.visibility</p:attrName>
                                        </p:attrNameLst>
                                      </p:cBhvr>
                                      <p:to>
                                        <p:strVal val="visible"/>
                                      </p:to>
                                    </p:set>
                                    <p:animEffect transition="in" filter="wipe(left)">
                                      <p:cBhvr>
                                        <p:cTn id="19" dur="500"/>
                                        <p:tgtEl>
                                          <p:spTgt spid="15364"/>
                                        </p:tgtEl>
                                      </p:cBhvr>
                                    </p:animEffect>
                                  </p:childTnLst>
                                </p:cTn>
                              </p:par>
                            </p:childTnLst>
                          </p:cTn>
                        </p:par>
                        <p:par>
                          <p:cTn id="20" fill="hold" nodeType="afterGroup">
                            <p:stCondLst>
                              <p:cond delay="2000"/>
                            </p:stCondLst>
                            <p:childTnLst>
                              <p:par>
                                <p:cTn id="21" presetID="22" presetClass="entr" presetSubtype="8" fill="hold" grpId="4" nodeType="afterEffect">
                                  <p:stCondLst>
                                    <p:cond delay="0"/>
                                  </p:stCondLst>
                                  <p:childTnLst>
                                    <p:set>
                                      <p:cBhvr>
                                        <p:cTn id="22" dur="1" fill="hold">
                                          <p:stCondLst>
                                            <p:cond delay="0"/>
                                          </p:stCondLst>
                                        </p:cTn>
                                        <p:tgtEl>
                                          <p:spTgt spid="15371"/>
                                        </p:tgtEl>
                                        <p:attrNameLst>
                                          <p:attrName>style.visibility</p:attrName>
                                        </p:attrNameLst>
                                      </p:cBhvr>
                                      <p:to>
                                        <p:strVal val="visible"/>
                                      </p:to>
                                    </p:set>
                                    <p:animEffect transition="in" filter="wipe(left)">
                                      <p:cBhvr>
                                        <p:cTn id="23" dur="500"/>
                                        <p:tgtEl>
                                          <p:spTgt spid="1537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21" nodeType="clickEffect">
                                  <p:stCondLst>
                                    <p:cond delay="0"/>
                                  </p:stCondLst>
                                  <p:childTnLst>
                                    <p:set>
                                      <p:cBhvr>
                                        <p:cTn id="27" dur="1" fill="hold">
                                          <p:stCondLst>
                                            <p:cond delay="0"/>
                                          </p:stCondLst>
                                        </p:cTn>
                                        <p:tgtEl>
                                          <p:spTgt spid="15365"/>
                                        </p:tgtEl>
                                        <p:attrNameLst>
                                          <p:attrName>style.visibility</p:attrName>
                                        </p:attrNameLst>
                                      </p:cBhvr>
                                      <p:to>
                                        <p:strVal val="visible"/>
                                      </p:to>
                                    </p:set>
                                    <p:animEffect transition="in" filter="blinds(horizontal)">
                                      <p:cBhvr>
                                        <p:cTn id="28" dur="500"/>
                                        <p:tgtEl>
                                          <p:spTgt spid="1536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15372"/>
                                        </p:tgtEl>
                                        <p:attrNameLst>
                                          <p:attrName>style.visibility</p:attrName>
                                        </p:attrNameLst>
                                      </p:cBhvr>
                                      <p:to>
                                        <p:strVal val="visible"/>
                                      </p:to>
                                    </p:set>
                                    <p:animEffect transition="in" filter="blinds(horizontal)">
                                      <p:cBhvr>
                                        <p:cTn id="33" dur="500"/>
                                        <p:tgtEl>
                                          <p:spTgt spid="1537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1" fill="hold" nodeType="clickEffect">
                                  <p:stCondLst>
                                    <p:cond delay="0"/>
                                  </p:stCondLst>
                                  <p:childTnLst>
                                    <p:set>
                                      <p:cBhvr>
                                        <p:cTn id="37" dur="1" fill="hold">
                                          <p:stCondLst>
                                            <p:cond delay="0"/>
                                          </p:stCondLst>
                                        </p:cTn>
                                        <p:tgtEl>
                                          <p:spTgt spid="15369"/>
                                        </p:tgtEl>
                                        <p:attrNameLst>
                                          <p:attrName>style.visibility</p:attrName>
                                        </p:attrNameLst>
                                      </p:cBhvr>
                                      <p:to>
                                        <p:strVal val="visible"/>
                                      </p:to>
                                    </p:set>
                                    <p:animEffect transition="in" filter="wipe(up)">
                                      <p:cBhvr>
                                        <p:cTn id="38" dur="500"/>
                                        <p:tgtEl>
                                          <p:spTgt spid="15369"/>
                                        </p:tgtEl>
                                      </p:cBhvr>
                                    </p:animEffect>
                                  </p:childTnLst>
                                </p:cTn>
                              </p:par>
                            </p:childTnLst>
                          </p:cTn>
                        </p:par>
                        <p:par>
                          <p:cTn id="39" fill="hold" nodeType="afterGroup">
                            <p:stCondLst>
                              <p:cond delay="500"/>
                            </p:stCondLst>
                            <p:childTnLst>
                              <p:par>
                                <p:cTn id="40" presetID="23" presetClass="entr" presetSubtype="32" fill="hold" grpId="0" nodeType="afterEffect">
                                  <p:stCondLst>
                                    <p:cond delay="0"/>
                                  </p:stCondLst>
                                  <p:childTnLst>
                                    <p:set>
                                      <p:cBhvr>
                                        <p:cTn id="41" dur="1" fill="hold">
                                          <p:stCondLst>
                                            <p:cond delay="0"/>
                                          </p:stCondLst>
                                        </p:cTn>
                                        <p:tgtEl>
                                          <p:spTgt spid="15370"/>
                                        </p:tgtEl>
                                        <p:attrNameLst>
                                          <p:attrName>style.visibility</p:attrName>
                                        </p:attrNameLst>
                                      </p:cBhvr>
                                      <p:to>
                                        <p:strVal val="visible"/>
                                      </p:to>
                                    </p:set>
                                    <p:anim calcmode="lin" valueType="num">
                                      <p:cBhvr>
                                        <p:cTn id="42" dur="500" fill="hold"/>
                                        <p:tgtEl>
                                          <p:spTgt spid="15370"/>
                                        </p:tgtEl>
                                        <p:attrNameLst>
                                          <p:attrName>ppt_w</p:attrName>
                                        </p:attrNameLst>
                                      </p:cBhvr>
                                      <p:tavLst>
                                        <p:tav tm="0">
                                          <p:val>
                                            <p:strVal val="4*#ppt_w"/>
                                          </p:val>
                                        </p:tav>
                                        <p:tav tm="100000">
                                          <p:val>
                                            <p:strVal val="#ppt_w"/>
                                          </p:val>
                                        </p:tav>
                                      </p:tavLst>
                                    </p:anim>
                                    <p:anim calcmode="lin" valueType="num">
                                      <p:cBhvr>
                                        <p:cTn id="43" dur="500" fill="hold"/>
                                        <p:tgtEl>
                                          <p:spTgt spid="15370"/>
                                        </p:tgtEl>
                                        <p:attrNameLst>
                                          <p:attrName>ppt_h</p:attrName>
                                        </p:attrNameLst>
                                      </p:cBhvr>
                                      <p:tavLst>
                                        <p:tav tm="0">
                                          <p:val>
                                            <p:strVal val="4*#ppt_h"/>
                                          </p:val>
                                        </p:tav>
                                        <p:tav tm="100000">
                                          <p:val>
                                            <p:strVal val="#ppt_h"/>
                                          </p:val>
                                        </p:tav>
                                      </p:tavLst>
                                    </p:anim>
                                  </p:childTnLst>
                                </p:cTn>
                              </p:par>
                              <p:par>
                                <p:cTn id="44" presetID="3" presetClass="entr" presetSubtype="10" fill="hold" grpId="4" nodeType="withEffect">
                                  <p:stCondLst>
                                    <p:cond delay="0"/>
                                  </p:stCondLst>
                                  <p:childTnLst>
                                    <p:set>
                                      <p:cBhvr>
                                        <p:cTn id="45" dur="1" fill="hold">
                                          <p:stCondLst>
                                            <p:cond delay="0"/>
                                          </p:stCondLst>
                                        </p:cTn>
                                        <p:tgtEl>
                                          <p:spTgt spid="15367"/>
                                        </p:tgtEl>
                                        <p:attrNameLst>
                                          <p:attrName>style.visibility</p:attrName>
                                        </p:attrNameLst>
                                      </p:cBhvr>
                                      <p:to>
                                        <p:strVal val="visible"/>
                                      </p:to>
                                    </p:set>
                                    <p:animEffect transition="in" filter="blinds(horizontal)">
                                      <p:cBhvr>
                                        <p:cTn id="46" dur="500"/>
                                        <p:tgtEl>
                                          <p:spTgt spid="1536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blinds(horizontal)">
                                      <p:cBhvr>
                                        <p:cTn id="51" dur="500"/>
                                        <p:tgtEl>
                                          <p:spTgt spid="5"/>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4" fill="hold" nodeType="clickEffect">
                                  <p:stCondLst>
                                    <p:cond delay="0"/>
                                  </p:stCondLst>
                                  <p:childTnLst>
                                    <p:set>
                                      <p:cBhvr>
                                        <p:cTn id="55" dur="1" fill="hold">
                                          <p:stCondLst>
                                            <p:cond delay="0"/>
                                          </p:stCondLst>
                                        </p:cTn>
                                        <p:tgtEl>
                                          <p:spTgt spid="2"/>
                                        </p:tgtEl>
                                        <p:attrNameLst>
                                          <p:attrName>style.visibility</p:attrName>
                                        </p:attrNameLst>
                                      </p:cBhvr>
                                      <p:to>
                                        <p:strVal val="visible"/>
                                      </p:to>
                                    </p:set>
                                    <p:anim calcmode="lin" valueType="num">
                                      <p:cBhvr>
                                        <p:cTn id="56" dur="500" fill="hold"/>
                                        <p:tgtEl>
                                          <p:spTgt spid="2"/>
                                        </p:tgtEl>
                                        <p:attrNameLst>
                                          <p:attrName>ppt_x</p:attrName>
                                        </p:attrNameLst>
                                      </p:cBhvr>
                                      <p:tavLst>
                                        <p:tav tm="0">
                                          <p:val>
                                            <p:strVal val="#ppt_x"/>
                                          </p:val>
                                        </p:tav>
                                        <p:tav tm="100000">
                                          <p:val>
                                            <p:strVal val="#ppt_x"/>
                                          </p:val>
                                        </p:tav>
                                      </p:tavLst>
                                    </p:anim>
                                    <p:anim calcmode="lin" valueType="num">
                                      <p:cBhvr>
                                        <p:cTn id="5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2" presetClass="entr" presetSubtype="4" fill="hold" nodeType="click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p:cTn id="62" dur="500" fill="hold"/>
                                        <p:tgtEl>
                                          <p:spTgt spid="3"/>
                                        </p:tgtEl>
                                        <p:attrNameLst>
                                          <p:attrName>ppt_x</p:attrName>
                                        </p:attrNameLst>
                                      </p:cBhvr>
                                      <p:tavLst>
                                        <p:tav tm="0">
                                          <p:val>
                                            <p:strVal val="#ppt_x"/>
                                          </p:val>
                                        </p:tav>
                                        <p:tav tm="100000">
                                          <p:val>
                                            <p:strVal val="#ppt_x"/>
                                          </p:val>
                                        </p:tav>
                                      </p:tavLst>
                                    </p:anim>
                                    <p:anim calcmode="lin" valueType="num">
                                      <p:cBhvr>
                                        <p:cTn id="6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2" presetClass="entr" presetSubtype="4" fill="hold" nodeType="click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500" fill="hold"/>
                                        <p:tgtEl>
                                          <p:spTgt spid="4"/>
                                        </p:tgtEl>
                                        <p:attrNameLst>
                                          <p:attrName>ppt_x</p:attrName>
                                        </p:attrNameLst>
                                      </p:cBhvr>
                                      <p:tavLst>
                                        <p:tav tm="0">
                                          <p:val>
                                            <p:strVal val="#ppt_x"/>
                                          </p:val>
                                        </p:tav>
                                        <p:tav tm="100000">
                                          <p:val>
                                            <p:strVal val="#ppt_x"/>
                                          </p:val>
                                        </p:tav>
                                      </p:tavLst>
                                    </p:anim>
                                    <p:anim calcmode="lin" valueType="num">
                                      <p:cBhvr>
                                        <p:cTn id="6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ldLvl="0"/>
      <p:bldP spid="15362" grpId="1" bldLvl="0"/>
      <p:bldP spid="15362" grpId="2" bldLvl="0"/>
      <p:bldP spid="15362" grpId="3" bldLvl="0"/>
      <p:bldP spid="15362" grpId="4" bldLvl="0"/>
      <p:bldP spid="15364" grpId="0" bldLvl="0"/>
      <p:bldP spid="15364" grpId="1" bldLvl="0"/>
      <p:bldP spid="15364" grpId="2" bldLvl="0"/>
      <p:bldP spid="15364" grpId="3" bldLvl="0"/>
      <p:bldP spid="15364" grpId="4" bldLvl="0"/>
      <p:bldP spid="15365" grpId="0" bldLvl="0"/>
      <p:bldP spid="15365" grpId="1" bldLvl="0"/>
      <p:bldP spid="15365" grpId="2" bldLvl="0"/>
      <p:bldP spid="15365" grpId="3" bldLvl="0"/>
      <p:bldP spid="15365" grpId="4" bldLvl="0"/>
      <p:bldP spid="15365" grpId="5" bldLvl="0"/>
      <p:bldP spid="15365" grpId="6" bldLvl="0"/>
      <p:bldP spid="15365" grpId="7" bldLvl="0"/>
      <p:bldP spid="15365" grpId="8" bldLvl="0"/>
      <p:bldP spid="15365" grpId="9" bldLvl="0"/>
      <p:bldP spid="15365" grpId="10" bldLvl="0"/>
      <p:bldP spid="15365" grpId="11" bldLvl="0"/>
      <p:bldP spid="15365" grpId="12" bldLvl="0"/>
      <p:bldP spid="15365" grpId="13" bldLvl="0"/>
      <p:bldP spid="15365" grpId="14" bldLvl="0"/>
      <p:bldP spid="15365" grpId="15" bldLvl="0"/>
      <p:bldP spid="15365" grpId="16" bldLvl="0"/>
      <p:bldP spid="15365" grpId="17" bldLvl="0"/>
      <p:bldP spid="15365" grpId="18" bldLvl="0"/>
      <p:bldP spid="15365" grpId="19" bldLvl="0"/>
      <p:bldP spid="15365" grpId="20" bldLvl="0"/>
      <p:bldP spid="15365" grpId="21" bldLvl="0"/>
      <p:bldP spid="15367" grpId="0" bldLvl="0"/>
      <p:bldP spid="15367" grpId="1" bldLvl="0"/>
      <p:bldP spid="15367" grpId="2" bldLvl="0"/>
      <p:bldP spid="15367" grpId="3" bldLvl="0"/>
      <p:bldP spid="15367" grpId="4" bldLvl="0" animBg="1"/>
      <p:bldP spid="15368" grpId="0" bldLvl="0"/>
      <p:bldP spid="15368" grpId="1" bldLvl="0"/>
      <p:bldP spid="15368" grpId="2" bldLvl="0"/>
      <p:bldP spid="15368" grpId="3" bldLvl="0"/>
      <p:bldP spid="15368" grpId="4" bldLvl="0" animBg="1"/>
      <p:bldP spid="15370" grpId="0" bldLvl="0"/>
      <p:bldP spid="15371" grpId="0" bldLvl="0"/>
      <p:bldP spid="15371" grpId="1" bldLvl="0"/>
      <p:bldP spid="15371" grpId="2" bldLvl="0"/>
      <p:bldP spid="15371" grpId="3" bldLvl="0"/>
      <p:bldP spid="15371" grpId="4" bldLvl="0" animBg="1"/>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文本框 94209"/>
          <p:cNvSpPr txBox="1">
            <a:spLocks noChangeArrowheads="1"/>
          </p:cNvSpPr>
          <p:nvPr/>
        </p:nvSpPr>
        <p:spPr bwMode="auto">
          <a:xfrm>
            <a:off x="1258491" y="968376"/>
            <a:ext cx="663535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3200" b="1">
                <a:solidFill>
                  <a:srgbClr val="FF0000"/>
                </a:solidFill>
                <a:latin typeface="黑体" pitchFamily="49" charset="-122"/>
                <a:ea typeface="黑体" pitchFamily="49" charset="-122"/>
              </a:rPr>
              <a:t>思考：归纳世界主要资本主义国家</a:t>
            </a:r>
            <a:r>
              <a:rPr lang="en-US" altLang="zh-CN" sz="3200" b="1">
                <a:solidFill>
                  <a:srgbClr val="FF0000"/>
                </a:solidFill>
                <a:ea typeface="黑体" pitchFamily="49" charset="-122"/>
              </a:rPr>
              <a:t>——</a:t>
            </a:r>
            <a:r>
              <a:rPr lang="zh-CN" altLang="en-US" sz="3200" b="1">
                <a:solidFill>
                  <a:srgbClr val="FF0000"/>
                </a:solidFill>
                <a:latin typeface="黑体" pitchFamily="49" charset="-122"/>
                <a:ea typeface="黑体" pitchFamily="49" charset="-122"/>
              </a:rPr>
              <a:t>英、法、美、俄、日、德、意等国走上资本主义道路的不同途径。</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课标</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理解近代化道路的多样性</a:t>
            </a:r>
            <a:r>
              <a:rPr lang="en-US" altLang="zh-CN" sz="3200" b="1">
                <a:solidFill>
                  <a:srgbClr val="0000FF"/>
                </a:solidFill>
                <a:latin typeface="黑体" pitchFamily="49" charset="-122"/>
                <a:ea typeface="黑体" pitchFamily="49" charset="-122"/>
              </a:rPr>
              <a:t>)</a:t>
            </a:r>
          </a:p>
        </p:txBody>
      </p:sp>
      <p:sp>
        <p:nvSpPr>
          <p:cNvPr id="12" name="文本框 94210"/>
          <p:cNvSpPr txBox="1"/>
          <p:nvPr/>
        </p:nvSpPr>
        <p:spPr>
          <a:xfrm>
            <a:off x="1147763" y="3141663"/>
            <a:ext cx="3429000" cy="3935412"/>
          </a:xfrm>
          <a:prstGeom prst="rect">
            <a:avLst/>
          </a:prstGeom>
          <a:noFill/>
          <a:ln w="9525">
            <a:noFill/>
          </a:ln>
        </p:spPr>
        <p:txBody>
          <a:bodyPr>
            <a:spAutoFit/>
          </a:bodyPr>
          <a:lstStyle/>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归类：</a:t>
            </a:r>
          </a:p>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①英国和法国：</a:t>
            </a:r>
          </a:p>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②美国：</a:t>
            </a:r>
          </a:p>
          <a:p>
            <a:pPr eaLnBrk="0" hangingPunct="0">
              <a:spcBef>
                <a:spcPct val="20000"/>
              </a:spcBef>
              <a:buFontTx/>
              <a:buNone/>
              <a:defRPr/>
            </a:pPr>
            <a:r>
              <a:rPr lang="zh-CN" altLang="en-US" sz="3600" b="1" noProof="1">
                <a:solidFill>
                  <a:srgbClr val="0000FF"/>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③俄国和日本：</a:t>
            </a:r>
          </a:p>
          <a:p>
            <a:pPr eaLnBrk="0" hangingPunct="0">
              <a:spcBef>
                <a:spcPct val="20000"/>
              </a:spcBef>
              <a:buFontTx/>
              <a:buNone/>
              <a:defRPr/>
            </a:pPr>
            <a:endParaRPr lang="zh-CN" altLang="en-US" sz="3600" b="1" noProof="1">
              <a:solidFill>
                <a:srgbClr val="0000FF"/>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endParaRPr>
          </a:p>
          <a:p>
            <a:pPr eaLnBrk="0" hangingPunct="0">
              <a:spcBef>
                <a:spcPct val="20000"/>
              </a:spcBef>
              <a:buFontTx/>
              <a:buNone/>
              <a:defRPr/>
            </a:pPr>
            <a:endParaRPr lang="zh-CN" altLang="en-US" sz="3600" b="1" noProof="1">
              <a:solidFill>
                <a:srgbClr val="0000FF"/>
              </a:solidFill>
              <a:effectLst>
                <a:outerShdw blurRad="38100" dist="38100" dir="2700000">
                  <a:srgbClr val="C0C0C0"/>
                </a:outerShdw>
              </a:effectLst>
              <a:latin typeface="华文楷体" panose="02010600040101010101" pitchFamily="2" charset="-122"/>
              <a:ea typeface="黑体" panose="02010609060101010101" pitchFamily="49" charset="-122"/>
              <a:sym typeface="+mn-ea"/>
            </a:endParaRPr>
          </a:p>
        </p:txBody>
      </p:sp>
      <p:sp>
        <p:nvSpPr>
          <p:cNvPr id="13" name="文本框 94211"/>
          <p:cNvSpPr txBox="1"/>
          <p:nvPr/>
        </p:nvSpPr>
        <p:spPr>
          <a:xfrm>
            <a:off x="4576763" y="3049589"/>
            <a:ext cx="3194447" cy="5521512"/>
          </a:xfrm>
          <a:prstGeom prst="rect">
            <a:avLst/>
          </a:prstGeom>
          <a:noFill/>
          <a:ln w="9525">
            <a:noFill/>
          </a:ln>
        </p:spPr>
        <p:txBody>
          <a:bodyPr>
            <a:spAutoFit/>
          </a:bodyPr>
          <a:lstStyle/>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方式：</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①资产阶级革命</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②民族独立战争</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③自上而下的资产阶级性质改革</a:t>
            </a:r>
          </a:p>
          <a:p>
            <a:pPr eaLnBrk="0" hangingPunct="0">
              <a:spcBef>
                <a:spcPct val="20000"/>
              </a:spcBef>
              <a:buFontTx/>
              <a:buNone/>
              <a:defRPr/>
            </a:pPr>
            <a:endPar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endParaRPr>
          </a:p>
        </p:txBody>
      </p:sp>
      <p:sp>
        <p:nvSpPr>
          <p:cNvPr id="36872" name="文本框 94209"/>
          <p:cNvSpPr txBox="1">
            <a:spLocks noChangeArrowheads="1"/>
          </p:cNvSpPr>
          <p:nvPr/>
        </p:nvSpPr>
        <p:spPr bwMode="auto">
          <a:xfrm>
            <a:off x="1258491" y="955676"/>
            <a:ext cx="663535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3200" b="1">
                <a:solidFill>
                  <a:srgbClr val="FF0000"/>
                </a:solidFill>
                <a:latin typeface="黑体" pitchFamily="49" charset="-122"/>
                <a:ea typeface="黑体" pitchFamily="49" charset="-122"/>
              </a:rPr>
              <a:t>思考：归纳世界主要资本主义国家</a:t>
            </a:r>
            <a:r>
              <a:rPr lang="en-US" altLang="zh-CN" sz="3200" b="1">
                <a:solidFill>
                  <a:srgbClr val="FF0000"/>
                </a:solidFill>
                <a:ea typeface="黑体" pitchFamily="49" charset="-122"/>
              </a:rPr>
              <a:t>——</a:t>
            </a:r>
            <a:r>
              <a:rPr lang="zh-CN" altLang="en-US" sz="3200" b="1">
                <a:solidFill>
                  <a:srgbClr val="FF0000"/>
                </a:solidFill>
                <a:latin typeface="黑体" pitchFamily="49" charset="-122"/>
                <a:ea typeface="黑体" pitchFamily="49" charset="-122"/>
              </a:rPr>
              <a:t>英、法、美、俄、日、德、意等国走上资本主义道路的不同途径。</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课标</a:t>
            </a:r>
            <a:r>
              <a:rPr lang="en-US" altLang="zh-CN" sz="3200" b="1">
                <a:solidFill>
                  <a:srgbClr val="0000FF"/>
                </a:solidFill>
                <a:latin typeface="黑体" pitchFamily="49" charset="-122"/>
                <a:ea typeface="黑体" pitchFamily="49" charset="-122"/>
              </a:rPr>
              <a:t>:</a:t>
            </a:r>
            <a:r>
              <a:rPr lang="zh-CN" altLang="en-US" sz="3200" b="1">
                <a:solidFill>
                  <a:srgbClr val="0000FF"/>
                </a:solidFill>
                <a:latin typeface="黑体" pitchFamily="49" charset="-122"/>
                <a:ea typeface="黑体" pitchFamily="49" charset="-122"/>
              </a:rPr>
              <a:t>理解近代化道路的多样性</a:t>
            </a:r>
            <a:r>
              <a:rPr lang="en-US" altLang="zh-CN" sz="3200" b="1">
                <a:solidFill>
                  <a:srgbClr val="0000FF"/>
                </a:solidFill>
                <a:latin typeface="黑体" pitchFamily="49" charset="-122"/>
                <a:ea typeface="黑体" pitchFamily="49" charset="-122"/>
              </a:rPr>
              <a:t>)</a:t>
            </a:r>
          </a:p>
        </p:txBody>
      </p:sp>
      <p:sp>
        <p:nvSpPr>
          <p:cNvPr id="3" name="文本框 94211"/>
          <p:cNvSpPr txBox="1"/>
          <p:nvPr/>
        </p:nvSpPr>
        <p:spPr>
          <a:xfrm>
            <a:off x="4576763" y="3036889"/>
            <a:ext cx="3194447" cy="5521512"/>
          </a:xfrm>
          <a:prstGeom prst="rect">
            <a:avLst/>
          </a:prstGeom>
          <a:noFill/>
          <a:ln w="9525">
            <a:noFill/>
          </a:ln>
        </p:spPr>
        <p:txBody>
          <a:bodyPr>
            <a:spAutoFit/>
          </a:bodyPr>
          <a:lstStyle/>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方式：</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rPr>
              <a:t>①资产阶级革命</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②民族独立战争</a:t>
            </a:r>
          </a:p>
          <a:p>
            <a:pPr eaLnBrk="0" hangingPunct="0">
              <a:spcBef>
                <a:spcPct val="20000"/>
              </a:spcBef>
              <a:buFontTx/>
              <a:buNone/>
              <a:defRPr/>
            </a:pPr>
            <a:r>
              <a:rPr lang="zh-CN" altLang="en-US" sz="3600" b="1" noProof="1">
                <a:solidFill>
                  <a:srgbClr val="FF0000"/>
                </a:solidFill>
                <a:effectLst>
                  <a:outerShdw blurRad="38100" dist="38100" dir="2700000">
                    <a:srgbClr val="C0C0C0"/>
                  </a:outerShdw>
                </a:effectLst>
                <a:latin typeface="Times New Roman" panose="02020603050405020304" pitchFamily="18" charset="0"/>
                <a:ea typeface="黑体" panose="02010609060101010101" pitchFamily="49" charset="-122"/>
                <a:sym typeface="+mn-ea"/>
              </a:rPr>
              <a:t>③自上而下的资产阶级性质改革</a:t>
            </a:r>
          </a:p>
          <a:p>
            <a:pPr eaLnBrk="0" hangingPunct="0">
              <a:spcBef>
                <a:spcPct val="20000"/>
              </a:spcBef>
              <a:buFontTx/>
              <a:buNone/>
              <a:defRPr/>
            </a:pPr>
            <a:endParaRPr lang="zh-CN" altLang="en-US" sz="3600" b="1" noProof="1">
              <a:solidFill>
                <a:srgbClr val="FF0000"/>
              </a:solidFill>
              <a:effectLst>
                <a:outerShdw blurRad="38100" dist="38100" dir="2700000">
                  <a:srgbClr val="C0C0C0"/>
                </a:outerShdw>
              </a:effectLst>
              <a:latin typeface="华文楷体" panose="02010600040101010101" pitchFamily="2" charset="-122"/>
              <a:ea typeface="黑体" panose="02010609060101010101" pitchFamily="49" charset="-122"/>
              <a:sym typeface="+mn-ea"/>
            </a:endParaRPr>
          </a:p>
        </p:txBody>
      </p:sp>
    </p:spTree>
    <p:extLst>
      <p:ext uri="{BB962C8B-B14F-4D97-AF65-F5344CB8AC3E}">
        <p14:creationId xmlns:p14="http://schemas.microsoft.com/office/powerpoint/2010/main" val="11260019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 fill="hold"/>
                                        <p:tgtEl>
                                          <p:spTgt spid="12"/>
                                        </p:tgtEl>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 fill="hold"/>
                                        <p:tgtEl>
                                          <p:spTgt spid="13"/>
                                        </p:tgtEl>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 fill="hold"/>
                                        <p:tgtEl>
                                          <p:spTgt spid="3"/>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52930" name="Group 2"/>
          <p:cNvGraphicFramePr>
            <a:graphicFrameLocks noGrp="1"/>
          </p:cNvGraphicFramePr>
          <p:nvPr/>
        </p:nvGraphicFramePr>
        <p:xfrm>
          <a:off x="1178719" y="1955800"/>
          <a:ext cx="6615113" cy="4103688"/>
        </p:xfrm>
        <a:graphic>
          <a:graphicData uri="http://schemas.openxmlformats.org/drawingml/2006/table">
            <a:tbl>
              <a:tblPr/>
              <a:tblGrid>
                <a:gridCol w="496253"/>
                <a:gridCol w="1042035"/>
                <a:gridCol w="1728788"/>
                <a:gridCol w="1727359"/>
                <a:gridCol w="1620679"/>
              </a:tblGrid>
              <a:tr h="128915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君主权力</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议会与君主关系</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内阁与君主关系</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latin typeface="隶书" panose="02010509060101010101" charset="-122"/>
                          <a:ea typeface="隶书" panose="02010509060101010101" charset="-122"/>
                        </a:rPr>
                        <a:t>掌握实权者</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r h="129169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latin typeface="隶书" panose="02010509060101010101" charset="-122"/>
                          <a:ea typeface="隶书" panose="02010509060101010101" charset="-122"/>
                        </a:rPr>
                        <a:t>英国</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r h="1522848">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latin typeface="隶书" panose="02010509060101010101" charset="-122"/>
                          <a:ea typeface="隶书" panose="02010509060101010101" charset="-122"/>
                        </a:rPr>
                        <a:t>日本</a:t>
                      </a: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anose="02010509060101010101" charset="-122"/>
                        <a:ea typeface="隶书" panose="02010509060101010101" charset="-122"/>
                      </a:endParaRPr>
                    </a:p>
                  </a:txBody>
                  <a:tcPr marL="68580" marR="68580" marT="45724" marB="45724"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bl>
          </a:graphicData>
        </a:graphic>
      </p:graphicFrame>
      <p:sp>
        <p:nvSpPr>
          <p:cNvPr id="37919" name="Text Box 29"/>
          <p:cNvSpPr txBox="1">
            <a:spLocks noChangeArrowheads="1"/>
          </p:cNvSpPr>
          <p:nvPr/>
        </p:nvSpPr>
        <p:spPr bwMode="auto">
          <a:xfrm>
            <a:off x="1922860" y="920750"/>
            <a:ext cx="542925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4400" b="1" u="sng">
                <a:solidFill>
                  <a:srgbClr val="FF3300"/>
                </a:solidFill>
                <a:latin typeface="Arial" pitchFamily="34" charset="0"/>
                <a:ea typeface="黑体" pitchFamily="49" charset="-122"/>
                <a:sym typeface="宋体" pitchFamily="2" charset="-122"/>
              </a:rPr>
              <a:t>联系英国君主立宪制回答</a:t>
            </a:r>
            <a:r>
              <a:rPr lang="zh-CN" altLang="en-US" sz="4400" b="1">
                <a:solidFill>
                  <a:srgbClr val="FF3300"/>
                </a:solidFill>
                <a:latin typeface="Arial" pitchFamily="34" charset="0"/>
                <a:ea typeface="黑体" pitchFamily="49" charset="-122"/>
                <a:sym typeface="宋体" pitchFamily="2" charset="-122"/>
              </a:rPr>
              <a:t>：</a:t>
            </a:r>
          </a:p>
        </p:txBody>
      </p:sp>
      <p:sp>
        <p:nvSpPr>
          <p:cNvPr id="130078" name="Text Box 30"/>
          <p:cNvSpPr txBox="1">
            <a:spLocks noChangeArrowheads="1"/>
          </p:cNvSpPr>
          <p:nvPr/>
        </p:nvSpPr>
        <p:spPr bwMode="auto">
          <a:xfrm>
            <a:off x="1741885" y="3336926"/>
            <a:ext cx="971550" cy="2062103"/>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smtClean="0">
                <a:solidFill>
                  <a:srgbClr val="660066"/>
                </a:solidFill>
                <a:effectLst>
                  <a:outerShdw blurRad="38100" dist="38100" dir="2700000" algn="tl">
                    <a:srgbClr val="C0C0C0"/>
                  </a:outerShdw>
                </a:effectLst>
                <a:latin typeface="+mn-ea"/>
                <a:ea typeface="+mn-ea"/>
                <a:sym typeface="+mn-ea"/>
              </a:rPr>
              <a:t>统而不治</a:t>
            </a:r>
            <a:r>
              <a:rPr lang="zh-CN" altLang="en-US" sz="3200" dirty="0" smtClean="0">
                <a:latin typeface="+mn-ea"/>
                <a:ea typeface="+mn-ea"/>
                <a:sym typeface="+mn-ea"/>
              </a:rPr>
              <a:t> </a:t>
            </a:r>
          </a:p>
        </p:txBody>
      </p:sp>
      <p:sp>
        <p:nvSpPr>
          <p:cNvPr id="130079" name="Text Box 31"/>
          <p:cNvSpPr txBox="1">
            <a:spLocks noChangeArrowheads="1"/>
          </p:cNvSpPr>
          <p:nvPr/>
        </p:nvSpPr>
        <p:spPr bwMode="auto">
          <a:xfrm>
            <a:off x="1741885" y="4627564"/>
            <a:ext cx="971550" cy="2062103"/>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至高无上</a:t>
            </a:r>
            <a:r>
              <a:rPr lang="zh-CN" altLang="en-US" sz="3200" b="1" dirty="0">
                <a:solidFill>
                  <a:srgbClr val="660066"/>
                </a:solidFill>
                <a:effectLst>
                  <a:outerShdw blurRad="38100" dist="38100" dir="2700000" algn="tl">
                    <a:srgbClr val="C0C0C0"/>
                  </a:outerShdw>
                </a:effectLst>
                <a:latin typeface="隶书" panose="02010509060101010101" charset="-122"/>
                <a:ea typeface="隶书" panose="02010509060101010101" charset="-122"/>
                <a:sym typeface="+mn-ea"/>
              </a:rPr>
              <a:t> </a:t>
            </a:r>
          </a:p>
        </p:txBody>
      </p:sp>
      <p:sp>
        <p:nvSpPr>
          <p:cNvPr id="130080" name="Text Box 32"/>
          <p:cNvSpPr txBox="1">
            <a:spLocks noChangeArrowheads="1"/>
          </p:cNvSpPr>
          <p:nvPr/>
        </p:nvSpPr>
        <p:spPr bwMode="auto">
          <a:xfrm>
            <a:off x="2771775" y="3336926"/>
            <a:ext cx="17145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50000"/>
              </a:spcBef>
            </a:pPr>
            <a:r>
              <a:rPr lang="zh-CN" altLang="en-US" sz="3200" b="1">
                <a:solidFill>
                  <a:srgbClr val="660066"/>
                </a:solidFill>
                <a:latin typeface="隶书" pitchFamily="49" charset="-122"/>
                <a:ea typeface="隶书" pitchFamily="49" charset="-122"/>
                <a:sym typeface="宋体" pitchFamily="2" charset="-122"/>
              </a:rPr>
              <a:t>议会权力大于君主</a:t>
            </a:r>
          </a:p>
        </p:txBody>
      </p:sp>
      <p:sp>
        <p:nvSpPr>
          <p:cNvPr id="130081" name="Text Box 33"/>
          <p:cNvSpPr txBox="1">
            <a:spLocks noChangeArrowheads="1"/>
          </p:cNvSpPr>
          <p:nvPr/>
        </p:nvSpPr>
        <p:spPr bwMode="auto">
          <a:xfrm>
            <a:off x="2717006" y="4764089"/>
            <a:ext cx="17145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天皇可以解散议会</a:t>
            </a:r>
          </a:p>
        </p:txBody>
      </p:sp>
      <p:sp>
        <p:nvSpPr>
          <p:cNvPr id="130082" name="Text Box 34"/>
          <p:cNvSpPr txBox="1">
            <a:spLocks noChangeArrowheads="1"/>
          </p:cNvSpPr>
          <p:nvPr/>
        </p:nvSpPr>
        <p:spPr bwMode="auto">
          <a:xfrm>
            <a:off x="4445794" y="3257551"/>
            <a:ext cx="17145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内阁对议会负责</a:t>
            </a:r>
          </a:p>
        </p:txBody>
      </p:sp>
      <p:sp>
        <p:nvSpPr>
          <p:cNvPr id="130083" name="Text Box 35"/>
          <p:cNvSpPr txBox="1">
            <a:spLocks noChangeArrowheads="1"/>
          </p:cNvSpPr>
          <p:nvPr/>
        </p:nvSpPr>
        <p:spPr bwMode="auto">
          <a:xfrm>
            <a:off x="4445794" y="4705351"/>
            <a:ext cx="1714500" cy="156966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内阁对天皇负责</a:t>
            </a:r>
          </a:p>
        </p:txBody>
      </p:sp>
      <p:sp>
        <p:nvSpPr>
          <p:cNvPr id="130084" name="Text Box 36"/>
          <p:cNvSpPr txBox="1">
            <a:spLocks noChangeArrowheads="1"/>
          </p:cNvSpPr>
          <p:nvPr/>
        </p:nvSpPr>
        <p:spPr bwMode="auto">
          <a:xfrm>
            <a:off x="6281738" y="3608388"/>
            <a:ext cx="1403747" cy="1077218"/>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资产阶级</a:t>
            </a:r>
            <a:r>
              <a:rPr lang="zh-CN" altLang="en-US" sz="3200" dirty="0" smtClean="0">
                <a:sym typeface="+mn-ea"/>
              </a:rPr>
              <a:t> </a:t>
            </a:r>
          </a:p>
        </p:txBody>
      </p:sp>
      <p:sp>
        <p:nvSpPr>
          <p:cNvPr id="130085" name="Text Box 37"/>
          <p:cNvSpPr txBox="1">
            <a:spLocks noChangeArrowheads="1"/>
          </p:cNvSpPr>
          <p:nvPr/>
        </p:nvSpPr>
        <p:spPr bwMode="auto">
          <a:xfrm>
            <a:off x="6281738" y="4489450"/>
            <a:ext cx="1371600" cy="3046988"/>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zh-CN" altLang="en-US" sz="3200" b="1" dirty="0">
                <a:solidFill>
                  <a:srgbClr val="660066"/>
                </a:solidFill>
                <a:latin typeface="+mn-ea"/>
                <a:ea typeface="+mn-ea"/>
                <a:sym typeface="+mn-ea"/>
              </a:rPr>
              <a:t>天皇为代表的官僚军阀集团 </a:t>
            </a:r>
          </a:p>
        </p:txBody>
      </p:sp>
    </p:spTree>
    <p:extLst>
      <p:ext uri="{BB962C8B-B14F-4D97-AF65-F5344CB8AC3E}">
        <p14:creationId xmlns:p14="http://schemas.microsoft.com/office/powerpoint/2010/main" val="32936159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0078"/>
                                        </p:tgtEl>
                                        <p:attrNameLst>
                                          <p:attrName>style.visibility</p:attrName>
                                        </p:attrNameLst>
                                      </p:cBhvr>
                                      <p:to>
                                        <p:strVal val="visible"/>
                                      </p:to>
                                    </p:set>
                                    <p:anim calcmode="lin" valueType="num">
                                      <p:cBhvr>
                                        <p:cTn id="7" dur="500" fill="hold"/>
                                        <p:tgtEl>
                                          <p:spTgt spid="130078"/>
                                        </p:tgtEl>
                                        <p:attrNameLst>
                                          <p:attrName>ppt_w</p:attrName>
                                        </p:attrNameLst>
                                      </p:cBhvr>
                                      <p:tavLst>
                                        <p:tav tm="0">
                                          <p:val>
                                            <p:fltVal val="0"/>
                                          </p:val>
                                        </p:tav>
                                        <p:tav tm="100000">
                                          <p:val>
                                            <p:strVal val="#ppt_w"/>
                                          </p:val>
                                        </p:tav>
                                      </p:tavLst>
                                    </p:anim>
                                    <p:anim calcmode="lin" valueType="num">
                                      <p:cBhvr>
                                        <p:cTn id="8" dur="500" fill="hold"/>
                                        <p:tgtEl>
                                          <p:spTgt spid="130078"/>
                                        </p:tgtEl>
                                        <p:attrNameLst>
                                          <p:attrName>ppt_h</p:attrName>
                                        </p:attrNameLst>
                                      </p:cBhvr>
                                      <p:tavLst>
                                        <p:tav tm="0">
                                          <p:val>
                                            <p:fltVal val="0"/>
                                          </p:val>
                                        </p:tav>
                                        <p:tav tm="100000">
                                          <p:val>
                                            <p:strVal val="#ppt_h"/>
                                          </p:val>
                                        </p:tav>
                                      </p:tavLst>
                                    </p:anim>
                                    <p:animEffect transition="in" filter="fade">
                                      <p:cBhvr>
                                        <p:cTn id="9" dur="500"/>
                                        <p:tgtEl>
                                          <p:spTgt spid="1300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30079"/>
                                        </p:tgtEl>
                                        <p:attrNameLst>
                                          <p:attrName>style.visibility</p:attrName>
                                        </p:attrNameLst>
                                      </p:cBhvr>
                                      <p:to>
                                        <p:strVal val="visible"/>
                                      </p:to>
                                    </p:set>
                                    <p:anim calcmode="lin" valueType="num">
                                      <p:cBhvr>
                                        <p:cTn id="14" dur="500" fill="hold"/>
                                        <p:tgtEl>
                                          <p:spTgt spid="130079"/>
                                        </p:tgtEl>
                                        <p:attrNameLst>
                                          <p:attrName>ppt_w</p:attrName>
                                        </p:attrNameLst>
                                      </p:cBhvr>
                                      <p:tavLst>
                                        <p:tav tm="0">
                                          <p:val>
                                            <p:fltVal val="0"/>
                                          </p:val>
                                        </p:tav>
                                        <p:tav tm="100000">
                                          <p:val>
                                            <p:strVal val="#ppt_w"/>
                                          </p:val>
                                        </p:tav>
                                      </p:tavLst>
                                    </p:anim>
                                    <p:anim calcmode="lin" valueType="num">
                                      <p:cBhvr>
                                        <p:cTn id="15" dur="500" fill="hold"/>
                                        <p:tgtEl>
                                          <p:spTgt spid="130079"/>
                                        </p:tgtEl>
                                        <p:attrNameLst>
                                          <p:attrName>ppt_h</p:attrName>
                                        </p:attrNameLst>
                                      </p:cBhvr>
                                      <p:tavLst>
                                        <p:tav tm="0">
                                          <p:val>
                                            <p:fltVal val="0"/>
                                          </p:val>
                                        </p:tav>
                                        <p:tav tm="100000">
                                          <p:val>
                                            <p:strVal val="#ppt_h"/>
                                          </p:val>
                                        </p:tav>
                                      </p:tavLst>
                                    </p:anim>
                                    <p:animEffect transition="in" filter="fade">
                                      <p:cBhvr>
                                        <p:cTn id="16" dur="500"/>
                                        <p:tgtEl>
                                          <p:spTgt spid="13007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0080"/>
                                        </p:tgtEl>
                                        <p:attrNameLst>
                                          <p:attrName>style.visibility</p:attrName>
                                        </p:attrNameLst>
                                      </p:cBhvr>
                                      <p:to>
                                        <p:strVal val="visible"/>
                                      </p:to>
                                    </p:set>
                                    <p:anim calcmode="lin" valueType="num">
                                      <p:cBhvr>
                                        <p:cTn id="21" dur="500" fill="hold"/>
                                        <p:tgtEl>
                                          <p:spTgt spid="130080"/>
                                        </p:tgtEl>
                                        <p:attrNameLst>
                                          <p:attrName>ppt_w</p:attrName>
                                        </p:attrNameLst>
                                      </p:cBhvr>
                                      <p:tavLst>
                                        <p:tav tm="0">
                                          <p:val>
                                            <p:fltVal val="0"/>
                                          </p:val>
                                        </p:tav>
                                        <p:tav tm="100000">
                                          <p:val>
                                            <p:strVal val="#ppt_w"/>
                                          </p:val>
                                        </p:tav>
                                      </p:tavLst>
                                    </p:anim>
                                    <p:anim calcmode="lin" valueType="num">
                                      <p:cBhvr>
                                        <p:cTn id="22" dur="500" fill="hold"/>
                                        <p:tgtEl>
                                          <p:spTgt spid="130080"/>
                                        </p:tgtEl>
                                        <p:attrNameLst>
                                          <p:attrName>ppt_h</p:attrName>
                                        </p:attrNameLst>
                                      </p:cBhvr>
                                      <p:tavLst>
                                        <p:tav tm="0">
                                          <p:val>
                                            <p:fltVal val="0"/>
                                          </p:val>
                                        </p:tav>
                                        <p:tav tm="100000">
                                          <p:val>
                                            <p:strVal val="#ppt_h"/>
                                          </p:val>
                                        </p:tav>
                                      </p:tavLst>
                                    </p:anim>
                                    <p:animEffect transition="in" filter="fade">
                                      <p:cBhvr>
                                        <p:cTn id="23" dur="500"/>
                                        <p:tgtEl>
                                          <p:spTgt spid="13008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30081"/>
                                        </p:tgtEl>
                                        <p:attrNameLst>
                                          <p:attrName>style.visibility</p:attrName>
                                        </p:attrNameLst>
                                      </p:cBhvr>
                                      <p:to>
                                        <p:strVal val="visible"/>
                                      </p:to>
                                    </p:set>
                                    <p:anim calcmode="lin" valueType="num">
                                      <p:cBhvr>
                                        <p:cTn id="28" dur="500" fill="hold"/>
                                        <p:tgtEl>
                                          <p:spTgt spid="130081"/>
                                        </p:tgtEl>
                                        <p:attrNameLst>
                                          <p:attrName>ppt_w</p:attrName>
                                        </p:attrNameLst>
                                      </p:cBhvr>
                                      <p:tavLst>
                                        <p:tav tm="0">
                                          <p:val>
                                            <p:fltVal val="0"/>
                                          </p:val>
                                        </p:tav>
                                        <p:tav tm="100000">
                                          <p:val>
                                            <p:strVal val="#ppt_w"/>
                                          </p:val>
                                        </p:tav>
                                      </p:tavLst>
                                    </p:anim>
                                    <p:anim calcmode="lin" valueType="num">
                                      <p:cBhvr>
                                        <p:cTn id="29" dur="500" fill="hold"/>
                                        <p:tgtEl>
                                          <p:spTgt spid="130081"/>
                                        </p:tgtEl>
                                        <p:attrNameLst>
                                          <p:attrName>ppt_h</p:attrName>
                                        </p:attrNameLst>
                                      </p:cBhvr>
                                      <p:tavLst>
                                        <p:tav tm="0">
                                          <p:val>
                                            <p:fltVal val="0"/>
                                          </p:val>
                                        </p:tav>
                                        <p:tav tm="100000">
                                          <p:val>
                                            <p:strVal val="#ppt_h"/>
                                          </p:val>
                                        </p:tav>
                                      </p:tavLst>
                                    </p:anim>
                                    <p:animEffect transition="in" filter="fade">
                                      <p:cBhvr>
                                        <p:cTn id="30" dur="500"/>
                                        <p:tgtEl>
                                          <p:spTgt spid="130081"/>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30082"/>
                                        </p:tgtEl>
                                        <p:attrNameLst>
                                          <p:attrName>style.visibility</p:attrName>
                                        </p:attrNameLst>
                                      </p:cBhvr>
                                      <p:to>
                                        <p:strVal val="visible"/>
                                      </p:to>
                                    </p:set>
                                    <p:anim calcmode="lin" valueType="num">
                                      <p:cBhvr>
                                        <p:cTn id="35" dur="500" fill="hold"/>
                                        <p:tgtEl>
                                          <p:spTgt spid="130082"/>
                                        </p:tgtEl>
                                        <p:attrNameLst>
                                          <p:attrName>ppt_w</p:attrName>
                                        </p:attrNameLst>
                                      </p:cBhvr>
                                      <p:tavLst>
                                        <p:tav tm="0">
                                          <p:val>
                                            <p:fltVal val="0"/>
                                          </p:val>
                                        </p:tav>
                                        <p:tav tm="100000">
                                          <p:val>
                                            <p:strVal val="#ppt_w"/>
                                          </p:val>
                                        </p:tav>
                                      </p:tavLst>
                                    </p:anim>
                                    <p:anim calcmode="lin" valueType="num">
                                      <p:cBhvr>
                                        <p:cTn id="36" dur="500" fill="hold"/>
                                        <p:tgtEl>
                                          <p:spTgt spid="130082"/>
                                        </p:tgtEl>
                                        <p:attrNameLst>
                                          <p:attrName>ppt_h</p:attrName>
                                        </p:attrNameLst>
                                      </p:cBhvr>
                                      <p:tavLst>
                                        <p:tav tm="0">
                                          <p:val>
                                            <p:fltVal val="0"/>
                                          </p:val>
                                        </p:tav>
                                        <p:tav tm="100000">
                                          <p:val>
                                            <p:strVal val="#ppt_h"/>
                                          </p:val>
                                        </p:tav>
                                      </p:tavLst>
                                    </p:anim>
                                    <p:animEffect transition="in" filter="fade">
                                      <p:cBhvr>
                                        <p:cTn id="37" dur="500"/>
                                        <p:tgtEl>
                                          <p:spTgt spid="13008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30083"/>
                                        </p:tgtEl>
                                        <p:attrNameLst>
                                          <p:attrName>style.visibility</p:attrName>
                                        </p:attrNameLst>
                                      </p:cBhvr>
                                      <p:to>
                                        <p:strVal val="visible"/>
                                      </p:to>
                                    </p:set>
                                    <p:anim calcmode="lin" valueType="num">
                                      <p:cBhvr>
                                        <p:cTn id="42" dur="500" fill="hold"/>
                                        <p:tgtEl>
                                          <p:spTgt spid="130083"/>
                                        </p:tgtEl>
                                        <p:attrNameLst>
                                          <p:attrName>ppt_w</p:attrName>
                                        </p:attrNameLst>
                                      </p:cBhvr>
                                      <p:tavLst>
                                        <p:tav tm="0">
                                          <p:val>
                                            <p:fltVal val="0"/>
                                          </p:val>
                                        </p:tav>
                                        <p:tav tm="100000">
                                          <p:val>
                                            <p:strVal val="#ppt_w"/>
                                          </p:val>
                                        </p:tav>
                                      </p:tavLst>
                                    </p:anim>
                                    <p:anim calcmode="lin" valueType="num">
                                      <p:cBhvr>
                                        <p:cTn id="43" dur="500" fill="hold"/>
                                        <p:tgtEl>
                                          <p:spTgt spid="130083"/>
                                        </p:tgtEl>
                                        <p:attrNameLst>
                                          <p:attrName>ppt_h</p:attrName>
                                        </p:attrNameLst>
                                      </p:cBhvr>
                                      <p:tavLst>
                                        <p:tav tm="0">
                                          <p:val>
                                            <p:fltVal val="0"/>
                                          </p:val>
                                        </p:tav>
                                        <p:tav tm="100000">
                                          <p:val>
                                            <p:strVal val="#ppt_h"/>
                                          </p:val>
                                        </p:tav>
                                      </p:tavLst>
                                    </p:anim>
                                    <p:animEffect transition="in" filter="fade">
                                      <p:cBhvr>
                                        <p:cTn id="44" dur="500"/>
                                        <p:tgtEl>
                                          <p:spTgt spid="13008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30084"/>
                                        </p:tgtEl>
                                        <p:attrNameLst>
                                          <p:attrName>style.visibility</p:attrName>
                                        </p:attrNameLst>
                                      </p:cBhvr>
                                      <p:to>
                                        <p:strVal val="visible"/>
                                      </p:to>
                                    </p:set>
                                    <p:anim calcmode="lin" valueType="num">
                                      <p:cBhvr>
                                        <p:cTn id="49" dur="500" fill="hold"/>
                                        <p:tgtEl>
                                          <p:spTgt spid="130084"/>
                                        </p:tgtEl>
                                        <p:attrNameLst>
                                          <p:attrName>ppt_w</p:attrName>
                                        </p:attrNameLst>
                                      </p:cBhvr>
                                      <p:tavLst>
                                        <p:tav tm="0">
                                          <p:val>
                                            <p:fltVal val="0"/>
                                          </p:val>
                                        </p:tav>
                                        <p:tav tm="100000">
                                          <p:val>
                                            <p:strVal val="#ppt_w"/>
                                          </p:val>
                                        </p:tav>
                                      </p:tavLst>
                                    </p:anim>
                                    <p:anim calcmode="lin" valueType="num">
                                      <p:cBhvr>
                                        <p:cTn id="50" dur="500" fill="hold"/>
                                        <p:tgtEl>
                                          <p:spTgt spid="130084"/>
                                        </p:tgtEl>
                                        <p:attrNameLst>
                                          <p:attrName>ppt_h</p:attrName>
                                        </p:attrNameLst>
                                      </p:cBhvr>
                                      <p:tavLst>
                                        <p:tav tm="0">
                                          <p:val>
                                            <p:fltVal val="0"/>
                                          </p:val>
                                        </p:tav>
                                        <p:tav tm="100000">
                                          <p:val>
                                            <p:strVal val="#ppt_h"/>
                                          </p:val>
                                        </p:tav>
                                      </p:tavLst>
                                    </p:anim>
                                    <p:animEffect transition="in" filter="fade">
                                      <p:cBhvr>
                                        <p:cTn id="51" dur="500"/>
                                        <p:tgtEl>
                                          <p:spTgt spid="13008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30085"/>
                                        </p:tgtEl>
                                        <p:attrNameLst>
                                          <p:attrName>style.visibility</p:attrName>
                                        </p:attrNameLst>
                                      </p:cBhvr>
                                      <p:to>
                                        <p:strVal val="visible"/>
                                      </p:to>
                                    </p:set>
                                    <p:anim calcmode="lin" valueType="num">
                                      <p:cBhvr>
                                        <p:cTn id="56" dur="500" fill="hold"/>
                                        <p:tgtEl>
                                          <p:spTgt spid="130085"/>
                                        </p:tgtEl>
                                        <p:attrNameLst>
                                          <p:attrName>ppt_w</p:attrName>
                                        </p:attrNameLst>
                                      </p:cBhvr>
                                      <p:tavLst>
                                        <p:tav tm="0">
                                          <p:val>
                                            <p:fltVal val="0"/>
                                          </p:val>
                                        </p:tav>
                                        <p:tav tm="100000">
                                          <p:val>
                                            <p:strVal val="#ppt_w"/>
                                          </p:val>
                                        </p:tav>
                                      </p:tavLst>
                                    </p:anim>
                                    <p:anim calcmode="lin" valueType="num">
                                      <p:cBhvr>
                                        <p:cTn id="57" dur="500" fill="hold"/>
                                        <p:tgtEl>
                                          <p:spTgt spid="130085"/>
                                        </p:tgtEl>
                                        <p:attrNameLst>
                                          <p:attrName>ppt_h</p:attrName>
                                        </p:attrNameLst>
                                      </p:cBhvr>
                                      <p:tavLst>
                                        <p:tav tm="0">
                                          <p:val>
                                            <p:fltVal val="0"/>
                                          </p:val>
                                        </p:tav>
                                        <p:tav tm="100000">
                                          <p:val>
                                            <p:strVal val="#ppt_h"/>
                                          </p:val>
                                        </p:tav>
                                      </p:tavLst>
                                    </p:anim>
                                    <p:animEffect transition="in" filter="fade">
                                      <p:cBhvr>
                                        <p:cTn id="58" dur="500"/>
                                        <p:tgtEl>
                                          <p:spTgt spid="130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78" grpId="0" bldLvl="0" animBg="1"/>
      <p:bldP spid="130079" grpId="0" bldLvl="0" animBg="1"/>
      <p:bldP spid="130080" grpId="0" bldLvl="0" animBg="1"/>
      <p:bldP spid="130081" grpId="0" bldLvl="0" animBg="1"/>
      <p:bldP spid="130082" grpId="0" bldLvl="0" animBg="1"/>
      <p:bldP spid="130083" grpId="0" bldLvl="0" animBg="1"/>
      <p:bldP spid="130084" grpId="0" bldLvl="0" animBg="1"/>
      <p:bldP spid="130085"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6"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图片 3126" descr="川教社历史课程网吴涛、蒋国化制作，更多川教版资源请访问http://www.chuanjiaoban.c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9248" y="2795588"/>
            <a:ext cx="452556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矩形 5"/>
          <p:cNvSpPr>
            <a:spLocks noChangeArrowheads="1"/>
          </p:cNvSpPr>
          <p:nvPr/>
        </p:nvSpPr>
        <p:spPr bwMode="auto">
          <a:xfrm>
            <a:off x="606029" y="3576638"/>
            <a:ext cx="416361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2800" b="1">
                <a:solidFill>
                  <a:srgbClr val="000000"/>
                </a:solidFill>
                <a:latin typeface="Arial" pitchFamily="34" charset="0"/>
              </a:rPr>
              <a:t>A</a:t>
            </a:r>
            <a:r>
              <a:rPr lang="zh-CN" altLang="en-US" sz="2800" b="1">
                <a:solidFill>
                  <a:srgbClr val="000000"/>
                </a:solidFill>
                <a:latin typeface="Arial" pitchFamily="34" charset="0"/>
              </a:rPr>
              <a:t>．日本明治维新</a:t>
            </a:r>
            <a:endParaRPr lang="zh-CN" altLang="en-US" sz="2800" b="1">
              <a:latin typeface="Arial" pitchFamily="34" charset="0"/>
            </a:endParaRPr>
          </a:p>
          <a:p>
            <a:pPr eaLnBrk="0" hangingPunct="0"/>
            <a:r>
              <a:rPr lang="en-US" altLang="zh-CN" sz="2800" b="1">
                <a:solidFill>
                  <a:srgbClr val="000000"/>
                </a:solidFill>
                <a:latin typeface="Arial" pitchFamily="34" charset="0"/>
              </a:rPr>
              <a:t>B</a:t>
            </a:r>
            <a:r>
              <a:rPr lang="zh-CN" altLang="en-US" sz="2800" b="1">
                <a:solidFill>
                  <a:srgbClr val="000000"/>
                </a:solidFill>
                <a:latin typeface="Arial" pitchFamily="34" charset="0"/>
              </a:rPr>
              <a:t>．俄国农奴制改革</a:t>
            </a:r>
            <a:endParaRPr lang="zh-CN" altLang="en-US" sz="2800" b="1">
              <a:latin typeface="Arial" pitchFamily="34" charset="0"/>
            </a:endParaRPr>
          </a:p>
          <a:p>
            <a:pPr eaLnBrk="0" hangingPunct="0"/>
            <a:r>
              <a:rPr lang="en-US" altLang="zh-CN" sz="2800" b="1">
                <a:solidFill>
                  <a:srgbClr val="000000"/>
                </a:solidFill>
                <a:latin typeface="Arial" pitchFamily="34" charset="0"/>
              </a:rPr>
              <a:t>C</a:t>
            </a:r>
            <a:r>
              <a:rPr lang="zh-CN" altLang="en-US" sz="2800" b="1">
                <a:solidFill>
                  <a:srgbClr val="000000"/>
                </a:solidFill>
                <a:latin typeface="Arial" pitchFamily="34" charset="0"/>
              </a:rPr>
              <a:t>．美国南北战争</a:t>
            </a:r>
            <a:endParaRPr lang="zh-CN" altLang="en-US" sz="2800" b="1">
              <a:latin typeface="Arial" pitchFamily="34" charset="0"/>
            </a:endParaRPr>
          </a:p>
          <a:p>
            <a:pPr eaLnBrk="0" hangingPunct="0"/>
            <a:r>
              <a:rPr lang="en-US" altLang="zh-CN" sz="2800" b="1">
                <a:solidFill>
                  <a:srgbClr val="000000"/>
                </a:solidFill>
                <a:latin typeface="Arial" pitchFamily="34" charset="0"/>
              </a:rPr>
              <a:t>D</a:t>
            </a:r>
            <a:r>
              <a:rPr lang="zh-CN" altLang="en-US" sz="2800" b="1">
                <a:solidFill>
                  <a:srgbClr val="000000"/>
                </a:solidFill>
                <a:latin typeface="Arial" pitchFamily="34" charset="0"/>
              </a:rPr>
              <a:t>．法国大革命</a:t>
            </a:r>
            <a:endParaRPr lang="zh-CN" altLang="en-US" sz="2800" b="1">
              <a:latin typeface="Arial" pitchFamily="34" charset="0"/>
            </a:endParaRPr>
          </a:p>
        </p:txBody>
      </p:sp>
      <p:sp>
        <p:nvSpPr>
          <p:cNvPr id="8" name="笑脸 7"/>
          <p:cNvSpPr/>
          <p:nvPr/>
        </p:nvSpPr>
        <p:spPr>
          <a:xfrm>
            <a:off x="531019" y="3462339"/>
            <a:ext cx="520304" cy="669925"/>
          </a:xfrm>
          <a:prstGeom prst="smileyFac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dirty="0">
              <a:solidFill>
                <a:srgbClr val="FF0000"/>
              </a:solidFill>
            </a:endParaRPr>
          </a:p>
        </p:txBody>
      </p:sp>
      <p:sp>
        <p:nvSpPr>
          <p:cNvPr id="38920" name="Rectangle 2"/>
          <p:cNvSpPr>
            <a:spLocks noChangeArrowheads="1"/>
          </p:cNvSpPr>
          <p:nvPr/>
        </p:nvSpPr>
        <p:spPr bwMode="auto">
          <a:xfrm>
            <a:off x="688181" y="261939"/>
            <a:ext cx="79819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endParaRPr lang="zh-CN" altLang="en-US" sz="3200" b="1">
              <a:latin typeface="Arial" pitchFamily="34" charset="0"/>
            </a:endParaRPr>
          </a:p>
          <a:p>
            <a:pPr eaLnBrk="0" hangingPunct="0"/>
            <a:r>
              <a:rPr lang="zh-CN" altLang="en-US" sz="3200" b="1">
                <a:solidFill>
                  <a:srgbClr val="0000FF"/>
                </a:solidFill>
                <a:latin typeface="Arial" pitchFamily="34" charset="0"/>
              </a:rPr>
              <a:t> </a:t>
            </a:r>
            <a:endParaRPr lang="en-US" altLang="zh-CN" sz="3200" b="1">
              <a:solidFill>
                <a:srgbClr val="0000FF"/>
              </a:solidFill>
              <a:latin typeface="Arial" pitchFamily="34" charset="0"/>
            </a:endParaRPr>
          </a:p>
          <a:p>
            <a:pPr eaLnBrk="0" hangingPunct="0"/>
            <a:r>
              <a:rPr lang="en-US" altLang="zh-CN" sz="3200" b="1">
                <a:solidFill>
                  <a:srgbClr val="0000FF"/>
                </a:solidFill>
                <a:latin typeface="Arial" pitchFamily="34" charset="0"/>
              </a:rPr>
              <a:t>1</a:t>
            </a:r>
            <a:r>
              <a:rPr lang="zh-CN" altLang="en-US" sz="3200" b="1">
                <a:solidFill>
                  <a:srgbClr val="0000FF"/>
                </a:solidFill>
                <a:latin typeface="Arial" pitchFamily="34" charset="0"/>
              </a:rPr>
              <a:t>、◆（</a:t>
            </a:r>
            <a:r>
              <a:rPr lang="en-US" altLang="zh-CN" sz="3200" b="1">
                <a:solidFill>
                  <a:srgbClr val="0000FF"/>
                </a:solidFill>
                <a:latin typeface="Arial" pitchFamily="34" charset="0"/>
              </a:rPr>
              <a:t>2017·</a:t>
            </a:r>
            <a:r>
              <a:rPr lang="zh-CN" altLang="en-US" sz="3200" b="1">
                <a:solidFill>
                  <a:srgbClr val="0000FF"/>
                </a:solidFill>
                <a:latin typeface="Arial" pitchFamily="34" charset="0"/>
              </a:rPr>
              <a:t>山东聊城）</a:t>
            </a:r>
            <a:r>
              <a:rPr lang="en-US" altLang="zh-CN" sz="3200" b="1">
                <a:solidFill>
                  <a:srgbClr val="000000"/>
                </a:solidFill>
                <a:latin typeface="Arial" pitchFamily="34" charset="0"/>
              </a:rPr>
              <a:t>23</a:t>
            </a:r>
            <a:r>
              <a:rPr lang="zh-CN" altLang="en-US" sz="3200" b="1">
                <a:solidFill>
                  <a:srgbClr val="000000"/>
                </a:solidFill>
                <a:latin typeface="Arial" pitchFamily="34" charset="0"/>
              </a:rPr>
              <a:t>．观察右面图示。方框内的文字应是</a:t>
            </a:r>
            <a:r>
              <a:rPr lang="zh-CN" altLang="en-US" sz="3200" b="1">
                <a:latin typeface="Arial" pitchFamily="34" charset="0"/>
              </a:rPr>
              <a:t>（   ）</a:t>
            </a:r>
            <a:endParaRPr lang="en-US" altLang="zh-CN" sz="3200" b="1">
              <a:latin typeface="Arial" pitchFamily="34" charset="0"/>
            </a:endParaRPr>
          </a:p>
          <a:p>
            <a:pPr eaLnBrk="0" hangingPunct="0"/>
            <a:endParaRPr lang="en-US" altLang="zh-CN" sz="3200" b="1">
              <a:latin typeface="Arial" pitchFamily="34" charset="0"/>
            </a:endParaRPr>
          </a:p>
        </p:txBody>
      </p:sp>
    </p:spTree>
    <p:extLst>
      <p:ext uri="{BB962C8B-B14F-4D97-AF65-F5344CB8AC3E}">
        <p14:creationId xmlns:p14="http://schemas.microsoft.com/office/powerpoint/2010/main" val="3026881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100000">
                                          <p:val>
                                            <p:strVal val="#ppt_x"/>
                                          </p:val>
                                        </p:tav>
                                      </p:tavLst>
                                    </p:anim>
                                    <p:anim calcmode="lin" valueType="num">
                                      <p:cBhvr>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矩形 3"/>
          <p:cNvSpPr>
            <a:spLocks noChangeArrowheads="1"/>
          </p:cNvSpPr>
          <p:nvPr/>
        </p:nvSpPr>
        <p:spPr bwMode="auto">
          <a:xfrm>
            <a:off x="870348" y="3892550"/>
            <a:ext cx="7511653"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Arial" pitchFamily="34" charset="0"/>
              </a:rPr>
              <a:t>3</a:t>
            </a:r>
            <a:r>
              <a:rPr lang="zh-CN" altLang="en-US" sz="3200" b="1">
                <a:latin typeface="Arial" pitchFamily="34" charset="0"/>
              </a:rPr>
              <a:t>、</a:t>
            </a:r>
            <a:r>
              <a:rPr lang="en-US" altLang="zh-CN" sz="3200" b="1">
                <a:latin typeface="Arial" pitchFamily="34" charset="0"/>
              </a:rPr>
              <a:t>19</a:t>
            </a:r>
            <a:r>
              <a:rPr lang="zh-CN" altLang="en-US" sz="3200" b="1">
                <a:latin typeface="Arial" pitchFamily="34" charset="0"/>
              </a:rPr>
              <a:t>世纪六七十年代，一些国家为摆脱统治危机和解决内部矛盾，掀起了一场国家体制改革和革命的狂潮。下列历史事件不属于该</a:t>
            </a:r>
            <a:r>
              <a:rPr lang="en-US" altLang="zh-CN" sz="3200" b="1">
                <a:latin typeface="Arial" pitchFamily="34" charset="0"/>
              </a:rPr>
              <a:t>“</a:t>
            </a:r>
            <a:r>
              <a:rPr lang="zh-CN" altLang="en-US" sz="3200" b="1">
                <a:latin typeface="Arial" pitchFamily="34" charset="0"/>
              </a:rPr>
              <a:t>狂潮</a:t>
            </a:r>
            <a:r>
              <a:rPr lang="en-US" altLang="zh-CN" sz="3200" b="1">
                <a:latin typeface="Arial" pitchFamily="34" charset="0"/>
              </a:rPr>
              <a:t>”</a:t>
            </a:r>
            <a:r>
              <a:rPr lang="zh-CN" altLang="en-US" sz="3200" b="1">
                <a:latin typeface="Arial" pitchFamily="34" charset="0"/>
              </a:rPr>
              <a:t>的是（   ）</a:t>
            </a:r>
          </a:p>
          <a:p>
            <a:r>
              <a:rPr lang="en-US" altLang="zh-CN" sz="3200" b="1">
                <a:latin typeface="Arial" pitchFamily="34" charset="0"/>
              </a:rPr>
              <a:t>A.</a:t>
            </a:r>
            <a:r>
              <a:rPr lang="zh-CN" altLang="en-US" sz="3200" b="1">
                <a:latin typeface="Arial" pitchFamily="34" charset="0"/>
              </a:rPr>
              <a:t>英国宪章运动</a:t>
            </a:r>
            <a:r>
              <a:rPr lang="en-US" altLang="zh-CN" sz="3200" b="1">
                <a:latin typeface="Arial" pitchFamily="34" charset="0"/>
              </a:rPr>
              <a:t>     B.</a:t>
            </a:r>
            <a:r>
              <a:rPr lang="zh-CN" altLang="en-US" sz="3200" b="1">
                <a:latin typeface="Arial" pitchFamily="34" charset="0"/>
              </a:rPr>
              <a:t>美国南北战争</a:t>
            </a:r>
            <a:r>
              <a:rPr lang="en-US" altLang="zh-CN" sz="3200" b="1">
                <a:latin typeface="Arial" pitchFamily="34" charset="0"/>
              </a:rPr>
              <a:t>   </a:t>
            </a:r>
          </a:p>
          <a:p>
            <a:r>
              <a:rPr lang="en-US" altLang="zh-CN" sz="3200" b="1">
                <a:latin typeface="Arial" pitchFamily="34" charset="0"/>
              </a:rPr>
              <a:t> C.</a:t>
            </a:r>
            <a:r>
              <a:rPr lang="zh-CN" altLang="en-US" sz="3200" b="1">
                <a:latin typeface="Arial" pitchFamily="34" charset="0"/>
              </a:rPr>
              <a:t>日本明治维新</a:t>
            </a:r>
            <a:r>
              <a:rPr lang="en-US" altLang="zh-CN" sz="3200" b="1">
                <a:latin typeface="Arial" pitchFamily="34" charset="0"/>
              </a:rPr>
              <a:t>     D.</a:t>
            </a:r>
            <a:r>
              <a:rPr lang="zh-CN" altLang="en-US" sz="3200" b="1">
                <a:latin typeface="Arial" pitchFamily="34" charset="0"/>
              </a:rPr>
              <a:t>俄国农奴制改革</a:t>
            </a:r>
          </a:p>
        </p:txBody>
      </p:sp>
      <p:sp>
        <p:nvSpPr>
          <p:cNvPr id="5" name="笑脸 4"/>
          <p:cNvSpPr/>
          <p:nvPr/>
        </p:nvSpPr>
        <p:spPr>
          <a:xfrm>
            <a:off x="804863" y="5394326"/>
            <a:ext cx="428625" cy="500063"/>
          </a:xfrm>
          <a:prstGeom prst="smileyFac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sz="3200" dirty="0">
              <a:solidFill>
                <a:srgbClr val="FF0000"/>
              </a:solidFill>
            </a:endParaRPr>
          </a:p>
        </p:txBody>
      </p:sp>
      <p:sp>
        <p:nvSpPr>
          <p:cNvPr id="39943" name="Rectangle 2"/>
          <p:cNvSpPr>
            <a:spLocks noChangeArrowheads="1"/>
          </p:cNvSpPr>
          <p:nvPr/>
        </p:nvSpPr>
        <p:spPr bwMode="auto">
          <a:xfrm>
            <a:off x="804863" y="1126362"/>
            <a:ext cx="10671511"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r>
              <a:rPr lang="en-US" altLang="zh-CN" sz="3200" b="1">
                <a:solidFill>
                  <a:srgbClr val="000000"/>
                </a:solidFill>
                <a:latin typeface="Arial" pitchFamily="34" charset="0"/>
              </a:rPr>
              <a:t>2</a:t>
            </a:r>
            <a:r>
              <a:rPr lang="zh-CN" altLang="en-US" sz="3200" b="1">
                <a:solidFill>
                  <a:srgbClr val="000000"/>
                </a:solidFill>
                <a:latin typeface="Arial" pitchFamily="34" charset="0"/>
              </a:rPr>
              <a:t>、在日本明治维新改革中，推动资本主义快速发展的经济</a:t>
            </a:r>
          </a:p>
          <a:p>
            <a:pPr eaLnBrk="0" hangingPunct="0"/>
            <a:r>
              <a:rPr lang="zh-CN" altLang="en-US" sz="3200" b="1">
                <a:solidFill>
                  <a:srgbClr val="000000"/>
                </a:solidFill>
                <a:latin typeface="Arial" pitchFamily="34" charset="0"/>
              </a:rPr>
              <a:t>措施是</a:t>
            </a:r>
            <a:r>
              <a:rPr lang="zh-CN" altLang="en-US" sz="3200" b="1">
                <a:latin typeface="Arial" pitchFamily="34" charset="0"/>
              </a:rPr>
              <a:t>（   ）</a:t>
            </a:r>
            <a:endParaRPr lang="en-US" altLang="zh-CN" sz="3200" b="1">
              <a:latin typeface="Arial" pitchFamily="34" charset="0"/>
            </a:endParaRPr>
          </a:p>
          <a:p>
            <a:pPr eaLnBrk="0" hangingPunct="0"/>
            <a:r>
              <a:rPr lang="en-US" altLang="zh-CN" sz="3200" b="1">
                <a:solidFill>
                  <a:srgbClr val="000000"/>
                </a:solidFill>
                <a:latin typeface="Arial" pitchFamily="34" charset="0"/>
              </a:rPr>
              <a:t>A</a:t>
            </a:r>
            <a:r>
              <a:rPr lang="zh-CN" altLang="en-US" sz="3200" b="1">
                <a:solidFill>
                  <a:srgbClr val="000000"/>
                </a:solidFill>
                <a:latin typeface="Arial" pitchFamily="34" charset="0"/>
              </a:rPr>
              <a:t>．废除封建身份制度             </a:t>
            </a:r>
            <a:r>
              <a:rPr lang="en-US" altLang="zh-CN" sz="3200" b="1">
                <a:solidFill>
                  <a:srgbClr val="000000"/>
                </a:solidFill>
                <a:latin typeface="Arial" pitchFamily="34" charset="0"/>
              </a:rPr>
              <a:t>B</a:t>
            </a:r>
            <a:r>
              <a:rPr lang="zh-CN" altLang="en-US" sz="3200" b="1">
                <a:solidFill>
                  <a:srgbClr val="000000"/>
                </a:solidFill>
                <a:latin typeface="Arial" pitchFamily="34" charset="0"/>
              </a:rPr>
              <a:t>．提倡社会文明开化</a:t>
            </a:r>
            <a:endParaRPr lang="zh-CN" altLang="en-US" sz="3200" b="1">
              <a:latin typeface="Arial" pitchFamily="34" charset="0"/>
            </a:endParaRPr>
          </a:p>
          <a:p>
            <a:pPr eaLnBrk="0" hangingPunct="0"/>
            <a:r>
              <a:rPr lang="en-US" altLang="zh-CN" sz="3200" b="1">
                <a:solidFill>
                  <a:srgbClr val="000000"/>
                </a:solidFill>
                <a:latin typeface="Arial" pitchFamily="34" charset="0"/>
              </a:rPr>
              <a:t>C</a:t>
            </a:r>
            <a:r>
              <a:rPr lang="zh-CN" altLang="en-US" sz="3200" b="1">
                <a:solidFill>
                  <a:srgbClr val="000000"/>
                </a:solidFill>
                <a:latin typeface="Arial" pitchFamily="34" charset="0"/>
              </a:rPr>
              <a:t>．鼓励发展近代工业             </a:t>
            </a:r>
            <a:r>
              <a:rPr lang="en-US" altLang="zh-CN" sz="3200" b="1">
                <a:solidFill>
                  <a:srgbClr val="000000"/>
                </a:solidFill>
                <a:latin typeface="Arial" pitchFamily="34" charset="0"/>
              </a:rPr>
              <a:t>D</a:t>
            </a:r>
            <a:r>
              <a:rPr lang="zh-CN" altLang="en-US" sz="3200" b="1">
                <a:solidFill>
                  <a:srgbClr val="000000"/>
                </a:solidFill>
                <a:latin typeface="Arial" pitchFamily="34" charset="0"/>
              </a:rPr>
              <a:t>．大力拓展世界市场</a:t>
            </a:r>
            <a:endParaRPr lang="zh-CN" altLang="en-US" sz="3200" b="1">
              <a:latin typeface="Arial" pitchFamily="34" charset="0"/>
            </a:endParaRPr>
          </a:p>
        </p:txBody>
      </p:sp>
      <p:sp>
        <p:nvSpPr>
          <p:cNvPr id="6" name="笑脸 5"/>
          <p:cNvSpPr/>
          <p:nvPr/>
        </p:nvSpPr>
        <p:spPr>
          <a:xfrm>
            <a:off x="804863" y="2687638"/>
            <a:ext cx="428625" cy="500062"/>
          </a:xfrm>
          <a:prstGeom prst="smileyFac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sz="3200" dirty="0">
              <a:solidFill>
                <a:srgbClr val="FF0000"/>
              </a:solidFill>
            </a:endParaRPr>
          </a:p>
        </p:txBody>
      </p:sp>
    </p:spTree>
    <p:extLst>
      <p:ext uri="{BB962C8B-B14F-4D97-AF65-F5344CB8AC3E}">
        <p14:creationId xmlns:p14="http://schemas.microsoft.com/office/powerpoint/2010/main" val="1902060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100000">
                                          <p:val>
                                            <p:strVal val="#ppt_x"/>
                                          </p:val>
                                        </p:tav>
                                      </p:tavLst>
                                    </p:anim>
                                    <p:anim calcmode="lin" valueType="num">
                                      <p:cBhvr>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图片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0400"/>
            <a:ext cx="804863" cy="107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26" descr="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0" y="-952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28" descr="花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6522" y="5565776"/>
            <a:ext cx="90487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矩形 3"/>
          <p:cNvSpPr>
            <a:spLocks noChangeArrowheads="1"/>
          </p:cNvSpPr>
          <p:nvPr/>
        </p:nvSpPr>
        <p:spPr bwMode="auto">
          <a:xfrm>
            <a:off x="688181" y="971551"/>
            <a:ext cx="821650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a:latin typeface="Arial" pitchFamily="34" charset="0"/>
              </a:rPr>
              <a:t>4</a:t>
            </a:r>
            <a:r>
              <a:rPr lang="zh-CN" altLang="en-US" sz="3200">
                <a:latin typeface="Arial" pitchFamily="34" charset="0"/>
              </a:rPr>
              <a:t>、（</a:t>
            </a:r>
            <a:r>
              <a:rPr lang="en-US" altLang="zh-CN" sz="3200" b="1">
                <a:latin typeface="Arial" pitchFamily="34" charset="0"/>
              </a:rPr>
              <a:t>2014·</a:t>
            </a:r>
            <a:r>
              <a:rPr lang="zh-CN" altLang="en-US" sz="3200" b="1">
                <a:latin typeface="Arial" pitchFamily="34" charset="0"/>
              </a:rPr>
              <a:t>山东荷泽</a:t>
            </a:r>
            <a:r>
              <a:rPr lang="en-US" altLang="zh-CN" sz="3200" b="1">
                <a:latin typeface="Arial" pitchFamily="34" charset="0"/>
              </a:rPr>
              <a:t>·15</a:t>
            </a:r>
            <a:r>
              <a:rPr lang="zh-CN" altLang="en-US" sz="3200" b="1">
                <a:latin typeface="Arial" pitchFamily="34" charset="0"/>
              </a:rPr>
              <a:t>）下图中的三股潮流组成了</a:t>
            </a:r>
            <a:r>
              <a:rPr lang="en-US" altLang="zh-CN" sz="3200" b="1">
                <a:latin typeface="Arial" pitchFamily="34" charset="0"/>
              </a:rPr>
              <a:t>l9</a:t>
            </a:r>
            <a:r>
              <a:rPr lang="zh-CN" altLang="en-US" sz="3200" b="1">
                <a:latin typeface="Arial" pitchFamily="34" charset="0"/>
              </a:rPr>
              <a:t>世纪世界历史的基本内容，引发这三股潮流的最主要因素是（   ）</a:t>
            </a:r>
          </a:p>
        </p:txBody>
      </p:sp>
      <p:sp>
        <p:nvSpPr>
          <p:cNvPr id="40966" name="矩形 4"/>
          <p:cNvSpPr>
            <a:spLocks noChangeArrowheads="1"/>
          </p:cNvSpPr>
          <p:nvPr/>
        </p:nvSpPr>
        <p:spPr bwMode="auto">
          <a:xfrm>
            <a:off x="841772" y="2163764"/>
            <a:ext cx="6858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latin typeface="Arial" pitchFamily="34" charset="0"/>
              </a:rPr>
              <a:t>A</a:t>
            </a:r>
            <a:r>
              <a:rPr lang="zh-CN" altLang="en-US" sz="3200" b="1">
                <a:latin typeface="Arial" pitchFamily="34" charset="0"/>
              </a:rPr>
              <a:t>．</a:t>
            </a:r>
            <a:r>
              <a:rPr lang="zh-CN" altLang="en-US" sz="3200" b="1">
                <a:latin typeface="黑体" pitchFamily="49" charset="-122"/>
                <a:ea typeface="黑体" pitchFamily="49" charset="-122"/>
              </a:rPr>
              <a:t>工业革命                </a:t>
            </a:r>
            <a:r>
              <a:rPr lang="en-US" altLang="zh-CN" sz="3200" b="1">
                <a:latin typeface="黑体" pitchFamily="49" charset="-122"/>
                <a:ea typeface="黑体" pitchFamily="49" charset="-122"/>
              </a:rPr>
              <a:t>B</a:t>
            </a:r>
            <a:r>
              <a:rPr lang="zh-CN" altLang="en-US" sz="3200" b="1">
                <a:latin typeface="黑体" pitchFamily="49" charset="-122"/>
                <a:ea typeface="黑体" pitchFamily="49" charset="-122"/>
              </a:rPr>
              <a:t>．新航路的开辟</a:t>
            </a:r>
            <a:endParaRPr lang="en-US" altLang="zh-CN" sz="3200" b="1">
              <a:latin typeface="黑体" pitchFamily="49" charset="-122"/>
              <a:ea typeface="黑体" pitchFamily="49" charset="-122"/>
            </a:endParaRPr>
          </a:p>
          <a:p>
            <a:r>
              <a:rPr lang="en-US" altLang="zh-CN" sz="3200" b="1">
                <a:latin typeface="黑体" pitchFamily="49" charset="-122"/>
                <a:ea typeface="黑体" pitchFamily="49" charset="-122"/>
              </a:rPr>
              <a:t>C</a:t>
            </a:r>
            <a:r>
              <a:rPr lang="zh-CN" altLang="en-US" sz="3200" b="1">
                <a:latin typeface="黑体" pitchFamily="49" charset="-122"/>
                <a:ea typeface="黑体" pitchFamily="49" charset="-122"/>
              </a:rPr>
              <a:t>．殖民扩张与掠夺          </a:t>
            </a:r>
            <a:r>
              <a:rPr lang="en-US" altLang="zh-CN" sz="3200" b="1">
                <a:latin typeface="黑体" pitchFamily="49" charset="-122"/>
                <a:ea typeface="黑体" pitchFamily="49" charset="-122"/>
              </a:rPr>
              <a:t>D</a:t>
            </a:r>
            <a:r>
              <a:rPr lang="zh-CN" altLang="en-US" sz="3200" b="1">
                <a:latin typeface="黑体" pitchFamily="49" charset="-122"/>
                <a:ea typeface="黑体" pitchFamily="49" charset="-122"/>
              </a:rPr>
              <a:t>．经济的全球化</a:t>
            </a:r>
          </a:p>
        </p:txBody>
      </p:sp>
      <p:pic>
        <p:nvPicPr>
          <p:cNvPr id="40967" name="Picture 12" descr="D:\360安全浏览器下载\webwxgetmsgim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3069" y="3390901"/>
            <a:ext cx="5404247"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笑脸 10"/>
          <p:cNvSpPr/>
          <p:nvPr/>
        </p:nvSpPr>
        <p:spPr>
          <a:xfrm>
            <a:off x="750094" y="2151064"/>
            <a:ext cx="547688" cy="657225"/>
          </a:xfrm>
          <a:prstGeom prst="smileyFac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sz="3200"/>
          </a:p>
        </p:txBody>
      </p:sp>
    </p:spTree>
    <p:extLst>
      <p:ext uri="{BB962C8B-B14F-4D97-AF65-F5344CB8AC3E}">
        <p14:creationId xmlns:p14="http://schemas.microsoft.com/office/powerpoint/2010/main" val="3312508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矩形 36865"/>
          <p:cNvSpPr/>
          <p:nvPr/>
        </p:nvSpPr>
        <p:spPr>
          <a:xfrm>
            <a:off x="398860" y="180976"/>
            <a:ext cx="8445103" cy="1865126"/>
          </a:xfrm>
          <a:prstGeom prst="rect">
            <a:avLst/>
          </a:prstGeom>
          <a:noFill/>
          <a:ln w="9525">
            <a:noFill/>
          </a:ln>
        </p:spPr>
        <p:txBody>
          <a:bodyPr>
            <a:spAutoFit/>
          </a:bodyPr>
          <a:lstStyle/>
          <a:p>
            <a:pPr>
              <a:lnSpc>
                <a:spcPct val="120000"/>
              </a:lnSpc>
              <a:spcBef>
                <a:spcPct val="25000"/>
              </a:spcBef>
              <a:defRPr/>
            </a:pPr>
            <a:r>
              <a:rPr lang="en-US" altLang="zh-CN" sz="32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19</a:t>
            </a:r>
            <a:r>
              <a:rPr lang="zh-CN" altLang="en-US" sz="3200" b="1" noProof="1">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世纪中后期，世界历史的潮流是发展资本主义，日本、中国都发生了要求改变社会制度的改革。</a:t>
            </a:r>
          </a:p>
        </p:txBody>
      </p:sp>
      <p:sp>
        <p:nvSpPr>
          <p:cNvPr id="36867" name="矩形 36866"/>
          <p:cNvSpPr/>
          <p:nvPr/>
        </p:nvSpPr>
        <p:spPr>
          <a:xfrm>
            <a:off x="269082" y="1439863"/>
            <a:ext cx="8704660" cy="5410712"/>
          </a:xfrm>
          <a:prstGeom prst="rect">
            <a:avLst/>
          </a:prstGeom>
          <a:noFill/>
          <a:ln w="9525">
            <a:noFill/>
            <a:miter/>
          </a:ln>
        </p:spPr>
        <p:txBody>
          <a:bodyPr>
            <a:spAutoFit/>
          </a:bodyPr>
          <a:lstStyle/>
          <a:p>
            <a:pPr>
              <a:lnSpc>
                <a:spcPct val="130000"/>
              </a:lnSpc>
              <a:spcBef>
                <a:spcPct val="25000"/>
              </a:spcBef>
              <a:defRPr/>
            </a:pP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sym typeface="微软雅黑" panose="020B0503020204020204" pitchFamily="34" charset="-122"/>
              </a:rPr>
              <a:t>①</a:t>
            </a: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日本、中国要求改变社会制度的改革分别是什么？</a:t>
            </a:r>
            <a:endPar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endParaRPr>
          </a:p>
          <a:p>
            <a:pPr>
              <a:lnSpc>
                <a:spcPct val="10000"/>
              </a:lnSpc>
              <a:spcBef>
                <a:spcPct val="25000"/>
              </a:spcBef>
              <a:defRPr/>
            </a:pPr>
            <a:endPar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endParaRPr>
          </a:p>
          <a:p>
            <a:pPr>
              <a:lnSpc>
                <a:spcPct val="190000"/>
              </a:lnSpc>
              <a:spcBef>
                <a:spcPct val="25000"/>
              </a:spcBef>
              <a:defRPr/>
            </a:pP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sym typeface="微软雅黑" panose="020B0503020204020204" pitchFamily="34" charset="-122"/>
              </a:rPr>
              <a:t>②</a:t>
            </a: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两国改革背景有何相似之处？</a:t>
            </a:r>
            <a:endPar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endParaRPr>
          </a:p>
          <a:p>
            <a:pPr>
              <a:lnSpc>
                <a:spcPct val="110000"/>
              </a:lnSpc>
              <a:spcBef>
                <a:spcPct val="25000"/>
              </a:spcBef>
              <a:defRPr/>
            </a:pP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sym typeface="微软雅黑" panose="020B0503020204020204" pitchFamily="34" charset="-122"/>
              </a:rPr>
              <a:t>③</a:t>
            </a: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改革的结果有何不同？对本国的历史发展产生了什么不同的影响？</a:t>
            </a:r>
            <a:endPar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endParaRPr>
          </a:p>
          <a:p>
            <a:pPr>
              <a:spcBef>
                <a:spcPct val="25000"/>
              </a:spcBef>
              <a:defRPr/>
            </a:pPr>
            <a:endPar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endParaRPr>
          </a:p>
          <a:p>
            <a:pPr>
              <a:spcBef>
                <a:spcPct val="25000"/>
              </a:spcBef>
              <a:defRPr/>
            </a:pPr>
            <a:endPar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endParaRPr>
          </a:p>
          <a:p>
            <a:pPr>
              <a:lnSpc>
                <a:spcPct val="50000"/>
              </a:lnSpc>
              <a:spcBef>
                <a:spcPct val="25000"/>
              </a:spcBef>
              <a:defRPr/>
            </a:pP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sym typeface="微软雅黑" panose="020B0503020204020204" pitchFamily="34" charset="-122"/>
              </a:rPr>
              <a:t>④</a:t>
            </a:r>
            <a:r>
              <a:rPr lang="zh-CN" altLang="en-US" sz="3200" b="1" noProof="1">
                <a:effectLst>
                  <a:outerShdw blurRad="38100" dist="38100" dir="2700000">
                    <a:srgbClr val="FFFFFF"/>
                  </a:outerShdw>
                </a:effectLst>
                <a:latin typeface="黑体" panose="02010609060101010101" pitchFamily="49" charset="-122"/>
                <a:ea typeface="黑体" panose="02010609060101010101" pitchFamily="49" charset="-122"/>
                <a:cs typeface="+mn-ea"/>
              </a:rPr>
              <a:t>由此得到什么认识？</a:t>
            </a:r>
          </a:p>
        </p:txBody>
      </p:sp>
      <p:sp>
        <p:nvSpPr>
          <p:cNvPr id="36868" name="文本框 36867"/>
          <p:cNvSpPr txBox="1">
            <a:spLocks noChangeArrowheads="1"/>
          </p:cNvSpPr>
          <p:nvPr/>
        </p:nvSpPr>
        <p:spPr bwMode="auto">
          <a:xfrm>
            <a:off x="1547813" y="2114551"/>
            <a:ext cx="45362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200" b="1">
                <a:solidFill>
                  <a:srgbClr val="FF0000"/>
                </a:solidFill>
                <a:latin typeface="黑体" pitchFamily="49" charset="-122"/>
                <a:ea typeface="黑体" pitchFamily="49" charset="-122"/>
              </a:rPr>
              <a:t>日本明治维新，中国戊戌变法</a:t>
            </a:r>
          </a:p>
        </p:txBody>
      </p:sp>
      <p:sp>
        <p:nvSpPr>
          <p:cNvPr id="36869" name="文本框 36868"/>
          <p:cNvSpPr txBox="1">
            <a:spLocks noChangeArrowheads="1"/>
          </p:cNvSpPr>
          <p:nvPr/>
        </p:nvSpPr>
        <p:spPr bwMode="auto">
          <a:xfrm>
            <a:off x="4772026" y="2697163"/>
            <a:ext cx="24026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3200" b="1">
                <a:solidFill>
                  <a:srgbClr val="FF0000"/>
                </a:solidFill>
                <a:latin typeface="黑体" pitchFamily="49" charset="-122"/>
                <a:ea typeface="黑体" pitchFamily="49" charset="-122"/>
              </a:rPr>
              <a:t>都面临民族危机</a:t>
            </a:r>
          </a:p>
        </p:txBody>
      </p:sp>
      <p:sp>
        <p:nvSpPr>
          <p:cNvPr id="36870" name="矩形 36869"/>
          <p:cNvSpPr/>
          <p:nvPr/>
        </p:nvSpPr>
        <p:spPr>
          <a:xfrm>
            <a:off x="3305176" y="5730876"/>
            <a:ext cx="5336381" cy="1569660"/>
          </a:xfrm>
          <a:prstGeom prst="rect">
            <a:avLst/>
          </a:prstGeom>
          <a:noFill/>
          <a:ln w="9525">
            <a:noFill/>
            <a:miter/>
          </a:ln>
        </p:spPr>
        <p:txBody>
          <a:bodyPr>
            <a:spAutoFit/>
          </a:bodyPr>
          <a:lstStyle/>
          <a:p>
            <a:pPr>
              <a:defRPr/>
            </a:pPr>
            <a:r>
              <a:rPr lang="zh-CN" altLang="en-US" sz="3200" b="1" noProof="1">
                <a:solidFill>
                  <a:srgbClr val="FF0000"/>
                </a:solidFill>
                <a:latin typeface="Arial" panose="020B0604020202020204" pitchFamily="34" charset="0"/>
                <a:ea typeface="黑体" panose="02010609060101010101" pitchFamily="49" charset="-122"/>
                <a:cs typeface="+mn-ea"/>
              </a:rPr>
              <a:t>改革要顺应历史发展潮流；</a:t>
            </a:r>
            <a:endParaRPr lang="zh-CN" altLang="en-US" sz="3200" b="1" noProof="1">
              <a:solidFill>
                <a:srgbClr val="FF0000"/>
              </a:solidFill>
              <a:latin typeface="Arial" panose="020B0604020202020204" pitchFamily="34" charset="0"/>
              <a:ea typeface="黑体" panose="02010609060101010101" pitchFamily="49" charset="-122"/>
            </a:endParaRPr>
          </a:p>
          <a:p>
            <a:pPr>
              <a:defRPr/>
            </a:pPr>
            <a:r>
              <a:rPr lang="zh-CN" altLang="en-US" sz="3200" b="1" noProof="1">
                <a:solidFill>
                  <a:srgbClr val="FF0000"/>
                </a:solidFill>
                <a:latin typeface="Arial" panose="020B0604020202020204" pitchFamily="34" charset="0"/>
                <a:ea typeface="黑体" panose="02010609060101010101" pitchFamily="49" charset="-122"/>
                <a:cs typeface="+mn-ea"/>
              </a:rPr>
              <a:t>要走富国之路，必须进行彻底的改革；</a:t>
            </a:r>
            <a:endParaRPr lang="zh-CN" altLang="en-US" sz="3200" b="1" noProof="1">
              <a:solidFill>
                <a:srgbClr val="FF0000"/>
              </a:solidFill>
              <a:latin typeface="Arial" panose="020B0604020202020204" pitchFamily="34" charset="0"/>
              <a:ea typeface="黑体" panose="02010609060101010101" pitchFamily="49" charset="-122"/>
            </a:endParaRPr>
          </a:p>
        </p:txBody>
      </p:sp>
      <p:sp>
        <p:nvSpPr>
          <p:cNvPr id="36872" name="文本框 36871"/>
          <p:cNvSpPr txBox="1">
            <a:spLocks noChangeArrowheads="1"/>
          </p:cNvSpPr>
          <p:nvPr/>
        </p:nvSpPr>
        <p:spPr bwMode="auto">
          <a:xfrm>
            <a:off x="1471612" y="4016375"/>
            <a:ext cx="7502129" cy="2259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10000"/>
              </a:lnSpc>
            </a:pPr>
            <a:r>
              <a:rPr lang="zh-CN" altLang="en-US" sz="3200" b="1">
                <a:solidFill>
                  <a:srgbClr val="000099"/>
                </a:solidFill>
                <a:latin typeface="黑体" pitchFamily="49" charset="-122"/>
                <a:ea typeface="黑体" pitchFamily="49" charset="-122"/>
              </a:rPr>
              <a:t>明治维新使日本走上</a:t>
            </a:r>
            <a:r>
              <a:rPr lang="zh-CN" altLang="en-US" sz="3200" b="1">
                <a:solidFill>
                  <a:srgbClr val="FF0000"/>
                </a:solidFill>
                <a:latin typeface="黑体" pitchFamily="49" charset="-122"/>
                <a:ea typeface="黑体" pitchFamily="49" charset="-122"/>
              </a:rPr>
              <a:t>资本主义</a:t>
            </a:r>
            <a:r>
              <a:rPr lang="zh-CN" altLang="en-US" sz="3200" b="1">
                <a:solidFill>
                  <a:srgbClr val="000099"/>
                </a:solidFill>
                <a:latin typeface="黑体" pitchFamily="49" charset="-122"/>
                <a:ea typeface="黑体" pitchFamily="49" charset="-122"/>
              </a:rPr>
              <a:t>道路，摆脱了民族危机，成为近代亚洲唯一的强国；</a:t>
            </a:r>
          </a:p>
          <a:p>
            <a:pPr eaLnBrk="1" hangingPunct="1">
              <a:lnSpc>
                <a:spcPct val="110000"/>
              </a:lnSpc>
            </a:pPr>
            <a:r>
              <a:rPr lang="zh-CN" altLang="en-US" sz="3200" b="1">
                <a:solidFill>
                  <a:srgbClr val="000099"/>
                </a:solidFill>
                <a:latin typeface="黑体" pitchFamily="49" charset="-122"/>
                <a:ea typeface="黑体" pitchFamily="49" charset="-122"/>
              </a:rPr>
              <a:t>戊戌变法起到</a:t>
            </a:r>
            <a:r>
              <a:rPr lang="zh-CN" altLang="en-US" sz="3200" b="1">
                <a:solidFill>
                  <a:srgbClr val="FF0000"/>
                </a:solidFill>
                <a:latin typeface="黑体" pitchFamily="49" charset="-122"/>
                <a:ea typeface="黑体" pitchFamily="49" charset="-122"/>
              </a:rPr>
              <a:t>思想启蒙</a:t>
            </a:r>
            <a:r>
              <a:rPr lang="zh-CN" altLang="en-US" sz="3200" b="1">
                <a:solidFill>
                  <a:srgbClr val="000099"/>
                </a:solidFill>
                <a:latin typeface="黑体" pitchFamily="49" charset="-122"/>
                <a:ea typeface="黑体" pitchFamily="49" charset="-122"/>
              </a:rPr>
              <a:t>的作用；</a:t>
            </a:r>
          </a:p>
        </p:txBody>
      </p:sp>
    </p:spTree>
    <p:extLst>
      <p:ext uri="{BB962C8B-B14F-4D97-AF65-F5344CB8AC3E}">
        <p14:creationId xmlns:p14="http://schemas.microsoft.com/office/powerpoint/2010/main" val="147013357"/>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box(in)">
                                      <p:cBhvr>
                                        <p:cTn id="7" dur="500"/>
                                        <p:tgtEl>
                                          <p:spTgt spid="368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Effect transition="in" filter="box(in)">
                                      <p:cBhvr>
                                        <p:cTn id="12" dur="500"/>
                                        <p:tgtEl>
                                          <p:spTgt spid="3686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6872"/>
                                        </p:tgtEl>
                                        <p:attrNameLst>
                                          <p:attrName>style.visibility</p:attrName>
                                        </p:attrNameLst>
                                      </p:cBhvr>
                                      <p:to>
                                        <p:strVal val="visible"/>
                                      </p:to>
                                    </p:set>
                                    <p:animEffect transition="in" filter="box(in)">
                                      <p:cBhvr>
                                        <p:cTn id="17" dur="500"/>
                                        <p:tgtEl>
                                          <p:spTgt spid="3687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6870"/>
                                        </p:tgtEl>
                                        <p:attrNameLst>
                                          <p:attrName>style.visibility</p:attrName>
                                        </p:attrNameLst>
                                      </p:cBhvr>
                                      <p:to>
                                        <p:strVal val="visible"/>
                                      </p:to>
                                    </p:set>
                                    <p:animEffect transition="in" filter="box(in)">
                                      <p:cBhvr>
                                        <p:cTn id="22" dur="500"/>
                                        <p:tgtEl>
                                          <p:spTgt spid="368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bldLvl="0"/>
      <p:bldP spid="36869" grpId="0" bldLvl="0"/>
      <p:bldP spid="36870" grpId="0" bldLvl="0"/>
      <p:bldP spid="36872" grpId="0" bldLvl="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跋涉">
  <a:themeElements>
    <a:clrScheme name="跋涉">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跋涉">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跋涉">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41</TotalTime>
  <Words>2729</Words>
  <PresentationFormat>全屏显示(4:3)</PresentationFormat>
  <Paragraphs>345</Paragraphs>
  <Slides>39</Slides>
  <Notes>3</Notes>
  <HiddenSlides>0</HiddenSlides>
  <MMClips>0</MMClips>
  <ScaleCrop>false</ScaleCrop>
  <HeadingPairs>
    <vt:vector size="4" baseType="variant">
      <vt:variant>
        <vt:lpstr>主题</vt:lpstr>
      </vt:variant>
      <vt:variant>
        <vt:i4>1</vt:i4>
      </vt:variant>
      <vt:variant>
        <vt:lpstr>幻灯片标题</vt:lpstr>
      </vt:variant>
      <vt:variant>
        <vt:i4>39</vt:i4>
      </vt:variant>
    </vt:vector>
  </HeadingPairs>
  <TitlesOfParts>
    <vt:vector size="40" baseType="lpstr">
      <vt:lpstr>跋涉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2018-12-04T16:43:43Z</dcterms:created>
  <dcterms:modified xsi:type="dcterms:W3CDTF">2018-12-09T17:13:46Z</dcterms:modified>
</cp:coreProperties>
</file>