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bin" ContentType="application/vnd.openxmlformats-officedocument.oleObject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2" r:id="rId2"/>
    <p:sldMasterId id="2147483673" r:id="rId3"/>
    <p:sldMasterId id="2147483684" r:id="rId4"/>
    <p:sldMasterId id="2147483695" r:id="rId5"/>
    <p:sldMasterId id="2147483706" r:id="rId6"/>
    <p:sldMasterId id="2147483718" r:id="rId7"/>
  </p:sldMasterIdLst>
  <p:notesMasterIdLst>
    <p:notesMasterId r:id="rId8"/>
  </p:notesMasterIdLst>
  <p:handoutMasterIdLst>
    <p:handoutMasterId r:id="rId9"/>
  </p:handoutMasterIdLst>
  <p:sldIdLst>
    <p:sldId id="295" r:id="rId10"/>
    <p:sldId id="573" r:id="rId11"/>
    <p:sldId id="534" r:id="rId12"/>
    <p:sldId id="539" r:id="rId13"/>
    <p:sldId id="537" r:id="rId14"/>
    <p:sldId id="582" r:id="rId15"/>
    <p:sldId id="587" r:id="rId16"/>
    <p:sldId id="588" r:id="rId17"/>
    <p:sldId id="526" r:id="rId18"/>
    <p:sldId id="591" r:id="rId19"/>
    <p:sldId id="541" r:id="rId20"/>
    <p:sldId id="594" r:id="rId21"/>
    <p:sldId id="546" r:id="rId22"/>
    <p:sldId id="596" r:id="rId23"/>
    <p:sldId id="553" r:id="rId24"/>
    <p:sldId id="597" r:id="rId25"/>
    <p:sldId id="599" r:id="rId26"/>
    <p:sldId id="618" r:id="rId27"/>
    <p:sldId id="555" r:id="rId28"/>
    <p:sldId id="557" r:id="rId29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fill>
          <a:solidFill>
            <a:schemeClr val="accent2">
              <a:tint val="40000"/>
            </a:schemeClr>
          </a:solidFill>
        </a:fill>
      </a:tcStyle>
    </a:band1H>
    <a:band1V>
      <a:tcStyle>
        <a:fill>
          <a:solidFill>
            <a:schemeClr val="accent2">
              <a:tint val="4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76" autoAdjust="0"/>
    <p:restoredTop sz="94660"/>
  </p:normalViewPr>
  <p:slideViewPr>
    <p:cSldViewPr snapToGrid="0">
      <p:cViewPr varScale="1">
        <p:scale>
          <a:sx n="89" d="100"/>
          <a:sy n="89" d="100"/>
        </p:scale>
        <p:origin x="-684" y="-108"/>
      </p:cViewPr>
      <p:guideLst>
        <p:guide orient="horz" pos="2163"/>
        <p:guide pos="384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1.xml" /><Relationship Id="rId11" Type="http://schemas.openxmlformats.org/officeDocument/2006/relationships/slide" Target="slides/slide2.xml" /><Relationship Id="rId12" Type="http://schemas.openxmlformats.org/officeDocument/2006/relationships/slide" Target="slides/slide3.xml" /><Relationship Id="rId13" Type="http://schemas.openxmlformats.org/officeDocument/2006/relationships/slide" Target="slides/slide4.xml" /><Relationship Id="rId14" Type="http://schemas.openxmlformats.org/officeDocument/2006/relationships/slide" Target="slides/slide5.xml" /><Relationship Id="rId15" Type="http://schemas.openxmlformats.org/officeDocument/2006/relationships/slide" Target="slides/slide6.xml" /><Relationship Id="rId16" Type="http://schemas.openxmlformats.org/officeDocument/2006/relationships/slide" Target="slides/slide7.xml" /><Relationship Id="rId17" Type="http://schemas.openxmlformats.org/officeDocument/2006/relationships/slide" Target="slides/slide8.xml" /><Relationship Id="rId18" Type="http://schemas.openxmlformats.org/officeDocument/2006/relationships/slide" Target="slides/slide9.xml" /><Relationship Id="rId19" Type="http://schemas.openxmlformats.org/officeDocument/2006/relationships/slide" Target="slides/slide10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1.xml" /><Relationship Id="rId21" Type="http://schemas.openxmlformats.org/officeDocument/2006/relationships/slide" Target="slides/slide12.xml" /><Relationship Id="rId22" Type="http://schemas.openxmlformats.org/officeDocument/2006/relationships/slide" Target="slides/slide13.xml" /><Relationship Id="rId23" Type="http://schemas.openxmlformats.org/officeDocument/2006/relationships/slide" Target="slides/slide14.xml" /><Relationship Id="rId24" Type="http://schemas.openxmlformats.org/officeDocument/2006/relationships/slide" Target="slides/slide15.xml" /><Relationship Id="rId25" Type="http://schemas.openxmlformats.org/officeDocument/2006/relationships/slide" Target="slides/slide16.xml" /><Relationship Id="rId26" Type="http://schemas.openxmlformats.org/officeDocument/2006/relationships/slide" Target="slides/slide17.xml" /><Relationship Id="rId27" Type="http://schemas.openxmlformats.org/officeDocument/2006/relationships/slide" Target="slides/slide18.xml" /><Relationship Id="rId28" Type="http://schemas.openxmlformats.org/officeDocument/2006/relationships/slide" Target="slides/slide19.xml" /><Relationship Id="rId29" Type="http://schemas.openxmlformats.org/officeDocument/2006/relationships/slide" Target="slides/slide20.xml" /><Relationship Id="rId3" Type="http://schemas.openxmlformats.org/officeDocument/2006/relationships/slideMaster" Target="slideMasters/slideMaster3.xml" /><Relationship Id="rId30" Type="http://schemas.openxmlformats.org/officeDocument/2006/relationships/tags" Target="tags/tag80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notesMaster" Target="notesMasters/notesMaster1.xml" /><Relationship Id="rId9" Type="http://schemas.openxmlformats.org/officeDocument/2006/relationships/handoutMaster" Target="handoutMasters/handoutMaster1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emf" /><Relationship Id="rId2" Type="http://schemas.openxmlformats.org/officeDocument/2006/relationships/image" Target="../media/image31.emf" /><Relationship Id="rId3" Type="http://schemas.openxmlformats.org/officeDocument/2006/relationships/image" Target="../media/image32.e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9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/>
              </a:rPr>
              <a:t>2020/7/12</a:t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/>
              </a:rPr>
              <a:t>‹#›</a:t>
            </a:fld>
            <a:endParaRPr lang="zh-CN" altLang="en-US" smtClean="0">
              <a:latin typeface="微软雅黑" panose="020b0503020204020204" charset="-122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5738024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8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fld id="{1AC49D05-6128-4D0D-A32A-06A5E73B386C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968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image" Target="../media/image1.jpeg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.xml" /><Relationship Id="rId2" Type="http://schemas.openxmlformats.org/officeDocument/2006/relationships/tags" Target="../tags/tag57.xml" /><Relationship Id="rId3" Type="http://schemas.openxmlformats.org/officeDocument/2006/relationships/tags" Target="../tags/tag58.xml" /><Relationship Id="rId4" Type="http://schemas.openxmlformats.org/officeDocument/2006/relationships/image" Target="../media/image1.jpeg" /><Relationship Id="rId5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9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0"/>
            <a:ext cx="12293600" cy="685800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 userDrawn="1"/>
        </p:nvSpPr>
        <p:spPr>
          <a:xfrm>
            <a:off x="0" y="-21167"/>
            <a:ext cx="12192000" cy="984251"/>
          </a:xfrm>
          <a:prstGeom prst="rect">
            <a:avLst/>
          </a:prstGeom>
          <a:gradFill flip="none" rotWithShape="1">
            <a:gsLst>
              <a:gs pos="0">
                <a:srgbClr val="0099CC"/>
              </a:gs>
              <a:gs pos="100000">
                <a:schemeClr val="bg2">
                  <a:lumMod val="20000"/>
                  <a:lumOff val="80000"/>
                </a:schemeClr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2" tIns="45718" rIns="91432" bIns="45718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5">
              <a:solidFill>
                <a:srgbClr val="FFFFFF"/>
              </a:solidFill>
              <a:latin typeface="Century Gothic" pitchFamily="34" charset="0"/>
              <a:ea typeface="微软雅黑" panose="020b0503020204020204" charset="-122"/>
              <a:sym typeface="Century Gothic" pitchFamily="34" charset="0"/>
            </a:endParaRPr>
          </a:p>
        </p:txBody>
      </p:sp>
      <p:pic>
        <p:nvPicPr>
          <p:cNvPr id="3" name="图片 2"/>
          <p:cNvPicPr>
            <a:picLocks noChangeAspect="1" noChangeArrowheads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8584" y="247651"/>
            <a:ext cx="19812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</a:p>
        </p:txBody>
      </p:sp>
    </p:spTree>
  </p:cSld>
  <p:clrMapOvr>
    <a:masterClrMapping/>
  </p:clrMapOvr>
  <p:transition>
    <p:random/>
  </p:transition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</a:p>
        </p:txBody>
      </p:sp>
    </p:spTree>
  </p:cSld>
  <p:clrMapOvr>
    <a:masterClrMapping/>
  </p:clrMapOvr>
  <p:transition>
    <p:random/>
  </p:transition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>
    <p:random/>
  </p:transition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</a:p>
        </p:txBody>
      </p:sp>
    </p:spTree>
  </p:cSld>
  <p:clrMapOvr>
    <a:masterClrMapping/>
  </p:clrMapOvr>
  <p:transition>
    <p:random/>
  </p:transition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</a:p>
        </p:txBody>
      </p:sp>
    </p:spTree>
  </p:cSld>
  <p:clrMapOvr>
    <a:masterClrMapping/>
  </p:clrMapOvr>
  <p:transition>
    <p:random/>
  </p:transition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>
    <p:random/>
  </p:transition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</a:p>
        </p:txBody>
      </p:sp>
    </p:spTree>
  </p:cSld>
  <p:clrMapOvr>
    <a:masterClrMapping/>
  </p:clrMapOvr>
  <p:transition>
    <p:random/>
  </p:transition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</a:p>
        </p:txBody>
      </p:sp>
    </p:spTree>
  </p:cSld>
  <p:clrMapOvr>
    <a:masterClrMapping/>
  </p:clrMapOvr>
  <p:transition>
    <p:random/>
  </p:transition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>
    <p:random/>
  </p:transition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</a:p>
        </p:txBody>
      </p:sp>
    </p:spTree>
  </p:cSld>
  <p:clrMapOvr>
    <a:masterClrMapping/>
  </p:clrMapOvr>
  <p:transition>
    <p:random/>
  </p:transition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</a:p>
        </p:txBody>
      </p:sp>
    </p:spTree>
  </p:cSld>
  <p:clrMapOvr>
    <a:masterClrMapping/>
  </p:clrMapOvr>
  <p:transition>
    <p:random/>
  </p:transition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‹#›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>
    <p:random/>
  </p:transition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8CB9DA-2643-4AA4-BE91-B631AED0D414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2FEDFB-A6C6-45B5-A5A1-4CBED64E542C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0E45FA-661E-49F0-B6B1-67E8CF2FB36F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9E80C-B5F5-4FB2-9CB5-97FAB74B93BC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C6AD5-F460-4B33-A0E9-092323F742A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04E05D-C564-4F55-A3BF-D69FBAE1CAC4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66F79C-4371-471C-9EE5-7A1A3ABC0E0A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61AD87-2EDE-47EC-B829-85A7F93FAE3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745DB-A95C-4FFE-9FB2-0C518EC32CAF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046859-DD59-4DA6-BC64-88BAD9C366D7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FEAFD-F51F-4240-A1BB-3B6BCD635865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tags" Target="../tags/tag59.xml" /><Relationship Id="rId15" Type="http://schemas.openxmlformats.org/officeDocument/2006/relationships/tags" Target="../tags/tag60.xml" /><Relationship Id="rId16" Type="http://schemas.openxmlformats.org/officeDocument/2006/relationships/tags" Target="../tags/tag61.xml" /><Relationship Id="rId17" Type="http://schemas.openxmlformats.org/officeDocument/2006/relationships/tags" Target="../tags/tag62.xml" /><Relationship Id="rId18" Type="http://schemas.openxmlformats.org/officeDocument/2006/relationships/tags" Target="../tags/tag63.xml" /><Relationship Id="rId19" Type="http://schemas.openxmlformats.org/officeDocument/2006/relationships/tags" Target="../tags/tag64.xml" /><Relationship Id="rId2" Type="http://schemas.openxmlformats.org/officeDocument/2006/relationships/slideLayout" Target="../slideLayouts/slideLayout2.xml" /><Relationship Id="rId20" Type="http://schemas.openxmlformats.org/officeDocument/2006/relationships/image" Target="../media/image3.jpeg" /><Relationship Id="rId21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10" Type="http://schemas.openxmlformats.org/officeDocument/2006/relationships/slideLayout" Target="../slideLayouts/slideLayout23.xml" /><Relationship Id="rId11" Type="http://schemas.openxmlformats.org/officeDocument/2006/relationships/tags" Target="../tags/tag65.xml" /><Relationship Id="rId12" Type="http://schemas.openxmlformats.org/officeDocument/2006/relationships/tags" Target="../tags/tag66.xml" /><Relationship Id="rId13" Type="http://schemas.openxmlformats.org/officeDocument/2006/relationships/tags" Target="../tags/tag67.xml" /><Relationship Id="rId14" Type="http://schemas.openxmlformats.org/officeDocument/2006/relationships/image" Target="../media/image3.jpeg" /><Relationship Id="rId15" Type="http://schemas.openxmlformats.org/officeDocument/2006/relationships/theme" Target="../theme/theme2.xml" /><Relationship Id="rId2" Type="http://schemas.openxmlformats.org/officeDocument/2006/relationships/slideLayout" Target="../slideLayouts/slideLayout15.xml" /><Relationship Id="rId3" Type="http://schemas.openxmlformats.org/officeDocument/2006/relationships/slideLayout" Target="../slideLayouts/slideLayout16.xml" /><Relationship Id="rId4" Type="http://schemas.openxmlformats.org/officeDocument/2006/relationships/slideLayout" Target="../slideLayouts/slideLayout17.xml" /><Relationship Id="rId5" Type="http://schemas.openxmlformats.org/officeDocument/2006/relationships/slideLayout" Target="../slideLayouts/slideLayout18.xml" /><Relationship Id="rId6" Type="http://schemas.openxmlformats.org/officeDocument/2006/relationships/slideLayout" Target="../slideLayouts/slideLayout19.xml" /><Relationship Id="rId7" Type="http://schemas.openxmlformats.org/officeDocument/2006/relationships/slideLayout" Target="../slideLayouts/slideLayout20.xml" /><Relationship Id="rId8" Type="http://schemas.openxmlformats.org/officeDocument/2006/relationships/slideLayout" Target="../slideLayouts/slideLayout21.xml" /><Relationship Id="rId9" Type="http://schemas.openxmlformats.org/officeDocument/2006/relationships/slideLayout" Target="../slideLayouts/slideLayout2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10" Type="http://schemas.openxmlformats.org/officeDocument/2006/relationships/slideLayout" Target="../slideLayouts/slideLayout33.xml" /><Relationship Id="rId11" Type="http://schemas.openxmlformats.org/officeDocument/2006/relationships/tags" Target="../tags/tag68.xml" /><Relationship Id="rId12" Type="http://schemas.openxmlformats.org/officeDocument/2006/relationships/tags" Target="../tags/tag69.xml" /><Relationship Id="rId13" Type="http://schemas.openxmlformats.org/officeDocument/2006/relationships/tags" Target="../tags/tag70.xml" /><Relationship Id="rId14" Type="http://schemas.openxmlformats.org/officeDocument/2006/relationships/image" Target="../media/image3.jpeg" /><Relationship Id="rId15" Type="http://schemas.openxmlformats.org/officeDocument/2006/relationships/theme" Target="../theme/theme3.xml" /><Relationship Id="rId2" Type="http://schemas.openxmlformats.org/officeDocument/2006/relationships/slideLayout" Target="../slideLayouts/slideLayout25.xml" /><Relationship Id="rId3" Type="http://schemas.openxmlformats.org/officeDocument/2006/relationships/slideLayout" Target="../slideLayouts/slideLayout26.xml" /><Relationship Id="rId4" Type="http://schemas.openxmlformats.org/officeDocument/2006/relationships/slideLayout" Target="../slideLayouts/slideLayout27.xml" /><Relationship Id="rId5" Type="http://schemas.openxmlformats.org/officeDocument/2006/relationships/slideLayout" Target="../slideLayouts/slideLayout28.xml" /><Relationship Id="rId6" Type="http://schemas.openxmlformats.org/officeDocument/2006/relationships/slideLayout" Target="../slideLayouts/slideLayout29.xml" /><Relationship Id="rId7" Type="http://schemas.openxmlformats.org/officeDocument/2006/relationships/slideLayout" Target="../slideLayouts/slideLayout30.xml" /><Relationship Id="rId8" Type="http://schemas.openxmlformats.org/officeDocument/2006/relationships/slideLayout" Target="../slideLayouts/slideLayout31.xml" /><Relationship Id="rId9" Type="http://schemas.openxmlformats.org/officeDocument/2006/relationships/slideLayout" Target="../slideLayouts/slideLayout32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tags" Target="../tags/tag71.xml" /><Relationship Id="rId12" Type="http://schemas.openxmlformats.org/officeDocument/2006/relationships/tags" Target="../tags/tag72.xml" /><Relationship Id="rId13" Type="http://schemas.openxmlformats.org/officeDocument/2006/relationships/tags" Target="../tags/tag73.xml" /><Relationship Id="rId14" Type="http://schemas.openxmlformats.org/officeDocument/2006/relationships/image" Target="../media/image3.jpeg" /><Relationship Id="rId15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4.xml" /><Relationship Id="rId10" Type="http://schemas.openxmlformats.org/officeDocument/2006/relationships/slideLayout" Target="../slideLayouts/slideLayout53.xml" /><Relationship Id="rId11" Type="http://schemas.openxmlformats.org/officeDocument/2006/relationships/tags" Target="../tags/tag74.xml" /><Relationship Id="rId12" Type="http://schemas.openxmlformats.org/officeDocument/2006/relationships/tags" Target="../tags/tag75.xml" /><Relationship Id="rId13" Type="http://schemas.openxmlformats.org/officeDocument/2006/relationships/tags" Target="../tags/tag76.xml" /><Relationship Id="rId14" Type="http://schemas.openxmlformats.org/officeDocument/2006/relationships/image" Target="../media/image3.jpeg" /><Relationship Id="rId15" Type="http://schemas.openxmlformats.org/officeDocument/2006/relationships/theme" Target="../theme/theme5.xml" /><Relationship Id="rId2" Type="http://schemas.openxmlformats.org/officeDocument/2006/relationships/slideLayout" Target="../slideLayouts/slideLayout45.xml" /><Relationship Id="rId3" Type="http://schemas.openxmlformats.org/officeDocument/2006/relationships/slideLayout" Target="../slideLayouts/slideLayout46.xml" /><Relationship Id="rId4" Type="http://schemas.openxmlformats.org/officeDocument/2006/relationships/slideLayout" Target="../slideLayouts/slideLayout47.xml" /><Relationship Id="rId5" Type="http://schemas.openxmlformats.org/officeDocument/2006/relationships/slideLayout" Target="../slideLayouts/slideLayout48.xml" /><Relationship Id="rId6" Type="http://schemas.openxmlformats.org/officeDocument/2006/relationships/slideLayout" Target="../slideLayouts/slideLayout49.xml" /><Relationship Id="rId7" Type="http://schemas.openxmlformats.org/officeDocument/2006/relationships/slideLayout" Target="../slideLayouts/slideLayout50.xml" /><Relationship Id="rId8" Type="http://schemas.openxmlformats.org/officeDocument/2006/relationships/slideLayout" Target="../slideLayouts/slideLayout51.xml" /><Relationship Id="rId9" Type="http://schemas.openxmlformats.org/officeDocument/2006/relationships/slideLayout" Target="../slideLayouts/slideLayout52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4.xml" /><Relationship Id="rId10" Type="http://schemas.openxmlformats.org/officeDocument/2006/relationships/slideLayout" Target="../slideLayouts/slideLayout63.xml" /><Relationship Id="rId11" Type="http://schemas.openxmlformats.org/officeDocument/2006/relationships/slideLayout" Target="../slideLayouts/slideLayout64.xml" /><Relationship Id="rId12" Type="http://schemas.openxmlformats.org/officeDocument/2006/relationships/image" Target="../media/image3.jpeg" /><Relationship Id="rId13" Type="http://schemas.openxmlformats.org/officeDocument/2006/relationships/theme" Target="../theme/theme6.xml" /><Relationship Id="rId2" Type="http://schemas.openxmlformats.org/officeDocument/2006/relationships/slideLayout" Target="../slideLayouts/slideLayout55.xml" /><Relationship Id="rId3" Type="http://schemas.openxmlformats.org/officeDocument/2006/relationships/slideLayout" Target="../slideLayouts/slideLayout56.xml" /><Relationship Id="rId4" Type="http://schemas.openxmlformats.org/officeDocument/2006/relationships/slideLayout" Target="../slideLayouts/slideLayout57.xml" /><Relationship Id="rId5" Type="http://schemas.openxmlformats.org/officeDocument/2006/relationships/slideLayout" Target="../slideLayouts/slideLayout58.xml" /><Relationship Id="rId6" Type="http://schemas.openxmlformats.org/officeDocument/2006/relationships/slideLayout" Target="../slideLayouts/slideLayout59.xml" /><Relationship Id="rId7" Type="http://schemas.openxmlformats.org/officeDocument/2006/relationships/slideLayout" Target="../slideLayouts/slideLayout60.xml" /><Relationship Id="rId8" Type="http://schemas.openxmlformats.org/officeDocument/2006/relationships/slideLayout" Target="../slideLayouts/slideLayout61.xml" /><Relationship Id="rId9" Type="http://schemas.openxmlformats.org/officeDocument/2006/relationships/slideLayout" Target="../slideLayouts/slideLayout62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5.xml" /><Relationship Id="rId10" Type="http://schemas.openxmlformats.org/officeDocument/2006/relationships/slideLayout" Target="../slideLayouts/slideLayout74.xml" /><Relationship Id="rId11" Type="http://schemas.openxmlformats.org/officeDocument/2006/relationships/slideLayout" Target="../slideLayouts/slideLayout75.xml" /><Relationship Id="rId12" Type="http://schemas.openxmlformats.org/officeDocument/2006/relationships/image" Target="../media/image3.jpeg" /><Relationship Id="rId13" Type="http://schemas.openxmlformats.org/officeDocument/2006/relationships/theme" Target="../theme/theme7.xml" /><Relationship Id="rId2" Type="http://schemas.openxmlformats.org/officeDocument/2006/relationships/slideLayout" Target="../slideLayouts/slideLayout66.xml" /><Relationship Id="rId3" Type="http://schemas.openxmlformats.org/officeDocument/2006/relationships/slideLayout" Target="../slideLayouts/slideLayout67.xml" /><Relationship Id="rId4" Type="http://schemas.openxmlformats.org/officeDocument/2006/relationships/slideLayout" Target="../slideLayouts/slideLayout68.xml" /><Relationship Id="rId5" Type="http://schemas.openxmlformats.org/officeDocument/2006/relationships/slideLayout" Target="../slideLayouts/slideLayout69.xml" /><Relationship Id="rId6" Type="http://schemas.openxmlformats.org/officeDocument/2006/relationships/slideLayout" Target="../slideLayouts/slideLayout70.xml" /><Relationship Id="rId7" Type="http://schemas.openxmlformats.org/officeDocument/2006/relationships/slideLayout" Target="../slideLayouts/slideLayout71.xml" /><Relationship Id="rId8" Type="http://schemas.openxmlformats.org/officeDocument/2006/relationships/slideLayout" Target="../slideLayouts/slideLayout72.xml" /><Relationship Id="rId9" Type="http://schemas.openxmlformats.org/officeDocument/2006/relationships/slideLayout" Target="../slideLayouts/slideLayout7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20">
            <a:lum/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9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9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9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9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9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4">
            <a:lum/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4">
            <a:lum/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4">
            <a:lum/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4">
            <a:lum/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2020/7/12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2">
            <a:lum/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9556" name="Rectangle 1188"/>
          <p:cNvSpPr>
            <a:spLocks noChangeArrowheads="1"/>
          </p:cNvSpPr>
          <p:nvPr userDrawn="1"/>
        </p:nvSpPr>
        <p:spPr bwMode="auto">
          <a:xfrm>
            <a:off x="5486401" y="50801"/>
            <a:ext cx="6720417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smtClean="0">
                <a:solidFill>
                  <a:srgbClr val="D6D7BB"/>
                </a:solidFill>
                <a:latin typeface="Times New Roman" panose="02020503050405090304" pitchFamily="18" charset="0"/>
              </a:rPr>
              <a:t>第</a:t>
            </a:r>
            <a:r>
              <a:rPr kumimoji="1" lang="en-US" altLang="zh-CN" sz="2800" smtClean="0">
                <a:solidFill>
                  <a:srgbClr val="D6D7BB"/>
                </a:solidFill>
                <a:latin typeface="Times New Roman" panose="02020503050405090304" pitchFamily="18" charset="0"/>
              </a:rPr>
              <a:t>25</a:t>
            </a:r>
            <a:r>
              <a:rPr kumimoji="1" lang="zh-CN" altLang="en-US" sz="2800" smtClean="0">
                <a:solidFill>
                  <a:srgbClr val="D6D7BB"/>
                </a:solidFill>
                <a:latin typeface="Times New Roman" panose="02020503050405090304" pitchFamily="18" charset="0"/>
              </a:rPr>
              <a:t>课 世界多极化趋势</a:t>
            </a:r>
          </a:p>
        </p:txBody>
      </p:sp>
      <p:sp>
        <p:nvSpPr>
          <p:cNvPr id="59557" name="Rectangle 1189"/>
          <p:cNvSpPr>
            <a:spLocks noChangeArrowheads="1"/>
          </p:cNvSpPr>
          <p:nvPr userDrawn="1"/>
        </p:nvSpPr>
        <p:spPr bwMode="auto">
          <a:xfrm>
            <a:off x="0" y="706439"/>
            <a:ext cx="12192000" cy="274637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  <p:sp>
        <p:nvSpPr>
          <p:cNvPr id="59558" name="Rectangle 1190"/>
          <p:cNvSpPr>
            <a:spLocks noChangeArrowheads="1"/>
          </p:cNvSpPr>
          <p:nvPr userDrawn="1"/>
        </p:nvSpPr>
        <p:spPr bwMode="auto">
          <a:xfrm>
            <a:off x="0" y="984250"/>
            <a:ext cx="12192000" cy="5873750"/>
          </a:xfrm>
          <a:prstGeom prst="rect">
            <a:avLst/>
          </a:prstGeom>
          <a:solidFill>
            <a:srgbClr val="E2DFD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ransition/>
  <p:timing/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50305040509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50305040509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50305040509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50305040509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50305040509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50305040509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50305040509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50305040509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2">
            <a:lum/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</a:pPr>
            <a:fld id="{CF1108DF-AAAA-4C1B-9B04-6B1071B2051D}" type="slidenum">
              <a:rPr lang="en-US" altLang="zh-CN" smtClean="0">
                <a:solidFill>
                  <a:srgbClr val="000000"/>
                </a:solidFill>
              </a:r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ransition/>
  <p:timing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9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9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9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9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9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9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9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9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7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78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Relationship Id="rId3" Type="http://schemas.openxmlformats.org/officeDocument/2006/relationships/image" Target="../media/image6.jpeg" /><Relationship Id="rId4" Type="http://schemas.openxmlformats.org/officeDocument/2006/relationships/image" Target="../media/image7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jpeg" /><Relationship Id="rId3" Type="http://schemas.openxmlformats.org/officeDocument/2006/relationships/image" Target="../media/image9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jpeg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Relationship Id="rId5" Type="http://schemas.openxmlformats.org/officeDocument/2006/relationships/image" Target="../media/image13.jpeg" /><Relationship Id="rId6" Type="http://schemas.openxmlformats.org/officeDocument/2006/relationships/image" Target="../media/image14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jpe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18.jpeg" /><Relationship Id="rId6" Type="http://schemas.openxmlformats.org/officeDocument/2006/relationships/image" Target="../media/image19.jpeg" /><Relationship Id="rId7" Type="http://schemas.openxmlformats.org/officeDocument/2006/relationships/image" Target="../media/image20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79.xml" /><Relationship Id="rId3" Type="http://schemas.openxmlformats.org/officeDocument/2006/relationships/image" Target="../media/image21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1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6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1.xml" /><Relationship Id="rId2" Type="http://schemas.openxmlformats.org/officeDocument/2006/relationships/image" Target="../media/image25.jpeg" /><Relationship Id="rId3" Type="http://schemas.openxmlformats.org/officeDocument/2006/relationships/image" Target="../media/image26.jpeg" /><Relationship Id="rId4" Type="http://schemas.openxmlformats.org/officeDocument/2006/relationships/image" Target="../media/image27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1.xml" /><Relationship Id="rId2" Type="http://schemas.openxmlformats.org/officeDocument/2006/relationships/image" Target="../media/image28.jpeg" /><Relationship Id="rId3" Type="http://schemas.openxmlformats.org/officeDocument/2006/relationships/image" Target="../media/image29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32.emf" /><Relationship Id="rId11" Type="http://schemas.openxmlformats.org/officeDocument/2006/relationships/vmlDrawing" Target="../drawings/vmlDrawing1.vml" /><Relationship Id="rId2" Type="http://schemas.openxmlformats.org/officeDocument/2006/relationships/oleObject" Target="../embeddings/Microsoft_Word___1.doc" TargetMode="Internal" /><Relationship Id="rId3" Type="http://schemas.openxmlformats.org/officeDocument/2006/relationships/oleObject" Target="../embeddings/oleObject1.bin" /><Relationship Id="rId4" Type="http://schemas.openxmlformats.org/officeDocument/2006/relationships/image" Target="../media/image30.emf" /><Relationship Id="rId5" Type="http://schemas.openxmlformats.org/officeDocument/2006/relationships/oleObject" Target="../embeddings/Microsoft_Word___2.doc" TargetMode="Internal" /><Relationship Id="rId6" Type="http://schemas.openxmlformats.org/officeDocument/2006/relationships/oleObject" Target="../embeddings/oleObject2.bin" /><Relationship Id="rId7" Type="http://schemas.openxmlformats.org/officeDocument/2006/relationships/image" Target="../media/image31.emf" /><Relationship Id="rId8" Type="http://schemas.openxmlformats.org/officeDocument/2006/relationships/oleObject" Target="../embeddings/Microsoft_Word___3.doc" TargetMode="Internal" /><Relationship Id="rId9" Type="http://schemas.openxmlformats.org/officeDocument/2006/relationships/oleObject" Target="../embeddings/oleObject3.bin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536812" y="2099246"/>
            <a:ext cx="11655188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lnSpc>
                <a:spcPct val="150000"/>
              </a:lnSpc>
            </a:pPr>
            <a:r>
              <a:rPr lang="zh-CN" altLang="en-US" sz="6000" smtClean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第1</a:t>
            </a:r>
            <a:r>
              <a:rPr lang="en-US" altLang="zh-CN" sz="6000" smtClean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  <a:r>
              <a:rPr lang="zh-CN" altLang="en-US" sz="6000" smtClean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课  </a:t>
            </a:r>
            <a:r>
              <a:rPr lang="zh-CN" altLang="en-US" sz="600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资本主</a:t>
            </a:r>
            <a:r>
              <a:rPr lang="zh-CN" altLang="en-US" sz="6000" smtClean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义国家的新变化</a:t>
            </a: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955675" y="745490"/>
            <a:ext cx="1067334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en-US" sz="4400">
                <a:latin typeface="+mn-ea"/>
                <a:cs typeface="Times New Roman" panose="02020503050405090304" pitchFamily="18" charset="0"/>
              </a:rPr>
              <a:t>一、国家的</a:t>
            </a:r>
            <a:r>
              <a:rPr lang="zh-CN" altLang="en-US" sz="4400" smtClean="0">
                <a:latin typeface="+mn-ea"/>
                <a:cs typeface="Times New Roman" panose="02020503050405090304" pitchFamily="18" charset="0"/>
              </a:rPr>
              <a:t>宏观调控</a:t>
            </a:r>
            <a:endParaRPr lang="en-US" altLang="zh-CN" sz="4400" smtClean="0"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zh-CN" altLang="en-US" sz="4400" smtClean="0">
                <a:latin typeface="+mn-ea"/>
                <a:cs typeface="Times New Roman" panose="02020503050405090304" pitchFamily="18" charset="0"/>
              </a:rPr>
              <a:t>含义</a:t>
            </a:r>
            <a:endParaRPr lang="zh-CN" altLang="en-US" sz="4400"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zh-CN" altLang="en-US" sz="4400">
                <a:latin typeface="+mn-ea"/>
                <a:cs typeface="Times New Roman" panose="02020503050405090304" pitchFamily="18" charset="0"/>
              </a:rPr>
              <a:t>宏观调控亦称国家干预，是政府对国民经济的总体管理，是一个国家政府特别是中央政府的经济职能。它是国家在经济运行中，为了促进市场发育、规范市场运行，对社会经济总体的调节与控制。</a:t>
            </a: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32910" y="305870"/>
            <a:ext cx="1152659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000" b="1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4000" b="1" smtClean="0">
                <a:latin typeface="宋体" panose="02010600030101010101" pitchFamily="2" charset="-122"/>
                <a:ea typeface="宋体" panose="02010600030101010101" pitchFamily="2" charset="-122"/>
              </a:rPr>
              <a:t>主要措施：</a:t>
            </a:r>
            <a:endParaRPr lang="en-US" altLang="zh-CN" sz="4000" b="1" smtClean="0">
              <a:latin typeface="宋体" pitchFamily="2" charset="-122"/>
              <a:ea typeface="宋体" pitchFamily="2" charset="-122"/>
            </a:endParaRPr>
          </a:p>
          <a:p>
            <a:pPr latinLnBrk="1"/>
            <a:r>
              <a:rPr lang="zh-CN" altLang="zh-CN" sz="4000"/>
              <a:t>凯恩斯主张加强国家对经济的干预，采取措施增加公共开支，降低利率，刺激投资和消费，以提高有效需求，实现充分就业。凯恩斯的经济学说，是对传统资本主义经济理论的一次革命，二战后在西方资本主义世界盛行。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69740" y="188651"/>
            <a:ext cx="3991798" cy="927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 smtClean="0"/>
              <a:t>一</a:t>
            </a:r>
            <a:r>
              <a:rPr lang="zh-CN" altLang="en-US" sz="3200" b="1"/>
              <a:t>、 </a:t>
            </a:r>
            <a:r>
              <a:rPr lang="zh-CN" altLang="en-US" sz="3200" b="1" smtClean="0"/>
              <a:t>国家的宏观调控</a:t>
            </a:r>
            <a:endParaRPr lang="en-US" altLang="zh-CN" sz="3200" b="1" smtClean="0"/>
          </a:p>
        </p:txBody>
      </p:sp>
      <p:sp>
        <p:nvSpPr>
          <p:cNvPr id="6" name="文本框 5"/>
          <p:cNvSpPr txBox="1"/>
          <p:nvPr/>
        </p:nvSpPr>
        <p:spPr>
          <a:xfrm>
            <a:off x="4630147" y="72804"/>
            <a:ext cx="5879013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zh-CN" altLang="en-US" smtClean="0"/>
              <a:t>1</a:t>
            </a:r>
            <a:r>
              <a:rPr lang="en-US" altLang="zh-CN" smtClean="0"/>
              <a:t>9</a:t>
            </a:r>
            <a:r>
              <a:rPr lang="zh-CN" altLang="en-US" smtClean="0"/>
              <a:t>课  资本主义国家的新变化</a:t>
            </a:r>
            <a:endParaRPr lang="zh-CN" altLang="en-US"/>
          </a:p>
        </p:txBody>
      </p:sp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5016514" y="652560"/>
            <a:ext cx="3676726" cy="58970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72407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FFFF00"/>
                  </a:solidFill>
                  <a:round/>
                </a:ln>
                <a:solidFill>
                  <a:srgbClr val="FF0066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ea typeface="隶书" panose="02010509060101010101" pitchFamily="49" charset="-122"/>
              </a:rPr>
              <a:t>从数据看结果</a:t>
            </a: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6694" y="1685034"/>
            <a:ext cx="8029687" cy="482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925833" y="1259603"/>
            <a:ext cx="5821063" cy="584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3" tIns="45716" rIns="91433" bIns="45716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503050405090304" pitchFamily="18" charset="0"/>
                <a:ea typeface="华文新魏" panose="02010800040101010101" pitchFamily="2" charset="-122"/>
              </a:rPr>
              <a:t>世界工业增长率示意图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5440263" y="2510209"/>
            <a:ext cx="15875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>
                    <a:alpha val="8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5.6%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3780448" y="3602486"/>
            <a:ext cx="19403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>
                    <a:alpha val="8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3.7%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3042584" y="4660718"/>
            <a:ext cx="15875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>
                    <a:alpha val="8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2.9%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955520" y="1685034"/>
            <a:ext cx="2161076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>
                <a:solidFill>
                  <a:srgbClr val="FF0000"/>
                </a:solidFill>
                <a:sym typeface="+mn-ea"/>
              </a:rPr>
              <a:t>1</a:t>
            </a:r>
            <a:r>
              <a:rPr lang="zh-CN" altLang="en-US" sz="3200" b="1" smtClean="0">
                <a:solidFill>
                  <a:srgbClr val="FF0000"/>
                </a:solidFill>
                <a:sym typeface="+mn-ea"/>
              </a:rPr>
              <a:t>、</a:t>
            </a:r>
            <a:r>
              <a:rPr lang="zh-CN" altLang="en-US" sz="3200" b="1" smtClean="0">
                <a:solidFill>
                  <a:srgbClr val="FF0000"/>
                </a:solidFill>
              </a:rPr>
              <a:t>积极         </a:t>
            </a:r>
            <a:r>
              <a:rPr lang="zh-CN" altLang="en-US" sz="3200" b="1" smtClean="0">
                <a:solidFill>
                  <a:srgbClr val="0033CC"/>
                </a:solidFill>
              </a:rPr>
              <a:t>经济增长一度较快。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050020" y="802640"/>
            <a:ext cx="216154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影响；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69740" y="188651"/>
            <a:ext cx="3991798" cy="927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 smtClean="0"/>
              <a:t>一</a:t>
            </a:r>
            <a:r>
              <a:rPr lang="zh-CN" altLang="en-US" sz="3200" b="1"/>
              <a:t>、 </a:t>
            </a:r>
            <a:r>
              <a:rPr lang="zh-CN" altLang="en-US" sz="3200" b="1" smtClean="0"/>
              <a:t>国家的宏观调控</a:t>
            </a:r>
            <a:endParaRPr lang="en-US" altLang="zh-CN" sz="3200" b="1" smtClean="0"/>
          </a:p>
        </p:txBody>
      </p:sp>
      <p:sp>
        <p:nvSpPr>
          <p:cNvPr id="6" name="文本框 5"/>
          <p:cNvSpPr txBox="1"/>
          <p:nvPr/>
        </p:nvSpPr>
        <p:spPr>
          <a:xfrm>
            <a:off x="4630147" y="72804"/>
            <a:ext cx="5879013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zh-CN" altLang="en-US" smtClean="0"/>
              <a:t>1</a:t>
            </a:r>
            <a:r>
              <a:rPr lang="en-US" altLang="zh-CN" smtClean="0"/>
              <a:t>9</a:t>
            </a:r>
            <a:r>
              <a:rPr lang="zh-CN" altLang="en-US" smtClean="0"/>
              <a:t>课  资本主义国家的新变化</a:t>
            </a:r>
            <a:endParaRPr lang="zh-CN" altLang="en-US"/>
          </a:p>
        </p:txBody>
      </p:sp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5009467" y="788041"/>
            <a:ext cx="3676726" cy="58970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72407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FFFF00"/>
                  </a:solidFill>
                  <a:round/>
                </a:ln>
                <a:solidFill>
                  <a:srgbClr val="FF0066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ea typeface="隶书" panose="02010509060101010101" pitchFamily="49" charset="-122"/>
              </a:rPr>
              <a:t>从数据看结果</a:t>
            </a:r>
          </a:p>
        </p:txBody>
      </p:sp>
      <p:graphicFrame>
        <p:nvGraphicFramePr>
          <p:cNvPr id="25" name="Group 3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968206" y="1763801"/>
          <a:ext cx="8234125" cy="1588613"/>
        </p:xfrm>
        <a:graphic>
          <a:graphicData uri="http://schemas.openxmlformats.org/drawingml/2006/table">
            <a:tbl>
              <a:tblPr/>
              <a:tblGrid>
                <a:gridCol w="4245624"/>
                <a:gridCol w="2031276"/>
                <a:gridCol w="1957225"/>
              </a:tblGrid>
              <a:tr h="599613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45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38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32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900" b="1" i="0" u="none" strike="noStrike" cap="none" normalizeH="0" baseline="0" smtClean="0">
                        <a:ln>
                          <a:noFill/>
                        </a:ln>
                        <a:solidFill>
                          <a:srgbClr val="171703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89825" marR="89825" marT="44913" marB="449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45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38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32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1703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503050405090304" pitchFamily="18" charset="0"/>
                        </a:rPr>
                        <a:t>1950-1973</a:t>
                      </a:r>
                    </a:p>
                  </a:txBody>
                  <a:tcPr marL="89825" marR="89825" marT="44913" marB="449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45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38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32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1703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503050405090304" pitchFamily="18" charset="0"/>
                        </a:rPr>
                        <a:t>1974-1982</a:t>
                      </a:r>
                    </a:p>
                  </a:txBody>
                  <a:tcPr marL="89825" marR="89825" marT="44913" marB="449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484768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45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38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32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170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国民生产总值年均增长率</a:t>
                      </a:r>
                    </a:p>
                  </a:txBody>
                  <a:tcPr marL="89825" marR="89825" marT="44913" marB="449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45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38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32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503050405090304" pitchFamily="18" charset="0"/>
                        </a:rPr>
                        <a:t>6%</a:t>
                      </a:r>
                    </a:p>
                  </a:txBody>
                  <a:tcPr marL="89825" marR="89825" marT="44913" marB="449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45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38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32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503050405090304" pitchFamily="18" charset="0"/>
                        </a:rPr>
                        <a:t>2.4%</a:t>
                      </a:r>
                    </a:p>
                  </a:txBody>
                  <a:tcPr marL="89825" marR="89825" marT="44913" marB="449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502934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45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38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32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170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通货膨胀率</a:t>
                      </a:r>
                    </a:p>
                  </a:txBody>
                  <a:tcPr marL="89825" marR="89825" marT="44913" marB="449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45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38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32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1703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503050405090304" pitchFamily="18" charset="0"/>
                        </a:rPr>
                        <a:t>3.4%</a:t>
                      </a:r>
                    </a:p>
                  </a:txBody>
                  <a:tcPr marL="89825" marR="89825" marT="44913" marB="449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45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38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32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9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1703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503050405090304" pitchFamily="18" charset="0"/>
                        </a:rPr>
                        <a:t>9.9%</a:t>
                      </a:r>
                    </a:p>
                  </a:txBody>
                  <a:tcPr marL="89825" marR="89825" marT="44913" marB="449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26" name="Text Box 23"/>
          <p:cNvSpPr txBox="1">
            <a:spLocks noChangeArrowheads="1"/>
          </p:cNvSpPr>
          <p:nvPr/>
        </p:nvSpPr>
        <p:spPr bwMode="auto">
          <a:xfrm>
            <a:off x="2814141" y="1233221"/>
            <a:ext cx="6542253" cy="509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825" tIns="44913" rIns="89825" bIns="44913">
            <a:spAutoFit/>
          </a:bodyPr>
          <a:lstStyle>
            <a:lvl1pPr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1pPr>
            <a:lvl2pPr marL="1127125" indent="-433705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2pPr>
            <a:lvl3pPr marL="1733550" indent="-347980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3pPr>
            <a:lvl4pPr marL="2427605" indent="-347980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4pPr>
            <a:lvl5pPr marL="3119755" indent="-346075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5pPr>
            <a:lvl6pPr marL="3576955" indent="-346075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6pPr>
            <a:lvl7pPr marL="4034155" indent="-346075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7pPr>
            <a:lvl8pPr marL="4491355" indent="-346075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8pPr>
            <a:lvl9pPr marL="4948555" indent="-346075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720" b="1">
                <a:latin typeface="宋体" panose="02010600030101010101" pitchFamily="2" charset="-122"/>
                <a:ea typeface="宋体" panose="02010600030101010101" pitchFamily="2" charset="-122"/>
              </a:rPr>
              <a:t>主要资本主义国家</a:t>
            </a:r>
            <a:r>
              <a:rPr lang="en-US" altLang="zh-CN" sz="2720" b="1">
                <a:latin typeface="宋体" panose="02010600030101010101" pitchFamily="2" charset="-122"/>
                <a:ea typeface="宋体" panose="02010600030101010101" pitchFamily="2" charset="-122"/>
              </a:rPr>
              <a:t>1950——1982</a:t>
            </a:r>
            <a:r>
              <a:rPr lang="zh-CN" altLang="en-US" sz="2720" b="1">
                <a:latin typeface="宋体" panose="02010600030101010101" pitchFamily="2" charset="-122"/>
                <a:ea typeface="宋体" panose="02010600030101010101" pitchFamily="2" charset="-122"/>
              </a:rPr>
              <a:t>经济发展</a:t>
            </a: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369570" y="3460115"/>
            <a:ext cx="11603990" cy="1205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825" tIns="44913" rIns="89825" bIns="44913">
            <a:spAutoFit/>
          </a:bodyPr>
          <a:lstStyle>
            <a:lvl1pPr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1pPr>
            <a:lvl2pPr marL="1127125" indent="-433705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2pPr>
            <a:lvl3pPr marL="1733550" indent="-347980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3pPr>
            <a:lvl4pPr marL="2427605" indent="-347980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4pPr>
            <a:lvl5pPr marL="3119755" indent="-346075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5pPr>
            <a:lvl6pPr marL="3576955" indent="-346075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6pPr>
            <a:lvl7pPr marL="4034155" indent="-346075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7pPr>
            <a:lvl8pPr marL="4491355" indent="-346075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8pPr>
            <a:lvl9pPr marL="4948555" indent="-346075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25" b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2.</a:t>
            </a:r>
            <a:r>
              <a:rPr lang="zh-CN" altLang="en-US" sz="3630" b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消极：</a:t>
            </a:r>
            <a:r>
              <a:rPr lang="en-US" altLang="zh-CN" sz="3630" b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3630" b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</a:t>
            </a:r>
            <a:r>
              <a:rPr lang="en-US" altLang="zh-CN" sz="3630" b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70</a:t>
            </a:r>
            <a:r>
              <a:rPr lang="zh-CN" altLang="en-US" sz="3630" b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年代</a:t>
            </a:r>
            <a:r>
              <a:rPr lang="en-US" altLang="zh-CN" sz="3630" b="1">
                <a:solidFill>
                  <a:srgbClr val="CC0000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“</a:t>
            </a:r>
            <a:r>
              <a:rPr lang="zh-CN" altLang="en-US" sz="3630" b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滞胀</a:t>
            </a:r>
            <a:r>
              <a:rPr lang="zh-CN" altLang="en-US" sz="3630" b="1">
                <a:solidFill>
                  <a:srgbClr val="CC0000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”</a:t>
            </a:r>
            <a:r>
              <a:rPr lang="zh-CN" altLang="en-US" sz="3630" b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时期，再次调整，减少干预</a:t>
            </a: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3255190" y="4128308"/>
            <a:ext cx="3775602" cy="1686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825" tIns="44913" rIns="89825" bIns="44913">
            <a:spAutoFit/>
          </a:bodyPr>
          <a:lstStyle>
            <a:lvl1pPr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1pPr>
            <a:lvl2pPr marL="1127125" indent="-433705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2pPr>
            <a:lvl3pPr marL="1733550" indent="-347980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3pPr>
            <a:lvl4pPr marL="2427605" indent="-347980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4pPr>
            <a:lvl5pPr marL="3119755" indent="-346075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5pPr>
            <a:lvl6pPr marL="3576955" indent="-346075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6pPr>
            <a:lvl7pPr marL="4034155" indent="-346075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7pPr>
            <a:lvl8pPr marL="4491355" indent="-346075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8pPr>
            <a:lvl9pPr marL="4948555" indent="-346075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59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减少国家对经济的干预</a:t>
            </a:r>
          </a:p>
          <a:p>
            <a:pPr>
              <a:spcBef>
                <a:spcPct val="50000"/>
              </a:spcBef>
            </a:pPr>
            <a:r>
              <a:rPr lang="zh-CN" altLang="en-US" sz="259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削减社会福利开支</a:t>
            </a:r>
          </a:p>
          <a:p>
            <a:pPr>
              <a:spcBef>
                <a:spcPct val="50000"/>
              </a:spcBef>
            </a:pPr>
            <a:r>
              <a:rPr lang="zh-CN" altLang="en-US" sz="259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出</a:t>
            </a:r>
            <a:r>
              <a:rPr lang="zh-CN" altLang="en-US" sz="259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售部分国有企</a:t>
            </a:r>
            <a:r>
              <a:rPr lang="zh-CN" altLang="en-US" sz="259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业</a:t>
            </a:r>
            <a:endParaRPr lang="zh-CN" altLang="en-US" sz="2590" b="1">
              <a:solidFill>
                <a:srgbClr val="0000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9" name="AutoShape 23" descr="纸袋"/>
          <p:cNvSpPr/>
          <p:nvPr/>
        </p:nvSpPr>
        <p:spPr bwMode="auto">
          <a:xfrm>
            <a:off x="6834349" y="4334006"/>
            <a:ext cx="148103" cy="1333957"/>
          </a:xfrm>
          <a:prstGeom prst="rightBrace">
            <a:avLst>
              <a:gd name="adj1" fmla="val 75058"/>
              <a:gd name="adj2" fmla="val 50000"/>
            </a:avLst>
          </a:prstGeom>
          <a:noFill/>
          <a:ln w="38100">
            <a:solidFill>
              <a:srgbClr val="0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1165"/>
          </a:p>
        </p:txBody>
      </p:sp>
      <p:sp>
        <p:nvSpPr>
          <p:cNvPr id="30" name="Text Box 24" descr="纸袋"/>
          <p:cNvSpPr txBox="1">
            <a:spLocks noChangeArrowheads="1"/>
          </p:cNvSpPr>
          <p:nvPr/>
        </p:nvSpPr>
        <p:spPr bwMode="auto">
          <a:xfrm>
            <a:off x="6834349" y="4181681"/>
            <a:ext cx="3389757" cy="1037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lIns="59237" tIns="29618" rIns="59237" bIns="29618">
            <a:spAutoFit/>
            <a:flatTx/>
          </a:bodyPr>
          <a:lstStyle/>
          <a:p>
            <a:pPr algn="ctr"/>
            <a:endParaRPr lang="en-US" altLang="zh-CN" sz="3175" b="1" smtClean="0">
              <a:solidFill>
                <a:srgbClr val="190501"/>
              </a:solidFill>
              <a:ea typeface="华文行楷" pitchFamily="2" charset="-122"/>
            </a:endParaRPr>
          </a:p>
          <a:p>
            <a:pPr algn="ctr"/>
            <a:r>
              <a:rPr lang="zh-CN" altLang="en-US" sz="3175" b="1" smtClean="0">
                <a:solidFill>
                  <a:srgbClr val="190501"/>
                </a:solidFill>
                <a:ea typeface="华文行楷" panose="02010800040101010101" pitchFamily="2" charset="-122"/>
              </a:rPr>
              <a:t>“滞胀</a:t>
            </a:r>
            <a:r>
              <a:rPr lang="zh-CN" altLang="en-US" sz="3175" b="1">
                <a:solidFill>
                  <a:srgbClr val="190501"/>
                </a:solidFill>
                <a:ea typeface="华文行楷" panose="02010800040101010101" pitchFamily="2" charset="-122"/>
              </a:rPr>
              <a:t>”</a:t>
            </a:r>
            <a:r>
              <a:rPr lang="zh-CN" altLang="en-US" sz="3175" b="1" smtClean="0">
                <a:solidFill>
                  <a:srgbClr val="190501"/>
                </a:solidFill>
                <a:ea typeface="华文行楷" panose="02010800040101010101" pitchFamily="2" charset="-122"/>
              </a:rPr>
              <a:t>后新调整</a:t>
            </a:r>
            <a:endParaRPr lang="zh-CN" altLang="en-US" sz="3175" b="1">
              <a:solidFill>
                <a:srgbClr val="190501"/>
              </a:solidFill>
              <a:ea typeface="华文行楷" pitchFamily="2" charset="-122"/>
            </a:endParaRPr>
          </a:p>
        </p:txBody>
      </p:sp>
      <p:sp>
        <p:nvSpPr>
          <p:cNvPr id="31" name="Line 26"/>
          <p:cNvSpPr>
            <a:spLocks noChangeShapeType="1"/>
          </p:cNvSpPr>
          <p:nvPr/>
        </p:nvSpPr>
        <p:spPr bwMode="auto">
          <a:xfrm>
            <a:off x="1968205" y="1777170"/>
            <a:ext cx="4245624" cy="57904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1165"/>
          </a:p>
        </p:txBody>
      </p:sp>
      <p:sp>
        <p:nvSpPr>
          <p:cNvPr id="32" name="Text Box 27"/>
          <p:cNvSpPr txBox="1">
            <a:spLocks noChangeArrowheads="1"/>
          </p:cNvSpPr>
          <p:nvPr/>
        </p:nvSpPr>
        <p:spPr bwMode="auto">
          <a:xfrm>
            <a:off x="5248074" y="1759686"/>
            <a:ext cx="965756" cy="509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834" tIns="44917" rIns="89834" bIns="44917">
            <a:spAutoFit/>
          </a:bodyPr>
          <a:lstStyle>
            <a:lvl1pPr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1pPr>
            <a:lvl2pPr marL="694055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2pPr>
            <a:lvl3pPr marL="1386205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3pPr>
            <a:lvl4pPr marL="2079625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4pPr>
            <a:lvl5pPr marL="2773680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5pPr>
            <a:lvl6pPr marL="3230880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6pPr>
            <a:lvl7pPr marL="3688080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7pPr>
            <a:lvl8pPr marL="4145280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8pPr>
            <a:lvl9pPr marL="4602480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9pPr>
          </a:lstStyle>
          <a:p>
            <a:r>
              <a:rPr lang="zh-CN" altLang="en-US" sz="2720" b="1">
                <a:latin typeface="Arial" panose="020b0604020202090204" pitchFamily="34" charset="0"/>
                <a:ea typeface="宋体" panose="02010600030101010101" pitchFamily="2" charset="-122"/>
              </a:rPr>
              <a:t>时间</a:t>
            </a:r>
          </a:p>
        </p:txBody>
      </p:sp>
      <p:sp>
        <p:nvSpPr>
          <p:cNvPr id="33" name="Text Box 28"/>
          <p:cNvSpPr txBox="1">
            <a:spLocks noChangeArrowheads="1"/>
          </p:cNvSpPr>
          <p:nvPr/>
        </p:nvSpPr>
        <p:spPr bwMode="auto">
          <a:xfrm>
            <a:off x="2132764" y="1820367"/>
            <a:ext cx="1069634" cy="509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834" tIns="44917" rIns="89834" bIns="44917">
            <a:spAutoFit/>
          </a:bodyPr>
          <a:lstStyle>
            <a:lvl1pPr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1pPr>
            <a:lvl2pPr marL="694055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2pPr>
            <a:lvl3pPr marL="1386205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3pPr>
            <a:lvl4pPr marL="2079625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4pPr>
            <a:lvl5pPr marL="2773680" defTabSz="1386205"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5pPr>
            <a:lvl6pPr marL="3230880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6pPr>
            <a:lvl7pPr marL="3688080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7pPr>
            <a:lvl8pPr marL="4145280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8pPr>
            <a:lvl9pPr marL="4602480" defTabSz="138620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503050405090304" pitchFamily="18" charset="0"/>
              </a:defRPr>
            </a:lvl9pPr>
          </a:lstStyle>
          <a:p>
            <a:r>
              <a:rPr lang="zh-CN" altLang="en-US" sz="2720" b="1">
                <a:latin typeface="Arial" panose="020b0604020202090204" pitchFamily="34" charset="0"/>
                <a:ea typeface="宋体" panose="02010600030101010101" pitchFamily="2" charset="-122"/>
              </a:rPr>
              <a:t>项目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17009" y="5868014"/>
            <a:ext cx="116749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smtClean="0"/>
              <a:t>实质：</a:t>
            </a:r>
            <a:r>
              <a:rPr lang="zh-CN" altLang="en-US" sz="3200" smtClean="0">
                <a:solidFill>
                  <a:srgbClr val="0033CC"/>
                </a:solidFill>
              </a:rPr>
              <a:t>资本主义国家生产关系的局部调整，不能根除经济危机。</a:t>
            </a:r>
            <a:endParaRPr lang="zh-CN" altLang="en-US" sz="3200">
              <a:solidFill>
                <a:srgbClr val="0033CC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2268855"/>
            <a:ext cx="1766570" cy="10147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6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影响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754586" y="1129837"/>
            <a:ext cx="6096000" cy="2101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  <a:spcAft>
                <a:spcPts val="1200"/>
              </a:spcAft>
            </a:pPr>
            <a:r>
              <a:rPr lang="zh-CN" altLang="zh-CN" sz="2800">
                <a:latin typeface="+mn-ea"/>
                <a:cs typeface="Times New Roman" panose="02020503050405090304" pitchFamily="18" charset="0"/>
              </a:rPr>
              <a:t>组成：</a:t>
            </a:r>
          </a:p>
          <a:p>
            <a:pPr indent="133350">
              <a:lnSpc>
                <a:spcPct val="90000"/>
              </a:lnSpc>
              <a:spcAft>
                <a:spcPts val="1200"/>
              </a:spcAft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①</a:t>
            </a:r>
            <a:r>
              <a:rPr lang="zh-CN" altLang="zh-CN" sz="2800">
                <a:latin typeface="+mn-ea"/>
                <a:cs typeface="Times New Roman" panose="02020503050405090304" pitchFamily="18" charset="0"/>
              </a:rPr>
              <a:t>金融：国际货币基金组织；</a:t>
            </a:r>
          </a:p>
          <a:p>
            <a:pPr indent="133350">
              <a:lnSpc>
                <a:spcPct val="90000"/>
              </a:lnSpc>
              <a:spcAft>
                <a:spcPts val="1200"/>
              </a:spcAft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②</a:t>
            </a:r>
            <a:r>
              <a:rPr lang="zh-CN" altLang="zh-CN" sz="2800">
                <a:latin typeface="+mn-ea"/>
                <a:cs typeface="Times New Roman" panose="02020503050405090304" pitchFamily="18" charset="0"/>
              </a:rPr>
              <a:t>投资：世界银行；</a:t>
            </a:r>
          </a:p>
          <a:p>
            <a:pPr indent="133350">
              <a:lnSpc>
                <a:spcPct val="90000"/>
              </a:lnSpc>
              <a:spcAft>
                <a:spcPts val="1200"/>
              </a:spcAft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③</a:t>
            </a:r>
            <a:r>
              <a:rPr lang="zh-CN" altLang="zh-CN" sz="2800">
                <a:latin typeface="+mn-ea"/>
                <a:cs typeface="Times New Roman" panose="02020503050405090304" pitchFamily="18" charset="0"/>
              </a:rPr>
              <a:t>贸易：关税与贸易总协定。</a:t>
            </a:r>
            <a:endParaRPr lang="zh-CN" altLang="zh-CN" sz="2800"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7231" y="373195"/>
            <a:ext cx="771352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2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+mn-ea"/>
                <a:cs typeface="Times New Roman" panose="02020503050405090304" pitchFamily="18" charset="0"/>
                <a:sym typeface="+mn-ea"/>
              </a:rPr>
              <a:t>2</a:t>
            </a:r>
            <a:r>
              <a:rPr lang="zh-CN" altLang="en-US" sz="32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）</a:t>
            </a:r>
            <a:r>
              <a:rPr lang="zh-CN" altLang="zh-CN" sz="32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国际：建立资本主义世界经济体系</a:t>
            </a:r>
          </a:p>
        </p:txBody>
      </p:sp>
      <p:pic>
        <p:nvPicPr>
          <p:cNvPr id="1026" name="Picture 2" descr="https://timgsa.baidu.com/timg?image&amp;quality=80&amp;size=b9999_10000&amp;sec=1584433741919&amp;di=c2f84ebf9291b3740c274f36c6032bb3&amp;imgtype=0&amp;src=http%3A%2F%2Fres.dyhjw.com%2Fueditor%2Fphp%2Fupload%2Fimage%2F20160413%2F14605132102034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4615" y="3404041"/>
            <a:ext cx="2884283" cy="28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s1.bdstatic.com/70cFuXSh_Q1YnxGkpoWK1HF6hhy/it/u=3614521788,437717411&amp;fm=15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28793" y="3404041"/>
            <a:ext cx="3248640" cy="28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timgsa.baidu.com/timg?image&amp;quality=80&amp;size=b9999_10000&amp;sec=1584433873936&amp;di=a0a140686269cde106866d246991e602&amp;imgtype=0&amp;src=http%3A%2F%2Fe.hiphotos.baidu.com%2Fbaike%2Fs%3D220%2Fsign%3D8dc08d4d304e251fe6f7e3fa9787c9c2%2Fe7cd7b899e510fb3c3d058e0d933c895d0430cf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63471" y="3404041"/>
            <a:ext cx="2718366" cy="28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21203" y="1352083"/>
            <a:ext cx="6096000" cy="9836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2400" smtClean="0"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503050405090304" pitchFamily="18" charset="0"/>
              </a:rPr>
              <a:t>1</a:t>
            </a:r>
            <a:r>
              <a:rPr lang="zh-CN" altLang="zh-CN" sz="2400">
                <a:latin typeface="+mn-ea"/>
                <a:cs typeface="Times New Roman" panose="02020503050405090304" pitchFamily="18" charset="0"/>
              </a:rPr>
              <a:t>）</a:t>
            </a:r>
            <a:r>
              <a:rPr lang="en-US" altLang="zh-CN" sz="2400">
                <a:latin typeface="+mn-ea"/>
                <a:cs typeface="Times New Roman" panose="02020503050405090304" pitchFamily="18" charset="0"/>
              </a:rPr>
              <a:t>20</a:t>
            </a:r>
            <a:r>
              <a:rPr lang="zh-CN" altLang="zh-CN" sz="2400">
                <a:latin typeface="+mn-ea"/>
                <a:cs typeface="Times New Roman" panose="02020503050405090304" pitchFamily="18" charset="0"/>
              </a:rPr>
              <a:t>世纪科学理论的重大突破；</a:t>
            </a:r>
          </a:p>
          <a:p>
            <a:pPr>
              <a:spcAft>
                <a:spcPts val="1200"/>
              </a:spcAft>
            </a:pPr>
            <a:r>
              <a:rPr lang="zh-CN" altLang="zh-CN" sz="2400"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503050405090304" pitchFamily="18" charset="0"/>
              </a:rPr>
              <a:t>2</a:t>
            </a:r>
            <a:r>
              <a:rPr lang="zh-CN" altLang="zh-CN" sz="2400">
                <a:latin typeface="+mn-ea"/>
                <a:cs typeface="Times New Roman" panose="02020503050405090304" pitchFamily="18" charset="0"/>
              </a:rPr>
              <a:t>）两次世界大战的</a:t>
            </a:r>
            <a:r>
              <a:rPr lang="zh-CN" altLang="zh-CN" sz="2400" smtClean="0">
                <a:latin typeface="+mn-ea"/>
                <a:cs typeface="Times New Roman" panose="02020503050405090304" pitchFamily="18" charset="0"/>
              </a:rPr>
              <a:t>促进。</a:t>
            </a:r>
            <a:endParaRPr lang="zh-CN" altLang="zh-CN" sz="240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-1" y="0"/>
            <a:ext cx="4373218" cy="58477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zh-CN" altLang="zh-CN" sz="3200" b="1">
                <a:solidFill>
                  <a:schemeClr val="bg1"/>
                </a:solidFill>
                <a:latin typeface="+mn-ea"/>
                <a:cs typeface="Times New Roman" panose="02020503050405090304" pitchFamily="18" charset="0"/>
              </a:rPr>
              <a:t>二、科学技术的新发展</a:t>
            </a:r>
            <a:endParaRPr lang="zh-CN" altLang="zh-CN" sz="320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1203" y="720278"/>
            <a:ext cx="1484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1</a:t>
            </a:r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、背景</a:t>
            </a:r>
          </a:p>
        </p:txBody>
      </p:sp>
      <p:sp>
        <p:nvSpPr>
          <p:cNvPr id="5" name="矩形 4"/>
          <p:cNvSpPr/>
          <p:nvPr/>
        </p:nvSpPr>
        <p:spPr>
          <a:xfrm>
            <a:off x="321203" y="2712790"/>
            <a:ext cx="51187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2</a:t>
            </a:r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、兴起：</a:t>
            </a:r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20</a:t>
            </a:r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世纪</a:t>
            </a:r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40</a:t>
            </a:r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年代中期</a:t>
            </a:r>
          </a:p>
        </p:txBody>
      </p:sp>
      <p:pic>
        <p:nvPicPr>
          <p:cNvPr id="1026" name="Picture 2" descr="http://dingyue.ws.126.net/Rg3IZllPrSvlRhgDCqIwoG3WiUzB4ctD1fZp=5shuIhG715668785449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8314" y="3434104"/>
            <a:ext cx="4075471" cy="252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hotocdn.sohu.com/20160913/Img4683567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32844" y="3434104"/>
            <a:ext cx="3974768" cy="252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84584" y="5954104"/>
            <a:ext cx="4403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相对论和光量子理论的提出者</a:t>
            </a:r>
            <a:endParaRPr lang="en-US" altLang="zh-CN" sz="240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en-US" altLang="zh-CN" sz="2400" smtClean="0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爱因斯坦</a:t>
            </a:r>
            <a:endParaRPr lang="zh-CN" altLang="en-US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32844" y="5977296"/>
            <a:ext cx="4075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量子理论的新表述</a:t>
            </a:r>
            <a:endParaRPr lang="en-US" altLang="zh-CN" sz="240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en-US" altLang="zh-CN" sz="2400" smtClean="0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薛定谔的猫</a:t>
            </a:r>
            <a:endParaRPr lang="zh-CN" altLang="en-US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37792" y="3216567"/>
            <a:ext cx="11509651" cy="891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800" smtClean="0">
                <a:latin typeface="+mn-ea"/>
                <a:cs typeface="Times New Roman" panose="02020503050405090304" pitchFamily="18" charset="0"/>
              </a:rPr>
              <a:t>4</a:t>
            </a:r>
            <a:r>
              <a:rPr lang="zh-CN" altLang="zh-CN" sz="2800" smtClean="0">
                <a:latin typeface="+mn-ea"/>
                <a:cs typeface="Times New Roman" panose="02020503050405090304" pitchFamily="18" charset="0"/>
              </a:rPr>
              <a:t>、</a:t>
            </a:r>
            <a:r>
              <a:rPr lang="zh-CN" altLang="en-US" sz="2800" smtClean="0">
                <a:latin typeface="+mn-ea"/>
                <a:cs typeface="Times New Roman" panose="02020503050405090304" pitchFamily="18" charset="0"/>
              </a:rPr>
              <a:t>影响</a:t>
            </a:r>
            <a:r>
              <a:rPr lang="zh-CN" altLang="zh-CN" sz="2800" smtClean="0">
                <a:latin typeface="+mn-ea"/>
                <a:cs typeface="Times New Roman" panose="02020503050405090304" pitchFamily="18" charset="0"/>
              </a:rPr>
              <a:t>：</a:t>
            </a:r>
            <a:r>
              <a:rPr lang="zh-CN" altLang="zh-CN" sz="2400">
                <a:latin typeface="+mn-ea"/>
                <a:cs typeface="Times New Roman" panose="02020503050405090304" pitchFamily="18" charset="0"/>
              </a:rPr>
              <a:t>使社会发展进入信息时代，劳动方式日益自动化和智能化，极大地提高了社会生产力。</a:t>
            </a:r>
            <a:endParaRPr lang="zh-CN" altLang="zh-CN" sz="2400">
              <a:effectLst/>
              <a:latin typeface="+mn-ea"/>
              <a:cs typeface="Times New Roman" panose="0202050305040509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7792" y="1185427"/>
            <a:ext cx="544678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zh-CN" sz="2400" smtClean="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1</a:t>
            </a:r>
            <a:r>
              <a:rPr lang="zh-CN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）原子能的</a:t>
            </a:r>
            <a:r>
              <a:rPr lang="zh-CN" altLang="zh-CN" sz="2400" smtClean="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开发利用</a:t>
            </a:r>
            <a:endParaRPr lang="zh-CN" altLang="zh-CN" sz="240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 lvl="0"/>
            <a:r>
              <a:rPr lang="zh-CN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2</a:t>
            </a:r>
            <a:r>
              <a:rPr lang="zh-CN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）电子计算机与互联网</a:t>
            </a:r>
          </a:p>
          <a:p>
            <a:pPr lvl="0"/>
            <a:r>
              <a:rPr lang="zh-CN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3</a:t>
            </a:r>
            <a:r>
              <a:rPr lang="zh-CN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）空间技术和海洋技术</a:t>
            </a:r>
          </a:p>
          <a:p>
            <a:pPr lvl="0"/>
            <a:r>
              <a:rPr lang="zh-CN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4</a:t>
            </a:r>
            <a:r>
              <a:rPr lang="zh-CN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）新材料的出现</a:t>
            </a:r>
          </a:p>
          <a:p>
            <a:pPr lvl="0"/>
            <a:r>
              <a:rPr lang="zh-CN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5</a:t>
            </a:r>
            <a:r>
              <a:rPr lang="zh-CN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）生物工程技术</a:t>
            </a:r>
          </a:p>
        </p:txBody>
      </p:sp>
      <p:sp>
        <p:nvSpPr>
          <p:cNvPr id="4" name="矩形 3"/>
          <p:cNvSpPr/>
          <p:nvPr/>
        </p:nvSpPr>
        <p:spPr>
          <a:xfrm>
            <a:off x="337793" y="541030"/>
            <a:ext cx="1484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3</a:t>
            </a:r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、内容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68217" y="4550253"/>
            <a:ext cx="11606931" cy="2160000"/>
            <a:chOff x="258278" y="4550253"/>
            <a:chExt cx="11606931" cy="2160000"/>
          </a:xfrm>
        </p:grpSpPr>
        <p:pic>
          <p:nvPicPr>
            <p:cNvPr id="2050" name="Picture 2" descr="http://img.mp.itc.cn/upload/20170811/b94ebeeb83dd4d2fada383f642471382_th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58278" y="4550253"/>
              <a:ext cx="2160000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https://p2.ssl.qhimgs1.com/sdr/400__/t0170e14944ea896d9c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33"/>
            <a:stretch>
              <a:fillRect/>
            </a:stretch>
          </p:blipFill>
          <p:spPr bwMode="auto">
            <a:xfrm>
              <a:off x="2418278" y="4550253"/>
              <a:ext cx="2506102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http://www.chinadaily.com.cn/hqgj/images/attachement/jpg/site1/20090718/0021701405ba0bcb63e00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61" r="15405"/>
            <a:stretch>
              <a:fillRect/>
            </a:stretch>
          </p:blipFill>
          <p:spPr bwMode="auto">
            <a:xfrm>
              <a:off x="4924380" y="4550253"/>
              <a:ext cx="2273199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 descr="http://p4.so.qhmsg.com/t016006ecd1840f9d8d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856409" y="4550253"/>
              <a:ext cx="2008800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0" name="Picture 12" descr="http://n1.itc.cn/img8/wb/smccloud/fetch/2015/07/10/83020693534101110.JPE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066"/>
            <a:stretch>
              <a:fillRect/>
            </a:stretch>
          </p:blipFill>
          <p:spPr bwMode="auto">
            <a:xfrm>
              <a:off x="7197579" y="4550253"/>
              <a:ext cx="2658830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292467" y="240166"/>
            <a:ext cx="399179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 smtClean="0"/>
              <a:t>二、 科学技术的发展</a:t>
            </a:r>
            <a:endParaRPr lang="en-US" altLang="zh-CN" sz="3200" b="1" smtClean="0"/>
          </a:p>
        </p:txBody>
      </p:sp>
      <p:sp>
        <p:nvSpPr>
          <p:cNvPr id="6" name="文本框 5"/>
          <p:cNvSpPr txBox="1"/>
          <p:nvPr/>
        </p:nvSpPr>
        <p:spPr>
          <a:xfrm>
            <a:off x="4630147" y="72804"/>
            <a:ext cx="5879013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zh-CN" altLang="en-US" smtClean="0"/>
              <a:t>1</a:t>
            </a:r>
            <a:r>
              <a:rPr lang="en-US" altLang="zh-CN" smtClean="0"/>
              <a:t>9</a:t>
            </a:r>
            <a:r>
              <a:rPr lang="zh-CN" altLang="en-US" smtClean="0"/>
              <a:t>课  资本主义国家的新变化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49" y="1317384"/>
            <a:ext cx="3241021" cy="2162846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458698" y="348023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/>
              <a:t>原子能的开发利用</a:t>
            </a:r>
            <a:endParaRPr lang="zh-CN" altLang="en-US" b="1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265" y="812648"/>
            <a:ext cx="3530878" cy="289532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284265" y="3203231"/>
            <a:ext cx="3790789" cy="646331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altLang="zh-CN" b="1" smtClean="0"/>
          </a:p>
          <a:p>
            <a:r>
              <a:rPr lang="en-US" altLang="zh-CN" b="1"/>
              <a:t> </a:t>
            </a:r>
            <a:r>
              <a:rPr lang="en-US" altLang="zh-CN" b="1" smtClean="0"/>
              <a:t>     </a:t>
            </a:r>
            <a:r>
              <a:rPr lang="zh-CN" altLang="en-US" b="1" smtClean="0"/>
              <a:t>电子计算机互联网技术</a:t>
            </a:r>
            <a:endParaRPr lang="zh-CN" altLang="en-US" b="1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1718" y="1199284"/>
            <a:ext cx="3670479" cy="2276793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8609385" y="3493381"/>
            <a:ext cx="1428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/>
              <a:t>     空间技术</a:t>
            </a:r>
            <a:endParaRPr lang="zh-CN" altLang="en-US" b="1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311" y="4010039"/>
            <a:ext cx="3390095" cy="2230106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623977" y="621595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/>
              <a:t>海洋技术</a:t>
            </a:r>
            <a:endParaRPr lang="zh-CN" altLang="en-US" b="1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93" y="4010038"/>
            <a:ext cx="3036279" cy="2205917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5215036" y="6240145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/>
              <a:t>生物工程技术</a:t>
            </a:r>
            <a:endParaRPr lang="zh-CN" altLang="en-US" b="1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695" y="4086769"/>
            <a:ext cx="3497537" cy="2076646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609385" y="6242760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/>
              <a:t>新材料的出现及应用</a:t>
            </a:r>
            <a:endParaRPr lang="zh-CN" altLang="en-US" b="1"/>
          </a:p>
        </p:txBody>
      </p:sp>
      <p:sp>
        <p:nvSpPr>
          <p:cNvPr id="16" name="文本框 15"/>
          <p:cNvSpPr txBox="1"/>
          <p:nvPr/>
        </p:nvSpPr>
        <p:spPr>
          <a:xfrm>
            <a:off x="4166681" y="1154570"/>
            <a:ext cx="3622312" cy="226889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ts val="6000"/>
              </a:lnSpc>
            </a:pPr>
            <a:r>
              <a:rPr lang="zh-CN" altLang="en-US" sz="28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</a:t>
            </a:r>
            <a:r>
              <a:rPr lang="zh-CN" altLang="en-US" sz="28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类进入信息时代；</a:t>
            </a:r>
            <a:endParaRPr lang="en-US" altLang="zh-CN" sz="2800" b="1" smtClean="0">
              <a:solidFill>
                <a:srgbClr val="0033CC"/>
              </a:solidFill>
              <a:latin typeface="宋体" pitchFamily="2" charset="-122"/>
              <a:ea typeface="宋体" pitchFamily="2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28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日益自动化和智能化；</a:t>
            </a:r>
            <a:endParaRPr lang="en-US" altLang="zh-CN" sz="2800" b="1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28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提高</a:t>
            </a:r>
            <a:r>
              <a:rPr lang="zh-CN" altLang="en-US" sz="28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了社会生产力。</a:t>
            </a:r>
            <a:endParaRPr lang="zh-CN" altLang="en-US" sz="2800" b="1">
              <a:solidFill>
                <a:srgbClr val="0033CC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43069" y="2175582"/>
            <a:ext cx="11506499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2400" smtClean="0"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503050405090304" pitchFamily="18" charset="0"/>
              </a:rPr>
              <a:t>1</a:t>
            </a:r>
            <a:r>
              <a:rPr lang="zh-CN" altLang="zh-CN" sz="2400">
                <a:latin typeface="+mn-ea"/>
                <a:cs typeface="Times New Roman" panose="02020503050405090304" pitchFamily="18" charset="0"/>
              </a:rPr>
              <a:t>）农业和工业的人口比重下降，服务业的人口比重增加。</a:t>
            </a:r>
          </a:p>
          <a:p>
            <a:pPr>
              <a:spcAft>
                <a:spcPts val="1200"/>
              </a:spcAft>
            </a:pPr>
            <a:r>
              <a:rPr lang="zh-CN" altLang="zh-CN" sz="2400"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503050405090304" pitchFamily="18" charset="0"/>
              </a:rPr>
              <a:t>2</a:t>
            </a:r>
            <a:r>
              <a:rPr lang="zh-CN" altLang="zh-CN" sz="2400">
                <a:latin typeface="+mn-ea"/>
                <a:cs typeface="Times New Roman" panose="02020503050405090304" pitchFamily="18" charset="0"/>
              </a:rPr>
              <a:t>） “中间阶层”的人数增加</a:t>
            </a:r>
            <a:r>
              <a:rPr lang="zh-CN" altLang="zh-CN" sz="2400" smtClean="0">
                <a:latin typeface="+mn-ea"/>
                <a:cs typeface="Times New Roman" panose="02020503050405090304" pitchFamily="18" charset="0"/>
              </a:rPr>
              <a:t>。</a:t>
            </a:r>
            <a:endParaRPr lang="zh-CN" altLang="zh-CN" sz="2400">
              <a:latin typeface="+mn-ea"/>
              <a:cs typeface="Times New Roman" panose="0202050305040509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-1" y="9375"/>
            <a:ext cx="4472609" cy="58477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zh-CN" altLang="zh-CN" sz="3200" b="1">
                <a:solidFill>
                  <a:schemeClr val="bg1"/>
                </a:solidFill>
                <a:latin typeface="+mn-ea"/>
                <a:cs typeface="Times New Roman" panose="02020503050405090304" pitchFamily="18" charset="0"/>
              </a:rPr>
              <a:t>三、社会结构的新变化</a:t>
            </a:r>
            <a:endParaRPr lang="zh-CN" altLang="zh-CN" sz="3200">
              <a:solidFill>
                <a:schemeClr val="bg1"/>
              </a:solidFill>
              <a:latin typeface="+mn-ea"/>
              <a:cs typeface="Times New Roman" panose="0202050305040509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11955" y="1473865"/>
            <a:ext cx="146875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2</a:t>
            </a:r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、表现</a:t>
            </a:r>
          </a:p>
        </p:txBody>
      </p:sp>
      <p:sp>
        <p:nvSpPr>
          <p:cNvPr id="5" name="矩形 4"/>
          <p:cNvSpPr/>
          <p:nvPr/>
        </p:nvSpPr>
        <p:spPr>
          <a:xfrm>
            <a:off x="343070" y="3324399"/>
            <a:ext cx="11506498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3</a:t>
            </a:r>
            <a:r>
              <a:rPr lang="zh-CN" altLang="zh-CN" sz="28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、实质：</a:t>
            </a:r>
            <a:r>
              <a:rPr lang="zh-CN" altLang="zh-CN" sz="2400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社会结构多层次化现象是资本主义生产力发展在生产关系上的反映。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311635" y="4086985"/>
          <a:ext cx="6480000" cy="2773680"/>
        </p:xfrm>
        <a:graphic>
          <a:graphicData uri="http://schemas.openxmlformats.org/drawingml/2006/table">
            <a:tbl>
              <a:tblPr firstRow="1" firstCol="1">
                <a:tableStyleId>{8A107856-5554-42FB-B03E-39F5DBC370BA}</a:tableStyleId>
              </a:tblPr>
              <a:tblGrid>
                <a:gridCol w="1296000"/>
                <a:gridCol w="1296000"/>
                <a:gridCol w="1296000"/>
                <a:gridCol w="1296000"/>
                <a:gridCol w="1296000"/>
              </a:tblGrid>
              <a:tr h="36000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smtClean="0"/>
                        <a:t>经济部门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smtClean="0"/>
                        <a:t>年份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smtClean="0"/>
                        <a:t>美国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smtClean="0"/>
                        <a:t>联邦德国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smtClean="0"/>
                        <a:t>日本</a:t>
                      </a:r>
                      <a:endParaRPr lang="zh-CN" altLang="en-US" sz="2000"/>
                    </a:p>
                  </a:txBody>
                  <a:tcPr anchor="ctr"/>
                </a:tc>
              </a:tr>
              <a:tr h="360000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smtClean="0"/>
                        <a:t>农业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1950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12.2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23.2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50.7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1990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2.8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5.1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7.2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smtClean="0"/>
                        <a:t>工业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1950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34.7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42.2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22.2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1990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25.8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40.5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 smtClean="0"/>
                        <a:t>33.6</a:t>
                      </a:r>
                      <a:endParaRPr lang="zh-CN" altLang="en-US" sz="2000" b="1" smtClean="0"/>
                    </a:p>
                  </a:txBody>
                  <a:tcPr anchor="ctr"/>
                </a:tc>
              </a:tr>
              <a:tr h="360000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smtClean="0"/>
                        <a:t>服务业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1950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48.9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32.4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26.6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1990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71.4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54.4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smtClean="0"/>
                        <a:t>59.2</a:t>
                      </a:r>
                      <a:endParaRPr lang="zh-CN" altLang="en-US" sz="2000" b="1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074" name="Picture 2" descr="https://timgsa.baidu.com/timg?image&amp;quality=80&amp;size=b9999_10000&amp;sec=1584451272704&amp;di=2eb37f336917a85cef2bb29327bcb8e6&amp;imgtype=0&amp;src=http%3A%2F%2Fn.sinaimg.cn%2Ffinance%2Fcrawl%2F115%2Fw550h365%2F20180902%2FyWGU-hikxxmz74254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11451" y="3978346"/>
            <a:ext cx="4339720" cy="28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311785" y="890270"/>
            <a:ext cx="105835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1</a:t>
            </a:r>
            <a:r>
              <a:rPr lang="zh-CN" altLang="en-US" sz="3200"/>
              <a:t>、背景：科学技术的新发展带来社会生产力的提高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69740" y="188651"/>
            <a:ext cx="563327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 smtClean="0"/>
              <a:t>四、 “福利国家”与社会运动</a:t>
            </a:r>
            <a:endParaRPr lang="en-US" altLang="zh-CN" sz="3200" b="1" smtClean="0"/>
          </a:p>
        </p:txBody>
      </p:sp>
      <p:sp>
        <p:nvSpPr>
          <p:cNvPr id="6" name="文本框 5"/>
          <p:cNvSpPr txBox="1"/>
          <p:nvPr/>
        </p:nvSpPr>
        <p:spPr>
          <a:xfrm>
            <a:off x="4630147" y="72804"/>
            <a:ext cx="5879013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zh-CN" altLang="en-US" smtClean="0"/>
              <a:t>1</a:t>
            </a:r>
            <a:r>
              <a:rPr lang="en-US" altLang="zh-CN" smtClean="0"/>
              <a:t>9</a:t>
            </a:r>
            <a:r>
              <a:rPr lang="zh-CN" altLang="en-US" smtClean="0"/>
              <a:t>课  资本主义国家的新变化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827089" y="1265869"/>
            <a:ext cx="3222625" cy="34124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37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503050405090304" pitchFamily="18" charset="0"/>
              </a:rPr>
              <a:t>1</a:t>
            </a:r>
            <a:r>
              <a:rPr lang="zh-CN" altLang="zh-CN" sz="28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、“福利国家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”：</a:t>
            </a:r>
            <a:endParaRPr lang="en-US" altLang="zh-CN" sz="2800" b="1" kern="100" smtClean="0">
              <a:solidFill>
                <a:srgbClr val="000000"/>
              </a:solidFill>
              <a:latin typeface="Calibri" pitchFamily="34" charset="0"/>
              <a:ea typeface="宋体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ts val="3700"/>
              </a:lnSpc>
              <a:spcAft>
                <a:spcPct val="0"/>
              </a:spcAft>
            </a:pPr>
            <a:r>
              <a:rPr lang="zh-CN" altLang="en-US" sz="2800" b="1" kern="10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（</a:t>
            </a:r>
            <a:r>
              <a:rPr lang="en-US" altLang="zh-CN" sz="2800" b="1" kern="10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1</a:t>
            </a:r>
            <a:r>
              <a:rPr lang="zh-CN" altLang="en-US" sz="2800" b="1" kern="10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）含义：</a:t>
            </a:r>
            <a:endParaRPr lang="en-US" altLang="zh-CN" sz="2800" b="1" kern="100" smtClean="0">
              <a:solidFill>
                <a:srgbClr val="0033CC"/>
              </a:solidFill>
              <a:effectLst/>
              <a:latin typeface="Calibri" pitchFamily="34" charset="0"/>
              <a:ea typeface="宋体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ts val="3700"/>
              </a:lnSpc>
              <a:spcAft>
                <a:spcPct val="0"/>
              </a:spcAft>
            </a:pPr>
            <a:r>
              <a:rPr lang="zh-CN" altLang="en-US" sz="28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（</a:t>
            </a:r>
            <a:r>
              <a:rPr lang="en-US" altLang="zh-CN" sz="28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2</a:t>
            </a:r>
            <a:r>
              <a:rPr lang="zh-CN" altLang="en-US" sz="28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）评价：</a:t>
            </a:r>
            <a:endParaRPr lang="en-US" altLang="zh-CN" sz="2800" kern="100" smtClean="0">
              <a:solidFill>
                <a:srgbClr val="0033CC"/>
              </a:solidFill>
              <a:latin typeface="Calibri" pitchFamily="34" charset="0"/>
              <a:ea typeface="宋体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ts val="3700"/>
              </a:lnSpc>
              <a:spcAft>
                <a:spcPct val="0"/>
              </a:spcAft>
            </a:pPr>
            <a:endParaRPr lang="en-US" altLang="zh-CN" sz="2800" b="1" kern="10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algn="just">
              <a:lnSpc>
                <a:spcPts val="3700"/>
              </a:lnSpc>
              <a:spcAft>
                <a:spcPct val="0"/>
              </a:spcAft>
            </a:pPr>
            <a:r>
              <a:rPr lang="en-US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2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、社会运动：</a:t>
            </a:r>
            <a:endParaRPr lang="en-US" altLang="zh-CN" sz="2800" b="1" kern="10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algn="just">
              <a:lnSpc>
                <a:spcPts val="3700"/>
              </a:lnSpc>
              <a:spcAft>
                <a:spcPct val="0"/>
              </a:spcAft>
            </a:pPr>
            <a:r>
              <a:rPr lang="zh-CN" altLang="en-US" sz="28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（</a:t>
            </a:r>
            <a:r>
              <a:rPr lang="en-US" altLang="zh-CN" sz="2800" b="1" kern="10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1</a:t>
            </a:r>
            <a:r>
              <a:rPr lang="zh-CN" altLang="en-US" sz="28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）原因：</a:t>
            </a:r>
            <a:endParaRPr lang="en-US" altLang="zh-CN" sz="2800" b="1" kern="10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algn="just">
              <a:lnSpc>
                <a:spcPts val="3700"/>
              </a:lnSpc>
              <a:spcAft>
                <a:spcPct val="0"/>
              </a:spcAft>
            </a:pPr>
            <a:r>
              <a:rPr lang="zh-CN" altLang="en-US" sz="28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（</a:t>
            </a:r>
            <a:r>
              <a:rPr lang="en-US" altLang="zh-CN" sz="28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2</a:t>
            </a:r>
            <a:r>
              <a:rPr lang="zh-CN" altLang="en-US" sz="28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503050405090304" pitchFamily="18" charset="0"/>
              </a:rPr>
              <a:t>）表现：</a:t>
            </a:r>
            <a:endParaRPr lang="en-US" altLang="zh-CN" sz="2800" b="1" kern="10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50305040509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3518452" cy="58356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en-US" altLang="zh-CN" sz="3200" b="1">
                <a:solidFill>
                  <a:schemeClr val="bg1"/>
                </a:solidFill>
                <a:latin typeface="+mn-ea"/>
                <a:cs typeface="Times New Roman" panose="02020503050405090304" pitchFamily="18" charset="0"/>
              </a:rPr>
              <a:t>1</a:t>
            </a:r>
            <a:r>
              <a:rPr lang="zh-CN" altLang="en-US" sz="3200" b="1">
                <a:solidFill>
                  <a:schemeClr val="bg1"/>
                </a:solidFill>
                <a:latin typeface="+mn-ea"/>
                <a:cs typeface="Times New Roman" panose="02020503050405090304" pitchFamily="18" charset="0"/>
              </a:rPr>
              <a:t>、</a:t>
            </a:r>
            <a:r>
              <a:rPr lang="zh-CN" altLang="zh-CN" sz="3200" b="1" smtClean="0">
                <a:solidFill>
                  <a:schemeClr val="bg1"/>
                </a:solidFill>
                <a:latin typeface="+mn-ea"/>
                <a:cs typeface="Times New Roman" panose="02020503050405090304" pitchFamily="18" charset="0"/>
              </a:rPr>
              <a:t>“福利国家”</a:t>
            </a:r>
            <a:endParaRPr lang="zh-CN" altLang="zh-CN" sz="3200">
              <a:solidFill>
                <a:schemeClr val="bg1"/>
              </a:solidFill>
              <a:latin typeface="+mn-ea"/>
              <a:cs typeface="Times New Roman" panose="0202050305040509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7870" y="824948"/>
            <a:ext cx="11519452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en-US" sz="2800" smtClean="0">
                <a:latin typeface="+mn-ea"/>
              </a:rPr>
              <a:t>（</a:t>
            </a:r>
            <a:r>
              <a:rPr lang="en-US" altLang="zh-CN" sz="2800" smtClean="0">
                <a:latin typeface="+mn-ea"/>
              </a:rPr>
              <a:t>1</a:t>
            </a:r>
            <a:r>
              <a:rPr lang="zh-CN" altLang="en-US" sz="2800" smtClean="0">
                <a:latin typeface="+mn-ea"/>
              </a:rPr>
              <a:t>）含义：是指国家通过构建社会保障体系，保证个人和家庭的经济安全；通过加大社会服务开支，保证全体公民享受较好的公共福利。</a:t>
            </a:r>
            <a:endParaRPr lang="zh-CN" altLang="en-US" sz="2800"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441173" y="4350399"/>
            <a:ext cx="9293088" cy="1200329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2400" smtClean="0">
                <a:latin typeface="仿宋" panose="02010609060101010101" pitchFamily="49" charset="-122"/>
                <a:ea typeface="仿宋" panose="02010609060101010101" pitchFamily="49" charset="-122"/>
              </a:rPr>
              <a:t>(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我们的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</a:rPr>
              <a:t>)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社会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有一个梯子和一张安全网，梯子用来供人们自己努力改善生活，安全网则用来防止人们跌入深渊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240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r"/>
            <a:r>
              <a:rPr lang="en-US" altLang="zh-CN" sz="2400" smtClean="0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英国首相撒切尔夫人</a:t>
            </a:r>
            <a:endParaRPr lang="zh-CN" altLang="en-US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1441173" y="2766671"/>
            <a:ext cx="9293089" cy="83099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如果自由社会不能帮助众多的穷人，就不能保全少数富人。</a:t>
            </a:r>
          </a:p>
          <a:p>
            <a:pPr algn="r" eaLnBrk="0" hangingPunct="0"/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美国总统肯尼迪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25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28800" y="533400"/>
            <a:ext cx="4648200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59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53200" y="2209800"/>
            <a:ext cx="3487738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5988" name="Text Box 4"/>
          <p:cNvSpPr txBox="1">
            <a:spLocks noChangeArrowheads="1"/>
          </p:cNvSpPr>
          <p:nvPr/>
        </p:nvSpPr>
        <p:spPr bwMode="auto">
          <a:xfrm>
            <a:off x="1828799" y="3770648"/>
            <a:ext cx="40310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</a:rPr>
              <a:t>英国婴儿一度被认为是世界上最幸福的婴儿</a:t>
            </a:r>
            <a:r>
              <a:rPr lang="zh-CN" altLang="en-US" sz="2800" b="1" smtClean="0">
                <a:solidFill>
                  <a:srgbClr val="000000"/>
                </a:solidFill>
              </a:rPr>
              <a:t>。</a:t>
            </a:r>
            <a:endParaRPr lang="en-US" altLang="zh-CN" sz="2800" b="1" smtClean="0">
              <a:solidFill>
                <a:srgbClr val="000000"/>
              </a:solidFill>
            </a:endParaRPr>
          </a:p>
          <a:p>
            <a:pPr fontAlgn="base">
              <a:spcAft>
                <a:spcPct val="0"/>
              </a:spcAft>
            </a:pPr>
            <a:endParaRPr lang="en-US" altLang="zh-CN" sz="2800" b="1">
              <a:solidFill>
                <a:srgbClr val="000000"/>
              </a:solidFill>
            </a:endParaRPr>
          </a:p>
          <a:p>
            <a:pPr fontAlgn="base">
              <a:spcAft>
                <a:spcPct val="0"/>
              </a:spcAft>
            </a:pPr>
            <a:endParaRPr lang="en-US" altLang="zh-CN" sz="2800" b="1" smtClean="0">
              <a:solidFill>
                <a:srgbClr val="000000"/>
              </a:solidFill>
            </a:endParaRPr>
          </a:p>
          <a:p>
            <a:pPr fontAlgn="base">
              <a:spcAft>
                <a:spcPct val="0"/>
              </a:spcAft>
            </a:pPr>
            <a:r>
              <a:rPr lang="zh-CN" altLang="en-US" sz="3200" b="1" smtClean="0">
                <a:solidFill>
                  <a:srgbClr val="0033CC"/>
                </a:solidFill>
              </a:rPr>
              <a:t>从摇篮到坟墓的福利</a:t>
            </a:r>
            <a:endParaRPr lang="zh-CN" altLang="en-US" sz="3200" b="1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25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425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425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598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04799" y="1261869"/>
            <a:ext cx="11522765" cy="2399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2400" smtClean="0"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400" smtClean="0">
                <a:latin typeface="+mn-ea"/>
                <a:cs typeface="Times New Roman" panose="02020503050405090304" pitchFamily="18" charset="0"/>
              </a:rPr>
              <a:t>1</a:t>
            </a:r>
            <a:r>
              <a:rPr lang="zh-CN" altLang="zh-CN" sz="2400" smtClean="0">
                <a:latin typeface="+mn-ea"/>
                <a:cs typeface="Times New Roman" panose="02020503050405090304" pitchFamily="18" charset="0"/>
              </a:rPr>
              <a:t>）在缓和收入分配不平等，保持社会稳定方面起到一定积极作用。</a:t>
            </a:r>
          </a:p>
          <a:p>
            <a:pPr>
              <a:spcAft>
                <a:spcPts val="1200"/>
              </a:spcAft>
            </a:pPr>
            <a:r>
              <a:rPr lang="zh-CN" altLang="zh-CN" sz="2400" smtClean="0"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400" smtClean="0">
                <a:latin typeface="+mn-ea"/>
                <a:cs typeface="Times New Roman" panose="02020503050405090304" pitchFamily="18" charset="0"/>
              </a:rPr>
              <a:t>2</a:t>
            </a:r>
            <a:r>
              <a:rPr lang="zh-CN" altLang="zh-CN" sz="2400" smtClean="0">
                <a:latin typeface="+mn-ea"/>
                <a:cs typeface="Times New Roman" panose="02020503050405090304" pitchFamily="18" charset="0"/>
              </a:rPr>
              <a:t>）增加了国家财政负担，当 </a:t>
            </a:r>
            <a:r>
              <a:rPr lang="en-US" altLang="zh-CN" sz="2400" smtClean="0">
                <a:latin typeface="+mn-ea"/>
                <a:cs typeface="Times New Roman" panose="02020503050405090304" pitchFamily="18" charset="0"/>
              </a:rPr>
              <a:t>70 </a:t>
            </a:r>
            <a:r>
              <a:rPr lang="zh-CN" altLang="zh-CN" sz="2400" smtClean="0">
                <a:latin typeface="+mn-ea"/>
                <a:cs typeface="Times New Roman" panose="02020503050405090304" pitchFamily="18" charset="0"/>
              </a:rPr>
              <a:t>年代发生“滞胀”后，西方国家减少社会福利。</a:t>
            </a:r>
          </a:p>
          <a:p>
            <a:pPr>
              <a:spcAft>
                <a:spcPts val="1200"/>
              </a:spcAft>
            </a:pPr>
            <a:r>
              <a:rPr lang="zh-CN" altLang="zh-CN" sz="2400">
                <a:effectLst/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400">
                <a:effectLst/>
                <a:latin typeface="+mn-ea"/>
                <a:cs typeface="Times New Roman" panose="02020503050405090304" pitchFamily="18" charset="0"/>
              </a:rPr>
              <a:t>3</a:t>
            </a:r>
            <a:r>
              <a:rPr lang="zh-CN" altLang="zh-CN" sz="2400">
                <a:effectLst/>
                <a:latin typeface="+mn-ea"/>
                <a:cs typeface="Times New Roman" panose="02020503050405090304" pitchFamily="18" charset="0"/>
              </a:rPr>
              <a:t>）</a:t>
            </a:r>
            <a:r>
              <a:rPr lang="zh-CN" altLang="en-US" sz="2400">
                <a:effectLst/>
                <a:latin typeface="+mn-ea"/>
                <a:cs typeface="Times New Roman" panose="02020503050405090304" pitchFamily="18" charset="0"/>
                <a:sym typeface="+mn-ea"/>
              </a:rPr>
              <a:t>一定程度，降低了人民的工作积极性。</a:t>
            </a:r>
          </a:p>
          <a:p>
            <a:pPr>
              <a:spcAft>
                <a:spcPts val="1200"/>
              </a:spcAft>
            </a:pPr>
            <a:r>
              <a:rPr lang="zh-CN" altLang="en-US" sz="2400">
                <a:effectLst/>
                <a:latin typeface="+mn-ea"/>
                <a:cs typeface="Times New Roman" panose="02020503050405090304" pitchFamily="18" charset="0"/>
                <a:sym typeface="+mn-ea"/>
              </a:rPr>
              <a:t>（</a:t>
            </a:r>
            <a:r>
              <a:rPr lang="en-US" altLang="zh-CN" sz="2400">
                <a:effectLst/>
                <a:latin typeface="+mn-ea"/>
                <a:cs typeface="Times New Roman" panose="02020503050405090304" pitchFamily="18" charset="0"/>
                <a:sym typeface="+mn-ea"/>
              </a:rPr>
              <a:t>4</a:t>
            </a:r>
            <a:r>
              <a:rPr lang="zh-CN" altLang="en-US" sz="2400">
                <a:effectLst/>
                <a:latin typeface="+mn-ea"/>
                <a:cs typeface="Times New Roman" panose="02020503050405090304" pitchFamily="18" charset="0"/>
                <a:sym typeface="+mn-ea"/>
              </a:rPr>
              <a:t>）没有从根本上触动资本主义生产资料的私有制，无法解决资本主义私有制的根本矛盾。</a:t>
            </a:r>
          </a:p>
        </p:txBody>
      </p:sp>
      <p:pic>
        <p:nvPicPr>
          <p:cNvPr id="4098" name="Picture 2" descr="https://pics2.baidu.com/feed/4610b912c8fcc3cea6c4732b69b10d8cd53f209f.jpeg?token=3f69645140b852298eeff6ebe8b75f84&amp;s=9D374D944817E7EF4E95FD56030010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50219" y="3765797"/>
            <a:ext cx="2577177" cy="28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04799" y="510551"/>
            <a:ext cx="182435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2</a:t>
            </a:r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503050405090304" pitchFamily="18" charset="0"/>
              </a:rPr>
              <a:t>）评价</a:t>
            </a:r>
          </a:p>
        </p:txBody>
      </p:sp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535773" y="4151380"/>
            <a:ext cx="8093766" cy="2306955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457200"/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英国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社会福利计划的各项开支占到了公共支出总额的 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</a:rPr>
              <a:t>50% 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。瑞典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主要靠借债和赤字预算来维持社会福利的各项开支。在各国社会福利开支仍在不断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增加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的同时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各国的经济增长速度大幅度下降。联邦德国从 </a:t>
            </a:r>
            <a:r>
              <a:rPr lang="en-US" altLang="zh-CN" sz="2400" smtClean="0">
                <a:latin typeface="仿宋" panose="02010609060101010101" pitchFamily="49" charset="-122"/>
                <a:ea typeface="仿宋" panose="02010609060101010101" pitchFamily="49" charset="-122"/>
              </a:rPr>
              <a:t>1970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到 </a:t>
            </a:r>
            <a:r>
              <a:rPr lang="en-US" altLang="zh-CN" sz="2400" smtClean="0">
                <a:latin typeface="仿宋" panose="02010609060101010101" pitchFamily="49" charset="-122"/>
                <a:ea typeface="仿宋" panose="02010609060101010101" pitchFamily="49" charset="-122"/>
              </a:rPr>
              <a:t>80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年代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中期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领取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维持日常生活救济的人数增加了一倍。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</a:rPr>
              <a:t>70</a:t>
            </a:r>
            <a:r>
              <a:rPr lang="en-US" altLang="zh-CN" sz="2400" smtClean="0">
                <a:latin typeface="仿宋" panose="02010609060101010101" pitchFamily="49" charset="-122"/>
                <a:ea typeface="仿宋" panose="02010609060101010101" pitchFamily="49" charset="-122"/>
              </a:rPr>
              <a:t>%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以上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的美国人反对政府在福利救济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方面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花更多的钱。 </a:t>
            </a:r>
            <a:endParaRPr lang="en-US" altLang="zh-CN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3394" name="Rectangle 2"/>
          <p:cNvSpPr>
            <a:spLocks noChangeArrowheads="1"/>
          </p:cNvSpPr>
          <p:nvPr/>
        </p:nvSpPr>
        <p:spPr bwMode="auto">
          <a:xfrm>
            <a:off x="2711765" y="685507"/>
            <a:ext cx="6604863" cy="77406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4435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一个不能否认的事实</a:t>
            </a:r>
          </a:p>
        </p:txBody>
      </p:sp>
      <p:sp>
        <p:nvSpPr>
          <p:cNvPr id="443395" name="Text Box 3"/>
          <p:cNvSpPr txBox="1">
            <a:spLocks noChangeArrowheads="1"/>
          </p:cNvSpPr>
          <p:nvPr/>
        </p:nvSpPr>
        <p:spPr bwMode="auto">
          <a:xfrm>
            <a:off x="2214326" y="-17737"/>
            <a:ext cx="309880" cy="4324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endParaRPr lang="zh-CN" altLang="zh-CN" sz="2215">
              <a:effectLst>
                <a:outerShdw blurRad="38100" dist="38100" dir="2700000" algn="tl">
                  <a:srgbClr val="FFFFFF"/>
                </a:outerShdw>
              </a:effectLst>
              <a:ea typeface="宋体" pitchFamily="2" charset="-122"/>
            </a:endParaRPr>
          </a:p>
        </p:txBody>
      </p:sp>
      <p:sp>
        <p:nvSpPr>
          <p:cNvPr id="443397" name="Rectangle 5"/>
          <p:cNvSpPr>
            <a:spLocks noChangeArrowheads="1"/>
          </p:cNvSpPr>
          <p:nvPr/>
        </p:nvSpPr>
        <p:spPr bwMode="auto">
          <a:xfrm>
            <a:off x="476274" y="1705843"/>
            <a:ext cx="11177460" cy="20612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 typeface="Arial" panose="020b0604020202090204" pitchFamily="34" charset="0"/>
              <a:buNone/>
            </a:pP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</a:rPr>
              <a:t>    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</a:rPr>
              <a:t>美国人口普查局定义的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3700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</a:rPr>
              <a:t>万“穷人”中展示的却是另一种景观：他们不仅有足够的食品，还拥有彩电、冰箱、洗衣机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</a:rPr>
              <a:t>……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</a:rPr>
              <a:t>每月可领到生活补助，可以免费医疗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</a:rPr>
              <a:t>……</a:t>
            </a:r>
          </a:p>
          <a:p>
            <a:pPr algn="r">
              <a:buFont typeface="Arial" panose="020b0604020202090204" pitchFamily="34" charset="0"/>
              <a:buNone/>
            </a:pP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</a:rPr>
              <a:t>               ——《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</a:rPr>
              <a:t>市场报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</a:rPr>
              <a:t>》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</a:rPr>
              <a:t>另一只眼看美国</a:t>
            </a:r>
          </a:p>
        </p:txBody>
      </p:sp>
      <p:sp>
        <p:nvSpPr>
          <p:cNvPr id="443398" name="Text Box 6"/>
          <p:cNvSpPr txBox="1">
            <a:spLocks noChangeArrowheads="1"/>
          </p:cNvSpPr>
          <p:nvPr/>
        </p:nvSpPr>
        <p:spPr bwMode="auto">
          <a:xfrm>
            <a:off x="847105" y="4025417"/>
            <a:ext cx="11075847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320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不能否认的事实是什么？对美国社会的发展有何作用？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2073446" y="4867346"/>
            <a:ext cx="8191017" cy="1076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福利制度优越。有利于美</a:t>
            </a:r>
            <a:r>
              <a:rPr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国社</a:t>
            </a:r>
            <a:r>
              <a:rPr lang="zh-CN" altLang="en-US" sz="32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会秩序稳定，</a:t>
            </a:r>
            <a:endParaRPr lang="en-US" altLang="zh-CN" sz="320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zh-CN" altLang="en-US" sz="32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但也造成了沉重的财政负担。</a:t>
            </a:r>
            <a:endParaRPr lang="zh-CN" altLang="en-US" sz="320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435" y="1741617"/>
            <a:ext cx="2732433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875" y="1741617"/>
            <a:ext cx="2732433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796" y="1741617"/>
            <a:ext cx="2732433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743435" y="5391047"/>
            <a:ext cx="27324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latin typeface="仿宋" panose="02010609060101010101" pitchFamily="49" charset="-122"/>
                <a:ea typeface="仿宋" panose="02010609060101010101" pitchFamily="49" charset="-122"/>
              </a:rPr>
              <a:t>1966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endParaRPr lang="en-US" altLang="zh-CN" sz="240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en-US" altLang="zh-CN" sz="2400" smtClean="0">
                <a:latin typeface="仿宋" panose="02010609060101010101" pitchFamily="49" charset="-122"/>
                <a:ea typeface="仿宋" panose="02010609060101010101" pitchFamily="49" charset="-122"/>
              </a:rPr>
              <a:t>25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岁以下人士</a:t>
            </a:r>
            <a:endParaRPr lang="zh-CN" altLang="en-US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427038" y="5391046"/>
            <a:ext cx="29221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latin typeface="仿宋" panose="02010609060101010101" pitchFamily="49" charset="-122"/>
                <a:ea typeface="仿宋" panose="02010609060101010101" pitchFamily="49" charset="-122"/>
              </a:rPr>
              <a:t>1975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endParaRPr lang="en-US" altLang="zh-CN" sz="240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美国妇女</a:t>
            </a:r>
            <a:endParaRPr lang="zh-CN" altLang="en-US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02796" y="5358072"/>
            <a:ext cx="27324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latin typeface="仿宋" panose="02010609060101010101" pitchFamily="49" charset="-122"/>
                <a:ea typeface="仿宋" panose="02010609060101010101" pitchFamily="49" charset="-122"/>
              </a:rPr>
              <a:t>1963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endParaRPr lang="en-US" altLang="zh-CN" sz="240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马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丁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路德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金</a:t>
            </a:r>
          </a:p>
        </p:txBody>
      </p:sp>
      <p:sp>
        <p:nvSpPr>
          <p:cNvPr id="8" name="矩形 7"/>
          <p:cNvSpPr/>
          <p:nvPr/>
        </p:nvSpPr>
        <p:spPr>
          <a:xfrm>
            <a:off x="3551924" y="560769"/>
            <a:ext cx="5109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smtClean="0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时代周刊</a:t>
            </a:r>
            <a:r>
              <a:rPr lang="en-US" altLang="zh-CN" sz="3200" b="1" smtClean="0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smtClean="0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年度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风云人物</a:t>
            </a: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593918" y="1527169"/>
            <a:ext cx="8501270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smtClean="0">
                <a:latin typeface="+mn-ea"/>
                <a:cs typeface="Times New Roman" panose="02020503050405090304" pitchFamily="18" charset="0"/>
              </a:rPr>
              <a:t>（</a:t>
            </a:r>
            <a:r>
              <a:rPr lang="en-US" altLang="zh-CN" sz="2800" smtClean="0">
                <a:latin typeface="+mn-ea"/>
                <a:cs typeface="Times New Roman" panose="02020503050405090304" pitchFamily="18" charset="0"/>
              </a:rPr>
              <a:t>1</a:t>
            </a:r>
            <a:r>
              <a:rPr lang="zh-CN" altLang="zh-CN" sz="2800" smtClean="0">
                <a:latin typeface="+mn-ea"/>
                <a:cs typeface="Times New Roman" panose="02020503050405090304" pitchFamily="18" charset="0"/>
              </a:rPr>
              <a:t>）美国</a:t>
            </a:r>
            <a:r>
              <a:rPr lang="zh-CN" altLang="zh-CN" sz="2800">
                <a:latin typeface="+mn-ea"/>
                <a:cs typeface="Times New Roman" panose="02020503050405090304" pitchFamily="18" charset="0"/>
              </a:rPr>
              <a:t>黑人民权运动，反对种族隔离和歧视政策</a:t>
            </a:r>
            <a:r>
              <a:rPr lang="zh-CN" altLang="zh-CN" sz="2800" smtClean="0">
                <a:latin typeface="+mn-ea"/>
                <a:cs typeface="Times New Roman" panose="02020503050405090304" pitchFamily="18" charset="0"/>
              </a:rPr>
              <a:t>。</a:t>
            </a:r>
            <a:endParaRPr lang="zh-CN" altLang="zh-CN" sz="2800">
              <a:latin typeface="+mn-ea"/>
              <a:cs typeface="Times New Roman" panose="0202050305040509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95739" y="2333400"/>
            <a:ext cx="5772978" cy="3785652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indent="457200"/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我梦想有一天，这个国家会站立起来，真正实现其信条的真谛：“我们认为这些真理是不言而喻的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人人生而平等。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” </a:t>
            </a:r>
            <a:endParaRPr lang="en-US" altLang="zh-CN" sz="240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indent="457200"/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我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梦想有一天，在佐治亚的红山上，昔日奴隶的儿子将能够和昔日奴隶主的儿子坐在一起，共叙兄弟情谊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240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indent="457200"/>
            <a:r>
              <a:rPr lang="en-US" altLang="zh-CN" sz="2400" smtClean="0"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</a:p>
          <a:p>
            <a:pPr indent="457200"/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我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梦想有一天，我的四个孩子将在一个不是以他们的肤色，而是以他们的品格优劣来评价他们的国度里生活。</a:t>
            </a:r>
          </a:p>
        </p:txBody>
      </p:sp>
      <p:pic>
        <p:nvPicPr>
          <p:cNvPr id="3074" name="Picture 2" descr="https://timgsa.baidu.com/timg?image&amp;quality=80&amp;size=b9999_10000&amp;sec=1584500382669&amp;di=12499b633f8b2b743990d76b0bb09c63&amp;imgtype=0&amp;src=http%3A%2F%2Fi0.sinaimg.cn%2Fbook%2F2011%2F0114%2FU5636P112DT201101141458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95490" y="2427148"/>
            <a:ext cx="4762500" cy="36004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324485" y="140970"/>
            <a:ext cx="34537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smtClean="0"/>
              <a:t>2</a:t>
            </a:r>
            <a:r>
              <a:rPr lang="zh-CN" altLang="en-US" sz="3200" b="1" smtClean="0"/>
              <a:t>、社会运动</a:t>
            </a:r>
            <a:endParaRPr lang="en-US" altLang="zh-CN" sz="3200" b="1" smtClean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lum bright="-18000" contrast="42000"/>
          </a:blip>
          <a:stretch>
            <a:fillRect/>
          </a:stretch>
        </p:blipFill>
        <p:spPr>
          <a:xfrm>
            <a:off x="2811780" y="140970"/>
            <a:ext cx="6283325" cy="138620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2289" name="对象 60418"/>
          <p:cNvGraphicFramePr>
            <a:graphicFrameLocks noChangeAspect="1"/>
          </p:cNvGraphicFramePr>
          <p:nvPr/>
        </p:nvGraphicFramePr>
        <p:xfrm>
          <a:off x="915670" y="796290"/>
          <a:ext cx="9224010" cy="526542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8145780" imgH="5364480" progId="Word.Document.8">
                  <p:embed/>
                </p:oleObj>
              </mc:Choice>
              <mc:Fallback>
                <p:oleObj r:id="rId2" imgW="8145780" imgH="536448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15670" y="796290"/>
                        <a:ext cx="9224010" cy="52654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0" name="对象 60419"/>
          <p:cNvGraphicFramePr>
            <a:graphicFrameLocks noChangeAspect="1"/>
          </p:cNvGraphicFramePr>
          <p:nvPr/>
        </p:nvGraphicFramePr>
        <p:xfrm>
          <a:off x="7032625" y="3644900"/>
          <a:ext cx="1997075" cy="6413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5" imgW="2023745" imgH="646430" progId="Word.Document.8">
                  <p:embed/>
                </p:oleObj>
              </mc:Choice>
              <mc:Fallback>
                <p:oleObj r:id="rId5" imgW="2023745" imgH="64643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032625" y="3644900"/>
                        <a:ext cx="1997075" cy="641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1" name="对象 60420"/>
          <p:cNvGraphicFramePr>
            <a:graphicFrameLocks noChangeAspect="1"/>
          </p:cNvGraphicFramePr>
          <p:nvPr/>
        </p:nvGraphicFramePr>
        <p:xfrm>
          <a:off x="8872538" y="4775200"/>
          <a:ext cx="1073150" cy="631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8" imgW="1101725" imgH="643255" progId="Word.Document.8">
                  <p:embed/>
                </p:oleObj>
              </mc:Choice>
              <mc:Fallback>
                <p:oleObj r:id="rId8" imgW="1101725" imgH="64325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872538" y="4775200"/>
                        <a:ext cx="1073150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143116" y="1462328"/>
            <a:ext cx="10466167" cy="16840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450" b="1">
                <a:latin typeface="黑体" panose="02010609060101010101" pitchFamily="49" charset="-122"/>
              </a:rPr>
              <a:t>    </a:t>
            </a:r>
            <a:r>
              <a:rPr lang="zh-CN" altLang="en-US" sz="3450" b="1">
                <a:latin typeface="黑体" panose="02010609060101010101" pitchFamily="49" charset="-122"/>
              </a:rPr>
              <a:t>无论自由放任、国家干预，还</a:t>
            </a:r>
            <a:r>
              <a:rPr lang="zh-CN" altLang="en-US" sz="3450" b="1" smtClean="0">
                <a:latin typeface="黑体" panose="02010609060101010101" pitchFamily="49" charset="-122"/>
              </a:rPr>
              <a:t>是建立福利国家，</a:t>
            </a:r>
            <a:r>
              <a:rPr lang="zh-CN" altLang="en-US" sz="3450" b="1" smtClean="0">
                <a:solidFill>
                  <a:srgbClr val="FF0000"/>
                </a:solidFill>
                <a:latin typeface="黑体" panose="02010609060101010101" pitchFamily="49" charset="-122"/>
              </a:rPr>
              <a:t>实质</a:t>
            </a:r>
            <a:r>
              <a:rPr lang="zh-CN" altLang="en-US" sz="3450" b="1" smtClean="0">
                <a:latin typeface="黑体" panose="02010609060101010101" pitchFamily="49" charset="-122"/>
              </a:rPr>
              <a:t>都</a:t>
            </a:r>
            <a:r>
              <a:rPr lang="zh-CN" altLang="en-US" sz="3450" b="1">
                <a:latin typeface="黑体" panose="02010609060101010101" pitchFamily="49" charset="-122"/>
              </a:rPr>
              <a:t>是资本主义制度的自我调节</a:t>
            </a:r>
            <a:r>
              <a:rPr lang="zh-CN" altLang="en-US" sz="3450" b="1" smtClean="0">
                <a:latin typeface="黑体" panose="02010609060101010101" pitchFamily="49" charset="-122"/>
              </a:rPr>
              <a:t>，其</a:t>
            </a:r>
            <a:r>
              <a:rPr lang="zh-CN" altLang="en-US" sz="3450" b="1" smtClean="0">
                <a:solidFill>
                  <a:srgbClr val="FF0000"/>
                </a:solidFill>
                <a:latin typeface="黑体" panose="02010609060101010101" pitchFamily="49" charset="-122"/>
              </a:rPr>
              <a:t>目的</a:t>
            </a:r>
            <a:r>
              <a:rPr lang="zh-CN" altLang="en-US" sz="3450" b="1">
                <a:latin typeface="黑体" panose="02010609060101010101" pitchFamily="49" charset="-122"/>
              </a:rPr>
              <a:t>都是为了维护资本主义制度！</a:t>
            </a:r>
            <a:endParaRPr lang="zh-CN" altLang="en-US" sz="3450" b="1">
              <a:solidFill>
                <a:srgbClr val="FF0000"/>
              </a:solidFill>
              <a:latin typeface="黑体" pitchFamily="49" charset="-122"/>
            </a:endParaRPr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1143116" y="3341025"/>
            <a:ext cx="9716795" cy="1228090"/>
          </a:xfrm>
          <a:prstGeom prst="rect">
            <a:avLst/>
          </a:prstGeom>
          <a:gradFill flip="none" rotWithShape="1">
            <a:gsLst>
              <a:gs pos="0">
                <a:srgbClr val="FFFF99">
                  <a:shade val="30000"/>
                  <a:satMod val="115000"/>
                </a:srgbClr>
              </a:gs>
              <a:gs pos="50000">
                <a:srgbClr val="FFFF99">
                  <a:shade val="67500"/>
                  <a:satMod val="115000"/>
                </a:srgbClr>
              </a:gs>
              <a:gs pos="100000">
                <a:srgbClr val="FFFF99">
                  <a:shade val="100000"/>
                  <a:satMod val="115000"/>
                </a:srgb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7390" b="1" smtClean="0">
                <a:solidFill>
                  <a:srgbClr val="0000CC"/>
                </a:solidFill>
                <a:latin typeface="+mn-ea"/>
              </a:rPr>
              <a:t>变化</a:t>
            </a:r>
            <a:r>
              <a:rPr lang="en-US" altLang="zh-CN" sz="7390" b="1" smtClean="0">
                <a:solidFill>
                  <a:srgbClr val="0000CC"/>
                </a:solidFill>
                <a:latin typeface="+mn-ea"/>
              </a:rPr>
              <a:t>—</a:t>
            </a:r>
            <a:r>
              <a:rPr lang="zh-CN" altLang="en-US" sz="7390" b="1" smtClean="0">
                <a:solidFill>
                  <a:srgbClr val="0000CC"/>
                </a:solidFill>
                <a:latin typeface="+mn-ea"/>
              </a:rPr>
              <a:t>统治的手段方法</a:t>
            </a:r>
            <a:endParaRPr lang="zh-CN" altLang="en-US" sz="7390" b="1">
              <a:solidFill>
                <a:srgbClr val="0000CC"/>
              </a:solidFill>
              <a:latin typeface="+mn-ea"/>
            </a:endParaRPr>
          </a:p>
        </p:txBody>
      </p:sp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1168511" y="4763792"/>
            <a:ext cx="9666003" cy="122809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</a:gra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7390" b="1" smtClean="0">
                <a:solidFill>
                  <a:srgbClr val="0000CC"/>
                </a:solidFill>
                <a:latin typeface="+mn-ea"/>
              </a:rPr>
              <a:t>不变</a:t>
            </a:r>
            <a:r>
              <a:rPr lang="en-US" altLang="zh-CN" sz="7390" b="1" smtClean="0">
                <a:solidFill>
                  <a:srgbClr val="0000CC"/>
                </a:solidFill>
                <a:latin typeface="+mn-ea"/>
              </a:rPr>
              <a:t>—</a:t>
            </a:r>
            <a:r>
              <a:rPr lang="zh-CN" altLang="en-US" sz="7390" b="1">
                <a:solidFill>
                  <a:srgbClr val="0000CC"/>
                </a:solidFill>
                <a:latin typeface="+mn-ea"/>
              </a:rPr>
              <a:t>资本主义制</a:t>
            </a:r>
            <a:r>
              <a:rPr lang="zh-CN" altLang="en-US" sz="7390" b="1" smtClean="0">
                <a:solidFill>
                  <a:srgbClr val="0000CC"/>
                </a:solidFill>
                <a:latin typeface="+mn-ea"/>
              </a:rPr>
              <a:t>度</a:t>
            </a:r>
            <a:endParaRPr lang="zh-CN" altLang="en-US" sz="7390" b="1">
              <a:solidFill>
                <a:srgbClr val="0000CC"/>
              </a:solidFill>
              <a:latin typeface="+mn-ea"/>
            </a:endParaRPr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345890" y="400500"/>
            <a:ext cx="4032776" cy="1153474"/>
          </a:xfrm>
          <a:prstGeom prst="horizontalScroll">
            <a:avLst>
              <a:gd name="adj" fmla="val 12500"/>
            </a:avLst>
          </a:prstGeom>
          <a:solidFill>
            <a:schemeClr val="accent2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r>
              <a:rPr lang="zh-CN" altLang="en-US" sz="4435" b="1" i="1" smtClean="0">
                <a:solidFill>
                  <a:schemeClr val="bg1"/>
                </a:solidFill>
                <a:ea typeface="黑体" panose="02010609060101010101" pitchFamily="49" charset="-122"/>
              </a:rPr>
              <a:t>看透本质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630147" y="72804"/>
            <a:ext cx="5879013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zh-CN" altLang="en-US" smtClean="0"/>
              <a:t>1</a:t>
            </a:r>
            <a:r>
              <a:rPr lang="en-US" altLang="zh-CN" smtClean="0"/>
              <a:t>9</a:t>
            </a:r>
            <a:r>
              <a:rPr lang="zh-CN" altLang="en-US" smtClean="0"/>
              <a:t>课  资本主义国家的新变化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569528" y="1668629"/>
            <a:ext cx="11249436" cy="4411485"/>
          </a:xfrm>
        </p:spPr>
        <p:txBody>
          <a:bodyPr/>
          <a:lstStyle/>
          <a:p>
            <a:pPr eaLnBrk="1" hangingPunct="1">
              <a:buNone/>
            </a:pPr>
            <a:r>
              <a:rPr lang="zh-CN" altLang="en-US" sz="2800" b="1" smtClean="0"/>
              <a:t>         本课我们以美国为例讲述了资本主义出现的新变化，其实质是</a:t>
            </a:r>
            <a:r>
              <a:rPr lang="zh-CN" altLang="en-US" sz="2800" b="1" smtClean="0">
                <a:solidFill>
                  <a:srgbClr val="0000FF"/>
                </a:solidFill>
                <a:ea typeface="黑体" panose="02010609060101010101" pitchFamily="49" charset="-122"/>
              </a:rPr>
              <a:t>资本主义主动地寻求自我调节和调整的结果。</a:t>
            </a:r>
            <a:r>
              <a:rPr lang="zh-CN" altLang="en-US" sz="2800" b="1" smtClean="0"/>
              <a:t>资本主义之所以要主动地变化，既是利润最大化的</a:t>
            </a:r>
            <a:r>
              <a:rPr lang="zh-CN" altLang="en-US" sz="2800" b="1" smtClean="0">
                <a:solidFill>
                  <a:srgbClr val="0000FF"/>
                </a:solidFill>
              </a:rPr>
              <a:t>需要</a:t>
            </a:r>
            <a:r>
              <a:rPr lang="zh-CN" altLang="en-US" sz="2800" b="1" smtClean="0"/>
              <a:t>，同时，也是在与社会主义制度</a:t>
            </a:r>
            <a:r>
              <a:rPr lang="zh-CN" altLang="en-US" sz="2800" b="1" smtClean="0">
                <a:solidFill>
                  <a:srgbClr val="0000FF"/>
                </a:solidFill>
              </a:rPr>
              <a:t>较量</a:t>
            </a:r>
            <a:r>
              <a:rPr lang="zh-CN" altLang="en-US" sz="2800" b="1" smtClean="0"/>
              <a:t>的过程中，不得不采取的一些改善措施，包括</a:t>
            </a:r>
            <a:r>
              <a:rPr lang="zh-CN" altLang="en-US" sz="2800" b="1" smtClean="0">
                <a:solidFill>
                  <a:srgbClr val="0000FF"/>
                </a:solidFill>
              </a:rPr>
              <a:t>借鉴</a:t>
            </a:r>
            <a:r>
              <a:rPr lang="zh-CN" altLang="en-US" sz="2800" b="1" smtClean="0"/>
              <a:t>社会主义的一些良好的经验。这些变化有其根源，受客观规律支配，一方面使其自身有了更好地发展，提高了实力，同时，也带来与自身相否定的因素。但是，这些变化</a:t>
            </a:r>
            <a:r>
              <a:rPr lang="zh-CN" altLang="en-US" sz="2800" b="1" smtClean="0">
                <a:solidFill>
                  <a:srgbClr val="0000FF"/>
                </a:solidFill>
              </a:rPr>
              <a:t>未能根本</a:t>
            </a:r>
            <a:r>
              <a:rPr lang="zh-CN" altLang="en-US" sz="2800" b="1" smtClean="0"/>
              <a:t>解决资本主义固有的矛盾和问题。 </a:t>
            </a:r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371649" y="515155"/>
            <a:ext cx="4032776" cy="1153474"/>
          </a:xfrm>
          <a:prstGeom prst="horizontalScroll">
            <a:avLst>
              <a:gd name="adj" fmla="val 125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zh-CN" altLang="en-US" sz="4435" b="1">
                <a:solidFill>
                  <a:srgbClr val="0033CC"/>
                </a:solidFill>
                <a:ea typeface="黑体" panose="02010609060101010101" pitchFamily="49" charset="-122"/>
              </a:rPr>
              <a:t>课堂小结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630147" y="72804"/>
            <a:ext cx="5879013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zh-CN" altLang="en-US" smtClean="0"/>
              <a:t>1</a:t>
            </a:r>
            <a:r>
              <a:rPr lang="en-US" altLang="zh-CN" smtClean="0"/>
              <a:t>9</a:t>
            </a:r>
            <a:r>
              <a:rPr lang="zh-CN" altLang="en-US" smtClean="0"/>
              <a:t>课  资本主义国家的新变化</a:t>
            </a:r>
            <a:endParaRPr lang="zh-CN" altLang="en-US"/>
          </a:p>
        </p:txBody>
      </p:sp>
      <p:pic>
        <p:nvPicPr>
          <p:cNvPr id="7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674600" y="10414000"/>
            <a:ext cx="495300" cy="2794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6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68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9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7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7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77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78.xml><?xml version="1.0" encoding="utf-8"?>
<p:tagLst xmlns:p="http://schemas.openxmlformats.org/presentationml/2006/main">
  <p:tag name="KSO_WM_UNIT_TABLE_BEAUTIFY" val="smartTable{fbb24748-5489-41f9-8764-3a2a809e4da2}"/>
</p:tagLst>
</file>

<file path=ppt/tags/tag79.xml><?xml version="1.0" encoding="utf-8"?>
<p:tagLst xmlns:p="http://schemas.openxmlformats.org/presentationml/2006/main">
  <p:tag name="KSO_WM_UNIT_TABLE_BEAUTIFY" val="smartTable{b8a3b87b-7ddd-4e37-8cc5-da11f5faa9a2}"/>
</p:tagLst>
</file>

<file path=ppt/tags/tag80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3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000000"/>
      </a:folHlink>
    </a:clrScheme>
    <a:fontScheme name="1_默认设计模板">
      <a:majorFont>
        <a:latin typeface="Times New Roman"/>
        <a:ea typeface="宋体"/>
        <a:cs typeface="Arial"/>
      </a:majorFont>
      <a:minorFont>
        <a:latin typeface="Times New Roman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50305040509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50305040509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0" lang="zh-CN" altLang="en-US" sz="3600" b="1" i="0" u="none" strike="noStrike" cap="none" normalizeH="0" baseline="0" smtClean="0">
            <a:ln>
              <a:noFill/>
            </a:ln>
            <a:solidFill>
              <a:srgbClr val="CC0066"/>
            </a:solidFill>
            <a:effectLst/>
            <a:latin typeface="隶书" panose="02010509060101010101" pitchFamily="49" charset="-122"/>
            <a:ea typeface="隶书" panose="020105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0" lang="zh-CN" altLang="en-US" sz="3600" b="1" i="0" u="none" strike="noStrike" cap="none" normalizeH="0" baseline="0" smtClean="0">
            <a:ln>
              <a:noFill/>
            </a:ln>
            <a:solidFill>
              <a:srgbClr val="CC0066"/>
            </a:solidFill>
            <a:effectLst/>
            <a:latin typeface="隶书" panose="02010509060101010101" pitchFamily="49" charset="-122"/>
            <a:ea typeface="隶书" panose="02010509060101010101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115</Paragraphs>
  <Slides>20</Slides>
  <Notes>1</Notes>
  <TotalTime>7</TotalTime>
  <HiddenSlides>0</HiddenSlides>
  <MMClips>0</MMClips>
  <ScaleCrop>0</ScaleCrop>
  <HeadingPairs>
    <vt:vector baseType="variant" size="6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36">
      <vt:lpstr>Arial</vt:lpstr>
      <vt:lpstr>微软雅黑</vt:lpstr>
      <vt:lpstr>Century Gothic</vt:lpstr>
      <vt:lpstr>黑体</vt:lpstr>
      <vt:lpstr>宋体</vt:lpstr>
      <vt:lpstr>Times New Roman</vt:lpstr>
      <vt:lpstr>等线 Light</vt:lpstr>
      <vt:lpstr>等线</vt:lpstr>
      <vt:lpstr>Calibri</vt:lpstr>
      <vt:lpstr>Calibri Light</vt:lpstr>
      <vt:lpstr>隶书</vt:lpstr>
      <vt:lpstr>华文新魏</vt:lpstr>
      <vt:lpstr>Wingdings</vt:lpstr>
      <vt:lpstr>华文行楷</vt:lpstr>
      <vt:lpstr>仿宋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演示文稿</dc:title>
  <cp:lastModifiedBy>常海燕</cp:lastModifiedBy>
  <cp:revision>222</cp:revision>
  <dcterms:created xsi:type="dcterms:W3CDTF">2020-02-08T05:56:00Z</dcterms:created>
  <dcterms:modified xsi:type="dcterms:W3CDTF">2020-07-12T06:55:01Z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2052-11.1.0.9513</vt:lpwstr>
  </property>
</Properties>
</file>