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3" r:id="rId1"/>
  </p:sldMasterIdLst>
  <p:notesMasterIdLst>
    <p:notesMasterId r:id="rId16"/>
  </p:notesMasterIdLst>
  <p:sldIdLst>
    <p:sldId id="289" r:id="rId2"/>
    <p:sldId id="260" r:id="rId3"/>
    <p:sldId id="280" r:id="rId4"/>
    <p:sldId id="316" r:id="rId5"/>
    <p:sldId id="322" r:id="rId6"/>
    <p:sldId id="317" r:id="rId7"/>
    <p:sldId id="323" r:id="rId8"/>
    <p:sldId id="324" r:id="rId9"/>
    <p:sldId id="328" r:id="rId10"/>
    <p:sldId id="327" r:id="rId11"/>
    <p:sldId id="333" r:id="rId12"/>
    <p:sldId id="330" r:id="rId13"/>
    <p:sldId id="331" r:id="rId14"/>
    <p:sldId id="334" r:id="rId15"/>
  </p:sldIdLst>
  <p:sldSz cx="12192000" cy="6858000"/>
  <p:notesSz cx="6858000" cy="9144000"/>
  <p:kinsoku lang="zh-CN" invalStChars="!%),.:;?]}¨·ˇˉ་―‖’”…‰∶、。〃々〉》」』】〕〗！＂＇％），．：；？］｀｜｝～￠" invalEndChars="([{·‘“〈《「『【〔〖（．［｛￡￥"/>
  <p:defaultTextStyle>
    <a:defPPr>
      <a:defRPr lang="zh-CN"/>
    </a:defPPr>
    <a:lvl1pPr marL="0" indent="0" algn="l" defTabSz="914400" eaLnBrk="1" fontAlgn="auto" latinLnBrk="0" hangingPunct="1">
      <a:buNone/>
      <a:defRPr sz="1800" kern="1200">
        <a:solidFill>
          <a:schemeClr val="tx1"/>
        </a:solidFill>
        <a:latin typeface="Times New Roman" charset="0"/>
        <a:ea typeface="宋体" charset="0"/>
        <a:cs typeface="Times New Roman" charset="0"/>
      </a:defRPr>
    </a:lvl1pPr>
    <a:lvl2pPr marL="457200" indent="0" algn="l" defTabSz="914400" eaLnBrk="1" fontAlgn="auto" latinLnBrk="0" hangingPunct="1">
      <a:buNone/>
      <a:defRPr sz="1800" kern="1200">
        <a:solidFill>
          <a:schemeClr val="tx1"/>
        </a:solidFill>
        <a:latin typeface="Times New Roman" charset="0"/>
        <a:ea typeface="宋体" charset="0"/>
        <a:cs typeface="Times New Roman" charset="0"/>
      </a:defRPr>
    </a:lvl2pPr>
    <a:lvl3pPr marL="914400" indent="0" algn="l" defTabSz="914400" eaLnBrk="1" fontAlgn="auto" latinLnBrk="0" hangingPunct="1">
      <a:buNone/>
      <a:defRPr sz="1800" kern="1200">
        <a:solidFill>
          <a:schemeClr val="tx1"/>
        </a:solidFill>
        <a:latin typeface="Times New Roman" charset="0"/>
        <a:ea typeface="宋体" charset="0"/>
        <a:cs typeface="Times New Roman" charset="0"/>
      </a:defRPr>
    </a:lvl3pPr>
    <a:lvl4pPr marL="1371600" indent="0" algn="l" defTabSz="914400" eaLnBrk="1" fontAlgn="auto" latinLnBrk="0" hangingPunct="1">
      <a:buNone/>
      <a:defRPr sz="1800" kern="1200">
        <a:solidFill>
          <a:schemeClr val="tx1"/>
        </a:solidFill>
        <a:latin typeface="Times New Roman" charset="0"/>
        <a:ea typeface="宋体" charset="0"/>
        <a:cs typeface="Times New Roman" charset="0"/>
      </a:defRPr>
    </a:lvl4pPr>
    <a:lvl5pPr marL="1828800" indent="0" algn="l" defTabSz="914400" eaLnBrk="1" fontAlgn="auto" latinLnBrk="0" hangingPunct="1">
      <a:buNone/>
      <a:defRPr sz="1800" kern="1200">
        <a:solidFill>
          <a:schemeClr val="tx1"/>
        </a:solidFill>
        <a:latin typeface="Times New Roman" charset="0"/>
        <a:ea typeface="宋体" charset="0"/>
        <a:cs typeface="Times New Roman" charset="0"/>
      </a:defRPr>
    </a:lvl5pPr>
    <a:lvl6pPr marL="2286000" indent="0" algn="l" defTabSz="914400" eaLnBrk="1" fontAlgn="auto" latinLnBrk="0" hangingPunct="1">
      <a:buNone/>
      <a:defRPr sz="1800" kern="1200">
        <a:solidFill>
          <a:schemeClr val="tx1"/>
        </a:solidFill>
        <a:latin typeface="Times New Roman" charset="0"/>
        <a:ea typeface="宋体" charset="0"/>
        <a:cs typeface="Times New Roman" charset="0"/>
      </a:defRPr>
    </a:lvl6pPr>
    <a:lvl7pPr marL="2743200" indent="0" algn="l" defTabSz="914400" eaLnBrk="1" fontAlgn="auto" latinLnBrk="0" hangingPunct="1">
      <a:buNone/>
      <a:defRPr sz="1800" kern="1200">
        <a:solidFill>
          <a:schemeClr val="tx1"/>
        </a:solidFill>
        <a:latin typeface="Times New Roman" charset="0"/>
        <a:ea typeface="宋体" charset="0"/>
        <a:cs typeface="Times New Roman" charset="0"/>
      </a:defRPr>
    </a:lvl7pPr>
    <a:lvl8pPr marL="3200400" indent="0" algn="l" defTabSz="914400" eaLnBrk="1" fontAlgn="auto" latinLnBrk="0" hangingPunct="1">
      <a:buNone/>
      <a:defRPr sz="1800" kern="1200">
        <a:solidFill>
          <a:schemeClr val="tx1"/>
        </a:solidFill>
        <a:latin typeface="Times New Roman" charset="0"/>
        <a:ea typeface="宋体" charset="0"/>
        <a:cs typeface="Times New Roman" charset="0"/>
      </a:defRPr>
    </a:lvl8pPr>
    <a:lvl9pPr marL="3200400" indent="0" algn="l" defTabSz="914400" eaLnBrk="1" fontAlgn="auto" latinLnBrk="0" hangingPunct="1">
      <a:buNone/>
      <a:defRPr sz="1800" kern="1200">
        <a:solidFill>
          <a:schemeClr val="tx1"/>
        </a:solidFill>
        <a:latin typeface="Times New Roman" charset="0"/>
        <a:ea typeface="宋体" charset="0"/>
        <a:cs typeface="Times New Roman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9500" autoAdjust="0"/>
  </p:normalViewPr>
  <p:slideViewPr>
    <p:cSldViewPr snapToGrid="0">
      <p:cViewPr varScale="1">
        <p:scale>
          <a:sx n="70" d="100"/>
          <a:sy n="70" d="100"/>
        </p:scale>
        <p:origin x="-870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57" d="100"/>
          <a:sy n="57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"/>
          <p:cNvSpPr>
            <a:spLocks noGrp="1"/>
          </p:cNvSpPr>
          <p:nvPr>
            <p:ph type="sldNum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chemeClr val="tx1"/>
                </a:solidFill>
                <a:latin typeface="Calibri" charset="0"/>
                <a:ea typeface="宋体" charset="0"/>
                <a:cs typeface="Calibri" charset="0"/>
              </a:rPr>
              <a:pPr algn="r"/>
              <a:t>‹#›</a:t>
            </a:fld>
            <a:endParaRPr lang="zh-CN" altLang="en-US" sz="1200">
              <a:latin typeface="Calibri" charset="0"/>
              <a:ea typeface="宋体" charset="0"/>
              <a:cs typeface="Calibri" charset="0"/>
            </a:endParaRPr>
          </a:p>
        </p:txBody>
      </p:sp>
      <p:sp>
        <p:nvSpPr>
          <p:cNvPr id="9" name="文本框"/>
          <p:cNvSpPr>
            <a:spLocks noGrp="1"/>
          </p:cNvSpPr>
          <p:nvPr>
            <p:ph type="hdr"/>
          </p:nvPr>
        </p:nvSpPr>
        <p:spPr>
          <a:xfrm>
            <a:off x="0" y="0"/>
            <a:ext cx="2971799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algn="l"/>
            <a:endParaRPr lang="zh-CN" altLang="en-US" sz="1200">
              <a:latin typeface="Calibri" charset="0"/>
              <a:ea typeface="宋体" charset="0"/>
              <a:cs typeface="Calibri" charset="0"/>
            </a:endParaRPr>
          </a:p>
        </p:txBody>
      </p:sp>
      <p:sp>
        <p:nvSpPr>
          <p:cNvPr id="10" name="文本框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algn="r"/>
            <a:fld id="{CAD2D6BD-DE1B-4B5F-8B41-2702339687B9}" type="datetime1">
              <a:rPr lang="zh-CN" altLang="en-US" sz="1200">
                <a:latin typeface="Calibri" charset="0"/>
                <a:ea typeface="宋体" charset="0"/>
                <a:cs typeface="Calibri" charset="0"/>
              </a:rPr>
              <a:pPr algn="r"/>
              <a:t>2019-01-16</a:t>
            </a:fld>
            <a:endParaRPr lang="zh-CN" altLang="en-US" sz="1200">
              <a:latin typeface="Calibri" charset="0"/>
              <a:ea typeface="宋体" charset="0"/>
              <a:cs typeface="Calibri" charset="0"/>
            </a:endParaRPr>
          </a:p>
        </p:txBody>
      </p:sp>
      <p:sp>
        <p:nvSpPr>
          <p:cNvPr id="11" name="对象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</a:ln>
        </p:spPr>
      </p:sp>
      <p:sp>
        <p:nvSpPr>
          <p:cNvPr id="12" name="文本框"/>
          <p:cNvSpPr>
            <a:spLocks noGrp="1"/>
          </p:cNvSpPr>
          <p:nvPr>
            <p:ph type="body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zh-CN" altLang="en-US"/>
              <a:t>单击此处编辑母版文本样式</a:t>
            </a:r>
            <a:endParaRPr lang="en-US" altLang="zh-CN"/>
          </a:p>
          <a:p>
            <a:pPr lvl="1"/>
            <a:r>
              <a:rPr lang="zh-CN" altLang="en-US"/>
              <a:t>第二级</a:t>
            </a:r>
            <a:endParaRPr lang="en-US" altLang="zh-CN"/>
          </a:p>
          <a:p>
            <a:pPr lvl="2"/>
            <a:r>
              <a:rPr lang="zh-CN" altLang="en-US"/>
              <a:t>第三级</a:t>
            </a:r>
            <a:endParaRPr lang="en-US" altLang="zh-CN"/>
          </a:p>
          <a:p>
            <a:pPr lvl="3"/>
            <a:r>
              <a:rPr lang="zh-CN" altLang="en-US"/>
              <a:t>第四级</a:t>
            </a:r>
            <a:endParaRPr lang="en-US" altLang="zh-CN"/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3" name="文本框"/>
          <p:cNvSpPr>
            <a:spLocks noGrp="1"/>
          </p:cNvSpPr>
          <p:nvPr>
            <p:ph type="ftr" idx="4"/>
          </p:nvPr>
        </p:nvSpPr>
        <p:spPr>
          <a:xfrm>
            <a:off x="0" y="8685213"/>
            <a:ext cx="2971799" cy="458787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b" anchorCtr="0">
            <a:prstTxWarp prst="textNoShape">
              <a:avLst/>
            </a:prstTxWarp>
          </a:bodyPr>
          <a:lstStyle/>
          <a:p>
            <a:pPr algn="l"/>
            <a:endParaRPr lang="zh-CN" altLang="en-US" sz="1200">
              <a:latin typeface="Calibri" charset="0"/>
              <a:ea typeface="宋体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928590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indent="0" algn="l" defTabSz="914400" eaLnBrk="1" fontAlgn="auto" latinLnBrk="0" hangingPunct="1">
      <a:buNone/>
      <a:defRPr sz="1200" kern="1200">
        <a:solidFill>
          <a:schemeClr val="tx1"/>
        </a:solidFill>
        <a:latin typeface="Calibri" charset="0"/>
        <a:ea typeface="宋体" charset="0"/>
        <a:cs typeface="Calibri" charset="0"/>
      </a:defRPr>
    </a:lvl1pPr>
    <a:lvl2pPr marL="457200" indent="0" algn="l" defTabSz="914400" eaLnBrk="1" fontAlgn="auto" latinLnBrk="0" hangingPunct="1">
      <a:buNone/>
      <a:defRPr sz="1200" kern="1200">
        <a:solidFill>
          <a:schemeClr val="tx1"/>
        </a:solidFill>
        <a:latin typeface="Calibri" charset="0"/>
        <a:ea typeface="宋体" charset="0"/>
        <a:cs typeface="Calibri" charset="0"/>
      </a:defRPr>
    </a:lvl2pPr>
    <a:lvl3pPr marL="914400" indent="0" algn="l" defTabSz="914400" eaLnBrk="1" fontAlgn="auto" latinLnBrk="0" hangingPunct="1">
      <a:buNone/>
      <a:defRPr sz="1200" kern="1200">
        <a:solidFill>
          <a:schemeClr val="tx1"/>
        </a:solidFill>
        <a:latin typeface="Calibri" charset="0"/>
        <a:ea typeface="宋体" charset="0"/>
        <a:cs typeface="Calibri" charset="0"/>
      </a:defRPr>
    </a:lvl3pPr>
    <a:lvl4pPr marL="1371600" indent="0" algn="l" defTabSz="914400" eaLnBrk="1" fontAlgn="auto" latinLnBrk="0" hangingPunct="1">
      <a:buNone/>
      <a:defRPr sz="1200" kern="1200">
        <a:solidFill>
          <a:schemeClr val="tx1"/>
        </a:solidFill>
        <a:latin typeface="Calibri" charset="0"/>
        <a:ea typeface="宋体" charset="0"/>
        <a:cs typeface="Calibri" charset="0"/>
      </a:defRPr>
    </a:lvl4pPr>
    <a:lvl5pPr marL="1828800" indent="0" algn="l" defTabSz="914400" eaLnBrk="1" fontAlgn="auto" latinLnBrk="0" hangingPunct="1">
      <a:buNone/>
      <a:defRPr sz="1200" kern="1200">
        <a:solidFill>
          <a:schemeClr val="tx1"/>
        </a:solidFill>
        <a:latin typeface="Calibri" charset="0"/>
        <a:ea typeface="宋体" charset="0"/>
        <a:cs typeface="Calibri" charset="0"/>
      </a:defRPr>
    </a:lvl5pPr>
    <a:lvl6pPr marL="2286000" indent="0" algn="l" defTabSz="914400" eaLnBrk="1" fontAlgn="auto" latinLnBrk="0" hangingPunct="1">
      <a:buNone/>
      <a:defRPr sz="1200" kern="1200">
        <a:solidFill>
          <a:schemeClr val="tx1"/>
        </a:solidFill>
        <a:latin typeface="Calibri" charset="0"/>
        <a:ea typeface="宋体" charset="0"/>
        <a:cs typeface="Calibri" charset="0"/>
      </a:defRPr>
    </a:lvl6pPr>
    <a:lvl7pPr marL="2743200" indent="0" algn="l" defTabSz="914400" eaLnBrk="1" fontAlgn="auto" latinLnBrk="0" hangingPunct="1">
      <a:buNone/>
      <a:defRPr sz="1200" kern="1200">
        <a:solidFill>
          <a:schemeClr val="tx1"/>
        </a:solidFill>
        <a:latin typeface="Calibri" charset="0"/>
        <a:ea typeface="宋体" charset="0"/>
        <a:cs typeface="Calibri" charset="0"/>
      </a:defRPr>
    </a:lvl7pPr>
    <a:lvl8pPr marL="3200400" indent="0" algn="l" defTabSz="914400" eaLnBrk="1" fontAlgn="auto" latinLnBrk="0" hangingPunct="1">
      <a:buNone/>
      <a:defRPr sz="1200" kern="1200">
        <a:solidFill>
          <a:schemeClr val="tx1"/>
        </a:solidFill>
        <a:latin typeface="Calibri" charset="0"/>
        <a:ea typeface="宋体" charset="0"/>
        <a:cs typeface="Calibri" charset="0"/>
      </a:defRPr>
    </a:lvl8pPr>
    <a:lvl9pPr marL="3200400" indent="0" algn="l" defTabSz="914400" eaLnBrk="1" fontAlgn="auto" latinLnBrk="0" hangingPunct="1">
      <a:buNone/>
      <a:defRPr sz="1200" kern="1200">
        <a:solidFill>
          <a:schemeClr val="tx1"/>
        </a:solidFill>
        <a:latin typeface="Calibri" charset="0"/>
        <a:ea typeface="宋体" charset="0"/>
        <a:cs typeface="Calibri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对象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sp>
      <p:sp>
        <p:nvSpPr>
          <p:cNvPr id="56" name="文本框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55739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矩形"/>
          <p:cNvSpPr>
            <a:spLocks/>
          </p:cNvSpPr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sp>
      <p:sp>
        <p:nvSpPr>
          <p:cNvPr id="253" name="文本框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199" cy="1470024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800" b="0" i="0" u="none" strike="noStrike" kern="0" cap="none" spc="0" baseline="0">
                <a:latin typeface="Times New Roman" charset="0"/>
                <a:ea typeface="宋体" charset="0"/>
                <a:cs typeface="Times New Roman" charset="0"/>
              </a:rPr>
              <a:t>单击此处编辑母版标题样式</a:t>
            </a:r>
          </a:p>
        </p:txBody>
      </p:sp>
      <p:sp>
        <p:nvSpPr>
          <p:cNvPr id="254" name="文本框"/>
          <p:cNvSpPr>
            <a:spLocks noGrp="1"/>
          </p:cNvSpPr>
          <p:nvPr>
            <p:ph type="subTitle" idx="1"/>
          </p:nvPr>
        </p:nvSpPr>
        <p:spPr>
          <a:xfrm>
            <a:off x="1828800" y="3886199"/>
            <a:ext cx="8534401" cy="175260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800" b="0" i="0" u="none" strike="noStrike" kern="0" cap="none" spc="0" baseline="0">
                <a:latin typeface="Times New Roman" charset="0"/>
                <a:ea typeface="宋体" charset="0"/>
                <a:cs typeface="Times New Roman" charset="0"/>
              </a:rPr>
              <a:t>单击此处编辑母版副标题样式</a:t>
            </a:r>
          </a:p>
        </p:txBody>
      </p:sp>
      <p:sp>
        <p:nvSpPr>
          <p:cNvPr id="255" name="文本框"/>
          <p:cNvSpPr>
            <a:spLocks noGrp="1"/>
          </p:cNvSpPr>
          <p:nvPr>
            <p:ph type="dt" idx="10"/>
          </p:nvPr>
        </p:nvSpPr>
        <p:spPr>
          <a:xfrm>
            <a:off x="838200" y="6356349"/>
            <a:ext cx="27432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1800" b="0" i="0" u="none" strike="noStrike" kern="1200" cap="none" spc="0" baseline="0">
              <a:solidFill>
                <a:schemeClr val="tx1"/>
              </a:solidFill>
              <a:latin typeface="Times New Roman" charset="0"/>
              <a:ea typeface="宋体" charset="0"/>
              <a:cs typeface="Times New Roman" charset="0"/>
            </a:endParaRPr>
          </a:p>
        </p:txBody>
      </p:sp>
      <p:sp>
        <p:nvSpPr>
          <p:cNvPr id="256" name="文本框"/>
          <p:cNvSpPr>
            <a:spLocks noGrp="1"/>
          </p:cNvSpPr>
          <p:nvPr>
            <p:ph type="ftr"/>
          </p:nvPr>
        </p:nvSpPr>
        <p:spPr>
          <a:xfrm>
            <a:off x="4038600" y="6356349"/>
            <a:ext cx="41148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zh-CN" altLang="en-US" sz="1800" b="0" i="0" u="none" strike="noStrike" kern="1200" cap="none" spc="0" baseline="0">
              <a:solidFill>
                <a:schemeClr val="tx1"/>
              </a:solidFill>
              <a:latin typeface="Times New Roman" charset="0"/>
              <a:ea typeface="宋体" charset="0"/>
              <a:cs typeface="Times New Roman" charset="0"/>
            </a:endParaRPr>
          </a:p>
        </p:txBody>
      </p:sp>
      <p:sp>
        <p:nvSpPr>
          <p:cNvPr id="257" name="文本框"/>
          <p:cNvSpPr>
            <a:spLocks noGrp="1"/>
          </p:cNvSpPr>
          <p:nvPr>
            <p:ph type="sldNum"/>
          </p:nvPr>
        </p:nvSpPr>
        <p:spPr>
          <a:xfrm>
            <a:off x="8610600" y="6356349"/>
            <a:ext cx="27432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Times New Roman" charset="0"/>
                <a:ea typeface="宋体" charset="0"/>
                <a:cs typeface="Times New Roman" charset="0"/>
              </a:rPr>
              <a:pPr marL="0" indent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zh-CN" altLang="en-US" sz="1800" b="0" i="0" u="none" strike="noStrike" kern="1200" cap="none" spc="0" baseline="0">
              <a:solidFill>
                <a:schemeClr val="tx1"/>
              </a:solidFill>
              <a:latin typeface="Times New Roman" charset="0"/>
              <a:ea typeface="宋体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74675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pPr/>
              <a:t>2019-01-16</a:t>
            </a:fld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9894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pPr/>
              <a:t>2019-01-16</a:t>
            </a:fld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3413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pPr/>
              <a:t>2019-01-16</a:t>
            </a:fld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0751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文本框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文本框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pPr/>
              <a:t>2019-01-16</a:t>
            </a:fld>
            <a:endParaRPr lang="zh-CN" altLang="en-US"/>
          </a:p>
        </p:txBody>
      </p:sp>
      <p:sp>
        <p:nvSpPr>
          <p:cNvPr id="8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21634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pPr/>
              <a:t>2019-01-16</a:t>
            </a:fld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2540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pPr/>
              <a:t>2019-01-16</a:t>
            </a:fld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04646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pPr/>
              <a:t>2019-01-16</a:t>
            </a:fld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3627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pPr/>
              <a:t>2019-01-16</a:t>
            </a:fld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4199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pPr/>
              <a:t>2019-01-16</a:t>
            </a:fld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92336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14870-5082-4025-BC8A-5E070B8EB77D}" type="datetimeFigureOut">
              <a:rPr lang="zh-CN" altLang="en-US" smtClean="0"/>
              <a:pPr/>
              <a:t>2019-01-16</a:t>
            </a:fld>
            <a:endParaRPr lang="zh-CN" altLang="en-US"/>
          </a:p>
        </p:txBody>
      </p:sp>
      <p:sp>
        <p:nvSpPr>
          <p:cNvPr id="5" name="文本框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文本框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0D155-3BB6-43CF-9AC4-BC63A66E74A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518041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"/>
          <p:cNvSpPr>
            <a:spLocks/>
          </p:cNvSpPr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sp>
      <p:sp>
        <p:nvSpPr>
          <p:cNvPr id="15" name="文本框"/>
          <p:cNvSpPr>
            <a:spLocks noGrp="1"/>
          </p:cNvSpPr>
          <p:nvPr>
            <p:ph type="dt" idx="10"/>
          </p:nvPr>
        </p:nvSpPr>
        <p:spPr>
          <a:xfrm>
            <a:off x="838200" y="6356349"/>
            <a:ext cx="27432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>
              <a:latin typeface="Times New Roman" charset="0"/>
              <a:ea typeface="宋体" charset="0"/>
              <a:cs typeface="Times New Roman" charset="0"/>
            </a:endParaRPr>
          </a:p>
        </p:txBody>
      </p:sp>
      <p:sp>
        <p:nvSpPr>
          <p:cNvPr id="16" name="文本框"/>
          <p:cNvSpPr>
            <a:spLocks noGrp="1"/>
          </p:cNvSpPr>
          <p:nvPr>
            <p:ph type="ftr"/>
          </p:nvPr>
        </p:nvSpPr>
        <p:spPr>
          <a:xfrm>
            <a:off x="4038600" y="6356349"/>
            <a:ext cx="41148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>
              <a:latin typeface="Times New Roman" charset="0"/>
              <a:ea typeface="宋体" charset="0"/>
              <a:cs typeface="Times New Roman" charset="0"/>
            </a:endParaRPr>
          </a:p>
        </p:txBody>
      </p:sp>
      <p:sp>
        <p:nvSpPr>
          <p:cNvPr id="17" name="文本框"/>
          <p:cNvSpPr>
            <a:spLocks noGrp="1"/>
          </p:cNvSpPr>
          <p:nvPr>
            <p:ph type="sldNum"/>
          </p:nvPr>
        </p:nvSpPr>
        <p:spPr>
          <a:xfrm>
            <a:off x="8610600" y="6356349"/>
            <a:ext cx="27432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Times New Roman" charset="0"/>
                <a:ea typeface="宋体" charset="0"/>
                <a:cs typeface="Times New Roman" charset="0"/>
              </a:rPr>
              <a:pPr/>
              <a:t>‹#›</a:t>
            </a:fld>
            <a:endParaRPr lang="zh-CN" altLang="en-US">
              <a:latin typeface="Times New Roman" charset="0"/>
              <a:ea typeface="宋体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55207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"/>
          <p:cNvSpPr>
            <a:spLocks/>
          </p:cNvSpPr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sp>
      <p:sp>
        <p:nvSpPr>
          <p:cNvPr id="32" name="文本框"/>
          <p:cNvSpPr>
            <a:spLocks noGrp="1"/>
          </p:cNvSpPr>
          <p:nvPr>
            <p:ph type="dt" idx="10"/>
          </p:nvPr>
        </p:nvSpPr>
        <p:spPr>
          <a:xfrm>
            <a:off x="838200" y="6356349"/>
            <a:ext cx="27432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>
              <a:latin typeface="Times New Roman" charset="0"/>
              <a:ea typeface="宋体" charset="0"/>
              <a:cs typeface="Times New Roman" charset="0"/>
            </a:endParaRPr>
          </a:p>
        </p:txBody>
      </p:sp>
      <p:sp>
        <p:nvSpPr>
          <p:cNvPr id="33" name="文本框"/>
          <p:cNvSpPr>
            <a:spLocks noGrp="1"/>
          </p:cNvSpPr>
          <p:nvPr>
            <p:ph type="ftr"/>
          </p:nvPr>
        </p:nvSpPr>
        <p:spPr>
          <a:xfrm>
            <a:off x="4038600" y="6356349"/>
            <a:ext cx="41148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>
              <a:latin typeface="Times New Roman" charset="0"/>
              <a:ea typeface="宋体" charset="0"/>
              <a:cs typeface="Times New Roman" charset="0"/>
            </a:endParaRPr>
          </a:p>
        </p:txBody>
      </p:sp>
      <p:sp>
        <p:nvSpPr>
          <p:cNvPr id="34" name="文本框"/>
          <p:cNvSpPr>
            <a:spLocks noGrp="1"/>
          </p:cNvSpPr>
          <p:nvPr>
            <p:ph type="sldNum"/>
          </p:nvPr>
        </p:nvSpPr>
        <p:spPr>
          <a:xfrm>
            <a:off x="8610600" y="6356349"/>
            <a:ext cx="27432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Times New Roman" charset="0"/>
                <a:ea typeface="宋体" charset="0"/>
                <a:cs typeface="Times New Roman" charset="0"/>
              </a:rPr>
              <a:pPr/>
              <a:t>‹#›</a:t>
            </a:fld>
            <a:endParaRPr lang="zh-CN" altLang="en-US">
              <a:latin typeface="Times New Roman" charset="0"/>
              <a:ea typeface="宋体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57502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文本框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58" name="文本框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zh-CN" altLang="en-US"/>
              <a:t>单击此处编辑母版文本样式</a:t>
            </a:r>
            <a:endParaRPr lang="en-US" altLang="zh-CN"/>
          </a:p>
          <a:p>
            <a:pPr lvl="1"/>
            <a:r>
              <a:rPr lang="zh-CN" altLang="en-US"/>
              <a:t>第二级</a:t>
            </a:r>
            <a:endParaRPr lang="en-US" altLang="zh-CN"/>
          </a:p>
          <a:p>
            <a:pPr lvl="2"/>
            <a:r>
              <a:rPr lang="zh-CN" altLang="en-US"/>
              <a:t>第三级</a:t>
            </a:r>
            <a:endParaRPr lang="en-US" altLang="zh-CN"/>
          </a:p>
          <a:p>
            <a:pPr lvl="3"/>
            <a:r>
              <a:rPr lang="zh-CN" altLang="en-US"/>
              <a:t>第四级</a:t>
            </a:r>
            <a:endParaRPr lang="en-US" altLang="zh-CN"/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9" name="文本框"/>
          <p:cNvSpPr>
            <a:spLocks noGrp="1"/>
          </p:cNvSpPr>
          <p:nvPr>
            <p:ph type="dt" idx="10"/>
          </p:nvPr>
        </p:nvSpPr>
        <p:spPr>
          <a:xfrm>
            <a:off x="609600" y="6356349"/>
            <a:ext cx="28448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l"/>
            <a:endParaRPr lang="zh-CN" altLang="en-US" sz="1200">
              <a:solidFill>
                <a:srgbClr val="898989"/>
              </a:solidFill>
              <a:latin typeface="Calibri" charset="0"/>
              <a:ea typeface="宋体" charset="0"/>
              <a:cs typeface="Calibri" charset="0"/>
            </a:endParaRPr>
          </a:p>
        </p:txBody>
      </p:sp>
      <p:sp>
        <p:nvSpPr>
          <p:cNvPr id="60" name="文本框"/>
          <p:cNvSpPr>
            <a:spLocks noGrp="1"/>
          </p:cNvSpPr>
          <p:nvPr>
            <p:ph type="ftr"/>
          </p:nvPr>
        </p:nvSpPr>
        <p:spPr>
          <a:xfrm>
            <a:off x="4165600" y="6356349"/>
            <a:ext cx="3860799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ctr"/>
            <a:endParaRPr lang="zh-CN" altLang="en-US" sz="1200">
              <a:solidFill>
                <a:srgbClr val="898989"/>
              </a:solidFill>
              <a:latin typeface="Calibri" charset="0"/>
              <a:ea typeface="宋体" charset="0"/>
              <a:cs typeface="Calibri" charset="0"/>
            </a:endParaRPr>
          </a:p>
        </p:txBody>
      </p:sp>
      <p:sp>
        <p:nvSpPr>
          <p:cNvPr id="61" name="文本框"/>
          <p:cNvSpPr>
            <a:spLocks noGrp="1"/>
          </p:cNvSpPr>
          <p:nvPr>
            <p:ph type="sldNum"/>
          </p:nvPr>
        </p:nvSpPr>
        <p:spPr>
          <a:xfrm>
            <a:off x="8737600" y="6356349"/>
            <a:ext cx="2844797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</a:bodyPr>
          <a:lstStyle/>
          <a:p>
            <a:pPr algn="r"/>
            <a:fld id="{CAD2D6BD-DE1B-4B5F-8B41-2702339687B9}" type="slidenum">
              <a:rPr lang="en-US" altLang="zh-CN" sz="1200" b="0" i="0" u="none" strike="noStrike" kern="1200" cap="none" spc="0" baseline="0">
                <a:solidFill>
                  <a:srgbClr val="898989"/>
                </a:solidFill>
                <a:latin typeface="Calibri" charset="0"/>
                <a:ea typeface="宋体" charset="0"/>
                <a:cs typeface="Calibri" charset="0"/>
              </a:rPr>
              <a:pPr algn="r"/>
              <a:t>‹#›</a:t>
            </a:fld>
            <a:endParaRPr lang="zh-CN" altLang="en-US" sz="1200">
              <a:solidFill>
                <a:srgbClr val="898989"/>
              </a:solidFill>
              <a:latin typeface="Calibri" charset="0"/>
              <a:ea typeface="宋体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33673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矩形"/>
          <p:cNvSpPr>
            <a:spLocks/>
          </p:cNvSpPr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sp>
      <p:sp>
        <p:nvSpPr>
          <p:cNvPr id="188" name="文本框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325562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189" name="文本框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r>
              <a:rPr lang="zh-CN" altLang="en-US"/>
              <a:t>单击此处编辑母版文本样式</a:t>
            </a:r>
            <a:endParaRPr lang="en-US" altLang="zh-CN"/>
          </a:p>
          <a:p>
            <a:pPr lvl="1"/>
            <a:r>
              <a:rPr lang="zh-CN" altLang="en-US"/>
              <a:t>第二级</a:t>
            </a:r>
            <a:endParaRPr lang="en-US" altLang="zh-CN"/>
          </a:p>
          <a:p>
            <a:pPr lvl="2"/>
            <a:r>
              <a:rPr lang="zh-CN" altLang="en-US"/>
              <a:t>第三级</a:t>
            </a:r>
            <a:endParaRPr lang="en-US" altLang="zh-CN"/>
          </a:p>
          <a:p>
            <a:pPr lvl="3"/>
            <a:r>
              <a:rPr lang="zh-CN" altLang="en-US"/>
              <a:t>第四级</a:t>
            </a:r>
            <a:endParaRPr lang="en-US" altLang="zh-CN"/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90" name="文本框"/>
          <p:cNvSpPr>
            <a:spLocks noGrp="1"/>
          </p:cNvSpPr>
          <p:nvPr>
            <p:ph type="dt" idx="10"/>
          </p:nvPr>
        </p:nvSpPr>
        <p:spPr>
          <a:xfrm>
            <a:off x="838200" y="6356349"/>
            <a:ext cx="27432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>
              <a:latin typeface="Times New Roman" charset="0"/>
              <a:ea typeface="宋体" charset="0"/>
              <a:cs typeface="Times New Roman" charset="0"/>
            </a:endParaRPr>
          </a:p>
        </p:txBody>
      </p:sp>
      <p:sp>
        <p:nvSpPr>
          <p:cNvPr id="191" name="文本框"/>
          <p:cNvSpPr>
            <a:spLocks noGrp="1"/>
          </p:cNvSpPr>
          <p:nvPr>
            <p:ph type="ftr"/>
          </p:nvPr>
        </p:nvSpPr>
        <p:spPr>
          <a:xfrm>
            <a:off x="4038600" y="6356349"/>
            <a:ext cx="41148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>
              <a:latin typeface="Times New Roman" charset="0"/>
              <a:ea typeface="宋体" charset="0"/>
              <a:cs typeface="Times New Roman" charset="0"/>
            </a:endParaRPr>
          </a:p>
        </p:txBody>
      </p:sp>
      <p:sp>
        <p:nvSpPr>
          <p:cNvPr id="192" name="文本框"/>
          <p:cNvSpPr>
            <a:spLocks noGrp="1"/>
          </p:cNvSpPr>
          <p:nvPr>
            <p:ph type="sldNum"/>
          </p:nvPr>
        </p:nvSpPr>
        <p:spPr>
          <a:xfrm>
            <a:off x="8610600" y="6356349"/>
            <a:ext cx="27432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fld id="{CAD2D6BD-DE1B-4B5F-8B41-2702339687B9}" type="slidenum">
              <a:rPr lang="en-US" altLang="zh-CN" sz="1800" b="0" i="0" u="none" strike="noStrike" kern="1200" cap="none" spc="0" baseline="0">
                <a:solidFill>
                  <a:schemeClr val="tx1"/>
                </a:solidFill>
                <a:latin typeface="Times New Roman" charset="0"/>
                <a:ea typeface="宋体" charset="0"/>
                <a:cs typeface="Times New Roman" charset="0"/>
              </a:rPr>
              <a:pPr/>
              <a:t>‹#›</a:t>
            </a:fld>
            <a:endParaRPr lang="zh-CN" altLang="en-US">
              <a:latin typeface="Times New Roman" charset="0"/>
              <a:ea typeface="宋体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70612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1325562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文本框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文本框"/>
          <p:cNvSpPr>
            <a:spLocks noGrp="1"/>
          </p:cNvSpPr>
          <p:nvPr>
            <p:ph type="dt" idx="2"/>
          </p:nvPr>
        </p:nvSpPr>
        <p:spPr>
          <a:xfrm>
            <a:off x="838200" y="6356349"/>
            <a:ext cx="27432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 upright="1">
            <a:prstTxWarp prst="textNoShape">
              <a:avLst/>
            </a:prstTxWarp>
          </a:bodyPr>
          <a:lstStyle/>
          <a:p>
            <a:endParaRPr lang="zh-CN" altLang="en-US">
              <a:latin typeface="Times New Roman" charset="0"/>
              <a:ea typeface="宋体" charset="0"/>
              <a:cs typeface="Times New Roman" charset="0"/>
            </a:endParaRPr>
          </a:p>
        </p:txBody>
      </p:sp>
      <p:sp>
        <p:nvSpPr>
          <p:cNvPr id="5" name="文本框"/>
          <p:cNvSpPr>
            <a:spLocks noGrp="1"/>
          </p:cNvSpPr>
          <p:nvPr>
            <p:ph type="ftr" idx="3"/>
          </p:nvPr>
        </p:nvSpPr>
        <p:spPr>
          <a:xfrm>
            <a:off x="4038600" y="6356349"/>
            <a:ext cx="41148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 upright="1">
            <a:prstTxWarp prst="textNoShape">
              <a:avLst/>
            </a:prstTxWarp>
          </a:bodyPr>
          <a:lstStyle/>
          <a:p>
            <a:endParaRPr lang="zh-CN" altLang="en-US">
              <a:latin typeface="Times New Roman" charset="0"/>
              <a:ea typeface="宋体" charset="0"/>
              <a:cs typeface="Times New Roman" charset="0"/>
            </a:endParaRPr>
          </a:p>
        </p:txBody>
      </p:sp>
      <p:sp>
        <p:nvSpPr>
          <p:cNvPr id="6" name="文本框"/>
          <p:cNvSpPr>
            <a:spLocks noGrp="1"/>
          </p:cNvSpPr>
          <p:nvPr>
            <p:ph type="sldNum" idx="4"/>
          </p:nvPr>
        </p:nvSpPr>
        <p:spPr>
          <a:xfrm>
            <a:off x="8610600" y="6356349"/>
            <a:ext cx="2743200" cy="365125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  <p:txBody>
          <a:bodyPr vert="horz" wrap="square" lIns="91440" tIns="45720" rIns="91440" bIns="45720" anchor="t" anchorCtr="0" upright="1">
            <a:prstTxWarp prst="textNoShape">
              <a:avLst/>
            </a:prstTxWarp>
          </a:bodyPr>
          <a:lstStyle/>
          <a:p>
            <a:endParaRPr lang="zh-CN" altLang="en-US">
              <a:latin typeface="Times New Roman" charset="0"/>
              <a:ea typeface="宋体" charset="0"/>
              <a:cs typeface="Times New Roman" charset="0"/>
            </a:endParaRPr>
          </a:p>
        </p:txBody>
      </p:sp>
      <p:sp>
        <p:nvSpPr>
          <p:cNvPr id="7" name="矩形"/>
          <p:cNvSpPr>
            <a:spLocks/>
          </p:cNvSpPr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 w="9525" cap="flat" cmpd="sng">
            <a:noFill/>
            <a:prstDash val="solid"/>
            <a:miter/>
          </a:ln>
        </p:spPr>
      </p:sp>
    </p:spTree>
    <p:extLst>
      <p:ext uri="{BB962C8B-B14F-4D97-AF65-F5344CB8AC3E}">
        <p14:creationId xmlns:p14="http://schemas.microsoft.com/office/powerpoint/2010/main" xmlns="" val="1787501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  <p:hf sldNum="0" hdr="0" ftr="0" dt="0"/>
  <p:txStyles>
    <p:titleStyle>
      <a:lvl1pPr defTabSz="914400" fontAlgn="base" hangingPunct="0">
        <a:buNone/>
        <a:defRPr sz="1800"/>
      </a:lvl1pPr>
    </p:titleStyle>
    <p:bodyStyle>
      <a:lvl1pPr defTabSz="914400" fontAlgn="base" hangingPunct="0">
        <a:buNone/>
        <a:defRPr sz="1800"/>
      </a:lvl1pPr>
      <a:lvl2pPr defTabSz="914400" fontAlgn="base" hangingPunct="0">
        <a:buNone/>
        <a:defRPr sz="1800"/>
      </a:lvl2pPr>
      <a:lvl3pPr defTabSz="914400" fontAlgn="base" hangingPunct="0">
        <a:buNone/>
        <a:defRPr sz="1800"/>
      </a:lvl3pPr>
      <a:lvl4pPr defTabSz="914400" fontAlgn="base" hangingPunct="0">
        <a:buNone/>
        <a:defRPr sz="1800"/>
      </a:lvl4pPr>
      <a:lvl5pPr defTabSz="914400" fontAlgn="base" hangingPunct="0">
        <a:buNone/>
        <a:defRPr sz="1800"/>
      </a:lvl5pPr>
      <a:lvl6pPr defTabSz="914400" fontAlgn="base" hangingPunct="0">
        <a:buNone/>
        <a:defRPr sz="1800"/>
      </a:lvl6pPr>
      <a:lvl7pPr defTabSz="914400" fontAlgn="base" hangingPunct="0">
        <a:buNone/>
        <a:defRPr sz="1800"/>
      </a:lvl7pPr>
      <a:lvl8pPr defTabSz="914400" fontAlgn="base" hangingPunct="0">
        <a:buNone/>
        <a:defRPr sz="1800"/>
      </a:lvl8pPr>
      <a:lvl9pPr defTabSz="914400" fontAlgn="base" hangingPunct="0">
        <a:buNone/>
        <a:defRPr sz="1800"/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&#25991;&#26126;&#24320;&#21270;.M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878005" y="387909"/>
            <a:ext cx="100265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</a:t>
            </a:r>
            <a:r>
              <a:rPr lang="zh-CN" altLang="zh-CN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美国《华尔街日报》网站</a:t>
            </a:r>
            <a:r>
              <a:rPr lang="en-US" altLang="zh-CN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</a:t>
            </a:r>
            <a:r>
              <a:rPr lang="zh-CN" altLang="zh-CN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</a:t>
            </a:r>
            <a:r>
              <a:rPr lang="en-US" altLang="zh-CN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zh-CN" altLang="zh-CN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月</a:t>
            </a:r>
            <a:r>
              <a:rPr lang="en-US" altLang="zh-CN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zh-CN" altLang="zh-CN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日报道：在北京，一位乞讨者面前的纸板上写着“推荐使用微信支付”，这是当下趋势的一个写照。</a:t>
            </a:r>
            <a:endParaRPr lang="zh-CN" alt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5" y="1992572"/>
            <a:ext cx="11709779" cy="4107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/>
          <p:nvPr/>
        </p:nvSpPr>
        <p:spPr>
          <a:xfrm>
            <a:off x="2571508" y="6150114"/>
            <a:ext cx="634019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科技发展带来生产方式变化</a:t>
            </a:r>
            <a:endParaRPr lang="zh-CN" alt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"/>
          <p:cNvSpPr>
            <a:spLocks/>
          </p:cNvSpPr>
          <p:nvPr/>
        </p:nvSpPr>
        <p:spPr>
          <a:xfrm>
            <a:off x="398253" y="474284"/>
            <a:ext cx="9701090" cy="584775"/>
          </a:xfrm>
          <a:prstGeom prst="rect">
            <a:avLst/>
          </a:prstGeom>
          <a:noFill/>
          <a:ln w="9525" cap="flat" cmpd="sng">
            <a:noFill/>
            <a:prstDash val="solid"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indent="0" algn="l" eaLnBrk="0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3200" b="1" i="0" u="none" strike="noStrike" kern="1200" cap="none" spc="0" baseline="0" dirty="0" smtClean="0">
                <a:solidFill>
                  <a:srgbClr val="002060"/>
                </a:solidFill>
                <a:latin typeface="宋体" charset="0"/>
                <a:ea typeface="微软雅黑" pitchFamily="34" charset="-122"/>
                <a:cs typeface="Arial" pitchFamily="34" charset="0"/>
                <a:sym typeface="Arial" pitchFamily="34" charset="0"/>
              </a:rPr>
              <a:t>第六单</a:t>
            </a:r>
            <a:r>
              <a:rPr lang="zh-CN" altLang="en-US" sz="3200" b="1" i="0" u="none" strike="noStrike" kern="1200" cap="none" spc="0" baseline="0" dirty="0">
                <a:solidFill>
                  <a:srgbClr val="002060"/>
                </a:solidFill>
                <a:latin typeface="宋体" charset="0"/>
                <a:ea typeface="微软雅黑" pitchFamily="34" charset="-122"/>
                <a:cs typeface="Arial" pitchFamily="34" charset="0"/>
                <a:sym typeface="Arial" pitchFamily="34" charset="0"/>
              </a:rPr>
              <a:t>元  </a:t>
            </a:r>
            <a:r>
              <a:rPr lang="zh-CN" altLang="en-US" sz="3200" b="1" dirty="0" smtClean="0">
                <a:solidFill>
                  <a:srgbClr val="002060"/>
                </a:solidFill>
                <a:latin typeface="宋体" charset="0"/>
                <a:ea typeface="微软雅黑" pitchFamily="34" charset="-122"/>
                <a:cs typeface="Arial" pitchFamily="34" charset="0"/>
                <a:sym typeface="Arial" pitchFamily="34" charset="0"/>
              </a:rPr>
              <a:t>冷战结束后的世界</a:t>
            </a:r>
            <a:endParaRPr lang="zh-CN" altLang="en-US" sz="3200" b="1" i="0" u="none" strike="noStrike" kern="1200" cap="none" spc="0" baseline="0" dirty="0">
              <a:solidFill>
                <a:srgbClr val="002060"/>
              </a:solidFill>
              <a:latin typeface="宋体" charset="0"/>
              <a:ea typeface="微软雅黑" pitchFamily="34" charset="-122"/>
              <a:cs typeface="Arial" pitchFamily="34" charset="0"/>
              <a:sym typeface="Arial" pitchFamily="34" charset="0"/>
            </a:endParaRPr>
          </a:p>
        </p:txBody>
      </p:sp>
      <p:sp>
        <p:nvSpPr>
          <p:cNvPr id="51" name="矩形"/>
          <p:cNvSpPr>
            <a:spLocks/>
          </p:cNvSpPr>
          <p:nvPr/>
        </p:nvSpPr>
        <p:spPr>
          <a:xfrm>
            <a:off x="1392072" y="1787431"/>
            <a:ext cx="10002737" cy="923330"/>
          </a:xfrm>
          <a:prstGeom prst="rect">
            <a:avLst/>
          </a:prstGeom>
          <a:noFill/>
          <a:ln w="9525" cap="flat" cmpd="sng">
            <a:noFill/>
            <a:prstDash val="solid"/>
            <a:round/>
          </a:ln>
        </p:spPr>
        <p:txBody>
          <a:bodyPr vert="horz" wrap="squar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marL="0" indent="0" algn="ctr" eaLnBrk="0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5400" b="1" i="0" u="none" strike="noStrike" kern="1200" cap="none" spc="0" baseline="0" dirty="0" smtClean="0">
                <a:solidFill>
                  <a:schemeClr val="tx1"/>
                </a:solidFill>
                <a:latin typeface="宋体" charset="0"/>
                <a:ea typeface="微软雅黑" pitchFamily="34" charset="-122"/>
                <a:cs typeface="Arial" pitchFamily="34" charset="0"/>
                <a:sym typeface="Arial" pitchFamily="34" charset="0"/>
              </a:rPr>
              <a:t>第</a:t>
            </a:r>
            <a:r>
              <a:rPr lang="en-US" altLang="zh-CN" sz="5400" b="1" i="0" u="none" strike="noStrike" kern="1200" cap="none" spc="0" baseline="0" dirty="0" smtClean="0">
                <a:solidFill>
                  <a:schemeClr val="tx1"/>
                </a:solidFill>
                <a:latin typeface="宋体" charset="0"/>
                <a:ea typeface="微软雅黑" pitchFamily="34" charset="-122"/>
                <a:cs typeface="Arial" pitchFamily="34" charset="0"/>
                <a:sym typeface="Arial" pitchFamily="34" charset="0"/>
              </a:rPr>
              <a:t>22</a:t>
            </a:r>
            <a:r>
              <a:rPr lang="zh-CN" altLang="en-US" sz="5400" b="1" i="0" u="none" strike="noStrike" kern="1200" cap="none" spc="0" baseline="0" dirty="0" smtClean="0">
                <a:solidFill>
                  <a:schemeClr val="tx1"/>
                </a:solidFill>
                <a:latin typeface="宋体" charset="0"/>
                <a:ea typeface="微软雅黑" pitchFamily="34" charset="-122"/>
                <a:cs typeface="Arial" pitchFamily="34" charset="0"/>
                <a:sym typeface="Arial" pitchFamily="34" charset="0"/>
              </a:rPr>
              <a:t>课  </a:t>
            </a:r>
            <a:r>
              <a:rPr lang="zh-CN" altLang="en-US" sz="5400" b="1" dirty="0" smtClean="0">
                <a:latin typeface="宋体" charset="0"/>
                <a:ea typeface="微软雅黑" pitchFamily="34" charset="-122"/>
                <a:cs typeface="Arial" pitchFamily="34" charset="0"/>
                <a:sym typeface="Arial" pitchFamily="34" charset="0"/>
              </a:rPr>
              <a:t>不断发展的现代社会</a:t>
            </a:r>
            <a:endParaRPr lang="zh-CN" altLang="en-US" sz="5400" b="1" i="0" u="none" strike="noStrike" kern="1200" cap="none" spc="0" baseline="0" dirty="0">
              <a:solidFill>
                <a:schemeClr val="tx1"/>
              </a:solidFill>
              <a:latin typeface="宋体" charset="0"/>
              <a:ea typeface="微软雅黑" pitchFamily="34" charset="-122"/>
              <a:cs typeface="Arial" pitchFamily="34" charset="0"/>
              <a:sym typeface="Arial" pitchFamily="34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0" y="1117201"/>
            <a:ext cx="6182436" cy="1915"/>
          </a:xfrm>
          <a:prstGeom prst="line">
            <a:avLst/>
          </a:prstGeom>
          <a:ln w="571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图片 2">
            <a:extLst>
              <a:ext uri="{FF2B5EF4-FFF2-40B4-BE49-F238E27FC236}">
                <a16:creationId xmlns:a16="http://schemas.microsoft.com/office/drawing/2014/main" xmlns="" id="{B466EBB2-A309-4F56-B0AF-1837A8847C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6246"/>
          <a:stretch>
            <a:fillRect/>
          </a:stretch>
        </p:blipFill>
        <p:spPr>
          <a:xfrm>
            <a:off x="0" y="3391683"/>
            <a:ext cx="12192000" cy="2578174"/>
          </a:xfrm>
          <a:prstGeom prst="rect">
            <a:avLst/>
          </a:prstGeom>
        </p:spPr>
      </p:pic>
      <p:pic>
        <p:nvPicPr>
          <p:cNvPr id="18" name="图片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66781"/>
            <a:ext cx="2388358" cy="17742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图片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756873" y="3766782"/>
            <a:ext cx="2266804" cy="17605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Picture 9" descr="http://p5.so.qhimgs1.com/bdr/_240_/t017329faa733066b6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97540" y="3760853"/>
            <a:ext cx="2285787" cy="17801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Picture 4" descr="https://p1.ssl.qhmsg.com/dr/220__/t01b6d9fe46f3bb552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5525" y="3794078"/>
            <a:ext cx="2311436" cy="17742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2" name="图片 2" descr="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69790" y="3794078"/>
            <a:ext cx="2239296" cy="17332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062003213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558421" y="694331"/>
            <a:ext cx="1047751" cy="2214563"/>
            <a:chOff x="288" y="1104"/>
            <a:chExt cx="576" cy="1344"/>
          </a:xfrm>
        </p:grpSpPr>
        <p:sp>
          <p:nvSpPr>
            <p:cNvPr id="8196" name="AutoShape 5"/>
            <p:cNvSpPr>
              <a:spLocks noChangeArrowheads="1"/>
            </p:cNvSpPr>
            <p:nvPr/>
          </p:nvSpPr>
          <p:spPr bwMode="auto">
            <a:xfrm>
              <a:off x="288" y="1104"/>
              <a:ext cx="576" cy="336"/>
            </a:xfrm>
            <a:prstGeom prst="flowChartMultidocument">
              <a:avLst/>
            </a:prstGeom>
            <a:gradFill rotWithShape="1">
              <a:gsLst>
                <a:gs pos="0">
                  <a:schemeClr val="accent2">
                    <a:alpha val="99001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zh-CN" altLang="en-US" sz="3200" b="1" dirty="0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黑体" pitchFamily="49" charset="-122"/>
                </a:rPr>
                <a:t>自</a:t>
              </a:r>
            </a:p>
          </p:txBody>
        </p:sp>
        <p:sp>
          <p:nvSpPr>
            <p:cNvPr id="8197" name="AutoShape 6"/>
            <p:cNvSpPr>
              <a:spLocks noChangeArrowheads="1"/>
            </p:cNvSpPr>
            <p:nvPr/>
          </p:nvSpPr>
          <p:spPr bwMode="auto">
            <a:xfrm>
              <a:off x="288" y="1440"/>
              <a:ext cx="576" cy="336"/>
            </a:xfrm>
            <a:prstGeom prst="flowChartMultidocument">
              <a:avLst/>
            </a:prstGeom>
            <a:gradFill rotWithShape="1">
              <a:gsLst>
                <a:gs pos="0">
                  <a:schemeClr val="accent2">
                    <a:alpha val="99001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zh-CN" altLang="en-US" sz="3200" b="1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黑体" pitchFamily="49" charset="-122"/>
                </a:rPr>
                <a:t>主</a:t>
              </a:r>
            </a:p>
          </p:txBody>
        </p:sp>
        <p:sp>
          <p:nvSpPr>
            <p:cNvPr id="8198" name="AutoShape 7"/>
            <p:cNvSpPr>
              <a:spLocks noChangeArrowheads="1"/>
            </p:cNvSpPr>
            <p:nvPr/>
          </p:nvSpPr>
          <p:spPr bwMode="auto">
            <a:xfrm>
              <a:off x="288" y="1776"/>
              <a:ext cx="576" cy="336"/>
            </a:xfrm>
            <a:prstGeom prst="flowChartMultidocument">
              <a:avLst/>
            </a:prstGeom>
            <a:gradFill rotWithShape="1">
              <a:gsLst>
                <a:gs pos="0">
                  <a:schemeClr val="accent2">
                    <a:alpha val="99001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zh-CN" sz="3200" b="1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黑体" pitchFamily="49" charset="-122"/>
                </a:rPr>
                <a:t>  </a:t>
              </a:r>
              <a:r>
                <a:rPr lang="zh-CN" altLang="en-US" sz="3200" b="1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黑体" pitchFamily="49" charset="-122"/>
                </a:rPr>
                <a:t>学  </a:t>
              </a:r>
            </a:p>
          </p:txBody>
        </p:sp>
        <p:sp>
          <p:nvSpPr>
            <p:cNvPr id="8199" name="AutoShape 8"/>
            <p:cNvSpPr>
              <a:spLocks noChangeArrowheads="1"/>
            </p:cNvSpPr>
            <p:nvPr/>
          </p:nvSpPr>
          <p:spPr bwMode="auto">
            <a:xfrm>
              <a:off x="288" y="2112"/>
              <a:ext cx="576" cy="336"/>
            </a:xfrm>
            <a:prstGeom prst="flowChartMultidocument">
              <a:avLst/>
            </a:prstGeom>
            <a:gradFill rotWithShape="1">
              <a:gsLst>
                <a:gs pos="0">
                  <a:schemeClr val="accent2">
                    <a:alpha val="99001"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zh-CN" altLang="en-US" sz="3200" b="1">
                  <a:solidFill>
                    <a:schemeClr val="accent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黑体" pitchFamily="49" charset="-122"/>
                </a:rPr>
                <a:t>习</a:t>
              </a:r>
            </a:p>
          </p:txBody>
        </p:sp>
      </p:grpSp>
      <p:sp>
        <p:nvSpPr>
          <p:cNvPr id="9" name="矩形 8"/>
          <p:cNvSpPr/>
          <p:nvPr/>
        </p:nvSpPr>
        <p:spPr>
          <a:xfrm>
            <a:off x="1583140" y="1387920"/>
            <a:ext cx="10126639" cy="41174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sym typeface="宋体" pitchFamily="2" charset="-122"/>
              </a:rPr>
              <a:t>1.</a:t>
            </a:r>
            <a:r>
              <a:rPr lang="zh-CN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sym typeface="宋体" pitchFamily="2" charset="-122"/>
              </a:rPr>
              <a:t>圈出第三次科技革命的基本概括，了解电子计算机网络的普及改变了人们的生产生活方式。</a:t>
            </a:r>
          </a:p>
          <a:p>
            <a:pPr eaLnBrk="0" hangingPunct="0">
              <a:lnSpc>
                <a:spcPct val="150000"/>
              </a:lnSpc>
            </a:pPr>
            <a:r>
              <a:rPr lang="en-US" altLang="zh-CN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sym typeface="宋体" pitchFamily="2" charset="-122"/>
              </a:rPr>
              <a:t>2.</a:t>
            </a:r>
            <a:r>
              <a:rPr lang="zh-CN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sym typeface="宋体" pitchFamily="2" charset="-122"/>
              </a:rPr>
              <a:t> </a:t>
            </a:r>
            <a:r>
              <a:rPr lang="en-US" altLang="zh-CN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sym typeface="宋体" pitchFamily="2" charset="-122"/>
              </a:rPr>
              <a:t>19</a:t>
            </a:r>
            <a:r>
              <a:rPr lang="zh-CN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sym typeface="宋体" pitchFamily="2" charset="-122"/>
              </a:rPr>
              <a:t>世纪中叶以来妇女地位不断提高的表现。</a:t>
            </a:r>
          </a:p>
          <a:p>
            <a:pPr eaLnBrk="0" hangingPunct="0">
              <a:lnSpc>
                <a:spcPct val="150000"/>
              </a:lnSpc>
            </a:pPr>
            <a:r>
              <a:rPr lang="en-US" altLang="zh-CN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sym typeface="宋体" pitchFamily="2" charset="-122"/>
              </a:rPr>
              <a:t>3.</a:t>
            </a:r>
            <a:r>
              <a:rPr lang="zh-CN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sym typeface="宋体" pitchFamily="2" charset="-122"/>
              </a:rPr>
              <a:t> 随着工业化的推进，产生了生态恶化、人口增长过多等问题，人类应如何应对？</a:t>
            </a:r>
            <a:endParaRPr lang="zh-CN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2351618" y="2278063"/>
            <a:ext cx="1824567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9600" dirty="0">
                <a:solidFill>
                  <a:schemeClr val="bg1"/>
                </a:solidFill>
                <a:ea typeface="黑体" pitchFamily="49" charset="-122"/>
              </a:rPr>
              <a:t>美</a:t>
            </a:r>
          </a:p>
        </p:txBody>
      </p:sp>
      <p:sp>
        <p:nvSpPr>
          <p:cNvPr id="19" name="Text Box 19"/>
          <p:cNvSpPr txBox="1">
            <a:spLocks noChangeArrowheads="1"/>
          </p:cNvSpPr>
          <p:nvPr/>
        </p:nvSpPr>
        <p:spPr bwMode="auto">
          <a:xfrm>
            <a:off x="8879418" y="2349500"/>
            <a:ext cx="1824567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9600">
                <a:solidFill>
                  <a:schemeClr val="bg1"/>
                </a:solidFill>
              </a:rPr>
              <a:t>苏</a:t>
            </a:r>
          </a:p>
        </p:txBody>
      </p:sp>
      <p:sp>
        <p:nvSpPr>
          <p:cNvPr id="21" name="Text Box 21"/>
          <p:cNvSpPr txBox="1">
            <a:spLocks noChangeArrowheads="1"/>
          </p:cNvSpPr>
          <p:nvPr/>
        </p:nvSpPr>
        <p:spPr bwMode="auto">
          <a:xfrm>
            <a:off x="8496301" y="2205039"/>
            <a:ext cx="2976033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6000" dirty="0">
                <a:solidFill>
                  <a:schemeClr val="bg1"/>
                </a:solidFill>
                <a:ea typeface="华文中宋" pitchFamily="2" charset="-122"/>
              </a:rPr>
              <a:t>苏联解体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0" y="251703"/>
            <a:ext cx="8639033" cy="1200329"/>
            <a:chOff x="0" y="319942"/>
            <a:chExt cx="7956645" cy="1200329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0" y="994371"/>
              <a:ext cx="7956645" cy="1916"/>
            </a:xfrm>
            <a:prstGeom prst="line">
              <a:avLst/>
            </a:prstGeom>
            <a:ln w="57150">
              <a:solidFill>
                <a:srgbClr val="00206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 Box 7"/>
            <p:cNvSpPr txBox="1">
              <a:spLocks noChangeArrowheads="1"/>
            </p:cNvSpPr>
            <p:nvPr/>
          </p:nvSpPr>
          <p:spPr bwMode="auto">
            <a:xfrm>
              <a:off x="262437" y="319942"/>
              <a:ext cx="7557730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一、第三次科技革命</a:t>
              </a: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（第</a:t>
              </a:r>
              <a:r>
                <a:rPr lang="en-US" altLang="zh-CN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17</a:t>
              </a: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课知</a:t>
              </a: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识拓展）</a:t>
              </a:r>
              <a:endPara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27" name="矩形 6"/>
          <p:cNvSpPr>
            <a:spLocks noChangeArrowheads="1"/>
          </p:cNvSpPr>
          <p:nvPr/>
        </p:nvSpPr>
        <p:spPr bwMode="auto">
          <a:xfrm>
            <a:off x="154057" y="953353"/>
            <a:ext cx="4275161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时间：</a:t>
            </a:r>
            <a:endParaRPr lang="en-US" altLang="zh-CN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标志：</a:t>
            </a:r>
            <a:endParaRPr lang="en-US" altLang="zh-CN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进入时代：</a:t>
            </a:r>
            <a:endParaRPr lang="en-US" altLang="zh-CN" sz="2800" b="1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影响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：（</a:t>
            </a:r>
            <a:r>
              <a:rPr lang="en-US" altLang="zh-CN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Wingdings" pitchFamily="2" charset="2"/>
              </a:rPr>
              <a:t>）生产力：</a:t>
            </a:r>
            <a:endParaRPr lang="en-US" altLang="zh-CN" sz="2800" b="1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    （</a:t>
            </a:r>
            <a:r>
              <a:rPr lang="en-US" altLang="zh-CN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）社会生活：</a:t>
            </a:r>
            <a:endParaRPr lang="en-US" altLang="zh-CN" sz="2800" b="1" dirty="0" smtClean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 dirty="0" smtClean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）国际格局：</a:t>
            </a:r>
            <a:endParaRPr lang="zh-CN" altLang="en-US" sz="2800" dirty="0"/>
          </a:p>
        </p:txBody>
      </p:sp>
      <p:sp>
        <p:nvSpPr>
          <p:cNvPr id="28" name="矩形 27"/>
          <p:cNvSpPr>
            <a:spLocks noChangeArrowheads="1"/>
          </p:cNvSpPr>
          <p:nvPr/>
        </p:nvSpPr>
        <p:spPr bwMode="auto">
          <a:xfrm>
            <a:off x="1877703" y="1229719"/>
            <a:ext cx="103142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第二次世界大战末期和战后初期</a:t>
            </a:r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（</a:t>
            </a:r>
            <a:r>
              <a:rPr lang="en-US" altLang="zh-CN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世纪四五十年代）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1877703" y="2009916"/>
            <a:ext cx="103142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电子计算机、原子能和航天技术</a:t>
            </a:r>
            <a:endParaRPr lang="zh-CN" altLang="en-US" sz="3200" b="1" dirty="0">
              <a:solidFill>
                <a:schemeClr val="tx2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2248467" y="2926590"/>
            <a:ext cx="1031429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信息时代、原子能时代</a:t>
            </a:r>
            <a:endParaRPr lang="zh-CN" altLang="en-US" sz="3200" b="1" dirty="0">
              <a:solidFill>
                <a:schemeClr val="tx2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3981733" y="3527091"/>
            <a:ext cx="727200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提高了社会生产力水平，加速了战后世界经济的恢复和发展；</a:t>
            </a:r>
            <a:endParaRPr lang="zh-CN" altLang="en-US" sz="3200" b="1" dirty="0">
              <a:solidFill>
                <a:schemeClr val="tx2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4145927" y="4521280"/>
            <a:ext cx="685501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 smtClean="0">
                <a:solidFill>
                  <a:schemeClr val="tx2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对人类生产和生活方式的各个方面都产生了深远的影响。</a:t>
            </a:r>
            <a:endParaRPr lang="zh-CN" altLang="en-US" sz="3200" b="1" dirty="0">
              <a:solidFill>
                <a:schemeClr val="tx2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3300603" y="5499428"/>
            <a:ext cx="1031429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世界经济多极化决定国际政治格局多极化趋势；</a:t>
            </a:r>
            <a:endParaRPr lang="en-US" altLang="zh-CN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世界经济全球化趋势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AutoShape 4" descr="http://uploads.xuexila.com/allimg/1611/735-161102163214400.jpg"/>
          <p:cNvSpPr>
            <a:spLocks noChangeAspect="1" noChangeArrowheads="1"/>
          </p:cNvSpPr>
          <p:nvPr/>
        </p:nvSpPr>
        <p:spPr bwMode="auto">
          <a:xfrm>
            <a:off x="192617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9458" name="AutoShape 6" descr="http://uploads.xuexila.com/allimg/1611/735-161102163214400.jpg"/>
          <p:cNvSpPr>
            <a:spLocks noChangeAspect="1" noChangeArrowheads="1"/>
          </p:cNvSpPr>
          <p:nvPr/>
        </p:nvSpPr>
        <p:spPr bwMode="auto">
          <a:xfrm>
            <a:off x="192617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9459" name="AutoShape 8" descr="http://uploads.xuexila.com/allimg/1611/735-161102163214400.jpg"/>
          <p:cNvSpPr>
            <a:spLocks noChangeAspect="1" noChangeArrowheads="1"/>
          </p:cNvSpPr>
          <p:nvPr/>
        </p:nvSpPr>
        <p:spPr bwMode="auto">
          <a:xfrm>
            <a:off x="192617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9460" name="AutoShape 10" descr="http://uploads.xuexila.com/allimg/1611/735-161102163214400.jpg"/>
          <p:cNvSpPr>
            <a:spLocks noChangeAspect="1" noChangeArrowheads="1"/>
          </p:cNvSpPr>
          <p:nvPr/>
        </p:nvSpPr>
        <p:spPr bwMode="auto">
          <a:xfrm>
            <a:off x="192617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9461" name="AutoShape 12" descr="http://uploads.xuexila.com/allimg/1611/735-161102163214400.jpg"/>
          <p:cNvSpPr>
            <a:spLocks noChangeAspect="1" noChangeArrowheads="1"/>
          </p:cNvSpPr>
          <p:nvPr/>
        </p:nvSpPr>
        <p:spPr bwMode="auto">
          <a:xfrm>
            <a:off x="192617" y="-144463"/>
            <a:ext cx="4064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19462" name="TextBox 7"/>
          <p:cNvSpPr txBox="1">
            <a:spLocks noChangeArrowheads="1"/>
          </p:cNvSpPr>
          <p:nvPr/>
        </p:nvSpPr>
        <p:spPr bwMode="auto">
          <a:xfrm>
            <a:off x="373482" y="1516538"/>
            <a:ext cx="11315700" cy="1195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20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世纪</a:t>
            </a:r>
            <a:r>
              <a:rPr lang="en-US" altLang="zh-CN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90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年代以来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，互联网在全球迅速普及，成为现代社会重要的基础设施，标志着人类社会开始进入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“信息时代”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。</a:t>
            </a:r>
          </a:p>
        </p:txBody>
      </p:sp>
      <p:pic>
        <p:nvPicPr>
          <p:cNvPr id="19463" name="Picture 14" descr="http://p2.so.qhmsg.com/bdr/_240_/t01a21c47408f80553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8617" y="3213101"/>
            <a:ext cx="5712883" cy="285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18" descr="http://p3.so.qhimgs1.com/bdr/_240_/t0144e21622292f63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9185" y="3213100"/>
            <a:ext cx="5693833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0" name="组合 9"/>
          <p:cNvGrpSpPr/>
          <p:nvPr/>
        </p:nvGrpSpPr>
        <p:grpSpPr>
          <a:xfrm>
            <a:off x="0" y="251703"/>
            <a:ext cx="7956645" cy="676345"/>
            <a:chOff x="0" y="319942"/>
            <a:chExt cx="7956645" cy="676345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0" y="994371"/>
              <a:ext cx="7956645" cy="1916"/>
            </a:xfrm>
            <a:prstGeom prst="line">
              <a:avLst/>
            </a:prstGeom>
            <a:ln w="57150">
              <a:solidFill>
                <a:srgbClr val="00206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262437" y="319942"/>
              <a:ext cx="755773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一、第三次科技革命（</a:t>
              </a:r>
              <a:r>
                <a:rPr lang="en-US" altLang="zh-CN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P45</a:t>
              </a: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知识拓展）</a:t>
              </a:r>
              <a:endPara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Box 15"/>
          <p:cNvSpPr txBox="1">
            <a:spLocks noChangeArrowheads="1"/>
          </p:cNvSpPr>
          <p:nvPr/>
        </p:nvSpPr>
        <p:spPr bwMode="auto">
          <a:xfrm>
            <a:off x="2351618" y="2278063"/>
            <a:ext cx="1824567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9600" dirty="0">
                <a:solidFill>
                  <a:schemeClr val="bg1"/>
                </a:solidFill>
                <a:ea typeface="黑体" pitchFamily="49" charset="-122"/>
              </a:rPr>
              <a:t>美</a:t>
            </a:r>
          </a:p>
        </p:txBody>
      </p:sp>
      <p:sp>
        <p:nvSpPr>
          <p:cNvPr id="19" name="Text Box 19"/>
          <p:cNvSpPr txBox="1">
            <a:spLocks noChangeArrowheads="1"/>
          </p:cNvSpPr>
          <p:nvPr/>
        </p:nvSpPr>
        <p:spPr bwMode="auto">
          <a:xfrm>
            <a:off x="8879418" y="2349500"/>
            <a:ext cx="1824567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9600">
                <a:solidFill>
                  <a:schemeClr val="bg1"/>
                </a:solidFill>
              </a:rPr>
              <a:t>苏</a:t>
            </a:r>
          </a:p>
        </p:txBody>
      </p:sp>
      <p:grpSp>
        <p:nvGrpSpPr>
          <p:cNvPr id="2" name="组合 22"/>
          <p:cNvGrpSpPr/>
          <p:nvPr/>
        </p:nvGrpSpPr>
        <p:grpSpPr>
          <a:xfrm>
            <a:off x="0" y="251703"/>
            <a:ext cx="7820167" cy="674429"/>
            <a:chOff x="0" y="319942"/>
            <a:chExt cx="7820167" cy="674429"/>
          </a:xfrm>
        </p:grpSpPr>
        <p:cxnSp>
          <p:nvCxnSpPr>
            <p:cNvPr id="24" name="直接连接符 23"/>
            <p:cNvCxnSpPr/>
            <p:nvPr/>
          </p:nvCxnSpPr>
          <p:spPr>
            <a:xfrm flipV="1">
              <a:off x="0" y="968991"/>
              <a:ext cx="7055893" cy="25380"/>
            </a:xfrm>
            <a:prstGeom prst="line">
              <a:avLst/>
            </a:prstGeom>
            <a:ln w="57150">
              <a:solidFill>
                <a:srgbClr val="00206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 Box 7"/>
            <p:cNvSpPr txBox="1">
              <a:spLocks noChangeArrowheads="1"/>
            </p:cNvSpPr>
            <p:nvPr/>
          </p:nvSpPr>
          <p:spPr bwMode="auto">
            <a:xfrm>
              <a:off x="262437" y="319942"/>
              <a:ext cx="755773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二、计算机网络与现代社会生活</a:t>
              </a:r>
              <a:endPara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9" name="图片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97316" y="4151477"/>
            <a:ext cx="3475986" cy="239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图片 2" descr="2004102135413465C699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4717" y="3999743"/>
            <a:ext cx="3557070" cy="2401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http://p0.so.qhimgs1.com/bdr/_240_/t01f8fe2a90a15492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1049" y="4037488"/>
            <a:ext cx="3729276" cy="2458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596607" y="1090345"/>
            <a:ext cx="1088263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叶根友毛笔行书2.0版" pitchFamily="2" charset="-122"/>
                <a:ea typeface="叶根友毛笔行书2.0版" pitchFamily="2" charset="-122"/>
              </a:rPr>
              <a:t>请举例说一说互联网</a:t>
            </a:r>
            <a:r>
              <a:rPr lang="zh-CN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叶根友毛笔行书2.0版" pitchFamily="2" charset="-122"/>
                <a:ea typeface="叶根友毛笔行书2.0版" pitchFamily="2" charset="-122"/>
              </a:rPr>
              <a:t>是对我</a:t>
            </a:r>
            <a:r>
              <a: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叶根友毛笔行书2.0版" pitchFamily="2" charset="-122"/>
                <a:ea typeface="叶根友毛笔行书2.0版" pitchFamily="2" charset="-122"/>
              </a:rPr>
              <a:t>们的生</a:t>
            </a:r>
            <a:r>
              <a:rPr lang="zh-CN" altLang="en-US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叶根友毛笔行书2.0版" pitchFamily="2" charset="-122"/>
                <a:ea typeface="叶根友毛笔行书2.0版" pitchFamily="2" charset="-122"/>
              </a:rPr>
              <a:t>活产生的影响？</a:t>
            </a:r>
            <a:endParaRPr lang="zh-CN" altLang="en-US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叶根友毛笔行书2.0版" pitchFamily="2" charset="-122"/>
              <a:ea typeface="叶根友毛笔行书2.0版" pitchFamily="2" charset="-122"/>
            </a:endParaRPr>
          </a:p>
        </p:txBody>
      </p:sp>
      <p:sp>
        <p:nvSpPr>
          <p:cNvPr id="13" name="文本框 8197"/>
          <p:cNvSpPr txBox="1">
            <a:spLocks noChangeArrowheads="1"/>
          </p:cNvSpPr>
          <p:nvPr/>
        </p:nvSpPr>
        <p:spPr bwMode="auto">
          <a:xfrm>
            <a:off x="163773" y="1778947"/>
            <a:ext cx="11778017" cy="30469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积极影响： </a:t>
            </a:r>
            <a:endParaRPr lang="en-US" altLang="zh-CN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）为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人类创造了崭新的工作和生活方式</a:t>
            </a:r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。</a:t>
            </a:r>
            <a:endParaRPr lang="en-US" altLang="zh-CN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） 计算机网络将世界各地联结成一个整体，创造了人类新的生活模式和文化观念。</a:t>
            </a:r>
            <a:endParaRPr lang="en-US" altLang="zh-CN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）网络不仅极大地拓展了人类的生活空间，还对人类经济活动产生了直接影响，推动了全球经济的一体化。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4" name="文本框 8197"/>
          <p:cNvSpPr txBox="1">
            <a:spLocks noChangeArrowheads="1"/>
          </p:cNvSpPr>
          <p:nvPr/>
        </p:nvSpPr>
        <p:spPr bwMode="auto">
          <a:xfrm>
            <a:off x="1" y="4916481"/>
            <a:ext cx="12023676" cy="156966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宋体" pitchFamily="2" charset="-122"/>
              </a:rPr>
              <a:t>消极影响：虚假信息、网络欺诈、病毒与恶意软件、色情与暴力、网瘾、数据丢失、网络爆红、阴谋论、过于公开、过于商业化、黑客攻击网络，也给人们特别是青少年带来一定的负面影响。 </a:t>
            </a:r>
            <a:endParaRPr lang="en-US" altLang="zh-CN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文本框 2"/>
          <p:cNvSpPr txBox="1">
            <a:spLocks noChangeArrowheads="1"/>
          </p:cNvSpPr>
          <p:nvPr/>
        </p:nvSpPr>
        <p:spPr bwMode="auto">
          <a:xfrm>
            <a:off x="309350" y="2258777"/>
            <a:ext cx="8534399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4400"/>
              </a:lnSpc>
            </a:pP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(1)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网络是把“双刃剑”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，既有积极影响，也有消极影响，二者都不可忽略。</a:t>
            </a:r>
          </a:p>
          <a:p>
            <a:pPr>
              <a:lnSpc>
                <a:spcPts val="4400"/>
              </a:lnSpc>
            </a:pPr>
            <a:r>
              <a:rPr lang="en-US" altLang="zh-C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(2)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我们要趋利避害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。既不能因为它的积极因素而放任不管，也不能因为它的负面因素而因噎废食。我们应该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提高自身的道德素养，树立正确的网络观，让网络发挥出应有的作用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。</a:t>
            </a:r>
            <a:endParaRPr lang="zh-CN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554" name="矩形 3"/>
          <p:cNvSpPr>
            <a:spLocks noChangeArrowheads="1"/>
          </p:cNvSpPr>
          <p:nvPr/>
        </p:nvSpPr>
        <p:spPr bwMode="auto">
          <a:xfrm>
            <a:off x="1138262" y="1366697"/>
            <a:ext cx="574388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叶根友毛笔行书2.0版" pitchFamily="2" charset="-122"/>
                <a:ea typeface="叶根友毛笔行书2.0版" pitchFamily="2" charset="-122"/>
              </a:rPr>
              <a:t>中学生应该怎样对待网络？</a:t>
            </a:r>
          </a:p>
        </p:txBody>
      </p:sp>
      <p:pic>
        <p:nvPicPr>
          <p:cNvPr id="23555" name="Picture 5" descr="https://timgsa.baidu.com/timg?image&amp;quality=80&amp;size=b9999_10000&amp;sec=1536431658300&amp;di=402933241be0bc674233af493d8c696a&amp;imgtype=0&amp;src=http%3A%2F%2Fupload.10yan.com%2F2018%2F0907%2F15362806871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9546" y="796736"/>
            <a:ext cx="3433233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组合 22"/>
          <p:cNvGrpSpPr/>
          <p:nvPr/>
        </p:nvGrpSpPr>
        <p:grpSpPr>
          <a:xfrm>
            <a:off x="0" y="251703"/>
            <a:ext cx="7820167" cy="674429"/>
            <a:chOff x="0" y="319942"/>
            <a:chExt cx="7820167" cy="674429"/>
          </a:xfrm>
        </p:grpSpPr>
        <p:cxnSp>
          <p:nvCxnSpPr>
            <p:cNvPr id="7" name="直接连接符 6"/>
            <p:cNvCxnSpPr/>
            <p:nvPr/>
          </p:nvCxnSpPr>
          <p:spPr>
            <a:xfrm flipV="1">
              <a:off x="0" y="968991"/>
              <a:ext cx="7055893" cy="25380"/>
            </a:xfrm>
            <a:prstGeom prst="line">
              <a:avLst/>
            </a:prstGeom>
            <a:ln w="57150">
              <a:solidFill>
                <a:srgbClr val="00206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Text Box 7"/>
            <p:cNvSpPr txBox="1">
              <a:spLocks noChangeArrowheads="1"/>
            </p:cNvSpPr>
            <p:nvPr/>
          </p:nvSpPr>
          <p:spPr bwMode="auto">
            <a:xfrm>
              <a:off x="262437" y="319942"/>
              <a:ext cx="755773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二、计算机网络与现代社会生活</a:t>
              </a:r>
              <a:endPara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6" descr="http://p4.so.qhmsg.com/bdr/_240_/t01bffcc7b3e948f3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8317" y="4292601"/>
            <a:ext cx="4224867" cy="196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Picture 8" descr="http://p1.so.qhimgs1.com/bdr/_240_/t01ff4e6e3318ede8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13185" y="4292600"/>
            <a:ext cx="3839633" cy="196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10" descr="http://p1.so.qhimgs1.com/bdr/_240_/t01e533140c9f1a58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92600"/>
            <a:ext cx="38100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Box 6"/>
          <p:cNvSpPr txBox="1">
            <a:spLocks noChangeArrowheads="1"/>
          </p:cNvSpPr>
          <p:nvPr/>
        </p:nvSpPr>
        <p:spPr bwMode="auto">
          <a:xfrm>
            <a:off x="437487" y="1080707"/>
            <a:ext cx="11754513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叶根友毛笔行书2.0版" pitchFamily="2" charset="-122"/>
                <a:ea typeface="叶根友毛笔行书2.0版" pitchFamily="2" charset="-122"/>
              </a:rPr>
              <a:t>网络的普及在给我们的生活带来便利的同时，也产生了一些不良影响。请谈一谈，作为中学生我们面对网络该如何趋利避害？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45660" y="2224504"/>
            <a:ext cx="11768920" cy="403187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0E1FFE"/>
                </a:solidFill>
                <a:latin typeface="Calibri" pitchFamily="34" charset="0"/>
              </a:rPr>
              <a:t>1.</a:t>
            </a:r>
            <a:r>
              <a:rPr lang="zh-CN" altLang="en-US" sz="3200" b="1" dirty="0">
                <a:solidFill>
                  <a:srgbClr val="D8090F"/>
                </a:solidFill>
                <a:latin typeface="Calibri" pitchFamily="34" charset="0"/>
              </a:rPr>
              <a:t>要学习网络道德规范，增强网络道德意识，</a:t>
            </a:r>
            <a:r>
              <a:rPr lang="zh-CN" altLang="en-US" sz="3200" b="1" dirty="0">
                <a:solidFill>
                  <a:srgbClr val="0E1FFE"/>
                </a:solidFill>
                <a:latin typeface="Calibri" pitchFamily="34" charset="0"/>
              </a:rPr>
              <a:t>分清网上善恶美丑的界限，不沉溺虚拟时空，</a:t>
            </a:r>
            <a:r>
              <a:rPr lang="zh-CN" altLang="en-US" sz="3200" b="1" dirty="0">
                <a:solidFill>
                  <a:srgbClr val="D8090F"/>
                </a:solidFill>
                <a:latin typeface="Calibri" pitchFamily="34" charset="0"/>
              </a:rPr>
              <a:t>把握好上网与学习的尺度。</a:t>
            </a:r>
            <a:br>
              <a:rPr lang="zh-CN" altLang="en-US" sz="3200" b="1" dirty="0">
                <a:solidFill>
                  <a:srgbClr val="D8090F"/>
                </a:solidFill>
                <a:latin typeface="Calibri" pitchFamily="34" charset="0"/>
              </a:rPr>
            </a:br>
            <a:r>
              <a:rPr lang="en-US" altLang="zh-CN" sz="3200" b="1" dirty="0">
                <a:solidFill>
                  <a:srgbClr val="0E1FFE"/>
                </a:solidFill>
                <a:latin typeface="Calibri" pitchFamily="34" charset="0"/>
              </a:rPr>
              <a:t>2.</a:t>
            </a:r>
            <a:r>
              <a:rPr lang="zh-CN" altLang="en-US" sz="3200" b="1" dirty="0">
                <a:solidFill>
                  <a:srgbClr val="D8090F"/>
                </a:solidFill>
                <a:latin typeface="Calibri" pitchFamily="34" charset="0"/>
              </a:rPr>
              <a:t>做</a:t>
            </a:r>
            <a:r>
              <a:rPr lang="en-US" altLang="zh-CN" sz="3200" b="1" dirty="0">
                <a:solidFill>
                  <a:srgbClr val="D8090F"/>
                </a:solidFill>
                <a:latin typeface="Calibri" pitchFamily="34" charset="0"/>
              </a:rPr>
              <a:t>《</a:t>
            </a:r>
            <a:r>
              <a:rPr lang="zh-CN" altLang="en-US" sz="3200" b="1" dirty="0">
                <a:solidFill>
                  <a:srgbClr val="D8090F"/>
                </a:solidFill>
                <a:latin typeface="Calibri" pitchFamily="34" charset="0"/>
              </a:rPr>
              <a:t>网络文明公约</a:t>
            </a:r>
            <a:r>
              <a:rPr lang="en-US" altLang="zh-CN" sz="3200" b="1" dirty="0">
                <a:solidFill>
                  <a:srgbClr val="D8090F"/>
                </a:solidFill>
                <a:latin typeface="Calibri" pitchFamily="34" charset="0"/>
              </a:rPr>
              <a:t>》</a:t>
            </a:r>
            <a:r>
              <a:rPr lang="zh-CN" altLang="en-US" sz="3200" b="1" dirty="0">
                <a:solidFill>
                  <a:srgbClr val="D8090F"/>
                </a:solidFill>
                <a:latin typeface="Calibri" pitchFamily="34" charset="0"/>
              </a:rPr>
              <a:t>的实践者，营造文明、安全的网络环境。</a:t>
            </a:r>
            <a:r>
              <a:rPr lang="zh-CN" altLang="en-US" sz="3200" b="1" dirty="0">
                <a:solidFill>
                  <a:srgbClr val="0E1FFE"/>
                </a:solidFill>
                <a:latin typeface="Calibri" pitchFamily="34" charset="0"/>
              </a:rPr>
              <a:t>要增强自护意识，不随意约会网友；不在网络上冒名顶替、诬蔑欺骗</a:t>
            </a:r>
            <a:r>
              <a:rPr lang="en-US" altLang="zh-CN" sz="3200" b="1" dirty="0">
                <a:solidFill>
                  <a:srgbClr val="0E1FFE"/>
                </a:solidFill>
                <a:latin typeface="Calibri" pitchFamily="34" charset="0"/>
              </a:rPr>
              <a:t>;</a:t>
            </a:r>
            <a:r>
              <a:rPr lang="zh-CN" altLang="en-US" sz="3200" b="1" dirty="0">
                <a:solidFill>
                  <a:srgbClr val="0E1FFE"/>
                </a:solidFill>
                <a:latin typeface="Calibri" pitchFamily="34" charset="0"/>
              </a:rPr>
              <a:t>不散布虚假言论，不轻信网上流言。</a:t>
            </a:r>
            <a:br>
              <a:rPr lang="zh-CN" altLang="en-US" sz="3200" b="1" dirty="0">
                <a:solidFill>
                  <a:srgbClr val="0E1FFE"/>
                </a:solidFill>
                <a:latin typeface="Calibri" pitchFamily="34" charset="0"/>
              </a:rPr>
            </a:br>
            <a:r>
              <a:rPr lang="en-US" altLang="zh-CN" sz="3200" b="1" dirty="0">
                <a:solidFill>
                  <a:srgbClr val="D8090F"/>
                </a:solidFill>
                <a:latin typeface="Calibri" pitchFamily="34" charset="0"/>
              </a:rPr>
              <a:t>3.</a:t>
            </a:r>
            <a:r>
              <a:rPr lang="zh-CN" altLang="en-US" sz="3200" b="1" dirty="0">
                <a:solidFill>
                  <a:srgbClr val="D8090F"/>
                </a:solidFill>
                <a:latin typeface="Calibri" pitchFamily="34" charset="0"/>
              </a:rPr>
              <a:t>共同维护文明网络环境，共同清扫网络垃圾。</a:t>
            </a:r>
            <a:r>
              <a:rPr lang="zh-CN" altLang="en-US" sz="3200" b="1" dirty="0">
                <a:solidFill>
                  <a:srgbClr val="0E1FFE"/>
                </a:solidFill>
                <a:latin typeface="Calibri" pitchFamily="34" charset="0"/>
              </a:rPr>
              <a:t>不制造和传播网络病毒，维护网络安全，注意文明用语，自觉抵制不文明行为，等等</a:t>
            </a:r>
            <a:r>
              <a:rPr lang="zh-CN" altLang="en-US" sz="3200" b="1" dirty="0" smtClean="0">
                <a:solidFill>
                  <a:srgbClr val="0E1FFE"/>
                </a:solidFill>
                <a:latin typeface="Calibri" pitchFamily="34" charset="0"/>
              </a:rPr>
              <a:t>。</a:t>
            </a:r>
            <a:endParaRPr lang="zh-CN" altLang="en-US" sz="3200" b="1" dirty="0">
              <a:solidFill>
                <a:srgbClr val="0E1FFE"/>
              </a:solidFill>
              <a:latin typeface="Calibri" pitchFamily="34" charset="0"/>
            </a:endParaRPr>
          </a:p>
        </p:txBody>
      </p:sp>
      <p:grpSp>
        <p:nvGrpSpPr>
          <p:cNvPr id="7" name="组合 22"/>
          <p:cNvGrpSpPr/>
          <p:nvPr/>
        </p:nvGrpSpPr>
        <p:grpSpPr>
          <a:xfrm>
            <a:off x="0" y="251703"/>
            <a:ext cx="7820167" cy="674429"/>
            <a:chOff x="0" y="319942"/>
            <a:chExt cx="7820167" cy="674429"/>
          </a:xfrm>
        </p:grpSpPr>
        <p:cxnSp>
          <p:nvCxnSpPr>
            <p:cNvPr id="9" name="直接连接符 8"/>
            <p:cNvCxnSpPr/>
            <p:nvPr/>
          </p:nvCxnSpPr>
          <p:spPr>
            <a:xfrm flipV="1">
              <a:off x="0" y="968991"/>
              <a:ext cx="7055893" cy="25380"/>
            </a:xfrm>
            <a:prstGeom prst="line">
              <a:avLst/>
            </a:prstGeom>
            <a:ln w="57150">
              <a:solidFill>
                <a:srgbClr val="00206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262437" y="319942"/>
              <a:ext cx="755773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二、计算机网络与现代社会生活</a:t>
              </a:r>
              <a:endPara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文本框 1434625"/>
          <p:cNvSpPr txBox="1">
            <a:spLocks noChangeArrowheads="1"/>
          </p:cNvSpPr>
          <p:nvPr/>
        </p:nvSpPr>
        <p:spPr bwMode="auto">
          <a:xfrm>
            <a:off x="251883" y="1003490"/>
            <a:ext cx="11940117" cy="5306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rgbClr val="0E1F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1.</a:t>
            </a:r>
            <a:r>
              <a:rPr lang="zh-CN" altLang="en-US" sz="2800" b="1" dirty="0">
                <a:solidFill>
                  <a:srgbClr val="0E1F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过程：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itchFamily="2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①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19世纪末20世纪初，西方资本主义国家的妇女开始获得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________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。</a:t>
            </a:r>
          </a:p>
          <a:p>
            <a:pPr>
              <a:lnSpc>
                <a:spcPct val="110000"/>
              </a:lnSpc>
            </a:pP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②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20世纪六七十年代，随着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____________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的发展，欧美发达国家妇女的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__________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增强。</a:t>
            </a:r>
          </a:p>
          <a:p>
            <a:pPr>
              <a:lnSpc>
                <a:spcPct val="110000"/>
              </a:lnSpc>
            </a:pP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③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今天，全世界绝大多数的国家和地区的妇女都有了</a:t>
            </a:r>
          </a:p>
          <a:p>
            <a:pPr>
              <a:lnSpc>
                <a:spcPct val="110000"/>
              </a:lnSpc>
            </a:pP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________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。</a:t>
            </a:r>
          </a:p>
          <a:p>
            <a:pPr>
              <a:lnSpc>
                <a:spcPct val="110000"/>
              </a:lnSpc>
            </a:pP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④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随着受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__________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的提升，妇女获得了更多的知识和技能。越来越多的妇女摆脱家庭的束缚，参加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________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。</a:t>
            </a:r>
          </a:p>
          <a:p>
            <a:pPr>
              <a:lnSpc>
                <a:spcPct val="110000"/>
              </a:lnSpc>
            </a:pPr>
            <a:r>
              <a:rPr lang="en-US" altLang="zh-CN" sz="2800" b="1" dirty="0">
                <a:solidFill>
                  <a:srgbClr val="0E1F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2.</a:t>
            </a:r>
            <a:r>
              <a:rPr lang="zh-CN" altLang="en-US" sz="2800" b="1" dirty="0">
                <a:solidFill>
                  <a:srgbClr val="0E1F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局限：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受历史、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__________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等诸多因素的影响，妇女在许多方面还没有取得与男性完全平等的权利。1979年，联合国大会通过了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_______________________________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。</a:t>
            </a:r>
          </a:p>
        </p:txBody>
      </p:sp>
      <p:sp>
        <p:nvSpPr>
          <p:cNvPr id="1434627" name="文本框 1434626"/>
          <p:cNvSpPr txBox="1">
            <a:spLocks noChangeArrowheads="1"/>
          </p:cNvSpPr>
          <p:nvPr/>
        </p:nvSpPr>
        <p:spPr bwMode="auto">
          <a:xfrm>
            <a:off x="8330821" y="1411975"/>
            <a:ext cx="33782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 anchorCtr="1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选举权</a:t>
            </a:r>
          </a:p>
        </p:txBody>
      </p:sp>
      <p:sp>
        <p:nvSpPr>
          <p:cNvPr id="1434628" name="文本框 1434627"/>
          <p:cNvSpPr txBox="1">
            <a:spLocks noChangeArrowheads="1"/>
          </p:cNvSpPr>
          <p:nvPr/>
        </p:nvSpPr>
        <p:spPr bwMode="auto">
          <a:xfrm>
            <a:off x="579936" y="3753870"/>
            <a:ext cx="433493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 anchorCtr="1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教育程度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703997" y="2329881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独立意识</a:t>
            </a:r>
            <a:endParaRPr lang="zh-CN" altLang="en-US" sz="2800" b="1" dirty="0">
              <a:latin typeface="宋体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86676" y="3231582"/>
            <a:ext cx="12666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选举权</a:t>
            </a:r>
            <a:endParaRPr lang="zh-CN" altLang="en-US" sz="2800" b="1" dirty="0">
              <a:latin typeface="宋体" pitchFamily="2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631078" y="4305016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社会工作</a:t>
            </a:r>
            <a:endParaRPr lang="zh-CN" altLang="en-US" sz="2800" b="1" dirty="0">
              <a:latin typeface="宋体" pitchFamily="2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3224127" y="4772357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文化传统</a:t>
            </a:r>
            <a:endParaRPr lang="zh-CN" altLang="en-US" sz="2800" b="1" dirty="0">
              <a:latin typeface="宋体" pitchFamily="2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4581289" y="1949498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妇女解放运动</a:t>
            </a:r>
            <a:endParaRPr lang="zh-CN" altLang="en-US" sz="2800" b="1" dirty="0">
              <a:latin typeface="宋体" pitchFamily="2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68312" y="5653774"/>
            <a:ext cx="55948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《消除对妇女一切形式歧视公约》</a:t>
            </a:r>
            <a:endParaRPr lang="zh-CN" altLang="en-US" sz="2800" b="1" dirty="0">
              <a:latin typeface="宋体" pitchFamily="2" charset="-122"/>
            </a:endParaRPr>
          </a:p>
        </p:txBody>
      </p:sp>
      <p:grpSp>
        <p:nvGrpSpPr>
          <p:cNvPr id="12" name="组合 22"/>
          <p:cNvGrpSpPr/>
          <p:nvPr/>
        </p:nvGrpSpPr>
        <p:grpSpPr>
          <a:xfrm>
            <a:off x="0" y="251703"/>
            <a:ext cx="7820167" cy="689993"/>
            <a:chOff x="0" y="319942"/>
            <a:chExt cx="7820167" cy="689993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0" y="994371"/>
              <a:ext cx="4708478" cy="15564"/>
            </a:xfrm>
            <a:prstGeom prst="line">
              <a:avLst/>
            </a:prstGeom>
            <a:ln w="57150">
              <a:solidFill>
                <a:srgbClr val="00206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>
              <a:off x="262437" y="319942"/>
              <a:ext cx="755773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三、妇女地位的提高</a:t>
              </a:r>
              <a:endPara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434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627" grpId="0"/>
      <p:bldP spid="1434628" grpId="0"/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http://p5.so.qhimgs1.com/bdr/_240_/t0133fed86f2cd228a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687" y="3903258"/>
            <a:ext cx="3578049" cy="2342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Picture 4" descr="http://p3.so.qhmsg.com/bdr/_240_/t01eb660542275bf9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615" y="1387444"/>
            <a:ext cx="3515210" cy="2283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Box 3"/>
          <p:cNvSpPr txBox="1">
            <a:spLocks noChangeArrowheads="1"/>
          </p:cNvSpPr>
          <p:nvPr/>
        </p:nvSpPr>
        <p:spPr bwMode="auto">
          <a:xfrm>
            <a:off x="4340969" y="1848089"/>
            <a:ext cx="7396106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dirty="0">
                <a:latin typeface="Calibri" pitchFamily="34" charset="0"/>
              </a:rPr>
              <a:t>       </a:t>
            </a:r>
            <a:r>
              <a:rPr lang="en-US" altLang="zh-CN" sz="3200" b="1" dirty="0">
                <a:solidFill>
                  <a:srgbClr val="FF0000"/>
                </a:solidFill>
                <a:latin typeface="Calibri" pitchFamily="34" charset="0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Calibri" pitchFamily="34" charset="0"/>
              </a:rPr>
              <a:t>消除对妇女一切形式歧视公约</a:t>
            </a:r>
            <a:r>
              <a:rPr lang="en-US" altLang="zh-CN" sz="3200" b="1" dirty="0">
                <a:solidFill>
                  <a:srgbClr val="FF0000"/>
                </a:solidFill>
                <a:latin typeface="Calibri" pitchFamily="34" charset="0"/>
              </a:rPr>
              <a:t>》</a:t>
            </a:r>
            <a:r>
              <a:rPr lang="zh-CN" altLang="en-US" sz="3200" b="1" dirty="0">
                <a:latin typeface="Calibri" pitchFamily="34" charset="0"/>
              </a:rPr>
              <a:t>是联合国为消除对妇女的歧视、争取性别平等制定的一份重要国际人权文书。联合国在</a:t>
            </a:r>
            <a:r>
              <a:rPr lang="en-US" altLang="zh-CN" sz="3200" b="1" dirty="0">
                <a:solidFill>
                  <a:srgbClr val="C00000"/>
                </a:solidFill>
                <a:latin typeface="Calibri" pitchFamily="34" charset="0"/>
              </a:rPr>
              <a:t>1979</a:t>
            </a:r>
            <a:r>
              <a:rPr lang="zh-CN" altLang="en-US" sz="3200" b="1" dirty="0">
                <a:solidFill>
                  <a:srgbClr val="C00000"/>
                </a:solidFill>
                <a:latin typeface="Calibri" pitchFamily="34" charset="0"/>
              </a:rPr>
              <a:t>年 </a:t>
            </a:r>
            <a:r>
              <a:rPr lang="en-US" altLang="zh-CN" sz="3200" b="1" dirty="0">
                <a:latin typeface="Calibri" pitchFamily="34" charset="0"/>
              </a:rPr>
              <a:t>12</a:t>
            </a:r>
            <a:r>
              <a:rPr lang="zh-CN" altLang="en-US" sz="3200" b="1" dirty="0">
                <a:latin typeface="Calibri" pitchFamily="34" charset="0"/>
              </a:rPr>
              <a:t>月</a:t>
            </a:r>
            <a:r>
              <a:rPr lang="en-US" altLang="zh-CN" sz="3200" b="1" dirty="0">
                <a:latin typeface="Calibri" pitchFamily="34" charset="0"/>
              </a:rPr>
              <a:t>18</a:t>
            </a:r>
            <a:r>
              <a:rPr lang="zh-CN" altLang="en-US" sz="3200" b="1" dirty="0">
                <a:latin typeface="Calibri" pitchFamily="34" charset="0"/>
              </a:rPr>
              <a:t>日的大会上通过该有关议案，并于</a:t>
            </a:r>
            <a:r>
              <a:rPr lang="en-US" altLang="zh-CN" sz="3200" b="1" dirty="0">
                <a:latin typeface="Calibri" pitchFamily="34" charset="0"/>
              </a:rPr>
              <a:t>1981</a:t>
            </a:r>
            <a:r>
              <a:rPr lang="zh-CN" altLang="en-US" sz="3200" b="1" dirty="0">
                <a:latin typeface="Calibri" pitchFamily="34" charset="0"/>
              </a:rPr>
              <a:t>年</a:t>
            </a:r>
            <a:r>
              <a:rPr lang="en-US" altLang="zh-CN" sz="3200" b="1" dirty="0">
                <a:latin typeface="Calibri" pitchFamily="34" charset="0"/>
              </a:rPr>
              <a:t>9</a:t>
            </a:r>
            <a:r>
              <a:rPr lang="zh-CN" altLang="en-US" sz="3200" b="1" dirty="0">
                <a:latin typeface="Calibri" pitchFamily="34" charset="0"/>
              </a:rPr>
              <a:t>月起生效。该公约确立规则，</a:t>
            </a:r>
            <a:r>
              <a:rPr lang="zh-CN" altLang="en-US" sz="3200" b="1" dirty="0">
                <a:solidFill>
                  <a:srgbClr val="FF0000"/>
                </a:solidFill>
                <a:latin typeface="Calibri" pitchFamily="34" charset="0"/>
              </a:rPr>
              <a:t>保障妇女在政治、法律、工作、教育、医疗服务、商业活动和家庭关系等各方面的权利</a:t>
            </a:r>
            <a:r>
              <a:rPr lang="zh-CN" altLang="en-US" sz="3200" b="1" dirty="0">
                <a:latin typeface="Calibri" pitchFamily="34" charset="0"/>
              </a:rPr>
              <a:t>。</a:t>
            </a:r>
          </a:p>
        </p:txBody>
      </p:sp>
      <p:grpSp>
        <p:nvGrpSpPr>
          <p:cNvPr id="5" name="组合 22"/>
          <p:cNvGrpSpPr/>
          <p:nvPr/>
        </p:nvGrpSpPr>
        <p:grpSpPr>
          <a:xfrm>
            <a:off x="0" y="251703"/>
            <a:ext cx="7820167" cy="689993"/>
            <a:chOff x="0" y="319942"/>
            <a:chExt cx="7820167" cy="689993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0" y="994371"/>
              <a:ext cx="4708478" cy="15564"/>
            </a:xfrm>
            <a:prstGeom prst="line">
              <a:avLst/>
            </a:prstGeom>
            <a:ln w="57150">
              <a:solidFill>
                <a:srgbClr val="00206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262437" y="319942"/>
              <a:ext cx="755773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三、妇女地位的提高</a:t>
              </a:r>
              <a:endPara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文本框 1435649"/>
          <p:cNvSpPr txBox="1">
            <a:spLocks noChangeArrowheads="1"/>
          </p:cNvSpPr>
          <p:nvPr/>
        </p:nvSpPr>
        <p:spPr bwMode="auto">
          <a:xfrm>
            <a:off x="232443" y="1295854"/>
            <a:ext cx="11190523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0E1FFE"/>
                </a:solidFill>
                <a:latin typeface="宋体" pitchFamily="2" charset="-122"/>
              </a:rPr>
              <a:t>1.</a:t>
            </a:r>
            <a:r>
              <a:rPr lang="zh-CN" altLang="en-US" sz="3200" b="1" dirty="0">
                <a:solidFill>
                  <a:srgbClr val="0E1FFE"/>
                </a:solidFill>
                <a:latin typeface="宋体" pitchFamily="2" charset="-122"/>
              </a:rPr>
              <a:t>环境恶化：</a:t>
            </a:r>
            <a:r>
              <a:rPr lang="zh-CN" altLang="en-US" sz="3200" b="1" dirty="0">
                <a:latin typeface="宋体" pitchFamily="2" charset="-122"/>
              </a:rPr>
              <a:t>随着全球范围内</a:t>
            </a:r>
            <a:r>
              <a:rPr lang="en-US" altLang="zh-CN" sz="3200" b="1" dirty="0">
                <a:latin typeface="宋体" pitchFamily="2" charset="-122"/>
              </a:rPr>
              <a:t>_______</a:t>
            </a:r>
            <a:r>
              <a:rPr lang="zh-CN" altLang="en-US" sz="3200" b="1" dirty="0">
                <a:latin typeface="宋体" pitchFamily="2" charset="-122"/>
              </a:rPr>
              <a:t>的推</a:t>
            </a:r>
            <a:r>
              <a:rPr lang="zh-CN" altLang="en-US" sz="3200" b="1" dirty="0" smtClean="0">
                <a:latin typeface="宋体" pitchFamily="2" charset="-122"/>
              </a:rPr>
              <a:t>进</a:t>
            </a:r>
            <a:r>
              <a:rPr lang="en-US" altLang="zh-CN" sz="3200" b="1" dirty="0" smtClean="0">
                <a:latin typeface="宋体" pitchFamily="2" charset="-122"/>
              </a:rPr>
              <a:t>(</a:t>
            </a:r>
            <a:r>
              <a:rPr lang="zh-CN" altLang="en-US" sz="3200" b="1" dirty="0" smtClean="0">
                <a:solidFill>
                  <a:srgbClr val="C00000"/>
                </a:solidFill>
                <a:latin typeface="宋体" pitchFamily="2" charset="-122"/>
              </a:rPr>
              <a:t>原因</a:t>
            </a:r>
            <a:r>
              <a:rPr lang="en-US" altLang="zh-CN" sz="3200" b="1" dirty="0" smtClean="0">
                <a:latin typeface="宋体" pitchFamily="2" charset="-122"/>
              </a:rPr>
              <a:t>)</a:t>
            </a:r>
            <a:r>
              <a:rPr lang="zh-CN" altLang="en-US" sz="3200" b="1" dirty="0" smtClean="0">
                <a:latin typeface="宋体" pitchFamily="2" charset="-122"/>
              </a:rPr>
              <a:t>，</a:t>
            </a:r>
            <a:r>
              <a:rPr lang="zh-CN" altLang="en-US" sz="3200" b="1" dirty="0">
                <a:latin typeface="宋体" pitchFamily="2" charset="-122"/>
              </a:rPr>
              <a:t>环</a:t>
            </a:r>
            <a:r>
              <a:rPr lang="zh-CN" altLang="en-US" sz="3200" b="1" dirty="0" smtClean="0">
                <a:latin typeface="宋体" pitchFamily="2" charset="-122"/>
              </a:rPr>
              <a:t>境恶</a:t>
            </a:r>
            <a:r>
              <a:rPr lang="zh-CN" altLang="en-US" sz="3200" b="1" dirty="0">
                <a:latin typeface="宋体" pitchFamily="2" charset="-122"/>
              </a:rPr>
              <a:t>化成为严重的问题。</a:t>
            </a:r>
          </a:p>
          <a:p>
            <a:r>
              <a:rPr lang="zh-CN" altLang="en-US" sz="3200" b="1" dirty="0" smtClean="0">
                <a:solidFill>
                  <a:srgbClr val="C00000"/>
                </a:solidFill>
                <a:latin typeface="宋体" pitchFamily="2" charset="-122"/>
              </a:rPr>
              <a:t>表现：</a:t>
            </a:r>
            <a:r>
              <a:rPr lang="zh-CN" altLang="en-US" sz="3200" b="1" dirty="0" smtClean="0">
                <a:latin typeface="宋体" pitchFamily="2" charset="-122"/>
              </a:rPr>
              <a:t>①</a:t>
            </a:r>
            <a:r>
              <a:rPr lang="en-US" altLang="zh-CN" sz="3200" b="1" dirty="0" err="1">
                <a:latin typeface="宋体" pitchFamily="2" charset="-122"/>
              </a:rPr>
              <a:t>人类使用煤炭、石油等矿物燃料，排放了大量的二氧化碳，产生了__________，导致全球气候变暖、冰川融化、海平面上升</a:t>
            </a:r>
            <a:r>
              <a:rPr lang="en-US" altLang="zh-CN" sz="3200" b="1" dirty="0">
                <a:latin typeface="宋体" pitchFamily="2" charset="-122"/>
              </a:rPr>
              <a:t>。</a:t>
            </a:r>
          </a:p>
          <a:p>
            <a:r>
              <a:rPr lang="en-US" altLang="zh-CN" sz="3200" b="1" dirty="0">
                <a:latin typeface="宋体" pitchFamily="2" charset="-122"/>
              </a:rPr>
              <a:t>②__________</a:t>
            </a:r>
            <a:r>
              <a:rPr lang="en-US" altLang="zh-CN" sz="3200" b="1" dirty="0" err="1">
                <a:latin typeface="宋体" pitchFamily="2" charset="-122"/>
              </a:rPr>
              <a:t>破坏了</a:t>
            </a:r>
            <a:r>
              <a:rPr lang="en-US" altLang="zh-CN" sz="3200" b="1" dirty="0" err="1">
                <a:solidFill>
                  <a:srgbClr val="FF0000"/>
                </a:solidFill>
                <a:latin typeface="宋体" pitchFamily="2" charset="-122"/>
              </a:rPr>
              <a:t>臭氧层</a:t>
            </a:r>
            <a:r>
              <a:rPr lang="en-US" altLang="zh-CN" sz="3200" b="1" dirty="0" err="1">
                <a:latin typeface="宋体" pitchFamily="2" charset="-122"/>
              </a:rPr>
              <a:t>，直接威胁到人类的生存</a:t>
            </a:r>
            <a:r>
              <a:rPr lang="en-US" altLang="zh-CN" sz="3200" b="1" dirty="0">
                <a:latin typeface="宋体" pitchFamily="2" charset="-122"/>
              </a:rPr>
              <a:t>。</a:t>
            </a:r>
          </a:p>
          <a:p>
            <a:r>
              <a:rPr lang="en-US" altLang="zh-CN" sz="3200" b="1" dirty="0">
                <a:latin typeface="宋体" pitchFamily="2" charset="-122"/>
              </a:rPr>
              <a:t>③</a:t>
            </a:r>
            <a:r>
              <a:rPr lang="zh-CN" altLang="en-US" sz="3200" b="1" dirty="0">
                <a:latin typeface="宋体" pitchFamily="2" charset="-122"/>
              </a:rPr>
              <a:t>使</a:t>
            </a:r>
            <a:r>
              <a:rPr lang="en-US" altLang="zh-CN" sz="3200" b="1" dirty="0">
                <a:latin typeface="宋体" pitchFamily="2" charset="-122"/>
              </a:rPr>
              <a:t>__________</a:t>
            </a:r>
            <a:r>
              <a:rPr lang="en-US" altLang="zh-CN" sz="3200" b="1" dirty="0" err="1">
                <a:latin typeface="宋体" pitchFamily="2" charset="-122"/>
              </a:rPr>
              <a:t>面临短缺危机</a:t>
            </a:r>
            <a:r>
              <a:rPr lang="en-US" altLang="zh-CN" sz="3200" b="1" dirty="0">
                <a:latin typeface="宋体" pitchFamily="2" charset="-122"/>
              </a:rPr>
              <a:t>。</a:t>
            </a:r>
          </a:p>
          <a:p>
            <a:r>
              <a:rPr lang="en-US" altLang="zh-CN" sz="3200" b="1" dirty="0">
                <a:latin typeface="宋体" pitchFamily="2" charset="-122"/>
              </a:rPr>
              <a:t>④___________</a:t>
            </a:r>
            <a:r>
              <a:rPr lang="en-US" altLang="zh-CN" sz="3200" b="1" dirty="0" err="1">
                <a:latin typeface="宋体" pitchFamily="2" charset="-122"/>
              </a:rPr>
              <a:t>越来越严重</a:t>
            </a:r>
            <a:r>
              <a:rPr lang="en-US" altLang="zh-CN" sz="3200" b="1" dirty="0">
                <a:latin typeface="宋体" pitchFamily="2" charset="-122"/>
              </a:rPr>
              <a:t>。</a:t>
            </a:r>
          </a:p>
          <a:p>
            <a:r>
              <a:rPr lang="en-US" altLang="zh-CN" sz="3200" b="1" dirty="0">
                <a:latin typeface="宋体" pitchFamily="2" charset="-122"/>
              </a:rPr>
              <a:t>⑤_________</a:t>
            </a:r>
            <a:r>
              <a:rPr lang="en-US" altLang="zh-CN" sz="3200" b="1" dirty="0" err="1">
                <a:latin typeface="宋体" pitchFamily="2" charset="-122"/>
              </a:rPr>
              <a:t>的乱砍滥伐，导致热带雨林大片消失，直接影响到全球的</a:t>
            </a:r>
            <a:r>
              <a:rPr lang="en-US" altLang="zh-CN" sz="3200" b="1" dirty="0">
                <a:latin typeface="宋体" pitchFamily="2" charset="-122"/>
              </a:rPr>
              <a:t>_________</a:t>
            </a:r>
            <a:r>
              <a:rPr lang="zh-CN" altLang="en-US" sz="3200" b="1" dirty="0">
                <a:solidFill>
                  <a:srgbClr val="FF0000"/>
                </a:solidFill>
                <a:latin typeface="宋体" pitchFamily="2" charset="-122"/>
              </a:rPr>
              <a:t>。</a:t>
            </a:r>
            <a:endParaRPr lang="zh-CN" altLang="en-US" sz="3200" b="1" dirty="0">
              <a:latin typeface="宋体" pitchFamily="2" charset="-122"/>
              <a:cs typeface="Times New Roman" pitchFamily="18" charset="0"/>
            </a:endParaRPr>
          </a:p>
        </p:txBody>
      </p:sp>
      <p:sp>
        <p:nvSpPr>
          <p:cNvPr id="1435651" name="文本框 1435650"/>
          <p:cNvSpPr txBox="1">
            <a:spLocks noChangeArrowheads="1"/>
          </p:cNvSpPr>
          <p:nvPr/>
        </p:nvSpPr>
        <p:spPr bwMode="auto">
          <a:xfrm>
            <a:off x="4999405" y="1311567"/>
            <a:ext cx="28956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 anchorCtr="1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工业化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3352312" y="2759492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温室效应</a:t>
            </a:r>
            <a:endParaRPr lang="en-US" altLang="zh-CN" sz="2800" b="1" dirty="0">
              <a:latin typeface="宋体" pitchFamily="2" charset="-122"/>
            </a:endParaRP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146420" y="3631369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化学污染</a:t>
            </a:r>
            <a:endParaRPr lang="en-US" altLang="zh-CN" sz="2800" b="1" dirty="0">
              <a:latin typeface="宋体" pitchFamily="2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410677" y="4195864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淡水资源</a:t>
            </a:r>
            <a:endParaRPr lang="en-US" altLang="zh-CN" sz="2800" b="1" dirty="0">
              <a:latin typeface="宋体" pitchFamily="2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798572" y="4741034"/>
            <a:ext cx="1988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土地荒漠化</a:t>
            </a:r>
            <a:endParaRPr lang="en-US" altLang="zh-CN" sz="2800" b="1" dirty="0">
              <a:latin typeface="宋体" pitchFamily="2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1150262" y="5291455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森林资源</a:t>
            </a:r>
            <a:endParaRPr lang="zh-CN" altLang="en-US" sz="2800" b="1" dirty="0">
              <a:latin typeface="宋体" pitchFamily="2" charset="-122"/>
              <a:cs typeface="Times New Roman" pitchFamily="18" charset="0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2029884" y="5719542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生态平衡</a:t>
            </a:r>
            <a:endParaRPr lang="zh-CN" altLang="en-US" sz="2800" b="1" dirty="0">
              <a:latin typeface="宋体" pitchFamily="2" charset="-122"/>
              <a:cs typeface="Times New Roman" pitchFamily="18" charset="0"/>
            </a:endParaRPr>
          </a:p>
        </p:txBody>
      </p:sp>
      <p:grpSp>
        <p:nvGrpSpPr>
          <p:cNvPr id="11" name="组合 22"/>
          <p:cNvGrpSpPr/>
          <p:nvPr/>
        </p:nvGrpSpPr>
        <p:grpSpPr>
          <a:xfrm>
            <a:off x="0" y="251703"/>
            <a:ext cx="7820167" cy="674429"/>
            <a:chOff x="0" y="319942"/>
            <a:chExt cx="7820167" cy="674429"/>
          </a:xfrm>
        </p:grpSpPr>
        <p:cxnSp>
          <p:nvCxnSpPr>
            <p:cNvPr id="12" name="直接连接符 11"/>
            <p:cNvCxnSpPr/>
            <p:nvPr/>
          </p:nvCxnSpPr>
          <p:spPr>
            <a:xfrm flipV="1">
              <a:off x="0" y="982639"/>
              <a:ext cx="4708478" cy="11732"/>
            </a:xfrm>
            <a:prstGeom prst="line">
              <a:avLst/>
            </a:prstGeom>
            <a:ln w="57150">
              <a:solidFill>
                <a:srgbClr val="00206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 Box 7"/>
            <p:cNvSpPr txBox="1">
              <a:spLocks noChangeArrowheads="1"/>
            </p:cNvSpPr>
            <p:nvPr/>
          </p:nvSpPr>
          <p:spPr bwMode="auto">
            <a:xfrm>
              <a:off x="262437" y="319942"/>
              <a:ext cx="755773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四、生态与人口问题</a:t>
              </a:r>
              <a:endPara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5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651" grpId="0"/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文本框 1435649"/>
          <p:cNvSpPr txBox="1">
            <a:spLocks noChangeArrowheads="1"/>
          </p:cNvSpPr>
          <p:nvPr/>
        </p:nvSpPr>
        <p:spPr bwMode="auto">
          <a:xfrm>
            <a:off x="517788" y="1713685"/>
            <a:ext cx="11327209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0E1F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2.</a:t>
            </a:r>
            <a:r>
              <a:rPr lang="zh-CN" altLang="en-US" sz="3200" b="1" dirty="0">
                <a:solidFill>
                  <a:srgbClr val="0E1F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人口问题：</a:t>
            </a:r>
          </a:p>
          <a:p>
            <a:r>
              <a:rPr lang="en-US" altLang="zh-CN" sz="3200" b="1" dirty="0">
                <a:solidFill>
                  <a:srgbClr val="0E1F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(1)</a:t>
            </a:r>
            <a:r>
              <a:rPr lang="zh-CN" altLang="en-US" sz="3200" b="1" dirty="0">
                <a:solidFill>
                  <a:srgbClr val="0E1F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产生：</a:t>
            </a:r>
            <a:r>
              <a:rPr lang="en-US" altLang="zh-CN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____________</a:t>
            </a:r>
            <a:r>
              <a:rPr lang="zh-CN" altLang="en-US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，是人类社会面临的另一个严重问题。联合国把每年的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7月11日</a:t>
            </a:r>
            <a:r>
              <a:rPr lang="zh-CN" altLang="en-US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定为</a:t>
            </a:r>
            <a:r>
              <a:rPr lang="en-US" altLang="zh-CN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___________</a:t>
            </a:r>
            <a:r>
              <a:rPr lang="zh-CN" altLang="en-US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，以提高人们对人口问题的重视。</a:t>
            </a:r>
          </a:p>
          <a:p>
            <a:r>
              <a:rPr lang="en-US" altLang="zh-CN" sz="3200" b="1" dirty="0">
                <a:solidFill>
                  <a:srgbClr val="0E1F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(2)</a:t>
            </a:r>
            <a:r>
              <a:rPr lang="zh-CN" altLang="en-US" sz="3200" b="1" dirty="0">
                <a:solidFill>
                  <a:srgbClr val="0E1F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影响：</a:t>
            </a:r>
          </a:p>
          <a:p>
            <a:r>
              <a:rPr lang="zh-CN" altLang="en-US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①</a:t>
            </a:r>
            <a:r>
              <a:rPr lang="zh-CN" altLang="en-US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带来了巨大的环境压力，世界</a:t>
            </a:r>
            <a:r>
              <a:rPr lang="en-US" altLang="zh-CN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</a:t>
            </a:r>
            <a:r>
              <a:rPr lang="zh-CN" altLang="en-US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问题日益尖锐。</a:t>
            </a:r>
          </a:p>
          <a:p>
            <a:r>
              <a:rPr lang="zh-CN" altLang="en-US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②</a:t>
            </a:r>
            <a:r>
              <a:rPr lang="zh-CN" altLang="en-US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在</a:t>
            </a:r>
            <a:r>
              <a:rPr lang="en-US" altLang="zh-CN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_______</a:t>
            </a:r>
            <a:r>
              <a:rPr lang="zh-CN" altLang="en-US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、就业、住房、</a:t>
            </a:r>
            <a:r>
              <a:rPr lang="en-US" altLang="zh-CN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___________</a:t>
            </a:r>
            <a:r>
              <a:rPr lang="zh-CN" altLang="en-US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等方面，也构成了新的挑战。</a:t>
            </a:r>
          </a:p>
          <a:p>
            <a:r>
              <a:rPr lang="zh-CN" altLang="en-US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③</a:t>
            </a:r>
            <a:r>
              <a:rPr lang="zh-CN" altLang="en-US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不同国家人口的</a:t>
            </a:r>
            <a:r>
              <a:rPr lang="en-US" altLang="zh-CN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___________</a:t>
            </a:r>
            <a:r>
              <a:rPr lang="zh-CN" altLang="en-US" sz="3200" b="1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</a:rPr>
              <a:t>存在着巨大的差距。</a:t>
            </a:r>
          </a:p>
        </p:txBody>
      </p:sp>
      <p:sp>
        <p:nvSpPr>
          <p:cNvPr id="1435652" name="文本框 1435651"/>
          <p:cNvSpPr txBox="1">
            <a:spLocks noChangeArrowheads="1"/>
          </p:cNvSpPr>
          <p:nvPr/>
        </p:nvSpPr>
        <p:spPr bwMode="auto">
          <a:xfrm>
            <a:off x="5845551" y="4135780"/>
            <a:ext cx="20701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 anchorCtr="1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</a:rPr>
              <a:t>粮食</a:t>
            </a: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449180" y="2262456"/>
            <a:ext cx="23487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人口增长过快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694193" y="2670614"/>
            <a:ext cx="1988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世界人口日</a:t>
            </a:r>
            <a:endParaRPr lang="zh-CN" altLang="en-US" sz="2800" b="1" dirty="0">
              <a:solidFill>
                <a:srgbClr val="0D0D0D"/>
              </a:solidFill>
              <a:latin typeface="宋体" pitchFamily="2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203570" y="5565313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生存质量</a:t>
            </a:r>
            <a:endParaRPr lang="zh-CN" altLang="en-US" sz="2800" b="1" dirty="0">
              <a:solidFill>
                <a:srgbClr val="0D0D0D"/>
              </a:solidFill>
              <a:latin typeface="宋体" pitchFamily="2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772465" y="4672135"/>
            <a:ext cx="90601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教育</a:t>
            </a:r>
            <a:endParaRPr lang="zh-CN" altLang="en-US" sz="2800" b="1" dirty="0">
              <a:solidFill>
                <a:srgbClr val="0D0D0D"/>
              </a:solidFill>
              <a:latin typeface="宋体" pitchFamily="2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6254035" y="4658067"/>
            <a:ext cx="162736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sym typeface="宋体" pitchFamily="2" charset="-122"/>
              </a:rPr>
              <a:t>社会保障</a:t>
            </a:r>
            <a:endParaRPr lang="zh-CN" altLang="en-US" sz="2800" b="1" dirty="0">
              <a:solidFill>
                <a:srgbClr val="0D0D0D"/>
              </a:solidFill>
              <a:latin typeface="宋体" pitchFamily="2" charset="-122"/>
            </a:endParaRPr>
          </a:p>
        </p:txBody>
      </p:sp>
      <p:grpSp>
        <p:nvGrpSpPr>
          <p:cNvPr id="10" name="组合 22"/>
          <p:cNvGrpSpPr/>
          <p:nvPr/>
        </p:nvGrpSpPr>
        <p:grpSpPr>
          <a:xfrm>
            <a:off x="0" y="251703"/>
            <a:ext cx="7820167" cy="674429"/>
            <a:chOff x="0" y="319942"/>
            <a:chExt cx="7820167" cy="674429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0" y="982639"/>
              <a:ext cx="4708478" cy="11732"/>
            </a:xfrm>
            <a:prstGeom prst="line">
              <a:avLst/>
            </a:prstGeom>
            <a:ln w="57150">
              <a:solidFill>
                <a:srgbClr val="00206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262437" y="319942"/>
              <a:ext cx="755773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四、生态与人口问题</a:t>
              </a:r>
              <a:endPara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3" name="图片 4" descr="s_5723f810d04f253f395f13838754d4ef26155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30101" y="239252"/>
            <a:ext cx="2579546" cy="2020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435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652" grpId="0"/>
      <p:bldP spid="2" grpId="0"/>
      <p:bldP spid="3" grpId="0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矩形 1"/>
          <p:cNvSpPr>
            <a:spLocks noChangeArrowheads="1"/>
          </p:cNvSpPr>
          <p:nvPr/>
        </p:nvSpPr>
        <p:spPr bwMode="auto">
          <a:xfrm>
            <a:off x="225864" y="1072157"/>
            <a:ext cx="11684000" cy="265713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b="1" dirty="0">
                <a:solidFill>
                  <a:srgbClr val="D8090F"/>
                </a:solidFill>
                <a:latin typeface="宋体" pitchFamily="2" charset="-122"/>
              </a:rPr>
              <a:t>世界地球日即每年的</a:t>
            </a:r>
            <a:r>
              <a:rPr lang="en-US" altLang="zh-CN" sz="2800" b="1" dirty="0">
                <a:solidFill>
                  <a:srgbClr val="D8090F"/>
                </a:solidFill>
                <a:latin typeface="宋体" pitchFamily="2" charset="-122"/>
              </a:rPr>
              <a:t>4</a:t>
            </a:r>
            <a:r>
              <a:rPr lang="zh-CN" altLang="en-US" sz="2800" b="1" dirty="0">
                <a:solidFill>
                  <a:srgbClr val="D8090F"/>
                </a:solidFill>
                <a:latin typeface="宋体" pitchFamily="2" charset="-122"/>
              </a:rPr>
              <a:t>月</a:t>
            </a:r>
            <a:r>
              <a:rPr lang="en-US" altLang="zh-CN" sz="2800" b="1" dirty="0">
                <a:solidFill>
                  <a:srgbClr val="D8090F"/>
                </a:solidFill>
                <a:latin typeface="宋体" pitchFamily="2" charset="-122"/>
              </a:rPr>
              <a:t>22</a:t>
            </a:r>
            <a:r>
              <a:rPr lang="zh-CN" altLang="en-US" sz="2800" b="1" dirty="0">
                <a:solidFill>
                  <a:srgbClr val="D8090F"/>
                </a:solidFill>
                <a:latin typeface="宋体" pitchFamily="2" charset="-122"/>
              </a:rPr>
              <a:t>日，是世界性的环境保护日</a:t>
            </a:r>
            <a:r>
              <a:rPr lang="zh-CN" altLang="en-US" sz="2800" b="1" dirty="0">
                <a:latin typeface="宋体" pitchFamily="2" charset="-122"/>
              </a:rPr>
              <a:t>。   </a:t>
            </a:r>
            <a:endParaRPr lang="en-US" altLang="zh-CN" sz="2800" b="1" dirty="0" smtClean="0">
              <a:latin typeface="宋体" pitchFamily="2" charset="-122"/>
            </a:endParaRPr>
          </a:p>
          <a:p>
            <a:pPr>
              <a:lnSpc>
                <a:spcPts val="4000"/>
              </a:lnSpc>
            </a:pPr>
            <a:r>
              <a:rPr lang="zh-CN" altLang="en-US" sz="2800" b="1" dirty="0" smtClean="0">
                <a:latin typeface="宋体" pitchFamily="2" charset="-122"/>
              </a:rPr>
              <a:t>世</a:t>
            </a:r>
            <a:r>
              <a:rPr lang="zh-CN" altLang="en-US" sz="2800" b="1" dirty="0">
                <a:latin typeface="宋体" pitchFamily="2" charset="-122"/>
              </a:rPr>
              <a:t>界地球日的确立是</a:t>
            </a:r>
            <a:r>
              <a:rPr lang="zh-CN" altLang="en-US" sz="2800" b="1" dirty="0">
                <a:solidFill>
                  <a:srgbClr val="D8090F"/>
                </a:solidFill>
                <a:latin typeface="宋体" pitchFamily="2" charset="-122"/>
              </a:rPr>
              <a:t>从</a:t>
            </a:r>
            <a:r>
              <a:rPr lang="en-US" altLang="zh-CN" sz="2800" b="1" dirty="0">
                <a:solidFill>
                  <a:srgbClr val="D8090F"/>
                </a:solidFill>
                <a:latin typeface="宋体" pitchFamily="2" charset="-122"/>
              </a:rPr>
              <a:t>1974</a:t>
            </a:r>
            <a:r>
              <a:rPr lang="zh-CN" altLang="en-US" sz="2800" b="1" dirty="0">
                <a:solidFill>
                  <a:srgbClr val="D8090F"/>
                </a:solidFill>
                <a:latin typeface="宋体" pitchFamily="2" charset="-122"/>
              </a:rPr>
              <a:t>年</a:t>
            </a:r>
            <a:r>
              <a:rPr lang="zh-CN" altLang="en-US" sz="2800" b="1" dirty="0">
                <a:latin typeface="宋体" pitchFamily="2" charset="-122"/>
              </a:rPr>
              <a:t>开始的，这一年的主题是：</a:t>
            </a:r>
            <a:r>
              <a:rPr lang="zh-CN" altLang="en-US" sz="2800" b="1" dirty="0">
                <a:solidFill>
                  <a:srgbClr val="D8090F"/>
                </a:solidFill>
                <a:latin typeface="宋体" pitchFamily="2" charset="-122"/>
              </a:rPr>
              <a:t>只有一个地球</a:t>
            </a:r>
            <a:r>
              <a:rPr lang="zh-CN" altLang="en-US" sz="2800" b="1" dirty="0">
                <a:latin typeface="宋体" pitchFamily="2" charset="-122"/>
              </a:rPr>
              <a:t>；</a:t>
            </a:r>
            <a:endParaRPr lang="en-US" altLang="zh-CN" sz="2800" b="1" dirty="0">
              <a:latin typeface="宋体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宋体" pitchFamily="2" charset="-122"/>
              </a:rPr>
              <a:t>1991</a:t>
            </a:r>
            <a:r>
              <a:rPr lang="zh-CN" altLang="en-US" sz="2800" b="1" dirty="0">
                <a:latin typeface="宋体" pitchFamily="2" charset="-122"/>
              </a:rPr>
              <a:t>年的主题是：气候变化</a:t>
            </a:r>
            <a:r>
              <a:rPr lang="en-US" altLang="zh-CN" sz="2800" b="1" dirty="0">
                <a:latin typeface="宋体" pitchFamily="2" charset="-122"/>
              </a:rPr>
              <a:t>--</a:t>
            </a:r>
            <a:r>
              <a:rPr lang="zh-CN" altLang="en-US" sz="2800" b="1" dirty="0">
                <a:latin typeface="宋体" pitchFamily="2" charset="-122"/>
              </a:rPr>
              <a:t>需要</a:t>
            </a:r>
            <a:r>
              <a:rPr lang="zh-CN" altLang="en-US" sz="2800" b="1" dirty="0">
                <a:solidFill>
                  <a:srgbClr val="D8090F"/>
                </a:solidFill>
                <a:latin typeface="宋体" pitchFamily="2" charset="-122"/>
              </a:rPr>
              <a:t>全球合作</a:t>
            </a:r>
            <a:r>
              <a:rPr lang="zh-CN" altLang="en-US" sz="2800" b="1" dirty="0">
                <a:latin typeface="宋体" pitchFamily="2" charset="-122"/>
              </a:rPr>
              <a:t>；</a:t>
            </a:r>
            <a:endParaRPr lang="en-US" altLang="zh-CN" sz="2800" b="1" dirty="0">
              <a:latin typeface="宋体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宋体" pitchFamily="2" charset="-122"/>
              </a:rPr>
              <a:t>2003--2008</a:t>
            </a:r>
            <a:r>
              <a:rPr lang="zh-CN" altLang="en-US" sz="2800" b="1" dirty="0">
                <a:latin typeface="宋体" pitchFamily="2" charset="-122"/>
              </a:rPr>
              <a:t>年的主题：都是</a:t>
            </a:r>
            <a:r>
              <a:rPr lang="zh-CN" altLang="en-US" sz="2800" b="1" dirty="0">
                <a:solidFill>
                  <a:srgbClr val="D8090F"/>
                </a:solidFill>
                <a:latin typeface="宋体" pitchFamily="2" charset="-122"/>
              </a:rPr>
              <a:t>善待地球</a:t>
            </a:r>
            <a:r>
              <a:rPr lang="zh-CN" altLang="en-US" sz="2800" b="1" dirty="0">
                <a:latin typeface="宋体" pitchFamily="2" charset="-122"/>
              </a:rPr>
              <a:t>；</a:t>
            </a:r>
            <a:endParaRPr lang="en-US" altLang="zh-CN" sz="2800" b="1" dirty="0">
              <a:latin typeface="宋体" pitchFamily="2" charset="-122"/>
            </a:endParaRPr>
          </a:p>
          <a:p>
            <a:pPr>
              <a:lnSpc>
                <a:spcPts val="4000"/>
              </a:lnSpc>
            </a:pPr>
            <a:r>
              <a:rPr lang="en-US" altLang="zh-CN" sz="2800" b="1" dirty="0">
                <a:latin typeface="宋体" pitchFamily="2" charset="-122"/>
              </a:rPr>
              <a:t>2010</a:t>
            </a:r>
            <a:r>
              <a:rPr lang="zh-CN" altLang="en-US" sz="2800" b="1" dirty="0">
                <a:latin typeface="宋体" pitchFamily="2" charset="-122"/>
              </a:rPr>
              <a:t>年</a:t>
            </a:r>
            <a:r>
              <a:rPr lang="en-US" altLang="zh-CN" sz="2800" b="1" dirty="0">
                <a:latin typeface="宋体" pitchFamily="2" charset="-122"/>
              </a:rPr>
              <a:t>--2015</a:t>
            </a:r>
            <a:r>
              <a:rPr lang="zh-CN" altLang="en-US" sz="2800" b="1" dirty="0">
                <a:latin typeface="宋体" pitchFamily="2" charset="-122"/>
              </a:rPr>
              <a:t>年的主题都是：</a:t>
            </a:r>
            <a:r>
              <a:rPr lang="zh-CN" altLang="en-US" sz="2800" b="1" dirty="0">
                <a:solidFill>
                  <a:srgbClr val="D8090F"/>
                </a:solidFill>
                <a:latin typeface="宋体" pitchFamily="2" charset="-122"/>
              </a:rPr>
              <a:t>珍惜地球资源</a:t>
            </a:r>
            <a:r>
              <a:rPr lang="zh-CN" altLang="en-US" sz="2800" b="1" dirty="0">
                <a:latin typeface="宋体" pitchFamily="2" charset="-122"/>
              </a:rPr>
              <a:t>，转变发展方式。</a:t>
            </a: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395817" y="4750233"/>
            <a:ext cx="11796183" cy="194399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D8090F"/>
                </a:solidFill>
              </a:rPr>
              <a:t>①加强国际合作，共同努力，认真应对；</a:t>
            </a: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D8090F"/>
                </a:solidFill>
              </a:rPr>
              <a:t>②保护生态环境，合理利用资源，推行可持续发展战略；</a:t>
            </a: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D8090F"/>
                </a:solidFill>
                <a:sym typeface="宋体" pitchFamily="2" charset="-122"/>
              </a:rPr>
              <a:t>③实行计划生育，</a:t>
            </a:r>
            <a:r>
              <a:rPr lang="zh-CN" altLang="en-US" sz="3200" b="1" dirty="0">
                <a:solidFill>
                  <a:srgbClr val="D8090F"/>
                </a:solidFill>
              </a:rPr>
              <a:t>控制人口数量、提高人口素质；</a:t>
            </a:r>
          </a:p>
        </p:txBody>
      </p:sp>
      <p:sp>
        <p:nvSpPr>
          <p:cNvPr id="7" name="矩形 6"/>
          <p:cNvSpPr/>
          <p:nvPr/>
        </p:nvSpPr>
        <p:spPr>
          <a:xfrm>
            <a:off x="567089" y="3772397"/>
            <a:ext cx="1064927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叶根友毛笔行书2.0版" pitchFamily="2" charset="-122"/>
                <a:ea typeface="叶根友毛笔行书2.0版" pitchFamily="2" charset="-122"/>
              </a:rPr>
              <a:t>结合世界地球日的主题，你对日益严重的生态与人口问题，有什么好建议？</a:t>
            </a:r>
            <a:endParaRPr lang="zh-CN" altLang="en-US" sz="3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叶根友毛笔行书2.0版" pitchFamily="2" charset="-122"/>
              <a:ea typeface="叶根友毛笔行书2.0版" pitchFamily="2" charset="-122"/>
            </a:endParaRPr>
          </a:p>
        </p:txBody>
      </p:sp>
      <p:grpSp>
        <p:nvGrpSpPr>
          <p:cNvPr id="8" name="组合 22"/>
          <p:cNvGrpSpPr/>
          <p:nvPr/>
        </p:nvGrpSpPr>
        <p:grpSpPr>
          <a:xfrm>
            <a:off x="0" y="251703"/>
            <a:ext cx="7820167" cy="674429"/>
            <a:chOff x="0" y="319942"/>
            <a:chExt cx="7820167" cy="674429"/>
          </a:xfrm>
        </p:grpSpPr>
        <p:cxnSp>
          <p:nvCxnSpPr>
            <p:cNvPr id="9" name="直接连接符 8"/>
            <p:cNvCxnSpPr/>
            <p:nvPr/>
          </p:nvCxnSpPr>
          <p:spPr>
            <a:xfrm flipV="1">
              <a:off x="0" y="982639"/>
              <a:ext cx="4708478" cy="11732"/>
            </a:xfrm>
            <a:prstGeom prst="line">
              <a:avLst/>
            </a:prstGeom>
            <a:ln w="57150">
              <a:solidFill>
                <a:srgbClr val="002060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 Box 7"/>
            <p:cNvSpPr txBox="1">
              <a:spLocks noChangeArrowheads="1"/>
            </p:cNvSpPr>
            <p:nvPr/>
          </p:nvSpPr>
          <p:spPr bwMode="auto">
            <a:xfrm>
              <a:off x="262437" y="319942"/>
              <a:ext cx="7557730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3600" b="1" dirty="0" smtClean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四、生态与人口问题</a:t>
              </a:r>
              <a:endParaRPr lang="zh-CN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>
            <a:grpSpLocks/>
          </p:cNvGrpSpPr>
          <p:nvPr/>
        </p:nvGrpSpPr>
        <p:grpSpPr bwMode="auto">
          <a:xfrm>
            <a:off x="203201" y="762000"/>
            <a:ext cx="11597217" cy="5830897"/>
            <a:chOff x="253" y="1177"/>
            <a:chExt cx="13895" cy="9183"/>
          </a:xfrm>
        </p:grpSpPr>
        <p:grpSp>
          <p:nvGrpSpPr>
            <p:cNvPr id="3" name="组合 4"/>
            <p:cNvGrpSpPr>
              <a:grpSpLocks/>
            </p:cNvGrpSpPr>
            <p:nvPr/>
          </p:nvGrpSpPr>
          <p:grpSpPr bwMode="auto">
            <a:xfrm>
              <a:off x="253" y="1177"/>
              <a:ext cx="13895" cy="9183"/>
              <a:chOff x="525" y="1205"/>
              <a:chExt cx="13895" cy="9183"/>
            </a:xfrm>
          </p:grpSpPr>
          <p:sp>
            <p:nvSpPr>
              <p:cNvPr id="22534" name="矩形 6147"/>
              <p:cNvSpPr>
                <a:spLocks noChangeArrowheads="1"/>
              </p:cNvSpPr>
              <p:nvPr/>
            </p:nvSpPr>
            <p:spPr bwMode="auto">
              <a:xfrm>
                <a:off x="4935" y="1930"/>
                <a:ext cx="8760" cy="4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800">
                  <a:latin typeface="Calibri" pitchFamily="34" charset="0"/>
                </a:endParaRPr>
              </a:p>
            </p:txBody>
          </p:sp>
          <p:sp>
            <p:nvSpPr>
              <p:cNvPr id="22535" name="文本框 6148"/>
              <p:cNvSpPr txBox="1">
                <a:spLocks noChangeArrowheads="1"/>
              </p:cNvSpPr>
              <p:nvPr/>
            </p:nvSpPr>
            <p:spPr bwMode="auto">
              <a:xfrm>
                <a:off x="2098" y="1205"/>
                <a:ext cx="7937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itchFamily="34" charset="0"/>
                  <a:buNone/>
                </a:pPr>
                <a:r>
                  <a:rPr lang="zh-CN" altLang="en-US" sz="2800" b="1">
                    <a:solidFill>
                      <a:srgbClr val="663300"/>
                    </a:solidFill>
                    <a:latin typeface="宋体" pitchFamily="2" charset="-122"/>
                  </a:rPr>
                  <a:t>计算机网络与现代社会生活</a:t>
                </a:r>
              </a:p>
            </p:txBody>
          </p:sp>
          <p:sp>
            <p:nvSpPr>
              <p:cNvPr id="22536" name="文本框 6150"/>
              <p:cNvSpPr txBox="1">
                <a:spLocks noChangeArrowheads="1"/>
              </p:cNvSpPr>
              <p:nvPr/>
            </p:nvSpPr>
            <p:spPr bwMode="auto">
              <a:xfrm>
                <a:off x="2108" y="6725"/>
                <a:ext cx="8277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itchFamily="34" charset="0"/>
                  <a:buNone/>
                </a:pPr>
                <a:r>
                  <a:rPr lang="zh-CN" altLang="en-US" sz="2800" b="1">
                    <a:solidFill>
                      <a:srgbClr val="663300"/>
                    </a:solidFill>
                    <a:latin typeface="宋体" pitchFamily="2" charset="-122"/>
                  </a:rPr>
                  <a:t>生态与人口问题</a:t>
                </a:r>
              </a:p>
            </p:txBody>
          </p:sp>
          <p:sp>
            <p:nvSpPr>
              <p:cNvPr id="22537" name="文本框 6151">
                <a:hlinkClick r:id="rId2" action="ppaction://hlinkfile"/>
              </p:cNvPr>
              <p:cNvSpPr txBox="1">
                <a:spLocks noChangeArrowheads="1"/>
              </p:cNvSpPr>
              <p:nvPr/>
            </p:nvSpPr>
            <p:spPr bwMode="auto">
              <a:xfrm>
                <a:off x="2108" y="4325"/>
                <a:ext cx="8277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pitchFamily="34" charset="0"/>
                  <a:buNone/>
                </a:pPr>
                <a:r>
                  <a:rPr lang="zh-CN" altLang="en-US" sz="2800" b="1">
                    <a:solidFill>
                      <a:srgbClr val="663300"/>
                    </a:solidFill>
                    <a:latin typeface="宋体" pitchFamily="2" charset="-122"/>
                  </a:rPr>
                  <a:t>妇女地位的提高</a:t>
                </a:r>
              </a:p>
            </p:txBody>
          </p:sp>
          <p:sp>
            <p:nvSpPr>
              <p:cNvPr id="22538" name="文本框 6152"/>
              <p:cNvSpPr txBox="1">
                <a:spLocks noChangeArrowheads="1"/>
              </p:cNvSpPr>
              <p:nvPr/>
            </p:nvSpPr>
            <p:spPr bwMode="auto">
              <a:xfrm>
                <a:off x="525" y="2525"/>
                <a:ext cx="908" cy="71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  <a:buFont typeface="Arial" pitchFamily="34" charset="0"/>
                  <a:buNone/>
                </a:pPr>
                <a:r>
                  <a:rPr lang="zh-CN" altLang="en-US" sz="3200" b="1">
                    <a:solidFill>
                      <a:srgbClr val="663300"/>
                    </a:solidFill>
                    <a:latin typeface="宋体" pitchFamily="2" charset="-122"/>
                  </a:rPr>
                  <a:t>不断发展的现代社会</a:t>
                </a:r>
              </a:p>
            </p:txBody>
          </p:sp>
          <p:sp>
            <p:nvSpPr>
              <p:cNvPr id="22539" name="左大括号 7"/>
              <p:cNvSpPr>
                <a:spLocks/>
              </p:cNvSpPr>
              <p:nvPr/>
            </p:nvSpPr>
            <p:spPr bwMode="auto">
              <a:xfrm>
                <a:off x="1742" y="1805"/>
                <a:ext cx="359" cy="8583"/>
              </a:xfrm>
              <a:prstGeom prst="leftBrace">
                <a:avLst>
                  <a:gd name="adj1" fmla="val 78144"/>
                  <a:gd name="adj2" fmla="val 50000"/>
                </a:avLst>
              </a:prstGeom>
              <a:noFill/>
              <a:ln w="38100">
                <a:solidFill>
                  <a:srgbClr val="C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zh-CN" altLang="en-US" sz="2800">
                  <a:latin typeface="Calibri" pitchFamily="34" charset="0"/>
                </a:endParaRPr>
              </a:p>
            </p:txBody>
          </p:sp>
          <p:sp>
            <p:nvSpPr>
              <p:cNvPr id="22540" name="TextBox 25"/>
              <p:cNvSpPr txBox="1">
                <a:spLocks noChangeArrowheads="1"/>
              </p:cNvSpPr>
              <p:nvPr/>
            </p:nvSpPr>
            <p:spPr bwMode="auto">
              <a:xfrm>
                <a:off x="2108" y="2045"/>
                <a:ext cx="8565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800" b="1">
                    <a:solidFill>
                      <a:srgbClr val="D8090F"/>
                    </a:solidFill>
                    <a:latin typeface="宋体" pitchFamily="2" charset="-122"/>
                  </a:rPr>
                  <a:t>影响：</a:t>
                </a:r>
                <a:r>
                  <a:rPr lang="en-US" altLang="zh-CN" sz="2800" b="1">
                    <a:latin typeface="宋体" pitchFamily="2" charset="-122"/>
                  </a:rPr>
                  <a:t>1.</a:t>
                </a:r>
                <a:r>
                  <a:rPr lang="zh-CN" altLang="en-US" sz="2800" b="1">
                    <a:latin typeface="宋体" pitchFamily="2" charset="-122"/>
                  </a:rPr>
                  <a:t>人类进入“信息时代”</a:t>
                </a:r>
              </a:p>
            </p:txBody>
          </p:sp>
          <p:sp>
            <p:nvSpPr>
              <p:cNvPr id="22541" name="TextBox 28"/>
              <p:cNvSpPr txBox="1">
                <a:spLocks noChangeArrowheads="1"/>
              </p:cNvSpPr>
              <p:nvPr/>
            </p:nvSpPr>
            <p:spPr bwMode="auto">
              <a:xfrm>
                <a:off x="3812" y="2765"/>
                <a:ext cx="8130" cy="8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latin typeface="宋体" pitchFamily="2" charset="-122"/>
                  </a:rPr>
                  <a:t>2.</a:t>
                </a:r>
                <a:r>
                  <a:rPr lang="zh-CN" altLang="en-US" sz="2800" b="1">
                    <a:latin typeface="宋体" pitchFamily="2" charset="-122"/>
                  </a:rPr>
                  <a:t>拓展人类的生活空间</a:t>
                </a:r>
              </a:p>
            </p:txBody>
          </p:sp>
          <p:sp>
            <p:nvSpPr>
              <p:cNvPr id="22542" name="TextBox 29"/>
              <p:cNvSpPr txBox="1">
                <a:spLocks noChangeArrowheads="1"/>
              </p:cNvSpPr>
              <p:nvPr/>
            </p:nvSpPr>
            <p:spPr bwMode="auto">
              <a:xfrm>
                <a:off x="3812" y="3485"/>
                <a:ext cx="8858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latin typeface="宋体" pitchFamily="2" charset="-122"/>
                  </a:rPr>
                  <a:t>3.</a:t>
                </a:r>
                <a:r>
                  <a:rPr lang="zh-CN" altLang="en-US" sz="2800" b="1">
                    <a:latin typeface="宋体" pitchFamily="2" charset="-122"/>
                  </a:rPr>
                  <a:t>推动了全球经济一体化</a:t>
                </a:r>
              </a:p>
            </p:txBody>
          </p:sp>
          <p:sp>
            <p:nvSpPr>
              <p:cNvPr id="22543" name="TextBox 31"/>
              <p:cNvSpPr txBox="1">
                <a:spLocks noChangeArrowheads="1"/>
              </p:cNvSpPr>
              <p:nvPr/>
            </p:nvSpPr>
            <p:spPr bwMode="auto">
              <a:xfrm>
                <a:off x="3325" y="5765"/>
                <a:ext cx="8695" cy="8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latin typeface="Calibri" pitchFamily="34" charset="0"/>
                  </a:rPr>
                  <a:t>    2.</a:t>
                </a:r>
                <a:r>
                  <a:rPr lang="zh-CN" altLang="en-US" sz="2800" b="1">
                    <a:latin typeface="Calibri" pitchFamily="34" charset="0"/>
                  </a:rPr>
                  <a:t>女性就业率持续增长</a:t>
                </a:r>
              </a:p>
            </p:txBody>
          </p:sp>
          <p:sp>
            <p:nvSpPr>
              <p:cNvPr id="22544" name="TextBox 32"/>
              <p:cNvSpPr txBox="1">
                <a:spLocks noChangeArrowheads="1"/>
              </p:cNvSpPr>
              <p:nvPr/>
            </p:nvSpPr>
            <p:spPr bwMode="auto">
              <a:xfrm>
                <a:off x="2120" y="7828"/>
                <a:ext cx="12300" cy="8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solidFill>
                      <a:srgbClr val="D8090F"/>
                    </a:solidFill>
                    <a:latin typeface="Calibri" pitchFamily="34" charset="0"/>
                  </a:rPr>
                  <a:t>1.</a:t>
                </a:r>
                <a:r>
                  <a:rPr lang="zh-CN" altLang="en-US" sz="2800" b="1">
                    <a:solidFill>
                      <a:srgbClr val="D8090F"/>
                    </a:solidFill>
                    <a:latin typeface="Calibri" pitchFamily="34" charset="0"/>
                  </a:rPr>
                  <a:t>生态问题：</a:t>
                </a:r>
                <a:r>
                  <a:rPr lang="zh-CN" altLang="en-US" sz="2800" b="1">
                    <a:latin typeface="Calibri" pitchFamily="34" charset="0"/>
                  </a:rPr>
                  <a:t>环境恶化、淡水资源短缺、土地荒漠化等</a:t>
                </a:r>
              </a:p>
            </p:txBody>
          </p:sp>
          <p:sp>
            <p:nvSpPr>
              <p:cNvPr id="22545" name="TextBox 33"/>
              <p:cNvSpPr txBox="1">
                <a:spLocks noChangeArrowheads="1"/>
              </p:cNvSpPr>
              <p:nvPr/>
            </p:nvSpPr>
            <p:spPr bwMode="auto">
              <a:xfrm>
                <a:off x="2123" y="9148"/>
                <a:ext cx="11982" cy="82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en-US" altLang="zh-CN" sz="2800" b="1">
                    <a:solidFill>
                      <a:srgbClr val="D8090F"/>
                    </a:solidFill>
                    <a:latin typeface="Calibri" pitchFamily="34" charset="0"/>
                  </a:rPr>
                  <a:t>2.</a:t>
                </a:r>
                <a:r>
                  <a:rPr lang="zh-CN" altLang="en-US" sz="2800" b="1">
                    <a:solidFill>
                      <a:srgbClr val="D8090F"/>
                    </a:solidFill>
                    <a:latin typeface="Calibri" pitchFamily="34" charset="0"/>
                  </a:rPr>
                  <a:t>人口问题：</a:t>
                </a:r>
                <a:r>
                  <a:rPr lang="zh-CN" altLang="en-US" sz="2800" b="1">
                    <a:latin typeface="Calibri" pitchFamily="34" charset="0"/>
                  </a:rPr>
                  <a:t>环境压力、粮食问题、教育就业住房社会保障等</a:t>
                </a:r>
              </a:p>
            </p:txBody>
          </p:sp>
        </p:grpSp>
        <p:sp>
          <p:nvSpPr>
            <p:cNvPr id="22533" name="TextBox 30"/>
            <p:cNvSpPr txBox="1">
              <a:spLocks noChangeArrowheads="1"/>
            </p:cNvSpPr>
            <p:nvPr/>
          </p:nvSpPr>
          <p:spPr bwMode="auto">
            <a:xfrm>
              <a:off x="1826" y="5017"/>
              <a:ext cx="12183" cy="8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800" b="1">
                  <a:solidFill>
                    <a:srgbClr val="D8090F"/>
                  </a:solidFill>
                  <a:latin typeface="Calibri" pitchFamily="34" charset="0"/>
                </a:rPr>
                <a:t>表现：</a:t>
              </a:r>
              <a:r>
                <a:rPr lang="en-US" altLang="zh-CN" sz="2800" b="1">
                  <a:latin typeface="Calibri" pitchFamily="34" charset="0"/>
                </a:rPr>
                <a:t>1.</a:t>
              </a:r>
              <a:r>
                <a:rPr lang="zh-CN" altLang="en-US" sz="2800" b="1">
                  <a:latin typeface="Calibri" pitchFamily="34" charset="0"/>
                </a:rPr>
                <a:t>绝大多数国家和地区妇女有了选举权</a:t>
              </a:r>
            </a:p>
          </p:txBody>
        </p:sp>
      </p:grpSp>
      <p:sp>
        <p:nvSpPr>
          <p:cNvPr id="18" name="矩形 17"/>
          <p:cNvSpPr/>
          <p:nvPr/>
        </p:nvSpPr>
        <p:spPr>
          <a:xfrm>
            <a:off x="8583759" y="633567"/>
            <a:ext cx="29674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课堂小结</a:t>
            </a:r>
            <a:endParaRPr lang="zh-CN" altLang="en-US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默认设计模板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默认设计模板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otesMaster1">
  <a:themeElements>
    <a:clrScheme name="notesMaster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notesMaster1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notesMaster1">
      <a:fillStyleLst>
        <a:solidFill>
          <a:schemeClr val="phClr"/>
        </a:solidFill>
        <a:gradFill/>
        <a:gradFill/>
      </a:fillStyleLst>
      <a:lnStyleLst>
        <a:ln/>
        <a:ln/>
        <a:ln/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/>
        <a:gradFill/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Normal.eit</Template>
  <TotalTime>3416</TotalTime>
  <Words>1972</Words>
  <PresentationFormat>自定义</PresentationFormat>
  <Paragraphs>113</Paragraphs>
  <Slides>14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5" baseType="lpstr"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2018-03-01T02:03:00Z</dcterms:created>
  <dcterms:modified xsi:type="dcterms:W3CDTF">2019-01-16T01:23:54Z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