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8" r:id="rId1"/>
  </p:sldMasterIdLst>
  <p:notesMasterIdLst>
    <p:notesMasterId r:id="rId21"/>
  </p:notesMasterIdLst>
  <p:sldIdLst>
    <p:sldId id="290" r:id="rId2"/>
    <p:sldId id="295" r:id="rId3"/>
    <p:sldId id="296" r:id="rId4"/>
    <p:sldId id="293" r:id="rId5"/>
    <p:sldId id="300" r:id="rId6"/>
    <p:sldId id="299" r:id="rId7"/>
    <p:sldId id="320" r:id="rId8"/>
    <p:sldId id="314" r:id="rId9"/>
    <p:sldId id="294" r:id="rId10"/>
    <p:sldId id="303" r:id="rId11"/>
    <p:sldId id="319" r:id="rId12"/>
    <p:sldId id="305" r:id="rId13"/>
    <p:sldId id="306" r:id="rId14"/>
    <p:sldId id="307" r:id="rId15"/>
    <p:sldId id="308" r:id="rId16"/>
    <p:sldId id="309" r:id="rId17"/>
    <p:sldId id="310" r:id="rId18"/>
    <p:sldId id="311" r:id="rId19"/>
    <p:sldId id="312" r:id="rId2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15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fld id="{6162FD1F-D420-4BF1-9132-B0368A5A413E}" type="datetimeFigureOut">
              <a:rPr lang="zh-CN" altLang="en-US"/>
              <a:pPr>
                <a:defRPr/>
              </a:pPr>
              <a:t>2018/11/15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3692AD6A-5A9A-435E-9AD7-CFAB047B7B7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692AD6A-5A9A-435E-9AD7-CFAB047B7B7E}" type="slidenum">
              <a:rPr lang="zh-CN" altLang="en-US" smtClean="0"/>
              <a:pPr>
                <a:defRPr/>
              </a:pPr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85800" y="3196686"/>
            <a:ext cx="77724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676401"/>
            <a:ext cx="7772400" cy="1538286"/>
          </a:xfrm>
        </p:spPr>
        <p:txBody>
          <a:bodyPr anchor="b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14686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3EF7C96-99BD-4A7E-89B3-A6E607BBBCD3}" type="slidenum">
              <a:rPr lang="en-US" altLang="zh-CN" smtClean="0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73152" y="6400800"/>
            <a:ext cx="3200400" cy="283800"/>
          </a:xfrm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5330952" y="6400800"/>
            <a:ext cx="3733800" cy="283800"/>
          </a:xfrm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E101DE-0EAE-41CB-A406-442ED059AB92}" type="slidenum">
              <a:rPr lang="en-US" altLang="zh-CN" smtClean="0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85800" y="3143248"/>
            <a:ext cx="77724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143248"/>
            <a:ext cx="7772400" cy="1362075"/>
          </a:xfrm>
        </p:spPr>
        <p:txBody>
          <a:bodyPr anchor="t"/>
          <a:lstStyle>
            <a:lvl1pPr algn="ctr">
              <a:defRPr sz="4000" b="0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1643061"/>
            <a:ext cx="7772400" cy="1500187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27A935-2370-4B69-B040-751B7E2166CA}" type="slidenum">
              <a:rPr lang="en-US" altLang="zh-CN" smtClean="0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6E85FB-9AB8-4966-9BC4-D5555AE38E67}" type="slidenum">
              <a:rPr lang="en-US" altLang="zh-CN" smtClean="0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98167C-F929-4D97-88F4-AF9D2A699073}" type="slidenum">
              <a:rPr lang="en-US" altLang="zh-CN" smtClean="0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FF1162-AF76-4DB9-870D-AC338A6FBE4B}" type="slidenum">
              <a:rPr lang="en-US" altLang="zh-CN" smtClean="0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6C9557-EC79-472B-AADA-5DA8E042CE8C}" type="slidenum">
              <a:rPr lang="en-US" altLang="zh-CN" smtClean="0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2786050" y="1053546"/>
            <a:ext cx="59040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786050" y="228600"/>
            <a:ext cx="5900752" cy="842946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786050" y="1142984"/>
            <a:ext cx="5900750" cy="514353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5" y="1142984"/>
            <a:ext cx="2257408" cy="5143536"/>
          </a:xfrm>
        </p:spPr>
        <p:txBody>
          <a:bodyPr anchor="ctr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B20001-7814-4E27-95F2-DFF3ACC590FE}" type="slidenum">
              <a:rPr lang="en-US" altLang="zh-CN" smtClean="0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6400800" cy="685800"/>
          </a:xfrm>
        </p:spPr>
        <p:txBody>
          <a:bodyPr anchor="ctr"/>
          <a:lstStyle>
            <a:lvl1pPr algn="l">
              <a:defRPr sz="24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701552" y="1143000"/>
            <a:ext cx="7223248" cy="3980172"/>
          </a:xfrm>
          <a:prstGeom prst="roundRect">
            <a:avLst>
              <a:gd name="adj" fmla="val 18278"/>
            </a:avLst>
          </a:prstGeom>
          <a:solidFill>
            <a:schemeClr val="accent1">
              <a:tint val="40000"/>
            </a:schemeClr>
          </a:solidFill>
          <a:ln w="50800" cap="rnd">
            <a:gradFill flip="none" rotWithShape="1">
              <a:gsLst>
                <a:gs pos="0">
                  <a:schemeClr val="accent1">
                    <a:shade val="50000"/>
                  </a:schemeClr>
                </a:gs>
                <a:gs pos="20000">
                  <a:schemeClr val="accent2">
                    <a:shade val="50000"/>
                  </a:schemeClr>
                </a:gs>
                <a:gs pos="40000">
                  <a:schemeClr val="accent3">
                    <a:shade val="50000"/>
                  </a:schemeClr>
                </a:gs>
                <a:gs pos="60000">
                  <a:schemeClr val="accent4">
                    <a:shade val="50000"/>
                  </a:schemeClr>
                </a:gs>
                <a:gs pos="80000">
                  <a:schemeClr val="accent5">
                    <a:shade val="50000"/>
                  </a:schemeClr>
                </a:gs>
                <a:gs pos="100000">
                  <a:schemeClr val="accent6">
                    <a:shade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round/>
          </a:ln>
          <a:effectLst>
            <a:outerShdw blurRad="50800" dist="38100" dir="5400000" algn="tl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62200" y="5410200"/>
            <a:ext cx="5657888" cy="804862"/>
          </a:xfrm>
        </p:spPr>
        <p:txBody>
          <a:bodyPr anchor="ctr"/>
          <a:lstStyle>
            <a:lvl1pPr marL="0" indent="0" algn="r">
              <a:buNone/>
              <a:defRPr sz="1200" b="0"/>
            </a:lvl1pPr>
            <a:lvl2pPr marL="457200" indent="0" algn="r">
              <a:buNone/>
              <a:defRPr sz="1200" b="0"/>
            </a:lvl2pPr>
            <a:lvl3pPr marL="914400" indent="0" algn="r">
              <a:buNone/>
              <a:defRPr sz="1200" b="0"/>
            </a:lvl3pPr>
            <a:lvl4pPr marL="1371600" indent="0" algn="r">
              <a:buNone/>
              <a:defRPr sz="1200" b="0"/>
            </a:lvl4pPr>
            <a:lvl5pPr marL="1828800" indent="0" algn="r">
              <a:buNone/>
              <a:defRPr sz="1200" b="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F15909-0BC5-4B7E-87F0-ACA55605516B}" type="slidenum">
              <a:rPr lang="en-US" altLang="zh-CN" smtClean="0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61C682-4718-4D68-A1C6-EA59C971C494}" type="slidenum">
              <a:rPr lang="en-US" altLang="zh-CN" smtClean="0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7" name="矩形 6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15206" y="274638"/>
            <a:ext cx="1471594" cy="6011882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686568" cy="6011882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099261-C7FB-46AD-8F76-B401BD5CD63A}" type="slidenum">
              <a:rPr lang="en-US" altLang="zh-CN" smtClean="0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6678000"/>
            <a:ext cx="9144000" cy="18000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68632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6200" y="6400800"/>
            <a:ext cx="3200400" cy="283800"/>
          </a:xfrm>
          <a:prstGeom prst="rect">
            <a:avLst/>
          </a:prstGeom>
        </p:spPr>
        <p:txBody>
          <a:bodyPr vert="horz" rtlCol="0" anchor="b"/>
          <a:lstStyle>
            <a:lvl1pPr algn="l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5334000" y="6400800"/>
            <a:ext cx="3733800" cy="283800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4114800" y="6400800"/>
            <a:ext cx="914400" cy="283464"/>
          </a:xfrm>
          <a:prstGeom prst="rect">
            <a:avLst/>
          </a:prstGeom>
          <a:noFill/>
        </p:spPr>
        <p:txBody>
          <a:bodyPr vert="horz" lIns="45720" rIns="45720" rtlCol="0" anchor="ctr"/>
          <a:lstStyle>
            <a:lvl1pPr algn="ctr" eaLnBrk="1" latinLnBrk="0" hangingPunct="1">
              <a:defRPr kumimoji="0" sz="1100" b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E02C353A-661B-44BF-AD4F-38C1D0692854}" type="slidenum">
              <a:rPr lang="en-US" altLang="zh-CN" smtClean="0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9144000" cy="10800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ß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Þ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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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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5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3.xml"/><Relationship Id="rId5" Type="http://schemas.openxmlformats.org/officeDocument/2006/relationships/slide" Target="slide17.xml"/><Relationship Id="rId4" Type="http://schemas.openxmlformats.org/officeDocument/2006/relationships/slide" Target="slide1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矩形 2"/>
          <p:cNvSpPr>
            <a:spLocks noChangeArrowheads="1"/>
          </p:cNvSpPr>
          <p:nvPr/>
        </p:nvSpPr>
        <p:spPr bwMode="auto">
          <a:xfrm>
            <a:off x="1562100" y="1981200"/>
            <a:ext cx="5519738" cy="584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latin typeface="宋体" pitchFamily="2" charset="-122"/>
              </a:rPr>
              <a:t>第</a:t>
            </a:r>
            <a:r>
              <a:rPr lang="en-US" altLang="zh-CN" sz="3200" b="1">
                <a:latin typeface="宋体" pitchFamily="2" charset="-122"/>
              </a:rPr>
              <a:t>1</a:t>
            </a:r>
            <a:r>
              <a:rPr lang="zh-CN" altLang="en-US" sz="3200" b="1">
                <a:latin typeface="宋体" pitchFamily="2" charset="-122"/>
              </a:rPr>
              <a:t>课 殖民地人民的反抗斗争</a:t>
            </a:r>
            <a:endParaRPr lang="en-US" altLang="zh-CN" sz="3200" b="1">
              <a:latin typeface="宋体" pitchFamily="2" charset="-122"/>
            </a:endParaRPr>
          </a:p>
        </p:txBody>
      </p:sp>
      <p:sp>
        <p:nvSpPr>
          <p:cNvPr id="6147" name="文本框 2"/>
          <p:cNvSpPr txBox="1">
            <a:spLocks noChangeArrowheads="1"/>
          </p:cNvSpPr>
          <p:nvPr/>
        </p:nvSpPr>
        <p:spPr bwMode="auto">
          <a:xfrm>
            <a:off x="381000" y="609600"/>
            <a:ext cx="852328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/>
              <a:t>                       第一单元</a:t>
            </a:r>
            <a:endParaRPr lang="en-US" altLang="zh-CN" sz="3600" b="1"/>
          </a:p>
          <a:p>
            <a:r>
              <a:rPr lang="zh-CN" altLang="en-US" sz="3600" b="1"/>
              <a:t>殖民地人民的反抗与资本主义制度的扩展</a:t>
            </a:r>
          </a:p>
        </p:txBody>
      </p:sp>
      <p:pic>
        <p:nvPicPr>
          <p:cNvPr id="6148" name="Picture 5" descr="https://timgsa.baidu.com/timg?image&amp;quality=80&amp;size=b9999_10000&amp;sec=1537770385491&amp;di=efe01df64c3906dcb97fb8f21fb0241b&amp;imgtype=0&amp;src=http%3A%2F%2Fimgtu.5011.net%2Fuploads%2Fcontent%2F20161229%2F89628114829564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1200" y="2971800"/>
            <a:ext cx="46101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8" descr="awamericas_ma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363" y="1143000"/>
            <a:ext cx="3602037" cy="522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Text Box 5"/>
          <p:cNvSpPr txBox="1">
            <a:spLocks noChangeArrowheads="1"/>
          </p:cNvSpPr>
          <p:nvPr/>
        </p:nvSpPr>
        <p:spPr bwMode="auto">
          <a:xfrm>
            <a:off x="4191000" y="1636713"/>
            <a:ext cx="4495800" cy="484028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zh-CN" altLang="en-US" sz="2800" b="1"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en-US" sz="2800" b="1">
                <a:latin typeface="宋体" pitchFamily="2" charset="-122"/>
              </a:rPr>
              <a:t>拉丁美洲指今天美国以南的所有美洲地区，包括墨西哥、中美洲、西印度群岛和南美洲。这一地区曾长期沦为西班牙和葡萄牙的殖民地，以西班牙语和葡萄牙语为官方语言，而这两种语言又都是从拉丁语演变而来的，因此，这一地区被称为“拉丁美洲” 。 </a:t>
            </a:r>
          </a:p>
        </p:txBody>
      </p:sp>
      <p:sp>
        <p:nvSpPr>
          <p:cNvPr id="11268" name="文本框 1"/>
          <p:cNvSpPr txBox="1">
            <a:spLocks noChangeArrowheads="1"/>
          </p:cNvSpPr>
          <p:nvPr/>
        </p:nvSpPr>
        <p:spPr bwMode="auto">
          <a:xfrm>
            <a:off x="533400" y="446088"/>
            <a:ext cx="5057795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3200" b="1" dirty="0" smtClean="0"/>
              <a:t>一 </a:t>
            </a:r>
            <a:r>
              <a:rPr lang="zh-CN" altLang="en-US" sz="3200" b="1" dirty="0"/>
              <a:t>、</a:t>
            </a:r>
            <a:r>
              <a:rPr lang="zh-CN" altLang="en-US" sz="3200" b="1" dirty="0" smtClean="0"/>
              <a:t>拉</a:t>
            </a:r>
            <a:r>
              <a:rPr lang="zh-CN" altLang="en-US" sz="3200" b="1" dirty="0"/>
              <a:t>丁美洲独立运动</a:t>
            </a:r>
            <a:endParaRPr lang="en-US" altLang="zh-CN" sz="3200" b="1" dirty="0"/>
          </a:p>
          <a:p>
            <a:pPr eaLnBrk="1" hangingPunct="1"/>
            <a:r>
              <a:rPr lang="en-US" altLang="zh-CN" sz="3200" b="1" dirty="0"/>
              <a:t>1.</a:t>
            </a:r>
            <a:r>
              <a:rPr lang="zh-CN" altLang="en-US" sz="3200" b="1" dirty="0"/>
              <a:t>拉丁美洲独立运动的背景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381000" y="561975"/>
          <a:ext cx="5867400" cy="6070600"/>
        </p:xfrm>
        <a:graphic>
          <a:graphicData uri="http://schemas.openxmlformats.org/presentationml/2006/ole">
            <p:oleObj spid="_x0000_s1026" name="BMP 图像" r:id="rId3" imgW="2771429" imgH="3362794" progId="PBrush">
              <p:embed/>
            </p:oleObj>
          </a:graphicData>
        </a:graphic>
      </p:graphicFrame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7315200" y="685800"/>
            <a:ext cx="854075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4400" b="1">
                <a:solidFill>
                  <a:srgbClr val="000000"/>
                </a:solidFill>
                <a:latin typeface="Times New Roman" pitchFamily="18" charset="0"/>
              </a:rPr>
              <a:t>独立前的拉丁美洲</a:t>
            </a:r>
          </a:p>
        </p:txBody>
      </p:sp>
      <p:sp>
        <p:nvSpPr>
          <p:cNvPr id="18436" name="AutoShape 4"/>
          <p:cNvSpPr>
            <a:spLocks noChangeArrowheads="1"/>
          </p:cNvSpPr>
          <p:nvPr/>
        </p:nvSpPr>
        <p:spPr bwMode="auto">
          <a:xfrm>
            <a:off x="3684588" y="1547813"/>
            <a:ext cx="2057400" cy="914400"/>
          </a:xfrm>
          <a:prstGeom prst="wedgeEllipseCallout">
            <a:avLst>
              <a:gd name="adj1" fmla="val -58301"/>
              <a:gd name="adj2" fmla="val 133699"/>
            </a:avLst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1" lang="zh-CN" altLang="en-US" sz="3600" b="1">
                <a:solidFill>
                  <a:srgbClr val="000000"/>
                </a:solidFill>
                <a:latin typeface="Times New Roman" pitchFamily="18" charset="0"/>
                <a:ea typeface="隶书" pitchFamily="49" charset="-122"/>
              </a:rPr>
              <a:t>西班牙</a:t>
            </a:r>
          </a:p>
          <a:p>
            <a:pPr algn="ctr"/>
            <a:r>
              <a:rPr kumimoji="1" lang="zh-CN" altLang="en-US" sz="3600" b="1">
                <a:solidFill>
                  <a:srgbClr val="000000"/>
                </a:solidFill>
                <a:latin typeface="Times New Roman" pitchFamily="18" charset="0"/>
                <a:ea typeface="隶书" pitchFamily="49" charset="-122"/>
              </a:rPr>
              <a:t>殖民地</a:t>
            </a:r>
          </a:p>
        </p:txBody>
      </p:sp>
      <p:sp>
        <p:nvSpPr>
          <p:cNvPr id="18437" name="AutoShape 5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5616575" y="5338763"/>
            <a:ext cx="1355725" cy="1295400"/>
          </a:xfrm>
          <a:prstGeom prst="wedgeRectCallout">
            <a:avLst>
              <a:gd name="adj1" fmla="val -73167"/>
              <a:gd name="adj2" fmla="val -145694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1" lang="zh-CN" altLang="en-US" sz="3600" b="1">
                <a:solidFill>
                  <a:srgbClr val="000000"/>
                </a:solidFill>
                <a:latin typeface="Times New Roman" pitchFamily="18" charset="0"/>
                <a:ea typeface="隶书" pitchFamily="49" charset="-122"/>
              </a:rPr>
              <a:t>葡萄牙</a:t>
            </a:r>
          </a:p>
          <a:p>
            <a:pPr algn="ctr"/>
            <a:r>
              <a:rPr kumimoji="1" lang="zh-CN" altLang="en-US" sz="3600" b="1">
                <a:solidFill>
                  <a:srgbClr val="000000"/>
                </a:solidFill>
                <a:latin typeface="Times New Roman" pitchFamily="18" charset="0"/>
                <a:ea typeface="隶书" pitchFamily="49" charset="-122"/>
              </a:rPr>
              <a:t>殖民地</a:t>
            </a: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616575" y="457200"/>
            <a:ext cx="733425" cy="273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 i="1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大  西  洋</a:t>
            </a:r>
          </a:p>
        </p:txBody>
      </p:sp>
      <p:sp>
        <p:nvSpPr>
          <p:cNvPr id="1031" name="Text Box 7"/>
          <p:cNvSpPr txBox="1">
            <a:spLocks noChangeArrowheads="1"/>
          </p:cNvSpPr>
          <p:nvPr/>
        </p:nvSpPr>
        <p:spPr bwMode="auto">
          <a:xfrm>
            <a:off x="609600" y="4664075"/>
            <a:ext cx="25225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000" b="1" i="1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太 平 洋</a:t>
            </a:r>
          </a:p>
        </p:txBody>
      </p:sp>
      <p:sp>
        <p:nvSpPr>
          <p:cNvPr id="1032" name="Text Box 8"/>
          <p:cNvSpPr txBox="1">
            <a:spLocks noChangeArrowheads="1"/>
          </p:cNvSpPr>
          <p:nvPr/>
        </p:nvSpPr>
        <p:spPr bwMode="auto">
          <a:xfrm>
            <a:off x="3924300" y="3452813"/>
            <a:ext cx="18176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40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巴 西</a:t>
            </a: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animBg="1" autoUpdateAnimBg="0"/>
      <p:bldP spid="18437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4"/>
          <p:cNvSpPr txBox="1">
            <a:spLocks noChangeArrowheads="1"/>
          </p:cNvSpPr>
          <p:nvPr/>
        </p:nvSpPr>
        <p:spPr bwMode="auto">
          <a:xfrm>
            <a:off x="2581275" y="639763"/>
            <a:ext cx="39725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latin typeface="宋体" pitchFamily="2" charset="-122"/>
              </a:rPr>
              <a:t> </a:t>
            </a:r>
            <a:r>
              <a:rPr lang="zh-CN" altLang="en-US" sz="2800" b="1" dirty="0">
                <a:latin typeface="宋体" pitchFamily="2" charset="-122"/>
              </a:rPr>
              <a:t>“拉丁美洲独立运动”</a:t>
            </a:r>
          </a:p>
        </p:txBody>
      </p:sp>
      <p:graphicFrame>
        <p:nvGraphicFramePr>
          <p:cNvPr id="23629" name="Group 77"/>
          <p:cNvGraphicFramePr>
            <a:graphicFrameLocks noGrp="1"/>
          </p:cNvGraphicFramePr>
          <p:nvPr/>
        </p:nvGraphicFramePr>
        <p:xfrm>
          <a:off x="381000" y="1219200"/>
          <a:ext cx="8153400" cy="4847990"/>
        </p:xfrm>
        <a:graphic>
          <a:graphicData uri="http://schemas.openxmlformats.org/drawingml/2006/table">
            <a:tbl>
              <a:tblPr/>
              <a:tblGrid>
                <a:gridCol w="2007726">
                  <a:extLst>
                    <a:ext uri="{9D8B030D-6E8A-4147-A177-3AD203B41FA5}"/>
                  </a:extLst>
                </a:gridCol>
                <a:gridCol w="6145674">
                  <a:extLst>
                    <a:ext uri="{9D8B030D-6E8A-4147-A177-3AD203B41FA5}"/>
                  </a:extLst>
                </a:gridCol>
              </a:tblGrid>
              <a:tr h="8381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  <a:ea typeface="华文中宋" pitchFamily="2" charset="-122"/>
                          <a:cs typeface="Lucida Sans Unicode" pitchFamily="34" charset="0"/>
                        </a:rPr>
                        <a:t>时间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华文中宋" pitchFamily="2" charset="-122"/>
                        <a:cs typeface="Lucida Sans Unicode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华文中宋" pitchFamily="2" charset="-122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10724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华文中宋" pitchFamily="2" charset="-122"/>
                          <a:cs typeface="Lucida Sans Unicode" pitchFamily="34" charset="0"/>
                        </a:rPr>
                        <a:t>原因（背景）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华文中宋" pitchFamily="2" charset="-122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68020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  <a:ea typeface="华文中宋" pitchFamily="2" charset="-122"/>
                          <a:cs typeface="Lucida Sans Unicode" pitchFamily="34" charset="0"/>
                        </a:rPr>
                        <a:t>主力构成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华文中宋" pitchFamily="2" charset="-122"/>
                        <a:cs typeface="Lucida Sans Unicode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华文中宋" pitchFamily="2" charset="-122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533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  <a:ea typeface="华文中宋" pitchFamily="2" charset="-122"/>
                          <a:cs typeface="Lucida Sans Unicode" pitchFamily="34" charset="0"/>
                        </a:rPr>
                        <a:t>领导人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华文中宋" pitchFamily="2" charset="-122"/>
                        <a:cs typeface="Lucida Sans Unicode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华文中宋" pitchFamily="2" charset="-122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84917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华文中宋" pitchFamily="2" charset="-122"/>
                          <a:cs typeface="Lucida Sans Unicode" pitchFamily="34" charset="0"/>
                        </a:rPr>
                        <a:t>性质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华文中宋" pitchFamily="2" charset="-122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8746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  <a:ea typeface="华文中宋" pitchFamily="2" charset="-122"/>
                          <a:cs typeface="Lucida Sans Unicode" pitchFamily="34" charset="0"/>
                        </a:rPr>
                        <a:t>结果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华文中宋" pitchFamily="2" charset="-122"/>
                        <a:cs typeface="Lucida Sans Unicode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华文中宋" pitchFamily="2" charset="-122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23630" name="Text Box 78"/>
          <p:cNvSpPr txBox="1">
            <a:spLocks noChangeArrowheads="1"/>
          </p:cNvSpPr>
          <p:nvPr/>
        </p:nvSpPr>
        <p:spPr bwMode="auto">
          <a:xfrm>
            <a:off x="2743200" y="1447800"/>
            <a:ext cx="16287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19</a:t>
            </a:r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世纪初</a:t>
            </a:r>
          </a:p>
        </p:txBody>
      </p:sp>
      <p:sp>
        <p:nvSpPr>
          <p:cNvPr id="23631" name="Text Box 79"/>
          <p:cNvSpPr txBox="1">
            <a:spLocks noChangeArrowheads="1"/>
          </p:cNvSpPr>
          <p:nvPr/>
        </p:nvSpPr>
        <p:spPr bwMode="auto">
          <a:xfrm>
            <a:off x="2362200" y="3200400"/>
            <a:ext cx="5867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印第安人、黑人</a:t>
            </a:r>
            <a:r>
              <a:rPr lang="zh-CN" altLang="en-US" sz="2000" b="1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、混血种人、</a:t>
            </a:r>
            <a:r>
              <a:rPr lang="zh-CN" altLang="en-US" sz="2000" b="1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土</a:t>
            </a:r>
            <a:r>
              <a:rPr lang="zh-CN" altLang="en-US" sz="20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生</a:t>
            </a:r>
            <a:r>
              <a:rPr lang="zh-CN" altLang="en-US" sz="2000" b="1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白人（领导人）</a:t>
            </a:r>
            <a:endParaRPr lang="zh-CN" altLang="en-US" sz="20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3632" name="Text Box 80"/>
          <p:cNvSpPr txBox="1">
            <a:spLocks noChangeArrowheads="1"/>
          </p:cNvSpPr>
          <p:nvPr/>
        </p:nvSpPr>
        <p:spPr bwMode="auto">
          <a:xfrm>
            <a:off x="2743200" y="3810000"/>
            <a:ext cx="30702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玻利瓦尔、圣马丁</a:t>
            </a: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2438400" y="2133600"/>
            <a:ext cx="6096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en-US" altLang="zh-CN" sz="2800" b="1" dirty="0" smtClean="0">
                <a:solidFill>
                  <a:srgbClr val="0000FF"/>
                </a:solidFill>
                <a:ea typeface="华文中宋" pitchFamily="2" charset="-122"/>
              </a:rPr>
              <a:t>1</a:t>
            </a:r>
            <a:r>
              <a:rPr lang="zh-CN" altLang="en-US" sz="2800" b="1" dirty="0" smtClean="0">
                <a:solidFill>
                  <a:srgbClr val="0000FF"/>
                </a:solidFill>
                <a:ea typeface="华文中宋" pitchFamily="2" charset="-122"/>
              </a:rPr>
              <a:t>、西、葡残酷的殖民统治和殖民掠夺</a:t>
            </a:r>
            <a:r>
              <a:rPr lang="en-US" altLang="zh-CN" sz="2800" b="1" dirty="0" smtClean="0">
                <a:solidFill>
                  <a:srgbClr val="0000FF"/>
                </a:solidFill>
                <a:ea typeface="华文中宋" pitchFamily="2" charset="-122"/>
              </a:rPr>
              <a:t>2</a:t>
            </a:r>
            <a:r>
              <a:rPr lang="zh-CN" altLang="en-US" sz="2800" b="1" dirty="0" smtClean="0">
                <a:solidFill>
                  <a:srgbClr val="0000FF"/>
                </a:solidFill>
                <a:ea typeface="华文中宋" pitchFamily="2" charset="-122"/>
              </a:rPr>
              <a:t>、美国</a:t>
            </a:r>
            <a:r>
              <a:rPr lang="zh-CN" altLang="en-US" sz="2800" b="1" dirty="0">
                <a:solidFill>
                  <a:srgbClr val="0000FF"/>
                </a:solidFill>
                <a:ea typeface="华文中宋" pitchFamily="2" charset="-122"/>
              </a:rPr>
              <a:t>独立战争和法国大革命的影响</a:t>
            </a:r>
            <a:endParaRPr lang="zh-CN" altLang="zh-CN" sz="2800" b="1" dirty="0">
              <a:solidFill>
                <a:srgbClr val="0000FF"/>
              </a:solidFill>
              <a:ea typeface="华文中宋" pitchFamily="2" charset="-122"/>
            </a:endParaRPr>
          </a:p>
        </p:txBody>
      </p:sp>
      <p:sp>
        <p:nvSpPr>
          <p:cNvPr id="11" name="爆炸形 1 10"/>
          <p:cNvSpPr/>
          <p:nvPr/>
        </p:nvSpPr>
        <p:spPr>
          <a:xfrm>
            <a:off x="4648200" y="4191000"/>
            <a:ext cx="4495800" cy="1295400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34000" y="4495800"/>
            <a:ext cx="32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南美的“解放者”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6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6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3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500"/>
                                        <p:tgtEl>
                                          <p:spTgt spid="23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630" grpId="0"/>
      <p:bldP spid="23631" grpId="0"/>
      <p:bldP spid="23632" grpId="0"/>
      <p:bldP spid="9" grpId="0"/>
      <p:bldP spid="11" grpId="0" animBg="1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a2.att.hudong.com/63/32/012000001939871363233266582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7800" y="774700"/>
            <a:ext cx="3368675" cy="379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3352800" y="5105400"/>
            <a:ext cx="2514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</a:rPr>
              <a:t>南美解放者杯</a:t>
            </a:r>
            <a:endParaRPr lang="en-US" altLang="zh-CN" sz="2800" b="1" dirty="0">
              <a:solidFill>
                <a:srgbClr val="0000FF"/>
              </a:solidFill>
            </a:endParaRPr>
          </a:p>
        </p:txBody>
      </p:sp>
      <p:pic>
        <p:nvPicPr>
          <p:cNvPr id="21508" name="Picture 4" descr="https://p1.ssl.qhmsg.com/dr/270_500_/t011c1441e352549bf9.png?size=464x57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48400" y="1905000"/>
            <a:ext cx="2571750" cy="319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6" descr="http://www.golden-book.com/ProductImage/080101-080301/978750072959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" y="1295400"/>
            <a:ext cx="238125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拉美独立战争"/>
          <p:cNvPicPr>
            <a:picLocks noChangeAspect="1" noChangeArrowheads="1"/>
          </p:cNvPicPr>
          <p:nvPr/>
        </p:nvPicPr>
        <p:blipFill>
          <a:blip r:embed="rId2" cstate="print"/>
          <a:srcRect r="48300" b="-55"/>
          <a:stretch>
            <a:fillRect/>
          </a:stretch>
        </p:blipFill>
        <p:spPr bwMode="auto">
          <a:xfrm>
            <a:off x="877888" y="1379538"/>
            <a:ext cx="4151312" cy="4792662"/>
          </a:xfrm>
          <a:prstGeom prst="rect">
            <a:avLst/>
          </a:prstGeom>
          <a:noFill/>
          <a:ln w="44450">
            <a:solidFill>
              <a:srgbClr val="00FFFF"/>
            </a:solidFill>
            <a:miter lim="800000"/>
            <a:headEnd/>
            <a:tailEnd/>
          </a:ln>
        </p:spPr>
      </p:pic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6130925" y="608013"/>
            <a:ext cx="25479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南美洲北部</a:t>
            </a:r>
          </a:p>
        </p:txBody>
      </p:sp>
      <p:sp>
        <p:nvSpPr>
          <p:cNvPr id="24580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6316663" y="1255713"/>
            <a:ext cx="25146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>
                <a:solidFill>
                  <a:srgbClr val="0000FF"/>
                </a:solidFill>
                <a:latin typeface="宋体" pitchFamily="2" charset="-122"/>
              </a:rPr>
              <a:t>玻利瓦尔</a:t>
            </a:r>
          </a:p>
        </p:txBody>
      </p:sp>
      <p:sp>
        <p:nvSpPr>
          <p:cNvPr id="24592" name="Rectangle 16"/>
          <p:cNvSpPr>
            <a:spLocks noChangeArrowheads="1"/>
          </p:cNvSpPr>
          <p:nvPr/>
        </p:nvSpPr>
        <p:spPr bwMode="auto">
          <a:xfrm>
            <a:off x="6621463" y="4827588"/>
            <a:ext cx="17986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圣马丁</a:t>
            </a:r>
          </a:p>
        </p:txBody>
      </p:sp>
      <p:sp>
        <p:nvSpPr>
          <p:cNvPr id="24593" name="AutoShape 17"/>
          <p:cNvSpPr>
            <a:spLocks noChangeArrowheads="1"/>
          </p:cNvSpPr>
          <p:nvPr/>
        </p:nvSpPr>
        <p:spPr bwMode="auto">
          <a:xfrm rot="10800000">
            <a:off x="6621463" y="3387725"/>
            <a:ext cx="1066800" cy="1055688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rot="10800000" wrap="none" anchor="ctr"/>
          <a:lstStyle/>
          <a:p>
            <a:pPr algn="ctr">
              <a:defRPr/>
            </a:pPr>
            <a:endParaRPr lang="zh-CN" altLang="zh-CN" sz="2800" b="1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sp>
        <p:nvSpPr>
          <p:cNvPr id="24594" name="AutoShape 18"/>
          <p:cNvSpPr>
            <a:spLocks noChangeArrowheads="1"/>
          </p:cNvSpPr>
          <p:nvPr/>
        </p:nvSpPr>
        <p:spPr bwMode="auto">
          <a:xfrm>
            <a:off x="6621463" y="1903413"/>
            <a:ext cx="990600" cy="989012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CN" altLang="zh-CN" sz="2800" b="1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ea typeface="华文仿宋" pitchFamily="2" charset="-122"/>
            </a:endParaRPr>
          </a:p>
        </p:txBody>
      </p:sp>
      <p:sp>
        <p:nvSpPr>
          <p:cNvPr id="24595" name="Rectangle 19"/>
          <p:cNvSpPr>
            <a:spLocks noChangeArrowheads="1"/>
          </p:cNvSpPr>
          <p:nvPr/>
        </p:nvSpPr>
        <p:spPr bwMode="auto">
          <a:xfrm>
            <a:off x="7239000" y="1981200"/>
            <a:ext cx="21605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由北向南</a:t>
            </a:r>
          </a:p>
        </p:txBody>
      </p:sp>
      <p:sp>
        <p:nvSpPr>
          <p:cNvPr id="24598" name="Text Box 22"/>
          <p:cNvSpPr txBox="1">
            <a:spLocks noChangeArrowheads="1"/>
          </p:cNvSpPr>
          <p:nvPr/>
        </p:nvSpPr>
        <p:spPr bwMode="auto">
          <a:xfrm>
            <a:off x="7315200" y="3657600"/>
            <a:ext cx="18288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</a:rPr>
              <a:t>由南向北</a:t>
            </a:r>
          </a:p>
        </p:txBody>
      </p:sp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6096000" y="5726113"/>
            <a:ext cx="254793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南美洲南部</a:t>
            </a:r>
          </a:p>
        </p:txBody>
      </p:sp>
      <p:sp>
        <p:nvSpPr>
          <p:cNvPr id="14347" name="文本框 1"/>
          <p:cNvSpPr txBox="1">
            <a:spLocks noChangeArrowheads="1"/>
          </p:cNvSpPr>
          <p:nvPr/>
        </p:nvSpPr>
        <p:spPr bwMode="auto">
          <a:xfrm>
            <a:off x="685800" y="533400"/>
            <a:ext cx="3892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3200" b="1" dirty="0" smtClean="0"/>
              <a:t>拉丁美洲</a:t>
            </a:r>
            <a:r>
              <a:rPr lang="zh-CN" altLang="en-US" sz="3200" b="1" dirty="0"/>
              <a:t>独立的进程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4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4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4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4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24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autoUpdateAnimBg="0"/>
      <p:bldP spid="24580" grpId="0"/>
      <p:bldP spid="24592" grpId="0"/>
      <p:bldP spid="24593" grpId="0" animBg="1"/>
      <p:bldP spid="24594" grpId="0" animBg="1"/>
      <p:bldP spid="24595" grpId="0"/>
      <p:bldP spid="24598" grpId="0"/>
      <p:bldP spid="23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4"/>
          <p:cNvSpPr txBox="1">
            <a:spLocks noChangeArrowheads="1"/>
          </p:cNvSpPr>
          <p:nvPr/>
        </p:nvSpPr>
        <p:spPr bwMode="auto">
          <a:xfrm>
            <a:off x="2581275" y="639763"/>
            <a:ext cx="39725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latin typeface="宋体" pitchFamily="2" charset="-122"/>
              </a:rPr>
              <a:t> </a:t>
            </a:r>
            <a:r>
              <a:rPr lang="zh-CN" altLang="en-US" sz="2800" b="1" dirty="0">
                <a:latin typeface="宋体" pitchFamily="2" charset="-122"/>
              </a:rPr>
              <a:t>“拉丁美洲独立运动”</a:t>
            </a:r>
          </a:p>
        </p:txBody>
      </p:sp>
      <p:graphicFrame>
        <p:nvGraphicFramePr>
          <p:cNvPr id="23629" name="Group 77"/>
          <p:cNvGraphicFramePr>
            <a:graphicFrameLocks noGrp="1"/>
          </p:cNvGraphicFramePr>
          <p:nvPr/>
        </p:nvGraphicFramePr>
        <p:xfrm>
          <a:off x="381000" y="1219200"/>
          <a:ext cx="8153400" cy="4847990"/>
        </p:xfrm>
        <a:graphic>
          <a:graphicData uri="http://schemas.openxmlformats.org/drawingml/2006/table">
            <a:tbl>
              <a:tblPr/>
              <a:tblGrid>
                <a:gridCol w="2007726">
                  <a:extLst>
                    <a:ext uri="{9D8B030D-6E8A-4147-A177-3AD203B41FA5}"/>
                  </a:extLst>
                </a:gridCol>
                <a:gridCol w="6145674">
                  <a:extLst>
                    <a:ext uri="{9D8B030D-6E8A-4147-A177-3AD203B41FA5}"/>
                  </a:extLst>
                </a:gridCol>
              </a:tblGrid>
              <a:tr h="8381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  <a:ea typeface="华文中宋" pitchFamily="2" charset="-122"/>
                          <a:cs typeface="Lucida Sans Unicode" pitchFamily="34" charset="0"/>
                        </a:rPr>
                        <a:t>时间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华文中宋" pitchFamily="2" charset="-122"/>
                        <a:cs typeface="Lucida Sans Unicode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华文中宋" pitchFamily="2" charset="-122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10724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华文中宋" pitchFamily="2" charset="-122"/>
                          <a:cs typeface="Lucida Sans Unicode" pitchFamily="34" charset="0"/>
                        </a:rPr>
                        <a:t>原因（背景）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华文中宋" pitchFamily="2" charset="-122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68020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  <a:ea typeface="华文中宋" pitchFamily="2" charset="-122"/>
                          <a:cs typeface="Lucida Sans Unicode" pitchFamily="34" charset="0"/>
                        </a:rPr>
                        <a:t>主力构成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华文中宋" pitchFamily="2" charset="-122"/>
                        <a:cs typeface="Lucida Sans Unicode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华文中宋" pitchFamily="2" charset="-122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533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  <a:ea typeface="华文中宋" pitchFamily="2" charset="-122"/>
                          <a:cs typeface="Lucida Sans Unicode" pitchFamily="34" charset="0"/>
                        </a:rPr>
                        <a:t>领导人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华文中宋" pitchFamily="2" charset="-122"/>
                        <a:cs typeface="Lucida Sans Unicode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华文中宋" pitchFamily="2" charset="-122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84917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华文中宋" pitchFamily="2" charset="-122"/>
                          <a:cs typeface="Lucida Sans Unicode" pitchFamily="34" charset="0"/>
                        </a:rPr>
                        <a:t>性质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华文中宋" pitchFamily="2" charset="-122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8746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  <a:ea typeface="华文中宋" pitchFamily="2" charset="-122"/>
                          <a:cs typeface="Lucida Sans Unicode" pitchFamily="34" charset="0"/>
                        </a:rPr>
                        <a:t>结果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华文中宋" pitchFamily="2" charset="-122"/>
                        <a:cs typeface="Lucida Sans Unicode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华文中宋" pitchFamily="2" charset="-122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23630" name="Text Box 78"/>
          <p:cNvSpPr txBox="1">
            <a:spLocks noChangeArrowheads="1"/>
          </p:cNvSpPr>
          <p:nvPr/>
        </p:nvSpPr>
        <p:spPr bwMode="auto">
          <a:xfrm>
            <a:off x="2743200" y="1447800"/>
            <a:ext cx="16287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19</a:t>
            </a:r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世纪初</a:t>
            </a:r>
          </a:p>
        </p:txBody>
      </p:sp>
      <p:sp>
        <p:nvSpPr>
          <p:cNvPr id="23631" name="Text Box 79"/>
          <p:cNvSpPr txBox="1">
            <a:spLocks noChangeArrowheads="1"/>
          </p:cNvSpPr>
          <p:nvPr/>
        </p:nvSpPr>
        <p:spPr bwMode="auto">
          <a:xfrm>
            <a:off x="2362200" y="3200400"/>
            <a:ext cx="5867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印第安人、黑人</a:t>
            </a:r>
            <a:r>
              <a:rPr lang="zh-CN" altLang="en-US" sz="2000" b="1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、混血种人、</a:t>
            </a:r>
            <a:r>
              <a:rPr lang="zh-CN" altLang="en-US" sz="2000" b="1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土</a:t>
            </a:r>
            <a:r>
              <a:rPr lang="zh-CN" altLang="en-US" sz="20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生</a:t>
            </a:r>
            <a:r>
              <a:rPr lang="zh-CN" altLang="en-US" sz="2000" b="1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白人（领导人）</a:t>
            </a:r>
            <a:endParaRPr lang="zh-CN" altLang="en-US" sz="20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3632" name="Text Box 80"/>
          <p:cNvSpPr txBox="1">
            <a:spLocks noChangeArrowheads="1"/>
          </p:cNvSpPr>
          <p:nvPr/>
        </p:nvSpPr>
        <p:spPr bwMode="auto">
          <a:xfrm>
            <a:off x="2743200" y="3810000"/>
            <a:ext cx="30702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玻利瓦尔、圣马丁</a:t>
            </a:r>
          </a:p>
        </p:txBody>
      </p:sp>
      <p:sp>
        <p:nvSpPr>
          <p:cNvPr id="23633" name="Text Box 81"/>
          <p:cNvSpPr txBox="1">
            <a:spLocks noChangeArrowheads="1"/>
          </p:cNvSpPr>
          <p:nvPr/>
        </p:nvSpPr>
        <p:spPr bwMode="auto">
          <a:xfrm>
            <a:off x="2514600" y="4495800"/>
            <a:ext cx="6096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反抗殖民统治，争取民族独立的运动</a:t>
            </a:r>
          </a:p>
        </p:txBody>
      </p:sp>
      <p:sp>
        <p:nvSpPr>
          <p:cNvPr id="23634" name="Text Box 82"/>
          <p:cNvSpPr txBox="1">
            <a:spLocks noChangeArrowheads="1"/>
          </p:cNvSpPr>
          <p:nvPr/>
        </p:nvSpPr>
        <p:spPr bwMode="auto">
          <a:xfrm>
            <a:off x="2743200" y="5181600"/>
            <a:ext cx="5611812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一些国家纷纷独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立，</a:t>
            </a:r>
            <a:r>
              <a:rPr lang="en-US" altLang="zh-CN" sz="2800" b="0" dirty="0" err="1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建立起一系列的新兴国家</a:t>
            </a:r>
            <a:endParaRPr lang="en-US" altLang="en-US" sz="2800" b="0" dirty="0" smtClean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endParaRPr lang="zh-CN" altLang="en-US" sz="2800" b="1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2438400" y="2133600"/>
            <a:ext cx="6096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en-US" altLang="zh-CN" sz="2800" b="1" dirty="0" smtClean="0">
                <a:solidFill>
                  <a:srgbClr val="0000FF"/>
                </a:solidFill>
                <a:ea typeface="华文中宋" pitchFamily="2" charset="-122"/>
              </a:rPr>
              <a:t>1</a:t>
            </a:r>
            <a:r>
              <a:rPr lang="zh-CN" altLang="en-US" sz="2800" b="1" dirty="0" smtClean="0">
                <a:solidFill>
                  <a:srgbClr val="0000FF"/>
                </a:solidFill>
                <a:ea typeface="华文中宋" pitchFamily="2" charset="-122"/>
              </a:rPr>
              <a:t>、西、葡残酷的殖民统治和殖民掠夺</a:t>
            </a:r>
            <a:r>
              <a:rPr lang="en-US" altLang="zh-CN" sz="2800" b="1" dirty="0" smtClean="0">
                <a:solidFill>
                  <a:srgbClr val="0000FF"/>
                </a:solidFill>
                <a:ea typeface="华文中宋" pitchFamily="2" charset="-122"/>
              </a:rPr>
              <a:t>2</a:t>
            </a:r>
            <a:r>
              <a:rPr lang="zh-CN" altLang="en-US" sz="2800" b="1" dirty="0" smtClean="0">
                <a:solidFill>
                  <a:srgbClr val="0000FF"/>
                </a:solidFill>
                <a:ea typeface="华文中宋" pitchFamily="2" charset="-122"/>
              </a:rPr>
              <a:t>、美国</a:t>
            </a:r>
            <a:r>
              <a:rPr lang="zh-CN" altLang="en-US" sz="2800" b="1" dirty="0">
                <a:solidFill>
                  <a:srgbClr val="0000FF"/>
                </a:solidFill>
                <a:ea typeface="华文中宋" pitchFamily="2" charset="-122"/>
              </a:rPr>
              <a:t>独立战争和法国大革命的影响</a:t>
            </a:r>
            <a:endParaRPr lang="zh-CN" altLang="zh-CN" sz="2800" b="1" dirty="0">
              <a:solidFill>
                <a:srgbClr val="0000FF"/>
              </a:solidFill>
              <a:ea typeface="华文中宋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3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633" grpId="0"/>
      <p:bldP spid="236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09600" y="1053254"/>
            <a:ext cx="81045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trike="noStrike" noProof="1" smtClean="0">
                <a:solidFill>
                  <a:srgbClr val="FF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特点：时间长、范围广、南北国家联合作战</a:t>
            </a:r>
            <a:r>
              <a:rPr lang="zh-CN" altLang="en-US" sz="3200" strike="noStrike" noProof="1" smtClean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 </a:t>
            </a:r>
            <a:endParaRPr lang="zh-CN" altLang="en-US" sz="3200" strike="noStrike" noProof="1">
              <a:solidFill>
                <a:srgbClr val="FF0000"/>
              </a:solidFill>
              <a:latin typeface="等线" panose="02010600030101010101" charset="-122"/>
              <a:ea typeface="等线" panose="02010600030101010101" charset="-122"/>
              <a:cs typeface="等线" panose="0201060003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81000" y="2438400"/>
            <a:ext cx="856297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sym typeface="+mn-ea"/>
              </a:rPr>
              <a:t>意义：</a:t>
            </a:r>
          </a:p>
          <a:p>
            <a:pPr>
              <a:spcBef>
                <a:spcPct val="50000"/>
              </a:spcBef>
            </a:pPr>
            <a:r>
              <a:rPr lang="en-US" altLang="en-US" sz="3600" b="1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sym typeface="+mn-ea"/>
              </a:rPr>
              <a:t>①</a:t>
            </a:r>
            <a:r>
              <a:rPr lang="zh-CN" altLang="en-US" sz="3600" b="1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sym typeface="+mn-ea"/>
              </a:rPr>
              <a:t>沉重打击了殖民统治，赢得民族独立</a:t>
            </a:r>
          </a:p>
          <a:p>
            <a:pPr>
              <a:spcBef>
                <a:spcPct val="50000"/>
              </a:spcBef>
            </a:pPr>
            <a:r>
              <a:rPr lang="en-US" altLang="en-US" sz="3600" b="1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sym typeface="+mn-ea"/>
              </a:rPr>
              <a:t>②</a:t>
            </a:r>
            <a:r>
              <a:rPr lang="zh-CN" altLang="en-US" sz="3600" b="1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sym typeface="+mn-ea"/>
              </a:rPr>
              <a:t>产生了一系列新兴的独立国家</a:t>
            </a:r>
          </a:p>
          <a:p>
            <a:pPr>
              <a:spcBef>
                <a:spcPct val="50000"/>
              </a:spcBef>
            </a:pPr>
            <a:r>
              <a:rPr lang="en-US" altLang="en-US" sz="3600" b="1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sym typeface="+mn-ea"/>
              </a:rPr>
              <a:t>③</a:t>
            </a:r>
            <a:r>
              <a:rPr lang="zh-CN" altLang="en-US" sz="3600" b="1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sym typeface="+mn-ea"/>
              </a:rPr>
              <a:t>鼓舞了殖民地人民的反抗斗志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228" name="Group 84"/>
          <p:cNvGraphicFramePr>
            <a:graphicFrameLocks noGrp="1"/>
          </p:cNvGraphicFramePr>
          <p:nvPr/>
        </p:nvGraphicFramePr>
        <p:xfrm>
          <a:off x="152400" y="919163"/>
          <a:ext cx="8991600" cy="5455262"/>
        </p:xfrm>
        <a:graphic>
          <a:graphicData uri="http://schemas.openxmlformats.org/drawingml/2006/table">
            <a:tbl>
              <a:tblPr/>
              <a:tblGrid>
                <a:gridCol w="2135463">
                  <a:extLst>
                    <a:ext uri="{9D8B030D-6E8A-4147-A177-3AD203B41FA5}"/>
                  </a:extLst>
                </a:gridCol>
                <a:gridCol w="6856137">
                  <a:extLst>
                    <a:ext uri="{9D8B030D-6E8A-4147-A177-3AD203B41FA5}"/>
                  </a:extLst>
                </a:gridCol>
              </a:tblGrid>
              <a:tr h="6048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charset="0"/>
                        </a:rPr>
                        <a:t>原因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533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charset="0"/>
                        </a:rPr>
                        <a:t>时间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Arial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532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charset="0"/>
                        </a:rPr>
                        <a:t>领导者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Arial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5486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charset="0"/>
                        </a:rPr>
                        <a:t>代表人物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Arial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11582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b="1" dirty="0" smtClean="0">
                          <a:latin typeface="等线" panose="02010600030101010101" charset="-122"/>
                          <a:ea typeface="等线" panose="02010600030101010101" charset="-122"/>
                        </a:rPr>
                        <a:t>起义阶层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CN" altLang="en-US" sz="2800" b="1" dirty="0" smtClean="0">
                        <a:solidFill>
                          <a:srgbClr val="0000FF"/>
                        </a:solidFill>
                        <a:latin typeface="等线" panose="02010600030101010101" charset="-122"/>
                        <a:ea typeface="等线" panose="02010600030101010101" charset="-122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7597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charset="0"/>
                        </a:rPr>
                        <a:t>结果</a:t>
                      </a:r>
                      <a:endParaRPr lang="zh-CN" altLang="en-US" sz="2800" b="1" dirty="0" smtClean="0">
                        <a:latin typeface="等线" panose="02010600030101010101" charset="-122"/>
                        <a:ea typeface="等线" panose="02010600030101010101" charset="-122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CN" altLang="en-US" sz="2800" b="1" dirty="0" smtClean="0">
                        <a:solidFill>
                          <a:srgbClr val="FF0000"/>
                        </a:solidFill>
                        <a:latin typeface="等线" panose="02010600030101010101" charset="-122"/>
                        <a:ea typeface="等线" panose="02010600030101010101" charset="-122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11950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charset="0"/>
                        </a:rPr>
                        <a:t>意义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Arial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6219" name="Text Box 75"/>
          <p:cNvSpPr txBox="1">
            <a:spLocks noChangeArrowheads="1"/>
          </p:cNvSpPr>
          <p:nvPr/>
        </p:nvSpPr>
        <p:spPr bwMode="auto">
          <a:xfrm>
            <a:off x="2438400" y="1524000"/>
            <a:ext cx="126989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1857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年</a:t>
            </a:r>
            <a:endParaRPr lang="zh-CN" altLang="en-US" sz="2800" b="1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6220" name="Text Box 76"/>
          <p:cNvSpPr txBox="1">
            <a:spLocks noChangeArrowheads="1"/>
          </p:cNvSpPr>
          <p:nvPr/>
        </p:nvSpPr>
        <p:spPr bwMode="auto">
          <a:xfrm>
            <a:off x="2438400" y="2133600"/>
            <a:ext cx="16271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ea typeface="华文中宋" pitchFamily="2" charset="-122"/>
              </a:rPr>
              <a:t>封建王公</a:t>
            </a:r>
          </a:p>
        </p:txBody>
      </p:sp>
      <p:sp>
        <p:nvSpPr>
          <p:cNvPr id="6221" name="Text Box 77"/>
          <p:cNvSpPr txBox="1">
            <a:spLocks noChangeArrowheads="1"/>
          </p:cNvSpPr>
          <p:nvPr/>
        </p:nvSpPr>
        <p:spPr bwMode="auto">
          <a:xfrm>
            <a:off x="2438400" y="2743200"/>
            <a:ext cx="16271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ea typeface="华文中宋" pitchFamily="2" charset="-122"/>
              </a:rPr>
              <a:t>章西女王</a:t>
            </a:r>
          </a:p>
        </p:txBody>
      </p:sp>
      <p:sp>
        <p:nvSpPr>
          <p:cNvPr id="10270" name="Text Box 4"/>
          <p:cNvSpPr txBox="1">
            <a:spLocks noChangeArrowheads="1"/>
          </p:cNvSpPr>
          <p:nvPr/>
        </p:nvSpPr>
        <p:spPr bwMode="auto">
          <a:xfrm>
            <a:off x="228600" y="466725"/>
            <a:ext cx="343074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latin typeface="宋体" pitchFamily="2" charset="-122"/>
              </a:rPr>
              <a:t>二、印</a:t>
            </a:r>
            <a:r>
              <a:rPr lang="zh-CN" altLang="en-US" sz="2800" b="1" dirty="0">
                <a:latin typeface="宋体" pitchFamily="2" charset="-122"/>
              </a:rPr>
              <a:t>度民族大起义</a:t>
            </a: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2209800" y="990600"/>
            <a:ext cx="482536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英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国对</a:t>
            </a:r>
            <a:r>
              <a:rPr lang="zh-CN" altLang="en-US" sz="24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印度的经济掠夺和政治压迫</a:t>
            </a:r>
            <a:endParaRPr lang="zh-CN" altLang="en-US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2286000" y="3352800"/>
            <a:ext cx="662940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2800" b="1" dirty="0" smtClean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</a:rPr>
              <a:t>土兵（主力军）</a:t>
            </a:r>
            <a:r>
              <a:rPr lang="zh-CN" altLang="en-US" sz="2800" b="1" dirty="0" smtClean="0">
                <a:solidFill>
                  <a:srgbClr val="0000FF"/>
                </a:solidFill>
                <a:latin typeface="等线" panose="02010600030101010101" charset="-122"/>
                <a:ea typeface="等线" panose="02010600030101010101" charset="-122"/>
              </a:rPr>
              <a:t>、农民、手工业者、</a:t>
            </a:r>
            <a:r>
              <a:rPr lang="zh-CN" altLang="en-US" sz="2800" b="1" dirty="0" smtClean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</a:rPr>
              <a:t>封建王公（领导者）</a:t>
            </a: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"/>
                                        <p:tgtEl>
                                          <p:spTgt spid="6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19" grpId="0"/>
      <p:bldP spid="6220" grpId="0"/>
      <p:bldP spid="6221" grpId="0"/>
      <p:bldP spid="13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527050"/>
            <a:ext cx="7793037" cy="768350"/>
          </a:xfrm>
        </p:spPr>
        <p:txBody>
          <a:bodyPr/>
          <a:lstStyle/>
          <a:p>
            <a:r>
              <a:rPr lang="zh-CN" altLang="en-US" b="1" dirty="0" smtClean="0">
                <a:solidFill>
                  <a:srgbClr val="990000"/>
                </a:solidFill>
                <a:ea typeface="宋体" pitchFamily="2" charset="-122"/>
              </a:rPr>
              <a:t>章西女王</a:t>
            </a:r>
            <a:r>
              <a:rPr lang="en-US" altLang="zh-CN" b="1" dirty="0" smtClean="0">
                <a:solidFill>
                  <a:srgbClr val="990000"/>
                </a:solidFill>
                <a:ea typeface="宋体" pitchFamily="2" charset="-122"/>
              </a:rPr>
              <a:t>——</a:t>
            </a:r>
            <a:r>
              <a:rPr lang="zh-CN" altLang="en-US" b="1" dirty="0" smtClean="0">
                <a:solidFill>
                  <a:srgbClr val="990000"/>
                </a:solidFill>
                <a:ea typeface="宋体" pitchFamily="2" charset="-122"/>
              </a:rPr>
              <a:t>克拉什米</a:t>
            </a:r>
            <a:r>
              <a:rPr lang="en-US" altLang="zh-CN" b="1" dirty="0" smtClean="0">
                <a:solidFill>
                  <a:srgbClr val="990000"/>
                </a:solidFill>
                <a:ea typeface="宋体" pitchFamily="2" charset="-122"/>
              </a:rPr>
              <a:t>·</a:t>
            </a:r>
            <a:r>
              <a:rPr lang="zh-CN" altLang="en-US" b="1" dirty="0" smtClean="0">
                <a:solidFill>
                  <a:srgbClr val="990000"/>
                </a:solidFill>
                <a:ea typeface="宋体" pitchFamily="2" charset="-122"/>
              </a:rPr>
              <a:t>巴依</a:t>
            </a:r>
          </a:p>
        </p:txBody>
      </p:sp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3779838" y="1341438"/>
            <a:ext cx="5181600" cy="4799012"/>
          </a:xfrm>
          <a:prstGeom prst="rect">
            <a:avLst/>
          </a:prstGeom>
          <a:noFill/>
          <a:ln w="9525">
            <a:solidFill>
              <a:srgbClr val="99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    </a:t>
            </a:r>
            <a:r>
              <a:rPr lang="en-US" altLang="zh-CN" sz="280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1858</a:t>
            </a:r>
            <a:r>
              <a:rPr lang="zh-CN" altLang="en-US" sz="280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280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月，英军围攻章西城。女王已经做好应战准备。她训练了一支强兵，亲自巡视城堡，检查武器，实行坚壁清野，几次打退英军。但是他们缺少外援，最后英军突入城里。起义者一个个拼死搏斗，场面悲壮感人。章西女王和少数人突围，转战外地，最后单枪匹马勇战敌军，不幸中刀牺牲。这时她刚</a:t>
            </a:r>
            <a:r>
              <a:rPr lang="en-US" altLang="zh-CN" sz="280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23</a:t>
            </a:r>
            <a:r>
              <a:rPr lang="zh-CN" altLang="en-US" sz="280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岁。 </a:t>
            </a:r>
          </a:p>
        </p:txBody>
      </p:sp>
      <p:pic>
        <p:nvPicPr>
          <p:cNvPr id="18436" name="Picture 5" descr="章西女王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 l="7945" t="15382" r="65593" b="60667"/>
          <a:stretch>
            <a:fillRect/>
          </a:stretch>
        </p:blipFill>
        <p:spPr bwMode="auto">
          <a:xfrm>
            <a:off x="323850" y="1484313"/>
            <a:ext cx="3259138" cy="4381500"/>
          </a:xfrm>
          <a:prstGeom prst="rect">
            <a:avLst/>
          </a:prstGeom>
          <a:noFill/>
          <a:ln w="127000" cap="rnd">
            <a:solidFill>
              <a:srgbClr val="FFFF00"/>
            </a:solidFill>
            <a:prstDash val="sysDot"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228" name="Group 84"/>
          <p:cNvGraphicFramePr>
            <a:graphicFrameLocks noGrp="1"/>
          </p:cNvGraphicFramePr>
          <p:nvPr/>
        </p:nvGraphicFramePr>
        <p:xfrm>
          <a:off x="152400" y="919163"/>
          <a:ext cx="8991600" cy="5455262"/>
        </p:xfrm>
        <a:graphic>
          <a:graphicData uri="http://schemas.openxmlformats.org/drawingml/2006/table">
            <a:tbl>
              <a:tblPr/>
              <a:tblGrid>
                <a:gridCol w="2135463">
                  <a:extLst>
                    <a:ext uri="{9D8B030D-6E8A-4147-A177-3AD203B41FA5}"/>
                  </a:extLst>
                </a:gridCol>
                <a:gridCol w="6856137">
                  <a:extLst>
                    <a:ext uri="{9D8B030D-6E8A-4147-A177-3AD203B41FA5}"/>
                  </a:extLst>
                </a:gridCol>
              </a:tblGrid>
              <a:tr h="6048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charset="0"/>
                        </a:rPr>
                        <a:t>原因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533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charset="0"/>
                        </a:rPr>
                        <a:t>时间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Arial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532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charset="0"/>
                        </a:rPr>
                        <a:t>领导者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Arial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5486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charset="0"/>
                        </a:rPr>
                        <a:t>代表人物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Arial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11582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b="1" dirty="0" smtClean="0">
                          <a:latin typeface="等线" panose="02010600030101010101" charset="-122"/>
                          <a:ea typeface="等线" panose="02010600030101010101" charset="-122"/>
                        </a:rPr>
                        <a:t>起义阶层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CN" altLang="en-US" sz="2800" b="1" dirty="0" smtClean="0">
                        <a:solidFill>
                          <a:srgbClr val="0000FF"/>
                        </a:solidFill>
                        <a:latin typeface="等线" panose="02010600030101010101" charset="-122"/>
                        <a:ea typeface="等线" panose="02010600030101010101" charset="-122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7597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charset="0"/>
                        </a:rPr>
                        <a:t>结果</a:t>
                      </a:r>
                      <a:endParaRPr lang="zh-CN" altLang="en-US" sz="2800" b="1" dirty="0" smtClean="0">
                        <a:latin typeface="等线" panose="02010600030101010101" charset="-122"/>
                        <a:ea typeface="等线" panose="02010600030101010101" charset="-122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CN" altLang="en-US" sz="2800" b="1" dirty="0" smtClean="0">
                        <a:solidFill>
                          <a:srgbClr val="FF0000"/>
                        </a:solidFill>
                        <a:latin typeface="等线" panose="02010600030101010101" charset="-122"/>
                        <a:ea typeface="等线" panose="02010600030101010101" charset="-122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11950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charset="0"/>
                        </a:rPr>
                        <a:t>意义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Arial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6219" name="Text Box 75"/>
          <p:cNvSpPr txBox="1">
            <a:spLocks noChangeArrowheads="1"/>
          </p:cNvSpPr>
          <p:nvPr/>
        </p:nvSpPr>
        <p:spPr bwMode="auto">
          <a:xfrm>
            <a:off x="2438400" y="1524000"/>
            <a:ext cx="126989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1857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年</a:t>
            </a:r>
            <a:endParaRPr lang="zh-CN" altLang="en-US" sz="2800" b="1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6220" name="Text Box 76"/>
          <p:cNvSpPr txBox="1">
            <a:spLocks noChangeArrowheads="1"/>
          </p:cNvSpPr>
          <p:nvPr/>
        </p:nvSpPr>
        <p:spPr bwMode="auto">
          <a:xfrm>
            <a:off x="2438400" y="2133600"/>
            <a:ext cx="16271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ea typeface="华文中宋" pitchFamily="2" charset="-122"/>
              </a:rPr>
              <a:t>封建王公</a:t>
            </a:r>
          </a:p>
        </p:txBody>
      </p:sp>
      <p:sp>
        <p:nvSpPr>
          <p:cNvPr id="6221" name="Text Box 77"/>
          <p:cNvSpPr txBox="1">
            <a:spLocks noChangeArrowheads="1"/>
          </p:cNvSpPr>
          <p:nvPr/>
        </p:nvSpPr>
        <p:spPr bwMode="auto">
          <a:xfrm>
            <a:off x="2438400" y="2743200"/>
            <a:ext cx="16271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ea typeface="华文中宋" pitchFamily="2" charset="-122"/>
              </a:rPr>
              <a:t>章西女王</a:t>
            </a:r>
          </a:p>
        </p:txBody>
      </p:sp>
      <p:sp>
        <p:nvSpPr>
          <p:cNvPr id="6222" name="Text Box 78"/>
          <p:cNvSpPr txBox="1">
            <a:spLocks noChangeArrowheads="1"/>
          </p:cNvSpPr>
          <p:nvPr/>
        </p:nvSpPr>
        <p:spPr bwMode="auto">
          <a:xfrm>
            <a:off x="2667000" y="4572000"/>
            <a:ext cx="9064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ea typeface="华文中宋" pitchFamily="2" charset="-122"/>
              </a:rPr>
              <a:t>失败</a:t>
            </a:r>
          </a:p>
        </p:txBody>
      </p:sp>
      <p:sp>
        <p:nvSpPr>
          <p:cNvPr id="6223" name="Text Box 79"/>
          <p:cNvSpPr txBox="1">
            <a:spLocks noChangeArrowheads="1"/>
          </p:cNvSpPr>
          <p:nvPr/>
        </p:nvSpPr>
        <p:spPr bwMode="auto">
          <a:xfrm>
            <a:off x="2286000" y="5181600"/>
            <a:ext cx="63246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ea typeface="华文中宋" pitchFamily="2" charset="-122"/>
              </a:rPr>
              <a:t>沉重打击了英国殖民者，反映了印度民族意识的觉醒，是</a:t>
            </a:r>
            <a:r>
              <a:rPr lang="en-US" altLang="zh-CN" sz="2400" b="1" dirty="0">
                <a:solidFill>
                  <a:srgbClr val="0000FF"/>
                </a:solidFill>
                <a:ea typeface="华文中宋" pitchFamily="2" charset="-122"/>
              </a:rPr>
              <a:t>19</a:t>
            </a:r>
            <a:r>
              <a:rPr lang="zh-CN" altLang="en-US" sz="2400" b="1" dirty="0">
                <a:solidFill>
                  <a:srgbClr val="0000FF"/>
                </a:solidFill>
                <a:ea typeface="华文中宋" pitchFamily="2" charset="-122"/>
              </a:rPr>
              <a:t>世纪中期亚洲民族解放运动的一个重要组成部分。</a:t>
            </a:r>
            <a:endParaRPr lang="en-US" altLang="zh-CN" sz="2400" b="1" dirty="0">
              <a:solidFill>
                <a:srgbClr val="0000FF"/>
              </a:solidFill>
              <a:ea typeface="华文中宋" pitchFamily="2" charset="-122"/>
            </a:endParaRPr>
          </a:p>
        </p:txBody>
      </p:sp>
      <p:sp>
        <p:nvSpPr>
          <p:cNvPr id="10270" name="Text Box 4"/>
          <p:cNvSpPr txBox="1">
            <a:spLocks noChangeArrowheads="1"/>
          </p:cNvSpPr>
          <p:nvPr/>
        </p:nvSpPr>
        <p:spPr bwMode="auto">
          <a:xfrm>
            <a:off x="228600" y="466725"/>
            <a:ext cx="343074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latin typeface="宋体" pitchFamily="2" charset="-122"/>
              </a:rPr>
              <a:t>二、印</a:t>
            </a:r>
            <a:r>
              <a:rPr lang="zh-CN" altLang="en-US" sz="2800" b="1" dirty="0">
                <a:latin typeface="宋体" pitchFamily="2" charset="-122"/>
              </a:rPr>
              <a:t>度民族大起义</a:t>
            </a: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2209800" y="990600"/>
            <a:ext cx="482536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英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国对</a:t>
            </a:r>
            <a:r>
              <a:rPr lang="zh-CN" altLang="en-US" sz="24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印度的经济掠夺和政治压迫</a:t>
            </a:r>
            <a:endParaRPr lang="zh-CN" altLang="en-US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2286000" y="3352800"/>
            <a:ext cx="662940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2800" b="1" dirty="0" smtClean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</a:rPr>
              <a:t>土兵（主力军）</a:t>
            </a:r>
            <a:r>
              <a:rPr lang="zh-CN" altLang="en-US" sz="2800" b="1" dirty="0" smtClean="0">
                <a:solidFill>
                  <a:srgbClr val="0000FF"/>
                </a:solidFill>
                <a:latin typeface="等线" panose="02010600030101010101" charset="-122"/>
                <a:ea typeface="等线" panose="02010600030101010101" charset="-122"/>
              </a:rPr>
              <a:t>、农民、手工业者、</a:t>
            </a:r>
            <a:r>
              <a:rPr lang="zh-CN" altLang="en-US" sz="2800" b="1" dirty="0" smtClean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</a:rPr>
              <a:t>封建王公（领导者）</a:t>
            </a: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6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22" grpId="0"/>
      <p:bldP spid="62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718" name="Group 94"/>
          <p:cNvGraphicFramePr>
            <a:graphicFrameLocks noGrp="1"/>
          </p:cNvGraphicFramePr>
          <p:nvPr/>
        </p:nvGraphicFramePr>
        <p:xfrm>
          <a:off x="142875" y="860425"/>
          <a:ext cx="8696325" cy="5921374"/>
        </p:xfrm>
        <a:graphic>
          <a:graphicData uri="http://schemas.openxmlformats.org/drawingml/2006/table">
            <a:tbl>
              <a:tblPr/>
              <a:tblGrid>
                <a:gridCol w="1263650">
                  <a:extLst>
                    <a:ext uri="{9D8B030D-6E8A-4147-A177-3AD203B41FA5}"/>
                  </a:extLst>
                </a:gridCol>
                <a:gridCol w="3632200">
                  <a:extLst>
                    <a:ext uri="{9D8B030D-6E8A-4147-A177-3AD203B41FA5}"/>
                  </a:extLst>
                </a:gridCol>
                <a:gridCol w="3800475">
                  <a:extLst>
                    <a:ext uri="{9D8B030D-6E8A-4147-A177-3AD203B41FA5}"/>
                  </a:extLst>
                </a:gridCol>
              </a:tblGrid>
              <a:tr h="576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黑体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 Rounded MT Bold" pitchFamily="34" charset="0"/>
                          <a:ea typeface="黑体" pitchFamily="49" charset="-122"/>
                        </a:rPr>
                        <a:t>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 Rounded MT Bold" pitchFamily="34" charset="0"/>
                          <a:ea typeface="黑体" pitchFamily="49" charset="-122"/>
                        </a:rPr>
                        <a:t>    印度民族大起义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6588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黑体" pitchFamily="49" charset="-122"/>
                        </a:rPr>
                        <a:t>时间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黑体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黑体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黑体" pitchFamily="49" charset="-122"/>
                        </a:rPr>
                        <a:t>原因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黑体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576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黑体" pitchFamily="49" charset="-122"/>
                        </a:rPr>
                        <a:t>领导者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黑体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黑体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576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黑体" pitchFamily="49" charset="-122"/>
                        </a:rPr>
                        <a:t>结果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黑体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黑体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10302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黑体" pitchFamily="49" charset="-122"/>
                        </a:rPr>
                        <a:t>运动</a:t>
                      </a: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黑体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黑体" pitchFamily="49" charset="-122"/>
                        </a:rPr>
                        <a:t>性质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黑体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黑体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18177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黑体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黑体" pitchFamily="49" charset="-122"/>
                        </a:rPr>
                        <a:t>意义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黑体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黑体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26678" name="Text Box 54"/>
          <p:cNvSpPr txBox="1">
            <a:spLocks noChangeArrowheads="1"/>
          </p:cNvSpPr>
          <p:nvPr/>
        </p:nvSpPr>
        <p:spPr bwMode="auto">
          <a:xfrm>
            <a:off x="1527175" y="13462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endParaRPr lang="zh-CN" altLang="en-US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隶书" pitchFamily="49" charset="-122"/>
            </a:endParaRPr>
          </a:p>
        </p:txBody>
      </p:sp>
      <p:sp>
        <p:nvSpPr>
          <p:cNvPr id="26679" name="Text Box 55"/>
          <p:cNvSpPr txBox="1">
            <a:spLocks noChangeArrowheads="1"/>
          </p:cNvSpPr>
          <p:nvPr/>
        </p:nvSpPr>
        <p:spPr bwMode="auto">
          <a:xfrm>
            <a:off x="1976438" y="1528763"/>
            <a:ext cx="1720850" cy="52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0000FF"/>
                </a:solidFill>
                <a:latin typeface="宋体" pitchFamily="2" charset="-122"/>
              </a:rPr>
              <a:t>19</a:t>
            </a:r>
            <a:r>
              <a:rPr lang="zh-CN" altLang="en-US" sz="2800">
                <a:solidFill>
                  <a:srgbClr val="0000FF"/>
                </a:solidFill>
                <a:latin typeface="宋体" pitchFamily="2" charset="-122"/>
              </a:rPr>
              <a:t>世纪初</a:t>
            </a:r>
          </a:p>
        </p:txBody>
      </p:sp>
      <p:sp>
        <p:nvSpPr>
          <p:cNvPr id="26680" name="Text Box 56"/>
          <p:cNvSpPr txBox="1">
            <a:spLocks noChangeArrowheads="1"/>
          </p:cNvSpPr>
          <p:nvPr/>
        </p:nvSpPr>
        <p:spPr bwMode="auto">
          <a:xfrm>
            <a:off x="4981575" y="1503363"/>
            <a:ext cx="41402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宋体" pitchFamily="2" charset="-122"/>
              </a:rPr>
              <a:t>19</a:t>
            </a:r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世纪中</a:t>
            </a: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（</a:t>
            </a:r>
            <a:r>
              <a:rPr lang="en-US" altLang="zh-CN" sz="2800" dirty="0" smtClean="0">
                <a:solidFill>
                  <a:srgbClr val="FF0000"/>
                </a:solidFill>
                <a:latin typeface="宋体" pitchFamily="2" charset="-122"/>
              </a:rPr>
              <a:t>1857</a:t>
            </a:r>
            <a:r>
              <a:rPr lang="zh-CN" altLang="en-US" sz="2800" dirty="0" smtClean="0">
                <a:solidFill>
                  <a:srgbClr val="FF0000"/>
                </a:solidFill>
                <a:latin typeface="宋体" pitchFamily="2" charset="-122"/>
              </a:rPr>
              <a:t>）</a:t>
            </a:r>
            <a:endParaRPr lang="zh-CN" altLang="en-US" sz="2800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26685" name="Text Box 61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539875" y="2133600"/>
            <a:ext cx="6757988" cy="5254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FF"/>
                </a:solidFill>
                <a:latin typeface="宋体" pitchFamily="2" charset="-122"/>
              </a:rPr>
              <a:t>残酷的殖民统治和经济掠夺；</a:t>
            </a:r>
          </a:p>
        </p:txBody>
      </p:sp>
      <p:sp>
        <p:nvSpPr>
          <p:cNvPr id="26688" name="Text Box 64"/>
          <p:cNvSpPr txBox="1">
            <a:spLocks noChangeArrowheads="1"/>
          </p:cNvSpPr>
          <p:nvPr/>
        </p:nvSpPr>
        <p:spPr bwMode="auto">
          <a:xfrm>
            <a:off x="1816100" y="48752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endParaRPr lang="zh-CN" altLang="en-US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隶书" pitchFamily="49" charset="-122"/>
            </a:endParaRPr>
          </a:p>
        </p:txBody>
      </p:sp>
      <p:sp>
        <p:nvSpPr>
          <p:cNvPr id="26689" name="Text Box 65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1539875" y="2781300"/>
            <a:ext cx="1808163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FF"/>
                </a:solidFill>
                <a:latin typeface="宋体" pitchFamily="2" charset="-122"/>
              </a:rPr>
              <a:t>玻利瓦尔</a:t>
            </a:r>
          </a:p>
        </p:txBody>
      </p:sp>
      <p:sp>
        <p:nvSpPr>
          <p:cNvPr id="26690" name="Text Box 66"/>
          <p:cNvSpPr txBox="1">
            <a:spLocks noChangeArrowheads="1"/>
          </p:cNvSpPr>
          <p:nvPr/>
        </p:nvSpPr>
        <p:spPr bwMode="auto">
          <a:xfrm>
            <a:off x="2176463" y="523398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endParaRPr lang="zh-CN" altLang="en-US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隶书" pitchFamily="49" charset="-122"/>
            </a:endParaRPr>
          </a:p>
        </p:txBody>
      </p:sp>
      <p:sp>
        <p:nvSpPr>
          <p:cNvPr id="26691" name="Text Box 67"/>
          <p:cNvSpPr txBox="1">
            <a:spLocks noChangeArrowheads="1"/>
          </p:cNvSpPr>
          <p:nvPr/>
        </p:nvSpPr>
        <p:spPr bwMode="auto">
          <a:xfrm>
            <a:off x="3386138" y="2781300"/>
            <a:ext cx="1401762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FF"/>
                </a:solidFill>
                <a:latin typeface="宋体" pitchFamily="2" charset="-122"/>
              </a:rPr>
              <a:t>圣马丁</a:t>
            </a:r>
          </a:p>
        </p:txBody>
      </p:sp>
      <p:sp>
        <p:nvSpPr>
          <p:cNvPr id="26692" name="Text Box 68"/>
          <p:cNvSpPr txBox="1">
            <a:spLocks noChangeArrowheads="1"/>
          </p:cNvSpPr>
          <p:nvPr/>
        </p:nvSpPr>
        <p:spPr bwMode="auto">
          <a:xfrm>
            <a:off x="5919788" y="343376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endParaRPr lang="zh-CN" altLang="en-US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隶书" pitchFamily="49" charset="-122"/>
            </a:endParaRPr>
          </a:p>
        </p:txBody>
      </p:sp>
      <p:sp>
        <p:nvSpPr>
          <p:cNvPr id="26693" name="Text Box 69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5075238" y="2781300"/>
            <a:ext cx="3889375" cy="52540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 smtClean="0">
                <a:solidFill>
                  <a:srgbClr val="0000FF"/>
                </a:solidFill>
                <a:latin typeface="宋体" pitchFamily="2" charset="-122"/>
              </a:rPr>
              <a:t>封建王公（章西女王）</a:t>
            </a:r>
            <a:endParaRPr lang="zh-CN" altLang="en-US" sz="2800" b="1" dirty="0">
              <a:solidFill>
                <a:srgbClr val="0000FF"/>
              </a:solidFill>
              <a:latin typeface="宋体" pitchFamily="2" charset="-122"/>
            </a:endParaRPr>
          </a:p>
        </p:txBody>
      </p:sp>
      <p:sp>
        <p:nvSpPr>
          <p:cNvPr id="26694" name="Text Box 70"/>
          <p:cNvSpPr txBox="1">
            <a:spLocks noChangeArrowheads="1"/>
          </p:cNvSpPr>
          <p:nvPr/>
        </p:nvSpPr>
        <p:spPr bwMode="auto">
          <a:xfrm>
            <a:off x="2339975" y="3357563"/>
            <a:ext cx="1223963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FF"/>
                </a:solidFill>
                <a:latin typeface="宋体" pitchFamily="2" charset="-122"/>
              </a:rPr>
              <a:t>胜利</a:t>
            </a:r>
          </a:p>
        </p:txBody>
      </p:sp>
      <p:sp>
        <p:nvSpPr>
          <p:cNvPr id="26695" name="Text Box 71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5868988" y="3341688"/>
            <a:ext cx="1223962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FF"/>
                </a:solidFill>
                <a:latin typeface="宋体" pitchFamily="2" charset="-122"/>
              </a:rPr>
              <a:t>失败</a:t>
            </a:r>
          </a:p>
        </p:txBody>
      </p:sp>
      <p:sp>
        <p:nvSpPr>
          <p:cNvPr id="26701" name="Text Box 77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1447800" y="5040312"/>
            <a:ext cx="3733800" cy="18176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赶走了西、葡殖民者，出现了一系列新兴独立国家，基本形成今天拉美的国家格局</a:t>
            </a:r>
          </a:p>
        </p:txBody>
      </p:sp>
      <p:sp>
        <p:nvSpPr>
          <p:cNvPr id="26702" name="Text Box 78"/>
          <p:cNvSpPr txBox="1">
            <a:spLocks noChangeArrowheads="1"/>
          </p:cNvSpPr>
          <p:nvPr/>
        </p:nvSpPr>
        <p:spPr bwMode="auto">
          <a:xfrm>
            <a:off x="5257800" y="5181600"/>
            <a:ext cx="3527425" cy="1387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FF"/>
                </a:solidFill>
                <a:latin typeface="宋体" pitchFamily="2" charset="-122"/>
              </a:rPr>
              <a:t>打击了英国殖民统治者，反映了印度民族意识的觉醒</a:t>
            </a:r>
          </a:p>
        </p:txBody>
      </p:sp>
      <p:sp>
        <p:nvSpPr>
          <p:cNvPr id="20530" name="Rectangle 9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1752600" y="974725"/>
            <a:ext cx="3070071" cy="52322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990000"/>
                </a:solidFill>
              </a:rPr>
              <a:t>拉丁美洲独立运动</a:t>
            </a:r>
          </a:p>
        </p:txBody>
      </p:sp>
      <p:sp>
        <p:nvSpPr>
          <p:cNvPr id="20" name="矩形 19"/>
          <p:cNvSpPr/>
          <p:nvPr/>
        </p:nvSpPr>
        <p:spPr>
          <a:xfrm>
            <a:off x="90488" y="609600"/>
            <a:ext cx="1620837" cy="5238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800" dirty="0">
                <a:latin typeface="Arial" charset="0"/>
              </a:rPr>
              <a:t>归纳比较</a:t>
            </a:r>
          </a:p>
        </p:txBody>
      </p:sp>
      <p:sp>
        <p:nvSpPr>
          <p:cNvPr id="21" name="矩形 20"/>
          <p:cNvSpPr>
            <a:spLocks noChangeArrowheads="1"/>
          </p:cNvSpPr>
          <p:nvPr/>
        </p:nvSpPr>
        <p:spPr bwMode="auto">
          <a:xfrm>
            <a:off x="1752600" y="4114800"/>
            <a:ext cx="48736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Tahoma" pitchFamily="34" charset="0"/>
                <a:ea typeface="楷体_GB2312" pitchFamily="49" charset="-122"/>
              </a:rPr>
              <a:t>反抗殖民统治的民族解放运动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26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6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6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6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6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6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6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6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3" dur="80"/>
                                        <p:tgtEl>
                                          <p:spTgt spid="267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4" dur="80"/>
                                        <p:tgtEl>
                                          <p:spTgt spid="267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80"/>
                                        <p:tgtEl>
                                          <p:spTgt spid="267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26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79" grpId="0" autoUpdateAnimBg="0"/>
      <p:bldP spid="26680" grpId="0"/>
      <p:bldP spid="26685" grpId="0"/>
      <p:bldP spid="26689" grpId="0" autoUpdateAnimBg="0"/>
      <p:bldP spid="26691" grpId="0" autoUpdateAnimBg="0"/>
      <p:bldP spid="26693" grpId="0" autoUpdateAnimBg="0"/>
      <p:bldP spid="26694" grpId="0"/>
      <p:bldP spid="26695" grpId="0"/>
      <p:bldP spid="26701" grpId="0"/>
      <p:bldP spid="26702" grpId="0"/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7"/>
          <p:cNvSpPr txBox="1">
            <a:spLocks noChangeArrowheads="1"/>
          </p:cNvSpPr>
          <p:nvPr/>
        </p:nvSpPr>
        <p:spPr bwMode="auto">
          <a:xfrm>
            <a:off x="106363" y="2522538"/>
            <a:ext cx="1951037" cy="159226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zh-CN" altLang="en-US" sz="2800" b="1">
                <a:latin typeface="宋体" pitchFamily="2" charset="-122"/>
              </a:rPr>
              <a:t>殖民地人民的反抗斗争</a:t>
            </a: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2051050" y="2565400"/>
            <a:ext cx="735013" cy="1838325"/>
            <a:chOff x="3240" y="2846"/>
            <a:chExt cx="540" cy="622"/>
          </a:xfrm>
        </p:grpSpPr>
        <p:sp>
          <p:nvSpPr>
            <p:cNvPr id="21520" name="Line 9"/>
            <p:cNvSpPr>
              <a:spLocks noChangeShapeType="1"/>
            </p:cNvSpPr>
            <p:nvPr/>
          </p:nvSpPr>
          <p:spPr bwMode="auto">
            <a:xfrm flipV="1">
              <a:off x="3240" y="2846"/>
              <a:ext cx="540" cy="31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21" name="Line 10"/>
            <p:cNvSpPr>
              <a:spLocks noChangeShapeType="1"/>
            </p:cNvSpPr>
            <p:nvPr/>
          </p:nvSpPr>
          <p:spPr bwMode="auto">
            <a:xfrm flipH="1" flipV="1">
              <a:off x="3240" y="3157"/>
              <a:ext cx="540" cy="31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2771775" y="1844675"/>
            <a:ext cx="3552825" cy="6699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zh-CN" altLang="en-US" sz="2800" b="1">
                <a:latin typeface="宋体" pitchFamily="2" charset="-122"/>
              </a:rPr>
              <a:t>拉丁美洲独立运动</a:t>
            </a:r>
          </a:p>
        </p:txBody>
      </p:sp>
      <p:sp>
        <p:nvSpPr>
          <p:cNvPr id="5132" name="Text Box 12"/>
          <p:cNvSpPr txBox="1">
            <a:spLocks noChangeArrowheads="1"/>
          </p:cNvSpPr>
          <p:nvPr/>
        </p:nvSpPr>
        <p:spPr bwMode="auto">
          <a:xfrm>
            <a:off x="2843213" y="4267200"/>
            <a:ext cx="3181350" cy="762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zh-CN" altLang="en-US" sz="2400" b="1">
                <a:latin typeface="宋体" pitchFamily="2" charset="-122"/>
              </a:rPr>
              <a:t>印度民族大起义</a:t>
            </a: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6629400" y="685800"/>
            <a:ext cx="1143000" cy="5334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zh-CN" altLang="en-US" sz="2800" b="1">
                <a:latin typeface="宋体" pitchFamily="2" charset="-122"/>
              </a:rPr>
              <a:t>背景</a:t>
            </a:r>
          </a:p>
        </p:txBody>
      </p:sp>
      <p:sp>
        <p:nvSpPr>
          <p:cNvPr id="16" name="Text Box 11"/>
          <p:cNvSpPr txBox="1">
            <a:spLocks noChangeArrowheads="1"/>
          </p:cNvSpPr>
          <p:nvPr/>
        </p:nvSpPr>
        <p:spPr bwMode="auto">
          <a:xfrm>
            <a:off x="6477000" y="6019800"/>
            <a:ext cx="1219200" cy="6699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zh-CN" altLang="en-US" sz="2800" b="1">
                <a:latin typeface="宋体" pitchFamily="2" charset="-122"/>
              </a:rPr>
              <a:t>影响</a:t>
            </a:r>
          </a:p>
        </p:txBody>
      </p:sp>
      <p:sp>
        <p:nvSpPr>
          <p:cNvPr id="17" name="Text Box 11"/>
          <p:cNvSpPr txBox="1">
            <a:spLocks noChangeArrowheads="1"/>
          </p:cNvSpPr>
          <p:nvPr/>
        </p:nvSpPr>
        <p:spPr bwMode="auto">
          <a:xfrm>
            <a:off x="6477000" y="3581400"/>
            <a:ext cx="1066800" cy="6699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zh-CN" altLang="en-US" sz="2800" b="1">
                <a:latin typeface="宋体" pitchFamily="2" charset="-122"/>
              </a:rPr>
              <a:t>背景</a:t>
            </a:r>
          </a:p>
        </p:txBody>
      </p:sp>
      <p:sp>
        <p:nvSpPr>
          <p:cNvPr id="18" name="Text Box 11"/>
          <p:cNvSpPr txBox="1">
            <a:spLocks noChangeArrowheads="1"/>
          </p:cNvSpPr>
          <p:nvPr/>
        </p:nvSpPr>
        <p:spPr bwMode="auto">
          <a:xfrm>
            <a:off x="6629400" y="1524000"/>
            <a:ext cx="1828800" cy="838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zh-CN" altLang="en-US" sz="2800" b="1">
                <a:latin typeface="宋体" pitchFamily="2" charset="-122"/>
              </a:rPr>
              <a:t>经过及代表人物</a:t>
            </a:r>
          </a:p>
        </p:txBody>
      </p:sp>
      <p:sp>
        <p:nvSpPr>
          <p:cNvPr id="19" name="Text Box 11"/>
          <p:cNvSpPr txBox="1">
            <a:spLocks noChangeArrowheads="1"/>
          </p:cNvSpPr>
          <p:nvPr/>
        </p:nvSpPr>
        <p:spPr bwMode="auto">
          <a:xfrm>
            <a:off x="6629400" y="2514600"/>
            <a:ext cx="1066800" cy="6699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zh-CN" altLang="en-US" sz="2800" b="1">
                <a:latin typeface="宋体" pitchFamily="2" charset="-122"/>
              </a:rPr>
              <a:t>结果</a:t>
            </a:r>
          </a:p>
        </p:txBody>
      </p:sp>
      <p:sp>
        <p:nvSpPr>
          <p:cNvPr id="20" name="Text Box 11"/>
          <p:cNvSpPr txBox="1">
            <a:spLocks noChangeArrowheads="1"/>
          </p:cNvSpPr>
          <p:nvPr/>
        </p:nvSpPr>
        <p:spPr bwMode="auto">
          <a:xfrm>
            <a:off x="6477000" y="5257800"/>
            <a:ext cx="1066800" cy="6699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zh-CN" altLang="en-US" sz="2800" b="1">
                <a:latin typeface="宋体" pitchFamily="2" charset="-122"/>
              </a:rPr>
              <a:t>结果</a:t>
            </a:r>
          </a:p>
        </p:txBody>
      </p:sp>
      <p:sp>
        <p:nvSpPr>
          <p:cNvPr id="22" name="Text Box 11"/>
          <p:cNvSpPr txBox="1">
            <a:spLocks noChangeArrowheads="1"/>
          </p:cNvSpPr>
          <p:nvPr/>
        </p:nvSpPr>
        <p:spPr bwMode="auto">
          <a:xfrm>
            <a:off x="6477000" y="4343400"/>
            <a:ext cx="1676400" cy="838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zh-CN" altLang="en-US" sz="2800" b="1">
                <a:latin typeface="宋体" pitchFamily="2" charset="-122"/>
              </a:rPr>
              <a:t>经过及代表人物</a:t>
            </a:r>
          </a:p>
        </p:txBody>
      </p:sp>
      <p:sp>
        <p:nvSpPr>
          <p:cNvPr id="17422" name="左大括号 22"/>
          <p:cNvSpPr>
            <a:spLocks/>
          </p:cNvSpPr>
          <p:nvPr/>
        </p:nvSpPr>
        <p:spPr bwMode="auto">
          <a:xfrm>
            <a:off x="6248400" y="990600"/>
            <a:ext cx="304800" cy="1981200"/>
          </a:xfrm>
          <a:prstGeom prst="leftBrace">
            <a:avLst>
              <a:gd name="adj1" fmla="val 8336"/>
              <a:gd name="adj2" fmla="val 58653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23" name="左大括号 23"/>
          <p:cNvSpPr>
            <a:spLocks/>
          </p:cNvSpPr>
          <p:nvPr/>
        </p:nvSpPr>
        <p:spPr bwMode="auto">
          <a:xfrm>
            <a:off x="5791200" y="3810000"/>
            <a:ext cx="609600" cy="2743200"/>
          </a:xfrm>
          <a:prstGeom prst="leftBrace">
            <a:avLst>
              <a:gd name="adj1" fmla="val 8333"/>
              <a:gd name="adj2" fmla="val 34375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animBg="1"/>
      <p:bldP spid="5131" grpId="0" animBg="1"/>
      <p:bldP spid="5132" grpId="0" animBg="1"/>
      <p:bldP spid="13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17422" grpId="0" animBg="1"/>
      <p:bldP spid="1742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矩形 1"/>
          <p:cNvSpPr>
            <a:spLocks noChangeArrowheads="1"/>
          </p:cNvSpPr>
          <p:nvPr/>
        </p:nvSpPr>
        <p:spPr bwMode="auto">
          <a:xfrm>
            <a:off x="342900" y="1600200"/>
            <a:ext cx="6896100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2800" b="1">
                <a:latin typeface="宋体" pitchFamily="2" charset="-122"/>
              </a:rPr>
              <a:t>1</a:t>
            </a:r>
            <a:r>
              <a:rPr lang="zh-CN" altLang="en-US" sz="2800" b="1">
                <a:latin typeface="宋体" pitchFamily="2" charset="-122"/>
              </a:rPr>
              <a:t>、拉丁美洲是指美国以南的美洲地区。“拉丁美洲”名称的由来是因为这一地区大部分国家采用拉丁语作为国语，这一历史状况是哪两个国家的殖民扩张造成的（　　）</a:t>
            </a:r>
            <a:br>
              <a:rPr lang="zh-CN" altLang="en-US" sz="2800" b="1">
                <a:latin typeface="宋体" pitchFamily="2" charset="-122"/>
              </a:rPr>
            </a:br>
            <a:r>
              <a:rPr lang="zh-CN" altLang="en-US" sz="2800" b="1">
                <a:latin typeface="宋体" pitchFamily="2" charset="-122"/>
              </a:rPr>
              <a:t>①英国②法国③西班牙④葡萄牙</a:t>
            </a:r>
            <a:br>
              <a:rPr lang="zh-CN" altLang="en-US" sz="2800" b="1">
                <a:latin typeface="宋体" pitchFamily="2" charset="-122"/>
              </a:rPr>
            </a:br>
            <a:r>
              <a:rPr lang="en-US" altLang="zh-CN" sz="2800" b="1">
                <a:latin typeface="宋体" pitchFamily="2" charset="-122"/>
              </a:rPr>
              <a:t>A.①②              B.③④</a:t>
            </a:r>
            <a:br>
              <a:rPr lang="en-US" altLang="zh-CN" sz="2800" b="1">
                <a:latin typeface="宋体" pitchFamily="2" charset="-122"/>
              </a:rPr>
            </a:br>
            <a:r>
              <a:rPr lang="en-US" altLang="zh-CN" sz="2800" b="1">
                <a:latin typeface="宋体" pitchFamily="2" charset="-122"/>
              </a:rPr>
              <a:t>C.①③              D.②④</a:t>
            </a:r>
            <a:endParaRPr lang="zh-CN" altLang="en-US" sz="2800" b="1">
              <a:latin typeface="宋体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52400" y="771525"/>
            <a:ext cx="3430588" cy="5238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800" b="1" dirty="0">
                <a:latin typeface="宋体" panose="02010600030101010101" pitchFamily="2" charset="-122"/>
              </a:rPr>
              <a:t>达标测试</a:t>
            </a:r>
            <a:r>
              <a:rPr lang="en-US" altLang="zh-CN" sz="2800" b="1" dirty="0">
                <a:latin typeface="宋体" panose="02010600030101010101" pitchFamily="2" charset="-122"/>
              </a:rPr>
              <a:t>·</a:t>
            </a:r>
            <a:r>
              <a:rPr lang="zh-CN" altLang="en-US" sz="2800" b="1" dirty="0">
                <a:latin typeface="宋体" panose="02010600030101010101" pitchFamily="2" charset="-122"/>
              </a:rPr>
              <a:t>巩固新知</a:t>
            </a: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990600" y="3349625"/>
            <a:ext cx="5175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en-US" altLang="zh-CN" sz="3600" b="1">
                <a:solidFill>
                  <a:srgbClr val="FF0000"/>
                </a:solidFill>
              </a:rPr>
              <a:t>B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838200" y="1600200"/>
            <a:ext cx="7086600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268288" eaLnBrk="1" hangingPunct="1">
              <a:defRPr/>
            </a:pPr>
            <a:r>
              <a:rPr lang="en-US" altLang="zh-CN" sz="2800" b="1" dirty="0">
                <a:latin typeface="宋体" panose="02010600030101010101" pitchFamily="2" charset="-122"/>
                <a:cs typeface="Times New Roman" pitchFamily="18" charset="0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  <a:cs typeface="Times New Roman" pitchFamily="18" charset="0"/>
              </a:rPr>
              <a:t>、学会抓关键词是学习历史的重要方法之一。下列与“南美的解放者”这一关键词相吻合的历史人物是</a:t>
            </a:r>
            <a:r>
              <a:rPr lang="en-US" altLang="zh-CN" sz="2800" b="1" dirty="0">
                <a:latin typeface="宋体" panose="02010600030101010101" pitchFamily="2" charset="-122"/>
                <a:cs typeface="Times New Roman" pitchFamily="18" charset="0"/>
              </a:rPr>
              <a:t>(      )</a:t>
            </a:r>
            <a:endParaRPr lang="en-US" altLang="zh-CN" sz="2800" b="1" dirty="0">
              <a:latin typeface="宋体" panose="02010600030101010101" pitchFamily="2" charset="-122"/>
              <a:cs typeface="宋体" pitchFamily="2" charset="-122"/>
            </a:endParaRPr>
          </a:p>
          <a:p>
            <a:pPr indent="266700">
              <a:defRPr/>
            </a:pPr>
            <a:r>
              <a:rPr lang="en-US" altLang="zh-CN" sz="2800" b="1" dirty="0">
                <a:latin typeface="宋体" panose="02010600030101010101" pitchFamily="2" charset="-122"/>
                <a:cs typeface="Times New Roman" pitchFamily="18" charset="0"/>
              </a:rPr>
              <a:t>A</a:t>
            </a:r>
            <a:r>
              <a:rPr lang="zh-CN" altLang="en-US" sz="2800" b="1" dirty="0">
                <a:latin typeface="宋体" panose="02010600030101010101" pitchFamily="2" charset="-122"/>
                <a:cs typeface="Times New Roman" pitchFamily="18" charset="0"/>
              </a:rPr>
              <a:t>．章西女王      </a:t>
            </a:r>
            <a:r>
              <a:rPr lang="en-US" altLang="zh-CN" sz="2800" b="1" dirty="0">
                <a:latin typeface="宋体" panose="02010600030101010101" pitchFamily="2" charset="-122"/>
                <a:cs typeface="Times New Roman" pitchFamily="18" charset="0"/>
              </a:rPr>
              <a:t>B</a:t>
            </a:r>
            <a:r>
              <a:rPr lang="zh-CN" altLang="en-US" sz="2800" b="1" dirty="0">
                <a:latin typeface="宋体" panose="02010600030101010101" pitchFamily="2" charset="-122"/>
                <a:cs typeface="Times New Roman" pitchFamily="18" charset="0"/>
              </a:rPr>
              <a:t>．罗伯斯庇尔</a:t>
            </a:r>
            <a:endParaRPr lang="zh-CN" altLang="en-US" sz="2800" b="1" dirty="0">
              <a:latin typeface="宋体" panose="02010600030101010101" pitchFamily="2" charset="-122"/>
              <a:cs typeface="宋体" pitchFamily="2" charset="-122"/>
            </a:endParaRPr>
          </a:p>
          <a:p>
            <a:pPr indent="266700">
              <a:defRPr/>
            </a:pPr>
            <a:r>
              <a:rPr lang="en-US" altLang="zh-CN" sz="2800" b="1" dirty="0">
                <a:latin typeface="宋体" panose="02010600030101010101" pitchFamily="2" charset="-122"/>
                <a:cs typeface="Times New Roman" pitchFamily="18" charset="0"/>
              </a:rPr>
              <a:t>C</a:t>
            </a:r>
            <a:r>
              <a:rPr lang="zh-CN" altLang="en-US" sz="2800" b="1" dirty="0">
                <a:latin typeface="宋体" panose="02010600030101010101" pitchFamily="2" charset="-122"/>
                <a:cs typeface="Times New Roman" pitchFamily="18" charset="0"/>
              </a:rPr>
              <a:t>．玻利瓦尔      </a:t>
            </a:r>
            <a:r>
              <a:rPr lang="en-US" altLang="zh-CN" sz="2800" b="1" dirty="0">
                <a:latin typeface="宋体" panose="02010600030101010101" pitchFamily="2" charset="-122"/>
                <a:cs typeface="Times New Roman" pitchFamily="18" charset="0"/>
              </a:rPr>
              <a:t>D</a:t>
            </a:r>
            <a:r>
              <a:rPr lang="zh-CN" altLang="en-US" sz="2800" b="1" dirty="0">
                <a:latin typeface="宋体" panose="02010600030101010101" pitchFamily="2" charset="-122"/>
                <a:cs typeface="Times New Roman" pitchFamily="18" charset="0"/>
              </a:rPr>
              <a:t>．拿破仑</a:t>
            </a:r>
            <a:endParaRPr lang="zh-CN" altLang="en-US" sz="2800" b="1" dirty="0">
              <a:latin typeface="宋体" panose="02010600030101010101" pitchFamily="2" charset="-122"/>
              <a:cs typeface="宋体" pitchFamily="2" charset="-122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4313238" y="2400300"/>
            <a:ext cx="5175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3600" b="1" i="1">
                <a:solidFill>
                  <a:srgbClr val="FF0000"/>
                </a:solidFill>
                <a:cs typeface="Arial" pitchFamily="34" charset="0"/>
              </a:rPr>
              <a:t>C</a:t>
            </a:r>
            <a:endParaRPr lang="zh-CN" altLang="en-US" sz="3600" b="1" i="1">
              <a:solidFill>
                <a:srgbClr val="FF0000"/>
              </a:solidFill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矩形 1"/>
          <p:cNvSpPr>
            <a:spLocks noChangeArrowheads="1"/>
          </p:cNvSpPr>
          <p:nvPr/>
        </p:nvSpPr>
        <p:spPr bwMode="auto">
          <a:xfrm>
            <a:off x="1371600" y="838200"/>
            <a:ext cx="6781800" cy="401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30000"/>
              </a:lnSpc>
            </a:pPr>
            <a:r>
              <a:rPr lang="en-US" altLang="zh-CN" sz="2800" b="1">
                <a:latin typeface="宋体" pitchFamily="2" charset="-122"/>
              </a:rPr>
              <a:t>3</a:t>
            </a:r>
            <a:r>
              <a:rPr lang="zh-CN" altLang="en-US" sz="2800" b="1">
                <a:latin typeface="宋体" pitchFamily="2" charset="-122"/>
              </a:rPr>
              <a:t>、拉丁美洲的独立运动具有的鲜明特点表现为（   ）</a:t>
            </a:r>
          </a:p>
          <a:p>
            <a:pPr eaLnBrk="1" hangingPunct="1">
              <a:lnSpc>
                <a:spcPct val="130000"/>
              </a:lnSpc>
            </a:pPr>
            <a:r>
              <a:rPr lang="en-US" altLang="zh-CN" sz="2800" b="1">
                <a:latin typeface="宋体" pitchFamily="2" charset="-122"/>
              </a:rPr>
              <a:t>A.</a:t>
            </a:r>
            <a:r>
              <a:rPr lang="zh-CN" altLang="en-US" sz="2800" b="1">
                <a:latin typeface="宋体" pitchFamily="2" charset="-122"/>
              </a:rPr>
              <a:t>建立了统一的国家        </a:t>
            </a:r>
            <a:br>
              <a:rPr lang="zh-CN" altLang="en-US" sz="2800" b="1">
                <a:latin typeface="宋体" pitchFamily="2" charset="-122"/>
              </a:rPr>
            </a:br>
            <a:r>
              <a:rPr lang="en-US" altLang="zh-CN" sz="2800" b="1">
                <a:latin typeface="宋体" pitchFamily="2" charset="-122"/>
              </a:rPr>
              <a:t>B.</a:t>
            </a:r>
            <a:r>
              <a:rPr lang="zh-CN" altLang="en-US" sz="2800" b="1">
                <a:latin typeface="宋体" pitchFamily="2" charset="-122"/>
              </a:rPr>
              <a:t>由封建王公领导</a:t>
            </a:r>
            <a:br>
              <a:rPr lang="zh-CN" altLang="en-US" sz="2800" b="1">
                <a:latin typeface="宋体" pitchFamily="2" charset="-122"/>
              </a:rPr>
            </a:br>
            <a:r>
              <a:rPr lang="en-US" altLang="zh-CN" sz="2800" b="1">
                <a:latin typeface="宋体" pitchFamily="2" charset="-122"/>
              </a:rPr>
              <a:t>C.</a:t>
            </a:r>
            <a:r>
              <a:rPr lang="zh-CN" altLang="en-US" sz="2800" b="1">
                <a:latin typeface="宋体" pitchFamily="2" charset="-122"/>
              </a:rPr>
              <a:t>推翻英国的殖民统治      </a:t>
            </a:r>
            <a:br>
              <a:rPr lang="zh-CN" altLang="en-US" sz="2800" b="1">
                <a:latin typeface="宋体" pitchFamily="2" charset="-122"/>
              </a:rPr>
            </a:br>
            <a:r>
              <a:rPr lang="en-US" altLang="zh-CN" sz="2800" b="1">
                <a:latin typeface="宋体" pitchFamily="2" charset="-122"/>
              </a:rPr>
              <a:t>D.</a:t>
            </a:r>
            <a:r>
              <a:rPr lang="zh-CN" altLang="en-US" sz="2800" b="1">
                <a:latin typeface="宋体" pitchFamily="2" charset="-122"/>
              </a:rPr>
              <a:t>南北联合</a:t>
            </a:r>
            <a:r>
              <a:rPr lang="en-US" altLang="zh-CN" sz="2800" b="1">
                <a:latin typeface="宋体" pitchFamily="2" charset="-122"/>
              </a:rPr>
              <a:t>,</a:t>
            </a:r>
            <a:r>
              <a:rPr lang="zh-CN" altLang="en-US" sz="2800" b="1">
                <a:latin typeface="宋体" pitchFamily="2" charset="-122"/>
              </a:rPr>
              <a:t>协同作战</a:t>
            </a:r>
            <a:br>
              <a:rPr lang="zh-CN" altLang="en-US" sz="2800" b="1">
                <a:latin typeface="宋体" pitchFamily="2" charset="-122"/>
              </a:rPr>
            </a:br>
            <a:endParaRPr lang="zh-CN" altLang="en-US" sz="2800" b="1">
              <a:latin typeface="宋体" pitchFamily="2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2743200" y="1371600"/>
            <a:ext cx="5175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3600" b="1">
                <a:solidFill>
                  <a:srgbClr val="FF0000"/>
                </a:solidFill>
              </a:rPr>
              <a:t>D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矩形 1"/>
          <p:cNvSpPr>
            <a:spLocks noChangeArrowheads="1"/>
          </p:cNvSpPr>
          <p:nvPr/>
        </p:nvSpPr>
        <p:spPr bwMode="auto">
          <a:xfrm>
            <a:off x="228600" y="836613"/>
            <a:ext cx="8458200" cy="457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30000"/>
              </a:lnSpc>
            </a:pPr>
            <a:r>
              <a:rPr lang="en-US" altLang="zh-CN" sz="2800" b="1" dirty="0"/>
              <a:t>4</a:t>
            </a:r>
            <a:r>
              <a:rPr lang="zh-CN" altLang="en-US" sz="2800" b="1" dirty="0"/>
              <a:t>、</a:t>
            </a:r>
            <a:r>
              <a:rPr lang="en-US" altLang="zh-CN" sz="2800" b="1" dirty="0"/>
              <a:t>19</a:t>
            </a:r>
            <a:r>
              <a:rPr lang="zh-CN" altLang="en-US" sz="2800" b="1" dirty="0"/>
              <a:t>世纪中期，英国东印度公司的一位负责人这样说：“我们来到这里，就是要用他们的土地的产品来偿付我们准备输出的工业品。”对这句话理解正确的是（　　）</a:t>
            </a:r>
            <a:br>
              <a:rPr lang="zh-CN" altLang="en-US" sz="2800" b="1" dirty="0"/>
            </a:br>
            <a:r>
              <a:rPr lang="en-US" altLang="zh-CN" sz="2800" b="1" dirty="0"/>
              <a:t>A.</a:t>
            </a:r>
            <a:r>
              <a:rPr lang="zh-CN" altLang="en-US" sz="2800" b="1" dirty="0"/>
              <a:t>英国东印度公司要与印度进行长期的贸易合作</a:t>
            </a:r>
            <a:br>
              <a:rPr lang="zh-CN" altLang="en-US" sz="2800" b="1" dirty="0"/>
            </a:br>
            <a:r>
              <a:rPr lang="en-US" altLang="zh-CN" sz="2800" b="1" dirty="0"/>
              <a:t>B.</a:t>
            </a:r>
            <a:r>
              <a:rPr lang="zh-CN" altLang="en-US" sz="2800" b="1" dirty="0"/>
              <a:t>英国要把印度变成他们的市场和原料产地</a:t>
            </a:r>
            <a:br>
              <a:rPr lang="zh-CN" altLang="en-US" sz="2800" b="1" dirty="0"/>
            </a:br>
            <a:r>
              <a:rPr lang="en-US" altLang="zh-CN" sz="2800" b="1" dirty="0"/>
              <a:t>C.</a:t>
            </a:r>
            <a:r>
              <a:rPr lang="zh-CN" altLang="en-US" sz="2800" b="1" dirty="0"/>
              <a:t>东印度公司和印度的贸易是互惠互利的</a:t>
            </a:r>
            <a:br>
              <a:rPr lang="zh-CN" altLang="en-US" sz="2800" b="1" dirty="0"/>
            </a:br>
            <a:r>
              <a:rPr lang="en-US" altLang="zh-CN" sz="2800" b="1" dirty="0"/>
              <a:t>D.</a:t>
            </a:r>
            <a:r>
              <a:rPr lang="zh-CN" altLang="en-US" sz="2800" b="1" dirty="0"/>
              <a:t>英国要对印度采取高压的侵略政策</a:t>
            </a: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1219200" y="2538413"/>
            <a:ext cx="4921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3600">
                <a:solidFill>
                  <a:srgbClr val="FF0000"/>
                </a:solidFill>
              </a:rPr>
              <a:t>B</a:t>
            </a:r>
            <a:endParaRPr lang="zh-CN" altLang="en-US" sz="36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矩形 1"/>
          <p:cNvSpPr>
            <a:spLocks noChangeArrowheads="1"/>
          </p:cNvSpPr>
          <p:nvPr/>
        </p:nvSpPr>
        <p:spPr bwMode="auto">
          <a:xfrm>
            <a:off x="468313" y="584200"/>
            <a:ext cx="7924800" cy="401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30000"/>
              </a:lnSpc>
            </a:pPr>
            <a:r>
              <a:rPr lang="en-US" altLang="zh-CN" sz="2800" b="1"/>
              <a:t>5</a:t>
            </a:r>
            <a:r>
              <a:rPr lang="zh-CN" altLang="en-US" sz="2800" b="1"/>
              <a:t>、</a:t>
            </a:r>
            <a:r>
              <a:rPr lang="en-US" altLang="zh-CN" sz="2800" b="1"/>
              <a:t>19</a:t>
            </a:r>
            <a:r>
              <a:rPr lang="zh-CN" altLang="en-US" sz="2800" b="1"/>
              <a:t>世纪初，英国殖民统治下的印度，手工业者破产失业</a:t>
            </a:r>
            <a:r>
              <a:rPr lang="en-US" altLang="zh-CN" sz="2800" b="1"/>
              <a:t>,</a:t>
            </a:r>
            <a:r>
              <a:rPr lang="zh-CN" altLang="en-US" sz="2800" b="1"/>
              <a:t>一些封建主的利益也受到影响，印度各阶层与英国殖民者之间的矛盾日益尖锐，全国到处是反英的吼声，民族起义在秘密酝酿之中，上述材料反映的是印度民族起义（      ）</a:t>
            </a:r>
          </a:p>
          <a:p>
            <a:pPr eaLnBrk="1" hangingPunct="1">
              <a:lnSpc>
                <a:spcPct val="130000"/>
              </a:lnSpc>
            </a:pPr>
            <a:r>
              <a:rPr lang="en-US" altLang="zh-CN" sz="2800" b="1"/>
              <a:t>A.</a:t>
            </a:r>
            <a:r>
              <a:rPr lang="zh-CN" altLang="en-US" sz="2800" b="1"/>
              <a:t>爆发的原因      </a:t>
            </a:r>
            <a:r>
              <a:rPr lang="en-US" altLang="zh-CN" sz="2800" b="1"/>
              <a:t>B.</a:t>
            </a:r>
            <a:r>
              <a:rPr lang="zh-CN" altLang="en-US" sz="2800" b="1"/>
              <a:t>主要的经过      </a:t>
            </a:r>
            <a:br>
              <a:rPr lang="zh-CN" altLang="en-US" sz="2800" b="1"/>
            </a:br>
            <a:r>
              <a:rPr lang="en-US" altLang="zh-CN" sz="2800" b="1"/>
              <a:t>C.</a:t>
            </a:r>
            <a:r>
              <a:rPr lang="zh-CN" altLang="en-US" sz="2800" b="1"/>
              <a:t>最终的结果      </a:t>
            </a:r>
            <a:r>
              <a:rPr lang="en-US" altLang="zh-CN" sz="2800" b="1"/>
              <a:t>D.</a:t>
            </a:r>
            <a:r>
              <a:rPr lang="zh-CN" altLang="en-US" sz="2800" b="1"/>
              <a:t>产生的影响</a:t>
            </a: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5497513" y="2794000"/>
            <a:ext cx="5175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3600" b="1">
                <a:solidFill>
                  <a:srgbClr val="FF0000"/>
                </a:solidFill>
              </a:rPr>
              <a:t>A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矩形 2"/>
          <p:cNvSpPr>
            <a:spLocks noChangeArrowheads="1"/>
          </p:cNvSpPr>
          <p:nvPr/>
        </p:nvSpPr>
        <p:spPr bwMode="auto">
          <a:xfrm>
            <a:off x="533400" y="838200"/>
            <a:ext cx="7924800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266700"/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、去吧，女王，印度人民感恩戴德</a:t>
            </a:r>
            <a:r>
              <a:rPr lang="en-US" altLang="zh-CN" sz="2800" b="1" dirty="0">
                <a:latin typeface="宋体" pitchFamily="2" charset="-122"/>
                <a:cs typeface="Times New Roman" pitchFamily="18" charset="0"/>
              </a:rPr>
              <a:t>……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啊！章西女王，你打得英勇顽强。</a:t>
            </a:r>
            <a:r>
              <a:rPr lang="zh-CN" altLang="en-US" sz="2800" b="1" dirty="0">
                <a:latin typeface="宋体" pitchFamily="2" charset="-122"/>
                <a:cs typeface="Times New Roman" pitchFamily="18" charset="0"/>
              </a:rPr>
              <a:t>”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人们歌颂章西女王是因为她带领人民反抗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(     )</a:t>
            </a:r>
            <a:endParaRPr lang="en-US" altLang="zh-CN" sz="2800" b="1" dirty="0">
              <a:cs typeface="Times New Roman" pitchFamily="18" charset="0"/>
            </a:endParaRPr>
          </a:p>
          <a:p>
            <a:pPr indent="266700"/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．西班牙的殖民统治  </a:t>
            </a:r>
            <a:endParaRPr lang="zh-CN" altLang="en-US" sz="2800" b="1" dirty="0">
              <a:cs typeface="Times New Roman" pitchFamily="18" charset="0"/>
            </a:endParaRPr>
          </a:p>
          <a:p>
            <a:pPr indent="266700"/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．法国的殖民统治</a:t>
            </a:r>
            <a:endParaRPr lang="zh-CN" altLang="en-US" sz="2800" b="1" dirty="0">
              <a:cs typeface="Times New Roman" pitchFamily="18" charset="0"/>
            </a:endParaRPr>
          </a:p>
          <a:p>
            <a:pPr indent="266700"/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．葡萄牙的殖民统治  </a:t>
            </a:r>
            <a:endParaRPr lang="zh-CN" altLang="en-US" sz="2800" b="1" dirty="0">
              <a:cs typeface="Times New Roman" pitchFamily="18" charset="0"/>
            </a:endParaRPr>
          </a:p>
          <a:p>
            <a:pPr indent="266700"/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．英国的殖民统治</a:t>
            </a:r>
            <a:endParaRPr lang="zh-CN" altLang="en-US" sz="2800" b="1" dirty="0">
              <a:cs typeface="Times New Roman" pitchFamily="18" charset="0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4257675" y="1562100"/>
            <a:ext cx="6286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4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endParaRPr lang="zh-CN" altLang="en-US" sz="4800" b="1">
              <a:solidFill>
                <a:srgbClr val="FF0000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暗香扑面">
  <a:themeElements>
    <a:clrScheme name="暗香扑面">
      <a:dk1>
        <a:sysClr val="windowText" lastClr="000000"/>
      </a:dk1>
      <a:lt1>
        <a:sysClr val="window" lastClr="FFFFFF"/>
      </a:lt1>
      <a:dk2>
        <a:srgbClr val="2F2F2F"/>
      </a:dk2>
      <a:lt2>
        <a:srgbClr val="FFFFF4"/>
      </a:lt2>
      <a:accent1>
        <a:srgbClr val="918415"/>
      </a:accent1>
      <a:accent2>
        <a:srgbClr val="C47546"/>
      </a:accent2>
      <a:accent3>
        <a:srgbClr val="AFB591"/>
      </a:accent3>
      <a:accent4>
        <a:srgbClr val="B9945B"/>
      </a:accent4>
      <a:accent5>
        <a:srgbClr val="85ADBC"/>
      </a:accent5>
      <a:accent6>
        <a:srgbClr val="E5B440"/>
      </a:accent6>
      <a:hlink>
        <a:srgbClr val="00D5D5"/>
      </a:hlink>
      <a:folHlink>
        <a:srgbClr val="DD00DD"/>
      </a:folHlink>
    </a:clrScheme>
    <a:fontScheme name="暗香扑面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</a:majorFont>
      <a:minorFont>
        <a:latin typeface="Franklin Gothic Book"/>
        <a:ea typeface=""/>
        <a:cs typeface=""/>
        <a:font script="Jpan" typeface="HG創英角ｺﾞｼｯｸUB"/>
        <a:font script="Hang" typeface="맑은 고딕"/>
        <a:font script="Hans" typeface="黑体"/>
        <a:font script="Hant" typeface="新細明體"/>
        <a:font script="Arab" typeface="Arial"/>
        <a:font script="Hebr" typeface="Arial"/>
        <a:font script="Thai" typeface="Cordian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暗香扑面">
      <a:fillStyleLst>
        <a:solidFill>
          <a:schemeClr val="phClr"/>
        </a:solidFill>
        <a:gradFill rotWithShape="1">
          <a:gsLst>
            <a:gs pos="0">
              <a:schemeClr val="phClr">
                <a:tint val="98000"/>
                <a:satMod val="220000"/>
              </a:schemeClr>
            </a:gs>
            <a:gs pos="31000">
              <a:schemeClr val="phClr">
                <a:tint val="30000"/>
                <a:satMod val="150000"/>
              </a:schemeClr>
            </a:gs>
            <a:gs pos="91000">
              <a:schemeClr val="phClr">
                <a:tint val="96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28000"/>
                <a:satMod val="100000"/>
              </a:schemeClr>
              <a:schemeClr val="phClr">
                <a:tint val="100000"/>
                <a:satMod val="200000"/>
              </a:schemeClr>
            </a:duotone>
          </a:blip>
          <a:tile tx="0" ty="0" sx="80000" sy="8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10000"/>
              </a:schemeClr>
            </a:glow>
          </a:effectLst>
        </a:effectStyle>
        <a:effectStyle>
          <a:effectLst>
            <a:outerShdw blurRad="34925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chemeClr val="phClr">
                <a:satMod val="110000"/>
              </a:schemeClr>
            </a:contourClr>
          </a:sp3d>
        </a:effectStyle>
        <a:effectStyle>
          <a:effectLst>
            <a:outerShdw blurRad="50800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18700" prstMaterial="dkEdge">
            <a:bevelT w="44450" h="80600"/>
            <a:contourClr>
              <a:schemeClr val="phClr"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0000"/>
                <a:satMod val="1000000"/>
              </a:schemeClr>
            </a:gs>
            <a:gs pos="31000">
              <a:schemeClr val="phClr">
                <a:shade val="85000"/>
                <a:satMod val="450000"/>
              </a:schemeClr>
            </a:gs>
            <a:gs pos="100000">
              <a:schemeClr val="phClr">
                <a:tint val="70000"/>
                <a:satMod val="300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2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9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Fan</Template>
  <TotalTime>1362</TotalTime>
  <Words>900</Words>
  <PresentationFormat>全屏显示(4:3)</PresentationFormat>
  <Paragraphs>137</Paragraphs>
  <Slides>19</Slides>
  <Notes>1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1" baseType="lpstr">
      <vt:lpstr>暗香扑面</vt:lpstr>
      <vt:lpstr>BMP 图像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章西女王——克拉什米·巴依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1601-01-01T00:00:00Z</cp:lastPrinted>
  <dcterms:created xsi:type="dcterms:W3CDTF">2018-07-08T00:37:23Z</dcterms:created>
  <dcterms:modified xsi:type="dcterms:W3CDTF">2018-11-15T09:09:31Z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