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wav" ContentType="audio/x-wav"/>
  <Default Extension="png" ContentType="image/png"/>
  <Default Extension="jpeg" ContentType="image/jpe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65"/>
  </p:handoutMasterIdLst>
  <p:sldIdLst>
    <p:sldId id="256" r:id="rId3"/>
    <p:sldId id="257" r:id="rId5"/>
    <p:sldId id="258" r:id="rId6"/>
    <p:sldId id="259" r:id="rId7"/>
    <p:sldId id="260" r:id="rId8"/>
    <p:sldId id="261" r:id="rId9"/>
    <p:sldId id="262" r:id="rId10"/>
    <p:sldId id="263" r:id="rId11"/>
    <p:sldId id="264" r:id="rId12"/>
    <p:sldId id="267" r:id="rId13"/>
    <p:sldId id="265" r:id="rId14"/>
    <p:sldId id="266"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1" r:id="rId38"/>
    <p:sldId id="292" r:id="rId39"/>
    <p:sldId id="293" r:id="rId40"/>
    <p:sldId id="294" r:id="rId41"/>
    <p:sldId id="299" r:id="rId42"/>
    <p:sldId id="295" r:id="rId43"/>
    <p:sldId id="296" r:id="rId44"/>
    <p:sldId id="298" r:id="rId45"/>
    <p:sldId id="297" r:id="rId46"/>
    <p:sldId id="300" r:id="rId47"/>
    <p:sldId id="304" r:id="rId48"/>
    <p:sldId id="301" r:id="rId49"/>
    <p:sldId id="305" r:id="rId50"/>
    <p:sldId id="302" r:id="rId51"/>
    <p:sldId id="306" r:id="rId52"/>
    <p:sldId id="308" r:id="rId53"/>
    <p:sldId id="307" r:id="rId54"/>
    <p:sldId id="309" r:id="rId55"/>
    <p:sldId id="310" r:id="rId56"/>
    <p:sldId id="311" r:id="rId57"/>
    <p:sldId id="312" r:id="rId58"/>
    <p:sldId id="315" r:id="rId59"/>
    <p:sldId id="316" r:id="rId60"/>
    <p:sldId id="317" r:id="rId61"/>
    <p:sldId id="318" r:id="rId62"/>
    <p:sldId id="313" r:id="rId63"/>
    <p:sldId id="314" r:id="rId6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en" initials="w" lastIdx="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60"/>
        <p:guide pos="3852"/>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9" Type="http://schemas.openxmlformats.org/officeDocument/2006/relationships/commentAuthors" Target="commentAuthors.xml"/><Relationship Id="rId68" Type="http://schemas.openxmlformats.org/officeDocument/2006/relationships/tableStyles" Target="tableStyles.xml"/><Relationship Id="rId67" Type="http://schemas.openxmlformats.org/officeDocument/2006/relationships/viewProps" Target="viewProps.xml"/><Relationship Id="rId66" Type="http://schemas.openxmlformats.org/officeDocument/2006/relationships/presProps" Target="presProps.xml"/><Relationship Id="rId65" Type="http://schemas.openxmlformats.org/officeDocument/2006/relationships/handoutMaster" Target="handoutMasters/handoutMaster1.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7.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32770"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3277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D563CDB8-D525-488C-B427-0003C6EDDDA9}" type="slidenum">
              <a:rPr lang="zh-CN" altLang="en-US" sz="1800">
                <a:ea typeface="微软雅黑" panose="020B0503020204020204" charset="-122"/>
              </a:rPr>
            </a:fld>
            <a:endParaRPr lang="zh-CN" altLang="en-US" sz="1800" dirty="0">
              <a:ea typeface="微软雅黑" panose="020B0503020204020204"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30722"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3072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59CEA65F-F83F-4FC6-A4A7-5EED529CE0B4}" type="slidenum">
              <a:rPr lang="zh-CN" altLang="en-US" sz="1800">
                <a:ea typeface="微软雅黑" panose="020B0503020204020204" charset="-122"/>
              </a:rPr>
            </a:fld>
            <a:endParaRPr lang="zh-CN" altLang="en-US" sz="1800" dirty="0">
              <a:ea typeface="微软雅黑" panose="020B0503020204020204"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0" Type="http://schemas.openxmlformats.org/officeDocument/2006/relationships/theme" Target="../theme/theme1.xml"/><Relationship Id="rId2" Type="http://schemas.openxmlformats.org/officeDocument/2006/relationships/slideLayout" Target="../slideLayouts/slideLayout2.xml"/><Relationship Id="rId19" Type="http://schemas.openxmlformats.org/officeDocument/2006/relationships/tags" Target="../tags/tag61.xml"/><Relationship Id="rId18" Type="http://schemas.openxmlformats.org/officeDocument/2006/relationships/tags" Target="../tags/tag60.xml"/><Relationship Id="rId17" Type="http://schemas.openxmlformats.org/officeDocument/2006/relationships/tags" Target="../tags/tag59.xml"/><Relationship Id="rId16" Type="http://schemas.openxmlformats.org/officeDocument/2006/relationships/tags" Target="../tags/tag58.xml"/><Relationship Id="rId15" Type="http://schemas.openxmlformats.org/officeDocument/2006/relationships/tags" Target="../tags/tag57.xml"/><Relationship Id="rId14" Type="http://schemas.openxmlformats.org/officeDocument/2006/relationships/tags" Target="../tags/tag56.xml"/><Relationship Id="rId13" Type="http://schemas.openxmlformats.org/officeDocument/2006/relationships/image" Target="../media/image1.pn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4"/>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5"/>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6"/>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7"/>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8"/>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9"/>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tags" Target="../tags/tag63.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tags" Target="../tags/tag62.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4.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png"/><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png"/><Relationship Id="rId1"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0.png"/><Relationship Id="rId1" Type="http://schemas.openxmlformats.org/officeDocument/2006/relationships/slide" Target="slide1.xml"/></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hyperlink" Target="http://news.tom.com/pic"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7.png"/><Relationship Id="rId1" Type="http://schemas.openxmlformats.org/officeDocument/2006/relationships/image" Target="../media/image16.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9.png"/><Relationship Id="rId1" Type="http://schemas.openxmlformats.org/officeDocument/2006/relationships/image" Target="../media/image18.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9.xml"/><Relationship Id="rId1" Type="http://schemas.openxmlformats.org/officeDocument/2006/relationships/image" Target="../media/image20.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jpe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3.jpeg"/><Relationship Id="rId1" Type="http://schemas.openxmlformats.org/officeDocument/2006/relationships/image" Target="../media/image22.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jpe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jpeg"/></Relationships>
</file>

<file path=ppt/slides/_rels/slide29.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7.xml"/><Relationship Id="rId3" Type="http://schemas.openxmlformats.org/officeDocument/2006/relationships/hyperlink" Target="&#20117;&#20872;&#23665;&#20250;&#24072;.avi" TargetMode="External"/><Relationship Id="rId2" Type="http://schemas.openxmlformats.org/officeDocument/2006/relationships/image" Target="../media/image27.png"/><Relationship Id="rId1" Type="http://schemas.openxmlformats.org/officeDocument/2006/relationships/oleObject" Target="../embeddings/oleObject1.bin"/></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9.png"/><Relationship Id="rId1" Type="http://schemas.openxmlformats.org/officeDocument/2006/relationships/image" Target="../media/image28.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0.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3.jpeg"/><Relationship Id="rId3" Type="http://schemas.openxmlformats.org/officeDocument/2006/relationships/image" Target="../media/image32.jpeg"/><Relationship Id="rId2" Type="http://schemas.openxmlformats.org/officeDocument/2006/relationships/hyperlink" Target="http://www.997788.com/mini/shopstation/SHOP/detail.asp?table=&#22270;&#20070;&#25919;&#27835;&#23459;&#20256;&amp;id=439486" TargetMode="External"/><Relationship Id="rId1" Type="http://schemas.openxmlformats.org/officeDocument/2006/relationships/image" Target="../media/image31.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audio" Target="../media/audio2.wav"/><Relationship Id="rId3" Type="http://schemas.openxmlformats.org/officeDocument/2006/relationships/audio" Target="../media/audio1.wav"/><Relationship Id="rId2" Type="http://schemas.openxmlformats.org/officeDocument/2006/relationships/image" Target="../media/image35.jpeg"/><Relationship Id="rId1" Type="http://schemas.openxmlformats.org/officeDocument/2006/relationships/image" Target="../media/image34.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png"/><Relationship Id="rId1" Type="http://schemas.openxmlformats.org/officeDocument/2006/relationships/image" Target="../media/image36.pn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9.jpeg"/><Relationship Id="rId1" Type="http://schemas.openxmlformats.org/officeDocument/2006/relationships/image" Target="../media/image38.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0.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1.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2.jpeg"/></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3.png"/></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5.jpeg"/><Relationship Id="rId1" Type="http://schemas.openxmlformats.org/officeDocument/2006/relationships/image" Target="../media/image44.jpe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image" Target="../media/image46.jpeg"/></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3.wav"/><Relationship Id="rId1" Type="http://schemas.openxmlformats.org/officeDocument/2006/relationships/image" Target="../media/image47.png"/></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8.png"/></Relationships>
</file>

<file path=ppt/slides/_rels/slide55.xml.rels><?xml version="1.0" encoding="UTF-8" standalone="yes"?>
<Relationships xmlns="http://schemas.openxmlformats.org/package/2006/relationships"><Relationship Id="rId9" Type="http://schemas.openxmlformats.org/officeDocument/2006/relationships/image" Target="../media/image57.png"/><Relationship Id="rId8" Type="http://schemas.openxmlformats.org/officeDocument/2006/relationships/image" Target="../media/image56.png"/><Relationship Id="rId7" Type="http://schemas.openxmlformats.org/officeDocument/2006/relationships/image" Target="../media/image55.png"/><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GIF"/><Relationship Id="rId3" Type="http://schemas.openxmlformats.org/officeDocument/2006/relationships/image" Target="../media/image51.GIF"/><Relationship Id="rId29" Type="http://schemas.openxmlformats.org/officeDocument/2006/relationships/slideLayout" Target="../slideLayouts/slideLayout7.xml"/><Relationship Id="rId28" Type="http://schemas.openxmlformats.org/officeDocument/2006/relationships/audio" Target="../media/audio2.wav"/><Relationship Id="rId27" Type="http://schemas.openxmlformats.org/officeDocument/2006/relationships/audio" Target="../media/audio4.wav"/><Relationship Id="rId26" Type="http://schemas.openxmlformats.org/officeDocument/2006/relationships/image" Target="../media/image74.png"/><Relationship Id="rId25" Type="http://schemas.openxmlformats.org/officeDocument/2006/relationships/image" Target="../media/image73.png"/><Relationship Id="rId24" Type="http://schemas.openxmlformats.org/officeDocument/2006/relationships/image" Target="../media/image72.png"/><Relationship Id="rId23" Type="http://schemas.openxmlformats.org/officeDocument/2006/relationships/image" Target="../media/image71.png"/><Relationship Id="rId22" Type="http://schemas.openxmlformats.org/officeDocument/2006/relationships/image" Target="../media/image70.png"/><Relationship Id="rId21" Type="http://schemas.openxmlformats.org/officeDocument/2006/relationships/image" Target="../media/image69.png"/><Relationship Id="rId20" Type="http://schemas.openxmlformats.org/officeDocument/2006/relationships/image" Target="../media/image68.png"/><Relationship Id="rId2" Type="http://schemas.openxmlformats.org/officeDocument/2006/relationships/image" Target="../media/image50.GIF"/><Relationship Id="rId19" Type="http://schemas.openxmlformats.org/officeDocument/2006/relationships/image" Target="../media/image67.png"/><Relationship Id="rId18" Type="http://schemas.openxmlformats.org/officeDocument/2006/relationships/image" Target="../media/image66.png"/><Relationship Id="rId17" Type="http://schemas.openxmlformats.org/officeDocument/2006/relationships/image" Target="../media/image65.png"/><Relationship Id="rId16" Type="http://schemas.openxmlformats.org/officeDocument/2006/relationships/image" Target="../media/image64.png"/><Relationship Id="rId15" Type="http://schemas.openxmlformats.org/officeDocument/2006/relationships/image" Target="../media/image63.png"/><Relationship Id="rId14" Type="http://schemas.openxmlformats.org/officeDocument/2006/relationships/image" Target="../media/image62.png"/><Relationship Id="rId13" Type="http://schemas.openxmlformats.org/officeDocument/2006/relationships/image" Target="../media/image61.png"/><Relationship Id="rId12" Type="http://schemas.openxmlformats.org/officeDocument/2006/relationships/image" Target="../media/image60.png"/><Relationship Id="rId11" Type="http://schemas.openxmlformats.org/officeDocument/2006/relationships/image" Target="../media/image59.png"/><Relationship Id="rId10" Type="http://schemas.openxmlformats.org/officeDocument/2006/relationships/image" Target="../media/image58.png"/><Relationship Id="rId1" Type="http://schemas.openxmlformats.org/officeDocument/2006/relationships/image" Target="../media/image49.jpeg"/></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5.wav"/><Relationship Id="rId1" Type="http://schemas.openxmlformats.org/officeDocument/2006/relationships/image" Target="../media/image75.jpe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9" Type="http://schemas.openxmlformats.org/officeDocument/2006/relationships/image" Target="../media/image84.jpeg"/><Relationship Id="rId8" Type="http://schemas.openxmlformats.org/officeDocument/2006/relationships/image" Target="../media/image83.jpeg"/><Relationship Id="rId7" Type="http://schemas.openxmlformats.org/officeDocument/2006/relationships/image" Target="../media/image82.jpeg"/><Relationship Id="rId6" Type="http://schemas.openxmlformats.org/officeDocument/2006/relationships/image" Target="../media/image81.jpeg"/><Relationship Id="rId5" Type="http://schemas.openxmlformats.org/officeDocument/2006/relationships/image" Target="../media/image80.jpeg"/><Relationship Id="rId4" Type="http://schemas.openxmlformats.org/officeDocument/2006/relationships/image" Target="../media/image79.jpeg"/><Relationship Id="rId3" Type="http://schemas.openxmlformats.org/officeDocument/2006/relationships/image" Target="../media/image78.jpeg"/><Relationship Id="rId2" Type="http://schemas.openxmlformats.org/officeDocument/2006/relationships/image" Target="../media/image77.jpeg"/><Relationship Id="rId10" Type="http://schemas.openxmlformats.org/officeDocument/2006/relationships/slideLayout" Target="../slideLayouts/slideLayout7.xml"/><Relationship Id="rId1" Type="http://schemas.openxmlformats.org/officeDocument/2006/relationships/image" Target="../media/image7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1010920" y="491490"/>
            <a:ext cx="10852150" cy="1864995"/>
          </a:xfrm>
        </p:spPr>
        <p:txBody>
          <a:bodyPr/>
          <a:lstStyle/>
          <a:p>
            <a:r>
              <a:rPr lang="zh-CN" altLang="en-US" sz="4800">
                <a:solidFill>
                  <a:srgbClr val="FF0000"/>
                </a:solidFill>
                <a:effectLst/>
              </a:rPr>
              <a:t>第</a:t>
            </a:r>
            <a:r>
              <a:rPr lang="en-US" altLang="zh-CN" sz="4800">
                <a:solidFill>
                  <a:srgbClr val="FF0000"/>
                </a:solidFill>
                <a:effectLst/>
              </a:rPr>
              <a:t>22</a:t>
            </a:r>
            <a:r>
              <a:rPr lang="zh-CN" altLang="en-US" sz="4800">
                <a:solidFill>
                  <a:srgbClr val="FF0000"/>
                </a:solidFill>
                <a:effectLst/>
              </a:rPr>
              <a:t>课 南京国民政府的统治和</a:t>
            </a:r>
            <a:r>
              <a:rPr lang="zh-CN" altLang="en-US" sz="4800">
                <a:solidFill>
                  <a:srgbClr val="FF0000"/>
                </a:solidFill>
                <a:effectLst/>
              </a:rPr>
              <a:t>中国共产党开辟革命新道路</a:t>
            </a:r>
            <a:endParaRPr lang="zh-CN" altLang="en-US" sz="4800">
              <a:solidFill>
                <a:srgbClr val="FF0000"/>
              </a:solidFill>
              <a:effectLst/>
            </a:endParaRPr>
          </a:p>
        </p:txBody>
      </p:sp>
      <p:pic>
        <p:nvPicPr>
          <p:cNvPr id="4" name="图片 3"/>
          <p:cNvPicPr>
            <a:picLocks noChangeAspect="1"/>
          </p:cNvPicPr>
          <p:nvPr/>
        </p:nvPicPr>
        <p:blipFill>
          <a:blip r:embed="rId2"/>
          <a:stretch>
            <a:fillRect/>
          </a:stretch>
        </p:blipFill>
        <p:spPr>
          <a:xfrm>
            <a:off x="318770" y="2267585"/>
            <a:ext cx="5725160" cy="4340225"/>
          </a:xfrm>
          <a:prstGeom prst="rect">
            <a:avLst/>
          </a:prstGeom>
        </p:spPr>
      </p:pic>
      <p:pic>
        <p:nvPicPr>
          <p:cNvPr id="6" name="图片 5"/>
          <p:cNvPicPr>
            <a:picLocks noChangeAspect="1"/>
          </p:cNvPicPr>
          <p:nvPr/>
        </p:nvPicPr>
        <p:blipFill>
          <a:blip r:embed="rId3"/>
          <a:stretch>
            <a:fillRect/>
          </a:stretch>
        </p:blipFill>
        <p:spPr>
          <a:xfrm>
            <a:off x="6135370" y="2266950"/>
            <a:ext cx="5923915" cy="4340860"/>
          </a:xfrm>
          <a:prstGeom prst="rect">
            <a:avLst/>
          </a:prstGeom>
        </p:spPr>
      </p:pic>
    </p:spTree>
    <p:custDataLst>
      <p:tags r:id="rId4"/>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 name="表格 26625"/>
          <p:cNvGraphicFramePr/>
          <p:nvPr>
            <p:custDataLst>
              <p:tags r:id="rId1"/>
            </p:custDataLst>
          </p:nvPr>
        </p:nvGraphicFramePr>
        <p:xfrm>
          <a:off x="2227898" y="2965133"/>
          <a:ext cx="8032750" cy="3597275"/>
        </p:xfrm>
        <a:graphic>
          <a:graphicData uri="http://schemas.openxmlformats.org/drawingml/2006/table">
            <a:tbl>
              <a:tblPr/>
              <a:tblGrid>
                <a:gridCol w="968375"/>
                <a:gridCol w="7064375"/>
              </a:tblGrid>
              <a:tr h="563245">
                <a:tc gridSpan="2">
                  <a:txBody>
                    <a:bodyPr/>
                    <a:lstStyle/>
                    <a:p>
                      <a:pPr marL="0" lvl="0" indent="0" algn="ctr">
                        <a:buNone/>
                      </a:pPr>
                      <a:r>
                        <a:rPr lang="zh-CN" altLang="en-US" sz="3000" b="1" dirty="0">
                          <a:solidFill>
                            <a:srgbClr val="0000FF"/>
                          </a:solidFill>
                          <a:effectLst/>
                          <a:latin typeface="微软雅黑" panose="020B0503020204020204" charset="-122"/>
                          <a:ea typeface="微软雅黑" panose="020B0503020204020204" charset="-122"/>
                        </a:rPr>
                        <a:t>南京国民政府的建立</a:t>
                      </a:r>
                      <a:endParaRPr lang="zh-CN" altLang="en-US" sz="3000" b="1" dirty="0">
                        <a:solidFill>
                          <a:srgbClr val="0000FF"/>
                        </a:solidFill>
                        <a:effectLst/>
                        <a:latin typeface="微软雅黑" panose="020B0503020204020204" charset="-122"/>
                        <a:ea typeface="微软雅黑" panose="020B0503020204020204" charset="-122"/>
                      </a:endParaRPr>
                    </a:p>
                  </a:txBody>
                  <a:tcPr marL="91447" marR="91447">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62610">
                <a:tc>
                  <a:txBody>
                    <a:bodyPr/>
                    <a:lstStyle/>
                    <a:p>
                      <a:pPr marL="0" lvl="0" indent="0">
                        <a:buNone/>
                      </a:pPr>
                      <a:r>
                        <a:rPr lang="zh-CN" altLang="en-US" sz="3000" b="1" dirty="0">
                          <a:solidFill>
                            <a:schemeClr val="tx1"/>
                          </a:solidFill>
                          <a:effectLst/>
                          <a:ea typeface="微软雅黑" panose="020B0503020204020204" charset="-122"/>
                        </a:rPr>
                        <a:t>时间</a:t>
                      </a:r>
                      <a:endParaRPr lang="zh-CN" altLang="en-US" sz="3000" b="1" dirty="0">
                        <a:solidFill>
                          <a:schemeClr val="tx1"/>
                        </a:solidFill>
                        <a:effectLst/>
                        <a:ea typeface="微软雅黑" panose="020B0503020204020204" charset="-122"/>
                      </a:endParaRPr>
                    </a:p>
                  </a:txBody>
                  <a:tcPr marL="91447" marR="91447">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charset="-122"/>
                        <a:ea typeface="微软雅黑" panose="020B0503020204020204" charset="-122"/>
                      </a:endParaRPr>
                    </a:p>
                  </a:txBody>
                  <a:tcPr marL="91447" marR="91447">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63245">
                <a:tc>
                  <a:txBody>
                    <a:bodyPr/>
                    <a:lstStyle/>
                    <a:p>
                      <a:pPr marL="0" lvl="0" indent="0">
                        <a:buNone/>
                      </a:pPr>
                      <a:r>
                        <a:rPr lang="zh-CN" altLang="en-US" sz="3000" b="1" dirty="0">
                          <a:solidFill>
                            <a:schemeClr val="tx1"/>
                          </a:solidFill>
                          <a:effectLst/>
                          <a:ea typeface="微软雅黑" panose="020B0503020204020204" charset="-122"/>
                        </a:rPr>
                        <a:t>地点</a:t>
                      </a:r>
                      <a:endParaRPr lang="zh-CN" altLang="en-US" sz="3000" b="1" dirty="0">
                        <a:solidFill>
                          <a:schemeClr val="tx1"/>
                        </a:solidFill>
                        <a:effectLst/>
                        <a:ea typeface="微软雅黑" panose="020B0503020204020204" charset="-122"/>
                      </a:endParaRPr>
                    </a:p>
                  </a:txBody>
                  <a:tcPr marL="91447" marR="91447">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charset="-122"/>
                        <a:ea typeface="微软雅黑" panose="020B0503020204020204" charset="-122"/>
                      </a:endParaRPr>
                    </a:p>
                  </a:txBody>
                  <a:tcPr marL="91447" marR="91447">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344930">
                <a:tc>
                  <a:txBody>
                    <a:bodyPr/>
                    <a:lstStyle/>
                    <a:p>
                      <a:pPr marL="0" lvl="0" indent="0">
                        <a:buNone/>
                      </a:pPr>
                      <a:r>
                        <a:rPr lang="zh-CN" altLang="zh-CN" sz="3000" b="1" dirty="0">
                          <a:effectLst/>
                          <a:ea typeface="微软雅黑" panose="020B0503020204020204" charset="-122"/>
                          <a:sym typeface="+mn-ea"/>
                        </a:rPr>
                        <a:t>性质</a:t>
                      </a:r>
                      <a:endParaRPr lang="zh-CN" altLang="zh-CN" sz="3000" b="1" dirty="0">
                        <a:effectLst/>
                        <a:ea typeface="微软雅黑" panose="020B0503020204020204" charset="-122"/>
                        <a:sym typeface="+mn-ea"/>
                      </a:endParaRPr>
                    </a:p>
                    <a:p>
                      <a:pPr marL="0" lvl="0" indent="0">
                        <a:buNone/>
                      </a:pPr>
                      <a:endParaRPr lang="zh-CN" altLang="en-US" sz="3000" b="1" dirty="0">
                        <a:solidFill>
                          <a:schemeClr val="tx1"/>
                        </a:solidFill>
                        <a:effectLst/>
                        <a:ea typeface="微软雅黑" panose="020B0503020204020204" charset="-122"/>
                      </a:endParaRPr>
                    </a:p>
                  </a:txBody>
                  <a:tcPr marL="91447" marR="91447">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charset="-122"/>
                        <a:ea typeface="微软雅黑" panose="020B0503020204020204" charset="-122"/>
                      </a:endParaRPr>
                    </a:p>
                  </a:txBody>
                  <a:tcPr marL="91447" marR="91447">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63245">
                <a:tc>
                  <a:txBody>
                    <a:bodyPr/>
                    <a:lstStyle/>
                    <a:p>
                      <a:pPr marL="0" lvl="0" indent="0">
                        <a:buNone/>
                      </a:pPr>
                      <a:r>
                        <a:rPr lang="zh-CN" altLang="en-US" sz="3000" b="1" dirty="0">
                          <a:solidFill>
                            <a:schemeClr val="tx1"/>
                          </a:solidFill>
                          <a:effectLst/>
                          <a:ea typeface="微软雅黑" panose="020B0503020204020204" charset="-122"/>
                        </a:rPr>
                        <a:t>统一</a:t>
                      </a:r>
                      <a:endParaRPr lang="zh-CN" altLang="en-US" sz="3000" b="1" dirty="0">
                        <a:solidFill>
                          <a:schemeClr val="tx1"/>
                        </a:solidFill>
                        <a:effectLst/>
                        <a:ea typeface="微软雅黑" panose="020B0503020204020204" charset="-122"/>
                      </a:endParaRPr>
                    </a:p>
                  </a:txBody>
                  <a:tcPr marL="91447" marR="91447">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ea typeface="微软雅黑" panose="020B0503020204020204" charset="-122"/>
                      </a:endParaRPr>
                    </a:p>
                  </a:txBody>
                  <a:tcPr marL="91447" marR="91447">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17429" name="文本框 26650"/>
          <p:cNvSpPr txBox="1">
            <a:spLocks noChangeArrowheads="1"/>
          </p:cNvSpPr>
          <p:nvPr/>
        </p:nvSpPr>
        <p:spPr bwMode="auto">
          <a:xfrm>
            <a:off x="5020310" y="3542348"/>
            <a:ext cx="2448694"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微软雅黑" panose="020B0503020204020204" charset="-122"/>
                <a:ea typeface="微软雅黑" panose="020B0503020204020204" charset="-122"/>
              </a:rPr>
              <a:t>1927</a:t>
            </a:r>
            <a:r>
              <a:rPr lang="zh-CN" altLang="en-US" sz="2800" b="1" dirty="0">
                <a:latin typeface="微软雅黑" panose="020B0503020204020204" charset="-122"/>
                <a:ea typeface="微软雅黑" panose="020B0503020204020204" charset="-122"/>
              </a:rPr>
              <a:t>年</a:t>
            </a:r>
            <a:r>
              <a:rPr lang="en-US" altLang="zh-CN" sz="2800" b="1" dirty="0">
                <a:latin typeface="微软雅黑" panose="020B0503020204020204" charset="-122"/>
                <a:ea typeface="微软雅黑" panose="020B0503020204020204" charset="-122"/>
              </a:rPr>
              <a:t>4</a:t>
            </a:r>
            <a:r>
              <a:rPr lang="zh-CN" altLang="en-US" sz="2800" b="1" dirty="0">
                <a:latin typeface="微软雅黑" panose="020B0503020204020204" charset="-122"/>
                <a:ea typeface="微软雅黑" panose="020B0503020204020204" charset="-122"/>
              </a:rPr>
              <a:t>月</a:t>
            </a:r>
            <a:endParaRPr lang="zh-CN" altLang="en-US" sz="2800" b="1" dirty="0">
              <a:latin typeface="微软雅黑" panose="020B0503020204020204" charset="-122"/>
              <a:ea typeface="微软雅黑" panose="020B0503020204020204" charset="-122"/>
            </a:endParaRPr>
          </a:p>
        </p:txBody>
      </p:sp>
      <p:sp>
        <p:nvSpPr>
          <p:cNvPr id="2" name="文本框 26650"/>
          <p:cNvSpPr txBox="1">
            <a:spLocks noChangeArrowheads="1"/>
          </p:cNvSpPr>
          <p:nvPr/>
        </p:nvSpPr>
        <p:spPr bwMode="auto">
          <a:xfrm>
            <a:off x="5730240" y="4137343"/>
            <a:ext cx="10287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charset="-122"/>
                <a:ea typeface="微软雅黑" panose="020B0503020204020204" charset="-122"/>
              </a:rPr>
              <a:t>南京</a:t>
            </a:r>
            <a:endParaRPr lang="zh-CN" altLang="en-US" sz="2800" b="1" dirty="0">
              <a:latin typeface="微软雅黑" panose="020B0503020204020204" charset="-122"/>
              <a:ea typeface="微软雅黑" panose="020B0503020204020204" charset="-122"/>
            </a:endParaRPr>
          </a:p>
        </p:txBody>
      </p:sp>
      <p:sp>
        <p:nvSpPr>
          <p:cNvPr id="52230" name="文本框 52229"/>
          <p:cNvSpPr txBox="1"/>
          <p:nvPr/>
        </p:nvSpPr>
        <p:spPr>
          <a:xfrm>
            <a:off x="3172460" y="4779010"/>
            <a:ext cx="7007225" cy="1076325"/>
          </a:xfrm>
          <a:prstGeom prst="rect">
            <a:avLst/>
          </a:prstGeom>
          <a:solidFill>
            <a:srgbClr val="FF0000">
              <a:alpha val="0"/>
            </a:srgbClr>
          </a:solidFill>
          <a:ln w="9525">
            <a:noFill/>
          </a:ln>
        </p:spPr>
        <p:txBody>
          <a:bodyPr>
            <a:spAutoFit/>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defRPr/>
            </a:pPr>
            <a:r>
              <a:rPr lang="zh-CN" altLang="en-US" sz="2800" b="1" noProof="1">
                <a:latin typeface="微软雅黑" panose="020B0503020204020204" charset="-122"/>
                <a:ea typeface="微软雅黑" panose="020B0503020204020204" charset="-122"/>
              </a:rPr>
              <a:t>代表大地主、大资产阶级的利益，对外投靠帝国主义，对内镇压人民革命。</a:t>
            </a:r>
            <a:r>
              <a:rPr lang="zh-CN" altLang="en-US" sz="3600" b="1" noProof="1">
                <a:latin typeface="微软雅黑" panose="020B0503020204020204" charset="-122"/>
                <a:ea typeface="微软雅黑" panose="020B0503020204020204" charset="-122"/>
              </a:rPr>
              <a:t> </a:t>
            </a:r>
            <a:endParaRPr lang="zh-CN" altLang="en-US" sz="3600" b="1" noProof="1">
              <a:latin typeface="微软雅黑" panose="020B0503020204020204" charset="-122"/>
              <a:ea typeface="微软雅黑" panose="020B0503020204020204" charset="-122"/>
            </a:endParaRPr>
          </a:p>
        </p:txBody>
      </p:sp>
      <p:sp>
        <p:nvSpPr>
          <p:cNvPr id="3" name="文本框 26650"/>
          <p:cNvSpPr txBox="1">
            <a:spLocks noChangeArrowheads="1"/>
          </p:cNvSpPr>
          <p:nvPr/>
        </p:nvSpPr>
        <p:spPr bwMode="auto">
          <a:xfrm>
            <a:off x="3313430" y="6040755"/>
            <a:ext cx="70675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微软雅黑" panose="020B0503020204020204" charset="-122"/>
                <a:ea typeface="微软雅黑" panose="020B0503020204020204" charset="-122"/>
              </a:rPr>
              <a:t>1928</a:t>
            </a:r>
            <a:r>
              <a:rPr lang="zh-CN" altLang="en-US" sz="2800" b="1" dirty="0">
                <a:latin typeface="微软雅黑" panose="020B0503020204020204" charset="-122"/>
                <a:ea typeface="微软雅黑" panose="020B0503020204020204" charset="-122"/>
              </a:rPr>
              <a:t>年底，南京政府在名义上统一了全国</a:t>
            </a:r>
            <a:endParaRPr lang="zh-CN" altLang="en-US" sz="2800" b="1" dirty="0">
              <a:latin typeface="微软雅黑" panose="020B0503020204020204" charset="-122"/>
              <a:ea typeface="微软雅黑" panose="020B0503020204020204" charset="-122"/>
            </a:endParaRPr>
          </a:p>
        </p:txBody>
      </p:sp>
      <p:sp>
        <p:nvSpPr>
          <p:cNvPr id="8" name="矩形 7174"/>
          <p:cNvSpPr>
            <a:spLocks noChangeArrowheads="1"/>
          </p:cNvSpPr>
          <p:nvPr/>
        </p:nvSpPr>
        <p:spPr bwMode="auto">
          <a:xfrm>
            <a:off x="455930" y="335915"/>
            <a:ext cx="6448425" cy="5340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nSpc>
                <a:spcPct val="90000"/>
              </a:lnSpc>
              <a:spcBef>
                <a:spcPct val="20000"/>
              </a:spcBef>
            </a:pPr>
            <a:r>
              <a:rPr lang="zh-CN" altLang="en-US" sz="3200" b="1" dirty="0">
                <a:latin typeface="微软雅黑" panose="020B0503020204020204" charset="-122"/>
                <a:ea typeface="微软雅黑" panose="020B0503020204020204" charset="-122"/>
              </a:rPr>
              <a:t>一 、</a:t>
            </a:r>
            <a:r>
              <a:rPr lang="zh-CN" altLang="en-US" sz="3200" b="1" dirty="0">
                <a:latin typeface="微软雅黑" panose="020B0503020204020204" charset="-122"/>
                <a:ea typeface="微软雅黑" panose="020B0503020204020204" charset="-122"/>
              </a:rPr>
              <a:t>南京国民政府的统治</a:t>
            </a:r>
            <a:endParaRPr lang="zh-CN" altLang="en-US" sz="3200" b="1" dirty="0">
              <a:latin typeface="微软雅黑" panose="020B0503020204020204" charset="-122"/>
              <a:ea typeface="微软雅黑" panose="020B0503020204020204" charset="-122"/>
            </a:endParaRPr>
          </a:p>
        </p:txBody>
      </p:sp>
      <p:sp>
        <p:nvSpPr>
          <p:cNvPr id="100" name="文本框 99"/>
          <p:cNvSpPr txBox="1"/>
          <p:nvPr/>
        </p:nvSpPr>
        <p:spPr>
          <a:xfrm>
            <a:off x="1195705" y="1266190"/>
            <a:ext cx="10502265" cy="1568450"/>
          </a:xfrm>
          <a:prstGeom prst="rect">
            <a:avLst/>
          </a:prstGeom>
          <a:noFill/>
          <a:ln w="9525">
            <a:noFill/>
          </a:ln>
        </p:spPr>
        <p:txBody>
          <a:bodyPr wrap="square">
            <a:spAutoFit/>
          </a:bodyPr>
          <a:p>
            <a:pPr indent="355600"/>
            <a:r>
              <a:rPr lang="en-US" sz="3200" b="0">
                <a:latin typeface="Times New Roman" panose="02020603050405020304" charset="0"/>
                <a:ea typeface="宋体" panose="02010600030101010101" pitchFamily="2" charset="-122"/>
              </a:rPr>
              <a:t>1.</a:t>
            </a:r>
            <a:r>
              <a:rPr lang="en-US" sz="3200" b="0">
                <a:latin typeface="宋体" panose="02010600030101010101" pitchFamily="2" charset="-122"/>
                <a:cs typeface="Times New Roman" panose="02020603050405020304" charset="0"/>
              </a:rPr>
              <a:t>“</a:t>
            </a:r>
            <a:r>
              <a:rPr lang="zh-CN" sz="3200" b="0">
                <a:ea typeface="宋体" panose="02010600030101010101" pitchFamily="2" charset="-122"/>
              </a:rPr>
              <a:t>宁汉合流</a:t>
            </a:r>
            <a:r>
              <a:rPr lang="en-US" sz="3200" b="0">
                <a:latin typeface="宋体" panose="02010600030101010101" pitchFamily="2" charset="-122"/>
                <a:cs typeface="Times New Roman" panose="02020603050405020304" charset="0"/>
              </a:rPr>
              <a:t>”</a:t>
            </a:r>
            <a:r>
              <a:rPr lang="en-US" sz="3200" b="0">
                <a:latin typeface="Times New Roman" panose="02020603050405020304" charset="0"/>
                <a:ea typeface="宋体" panose="02010600030101010101" pitchFamily="2" charset="-122"/>
              </a:rPr>
              <a:t>1927</a:t>
            </a:r>
            <a:r>
              <a:rPr lang="zh-CN" sz="3200" b="0">
                <a:ea typeface="宋体" panose="02010600030101010101" pitchFamily="2" charset="-122"/>
              </a:rPr>
              <a:t>年秋，</a:t>
            </a:r>
            <a:r>
              <a:rPr lang="zh-CN" sz="3200" b="0" u="sng">
                <a:ea typeface="宋体" panose="02010600030101010101" pitchFamily="2" charset="-122"/>
              </a:rPr>
              <a:t>武汉国民政府</a:t>
            </a:r>
            <a:r>
              <a:rPr lang="zh-CN" sz="3200" b="0">
                <a:ea typeface="宋体" panose="02010600030101010101" pitchFamily="2" charset="-122"/>
              </a:rPr>
              <a:t>与南京国民政府合并，史称</a:t>
            </a:r>
            <a:r>
              <a:rPr lang="en-US" sz="3200" b="0">
                <a:latin typeface="宋体" panose="02010600030101010101" pitchFamily="2" charset="-122"/>
                <a:cs typeface="Times New Roman" panose="02020603050405020304" charset="0"/>
              </a:rPr>
              <a:t>“</a:t>
            </a:r>
            <a:r>
              <a:rPr lang="zh-CN" sz="3200" b="0">
                <a:ea typeface="宋体" panose="02010600030101010101" pitchFamily="2" charset="-122"/>
              </a:rPr>
              <a:t>宁汉合流</a:t>
            </a:r>
            <a:r>
              <a:rPr lang="en-US" sz="3200" b="0">
                <a:latin typeface="宋体" panose="02010600030101010101" pitchFamily="2" charset="-122"/>
                <a:cs typeface="Times New Roman" panose="02020603050405020304" charset="0"/>
              </a:rPr>
              <a:t>”</a:t>
            </a:r>
            <a:r>
              <a:rPr lang="zh-CN" sz="3200" b="0">
                <a:ea typeface="宋体" panose="02010600030101010101" pitchFamily="2" charset="-122"/>
              </a:rPr>
              <a:t>。它标志着国民党一党专制统治的确立。</a:t>
            </a:r>
            <a:endParaRPr lang="zh-CN" altLang="en-US" sz="3200" b="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7429"/>
                                        </p:tgtEl>
                                        <p:attrNameLst>
                                          <p:attrName>style.visibility</p:attrName>
                                        </p:attrNameLst>
                                      </p:cBhvr>
                                      <p:to>
                                        <p:strVal val="visible"/>
                                      </p:to>
                                    </p:set>
                                    <p:animEffect transition="in" filter="fade">
                                      <p:cBhvr>
                                        <p:cTn id="7" dur="800" decel="100000"/>
                                        <p:tgtEl>
                                          <p:spTgt spid="17429"/>
                                        </p:tgtEl>
                                      </p:cBhvr>
                                    </p:animEffect>
                                    <p:anim calcmode="lin" valueType="num">
                                      <p:cBhvr>
                                        <p:cTn id="8" dur="800" decel="100000" fill="hold"/>
                                        <p:tgtEl>
                                          <p:spTgt spid="17429"/>
                                        </p:tgtEl>
                                        <p:attrNameLst>
                                          <p:attrName>style.rotation</p:attrName>
                                        </p:attrNameLst>
                                      </p:cBhvr>
                                      <p:tavLst>
                                        <p:tav tm="0">
                                          <p:val>
                                            <p:fltVal val="-90"/>
                                          </p:val>
                                        </p:tav>
                                        <p:tav tm="100000">
                                          <p:val>
                                            <p:fltVal val="0"/>
                                          </p:val>
                                        </p:tav>
                                      </p:tavLst>
                                    </p:anim>
                                    <p:anim calcmode="lin" valueType="num">
                                      <p:cBhvr>
                                        <p:cTn id="9" dur="800" decel="100000" fill="hold"/>
                                        <p:tgtEl>
                                          <p:spTgt spid="17429"/>
                                        </p:tgtEl>
                                        <p:attrNameLst>
                                          <p:attrName>ppt_x</p:attrName>
                                        </p:attrNameLst>
                                      </p:cBhvr>
                                      <p:tavLst>
                                        <p:tav tm="0">
                                          <p:val>
                                            <p:strVal val="#ppt_x+0.4"/>
                                          </p:val>
                                        </p:tav>
                                        <p:tav tm="100000">
                                          <p:val>
                                            <p:strVal val="#ppt_x-0.05"/>
                                          </p:val>
                                        </p:tav>
                                      </p:tavLst>
                                    </p:anim>
                                    <p:anim calcmode="lin" valueType="num">
                                      <p:cBhvr>
                                        <p:cTn id="10" dur="800" decel="100000" fill="hold"/>
                                        <p:tgtEl>
                                          <p:spTgt spid="1742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742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7429"/>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800" decel="100000"/>
                                        <p:tgtEl>
                                          <p:spTgt spid="2"/>
                                        </p:tgtEl>
                                      </p:cBhvr>
                                    </p:animEffect>
                                    <p:anim calcmode="lin" valueType="num">
                                      <p:cBhvr>
                                        <p:cTn id="18" dur="800" decel="100000" fill="hold"/>
                                        <p:tgtEl>
                                          <p:spTgt spid="2"/>
                                        </p:tgtEl>
                                        <p:attrNameLst>
                                          <p:attrName>style.rotation</p:attrName>
                                        </p:attrNameLst>
                                      </p:cBhvr>
                                      <p:tavLst>
                                        <p:tav tm="0">
                                          <p:val>
                                            <p:fltVal val="-90"/>
                                          </p:val>
                                        </p:tav>
                                        <p:tav tm="100000">
                                          <p:val>
                                            <p:fltVal val="0"/>
                                          </p:val>
                                        </p:tav>
                                      </p:tavLst>
                                    </p:anim>
                                    <p:anim calcmode="lin" valueType="num">
                                      <p:cBhvr>
                                        <p:cTn id="19" dur="800" decel="100000" fill="hold"/>
                                        <p:tgtEl>
                                          <p:spTgt spid="2"/>
                                        </p:tgtEl>
                                        <p:attrNameLst>
                                          <p:attrName>ppt_x</p:attrName>
                                        </p:attrNameLst>
                                      </p:cBhvr>
                                      <p:tavLst>
                                        <p:tav tm="0">
                                          <p:val>
                                            <p:strVal val="#ppt_x+0.4"/>
                                          </p:val>
                                        </p:tav>
                                        <p:tav tm="100000">
                                          <p:val>
                                            <p:strVal val="#ppt_x-0.05"/>
                                          </p:val>
                                        </p:tav>
                                      </p:tavLst>
                                    </p:anim>
                                    <p:anim calcmode="lin" valueType="num">
                                      <p:cBhvr>
                                        <p:cTn id="20" dur="800" decel="100000" fill="hold"/>
                                        <p:tgtEl>
                                          <p:spTgt spid="2"/>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223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30" presetClass="entr" presetSubtype="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800" decel="100000"/>
                                        <p:tgtEl>
                                          <p:spTgt spid="3"/>
                                        </p:tgtEl>
                                      </p:cBhvr>
                                    </p:animEffect>
                                    <p:anim calcmode="lin" valueType="num">
                                      <p:cBhvr>
                                        <p:cTn id="32" dur="800" decel="100000" fill="hold"/>
                                        <p:tgtEl>
                                          <p:spTgt spid="3"/>
                                        </p:tgtEl>
                                        <p:attrNameLst>
                                          <p:attrName>style.rotation</p:attrName>
                                        </p:attrNameLst>
                                      </p:cBhvr>
                                      <p:tavLst>
                                        <p:tav tm="0">
                                          <p:val>
                                            <p:fltVal val="-90"/>
                                          </p:val>
                                        </p:tav>
                                        <p:tav tm="100000">
                                          <p:val>
                                            <p:fltVal val="0"/>
                                          </p:val>
                                        </p:tav>
                                      </p:tavLst>
                                    </p:anim>
                                    <p:anim calcmode="lin" valueType="num">
                                      <p:cBhvr>
                                        <p:cTn id="33" dur="800" decel="100000" fill="hold"/>
                                        <p:tgtEl>
                                          <p:spTgt spid="3"/>
                                        </p:tgtEl>
                                        <p:attrNameLst>
                                          <p:attrName>ppt_x</p:attrName>
                                        </p:attrNameLst>
                                      </p:cBhvr>
                                      <p:tavLst>
                                        <p:tav tm="0">
                                          <p:val>
                                            <p:strVal val="#ppt_x+0.4"/>
                                          </p:val>
                                        </p:tav>
                                        <p:tav tm="100000">
                                          <p:val>
                                            <p:strVal val="#ppt_x-0.05"/>
                                          </p:val>
                                        </p:tav>
                                      </p:tavLst>
                                    </p:anim>
                                    <p:anim calcmode="lin" valueType="num">
                                      <p:cBhvr>
                                        <p:cTn id="34" dur="800" decel="100000" fill="hold"/>
                                        <p:tgtEl>
                                          <p:spTgt spid="3"/>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9" grpId="0"/>
      <p:bldP spid="2" grpId="0"/>
      <p:bldP spid="52230" grpId="0" bldLvl="0" animBg="1"/>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图片 34817" descr="天白日滿地紅國旗"/>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05566" y="495328"/>
            <a:ext cx="4522799" cy="3314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6" name="文本框 34818"/>
          <p:cNvSpPr txBox="1">
            <a:spLocks noChangeArrowheads="1"/>
          </p:cNvSpPr>
          <p:nvPr/>
        </p:nvSpPr>
        <p:spPr bwMode="auto">
          <a:xfrm>
            <a:off x="1095375" y="4286250"/>
            <a:ext cx="10690860" cy="2030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2800" b="1" dirty="0">
                <a:latin typeface="微软雅黑" panose="020B0503020204020204" charset="-122"/>
                <a:ea typeface="微软雅黑" panose="020B0503020204020204" charset="-122"/>
              </a:rPr>
              <a:t>    </a:t>
            </a:r>
            <a:r>
              <a:rPr lang="zh-CN" altLang="en-US" sz="2800" b="1" dirty="0">
                <a:latin typeface="微软雅黑" panose="020B0503020204020204" charset="-122"/>
                <a:ea typeface="微软雅黑" panose="020B0503020204020204" charset="-122"/>
              </a:rPr>
              <a:t>1928年，张作霖之子张学良通电宣告东北三省服从国民政府，改旗易帜。</a:t>
            </a:r>
            <a:r>
              <a:rPr lang="zh-CN" altLang="en-US" sz="2800" b="1" dirty="0">
                <a:latin typeface="微软雅黑" panose="020B0503020204020204" charset="-122"/>
                <a:ea typeface="微软雅黑" panose="020B0503020204020204" charset="-122"/>
              </a:rPr>
              <a:t>南京国民政府统一了全国，开始了国民党对中国的统治。</a:t>
            </a:r>
            <a:endParaRPr lang="zh-CN" altLang="en-US" sz="2800" b="1" dirty="0">
              <a:latin typeface="微软雅黑" panose="020B0503020204020204" charset="-122"/>
              <a:ea typeface="微软雅黑" panose="020B0503020204020204" charset="-122"/>
            </a:endParaRPr>
          </a:p>
          <a:p>
            <a:pPr>
              <a:lnSpc>
                <a:spcPct val="150000"/>
              </a:lnSpc>
            </a:pPr>
            <a:r>
              <a:rPr lang="zh-CN" altLang="en-US" sz="2800" b="1" dirty="0">
                <a:latin typeface="微软雅黑" panose="020B0503020204020204" charset="-122"/>
                <a:ea typeface="微软雅黑" panose="020B0503020204020204" charset="-122"/>
              </a:rPr>
              <a:t>    图为当时的国旗“青天白日满地红旗”。</a:t>
            </a:r>
            <a:endParaRPr lang="zh-CN" altLang="en-US" sz="2800" b="1" dirty="0">
              <a:latin typeface="微软雅黑" panose="020B0503020204020204" charset="-122"/>
              <a:ea typeface="微软雅黑" panose="020B0503020204020204" charset="-122"/>
            </a:endParaRPr>
          </a:p>
        </p:txBody>
      </p:sp>
      <p:pic>
        <p:nvPicPr>
          <p:cNvPr id="2" name="图片 1"/>
          <p:cNvPicPr>
            <a:picLocks noChangeAspect="1"/>
          </p:cNvPicPr>
          <p:nvPr/>
        </p:nvPicPr>
        <p:blipFill>
          <a:blip r:embed="rId2"/>
          <a:stretch>
            <a:fillRect/>
          </a:stretch>
        </p:blipFill>
        <p:spPr>
          <a:xfrm>
            <a:off x="6502795" y="495327"/>
            <a:ext cx="4593865" cy="39553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235585" y="1415415"/>
            <a:ext cx="5983605" cy="4027170"/>
          </a:xfrm>
          <a:prstGeom prst="rect">
            <a:avLst/>
          </a:prstGeom>
        </p:spPr>
      </p:pic>
      <p:pic>
        <p:nvPicPr>
          <p:cNvPr id="3" name="图片 2"/>
          <p:cNvPicPr>
            <a:picLocks noChangeAspect="1"/>
          </p:cNvPicPr>
          <p:nvPr/>
        </p:nvPicPr>
        <p:blipFill>
          <a:blip r:embed="rId2"/>
          <a:stretch>
            <a:fillRect/>
          </a:stretch>
        </p:blipFill>
        <p:spPr>
          <a:xfrm>
            <a:off x="6326505" y="1365250"/>
            <a:ext cx="5525770" cy="4096385"/>
          </a:xfrm>
          <a:prstGeom prst="rect">
            <a:avLst/>
          </a:prstGeom>
        </p:spPr>
      </p:pic>
      <p:sp>
        <p:nvSpPr>
          <p:cNvPr id="4" name="文本框 3"/>
          <p:cNvSpPr txBox="1"/>
          <p:nvPr/>
        </p:nvSpPr>
        <p:spPr>
          <a:xfrm>
            <a:off x="6388735" y="4949825"/>
            <a:ext cx="5412740" cy="460375"/>
          </a:xfrm>
          <a:prstGeom prst="rect">
            <a:avLst/>
          </a:prstGeom>
          <a:noFill/>
        </p:spPr>
        <p:txBody>
          <a:bodyPr wrap="square" rtlCol="0">
            <a:spAutoFit/>
          </a:bodyPr>
          <a:p>
            <a:r>
              <a:rPr lang="zh-CN" altLang="en-US" sz="2400">
                <a:solidFill>
                  <a:srgbClr val="FF0000"/>
                </a:solidFill>
              </a:rPr>
              <a:t>喜顺，他妈了个巴子的，我</a:t>
            </a:r>
            <a:r>
              <a:rPr lang="zh-CN" altLang="en-US" sz="2400">
                <a:solidFill>
                  <a:srgbClr val="FF0000"/>
                </a:solidFill>
              </a:rPr>
              <a:t>好像不行了</a:t>
            </a:r>
            <a:endParaRPr lang="zh-CN" altLang="en-US" sz="2400">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431165" y="0"/>
            <a:ext cx="10236835" cy="68580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a:stretch>
            <a:fillRect/>
          </a:stretch>
        </p:blipFill>
        <p:spPr>
          <a:xfrm>
            <a:off x="1524000" y="137795"/>
            <a:ext cx="9144000" cy="626872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62" name="文本占位符 92161"/>
          <p:cNvSpPr>
            <a:spLocks noGrp="1"/>
          </p:cNvSpPr>
          <p:nvPr>
            <p:ph type="body" idx="1"/>
          </p:nvPr>
        </p:nvSpPr>
        <p:spPr>
          <a:xfrm>
            <a:off x="382270" y="323215"/>
            <a:ext cx="11745595" cy="6210935"/>
          </a:xfrm>
        </p:spPr>
        <p:txBody>
          <a:bodyPr/>
          <a:p>
            <a:pPr>
              <a:lnSpc>
                <a:spcPct val="90000"/>
              </a:lnSpc>
              <a:buNone/>
            </a:pPr>
            <a:r>
              <a:rPr lang="zh-CN" altLang="en-US" sz="3200" b="1" dirty="0">
                <a:solidFill>
                  <a:srgbClr val="FF3300"/>
                </a:solidFill>
                <a:latin typeface="黑体" panose="02010609060101010101" pitchFamily="49" charset="-122"/>
                <a:ea typeface="黑体" panose="02010609060101010101" pitchFamily="49" charset="-122"/>
              </a:rPr>
              <a:t>币制改革：</a:t>
            </a:r>
            <a:r>
              <a:rPr lang="zh-CN" altLang="en-US" sz="3200" b="1" dirty="0">
                <a:latin typeface="黑体" panose="02010609060101010101" pitchFamily="49" charset="-122"/>
                <a:ea typeface="黑体" panose="02010609060101010101" pitchFamily="49" charset="-122"/>
              </a:rPr>
              <a:t> </a:t>
            </a:r>
            <a:r>
              <a:rPr lang="en-US" altLang="zh-CN" sz="3200" b="1" dirty="0">
                <a:solidFill>
                  <a:srgbClr val="0000FF"/>
                </a:solidFill>
                <a:latin typeface="黑体" panose="02010609060101010101" pitchFamily="49" charset="-122"/>
                <a:ea typeface="黑体" panose="02010609060101010101" pitchFamily="49" charset="-122"/>
              </a:rPr>
              <a:t>1935</a:t>
            </a:r>
            <a:r>
              <a:rPr lang="zh-CN" altLang="en-US" sz="3200" b="1" dirty="0">
                <a:solidFill>
                  <a:srgbClr val="0000FF"/>
                </a:solidFill>
                <a:latin typeface="黑体" panose="02010609060101010101" pitchFamily="49" charset="-122"/>
                <a:ea typeface="黑体" panose="02010609060101010101" pitchFamily="49" charset="-122"/>
              </a:rPr>
              <a:t>年</a:t>
            </a:r>
            <a:endParaRPr lang="zh-CN" altLang="en-US" sz="3200" b="1" dirty="0">
              <a:solidFill>
                <a:srgbClr val="0000FF"/>
              </a:solidFill>
              <a:latin typeface="黑体" panose="02010609060101010101" pitchFamily="49" charset="-122"/>
              <a:ea typeface="黑体" panose="02010609060101010101" pitchFamily="49" charset="-122"/>
            </a:endParaRPr>
          </a:p>
          <a:p>
            <a:pPr>
              <a:lnSpc>
                <a:spcPct val="90000"/>
              </a:lnSpc>
              <a:buNone/>
            </a:pPr>
            <a:r>
              <a:rPr lang="en-US" altLang="zh-CN" sz="3200" b="1" dirty="0">
                <a:solidFill>
                  <a:srgbClr val="9933FF"/>
                </a:solidFill>
                <a:latin typeface="黑体" panose="02010609060101010101" pitchFamily="49" charset="-122"/>
                <a:ea typeface="黑体" panose="02010609060101010101" pitchFamily="49" charset="-122"/>
              </a:rPr>
              <a:t>1</a:t>
            </a:r>
            <a:r>
              <a:rPr lang="zh-CN" altLang="en-US" sz="3200" b="1" dirty="0">
                <a:solidFill>
                  <a:srgbClr val="9933FF"/>
                </a:solidFill>
                <a:latin typeface="黑体" panose="02010609060101010101" pitchFamily="49" charset="-122"/>
                <a:ea typeface="黑体" panose="02010609060101010101" pitchFamily="49" charset="-122"/>
              </a:rPr>
              <a:t>、目的：</a:t>
            </a:r>
            <a:r>
              <a:rPr lang="zh-CN" altLang="en-US" sz="3200" b="1" dirty="0">
                <a:latin typeface="黑体" panose="02010609060101010101" pitchFamily="49" charset="-122"/>
                <a:ea typeface="黑体" panose="02010609060101010101" pitchFamily="49" charset="-122"/>
              </a:rPr>
              <a:t>为了防止白银外流</a:t>
            </a:r>
            <a:endParaRPr lang="zh-CN" altLang="en-US" sz="3200" b="1" dirty="0">
              <a:latin typeface="黑体" panose="02010609060101010101" pitchFamily="49" charset="-122"/>
              <a:ea typeface="黑体" panose="02010609060101010101" pitchFamily="49" charset="-122"/>
            </a:endParaRPr>
          </a:p>
          <a:p>
            <a:pPr>
              <a:lnSpc>
                <a:spcPct val="90000"/>
              </a:lnSpc>
              <a:buNone/>
            </a:pPr>
            <a:r>
              <a:rPr lang="en-US" altLang="zh-CN" sz="3200" b="1" dirty="0">
                <a:solidFill>
                  <a:srgbClr val="9933FF"/>
                </a:solidFill>
                <a:latin typeface="黑体" panose="02010609060101010101" pitchFamily="49" charset="-122"/>
                <a:ea typeface="黑体" panose="02010609060101010101" pitchFamily="49" charset="-122"/>
              </a:rPr>
              <a:t>2</a:t>
            </a:r>
            <a:r>
              <a:rPr lang="zh-CN" altLang="en-US" sz="3200" b="1" dirty="0">
                <a:solidFill>
                  <a:srgbClr val="9933FF"/>
                </a:solidFill>
                <a:latin typeface="黑体" panose="02010609060101010101" pitchFamily="49" charset="-122"/>
                <a:ea typeface="黑体" panose="02010609060101010101" pitchFamily="49" charset="-122"/>
              </a:rPr>
              <a:t>、内容：</a:t>
            </a:r>
            <a:endParaRPr lang="zh-CN" altLang="en-US" sz="3200" b="1" dirty="0">
              <a:latin typeface="黑体" panose="02010609060101010101" pitchFamily="49" charset="-122"/>
              <a:ea typeface="黑体" panose="02010609060101010101" pitchFamily="49" charset="-122"/>
            </a:endParaRPr>
          </a:p>
          <a:p>
            <a:pPr>
              <a:lnSpc>
                <a:spcPct val="90000"/>
              </a:lnSpc>
              <a:buNone/>
            </a:pPr>
            <a:r>
              <a:rPr lang="en-US" altLang="zh-CN" sz="3200" b="1" dirty="0">
                <a:latin typeface="黑体" panose="02010609060101010101" pitchFamily="49" charset="-122"/>
                <a:ea typeface="黑体" panose="02010609060101010101" pitchFamily="49" charset="-122"/>
              </a:rPr>
              <a:t>①</a:t>
            </a:r>
            <a:r>
              <a:rPr lang="zh-CN" altLang="en-US" sz="3200" b="1" dirty="0">
                <a:solidFill>
                  <a:srgbClr val="A50021"/>
                </a:solidFill>
                <a:latin typeface="黑体" panose="02010609060101010101" pitchFamily="49" charset="-122"/>
                <a:ea typeface="黑体" panose="02010609060101010101" pitchFamily="49" charset="-122"/>
              </a:rPr>
              <a:t>统一货币发行权，实行法币政策。</a:t>
            </a:r>
            <a:r>
              <a:rPr lang="zh-CN" altLang="en-US" sz="3200" b="1" dirty="0">
                <a:latin typeface="黑体" panose="02010609060101010101" pitchFamily="49" charset="-122"/>
                <a:ea typeface="黑体" panose="02010609060101010101" pitchFamily="49" charset="-122"/>
              </a:rPr>
              <a:t>以中央、中国、交通三银行（后加中国农民银行）所发行之钞票为法币</a:t>
            </a:r>
            <a:endParaRPr lang="zh-CN" altLang="en-US" sz="3200" b="1" dirty="0">
              <a:latin typeface="黑体" panose="02010609060101010101" pitchFamily="49" charset="-122"/>
              <a:ea typeface="黑体" panose="02010609060101010101" pitchFamily="49" charset="-122"/>
            </a:endParaRPr>
          </a:p>
          <a:p>
            <a:pPr>
              <a:lnSpc>
                <a:spcPct val="90000"/>
              </a:lnSpc>
              <a:buNone/>
            </a:pPr>
            <a:r>
              <a:rPr lang="en-US" altLang="zh-CN" sz="3200" b="1" dirty="0">
                <a:latin typeface="黑体" panose="02010609060101010101" pitchFamily="49" charset="-122"/>
                <a:ea typeface="黑体" panose="02010609060101010101" pitchFamily="49" charset="-122"/>
              </a:rPr>
              <a:t>②</a:t>
            </a:r>
            <a:r>
              <a:rPr lang="zh-CN" altLang="en-US" sz="3200" b="1" dirty="0">
                <a:solidFill>
                  <a:srgbClr val="A50021"/>
                </a:solidFill>
                <a:latin typeface="黑体" panose="02010609060101010101" pitchFamily="49" charset="-122"/>
                <a:ea typeface="黑体" panose="02010609060101010101" pitchFamily="49" charset="-122"/>
              </a:rPr>
              <a:t>实行白银国有。</a:t>
            </a:r>
            <a:r>
              <a:rPr lang="zh-CN" altLang="en-US" sz="3200" b="1" dirty="0">
                <a:latin typeface="黑体" panose="02010609060101010101" pitchFamily="49" charset="-122"/>
                <a:ea typeface="黑体" panose="02010609060101010101" pitchFamily="49" charset="-122"/>
              </a:rPr>
              <a:t>凡银钱行号商店及其他公私机关或个人，持有银本位币或其他银币等应交指定机构兑换法币。</a:t>
            </a:r>
            <a:endParaRPr lang="zh-CN" altLang="en-US" sz="3200" b="1" dirty="0">
              <a:latin typeface="黑体" panose="02010609060101010101" pitchFamily="49" charset="-122"/>
              <a:ea typeface="黑体" panose="02010609060101010101" pitchFamily="49" charset="-122"/>
            </a:endParaRPr>
          </a:p>
          <a:p>
            <a:pPr>
              <a:lnSpc>
                <a:spcPct val="90000"/>
              </a:lnSpc>
              <a:buNone/>
            </a:pPr>
            <a:r>
              <a:rPr lang="en-US" altLang="zh-CN" sz="3200" b="1" dirty="0">
                <a:latin typeface="黑体" panose="02010609060101010101" pitchFamily="49" charset="-122"/>
                <a:ea typeface="黑体" panose="02010609060101010101" pitchFamily="49" charset="-122"/>
              </a:rPr>
              <a:t>③</a:t>
            </a:r>
            <a:r>
              <a:rPr lang="zh-CN" altLang="en-US" sz="3200" b="1" dirty="0">
                <a:latin typeface="黑体" panose="02010609060101010101" pitchFamily="49" charset="-122"/>
                <a:ea typeface="黑体" panose="02010609060101010101" pitchFamily="49" charset="-122"/>
              </a:rPr>
              <a:t>为使法币对外汇比价稳定，规定由</a:t>
            </a:r>
            <a:r>
              <a:rPr lang="zh-CN" altLang="en-US" sz="3200" b="1" dirty="0">
                <a:solidFill>
                  <a:srgbClr val="A50021"/>
                </a:solidFill>
                <a:latin typeface="黑体" panose="02010609060101010101" pitchFamily="49" charset="-122"/>
                <a:ea typeface="黑体" panose="02010609060101010101" pitchFamily="49" charset="-122"/>
              </a:rPr>
              <a:t>中央、中国、交通三行无限制买卖外汇</a:t>
            </a:r>
            <a:endParaRPr lang="zh-CN" altLang="en-US" sz="3200" b="1" dirty="0">
              <a:solidFill>
                <a:srgbClr val="A50021"/>
              </a:solidFill>
              <a:latin typeface="黑体" panose="02010609060101010101" pitchFamily="49" charset="-122"/>
              <a:ea typeface="黑体" panose="02010609060101010101" pitchFamily="49" charset="-122"/>
            </a:endParaRPr>
          </a:p>
          <a:p>
            <a:pPr>
              <a:lnSpc>
                <a:spcPct val="85000"/>
              </a:lnSpc>
              <a:buNone/>
            </a:pPr>
            <a:r>
              <a:rPr lang="en-US" altLang="zh-CN" sz="3200" b="1" dirty="0">
                <a:solidFill>
                  <a:srgbClr val="9933FF"/>
                </a:solidFill>
                <a:latin typeface="黑体" panose="02010609060101010101" pitchFamily="49" charset="-122"/>
                <a:ea typeface="黑体" panose="02010609060101010101" pitchFamily="49" charset="-122"/>
              </a:rPr>
              <a:t>3</a:t>
            </a:r>
            <a:r>
              <a:rPr lang="zh-CN" altLang="en-US" sz="3200" b="1" dirty="0">
                <a:solidFill>
                  <a:srgbClr val="9933FF"/>
                </a:solidFill>
                <a:latin typeface="黑体" panose="02010609060101010101" pitchFamily="49" charset="-122"/>
                <a:ea typeface="黑体" panose="02010609060101010101" pitchFamily="49" charset="-122"/>
              </a:rPr>
              <a:t>、影响：</a:t>
            </a:r>
            <a:endParaRPr lang="zh-CN" altLang="en-US" sz="3200" b="1" dirty="0">
              <a:solidFill>
                <a:srgbClr val="9933FF"/>
              </a:solidFill>
              <a:latin typeface="黑体" panose="02010609060101010101" pitchFamily="49" charset="-122"/>
              <a:ea typeface="黑体" panose="02010609060101010101" pitchFamily="49" charset="-122"/>
            </a:endParaRPr>
          </a:p>
          <a:p>
            <a:pPr>
              <a:lnSpc>
                <a:spcPct val="85000"/>
              </a:lnSpc>
              <a:buNone/>
            </a:pPr>
            <a:r>
              <a:rPr lang="zh-CN" altLang="en-US" sz="3200" b="1" dirty="0">
                <a:latin typeface="黑体" panose="02010609060101010101" pitchFamily="49" charset="-122"/>
                <a:ea typeface="黑体" panose="02010609060101010101" pitchFamily="49" charset="-122"/>
              </a:rPr>
              <a:t>防止白银外流，稳定金融市场，促进物价回升，刺激生产复苏起到一定作用</a:t>
            </a:r>
            <a:endParaRPr lang="zh-CN" altLang="en-US" sz="3200" b="1" dirty="0">
              <a:latin typeface="黑体" panose="02010609060101010101" pitchFamily="49" charset="-122"/>
              <a:ea typeface="黑体" panose="02010609060101010101" pitchFamily="49"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2226" name="文本框 52225"/>
          <p:cNvSpPr txBox="1"/>
          <p:nvPr/>
        </p:nvSpPr>
        <p:spPr>
          <a:xfrm>
            <a:off x="1445895" y="1170940"/>
            <a:ext cx="10338435" cy="1076325"/>
          </a:xfrm>
          <a:prstGeom prst="rect">
            <a:avLst/>
          </a:prstGeom>
          <a:noFill/>
          <a:ln w="38100">
            <a:noFill/>
          </a:ln>
        </p:spPr>
        <p:txBody>
          <a:bodyPr wrap="square">
            <a:spAutoFit/>
          </a:bodyPr>
          <a:p>
            <a:pPr>
              <a:buFontTx/>
            </a:pPr>
            <a:r>
              <a:rPr lang="en-US" altLang="zh-CN" sz="3200" b="1" noProof="1">
                <a:solidFill>
                  <a:srgbClr val="660033"/>
                </a:solidFill>
                <a:effectLst/>
                <a:latin typeface="宋体" panose="02010600030101010101" pitchFamily="2" charset="-122"/>
                <a:ea typeface="宋体" panose="02010600030101010101" pitchFamily="2" charset="-122"/>
                <a:cs typeface="宋体" panose="02010600030101010101" pitchFamily="2" charset="-122"/>
              </a:rPr>
              <a:t>1</a:t>
            </a:r>
            <a:r>
              <a:rPr lang="zh-CN" altLang="en-US" sz="3200" b="1" noProof="1" dirty="0">
                <a:solidFill>
                  <a:srgbClr val="660033"/>
                </a:solidFill>
                <a:effectLst/>
                <a:latin typeface="宋体" panose="02010600030101010101" pitchFamily="2" charset="-122"/>
                <a:ea typeface="宋体" panose="02010600030101010101" pitchFamily="2" charset="-122"/>
                <a:cs typeface="宋体" panose="02010600030101010101" pitchFamily="2" charset="-122"/>
              </a:rPr>
              <a:t>）含义：</a:t>
            </a:r>
            <a:r>
              <a:rPr lang="zh-CN" altLang="en-US" sz="3200" b="1" noProof="1" dirty="0">
                <a:effectLst/>
                <a:latin typeface="宋体" panose="02010600030101010101" pitchFamily="2" charset="-122"/>
                <a:ea typeface="宋体" panose="02010600030101010101" pitchFamily="2" charset="-122"/>
                <a:cs typeface="宋体" panose="02010600030101010101" pitchFamily="2" charset="-122"/>
              </a:rPr>
              <a:t>半殖民地半封建国家中的垄断性</a:t>
            </a:r>
            <a:r>
              <a:rPr lang="zh-CN" altLang="en-US" sz="3200" b="1" noProof="1" dirty="0">
                <a:solidFill>
                  <a:srgbClr val="0000FF"/>
                </a:solidFill>
                <a:effectLst/>
                <a:latin typeface="宋体" panose="02010600030101010101" pitchFamily="2" charset="-122"/>
                <a:ea typeface="宋体" panose="02010600030101010101" pitchFamily="2" charset="-122"/>
                <a:cs typeface="宋体" panose="02010600030101010101" pitchFamily="2" charset="-122"/>
              </a:rPr>
              <a:t>资本和国家政权相结合</a:t>
            </a:r>
            <a:r>
              <a:rPr lang="zh-CN" altLang="en-US" sz="3200" b="1" noProof="1" dirty="0">
                <a:effectLst/>
                <a:latin typeface="宋体" panose="02010600030101010101" pitchFamily="2" charset="-122"/>
                <a:ea typeface="宋体" panose="02010600030101010101" pitchFamily="2" charset="-122"/>
                <a:cs typeface="宋体" panose="02010600030101010101" pitchFamily="2" charset="-122"/>
              </a:rPr>
              <a:t>，依附于外国资本主义而形成的资本形式。</a:t>
            </a:r>
            <a:endParaRPr lang="zh-CN" altLang="en-US" sz="3200" b="1" noProof="1"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52227" name="文本框 52226"/>
          <p:cNvSpPr txBox="1"/>
          <p:nvPr/>
        </p:nvSpPr>
        <p:spPr>
          <a:xfrm>
            <a:off x="489585" y="320993"/>
            <a:ext cx="1816100" cy="583565"/>
          </a:xfrm>
          <a:prstGeom prst="rect">
            <a:avLst/>
          </a:prstGeom>
          <a:noFill/>
          <a:ln w="38100" cap="flat" cmpd="sng">
            <a:noFill/>
            <a:prstDash val="solid"/>
            <a:miter/>
            <a:headEnd type="none" w="med" len="med"/>
            <a:tailEnd type="none" w="med" len="med"/>
          </a:ln>
        </p:spPr>
        <p:txBody>
          <a:bodyPr wrap="none" anchor="t">
            <a:spAutoFit/>
          </a:bodyPr>
          <a:p>
            <a:pPr>
              <a:buFontTx/>
            </a:pPr>
            <a:r>
              <a:rPr lang="zh-CN" altLang="en-US" sz="3200" b="1" noProof="1" dirty="0">
                <a:solidFill>
                  <a:srgbClr val="FF0000"/>
                </a:solidFill>
                <a:effectLst/>
                <a:latin typeface="黑体" panose="02010609060101010101" pitchFamily="49" charset="-122"/>
                <a:ea typeface="黑体" panose="02010609060101010101" pitchFamily="49" charset="-122"/>
                <a:cs typeface="+mn-cs"/>
              </a:rPr>
              <a:t>官僚资本</a:t>
            </a:r>
            <a:endParaRPr lang="zh-CN" altLang="en-US" sz="3200" b="1" noProof="1" dirty="0">
              <a:solidFill>
                <a:srgbClr val="FF0000"/>
              </a:solidFill>
              <a:effectLst/>
              <a:latin typeface="黑体" panose="02010609060101010101" pitchFamily="49" charset="-122"/>
              <a:ea typeface="黑体" panose="02010609060101010101" pitchFamily="49" charset="-122"/>
              <a:cs typeface="+mn-cs"/>
            </a:endParaRPr>
          </a:p>
        </p:txBody>
      </p:sp>
      <p:sp>
        <p:nvSpPr>
          <p:cNvPr id="52228" name="文本框 52227"/>
          <p:cNvSpPr txBox="1"/>
          <p:nvPr/>
        </p:nvSpPr>
        <p:spPr>
          <a:xfrm>
            <a:off x="1445895" y="2644140"/>
            <a:ext cx="8922385" cy="2061210"/>
          </a:xfrm>
          <a:prstGeom prst="rect">
            <a:avLst/>
          </a:prstGeom>
          <a:noFill/>
          <a:ln w="9525">
            <a:noFill/>
          </a:ln>
        </p:spPr>
        <p:txBody>
          <a:bodyPr wrap="square" anchor="t">
            <a:spAutoFit/>
          </a:bodyPr>
          <a:p>
            <a:pPr>
              <a:buFontTx/>
            </a:pPr>
            <a:r>
              <a:rPr lang="en-US" altLang="zh-CN" sz="3200" b="1" noProof="1">
                <a:solidFill>
                  <a:srgbClr val="660033"/>
                </a:solidFill>
                <a:effectLst>
                  <a:outerShdw blurRad="38100" dist="38100" dir="2700000">
                    <a:srgbClr val="000000"/>
                  </a:outerShdw>
                </a:effectLst>
                <a:latin typeface="宋体" panose="02010600030101010101" pitchFamily="2" charset="-122"/>
                <a:ea typeface="宋体" panose="02010600030101010101" pitchFamily="2" charset="-122"/>
                <a:cs typeface="宋体" panose="02010600030101010101" pitchFamily="2" charset="-122"/>
              </a:rPr>
              <a:t>2</a:t>
            </a:r>
            <a:r>
              <a:rPr lang="zh-CN" altLang="en-US" sz="3200" b="1" noProof="1" dirty="0">
                <a:solidFill>
                  <a:srgbClr val="660033"/>
                </a:solidFill>
                <a:effectLst>
                  <a:outerShdw blurRad="38100" dist="38100" dir="2700000">
                    <a:srgbClr val="000000"/>
                  </a:outerShdw>
                </a:effectLst>
                <a:latin typeface="宋体" panose="02010600030101010101" pitchFamily="2" charset="-122"/>
                <a:ea typeface="宋体" panose="02010600030101010101" pitchFamily="2" charset="-122"/>
                <a:cs typeface="宋体" panose="02010600030101010101" pitchFamily="2" charset="-122"/>
              </a:rPr>
              <a:t>）特点：</a:t>
            </a:r>
            <a:endParaRPr lang="zh-CN" altLang="en-US" sz="3200" b="1" noProof="1" dirty="0">
              <a:solidFill>
                <a:srgbClr val="660033"/>
              </a:solidFill>
              <a:effectLst>
                <a:outerShdw blurRad="38100" dist="38100" dir="2700000">
                  <a:srgbClr val="000000"/>
                </a:outerShdw>
              </a:effectLst>
              <a:latin typeface="宋体" panose="02010600030101010101" pitchFamily="2" charset="-122"/>
              <a:ea typeface="宋体" panose="02010600030101010101" pitchFamily="2" charset="-122"/>
              <a:cs typeface="宋体" panose="02010600030101010101" pitchFamily="2" charset="-122"/>
            </a:endParaRPr>
          </a:p>
          <a:p>
            <a:pPr>
              <a:buFontTx/>
            </a:pPr>
            <a:r>
              <a:rPr lang="zh-CN" altLang="en-US" sz="3200" b="1" noProof="1" dirty="0">
                <a:latin typeface="宋体" panose="02010600030101010101" pitchFamily="2" charset="-122"/>
                <a:ea typeface="宋体" panose="02010600030101010101" pitchFamily="2" charset="-122"/>
                <a:cs typeface="宋体" panose="02010600030101010101" pitchFamily="2" charset="-122"/>
              </a:rPr>
              <a:t>与国家政权相结合，具有</a:t>
            </a:r>
            <a:r>
              <a:rPr lang="zh-CN" altLang="en-US" sz="3200" b="1" noProof="1" dirty="0">
                <a:solidFill>
                  <a:srgbClr val="660033"/>
                </a:solidFill>
                <a:latin typeface="宋体" panose="02010600030101010101" pitchFamily="2" charset="-122"/>
                <a:ea typeface="宋体" panose="02010600030101010101" pitchFamily="2" charset="-122"/>
                <a:cs typeface="宋体" panose="02010600030101010101" pitchFamily="2" charset="-122"/>
              </a:rPr>
              <a:t>垄断性</a:t>
            </a:r>
            <a:endParaRPr lang="zh-CN" altLang="en-US" sz="3200" b="1" noProof="1" dirty="0">
              <a:solidFill>
                <a:srgbClr val="660033"/>
              </a:solidFill>
              <a:latin typeface="宋体" panose="02010600030101010101" pitchFamily="2" charset="-122"/>
              <a:ea typeface="宋体" panose="02010600030101010101" pitchFamily="2" charset="-122"/>
              <a:cs typeface="宋体" panose="02010600030101010101" pitchFamily="2" charset="-122"/>
            </a:endParaRPr>
          </a:p>
          <a:p>
            <a:pPr>
              <a:buFontTx/>
            </a:pPr>
            <a:r>
              <a:rPr lang="zh-CN" altLang="en-US" sz="3200" b="1" noProof="1" dirty="0">
                <a:latin typeface="宋体" panose="02010600030101010101" pitchFamily="2" charset="-122"/>
                <a:ea typeface="宋体" panose="02010600030101010101" pitchFamily="2" charset="-122"/>
                <a:cs typeface="宋体" panose="02010600030101010101" pitchFamily="2" charset="-122"/>
              </a:rPr>
              <a:t>与外国资本主义相结合，具有</a:t>
            </a:r>
            <a:r>
              <a:rPr lang="zh-CN" altLang="en-US" sz="3200" b="1" noProof="1" dirty="0">
                <a:solidFill>
                  <a:srgbClr val="660033"/>
                </a:solidFill>
                <a:latin typeface="宋体" panose="02010600030101010101" pitchFamily="2" charset="-122"/>
                <a:ea typeface="宋体" panose="02010600030101010101" pitchFamily="2" charset="-122"/>
                <a:cs typeface="宋体" panose="02010600030101010101" pitchFamily="2" charset="-122"/>
              </a:rPr>
              <a:t>买办性</a:t>
            </a:r>
            <a:endParaRPr lang="zh-CN" altLang="en-US" sz="3200" b="1" noProof="1" dirty="0">
              <a:solidFill>
                <a:srgbClr val="660033"/>
              </a:solidFill>
              <a:latin typeface="宋体" panose="02010600030101010101" pitchFamily="2" charset="-122"/>
              <a:ea typeface="宋体" panose="02010600030101010101" pitchFamily="2" charset="-122"/>
              <a:cs typeface="宋体" panose="02010600030101010101" pitchFamily="2" charset="-122"/>
            </a:endParaRPr>
          </a:p>
          <a:p>
            <a:pPr>
              <a:buFontTx/>
            </a:pPr>
            <a:r>
              <a:rPr lang="zh-CN" altLang="en-US" sz="3200" b="1" noProof="1" dirty="0">
                <a:latin typeface="宋体" panose="02010600030101010101" pitchFamily="2" charset="-122"/>
                <a:ea typeface="宋体" panose="02010600030101010101" pitchFamily="2" charset="-122"/>
                <a:cs typeface="宋体" panose="02010600030101010101" pitchFamily="2" charset="-122"/>
              </a:rPr>
              <a:t>与本国封建势力相结合，具有</a:t>
            </a:r>
            <a:r>
              <a:rPr lang="zh-CN" altLang="en-US" sz="3200" b="1" noProof="1" dirty="0">
                <a:solidFill>
                  <a:srgbClr val="660033"/>
                </a:solidFill>
                <a:latin typeface="宋体" panose="02010600030101010101" pitchFamily="2" charset="-122"/>
                <a:ea typeface="宋体" panose="02010600030101010101" pitchFamily="2" charset="-122"/>
                <a:cs typeface="宋体" panose="02010600030101010101" pitchFamily="2" charset="-122"/>
              </a:rPr>
              <a:t>封建性</a:t>
            </a:r>
            <a:endParaRPr lang="zh-CN" altLang="en-US" sz="3200" b="1" noProof="1" dirty="0">
              <a:solidFill>
                <a:srgbClr val="660033"/>
              </a:solidFill>
              <a:latin typeface="宋体" panose="02010600030101010101" pitchFamily="2" charset="-122"/>
              <a:ea typeface="宋体" panose="02010600030101010101" pitchFamily="2" charset="-122"/>
              <a:cs typeface="宋体" panose="02010600030101010101" pitchFamily="2" charset="-122"/>
            </a:endParaRPr>
          </a:p>
        </p:txBody>
      </p:sp>
      <p:sp>
        <p:nvSpPr>
          <p:cNvPr id="52229" name="文本框 52228"/>
          <p:cNvSpPr txBox="1"/>
          <p:nvPr/>
        </p:nvSpPr>
        <p:spPr>
          <a:xfrm>
            <a:off x="1445578" y="5297805"/>
            <a:ext cx="8987790" cy="1137285"/>
          </a:xfrm>
          <a:prstGeom prst="rect">
            <a:avLst/>
          </a:prstGeom>
          <a:noFill/>
          <a:ln w="9525">
            <a:noFill/>
          </a:ln>
        </p:spPr>
        <p:txBody>
          <a:bodyPr wrap="none" anchor="t">
            <a:spAutoFit/>
          </a:bodyPr>
          <a:p>
            <a:pPr>
              <a:buFontTx/>
            </a:pPr>
            <a:r>
              <a:rPr lang="en-US" altLang="zh-CN" sz="3600" b="1" noProof="1">
                <a:solidFill>
                  <a:srgbClr val="660033"/>
                </a:solidFill>
                <a:effectLst>
                  <a:outerShdw blurRad="38100" dist="38100" dir="2700000">
                    <a:srgbClr val="000000"/>
                  </a:outerShdw>
                </a:effectLst>
                <a:latin typeface="宋体" panose="02010600030101010101" pitchFamily="2" charset="-122"/>
                <a:ea typeface="宋体" panose="02010600030101010101" pitchFamily="2" charset="-122"/>
                <a:cs typeface="宋体" panose="02010600030101010101" pitchFamily="2" charset="-122"/>
              </a:rPr>
              <a:t>3</a:t>
            </a:r>
            <a:r>
              <a:rPr lang="zh-CN" altLang="en-US" sz="3200" b="1" noProof="1" dirty="0">
                <a:solidFill>
                  <a:srgbClr val="660033"/>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）代表：</a:t>
            </a:r>
            <a:r>
              <a:rPr lang="zh-CN" altLang="en-US" sz="3200" b="1" noProof="1" dirty="0">
                <a:solidFill>
                  <a:srgbClr val="FF00FF"/>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四大家族</a:t>
            </a:r>
            <a:r>
              <a:rPr lang="zh-CN" altLang="en-US" sz="3200" b="1" noProof="1"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a:t>
            </a:r>
            <a:r>
              <a:rPr lang="zh-CN" altLang="en-US" sz="3200" b="1" noProof="1" dirty="0">
                <a:solidFill>
                  <a:srgbClr val="0000FF"/>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蒋介石、宋子文、孔祥熙、</a:t>
            </a:r>
            <a:endParaRPr lang="zh-CN" altLang="en-US" sz="3200" b="1" noProof="1" dirty="0">
              <a:solidFill>
                <a:srgbClr val="0000FF"/>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a:p>
            <a:pPr>
              <a:buFontTx/>
            </a:pPr>
            <a:r>
              <a:rPr lang="zh-CN" altLang="en-US" sz="3200" b="1" noProof="1" dirty="0">
                <a:solidFill>
                  <a:srgbClr val="0000FF"/>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陈果夫、陈立夫</a:t>
            </a:r>
            <a:r>
              <a:rPr lang="zh-CN" altLang="en-US" sz="3200" b="1" noProof="1"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a:t>
            </a:r>
            <a:endParaRPr lang="zh-CN" altLang="en-US" sz="3200" b="1" noProof="1"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3490" name="Picture 2" descr="fc358059">
            <a:hlinkClick r:id="rId1" action="ppaction://hlinksldjump"/>
          </p:cNvPr>
          <p:cNvPicPr>
            <a:picLocks noChangeAspect="1"/>
          </p:cNvPicPr>
          <p:nvPr/>
        </p:nvPicPr>
        <p:blipFill>
          <a:blip r:embed="rId2"/>
          <a:stretch>
            <a:fillRect/>
          </a:stretch>
        </p:blipFill>
        <p:spPr>
          <a:xfrm>
            <a:off x="523875" y="95250"/>
            <a:ext cx="4287520" cy="5298440"/>
          </a:xfrm>
          <a:prstGeom prst="rect">
            <a:avLst/>
          </a:prstGeom>
          <a:noFill/>
          <a:ln w="9525">
            <a:noFill/>
          </a:ln>
        </p:spPr>
      </p:pic>
      <p:sp>
        <p:nvSpPr>
          <p:cNvPr id="63492" name="Rectangle 4"/>
          <p:cNvSpPr/>
          <p:nvPr/>
        </p:nvSpPr>
        <p:spPr>
          <a:xfrm>
            <a:off x="1126490" y="5622925"/>
            <a:ext cx="3457575" cy="1076325"/>
          </a:xfrm>
          <a:prstGeom prst="rect">
            <a:avLst/>
          </a:prstGeom>
          <a:noFill/>
          <a:ln w="12700">
            <a:noFill/>
          </a:ln>
        </p:spPr>
        <p:txBody>
          <a:bodyPr>
            <a:spAutoFit/>
          </a:bodyPr>
          <a:p>
            <a:pPr eaLnBrk="1" hangingPunct="1"/>
            <a:r>
              <a:rPr lang="zh-CN" altLang="en-US" sz="3200" b="1" dirty="0">
                <a:solidFill>
                  <a:srgbClr val="FF0000"/>
                </a:solidFill>
                <a:latin typeface="Arial" panose="020B0604020202020204" pitchFamily="34" charset="0"/>
                <a:ea typeface="黑体" panose="02010609060101010101" pitchFamily="49" charset="-122"/>
              </a:rPr>
              <a:t>蒋家天下陈家党，宋氏姐妹孔家财。</a:t>
            </a:r>
            <a:endParaRPr lang="zh-CN" altLang="en-US" sz="3200" b="1" dirty="0">
              <a:solidFill>
                <a:srgbClr val="FF0000"/>
              </a:solidFill>
              <a:latin typeface="Arial" panose="020B0604020202020204" pitchFamily="34" charset="0"/>
              <a:ea typeface="黑体" panose="02010609060101010101" pitchFamily="49" charset="-122"/>
            </a:endParaRPr>
          </a:p>
        </p:txBody>
      </p:sp>
      <p:sp>
        <p:nvSpPr>
          <p:cNvPr id="126981" name="Rectangle 5"/>
          <p:cNvSpPr/>
          <p:nvPr/>
        </p:nvSpPr>
        <p:spPr>
          <a:xfrm>
            <a:off x="5363528" y="1788795"/>
            <a:ext cx="4953000" cy="1568450"/>
          </a:xfrm>
          <a:prstGeom prst="rect">
            <a:avLst/>
          </a:prstGeom>
          <a:noFill/>
          <a:ln w="12700">
            <a:noFill/>
          </a:ln>
        </p:spPr>
        <p:txBody>
          <a:bodyPr>
            <a:spAutoFit/>
          </a:bodyPr>
          <a:p>
            <a:pPr eaLnBrk="1" hangingPunct="1">
              <a:spcBef>
                <a:spcPct val="50000"/>
              </a:spcBef>
            </a:pPr>
            <a:r>
              <a:rPr lang="zh-CN" altLang="en-US" sz="3200" b="1" dirty="0">
                <a:solidFill>
                  <a:srgbClr val="000099"/>
                </a:solidFill>
                <a:latin typeface="Arial" panose="020B0604020202020204" pitchFamily="34" charset="0"/>
                <a:ea typeface="黑体" panose="02010609060101010101" pitchFamily="49" charset="-122"/>
              </a:rPr>
              <a:t>以四大家族为首的官僚资本的急剧膨胀，而中国的民族资本在萎缩</a:t>
            </a:r>
            <a:r>
              <a:rPr lang="en-US" altLang="zh-CN" sz="3200" b="1" dirty="0">
                <a:solidFill>
                  <a:srgbClr val="000099"/>
                </a:solidFill>
                <a:latin typeface="Arial" panose="020B0604020202020204" pitchFamily="34" charset="0"/>
                <a:ea typeface="黑体" panose="02010609060101010101" pitchFamily="49" charset="-122"/>
              </a:rPr>
              <a:t>……</a:t>
            </a:r>
            <a:endParaRPr lang="en-US" altLang="zh-CN" sz="3200" b="1" dirty="0">
              <a:solidFill>
                <a:srgbClr val="000099"/>
              </a:solidFill>
              <a:latin typeface="Arial" panose="020B0604020202020204" pitchFamily="34"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6981"/>
                                        </p:tgtEl>
                                        <p:attrNameLst>
                                          <p:attrName>style.visibility</p:attrName>
                                        </p:attrNameLst>
                                      </p:cBhvr>
                                      <p:to>
                                        <p:strVal val="visible"/>
                                      </p:to>
                                    </p:set>
                                    <p:anim calcmode="lin" valueType="num">
                                      <p:cBhvr additive="base">
                                        <p:cTn id="7" dur="500" fill="hold"/>
                                        <p:tgtEl>
                                          <p:spTgt spid="126981"/>
                                        </p:tgtEl>
                                        <p:attrNameLst>
                                          <p:attrName>ppt_x</p:attrName>
                                        </p:attrNameLst>
                                      </p:cBhvr>
                                      <p:tavLst>
                                        <p:tav tm="0">
                                          <p:val>
                                            <p:strVal val="#ppt_x"/>
                                          </p:val>
                                        </p:tav>
                                        <p:tav tm="100000">
                                          <p:val>
                                            <p:strVal val="#ppt_x"/>
                                          </p:val>
                                        </p:tav>
                                      </p:tavLst>
                                    </p:anim>
                                    <p:anim calcmode="lin" valueType="num">
                                      <p:cBhvr additive="base">
                                        <p:cTn id="8" dur="500" fill="hold"/>
                                        <p:tgtEl>
                                          <p:spTgt spid="1269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8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7174"/>
          <p:cNvSpPr>
            <a:spLocks noChangeArrowheads="1"/>
          </p:cNvSpPr>
          <p:nvPr/>
        </p:nvSpPr>
        <p:spPr bwMode="auto">
          <a:xfrm>
            <a:off x="1415415" y="1455017"/>
            <a:ext cx="1728788"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charset="-122"/>
                <a:ea typeface="微软雅黑" panose="020B0503020204020204" charset="-122"/>
              </a:rPr>
              <a:t>1.</a:t>
            </a:r>
            <a:r>
              <a:rPr lang="zh-CN" altLang="en-US" sz="3200" b="1" dirty="0">
                <a:latin typeface="微软雅黑" panose="020B0503020204020204" charset="-122"/>
                <a:ea typeface="微软雅黑" panose="020B0503020204020204" charset="-122"/>
              </a:rPr>
              <a:t>原 因</a:t>
            </a:r>
            <a:endParaRPr lang="zh-CN" altLang="en-US" sz="3200" b="1" dirty="0">
              <a:latin typeface="微软雅黑" panose="020B0503020204020204" charset="-122"/>
              <a:ea typeface="微软雅黑" panose="020B0503020204020204" charset="-122"/>
            </a:endParaRPr>
          </a:p>
        </p:txBody>
      </p:sp>
      <p:sp>
        <p:nvSpPr>
          <p:cNvPr id="7" name="Text Box 9"/>
          <p:cNvSpPr txBox="1"/>
          <p:nvPr/>
        </p:nvSpPr>
        <p:spPr>
          <a:xfrm>
            <a:off x="3071664" y="3504803"/>
            <a:ext cx="4272111" cy="1076325"/>
          </a:xfrm>
          <a:prstGeom prst="rect">
            <a:avLst/>
          </a:prstGeom>
          <a:noFill/>
          <a:ln w="9525" cap="flat" cmpd="sng">
            <a:solidFill>
              <a:schemeClr val="tx1"/>
            </a:solidFill>
            <a:prstDash val="solid"/>
            <a:miter/>
            <a:headEnd type="none" w="med" len="med"/>
            <a:tailEnd type="none" w="med" len="med"/>
          </a:ln>
          <a:effectLst>
            <a:outerShdw dist="20000" dir="5400000" algn="ctr" rotWithShape="0">
              <a:srgbClr val="000000">
                <a:alpha val="32999"/>
              </a:srgbClr>
            </a:outerShdw>
          </a:effec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Tx/>
              <a:buNone/>
              <a:defRPr/>
            </a:pPr>
            <a:r>
              <a:rPr lang="zh-CN" altLang="en-US" sz="3200" b="1" noProof="1">
                <a:latin typeface="微软雅黑" panose="020B0503020204020204" charset="-122"/>
                <a:ea typeface="微软雅黑" panose="020B0503020204020204" charset="-122"/>
                <a:cs typeface="创艺简行楷"/>
              </a:rPr>
              <a:t>蒋介石发动</a:t>
            </a:r>
            <a:r>
              <a:rPr lang="zh-CN" altLang="zh-CN" sz="3200" b="1" noProof="1">
                <a:latin typeface="微软雅黑" panose="020B0503020204020204" charset="-122"/>
                <a:ea typeface="微软雅黑" panose="020B0503020204020204" charset="-122"/>
                <a:cs typeface="创艺简行楷"/>
              </a:rPr>
              <a:t>“</a:t>
            </a:r>
            <a:r>
              <a:rPr lang="zh-CN" altLang="en-US" sz="3200" b="1" noProof="1">
                <a:latin typeface="微软雅黑" panose="020B0503020204020204" charset="-122"/>
                <a:ea typeface="微软雅黑" panose="020B0503020204020204" charset="-122"/>
                <a:cs typeface="创艺简行楷"/>
              </a:rPr>
              <a:t>四一二</a:t>
            </a:r>
            <a:r>
              <a:rPr lang="en-US" altLang="zh-CN" sz="3200" b="1" noProof="1">
                <a:latin typeface="微软雅黑" panose="020B0503020204020204" charset="-122"/>
                <a:ea typeface="微软雅黑" panose="020B0503020204020204" charset="-122"/>
                <a:cs typeface="创艺简行楷"/>
              </a:rPr>
              <a:t>”</a:t>
            </a:r>
            <a:r>
              <a:rPr lang="zh-CN" altLang="en-US" sz="3200" b="1" noProof="1">
                <a:latin typeface="微软雅黑" panose="020B0503020204020204" charset="-122"/>
                <a:ea typeface="微软雅黑" panose="020B0503020204020204" charset="-122"/>
                <a:cs typeface="创艺简行楷"/>
              </a:rPr>
              <a:t>反革命政变</a:t>
            </a:r>
            <a:endParaRPr lang="zh-CN" altLang="zh-CN" sz="3200" b="1" noProof="1">
              <a:latin typeface="微软雅黑" panose="020B0503020204020204" charset="-122"/>
              <a:ea typeface="微软雅黑" panose="020B0503020204020204" charset="-122"/>
              <a:cs typeface="创艺简行楷"/>
            </a:endParaRPr>
          </a:p>
        </p:txBody>
      </p:sp>
      <p:sp>
        <p:nvSpPr>
          <p:cNvPr id="8" name="Text Box 10"/>
          <p:cNvSpPr txBox="1"/>
          <p:nvPr/>
        </p:nvSpPr>
        <p:spPr>
          <a:xfrm>
            <a:off x="3071665" y="5436513"/>
            <a:ext cx="4319736" cy="1076325"/>
          </a:xfrm>
          <a:prstGeom prst="rect">
            <a:avLst/>
          </a:prstGeom>
          <a:noFill/>
          <a:ln w="9525" cap="flat" cmpd="sng">
            <a:solidFill>
              <a:schemeClr val="tx1"/>
            </a:solidFill>
            <a:prstDash val="solid"/>
            <a:miter/>
            <a:headEnd type="none" w="med" len="med"/>
            <a:tailEnd type="none" w="med" len="med"/>
          </a:ln>
          <a:effectLst>
            <a:outerShdw dist="20000" dir="5400000" algn="ctr" rotWithShape="0">
              <a:srgbClr val="000000">
                <a:alpha val="32999"/>
              </a:srgbClr>
            </a:outerShdw>
          </a:effec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3200" b="1" noProof="1">
                <a:latin typeface="微软雅黑" panose="020B0503020204020204" charset="-122"/>
                <a:ea typeface="微软雅黑" panose="020B0503020204020204" charset="-122"/>
              </a:rPr>
              <a:t>汪精卫发动</a:t>
            </a:r>
            <a:r>
              <a:rPr lang="en-US" altLang="zh-CN" sz="3200" b="1" noProof="1">
                <a:latin typeface="微软雅黑" panose="020B0503020204020204" charset="-122"/>
                <a:ea typeface="微软雅黑" panose="020B0503020204020204" charset="-122"/>
              </a:rPr>
              <a:t>“</a:t>
            </a:r>
            <a:r>
              <a:rPr lang="zh-CN" altLang="en-US" sz="3200" b="1" noProof="1">
                <a:latin typeface="微软雅黑" panose="020B0503020204020204" charset="-122"/>
                <a:ea typeface="微软雅黑" panose="020B0503020204020204" charset="-122"/>
              </a:rPr>
              <a:t>七一五</a:t>
            </a:r>
            <a:r>
              <a:rPr lang="en-US" altLang="zh-CN" sz="3200" b="1" noProof="1">
                <a:latin typeface="微软雅黑" panose="020B0503020204020204" charset="-122"/>
                <a:ea typeface="微软雅黑" panose="020B0503020204020204" charset="-122"/>
              </a:rPr>
              <a:t>”</a:t>
            </a:r>
            <a:r>
              <a:rPr lang="zh-CN" altLang="en-US" sz="3200" b="1" noProof="1">
                <a:latin typeface="微软雅黑" panose="020B0503020204020204" charset="-122"/>
                <a:ea typeface="微软雅黑" panose="020B0503020204020204" charset="-122"/>
              </a:rPr>
              <a:t>反革命政变</a:t>
            </a:r>
            <a:endParaRPr lang="zh-CN" altLang="en-US" sz="3200" b="1" noProof="1">
              <a:latin typeface="微软雅黑" panose="020B0503020204020204" charset="-122"/>
              <a:ea typeface="微软雅黑" panose="020B0503020204020204" charset="-122"/>
            </a:endParaRPr>
          </a:p>
        </p:txBody>
      </p:sp>
      <p:sp>
        <p:nvSpPr>
          <p:cNvPr id="9" name="右箭头标注 8"/>
          <p:cNvSpPr/>
          <p:nvPr/>
        </p:nvSpPr>
        <p:spPr>
          <a:xfrm>
            <a:off x="7486650" y="4434205"/>
            <a:ext cx="968375" cy="756285"/>
          </a:xfrm>
          <a:prstGeom prst="rightArrowCallou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lt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lt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lt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lt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lt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lt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lt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lt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lt1"/>
                </a:solidFill>
                <a:latin typeface="+mn-lt"/>
                <a:ea typeface="+mn-ea"/>
                <a:cs typeface="+mn-cs"/>
              </a:defRPr>
            </a:lvl9pPr>
          </a:lstStyle>
          <a:p>
            <a:pPr algn="ctr">
              <a:buFontTx/>
              <a:buNone/>
              <a:defRPr/>
            </a:pPr>
            <a:endParaRPr lang="zh-CN" altLang="en-US" noProof="1">
              <a:ea typeface="微软雅黑" panose="020B0503020204020204" charset="-122"/>
            </a:endParaRPr>
          </a:p>
        </p:txBody>
      </p:sp>
      <p:sp>
        <p:nvSpPr>
          <p:cNvPr id="10" name="文本框 29700"/>
          <p:cNvSpPr txBox="1">
            <a:spLocks noChangeArrowheads="1"/>
          </p:cNvSpPr>
          <p:nvPr/>
        </p:nvSpPr>
        <p:spPr bwMode="auto">
          <a:xfrm>
            <a:off x="8589645" y="3782060"/>
            <a:ext cx="2941320" cy="2061210"/>
          </a:xfrm>
          <a:prstGeom prst="rect">
            <a:avLst/>
          </a:prstGeom>
          <a:noFill/>
          <a:ln w="38100">
            <a:noFill/>
            <a:miter lim="800000"/>
          </a:ln>
          <a:scene3d>
            <a:camera prst="orthographicFront"/>
            <a:lightRig rig="threePt" dir="t"/>
          </a:scene3d>
          <a:sp3d>
            <a:bevelT/>
          </a:sp3d>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zh-CN" altLang="en-US" sz="3200" b="1" dirty="0">
                <a:ea typeface="微软雅黑" panose="020B0503020204020204" charset="-122"/>
              </a:rPr>
              <a:t>中国共产党和革命群众的极大愤慨和强烈反抗</a:t>
            </a:r>
            <a:endParaRPr lang="zh-CN" altLang="en-US" sz="3200" b="1" dirty="0">
              <a:ea typeface="微软雅黑" panose="020B0503020204020204" charset="-122"/>
            </a:endParaRPr>
          </a:p>
        </p:txBody>
      </p:sp>
      <p:pic>
        <p:nvPicPr>
          <p:cNvPr id="11" name="图片 7169" descr="北伐时期的蒋介石(点击观看更多精彩图片)">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6740" y="2948265"/>
            <a:ext cx="1196975"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图片 8193" descr="050619.jpg (17276 byt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06260" y="4991695"/>
            <a:ext cx="1227138" cy="152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矩形 7174"/>
          <p:cNvSpPr>
            <a:spLocks noChangeArrowheads="1"/>
          </p:cNvSpPr>
          <p:nvPr/>
        </p:nvSpPr>
        <p:spPr bwMode="auto">
          <a:xfrm>
            <a:off x="455930" y="335915"/>
            <a:ext cx="6406515" cy="5340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nSpc>
                <a:spcPct val="90000"/>
              </a:lnSpc>
              <a:spcBef>
                <a:spcPct val="20000"/>
              </a:spcBef>
            </a:pPr>
            <a:r>
              <a:rPr lang="zh-CN" altLang="en-US" sz="3200" b="1" dirty="0">
                <a:latin typeface="微软雅黑" panose="020B0503020204020204" charset="-122"/>
                <a:ea typeface="微软雅黑" panose="020B0503020204020204" charset="-122"/>
              </a:rPr>
              <a:t>二、</a:t>
            </a:r>
            <a:r>
              <a:rPr lang="zh-CN" altLang="en-US" sz="3200" b="1" dirty="0">
                <a:latin typeface="微软雅黑" panose="020B0503020204020204" charset="-122"/>
                <a:ea typeface="微软雅黑" panose="020B0503020204020204" charset="-122"/>
              </a:rPr>
              <a:t>工农武装割据开辟革命新道路</a:t>
            </a:r>
            <a:endParaRPr lang="zh-CN" altLang="en-US" sz="32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p:tgtEl>
                                          <p:spTgt spid="6"/>
                                        </p:tgtEl>
                                        <p:attrNameLst>
                                          <p:attrName>ppt_y</p:attrName>
                                        </p:attrNameLst>
                                      </p:cBhvr>
                                      <p:tavLst>
                                        <p:tav tm="0">
                                          <p:val>
                                            <p:strVal val="#ppt_y+#ppt_h*1.125000"/>
                                          </p:val>
                                        </p:tav>
                                        <p:tav tm="100000">
                                          <p:val>
                                            <p:strVal val="#ppt_y"/>
                                          </p:val>
                                        </p:tav>
                                      </p:tavLst>
                                    </p:anim>
                                    <p:animEffect transition="in" filter="wipe(up)">
                                      <p:cBhvr>
                                        <p:cTn id="8" dur="500"/>
                                        <p:tgtEl>
                                          <p:spTgt spid="6"/>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800" decel="100000"/>
                                        <p:tgtEl>
                                          <p:spTgt spid="11"/>
                                        </p:tgtEl>
                                      </p:cBhvr>
                                    </p:animEffect>
                                    <p:anim calcmode="lin" valueType="num">
                                      <p:cBhvr>
                                        <p:cTn id="14" dur="800" decel="100000" fill="hold"/>
                                        <p:tgtEl>
                                          <p:spTgt spid="11"/>
                                        </p:tgtEl>
                                        <p:attrNameLst>
                                          <p:attrName>style.rotation</p:attrName>
                                        </p:attrNameLst>
                                      </p:cBhvr>
                                      <p:tavLst>
                                        <p:tav tm="0">
                                          <p:val>
                                            <p:fltVal val="-90"/>
                                          </p:val>
                                        </p:tav>
                                        <p:tav tm="100000">
                                          <p:val>
                                            <p:fltVal val="0"/>
                                          </p:val>
                                        </p:tav>
                                      </p:tavLst>
                                    </p:anim>
                                    <p:anim calcmode="lin" valueType="num">
                                      <p:cBhvr>
                                        <p:cTn id="15" dur="800" decel="100000" fill="hold"/>
                                        <p:tgtEl>
                                          <p:spTgt spid="11"/>
                                        </p:tgtEl>
                                        <p:attrNameLst>
                                          <p:attrName>ppt_x</p:attrName>
                                        </p:attrNameLst>
                                      </p:cBhvr>
                                      <p:tavLst>
                                        <p:tav tm="0">
                                          <p:val>
                                            <p:strVal val="#ppt_x+0.4"/>
                                          </p:val>
                                        </p:tav>
                                        <p:tav tm="100000">
                                          <p:val>
                                            <p:strVal val="#ppt_x-0.05"/>
                                          </p:val>
                                        </p:tav>
                                      </p:tavLst>
                                    </p:anim>
                                    <p:anim calcmode="lin" valueType="num">
                                      <p:cBhvr>
                                        <p:cTn id="16" dur="800" decel="100000" fill="hold"/>
                                        <p:tgtEl>
                                          <p:spTgt spid="11"/>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11"/>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11"/>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7" presetClass="entr" presetSubtype="0" fill="hold" grpId="0" nodeType="clickEffect">
                                  <p:stCondLst>
                                    <p:cond delay="0"/>
                                  </p:stCondLst>
                                  <p:iterate type="lt">
                                    <p:tmPct val="50000"/>
                                  </p:iterate>
                                  <p:childTnLst>
                                    <p:set>
                                      <p:cBhvr>
                                        <p:cTn id="22" dur="1" fill="hold">
                                          <p:stCondLst>
                                            <p:cond delay="0"/>
                                          </p:stCondLst>
                                        </p:cTn>
                                        <p:tgtEl>
                                          <p:spTgt spid="7"/>
                                        </p:tgtEl>
                                        <p:attrNameLst>
                                          <p:attrName>style.visibility</p:attrName>
                                        </p:attrNameLst>
                                      </p:cBhvr>
                                      <p:to>
                                        <p:strVal val="visible"/>
                                      </p:to>
                                    </p:set>
                                    <p:anim calcmode="discrete" valueType="clr">
                                      <p:cBhvr override="childStyle">
                                        <p:cTn id="23"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24" dur="80"/>
                                        <p:tgtEl>
                                          <p:spTgt spid="7"/>
                                        </p:tgtEl>
                                        <p:attrNameLst>
                                          <p:attrName>fillcolor</p:attrName>
                                        </p:attrNameLst>
                                      </p:cBhvr>
                                      <p:tavLst>
                                        <p:tav tm="0">
                                          <p:val>
                                            <p:clrVal>
                                              <a:schemeClr val="accent2"/>
                                            </p:clrVal>
                                          </p:val>
                                        </p:tav>
                                        <p:tav tm="50000">
                                          <p:val>
                                            <p:clrVal>
                                              <a:schemeClr val="hlink"/>
                                            </p:clrVal>
                                          </p:val>
                                        </p:tav>
                                      </p:tavLst>
                                    </p:anim>
                                    <p:set>
                                      <p:cBhvr>
                                        <p:cTn id="25" dur="80"/>
                                        <p:tgtEl>
                                          <p:spTgt spid="7"/>
                                        </p:tgtEl>
                                        <p:attrNameLst>
                                          <p:attrName>fill.type</p:attrName>
                                        </p:attrNameLst>
                                      </p:cBhvr>
                                      <p:to>
                                        <p:strVal val="solid"/>
                                      </p:to>
                                    </p:set>
                                  </p:childTnLst>
                                </p:cTn>
                              </p:par>
                            </p:childTnLst>
                          </p:cTn>
                        </p:par>
                      </p:childTnLst>
                    </p:cTn>
                  </p:par>
                  <p:par>
                    <p:cTn id="26" fill="hold">
                      <p:stCondLst>
                        <p:cond delay="indefinite"/>
                      </p:stCondLst>
                      <p:childTnLst>
                        <p:par>
                          <p:cTn id="27" fill="hold">
                            <p:stCondLst>
                              <p:cond delay="0"/>
                            </p:stCondLst>
                            <p:childTnLst>
                              <p:par>
                                <p:cTn id="28" presetID="30" presetClass="entr" presetSubtype="0" fill="hold"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800" decel="100000"/>
                                        <p:tgtEl>
                                          <p:spTgt spid="12"/>
                                        </p:tgtEl>
                                      </p:cBhvr>
                                    </p:animEffect>
                                    <p:anim calcmode="lin" valueType="num">
                                      <p:cBhvr>
                                        <p:cTn id="31" dur="800" decel="100000" fill="hold"/>
                                        <p:tgtEl>
                                          <p:spTgt spid="12"/>
                                        </p:tgtEl>
                                        <p:attrNameLst>
                                          <p:attrName>style.rotation</p:attrName>
                                        </p:attrNameLst>
                                      </p:cBhvr>
                                      <p:tavLst>
                                        <p:tav tm="0">
                                          <p:val>
                                            <p:fltVal val="-90"/>
                                          </p:val>
                                        </p:tav>
                                        <p:tav tm="100000">
                                          <p:val>
                                            <p:fltVal val="0"/>
                                          </p:val>
                                        </p:tav>
                                      </p:tavLst>
                                    </p:anim>
                                    <p:anim calcmode="lin" valueType="num">
                                      <p:cBhvr>
                                        <p:cTn id="32" dur="800" decel="100000" fill="hold"/>
                                        <p:tgtEl>
                                          <p:spTgt spid="12"/>
                                        </p:tgtEl>
                                        <p:attrNameLst>
                                          <p:attrName>ppt_x</p:attrName>
                                        </p:attrNameLst>
                                      </p:cBhvr>
                                      <p:tavLst>
                                        <p:tav tm="0">
                                          <p:val>
                                            <p:strVal val="#ppt_x+0.4"/>
                                          </p:val>
                                        </p:tav>
                                        <p:tav tm="100000">
                                          <p:val>
                                            <p:strVal val="#ppt_x-0.05"/>
                                          </p:val>
                                        </p:tav>
                                      </p:tavLst>
                                    </p:anim>
                                    <p:anim calcmode="lin" valueType="num">
                                      <p:cBhvr>
                                        <p:cTn id="33" dur="800" decel="100000" fill="hold"/>
                                        <p:tgtEl>
                                          <p:spTgt spid="12"/>
                                        </p:tgtEl>
                                        <p:attrNameLst>
                                          <p:attrName>ppt_y</p:attrName>
                                        </p:attrNameLst>
                                      </p:cBhvr>
                                      <p:tavLst>
                                        <p:tav tm="0">
                                          <p:val>
                                            <p:strVal val="#ppt_y-0.4"/>
                                          </p:val>
                                        </p:tav>
                                        <p:tav tm="100000">
                                          <p:val>
                                            <p:strVal val="#ppt_y+0.1"/>
                                          </p:val>
                                        </p:tav>
                                      </p:tavLst>
                                    </p:anim>
                                    <p:anim calcmode="lin" valueType="num">
                                      <p:cBhvr>
                                        <p:cTn id="34" dur="200" accel="100000" fill="hold">
                                          <p:stCondLst>
                                            <p:cond delay="800"/>
                                          </p:stCondLst>
                                        </p:cTn>
                                        <p:tgtEl>
                                          <p:spTgt spid="12"/>
                                        </p:tgtEl>
                                        <p:attrNameLst>
                                          <p:attrName>ppt_x</p:attrName>
                                        </p:attrNameLst>
                                      </p:cBhvr>
                                      <p:tavLst>
                                        <p:tav tm="0">
                                          <p:val>
                                            <p:strVal val="#ppt_x-0.05"/>
                                          </p:val>
                                        </p:tav>
                                        <p:tav tm="100000">
                                          <p:val>
                                            <p:strVal val="#ppt_x"/>
                                          </p:val>
                                        </p:tav>
                                      </p:tavLst>
                                    </p:anim>
                                    <p:anim calcmode="lin" valueType="num">
                                      <p:cBhvr>
                                        <p:cTn id="35" dur="200" accel="100000" fill="hold">
                                          <p:stCondLst>
                                            <p:cond delay="800"/>
                                          </p:stCondLst>
                                        </p:cTn>
                                        <p:tgtEl>
                                          <p:spTgt spid="12"/>
                                        </p:tgtEl>
                                        <p:attrNameLst>
                                          <p:attrName>ppt_y</p:attrName>
                                        </p:attrNameLst>
                                      </p:cBhvr>
                                      <p:tavLst>
                                        <p:tav tm="0">
                                          <p:val>
                                            <p:strVal val="#ppt_y+0.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7" presetClass="entr" presetSubtype="0" fill="hold" grpId="0" nodeType="clickEffect">
                                  <p:stCondLst>
                                    <p:cond delay="0"/>
                                  </p:stCondLst>
                                  <p:iterate type="lt">
                                    <p:tmPct val="50000"/>
                                  </p:iterate>
                                  <p:childTnLst>
                                    <p:set>
                                      <p:cBhvr>
                                        <p:cTn id="39" dur="1" fill="hold">
                                          <p:stCondLst>
                                            <p:cond delay="0"/>
                                          </p:stCondLst>
                                        </p:cTn>
                                        <p:tgtEl>
                                          <p:spTgt spid="8"/>
                                        </p:tgtEl>
                                        <p:attrNameLst>
                                          <p:attrName>style.visibility</p:attrName>
                                        </p:attrNameLst>
                                      </p:cBhvr>
                                      <p:to>
                                        <p:strVal val="visible"/>
                                      </p:to>
                                    </p:set>
                                    <p:anim calcmode="discrete" valueType="clr">
                                      <p:cBhvr override="childStyle">
                                        <p:cTn id="40" dur="80"/>
                                        <p:tgtEl>
                                          <p:spTgt spid="8"/>
                                        </p:tgtEl>
                                        <p:attrNameLst>
                                          <p:attrName>style.color</p:attrName>
                                        </p:attrNameLst>
                                      </p:cBhvr>
                                      <p:tavLst>
                                        <p:tav tm="0">
                                          <p:val>
                                            <p:clrVal>
                                              <a:schemeClr val="accent2"/>
                                            </p:clrVal>
                                          </p:val>
                                        </p:tav>
                                        <p:tav tm="50000">
                                          <p:val>
                                            <p:clrVal>
                                              <a:schemeClr val="hlink"/>
                                            </p:clrVal>
                                          </p:val>
                                        </p:tav>
                                      </p:tavLst>
                                    </p:anim>
                                    <p:anim calcmode="discrete" valueType="clr">
                                      <p:cBhvr>
                                        <p:cTn id="41" dur="80"/>
                                        <p:tgtEl>
                                          <p:spTgt spid="8"/>
                                        </p:tgtEl>
                                        <p:attrNameLst>
                                          <p:attrName>fillcolor</p:attrName>
                                        </p:attrNameLst>
                                      </p:cBhvr>
                                      <p:tavLst>
                                        <p:tav tm="0">
                                          <p:val>
                                            <p:clrVal>
                                              <a:schemeClr val="accent2"/>
                                            </p:clrVal>
                                          </p:val>
                                        </p:tav>
                                        <p:tav tm="50000">
                                          <p:val>
                                            <p:clrVal>
                                              <a:schemeClr val="hlink"/>
                                            </p:clrVal>
                                          </p:val>
                                        </p:tav>
                                      </p:tavLst>
                                    </p:anim>
                                    <p:set>
                                      <p:cBhvr>
                                        <p:cTn id="42" dur="80"/>
                                        <p:tgtEl>
                                          <p:spTgt spid="8"/>
                                        </p:tgtEl>
                                        <p:attrNameLst>
                                          <p:attrName>fill.type</p:attrName>
                                        </p:attrNameLst>
                                      </p:cBhvr>
                                      <p:to>
                                        <p:strVal val="solid"/>
                                      </p:to>
                                    </p:set>
                                  </p:childTnLst>
                                </p:cTn>
                              </p:par>
                            </p:childTnLst>
                          </p:cTn>
                        </p:par>
                      </p:childTnLst>
                    </p:cTn>
                  </p:par>
                  <p:par>
                    <p:cTn id="43" fill="hold">
                      <p:stCondLst>
                        <p:cond delay="indefinite"/>
                      </p:stCondLst>
                      <p:childTnLst>
                        <p:par>
                          <p:cTn id="44" fill="hold">
                            <p:stCondLst>
                              <p:cond delay="0"/>
                            </p:stCondLst>
                            <p:childTnLst>
                              <p:par>
                                <p:cTn id="45" presetID="30" presetClass="entr" presetSubtype="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800" decel="100000"/>
                                        <p:tgtEl>
                                          <p:spTgt spid="9"/>
                                        </p:tgtEl>
                                      </p:cBhvr>
                                    </p:animEffect>
                                    <p:anim calcmode="lin" valueType="num">
                                      <p:cBhvr>
                                        <p:cTn id="48" dur="800" decel="100000" fill="hold"/>
                                        <p:tgtEl>
                                          <p:spTgt spid="9"/>
                                        </p:tgtEl>
                                        <p:attrNameLst>
                                          <p:attrName>style.rotation</p:attrName>
                                        </p:attrNameLst>
                                      </p:cBhvr>
                                      <p:tavLst>
                                        <p:tav tm="0">
                                          <p:val>
                                            <p:fltVal val="-90"/>
                                          </p:val>
                                        </p:tav>
                                        <p:tav tm="100000">
                                          <p:val>
                                            <p:fltVal val="0"/>
                                          </p:val>
                                        </p:tav>
                                      </p:tavLst>
                                    </p:anim>
                                    <p:anim calcmode="lin" valueType="num">
                                      <p:cBhvr>
                                        <p:cTn id="49" dur="800" decel="100000" fill="hold"/>
                                        <p:tgtEl>
                                          <p:spTgt spid="9"/>
                                        </p:tgtEl>
                                        <p:attrNameLst>
                                          <p:attrName>ppt_x</p:attrName>
                                        </p:attrNameLst>
                                      </p:cBhvr>
                                      <p:tavLst>
                                        <p:tav tm="0">
                                          <p:val>
                                            <p:strVal val="#ppt_x+0.4"/>
                                          </p:val>
                                        </p:tav>
                                        <p:tav tm="100000">
                                          <p:val>
                                            <p:strVal val="#ppt_x-0.05"/>
                                          </p:val>
                                        </p:tav>
                                      </p:tavLst>
                                    </p:anim>
                                    <p:anim calcmode="lin" valueType="num">
                                      <p:cBhvr>
                                        <p:cTn id="50" dur="800" decel="100000" fill="hold"/>
                                        <p:tgtEl>
                                          <p:spTgt spid="9"/>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nodeType="click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dissolve">
                                      <p:cBhvr>
                                        <p:cTn id="57" dur="500"/>
                                        <p:tgtEl>
                                          <p:spTgt spid="10"/>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4" fill="hold" grpId="0" nodeType="click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p:cTn id="62" dur="500"/>
                                        <p:tgtEl>
                                          <p:spTgt spid="14"/>
                                        </p:tgtEl>
                                        <p:attrNameLst>
                                          <p:attrName>ppt_y</p:attrName>
                                        </p:attrNameLst>
                                      </p:cBhvr>
                                      <p:tavLst>
                                        <p:tav tm="0">
                                          <p:val>
                                            <p:strVal val="#ppt_y+#ppt_h*1.125000"/>
                                          </p:val>
                                        </p:tav>
                                        <p:tav tm="100000">
                                          <p:val>
                                            <p:strVal val="#ppt_y"/>
                                          </p:val>
                                        </p:tav>
                                      </p:tavLst>
                                    </p:anim>
                                    <p:animEffect transition="in" filter="wipe(up)">
                                      <p:cBhvr>
                                        <p:cTn id="6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p:bldP spid="7" grpId="0" bldLvl="0" animBg="1"/>
      <p:bldP spid="8" grpId="0" bldLvl="0" animBg="1"/>
      <p:bldP spid="9" grpId="0" bldLvl="0" animBg="1"/>
      <p:bldP spid="14"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077595" y="2379980"/>
            <a:ext cx="10448925" cy="3928110"/>
          </a:xfrm>
        </p:spPr>
        <p:txBody>
          <a:bodyPr>
            <a:normAutofit fontScale="90000" lnSpcReduction="20000"/>
          </a:bodyPr>
          <a:p>
            <a:pPr marL="0" indent="0">
              <a:buNone/>
            </a:pPr>
            <a:r>
              <a:rPr lang="en-US" altLang="zh-CN"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什么是机会主义呢，</a:t>
            </a:r>
            <a:r>
              <a:rPr lang="zh-CN" altLang="en-US" sz="3600" b="1"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机会主义</a:t>
            </a:r>
            <a:r>
              <a:rPr lang="zh-CN" altLang="en-US"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就是这里有利就到这里去，那里有利就到那里去，无一定原则，无一定方向，什么是</a:t>
            </a:r>
            <a:r>
              <a:rPr lang="zh-CN" altLang="en-US" sz="3600" b="1"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右倾</a:t>
            </a:r>
            <a:r>
              <a:rPr lang="zh-CN" altLang="en-US"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：过高地估计敌人力量，过低估计人民群众的革命力量，主张搞阶级合作；</a:t>
            </a:r>
            <a:r>
              <a:rPr lang="zh-CN" altLang="en-US" sz="3600" b="1"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右倾机会主义</a:t>
            </a:r>
            <a:r>
              <a:rPr lang="zh-CN" altLang="en-US"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在思想上是保守主义，行动上是逃跑主义，组织上是投降主义。</a:t>
            </a:r>
            <a:endParaRPr lang="zh-CN" altLang="en-US"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lang="en-US" altLang="zh-CN" sz="24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en-US" altLang="zh-CN" sz="32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毛泽东</a:t>
            </a:r>
            <a:endParaRPr lang="zh-CN" altLang="en-US" sz="3200" b="1" dirty="0">
              <a:latin typeface="宋体" panose="02010600030101010101" pitchFamily="2" charset="-122"/>
              <a:ea typeface="宋体" panose="02010600030101010101" pitchFamily="2" charset="-122"/>
              <a:cs typeface="宋体" panose="02010600030101010101" pitchFamily="2" charset="-122"/>
            </a:endParaRPr>
          </a:p>
        </p:txBody>
      </p:sp>
      <p:sp>
        <p:nvSpPr>
          <p:cNvPr id="2" name="文本框 1"/>
          <p:cNvSpPr txBox="1"/>
          <p:nvPr/>
        </p:nvSpPr>
        <p:spPr>
          <a:xfrm>
            <a:off x="1238250" y="311150"/>
            <a:ext cx="10127615" cy="1568450"/>
          </a:xfrm>
          <a:prstGeom prst="rect">
            <a:avLst/>
          </a:prstGeom>
          <a:noFill/>
        </p:spPr>
        <p:txBody>
          <a:bodyPr wrap="square" rtlCol="0">
            <a:spAutoFit/>
          </a:bodyPr>
          <a:p>
            <a:r>
              <a:rPr lang="en-US" altLang="zh-CN" sz="3200"/>
              <a:t>    </a:t>
            </a:r>
            <a:r>
              <a:rPr lang="zh-CN" altLang="en-US" sz="3200" b="1"/>
              <a:t>陈独秀在《我们现在为什么斗争？》一文中提到：共产党取得政权，乃是无产阶级革命时代的事情，在国民革命时代，不会发生这类问题</a:t>
            </a:r>
            <a:endParaRPr lang="zh-CN" altLang="en-US" sz="3200" b="1"/>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0418" name="Text Box 2"/>
          <p:cNvSpPr txBox="1"/>
          <p:nvPr/>
        </p:nvSpPr>
        <p:spPr>
          <a:xfrm>
            <a:off x="676910" y="4696460"/>
            <a:ext cx="10838180" cy="1568450"/>
          </a:xfrm>
          <a:prstGeom prst="rect">
            <a:avLst/>
          </a:prstGeom>
          <a:noFill/>
          <a:ln w="9525">
            <a:noFill/>
          </a:ln>
        </p:spPr>
        <p:txBody>
          <a:bodyPr wrap="square">
            <a:spAutoFit/>
          </a:bodyPr>
          <a:p>
            <a:pPr>
              <a:spcBef>
                <a:spcPct val="50000"/>
              </a:spcBef>
            </a:pPr>
            <a:r>
              <a:rPr lang="zh-CN" altLang="zh-CN" sz="2800" b="0" dirty="0">
                <a:solidFill>
                  <a:srgbClr val="FF0000"/>
                </a:solidFill>
                <a:latin typeface="Arial" panose="020B0604020202020204" pitchFamily="34" charset="0"/>
                <a:ea typeface="华文行楷" panose="02010800040101010101" pitchFamily="2" charset="-122"/>
              </a:rPr>
              <a:t>      </a:t>
            </a:r>
            <a:r>
              <a:rPr lang="zh-CN" altLang="zh-CN" sz="3200" dirty="0">
                <a:solidFill>
                  <a:srgbClr val="FF0000"/>
                </a:solidFill>
                <a:latin typeface="Arial" panose="020B0604020202020204" pitchFamily="34" charset="0"/>
                <a:ea typeface="华文行楷" panose="02010800040101010101" pitchFamily="2" charset="-122"/>
              </a:rPr>
              <a:t>毛泽东说：“（他们）并没有被吓倒、被征服、被杀绝，他们从地下爬起来，揩干身上的血迹，掩埋好同伴的尸体，他们又继续战斗了……”</a:t>
            </a:r>
            <a:endParaRPr lang="zh-CN" altLang="zh-CN" sz="3200" dirty="0">
              <a:solidFill>
                <a:srgbClr val="FF0000"/>
              </a:solidFill>
              <a:latin typeface="Arial" panose="020B0604020202020204" pitchFamily="34" charset="0"/>
              <a:ea typeface="华文行楷" panose="02010800040101010101" pitchFamily="2" charset="-122"/>
            </a:endParaRPr>
          </a:p>
        </p:txBody>
      </p:sp>
      <p:sp>
        <p:nvSpPr>
          <p:cNvPr id="53251" name="Text Box 3"/>
          <p:cNvSpPr txBox="1"/>
          <p:nvPr/>
        </p:nvSpPr>
        <p:spPr>
          <a:xfrm>
            <a:off x="685800" y="476250"/>
            <a:ext cx="10838180" cy="3538220"/>
          </a:xfrm>
          <a:prstGeom prst="rect">
            <a:avLst/>
          </a:prstGeom>
          <a:noFill/>
          <a:ln w="9525">
            <a:noFill/>
          </a:ln>
        </p:spPr>
        <p:txBody>
          <a:bodyPr wrap="square">
            <a:spAutoFit/>
          </a:bodyPr>
          <a:p>
            <a:pPr>
              <a:spcBef>
                <a:spcPct val="50000"/>
              </a:spcBef>
            </a:pPr>
            <a:r>
              <a:rPr lang="zh-CN" altLang="zh-CN" sz="3200" dirty="0">
                <a:latin typeface="Arial" panose="020B0604020202020204" pitchFamily="34" charset="0"/>
              </a:rPr>
              <a:t>1927年3月——1928年上半年：</a:t>
            </a:r>
            <a:endParaRPr lang="zh-CN" altLang="zh-CN" sz="3200" dirty="0">
              <a:latin typeface="Arial" panose="020B0604020202020204" pitchFamily="34" charset="0"/>
            </a:endParaRPr>
          </a:p>
          <a:p>
            <a:pPr>
              <a:spcBef>
                <a:spcPct val="50000"/>
              </a:spcBef>
            </a:pPr>
            <a:r>
              <a:rPr lang="zh-CN" altLang="zh-CN" sz="3200" b="0" dirty="0">
                <a:latin typeface="Arial" panose="020B0604020202020204" pitchFamily="34" charset="0"/>
              </a:rPr>
              <a:t>                   </a:t>
            </a:r>
            <a:r>
              <a:rPr lang="zh-CN" altLang="zh-CN" sz="3200" dirty="0">
                <a:latin typeface="华文行楷" panose="02010800040101010101" pitchFamily="2" charset="-122"/>
                <a:ea typeface="华文行楷" panose="02010800040101010101" pitchFamily="2" charset="-122"/>
              </a:rPr>
              <a:t>共产党员和革命群众被杀害</a:t>
            </a:r>
            <a:r>
              <a:rPr lang="zh-CN" altLang="zh-CN" sz="3200" dirty="0">
                <a:solidFill>
                  <a:srgbClr val="FF0000"/>
                </a:solidFill>
                <a:latin typeface="华文行楷" panose="02010800040101010101" pitchFamily="2" charset="-122"/>
                <a:ea typeface="华文行楷" panose="02010800040101010101" pitchFamily="2" charset="-122"/>
              </a:rPr>
              <a:t>达31万人</a:t>
            </a:r>
            <a:r>
              <a:rPr lang="zh-CN" altLang="zh-CN" sz="3200" dirty="0">
                <a:latin typeface="华文行楷" panose="02010800040101010101" pitchFamily="2" charset="-122"/>
                <a:ea typeface="华文行楷" panose="02010800040101010101" pitchFamily="2" charset="-122"/>
              </a:rPr>
              <a:t>。</a:t>
            </a:r>
            <a:endParaRPr lang="zh-CN" altLang="zh-CN" sz="3200" dirty="0">
              <a:latin typeface="华文行楷" panose="02010800040101010101" pitchFamily="2" charset="-122"/>
              <a:ea typeface="华文行楷" panose="02010800040101010101" pitchFamily="2" charset="-122"/>
            </a:endParaRPr>
          </a:p>
          <a:p>
            <a:pPr>
              <a:spcBef>
                <a:spcPct val="50000"/>
              </a:spcBef>
            </a:pPr>
            <a:r>
              <a:rPr lang="zh-CN" altLang="zh-CN" sz="3200" dirty="0">
                <a:latin typeface="华文行楷" panose="02010800040101010101" pitchFamily="2" charset="-122"/>
                <a:ea typeface="华文行楷" panose="02010800040101010101" pitchFamily="2" charset="-122"/>
              </a:rPr>
              <a:t>              共产党员</a:t>
            </a:r>
            <a:r>
              <a:rPr lang="zh-CN" altLang="zh-CN" sz="3200" dirty="0">
                <a:solidFill>
                  <a:srgbClr val="FF0000"/>
                </a:solidFill>
                <a:latin typeface="华文行楷" panose="02010800040101010101" pitchFamily="2" charset="-122"/>
                <a:ea typeface="华文行楷" panose="02010800040101010101" pitchFamily="2" charset="-122"/>
              </a:rPr>
              <a:t>6万减至1万多人</a:t>
            </a:r>
            <a:r>
              <a:rPr lang="zh-CN" altLang="zh-CN" sz="3200" dirty="0">
                <a:latin typeface="华文行楷" panose="02010800040101010101" pitchFamily="2" charset="-122"/>
                <a:ea typeface="华文行楷" panose="02010800040101010101" pitchFamily="2" charset="-122"/>
              </a:rPr>
              <a:t>；</a:t>
            </a:r>
            <a:endParaRPr lang="zh-CN" altLang="zh-CN" sz="3200" dirty="0">
              <a:latin typeface="华文行楷" panose="02010800040101010101" pitchFamily="2" charset="-122"/>
              <a:ea typeface="华文行楷" panose="02010800040101010101" pitchFamily="2" charset="-122"/>
            </a:endParaRPr>
          </a:p>
          <a:p>
            <a:pPr>
              <a:spcBef>
                <a:spcPct val="50000"/>
              </a:spcBef>
            </a:pPr>
            <a:r>
              <a:rPr lang="zh-CN" altLang="zh-CN" sz="3200" dirty="0">
                <a:latin typeface="华文行楷" panose="02010800040101010101" pitchFamily="2" charset="-122"/>
                <a:ea typeface="华文行楷" panose="02010800040101010101" pitchFamily="2" charset="-122"/>
              </a:rPr>
              <a:t>　　　工会会员</a:t>
            </a:r>
            <a:r>
              <a:rPr lang="zh-CN" altLang="zh-CN" sz="3200" dirty="0">
                <a:solidFill>
                  <a:srgbClr val="FF0000"/>
                </a:solidFill>
                <a:latin typeface="华文行楷" panose="02010800040101010101" pitchFamily="2" charset="-122"/>
                <a:ea typeface="华文行楷" panose="02010800040101010101" pitchFamily="2" charset="-122"/>
              </a:rPr>
              <a:t>由300万减至3万</a:t>
            </a:r>
            <a:r>
              <a:rPr lang="zh-CN" altLang="zh-CN" sz="3200" dirty="0">
                <a:latin typeface="华文行楷" panose="02010800040101010101" pitchFamily="2" charset="-122"/>
                <a:ea typeface="华文行楷" panose="02010800040101010101" pitchFamily="2" charset="-122"/>
              </a:rPr>
              <a:t>；</a:t>
            </a:r>
            <a:endParaRPr lang="zh-CN" altLang="zh-CN" sz="3200" dirty="0">
              <a:latin typeface="华文行楷" panose="02010800040101010101" pitchFamily="2" charset="-122"/>
              <a:ea typeface="华文行楷" panose="02010800040101010101" pitchFamily="2" charset="-122"/>
            </a:endParaRPr>
          </a:p>
          <a:p>
            <a:pPr>
              <a:spcBef>
                <a:spcPct val="50000"/>
              </a:spcBef>
            </a:pPr>
            <a:r>
              <a:rPr lang="zh-CN" altLang="zh-CN" sz="3200" dirty="0">
                <a:latin typeface="华文行楷" panose="02010800040101010101" pitchFamily="2" charset="-122"/>
                <a:ea typeface="华文行楷" panose="02010800040101010101" pitchFamily="2" charset="-122"/>
              </a:rPr>
              <a:t>             </a:t>
            </a:r>
            <a:r>
              <a:rPr lang="zh-CN" altLang="zh-CN" sz="3200" dirty="0">
                <a:solidFill>
                  <a:srgbClr val="FF0000"/>
                </a:solidFill>
                <a:latin typeface="华文行楷" panose="02010800040101010101" pitchFamily="2" charset="-122"/>
                <a:ea typeface="华文行楷" panose="02010800040101010101" pitchFamily="2" charset="-122"/>
              </a:rPr>
              <a:t>上1000万人</a:t>
            </a:r>
            <a:r>
              <a:rPr lang="zh-CN" altLang="zh-CN" sz="3200" dirty="0">
                <a:latin typeface="华文行楷" panose="02010800040101010101" pitchFamily="2" charset="-122"/>
                <a:ea typeface="华文行楷" panose="02010800040101010101" pitchFamily="2" charset="-122"/>
              </a:rPr>
              <a:t>的农会</a:t>
            </a:r>
            <a:r>
              <a:rPr lang="zh-CN" altLang="zh-CN" sz="3200" dirty="0">
                <a:solidFill>
                  <a:srgbClr val="FF0000"/>
                </a:solidFill>
                <a:latin typeface="华文行楷" panose="02010800040101010101" pitchFamily="2" charset="-122"/>
                <a:ea typeface="华文行楷" panose="02010800040101010101" pitchFamily="2" charset="-122"/>
              </a:rPr>
              <a:t>全部瓦解</a:t>
            </a:r>
            <a:r>
              <a:rPr lang="zh-CN" altLang="zh-CN" sz="3200" dirty="0">
                <a:latin typeface="华文行楷" panose="02010800040101010101" pitchFamily="2" charset="-122"/>
                <a:ea typeface="华文行楷" panose="02010800040101010101" pitchFamily="2" charset="-122"/>
              </a:rPr>
              <a:t>。</a:t>
            </a:r>
            <a:endParaRPr lang="zh-CN" altLang="zh-CN" sz="3200" dirty="0">
              <a:latin typeface="华文行楷" panose="02010800040101010101" pitchFamily="2" charset="-122"/>
              <a:ea typeface="华文行楷" panose="02010800040101010101" pitchFamily="2" charset="-122"/>
            </a:endParaRPr>
          </a:p>
        </p:txBody>
      </p:sp>
      <p:sp>
        <p:nvSpPr>
          <p:cNvPr id="53252" name="AutoShape 4">
            <a:hlinkClick r:id="" action="ppaction://hlinkshowjump?jump=previousslide"/>
          </p:cNvPr>
          <p:cNvSpPr/>
          <p:nvPr/>
        </p:nvSpPr>
        <p:spPr>
          <a:xfrm>
            <a:off x="9191625" y="5876925"/>
            <a:ext cx="73025" cy="73025"/>
          </a:xfrm>
          <a:prstGeom prst="actionButtonEnd">
            <a:avLst/>
          </a:prstGeom>
          <a:solidFill>
            <a:schemeClr val="accent1"/>
          </a:solidFill>
          <a:ln w="9525">
            <a:noFill/>
          </a:ln>
        </p:spPr>
        <p:txBody>
          <a:bodyPr wrap="none" anchor="ctr"/>
          <a:p>
            <a:endParaRPr lang="zh-CN" altLang="en-US" dirty="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0418"/>
                                        </p:tgtEl>
                                        <p:attrNameLst>
                                          <p:attrName>style.visibility</p:attrName>
                                        </p:attrNameLst>
                                      </p:cBhvr>
                                      <p:to>
                                        <p:strVal val="visible"/>
                                      </p:to>
                                    </p:set>
                                    <p:animEffect transition="in" filter="dissolve">
                                      <p:cBhvr>
                                        <p:cTn id="7" dur="500"/>
                                        <p:tgtEl>
                                          <p:spTgt spid="604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711835" y="488315"/>
            <a:ext cx="10761345" cy="3448685"/>
          </a:xfrm>
        </p:spPr>
        <p:txBody>
          <a:bodyPr/>
          <a:p>
            <a:pPr marL="0" indent="0">
              <a:buNone/>
            </a:pPr>
            <a:r>
              <a:rPr lang="zh-CN" altLang="en-US" sz="3200" b="1">
                <a:latin typeface="Times New Roman" panose="02020603050405020304" charset="0"/>
                <a:cs typeface="Times New Roman" panose="02020603050405020304" charset="0"/>
              </a:rPr>
              <a:t>（1）</a:t>
            </a:r>
            <a:r>
              <a:rPr lang="zh-CN" altLang="en-US" sz="3200" b="1"/>
              <a:t>南昌起义</a:t>
            </a:r>
            <a:endParaRPr lang="zh-CN" altLang="en-US" sz="3200" b="1"/>
          </a:p>
          <a:p>
            <a:r>
              <a:rPr lang="zh-CN" altLang="en-US" sz="3200" b="1"/>
              <a:t>背景：国民革命的失败使中国共产党认识到掌握武装力</a:t>
            </a:r>
            <a:endParaRPr lang="zh-CN" altLang="en-US" sz="3200" b="1"/>
          </a:p>
          <a:p>
            <a:pPr marL="0" indent="0">
              <a:buNone/>
            </a:pPr>
            <a:r>
              <a:rPr lang="zh-CN" altLang="en-US" sz="3200" b="1"/>
              <a:t>               量的重要性，为挽救革命，党决定用武装起义来反抗国民党反动派的屠</a:t>
            </a:r>
            <a:r>
              <a:rPr lang="zh-CN" altLang="en-US" sz="3200" b="1"/>
              <a:t>杀政策。 </a:t>
            </a:r>
            <a:endParaRPr lang="zh-CN" altLang="en-US" sz="3200" b="1"/>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0178" name="Picture 2" descr="南昌起义3"/>
          <p:cNvPicPr>
            <a:picLocks noChangeAspect="1"/>
          </p:cNvPicPr>
          <p:nvPr/>
        </p:nvPicPr>
        <p:blipFill>
          <a:blip r:embed="rId1"/>
          <a:stretch>
            <a:fillRect/>
          </a:stretch>
        </p:blipFill>
        <p:spPr>
          <a:xfrm>
            <a:off x="1010920" y="0"/>
            <a:ext cx="6121400" cy="4820285"/>
          </a:xfrm>
          <a:prstGeom prst="rect">
            <a:avLst/>
          </a:prstGeom>
          <a:noFill/>
          <a:ln w="9525">
            <a:noFill/>
          </a:ln>
        </p:spPr>
      </p:pic>
      <p:sp>
        <p:nvSpPr>
          <p:cNvPr id="57347" name="Text Box 3"/>
          <p:cNvSpPr txBox="1">
            <a:spLocks noChangeArrowheads="1"/>
          </p:cNvSpPr>
          <p:nvPr/>
        </p:nvSpPr>
        <p:spPr bwMode="auto">
          <a:xfrm>
            <a:off x="869315" y="5032375"/>
            <a:ext cx="6262370" cy="1753235"/>
          </a:xfrm>
          <a:prstGeom prst="rect">
            <a:avLst/>
          </a:prstGeom>
          <a:noFill/>
          <a:ln w="9525">
            <a:noFill/>
            <a:miter lim="800000"/>
          </a:ln>
          <a:effec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36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1927</a:t>
            </a:r>
            <a:r>
              <a:rPr kumimoji="1" lang="zh-CN" altLang="en-US" sz="36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年</a:t>
            </a:r>
            <a:r>
              <a:rPr kumimoji="1" lang="en-US" altLang="zh-CN" sz="36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8</a:t>
            </a:r>
            <a:r>
              <a:rPr kumimoji="1" lang="zh-CN" altLang="en-US" sz="36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月</a:t>
            </a:r>
            <a:r>
              <a:rPr kumimoji="1" lang="en-US" altLang="zh-CN" sz="36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1</a:t>
            </a:r>
            <a:r>
              <a:rPr kumimoji="1" lang="zh-CN" altLang="en-US" sz="36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日，</a:t>
            </a:r>
            <a:r>
              <a:rPr kumimoji="1" lang="zh-CN" altLang="en-US" sz="3600" b="1" i="0" u="none" strike="noStrike" kern="1200" cap="none" spc="0" normalizeH="0" baseline="0" noProof="0" smtClean="0">
                <a:ln>
                  <a:noFill/>
                </a:ln>
                <a:solidFill>
                  <a:srgbClr val="FF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周恩来</a:t>
            </a:r>
            <a:r>
              <a:rPr kumimoji="1" lang="zh-CN" altLang="en-US" sz="36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等领导的</a:t>
            </a:r>
            <a:r>
              <a:rPr kumimoji="1" lang="zh-CN" altLang="en-US" sz="3600" b="1" i="0" u="none" strike="noStrike" kern="1200" cap="none" spc="0" normalizeH="0" baseline="0" noProof="0" smtClean="0">
                <a:ln>
                  <a:noFill/>
                </a:ln>
                <a:solidFill>
                  <a:srgbClr val="FF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南昌起义</a:t>
            </a:r>
            <a:r>
              <a:rPr kumimoji="1" lang="zh-CN" altLang="en-US" sz="36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打响了武装反抗国民党反动派的第一枪</a:t>
            </a:r>
            <a:r>
              <a:rPr kumimoji="1" lang="zh-CN" altLang="en-US" sz="36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a:t>
            </a:r>
            <a:endParaRPr kumimoji="1" lang="zh-CN" altLang="en-US" sz="36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p:txBody>
      </p:sp>
      <p:sp>
        <p:nvSpPr>
          <p:cNvPr id="6" name="TextBox 5"/>
          <p:cNvSpPr txBox="1"/>
          <p:nvPr/>
        </p:nvSpPr>
        <p:spPr>
          <a:xfrm>
            <a:off x="7792720" y="878205"/>
            <a:ext cx="4159250" cy="5139055"/>
          </a:xfrm>
          <a:prstGeom prst="rect">
            <a:avLst/>
          </a:prstGeom>
          <a:noFill/>
        </p:spPr>
        <p:txBody>
          <a:bodyPr wrap="square">
            <a:spAutoFit/>
          </a:bodyPr>
          <a:lstStyle/>
          <a:p>
            <a:pPr marR="0" defTabSz="914400">
              <a:buClrTx/>
              <a:buSzTx/>
              <a:buFontTx/>
              <a:buNone/>
              <a:defRPr/>
            </a:pPr>
            <a:r>
              <a:rPr kumimoji="0" lang="zh-CN" altLang="en-US" kern="1200" cap="none" spc="0" normalizeH="0" baseline="0" noProof="0"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cs typeface="+mn-cs"/>
              </a:rPr>
              <a:t>　　</a:t>
            </a:r>
            <a:r>
              <a:rPr kumimoji="0" lang="zh-CN" altLang="en-US" sz="3200" b="1" kern="1200" cap="none" spc="0" normalizeH="0" baseline="0" noProof="0" dirty="0">
                <a:effectLst/>
                <a:latin typeface="华文新魏" panose="02010800040101010101" pitchFamily="2" charset="-122"/>
                <a:ea typeface="华文新魏" panose="02010800040101010101" pitchFamily="2" charset="-122"/>
                <a:cs typeface="+mn-cs"/>
              </a:rPr>
              <a:t>南昌起义中，走出了一大批后来的人民解放军将帅。</a:t>
            </a:r>
            <a:r>
              <a:rPr kumimoji="0" lang="en-US" altLang="zh-CN" sz="3200" b="1" kern="1200" cap="none" spc="0" normalizeH="0" baseline="0" noProof="0" dirty="0">
                <a:effectLst/>
                <a:latin typeface="华文新魏" panose="02010800040101010101" pitchFamily="2" charset="-122"/>
                <a:ea typeface="华文新魏" panose="02010800040101010101" pitchFamily="2" charset="-122"/>
                <a:cs typeface="+mn-cs"/>
              </a:rPr>
              <a:t>1955</a:t>
            </a:r>
            <a:r>
              <a:rPr kumimoji="0" lang="zh-CN" altLang="en-US" sz="3200" b="1" kern="1200" cap="none" spc="0" normalizeH="0" baseline="0" noProof="0" dirty="0">
                <a:effectLst/>
                <a:latin typeface="华文新魏" panose="02010800040101010101" pitchFamily="2" charset="-122"/>
                <a:ea typeface="华文新魏" panose="02010800040101010101" pitchFamily="2" charset="-122"/>
                <a:cs typeface="+mn-cs"/>
              </a:rPr>
              <a:t>年授衔的将帅中，有</a:t>
            </a:r>
            <a:r>
              <a:rPr kumimoji="0" lang="en-US" altLang="zh-CN" sz="3200" b="1" kern="1200" cap="none" spc="0" normalizeH="0" baseline="0" noProof="0" dirty="0">
                <a:effectLst/>
                <a:latin typeface="华文新魏" panose="02010800040101010101" pitchFamily="2" charset="-122"/>
                <a:ea typeface="华文新魏" panose="02010800040101010101" pitchFamily="2" charset="-122"/>
                <a:cs typeface="+mn-cs"/>
              </a:rPr>
              <a:t>8</a:t>
            </a:r>
            <a:r>
              <a:rPr kumimoji="0" lang="zh-CN" altLang="en-US" sz="3200" b="1" kern="1200" cap="none" spc="0" normalizeH="0" baseline="0" noProof="0" dirty="0">
                <a:effectLst/>
                <a:latin typeface="华文新魏" panose="02010800040101010101" pitchFamily="2" charset="-122"/>
                <a:ea typeface="华文新魏" panose="02010800040101010101" pitchFamily="2" charset="-122"/>
                <a:cs typeface="+mn-cs"/>
              </a:rPr>
              <a:t>位元帅、</a:t>
            </a:r>
            <a:r>
              <a:rPr kumimoji="0" lang="en-US" altLang="zh-CN" sz="3200" b="1" kern="1200" cap="none" spc="0" normalizeH="0" baseline="0" noProof="0" dirty="0">
                <a:effectLst/>
                <a:latin typeface="华文新魏" panose="02010800040101010101" pitchFamily="2" charset="-122"/>
                <a:ea typeface="华文新魏" panose="02010800040101010101" pitchFamily="2" charset="-122"/>
                <a:cs typeface="+mn-cs"/>
              </a:rPr>
              <a:t>4</a:t>
            </a:r>
            <a:r>
              <a:rPr kumimoji="0" lang="zh-CN" altLang="en-US" sz="3200" b="1" kern="1200" cap="none" spc="0" normalizeH="0" baseline="0" noProof="0" dirty="0">
                <a:effectLst/>
                <a:latin typeface="华文新魏" panose="02010800040101010101" pitchFamily="2" charset="-122"/>
                <a:ea typeface="华文新魏" panose="02010800040101010101" pitchFamily="2" charset="-122"/>
                <a:cs typeface="+mn-cs"/>
              </a:rPr>
              <a:t>位大将都与南昌起义紧紧相连，这还不算未被授予军衔的周恩来等中共重要领导人。</a:t>
            </a:r>
            <a:endParaRPr kumimoji="0" lang="en-US" altLang="zh-CN" sz="3200" b="1" kern="1200" cap="none" spc="0" normalizeH="0" baseline="0" noProof="0" dirty="0">
              <a:effectLst/>
              <a:latin typeface="华文新魏" panose="02010800040101010101" pitchFamily="2" charset="-122"/>
              <a:ea typeface="华文新魏" panose="02010800040101010101" pitchFamily="2" charset="-122"/>
              <a:cs typeface="+mn-cs"/>
            </a:endParaRPr>
          </a:p>
          <a:p>
            <a:pPr marR="0" algn="r" defTabSz="914400">
              <a:buClrTx/>
              <a:buSzTx/>
              <a:buFontTx/>
              <a:buNone/>
              <a:defRPr/>
            </a:pPr>
            <a:r>
              <a:rPr kumimoji="0" lang="en-US" altLang="zh-CN" sz="2000" kern="1200" cap="none" spc="0" normalizeH="0" baseline="0" noProof="0"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cs typeface="+mn-cs"/>
              </a:rPr>
              <a:t>——</a:t>
            </a:r>
            <a:r>
              <a:rPr kumimoji="0" lang="zh-CN" altLang="en-US" sz="2000" kern="1200" cap="none" spc="0" normalizeH="0" baseline="0" noProof="0"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cs typeface="+mn-cs"/>
              </a:rPr>
              <a:t>金一南：</a:t>
            </a:r>
            <a:r>
              <a:rPr kumimoji="0" lang="en-US" altLang="zh-CN" sz="2000" kern="1200" cap="none" spc="0" normalizeH="0" baseline="0" noProof="0"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cs typeface="+mn-cs"/>
              </a:rPr>
              <a:t>《</a:t>
            </a:r>
            <a:r>
              <a:rPr kumimoji="0" lang="zh-CN" altLang="en-US" sz="2000" kern="1200" cap="none" spc="0" normalizeH="0" baseline="0" noProof="0"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cs typeface="+mn-cs"/>
              </a:rPr>
              <a:t>南昌起义枪声背后</a:t>
            </a:r>
            <a:r>
              <a:rPr kumimoji="0" lang="en-US" altLang="zh-CN" sz="2000" kern="1200" cap="none" spc="0" normalizeH="0" baseline="0" noProof="0"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cs typeface="+mn-cs"/>
              </a:rPr>
              <a:t>》</a:t>
            </a:r>
            <a:r>
              <a:rPr kumimoji="0" lang="zh-CN" altLang="en-US" sz="2000" kern="1200" cap="none" spc="0" normalizeH="0" baseline="0" noProof="0"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cs typeface="+mn-cs"/>
              </a:rPr>
              <a:t>，</a:t>
            </a:r>
            <a:r>
              <a:rPr kumimoji="0" lang="en-US" altLang="zh-CN" sz="2000" kern="1200" cap="none" spc="0" normalizeH="0" baseline="0" noProof="0"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cs typeface="+mn-cs"/>
              </a:rPr>
              <a:t>《</a:t>
            </a:r>
            <a:r>
              <a:rPr kumimoji="0" lang="zh-CN" altLang="en-US" sz="2000" kern="1200" cap="none" spc="0" normalizeH="0" baseline="0" noProof="0"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cs typeface="+mn-cs"/>
              </a:rPr>
              <a:t>世界军事</a:t>
            </a:r>
            <a:r>
              <a:rPr kumimoji="0" lang="en-US" altLang="zh-CN" sz="2000" kern="1200" cap="none" spc="0" normalizeH="0" baseline="0" noProof="0"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cs typeface="+mn-cs"/>
              </a:rPr>
              <a:t>》2006</a:t>
            </a:r>
            <a:r>
              <a:rPr kumimoji="0" lang="zh-CN" altLang="en-US" sz="2000" kern="1200" cap="none" spc="0" normalizeH="0" baseline="0" noProof="0"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cs typeface="+mn-cs"/>
              </a:rPr>
              <a:t>年第</a:t>
            </a:r>
            <a:r>
              <a:rPr kumimoji="0" lang="en-US" altLang="zh-CN" sz="2000" kern="1200" cap="none" spc="0" normalizeH="0" baseline="0" noProof="0"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cs typeface="+mn-cs"/>
              </a:rPr>
              <a:t>8</a:t>
            </a:r>
            <a:r>
              <a:rPr kumimoji="0" lang="zh-CN" altLang="en-US" sz="2000" kern="1200" cap="none" spc="0" normalizeH="0" baseline="0" noProof="0"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cs typeface="+mn-cs"/>
              </a:rPr>
              <a:t>期</a:t>
            </a:r>
            <a:endParaRPr kumimoji="0" lang="zh-CN" altLang="en-US" sz="2000" kern="1200" cap="none" spc="0" normalizeH="0" baseline="0" noProof="0"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cs typeface="+mn-cs"/>
            </a:endParaRP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516890" y="511810"/>
            <a:ext cx="11355070" cy="568706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447040" y="198755"/>
            <a:ext cx="11268710" cy="6461125"/>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45430" name="组合 145429"/>
          <p:cNvGrpSpPr/>
          <p:nvPr/>
        </p:nvGrpSpPr>
        <p:grpSpPr>
          <a:xfrm>
            <a:off x="6120543" y="897783"/>
            <a:ext cx="5467304" cy="4847085"/>
            <a:chOff x="1081" y="1941"/>
            <a:chExt cx="4486" cy="3620"/>
          </a:xfrm>
        </p:grpSpPr>
        <p:pic>
          <p:nvPicPr>
            <p:cNvPr id="145428" name="图片 145427" descr="4254240_195235792000_2"/>
            <p:cNvPicPr>
              <a:picLocks noChangeAspect="1"/>
            </p:cNvPicPr>
            <p:nvPr/>
          </p:nvPicPr>
          <p:blipFill>
            <a:blip r:embed="rId1"/>
            <a:stretch>
              <a:fillRect/>
            </a:stretch>
          </p:blipFill>
          <p:spPr>
            <a:xfrm>
              <a:off x="1081" y="1941"/>
              <a:ext cx="4486" cy="2992"/>
            </a:xfrm>
            <a:prstGeom prst="rect">
              <a:avLst/>
            </a:prstGeom>
            <a:noFill/>
            <a:ln w="9525">
              <a:noFill/>
            </a:ln>
          </p:spPr>
        </p:pic>
        <p:sp>
          <p:nvSpPr>
            <p:cNvPr id="145429" name="矩形 145428"/>
            <p:cNvSpPr/>
            <p:nvPr/>
          </p:nvSpPr>
          <p:spPr>
            <a:xfrm>
              <a:off x="2289" y="5171"/>
              <a:ext cx="2259" cy="390"/>
            </a:xfrm>
            <a:prstGeom prst="rect">
              <a:avLst/>
            </a:prstGeom>
            <a:solidFill>
              <a:srgbClr val="FFFFFF"/>
            </a:solidFill>
            <a:ln w="9525">
              <a:noFill/>
            </a:ln>
          </p:spPr>
          <p:txBody>
            <a:bodyPr wrap="square" anchor="ctr">
              <a:spAutoFit/>
            </a:bodyPr>
            <a:p>
              <a:pPr defTabSz="0">
                <a:tabLst>
                  <a:tab pos="847725" algn="l"/>
                </a:tabLst>
              </a:pPr>
              <a:r>
                <a:rPr lang="zh-CN" altLang="en-US" sz="2800" b="1" dirty="0">
                  <a:solidFill>
                    <a:srgbClr val="FF0000"/>
                  </a:solidFill>
                  <a:latin typeface="Arial" panose="020B0604020202020204" pitchFamily="34" charset="0"/>
                  <a:ea typeface="汉仪细中圆简" pitchFamily="49" charset="-122"/>
                </a:rPr>
                <a:t>南昌八一广场</a:t>
              </a:r>
              <a:r>
                <a:rPr lang="zh-CN" altLang="en-US" sz="2800" dirty="0">
                  <a:solidFill>
                    <a:srgbClr val="FF0000"/>
                  </a:solidFill>
                  <a:latin typeface="Arial" panose="020B0604020202020204" pitchFamily="34" charset="0"/>
                  <a:ea typeface="汉仪细中圆简" pitchFamily="49" charset="-122"/>
                </a:rPr>
                <a:t> </a:t>
              </a:r>
              <a:endParaRPr lang="zh-CN" altLang="en-US" sz="2800" dirty="0">
                <a:solidFill>
                  <a:srgbClr val="FF0000"/>
                </a:solidFill>
                <a:latin typeface="Arial" panose="020B0604020202020204" pitchFamily="34" charset="0"/>
                <a:ea typeface="汉仪细中圆简" pitchFamily="49" charset="-122"/>
              </a:endParaRPr>
            </a:p>
          </p:txBody>
        </p:sp>
      </p:grpSp>
      <p:pic>
        <p:nvPicPr>
          <p:cNvPr id="22" name="图片 11"/>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5305" y="2323465"/>
            <a:ext cx="5122545" cy="2304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5430"/>
                                        </p:tgtEl>
                                        <p:attrNameLst>
                                          <p:attrName>style.visibility</p:attrName>
                                        </p:attrNameLst>
                                      </p:cBhvr>
                                      <p:to>
                                        <p:strVal val="visible"/>
                                      </p:to>
                                    </p:set>
                                    <p:animEffect transition="in" filter="blinds(horizontal)">
                                      <p:cBhvr>
                                        <p:cTn id="7" dur="500"/>
                                        <p:tgtEl>
                                          <p:spTgt spid="145430"/>
                                        </p:tgtEl>
                                      </p:cBhvr>
                                    </p:animEffect>
                                  </p:childTnLst>
                                  <p:subTnLst>
                                    <p:set>
                                      <p:cBhvr override="childStyle">
                                        <p:cTn dur="1" fill="hold" display="0" masterRel="nextClick" afterEffect="1"/>
                                        <p:tgtEl>
                                          <p:spTgt spid="145430"/>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dissolve">
                                      <p:cBhvr>
                                        <p:cTn id="1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文本框 18433"/>
          <p:cNvSpPr txBox="1">
            <a:spLocks noChangeArrowheads="1"/>
          </p:cNvSpPr>
          <p:nvPr/>
        </p:nvSpPr>
        <p:spPr bwMode="auto">
          <a:xfrm>
            <a:off x="1809720" y="2643182"/>
            <a:ext cx="8642350" cy="175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50000"/>
              </a:lnSpc>
              <a:spcBef>
                <a:spcPct val="50000"/>
              </a:spcBef>
            </a:pPr>
            <a:r>
              <a:rPr lang="zh-CN" altLang="en-US" sz="3600" b="1" noProof="1">
                <a:latin typeface="微软雅黑" panose="020B0503020204020204" charset="-122"/>
                <a:ea typeface="微软雅黑" panose="020B0503020204020204" charset="-122"/>
              </a:rPr>
              <a:t>    南昌起义胜利后，党为什么会决定将起义部队撤出南昌，转向广东？</a:t>
            </a:r>
            <a:endParaRPr lang="zh-CN" altLang="en-US" sz="3600" b="1" noProof="1">
              <a:latin typeface="微软雅黑" panose="020B0503020204020204" charset="-122"/>
              <a:ea typeface="微软雅黑" panose="020B0503020204020204" charset="-122"/>
            </a:endParaRPr>
          </a:p>
        </p:txBody>
      </p:sp>
      <p:sp>
        <p:nvSpPr>
          <p:cNvPr id="13314" name="文本框 18434"/>
          <p:cNvSpPr txBox="1">
            <a:spLocks noChangeArrowheads="1"/>
          </p:cNvSpPr>
          <p:nvPr/>
        </p:nvSpPr>
        <p:spPr bwMode="auto">
          <a:xfrm>
            <a:off x="387246" y="724560"/>
            <a:ext cx="604837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en-US" altLang="zh-CN" sz="4000" b="1" noProof="1">
                <a:latin typeface="微软雅黑" panose="020B0503020204020204" charset="-122"/>
                <a:ea typeface="微软雅黑" panose="020B0503020204020204" charset="-122"/>
              </a:rPr>
              <a:t>2.</a:t>
            </a:r>
            <a:r>
              <a:rPr lang="zh-CN" altLang="en-US" sz="4000" b="1" noProof="1">
                <a:latin typeface="微软雅黑" panose="020B0503020204020204" charset="-122"/>
                <a:ea typeface="微软雅黑" panose="020B0503020204020204" charset="-122"/>
              </a:rPr>
              <a:t>议一议：分组讨论</a:t>
            </a:r>
            <a:endParaRPr lang="zh-CN" altLang="en-US" sz="4000" b="1" noProof="1">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8434"/>
                                        </p:tgtEl>
                                        <p:attrNameLst>
                                          <p:attrName>style.visibility</p:attrName>
                                        </p:attrNameLst>
                                      </p:cBhvr>
                                      <p:to>
                                        <p:strVal val="visible"/>
                                      </p:to>
                                    </p:set>
                                    <p:anim calcmode="discrete" valueType="clr">
                                      <p:cBhvr override="childStyle">
                                        <p:cTn id="7" dur="80"/>
                                        <p:tgtEl>
                                          <p:spTgt spid="1843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8434"/>
                                        </p:tgtEl>
                                        <p:attrNameLst>
                                          <p:attrName>fillcolor</p:attrName>
                                        </p:attrNameLst>
                                      </p:cBhvr>
                                      <p:tavLst>
                                        <p:tav tm="0">
                                          <p:val>
                                            <p:clrVal>
                                              <a:schemeClr val="accent2"/>
                                            </p:clrVal>
                                          </p:val>
                                        </p:tav>
                                        <p:tav tm="50000">
                                          <p:val>
                                            <p:clrVal>
                                              <a:schemeClr val="hlink"/>
                                            </p:clrVal>
                                          </p:val>
                                        </p:tav>
                                      </p:tavLst>
                                    </p:anim>
                                    <p:set>
                                      <p:cBhvr>
                                        <p:cTn id="9" dur="80"/>
                                        <p:tgtEl>
                                          <p:spTgt spid="1843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文本占位符 19457"/>
          <p:cNvSpPr txBox="1">
            <a:spLocks noChangeArrowheads="1"/>
          </p:cNvSpPr>
          <p:nvPr/>
        </p:nvSpPr>
        <p:spPr bwMode="auto">
          <a:xfrm>
            <a:off x="1738282" y="1571612"/>
            <a:ext cx="8642350"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20000"/>
              </a:spcBef>
              <a:buFont typeface="Arial" panose="020B0604020202020204" pitchFamily="34" charset="0"/>
              <a:buChar char="•"/>
            </a:pPr>
            <a:r>
              <a:rPr lang="zh-CN" altLang="en-US" sz="3200" b="1" dirty="0">
                <a:latin typeface="微软雅黑" panose="020B0503020204020204" charset="-122"/>
                <a:ea typeface="微软雅黑" panose="020B0503020204020204" charset="-122"/>
              </a:rPr>
              <a:t>敌人从四面八方来包围南昌，敌强我弱，不撤离必然导致全军覆没。            </a:t>
            </a:r>
            <a:endParaRPr lang="zh-CN" altLang="en-US" sz="3200" b="1" dirty="0">
              <a:latin typeface="微软雅黑" panose="020B0503020204020204" charset="-122"/>
              <a:ea typeface="微软雅黑" panose="020B0503020204020204" charset="-122"/>
            </a:endParaRPr>
          </a:p>
          <a:p>
            <a:pPr>
              <a:lnSpc>
                <a:spcPct val="150000"/>
              </a:lnSpc>
              <a:spcBef>
                <a:spcPct val="20000"/>
              </a:spcBef>
              <a:buFont typeface="Arial" panose="020B0604020202020204" pitchFamily="34" charset="0"/>
              <a:buChar char="•"/>
            </a:pPr>
            <a:r>
              <a:rPr lang="zh-CN" altLang="en-US" sz="3200" b="1" dirty="0">
                <a:latin typeface="微软雅黑" panose="020B0503020204020204" charset="-122"/>
                <a:ea typeface="微软雅黑" panose="020B0503020204020204" charset="-122"/>
              </a:rPr>
              <a:t>广东曾经是革命根据地，群众觉悟较高，南下准备夺取广州，重建革命根据地，然后再进行北伐。</a:t>
            </a:r>
            <a:endParaRPr lang="zh-CN" altLang="en-US" sz="3200" b="1" dirty="0">
              <a:latin typeface="微软雅黑" panose="020B0503020204020204" charset="-122"/>
              <a:ea typeface="微软雅黑" panose="020B0503020204020204" charset="-122"/>
            </a:endParaRPr>
          </a:p>
        </p:txBody>
      </p:sp>
      <p:sp>
        <p:nvSpPr>
          <p:cNvPr id="14338" name="文本框 19458"/>
          <p:cNvSpPr txBox="1">
            <a:spLocks noChangeArrowheads="1"/>
          </p:cNvSpPr>
          <p:nvPr/>
        </p:nvSpPr>
        <p:spPr bwMode="auto">
          <a:xfrm>
            <a:off x="1774825" y="692696"/>
            <a:ext cx="3386138"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4000" b="1" noProof="1">
                <a:latin typeface="微软雅黑" panose="020B0503020204020204" charset="-122"/>
                <a:ea typeface="微软雅黑" panose="020B0503020204020204" charset="-122"/>
              </a:rPr>
              <a:t>问题解析</a:t>
            </a:r>
            <a:r>
              <a:rPr lang="zh-CN" altLang="zh-CN" sz="4000" b="1" noProof="1">
                <a:latin typeface="微软雅黑" panose="020B0503020204020204" charset="-122"/>
                <a:ea typeface="微软雅黑" panose="020B0503020204020204" charset="-122"/>
              </a:rPr>
              <a:t>:</a:t>
            </a:r>
            <a:endParaRPr lang="zh-CN" altLang="zh-CN" sz="4000" b="1" noProof="1">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p:cTn id="7" dur="500" fill="hold"/>
                                        <p:tgtEl>
                                          <p:spTgt spid="19458"/>
                                        </p:tgtEl>
                                        <p:attrNameLst>
                                          <p:attrName>ppt_x</p:attrName>
                                        </p:attrNameLst>
                                      </p:cBhvr>
                                      <p:tavLst>
                                        <p:tav tm="0">
                                          <p:val>
                                            <p:strVal val="0-#ppt_w/2"/>
                                          </p:val>
                                        </p:tav>
                                        <p:tav tm="100000">
                                          <p:val>
                                            <p:strVal val="#ppt_x"/>
                                          </p:val>
                                        </p:tav>
                                      </p:tavLst>
                                    </p:anim>
                                    <p:anim calcmode="lin" valueType="num">
                                      <p:cBhvr>
                                        <p:cTn id="8" dur="500" fill="hold"/>
                                        <p:tgtEl>
                                          <p:spTgt spid="194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文本框 22529"/>
          <p:cNvSpPr txBox="1">
            <a:spLocks noChangeArrowheads="1"/>
          </p:cNvSpPr>
          <p:nvPr/>
        </p:nvSpPr>
        <p:spPr bwMode="auto">
          <a:xfrm>
            <a:off x="1666844" y="785794"/>
            <a:ext cx="55467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600" b="1" noProof="1">
                <a:latin typeface="微软雅黑" panose="020B0503020204020204" charset="-122"/>
                <a:ea typeface="微软雅黑" panose="020B0503020204020204" charset="-122"/>
              </a:rPr>
              <a:t>3.</a:t>
            </a:r>
            <a:r>
              <a:rPr lang="zh-CN" altLang="en-US" sz="3600" b="1" noProof="1">
                <a:latin typeface="微软雅黑" panose="020B0503020204020204" charset="-122"/>
                <a:ea typeface="微软雅黑" panose="020B0503020204020204" charset="-122"/>
              </a:rPr>
              <a:t> 历史意义</a:t>
            </a:r>
            <a:endParaRPr lang="zh-CN" altLang="en-US" sz="3600" b="1" noProof="1">
              <a:latin typeface="微软雅黑" panose="020B0503020204020204" charset="-122"/>
              <a:ea typeface="微软雅黑" panose="020B0503020204020204" charset="-122"/>
            </a:endParaRPr>
          </a:p>
        </p:txBody>
      </p:sp>
      <p:sp>
        <p:nvSpPr>
          <p:cNvPr id="22531" name="矩形 22530"/>
          <p:cNvSpPr>
            <a:spLocks noChangeArrowheads="1"/>
          </p:cNvSpPr>
          <p:nvPr/>
        </p:nvSpPr>
        <p:spPr bwMode="auto">
          <a:xfrm>
            <a:off x="1847850" y="2204864"/>
            <a:ext cx="8496300" cy="307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609600" indent="-609600">
              <a:lnSpc>
                <a:spcPct val="150000"/>
              </a:lnSpc>
            </a:pPr>
            <a:r>
              <a:rPr lang="zh-CN" altLang="zh-CN" sz="3200" b="1" noProof="1">
                <a:latin typeface="微软雅黑" panose="020B0503020204020204" charset="-122"/>
                <a:ea typeface="微软雅黑" panose="020B0503020204020204" charset="-122"/>
              </a:rPr>
              <a:t>1)</a:t>
            </a:r>
            <a:r>
              <a:rPr lang="zh-CN" altLang="en-US" sz="3200" b="1" noProof="1">
                <a:latin typeface="微软雅黑" panose="020B0503020204020204" charset="-122"/>
                <a:ea typeface="微软雅黑" panose="020B0503020204020204" charset="-122"/>
              </a:rPr>
              <a:t>南昌起义打响了武装反抗国民党反动统治的第一枪。</a:t>
            </a:r>
            <a:endParaRPr lang="zh-CN" altLang="en-US" sz="3200" b="1" noProof="1">
              <a:latin typeface="微软雅黑" panose="020B0503020204020204" charset="-122"/>
              <a:ea typeface="微软雅黑" panose="020B0503020204020204" charset="-122"/>
            </a:endParaRPr>
          </a:p>
          <a:p>
            <a:pPr marL="609600" indent="-609600">
              <a:lnSpc>
                <a:spcPct val="150000"/>
              </a:lnSpc>
              <a:spcBef>
                <a:spcPct val="20000"/>
              </a:spcBef>
            </a:pPr>
            <a:r>
              <a:rPr lang="zh-CN" altLang="zh-CN" sz="3200" b="1" noProof="1">
                <a:latin typeface="微软雅黑" panose="020B0503020204020204" charset="-122"/>
                <a:ea typeface="微软雅黑" panose="020B0503020204020204" charset="-122"/>
              </a:rPr>
              <a:t>2)</a:t>
            </a:r>
            <a:r>
              <a:rPr lang="zh-CN" altLang="en-US" sz="3200" b="1" noProof="1">
                <a:latin typeface="微软雅黑" panose="020B0503020204020204" charset="-122"/>
                <a:ea typeface="微软雅黑" panose="020B0503020204020204" charset="-122"/>
              </a:rPr>
              <a:t>南昌起义是中国共产党独立领导武装革命斗争和创建人民军队的开始。</a:t>
            </a:r>
            <a:endParaRPr lang="zh-CN" altLang="en-US" sz="3200" b="1" noProof="1">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checkerboard(across)">
                                      <p:cBhvr>
                                        <p:cTn id="7" dur="1000"/>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826770" y="521335"/>
            <a:ext cx="5318125" cy="3874770"/>
          </a:xfrm>
          <a:ln w="31750" cmpd="sng">
            <a:noFill/>
            <a:prstDash val="solid"/>
          </a:ln>
        </p:spPr>
        <p:txBody>
          <a:bodyPr>
            <a:normAutofit lnSpcReduction="20000"/>
          </a:bodyPr>
          <a:p>
            <a:pPr marL="0" indent="0">
              <a:buNone/>
            </a:pPr>
            <a:endParaRPr lang="zh-CN" altLang="en-US" sz="3200" b="1">
              <a:latin typeface="Times New Roman" panose="02020603050405020304" charset="0"/>
              <a:cs typeface="Times New Roman" panose="02020603050405020304" charset="0"/>
            </a:endParaRPr>
          </a:p>
          <a:p>
            <a:pPr marL="0" indent="0">
              <a:lnSpc>
                <a:spcPct val="100000"/>
              </a:lnSpc>
              <a:buNone/>
            </a:pPr>
            <a:r>
              <a:rPr lang="zh-CN" altLang="en-US" sz="3200" b="1">
                <a:latin typeface="Times New Roman" panose="02020603050405020304" charset="0"/>
                <a:cs typeface="Times New Roman" panose="02020603050405020304" charset="0"/>
              </a:rPr>
              <a:t>（2）</a:t>
            </a:r>
            <a:r>
              <a:rPr lang="zh-CN" altLang="en-US" sz="3200" b="1"/>
              <a:t>八七会议</a:t>
            </a:r>
            <a:endParaRPr lang="zh-CN" altLang="en-US" sz="3200" b="1"/>
          </a:p>
          <a:p>
            <a:pPr marL="0" indent="0">
              <a:lnSpc>
                <a:spcPct val="100000"/>
              </a:lnSpc>
              <a:buNone/>
            </a:pPr>
            <a:r>
              <a:rPr lang="zh-CN" altLang="en-US" sz="3200" b="1"/>
              <a:t>①时间：</a:t>
            </a:r>
            <a:r>
              <a:rPr lang="zh-CN" altLang="en-US" sz="3200" b="1">
                <a:latin typeface="Times New Roman" panose="02020603050405020304" charset="0"/>
                <a:cs typeface="Times New Roman" panose="02020603050405020304" charset="0"/>
              </a:rPr>
              <a:t>1927</a:t>
            </a:r>
            <a:r>
              <a:rPr lang="zh-CN" altLang="en-US" sz="3200" b="1"/>
              <a:t>年</a:t>
            </a:r>
            <a:r>
              <a:rPr lang="zh-CN" altLang="en-US" sz="3200" b="1">
                <a:latin typeface="Times New Roman" panose="02020603050405020304" charset="0"/>
                <a:cs typeface="Times New Roman" panose="02020603050405020304" charset="0"/>
              </a:rPr>
              <a:t>8</a:t>
            </a:r>
            <a:r>
              <a:rPr lang="zh-CN" altLang="en-US" sz="3200" b="1"/>
              <a:t>月</a:t>
            </a:r>
            <a:r>
              <a:rPr lang="zh-CN" altLang="en-US" sz="3200" b="1">
                <a:latin typeface="Times New Roman" panose="02020603050405020304" charset="0"/>
                <a:cs typeface="Times New Roman" panose="02020603050405020304" charset="0"/>
              </a:rPr>
              <a:t>7</a:t>
            </a:r>
            <a:r>
              <a:rPr lang="zh-CN" altLang="en-US" sz="3200" b="1"/>
              <a:t>日  </a:t>
            </a:r>
            <a:endParaRPr lang="zh-CN" altLang="en-US" sz="3200" b="1"/>
          </a:p>
          <a:p>
            <a:pPr marL="0" indent="0">
              <a:lnSpc>
                <a:spcPct val="100000"/>
              </a:lnSpc>
              <a:buNone/>
            </a:pPr>
            <a:r>
              <a:rPr lang="zh-CN" altLang="en-US" sz="3200" b="1">
                <a:sym typeface="+mn-ea"/>
              </a:rPr>
              <a:t>②</a:t>
            </a:r>
            <a:r>
              <a:rPr lang="zh-CN" altLang="en-US" sz="3200" b="1"/>
              <a:t>地点：汉口</a:t>
            </a:r>
            <a:endParaRPr lang="zh-CN" altLang="en-US" sz="3200" b="1"/>
          </a:p>
          <a:p>
            <a:pPr marL="0" indent="0">
              <a:lnSpc>
                <a:spcPct val="100000"/>
              </a:lnSpc>
              <a:buNone/>
            </a:pPr>
            <a:r>
              <a:rPr lang="zh-CN" altLang="en-US" sz="3200" b="1">
                <a:latin typeface="Calibri" panose="020F0502020204030204" pitchFamily="34" charset="0"/>
              </a:rPr>
              <a:t>③</a:t>
            </a:r>
            <a:r>
              <a:rPr lang="zh-CN" altLang="en-US" sz="3200" b="1"/>
              <a:t>内容：确定开展</a:t>
            </a:r>
            <a:r>
              <a:rPr lang="zh-CN" altLang="en-US" sz="3200" b="1">
                <a:solidFill>
                  <a:srgbClr val="FF0000"/>
                </a:solidFill>
              </a:rPr>
              <a:t>土地革命</a:t>
            </a:r>
            <a:endParaRPr lang="zh-CN" altLang="en-US" sz="3200" b="1">
              <a:solidFill>
                <a:srgbClr val="FF0000"/>
              </a:solidFill>
            </a:endParaRPr>
          </a:p>
          <a:p>
            <a:pPr marL="0" indent="0">
              <a:lnSpc>
                <a:spcPct val="100000"/>
              </a:lnSpc>
              <a:buNone/>
            </a:pPr>
            <a:r>
              <a:rPr lang="zh-CN" altLang="en-US" sz="3200" b="1"/>
              <a:t>和</a:t>
            </a:r>
            <a:r>
              <a:rPr lang="zh-CN" altLang="en-US" sz="3200" b="1">
                <a:solidFill>
                  <a:srgbClr val="FF0000"/>
                </a:solidFill>
              </a:rPr>
              <a:t>武装反抗国民党反动派</a:t>
            </a:r>
            <a:r>
              <a:rPr lang="zh-CN" altLang="en-US" sz="3200" b="1"/>
              <a:t>的</a:t>
            </a:r>
            <a:endParaRPr lang="zh-CN" altLang="en-US" sz="3200" b="1"/>
          </a:p>
          <a:p>
            <a:pPr marL="0" indent="0">
              <a:lnSpc>
                <a:spcPct val="100000"/>
              </a:lnSpc>
              <a:buNone/>
            </a:pPr>
            <a:r>
              <a:rPr lang="zh-CN" altLang="en-US" sz="3200" b="1"/>
              <a:t>总方针，决定发动</a:t>
            </a:r>
            <a:r>
              <a:rPr lang="zh-CN" altLang="en-US" sz="3200" b="1">
                <a:solidFill>
                  <a:srgbClr val="FF0000"/>
                </a:solidFill>
              </a:rPr>
              <a:t>秋收起义</a:t>
            </a:r>
            <a:endParaRPr lang="zh-CN" altLang="en-US" sz="3200" b="1"/>
          </a:p>
        </p:txBody>
      </p:sp>
      <p:sp>
        <p:nvSpPr>
          <p:cNvPr id="4" name="内容占位符 2"/>
          <p:cNvSpPr>
            <a:spLocks noGrp="1"/>
          </p:cNvSpPr>
          <p:nvPr/>
        </p:nvSpPr>
        <p:spPr>
          <a:xfrm>
            <a:off x="6387465" y="1062355"/>
            <a:ext cx="5307330" cy="4541520"/>
          </a:xfrm>
          <a:prstGeom prst="rect">
            <a:avLst/>
          </a:prstGeom>
          <a:ln w="31750" cmpd="sng">
            <a:noFill/>
            <a:prstDash val="solid"/>
          </a:ln>
        </p:spPr>
        <p:txBody>
          <a:bodyPr vert="horz" lIns="91440" tIns="45720" rIns="91440" bIns="45720" rtlCol="0">
            <a:normAutofit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zh-CN" altLang="en-US" sz="3200" b="1">
              <a:latin typeface="Times New Roman" panose="02020603050405020304" charset="0"/>
              <a:cs typeface="Times New Roman" panose="02020603050405020304" charset="0"/>
            </a:endParaRPr>
          </a:p>
          <a:p>
            <a:pPr marL="0" indent="0">
              <a:lnSpc>
                <a:spcPct val="100000"/>
              </a:lnSpc>
              <a:buNone/>
            </a:pPr>
            <a:endParaRPr lang="zh-CN" altLang="en-US" sz="3200" b="1"/>
          </a:p>
        </p:txBody>
      </p:sp>
      <p:sp>
        <p:nvSpPr>
          <p:cNvPr id="100" name="文本框 99"/>
          <p:cNvSpPr txBox="1"/>
          <p:nvPr/>
        </p:nvSpPr>
        <p:spPr>
          <a:xfrm>
            <a:off x="6586220" y="450850"/>
            <a:ext cx="5426075" cy="4523105"/>
          </a:xfrm>
          <a:prstGeom prst="rect">
            <a:avLst/>
          </a:prstGeom>
          <a:noFill/>
          <a:ln w="9525">
            <a:noFill/>
          </a:ln>
        </p:spPr>
        <p:txBody>
          <a:bodyPr wrap="square">
            <a:spAutoFit/>
          </a:bodyPr>
          <a:p>
            <a:pPr indent="0"/>
            <a:r>
              <a:rPr lang="zh-CN" sz="3200" b="1">
                <a:latin typeface="Times New Roman" panose="02020603050405020304" charset="0"/>
                <a:ea typeface="宋体" panose="02010600030101010101" pitchFamily="2" charset="-122"/>
                <a:cs typeface="Times New Roman" panose="02020603050405020304" charset="0"/>
              </a:rPr>
              <a:t>（3）</a:t>
            </a:r>
            <a:r>
              <a:rPr lang="zh-CN" sz="3200" b="1">
                <a:latin typeface="宋体" panose="02010600030101010101" pitchFamily="2" charset="-122"/>
                <a:ea typeface="宋体" panose="02010600030101010101" pitchFamily="2" charset="-122"/>
                <a:cs typeface="宋体" panose="02010600030101010101" pitchFamily="2" charset="-122"/>
              </a:rPr>
              <a:t>秋收起义①时间：1927年9月     </a:t>
            </a:r>
            <a:endParaRPr lang="zh-CN" sz="3200" b="1">
              <a:latin typeface="宋体" panose="02010600030101010101" pitchFamily="2" charset="-122"/>
              <a:ea typeface="宋体" panose="02010600030101010101" pitchFamily="2" charset="-122"/>
              <a:cs typeface="宋体" panose="02010600030101010101" pitchFamily="2" charset="-122"/>
            </a:endParaRPr>
          </a:p>
          <a:p>
            <a:pPr indent="0"/>
            <a:r>
              <a:rPr lang="zh-CN" sz="3200" b="1">
                <a:latin typeface="宋体" panose="02010600030101010101" pitchFamily="2" charset="-122"/>
                <a:ea typeface="宋体" panose="02010600030101010101" pitchFamily="2" charset="-122"/>
                <a:cs typeface="宋体" panose="02010600030101010101" pitchFamily="2" charset="-122"/>
                <a:sym typeface="+mn-ea"/>
              </a:rPr>
              <a:t>②</a:t>
            </a:r>
            <a:r>
              <a:rPr lang="zh-CN" sz="3200" b="1">
                <a:latin typeface="宋体" panose="02010600030101010101" pitchFamily="2" charset="-122"/>
                <a:ea typeface="宋体" panose="02010600030101010101" pitchFamily="2" charset="-122"/>
                <a:cs typeface="宋体" panose="02010600030101010101" pitchFamily="2" charset="-122"/>
              </a:rPr>
              <a:t>领导：毛泽东      </a:t>
            </a:r>
            <a:endParaRPr lang="zh-CN" sz="3200" b="1">
              <a:latin typeface="宋体" panose="02010600030101010101" pitchFamily="2" charset="-122"/>
              <a:ea typeface="宋体" panose="02010600030101010101" pitchFamily="2" charset="-122"/>
              <a:cs typeface="宋体" panose="02010600030101010101" pitchFamily="2" charset="-122"/>
            </a:endParaRPr>
          </a:p>
          <a:p>
            <a:pPr indent="0"/>
            <a:r>
              <a:rPr lang="zh-CN" sz="3200" b="1">
                <a:latin typeface="宋体" panose="02010600030101010101" pitchFamily="2" charset="-122"/>
                <a:ea typeface="宋体" panose="02010600030101010101" pitchFamily="2" charset="-122"/>
                <a:cs typeface="宋体" panose="02010600030101010101" pitchFamily="2" charset="-122"/>
              </a:rPr>
              <a:t>③地点：湘赣边界</a:t>
            </a:r>
            <a:endParaRPr lang="zh-CN" sz="3200" b="1">
              <a:latin typeface="宋体" panose="02010600030101010101" pitchFamily="2" charset="-122"/>
              <a:ea typeface="宋体" panose="02010600030101010101" pitchFamily="2" charset="-122"/>
              <a:cs typeface="宋体" panose="02010600030101010101" pitchFamily="2" charset="-122"/>
            </a:endParaRPr>
          </a:p>
          <a:p>
            <a:pPr indent="0"/>
            <a:r>
              <a:rPr lang="zh-CN" sz="3200" b="1">
                <a:latin typeface="宋体" panose="02010600030101010101" pitchFamily="2" charset="-122"/>
                <a:ea typeface="宋体" panose="02010600030101010101" pitchFamily="2" charset="-122"/>
                <a:cs typeface="宋体" panose="02010600030101010101" pitchFamily="2" charset="-122"/>
                <a:sym typeface="+mn-ea"/>
              </a:rPr>
              <a:t>④结果：失败</a:t>
            </a:r>
            <a:r>
              <a:rPr lang="zh-CN" sz="3200" b="1">
                <a:latin typeface="宋体" panose="02010600030101010101" pitchFamily="2" charset="-122"/>
                <a:ea typeface="宋体" panose="02010600030101010101" pitchFamily="2" charset="-122"/>
                <a:cs typeface="宋体" panose="02010600030101010101" pitchFamily="2" charset="-122"/>
              </a:rPr>
              <a:t>⑤影响：秋收起义后，毛泽东率工农革命军来到井冈山，创建了第一块农村革命根据地</a:t>
            </a:r>
            <a:r>
              <a:rPr lang="en-US" altLang="zh-CN" sz="3200" b="1">
                <a:latin typeface="宋体" panose="02010600030101010101" pitchFamily="2" charset="-122"/>
                <a:ea typeface="宋体" panose="02010600030101010101" pitchFamily="2" charset="-122"/>
                <a:cs typeface="宋体" panose="02010600030101010101" pitchFamily="2" charset="-122"/>
              </a:rPr>
              <a:t>——</a:t>
            </a:r>
            <a:r>
              <a:rPr lang="zh-CN" sz="3200" b="1">
                <a:solidFill>
                  <a:srgbClr val="FF0000"/>
                </a:solidFill>
                <a:latin typeface="宋体" panose="02010600030101010101" pitchFamily="2" charset="-122"/>
                <a:ea typeface="宋体" panose="02010600030101010101" pitchFamily="2" charset="-122"/>
                <a:cs typeface="宋体" panose="02010600030101010101" pitchFamily="2" charset="-122"/>
              </a:rPr>
              <a:t>井冈山革命根据地</a:t>
            </a:r>
            <a:r>
              <a:rPr lang="zh-CN" sz="3200" b="1">
                <a:latin typeface="宋体" panose="02010600030101010101" pitchFamily="2" charset="-122"/>
                <a:ea typeface="宋体" panose="02010600030101010101" pitchFamily="2" charset="-122"/>
                <a:cs typeface="宋体" panose="02010600030101010101" pitchFamily="2" charset="-122"/>
              </a:rPr>
              <a:t>。</a:t>
            </a:r>
            <a:endParaRPr lang="zh-CN" altLang="en-US" sz="3200" b="1">
              <a:latin typeface="宋体" panose="02010600030101010101" pitchFamily="2" charset="-122"/>
              <a:ea typeface="宋体" panose="02010600030101010101" pitchFamily="2" charset="-122"/>
              <a:cs typeface="宋体" panose="02010600030101010101" pitchFamily="2" charset="-122"/>
            </a:endParaRPr>
          </a:p>
        </p:txBody>
      </p:sp>
      <p:sp>
        <p:nvSpPr>
          <p:cNvPr id="210961" name="矩形 210960"/>
          <p:cNvSpPr/>
          <p:nvPr/>
        </p:nvSpPr>
        <p:spPr>
          <a:xfrm>
            <a:off x="662305" y="4973955"/>
            <a:ext cx="10866755" cy="1322070"/>
          </a:xfrm>
          <a:prstGeom prst="rect">
            <a:avLst/>
          </a:prstGeom>
          <a:noFill/>
          <a:ln w="28575" cap="flat" cmpd="sng">
            <a:noFill/>
            <a:prstDash val="solid"/>
            <a:miter/>
            <a:headEnd type="none" w="med" len="med"/>
            <a:tailEnd type="none" w="med" len="med"/>
          </a:ln>
        </p:spPr>
        <p:txBody>
          <a:bodyPr wrap="square" anchor="ctr">
            <a:spAutoFit/>
          </a:bodyPr>
          <a:p>
            <a:pPr algn="ctr" defTabSz="0">
              <a:tabLst>
                <a:tab pos="847725" algn="l"/>
              </a:tabLst>
            </a:pPr>
            <a:r>
              <a:rPr lang="zh-CN" altLang="en-US" sz="4000" b="1" dirty="0">
                <a:solidFill>
                  <a:srgbClr val="660066"/>
                </a:solidFill>
                <a:latin typeface="宋体" panose="02010600030101010101" pitchFamily="2" charset="-122"/>
                <a:ea typeface="宋体" panose="02010600030101010101" pitchFamily="2" charset="-122"/>
              </a:rPr>
              <a:t>南昌起义、秋收起义的失败，表明</a:t>
            </a:r>
            <a:r>
              <a:rPr lang="en-US" altLang="zh-CN" sz="4000" b="1" dirty="0">
                <a:solidFill>
                  <a:srgbClr val="660066"/>
                </a:solidFill>
                <a:latin typeface="宋体" panose="02010600030101010101" pitchFamily="2" charset="-122"/>
                <a:ea typeface="宋体" panose="02010600030101010101" pitchFamily="2" charset="-122"/>
              </a:rPr>
              <a:t>“</a:t>
            </a:r>
            <a:r>
              <a:rPr lang="zh-CN" altLang="en-US" sz="4000" b="1" dirty="0">
                <a:solidFill>
                  <a:srgbClr val="660066"/>
                </a:solidFill>
                <a:latin typeface="宋体" panose="02010600030101010101" pitchFamily="2" charset="-122"/>
                <a:ea typeface="宋体" panose="02010600030101010101" pitchFamily="2" charset="-122"/>
              </a:rPr>
              <a:t>城市中心道路</a:t>
            </a:r>
            <a:r>
              <a:rPr lang="en-US" altLang="zh-CN" sz="4000" b="1" dirty="0">
                <a:solidFill>
                  <a:srgbClr val="660066"/>
                </a:solidFill>
                <a:latin typeface="宋体" panose="02010600030101010101" pitchFamily="2" charset="-122"/>
                <a:ea typeface="宋体" panose="02010600030101010101" pitchFamily="2" charset="-122"/>
              </a:rPr>
              <a:t>”</a:t>
            </a:r>
            <a:r>
              <a:rPr lang="zh-CN" altLang="en-US" sz="4000" b="1" dirty="0">
                <a:solidFill>
                  <a:srgbClr val="660066"/>
                </a:solidFill>
                <a:latin typeface="宋体" panose="02010600030101010101" pitchFamily="2" charset="-122"/>
                <a:ea typeface="宋体" panose="02010600030101010101" pitchFamily="2" charset="-122"/>
              </a:rPr>
              <a:t>在当时的中国走不通</a:t>
            </a:r>
            <a:endParaRPr lang="zh-CN" altLang="en-US" sz="4000" b="1" dirty="0">
              <a:solidFill>
                <a:srgbClr val="660066"/>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0"/>
                                        </p:tgtEl>
                                        <p:attrNameLst>
                                          <p:attrName>style.visibility</p:attrName>
                                        </p:attrNameLst>
                                      </p:cBhvr>
                                      <p:to>
                                        <p:strVal val="visible"/>
                                      </p:to>
                                    </p:set>
                                    <p:animEffect transition="in" filter="blinds(horizontal)">
                                      <p:cBhvr>
                                        <p:cTn id="12" dur="500"/>
                                        <p:tgtEl>
                                          <p:spTgt spid="10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10961"/>
                                        </p:tgtEl>
                                        <p:attrNameLst>
                                          <p:attrName>style.visibility</p:attrName>
                                        </p:attrNameLst>
                                      </p:cBhvr>
                                      <p:to>
                                        <p:strVal val="visible"/>
                                      </p:to>
                                    </p:set>
                                    <p:animEffect transition="in" filter="blinds(horizontal)">
                                      <p:cBhvr>
                                        <p:cTn id="17" dur="500"/>
                                        <p:tgtEl>
                                          <p:spTgt spid="2109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0" grpId="0"/>
      <p:bldP spid="210961"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1" name="Picture 2" descr="八七会议会址"/>
          <p:cNvPicPr>
            <a:picLocks noChangeAspect="1"/>
          </p:cNvPicPr>
          <p:nvPr/>
        </p:nvPicPr>
        <p:blipFill>
          <a:blip r:embed="rId1"/>
          <a:stretch>
            <a:fillRect/>
          </a:stretch>
        </p:blipFill>
        <p:spPr>
          <a:xfrm>
            <a:off x="7586345" y="3512185"/>
            <a:ext cx="4358005" cy="3032125"/>
          </a:xfrm>
          <a:prstGeom prst="rect">
            <a:avLst/>
          </a:prstGeom>
          <a:noFill/>
          <a:ln w="9525">
            <a:noFill/>
          </a:ln>
        </p:spPr>
      </p:pic>
      <p:sp>
        <p:nvSpPr>
          <p:cNvPr id="2" name="文本框 1"/>
          <p:cNvSpPr txBox="1"/>
          <p:nvPr/>
        </p:nvSpPr>
        <p:spPr>
          <a:xfrm>
            <a:off x="171450" y="220345"/>
            <a:ext cx="7136130" cy="6492875"/>
          </a:xfrm>
          <a:prstGeom prst="rect">
            <a:avLst/>
          </a:prstGeom>
          <a:noFill/>
        </p:spPr>
        <p:txBody>
          <a:bodyPr wrap="square" rtlCol="0" anchor="t">
            <a:spAutoFit/>
          </a:bodyPr>
          <a:p>
            <a:r>
              <a:rPr lang="en-US" altLang="zh-CN" sz="3200"/>
              <a:t>    </a:t>
            </a:r>
            <a:r>
              <a:rPr lang="zh-CN" altLang="en-US" sz="3200">
                <a:solidFill>
                  <a:srgbClr val="FF0000"/>
                </a:solidFill>
              </a:rPr>
              <a:t>八七会议</a:t>
            </a:r>
            <a:r>
              <a:rPr lang="zh-CN" altLang="en-US" sz="3200"/>
              <a:t>是第一次国内革命战争失败以后，在关系党和革命事业前途和命运的关键时刻，中共中央政治局于1927年8月7日在汉口召开的紧急会议。会议批判和纠正了陈独秀右倾机会主义错误，撤消了他在党内的职务，选出了新的临时中央政治局，确定了土地革命和武装斗争的总方针，决定发动秋收起义。毛泽东出席了这次会议，并提出了著名的</a:t>
            </a:r>
            <a:r>
              <a:rPr lang="zh-CN" altLang="en-US" sz="3200" b="1">
                <a:solidFill>
                  <a:srgbClr val="FF0000"/>
                </a:solidFill>
              </a:rPr>
              <a:t>“枪杆子里出政权”</a:t>
            </a:r>
            <a:r>
              <a:rPr lang="zh-CN" altLang="en-US" sz="3200"/>
              <a:t>的论断。给正处于思想混乱和组织涣散的中国共产党指明了新的出路，为挽救党和革命作出了巨大贡献。</a:t>
            </a:r>
            <a:endParaRPr lang="zh-CN" altLang="en-US" sz="3200"/>
          </a:p>
        </p:txBody>
      </p:sp>
      <p:pic>
        <p:nvPicPr>
          <p:cNvPr id="3" name="图片 2"/>
          <p:cNvPicPr>
            <a:picLocks noChangeAspect="1"/>
          </p:cNvPicPr>
          <p:nvPr/>
        </p:nvPicPr>
        <p:blipFill>
          <a:blip r:embed="rId2"/>
          <a:stretch>
            <a:fillRect/>
          </a:stretch>
        </p:blipFill>
        <p:spPr>
          <a:xfrm>
            <a:off x="8053705" y="96520"/>
            <a:ext cx="3753485" cy="3415665"/>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95202" name="标题 6195201"/>
          <p:cNvSpPr>
            <a:spLocks noGrp="1" noRot="1"/>
          </p:cNvSpPr>
          <p:nvPr>
            <p:ph type="title" orient="vert"/>
          </p:nvPr>
        </p:nvSpPr>
        <p:spPr>
          <a:xfrm>
            <a:off x="9827895" y="248285"/>
            <a:ext cx="1630680" cy="4959985"/>
          </a:xfrm>
        </p:spPr>
        <p:txBody>
          <a:bodyPr anchor="ctr"/>
          <a:p>
            <a:r>
              <a:rPr lang="zh-CN" altLang="en-US" sz="4000" b="1" dirty="0">
                <a:solidFill>
                  <a:srgbClr val="0000FF"/>
                </a:solidFill>
                <a:effectLst>
                  <a:outerShdw blurRad="38100" dist="38100" dir="2700000">
                    <a:srgbClr val="000000"/>
                  </a:outerShdw>
                </a:effectLst>
                <a:ea typeface="黑体" panose="02010609060101010101" pitchFamily="49" charset="-122"/>
              </a:rPr>
              <a:t>西江月</a:t>
            </a:r>
            <a:r>
              <a:rPr lang="en-US" altLang="zh-CN" sz="4000" b="1" dirty="0">
                <a:solidFill>
                  <a:srgbClr val="0000FF"/>
                </a:solidFill>
                <a:effectLst>
                  <a:outerShdw blurRad="38100" dist="38100" dir="2700000">
                    <a:srgbClr val="000000"/>
                  </a:outerShdw>
                </a:effectLst>
                <a:ea typeface="黑体" panose="02010609060101010101" pitchFamily="49" charset="-122"/>
              </a:rPr>
              <a:t>·</a:t>
            </a:r>
            <a:r>
              <a:rPr lang="zh-CN" altLang="en-US" sz="4000" b="1" dirty="0">
                <a:solidFill>
                  <a:srgbClr val="0000FF"/>
                </a:solidFill>
                <a:effectLst>
                  <a:outerShdw blurRad="38100" dist="38100" dir="2700000">
                    <a:srgbClr val="000000"/>
                  </a:outerShdw>
                </a:effectLst>
                <a:ea typeface="黑体" panose="02010609060101010101" pitchFamily="49" charset="-122"/>
              </a:rPr>
              <a:t>秋收起义</a:t>
            </a:r>
            <a:br>
              <a:rPr lang="zh-CN" altLang="en-US" sz="3600" b="1" dirty="0">
                <a:solidFill>
                  <a:srgbClr val="0000CC"/>
                </a:solidFill>
              </a:rPr>
            </a:br>
            <a:r>
              <a:rPr lang="zh-CN" altLang="en-US" sz="3600" b="1" dirty="0">
                <a:solidFill>
                  <a:srgbClr val="FF0000"/>
                </a:solidFill>
                <a:effectLst>
                  <a:outerShdw blurRad="38100" dist="38100" dir="2700000">
                    <a:srgbClr val="000000"/>
                  </a:outerShdw>
                </a:effectLst>
                <a:ea typeface="仿宋_GB2312" pitchFamily="49" charset="-122"/>
              </a:rPr>
              <a:t>毛泽东</a:t>
            </a:r>
            <a:r>
              <a:rPr lang="zh-CN" altLang="en-US" sz="3200" dirty="0">
                <a:solidFill>
                  <a:srgbClr val="0000CC"/>
                </a:solidFill>
              </a:rPr>
              <a:t> </a:t>
            </a:r>
            <a:endParaRPr lang="zh-CN" altLang="en-US" sz="3200" dirty="0">
              <a:solidFill>
                <a:srgbClr val="0000CC"/>
              </a:solidFill>
            </a:endParaRPr>
          </a:p>
        </p:txBody>
      </p:sp>
      <p:sp>
        <p:nvSpPr>
          <p:cNvPr id="6195203" name="文本占位符 6195202"/>
          <p:cNvSpPr>
            <a:spLocks noGrp="1" noRot="1"/>
          </p:cNvSpPr>
          <p:nvPr>
            <p:ph type="body" orient="vert" idx="1"/>
          </p:nvPr>
        </p:nvSpPr>
        <p:spPr>
          <a:xfrm>
            <a:off x="2341245" y="160020"/>
            <a:ext cx="6089015" cy="3395980"/>
          </a:xfrm>
        </p:spPr>
        <p:txBody>
          <a:bodyPr>
            <a:normAutofit lnSpcReduction="20000"/>
          </a:bodyPr>
          <a:p>
            <a:pPr>
              <a:buNone/>
            </a:pPr>
            <a:r>
              <a:rPr lang="zh-CN" altLang="en-US" sz="3600" b="1" dirty="0">
                <a:effectLst/>
                <a:latin typeface="宋体" panose="02010600030101010101" pitchFamily="2" charset="-122"/>
                <a:ea typeface="宋体" panose="02010600030101010101" pitchFamily="2" charset="-122"/>
                <a:cs typeface="宋体" panose="02010600030101010101" pitchFamily="2" charset="-122"/>
              </a:rPr>
              <a:t>军叫工农革命，</a:t>
            </a:r>
            <a:endParaRPr lang="zh-CN" altLang="en-US" sz="3600" b="1" dirty="0">
              <a:effectLst/>
              <a:latin typeface="宋体" panose="02010600030101010101" pitchFamily="2" charset="-122"/>
              <a:ea typeface="宋体" panose="02010600030101010101" pitchFamily="2" charset="-122"/>
              <a:cs typeface="宋体" panose="02010600030101010101" pitchFamily="2" charset="-122"/>
            </a:endParaRPr>
          </a:p>
          <a:p>
            <a:pPr>
              <a:buNone/>
            </a:pPr>
            <a:r>
              <a:rPr lang="zh-CN" altLang="en-US" sz="3600" b="1" dirty="0">
                <a:effectLst/>
                <a:latin typeface="宋体" panose="02010600030101010101" pitchFamily="2" charset="-122"/>
                <a:ea typeface="宋体" panose="02010600030101010101" pitchFamily="2" charset="-122"/>
                <a:cs typeface="宋体" panose="02010600030101010101" pitchFamily="2" charset="-122"/>
              </a:rPr>
              <a:t>旗号镰刀斧头。 </a:t>
            </a:r>
            <a:endParaRPr lang="zh-CN" altLang="en-US" sz="3600" b="1" dirty="0">
              <a:effectLst/>
              <a:latin typeface="宋体" panose="02010600030101010101" pitchFamily="2" charset="-122"/>
              <a:ea typeface="宋体" panose="02010600030101010101" pitchFamily="2" charset="-122"/>
              <a:cs typeface="宋体" panose="02010600030101010101" pitchFamily="2" charset="-122"/>
            </a:endParaRPr>
          </a:p>
          <a:p>
            <a:pPr>
              <a:buNone/>
            </a:pPr>
            <a:r>
              <a:rPr lang="zh-CN" altLang="en-US" sz="3600" b="1" dirty="0">
                <a:effectLst/>
                <a:latin typeface="宋体" panose="02010600030101010101" pitchFamily="2" charset="-122"/>
                <a:ea typeface="宋体" panose="02010600030101010101" pitchFamily="2" charset="-122"/>
                <a:cs typeface="宋体" panose="02010600030101010101" pitchFamily="2" charset="-122"/>
              </a:rPr>
              <a:t>匡庐一带不停留，</a:t>
            </a:r>
            <a:endParaRPr lang="zh-CN" altLang="en-US" sz="3600" b="1" dirty="0">
              <a:effectLst/>
              <a:latin typeface="宋体" panose="02010600030101010101" pitchFamily="2" charset="-122"/>
              <a:ea typeface="宋体" panose="02010600030101010101" pitchFamily="2" charset="-122"/>
              <a:cs typeface="宋体" panose="02010600030101010101" pitchFamily="2" charset="-122"/>
            </a:endParaRPr>
          </a:p>
          <a:p>
            <a:pPr>
              <a:buNone/>
            </a:pPr>
            <a:r>
              <a:rPr lang="zh-CN" altLang="en-US" sz="3600" b="1" dirty="0">
                <a:effectLst/>
                <a:latin typeface="宋体" panose="02010600030101010101" pitchFamily="2" charset="-122"/>
                <a:ea typeface="宋体" panose="02010600030101010101" pitchFamily="2" charset="-122"/>
                <a:cs typeface="宋体" panose="02010600030101010101" pitchFamily="2" charset="-122"/>
              </a:rPr>
              <a:t>要向潇湘直进。</a:t>
            </a:r>
            <a:endParaRPr lang="zh-CN" altLang="en-US" sz="3600" b="1" dirty="0">
              <a:effectLst/>
              <a:latin typeface="宋体" panose="02010600030101010101" pitchFamily="2" charset="-122"/>
              <a:ea typeface="宋体" panose="02010600030101010101" pitchFamily="2" charset="-122"/>
              <a:cs typeface="宋体" panose="02010600030101010101" pitchFamily="2" charset="-122"/>
            </a:endParaRPr>
          </a:p>
          <a:p>
            <a:pPr>
              <a:buNone/>
            </a:pPr>
            <a:r>
              <a:rPr lang="zh-CN" altLang="en-US" sz="3600" b="1" dirty="0">
                <a:effectLst/>
                <a:latin typeface="宋体" panose="02010600030101010101" pitchFamily="2" charset="-122"/>
                <a:ea typeface="宋体" panose="02010600030101010101" pitchFamily="2" charset="-122"/>
                <a:cs typeface="宋体" panose="02010600030101010101" pitchFamily="2" charset="-122"/>
              </a:rPr>
              <a:t> </a:t>
            </a:r>
            <a:endParaRPr lang="zh-CN" altLang="en-US" sz="3600" b="1" dirty="0">
              <a:effectLst/>
              <a:latin typeface="宋体" panose="02010600030101010101" pitchFamily="2" charset="-122"/>
              <a:ea typeface="宋体" panose="02010600030101010101" pitchFamily="2" charset="-122"/>
              <a:cs typeface="宋体" panose="02010600030101010101" pitchFamily="2" charset="-122"/>
            </a:endParaRPr>
          </a:p>
          <a:p>
            <a:pPr>
              <a:buNone/>
            </a:pPr>
            <a:r>
              <a:rPr lang="zh-CN" altLang="en-US" sz="3600" b="1" dirty="0">
                <a:effectLst/>
                <a:latin typeface="宋体" panose="02010600030101010101" pitchFamily="2" charset="-122"/>
                <a:ea typeface="宋体" panose="02010600030101010101" pitchFamily="2" charset="-122"/>
                <a:cs typeface="宋体" panose="02010600030101010101" pitchFamily="2" charset="-122"/>
              </a:rPr>
              <a:t>地主重重压迫，</a:t>
            </a:r>
            <a:endParaRPr lang="zh-CN" altLang="en-US" sz="3600" b="1" dirty="0">
              <a:effectLst/>
              <a:latin typeface="宋体" panose="02010600030101010101" pitchFamily="2" charset="-122"/>
              <a:ea typeface="宋体" panose="02010600030101010101" pitchFamily="2" charset="-122"/>
              <a:cs typeface="宋体" panose="02010600030101010101" pitchFamily="2" charset="-122"/>
            </a:endParaRPr>
          </a:p>
          <a:p>
            <a:pPr>
              <a:buNone/>
            </a:pPr>
            <a:r>
              <a:rPr lang="zh-CN" altLang="en-US" sz="3600" b="1" dirty="0">
                <a:effectLst/>
                <a:latin typeface="宋体" panose="02010600030101010101" pitchFamily="2" charset="-122"/>
                <a:ea typeface="宋体" panose="02010600030101010101" pitchFamily="2" charset="-122"/>
                <a:cs typeface="宋体" panose="02010600030101010101" pitchFamily="2" charset="-122"/>
              </a:rPr>
              <a:t>农民个个同仇。 </a:t>
            </a:r>
            <a:endParaRPr lang="zh-CN" altLang="en-US" sz="3600" b="1" dirty="0">
              <a:effectLst/>
              <a:latin typeface="宋体" panose="02010600030101010101" pitchFamily="2" charset="-122"/>
              <a:ea typeface="宋体" panose="02010600030101010101" pitchFamily="2" charset="-122"/>
              <a:cs typeface="宋体" panose="02010600030101010101" pitchFamily="2" charset="-122"/>
            </a:endParaRPr>
          </a:p>
          <a:p>
            <a:pPr>
              <a:buNone/>
            </a:pPr>
            <a:r>
              <a:rPr lang="zh-CN" altLang="en-US" sz="3600" b="1" dirty="0">
                <a:effectLst/>
                <a:latin typeface="宋体" panose="02010600030101010101" pitchFamily="2" charset="-122"/>
                <a:ea typeface="宋体" panose="02010600030101010101" pitchFamily="2" charset="-122"/>
                <a:cs typeface="宋体" panose="02010600030101010101" pitchFamily="2" charset="-122"/>
              </a:rPr>
              <a:t>秋收时节暮云愁，</a:t>
            </a:r>
            <a:endParaRPr lang="zh-CN" altLang="en-US" sz="3600" b="1" dirty="0">
              <a:effectLst/>
              <a:latin typeface="宋体" panose="02010600030101010101" pitchFamily="2" charset="-122"/>
              <a:ea typeface="宋体" panose="02010600030101010101" pitchFamily="2" charset="-122"/>
              <a:cs typeface="宋体" panose="02010600030101010101" pitchFamily="2" charset="-122"/>
            </a:endParaRPr>
          </a:p>
          <a:p>
            <a:pPr>
              <a:buNone/>
            </a:pPr>
            <a:r>
              <a:rPr lang="zh-CN" altLang="en-US" sz="3600" b="1" dirty="0">
                <a:effectLst/>
                <a:latin typeface="宋体" panose="02010600030101010101" pitchFamily="2" charset="-122"/>
                <a:ea typeface="宋体" panose="02010600030101010101" pitchFamily="2" charset="-122"/>
                <a:cs typeface="宋体" panose="02010600030101010101" pitchFamily="2" charset="-122"/>
              </a:rPr>
              <a:t>霹雳一声暴动</a:t>
            </a:r>
            <a:r>
              <a:rPr lang="zh-CN" altLang="en-US" sz="2800" b="1" dirty="0">
                <a:effectLst/>
                <a:latin typeface="宋体" panose="02010600030101010101" pitchFamily="2" charset="-122"/>
                <a:ea typeface="宋体" panose="02010600030101010101" pitchFamily="2" charset="-122"/>
                <a:cs typeface="宋体" panose="02010600030101010101" pitchFamily="2" charset="-122"/>
              </a:rPr>
              <a:t>。</a:t>
            </a:r>
            <a:r>
              <a:rPr lang="zh-CN" altLang="en-US" sz="2800" b="1" dirty="0">
                <a:latin typeface="楷体_GB2312" panose="02010609030101010101" charset="-122"/>
                <a:ea typeface="楷体_GB2312" panose="02010609030101010101" charset="-122"/>
              </a:rPr>
              <a:t> </a:t>
            </a:r>
            <a:endParaRPr lang="zh-CN" altLang="en-US" sz="2800" b="1" dirty="0">
              <a:latin typeface="楷体_GB2312" panose="02010609030101010101" charset="-122"/>
              <a:ea typeface="楷体_GB2312" panose="02010609030101010101" charset="-122"/>
            </a:endParaRPr>
          </a:p>
        </p:txBody>
      </p:sp>
      <p:pic>
        <p:nvPicPr>
          <p:cNvPr id="14339" name="图片 6195203" descr="秋收起义"/>
          <p:cNvPicPr>
            <a:picLocks noChangeAspect="1"/>
          </p:cNvPicPr>
          <p:nvPr/>
        </p:nvPicPr>
        <p:blipFill>
          <a:blip r:embed="rId1"/>
          <a:stretch>
            <a:fillRect/>
          </a:stretch>
        </p:blipFill>
        <p:spPr>
          <a:xfrm>
            <a:off x="2947035" y="3468370"/>
            <a:ext cx="7239000" cy="3146425"/>
          </a:xfrm>
          <a:prstGeom prst="rect">
            <a:avLst/>
          </a:prstGeom>
          <a:noFill/>
          <a:ln w="9525">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Rectangle 2"/>
          <p:cNvSpPr/>
          <p:nvPr/>
        </p:nvSpPr>
        <p:spPr>
          <a:xfrm>
            <a:off x="1524000" y="823913"/>
            <a:ext cx="9144000" cy="368300"/>
          </a:xfrm>
          <a:prstGeom prst="rect">
            <a:avLst/>
          </a:prstGeom>
          <a:noFill/>
          <a:ln w="9525">
            <a:noFill/>
          </a:ln>
        </p:spPr>
        <p:txBody>
          <a:bodyPr anchor="t">
            <a:spAutoFit/>
          </a:bodyPr>
          <a:p>
            <a:endParaRPr lang="zh-CN" altLang="en-US" dirty="0">
              <a:latin typeface="Comic Sans MS" panose="030F0702030302020204" pitchFamily="66" charset="0"/>
              <a:ea typeface="宋体" panose="02010600030101010101" pitchFamily="2" charset="-122"/>
            </a:endParaRPr>
          </a:p>
        </p:txBody>
      </p:sp>
      <p:pic>
        <p:nvPicPr>
          <p:cNvPr id="11266" name="Picture 3" descr="秋收起义和向井冈山进军示意图"/>
          <p:cNvPicPr>
            <a:picLocks noChangeAspect="1"/>
          </p:cNvPicPr>
          <p:nvPr/>
        </p:nvPicPr>
        <p:blipFill>
          <a:blip r:embed="rId1"/>
          <a:stretch>
            <a:fillRect/>
          </a:stretch>
        </p:blipFill>
        <p:spPr>
          <a:xfrm>
            <a:off x="422910" y="98425"/>
            <a:ext cx="5815330" cy="6585585"/>
          </a:xfrm>
          <a:prstGeom prst="rect">
            <a:avLst/>
          </a:prstGeom>
          <a:noFill/>
          <a:ln w="57150" cap="flat" cmpd="sng">
            <a:noFill/>
            <a:prstDash val="solid"/>
            <a:miter/>
            <a:headEnd type="none" w="med" len="med"/>
            <a:tailEnd type="none" w="med" len="med"/>
          </a:ln>
          <a:effectLst>
            <a:outerShdw dist="89803" dir="2699999" algn="ctr" rotWithShape="0">
              <a:schemeClr val="tx2"/>
            </a:outerShdw>
          </a:effectLst>
        </p:spPr>
      </p:pic>
      <p:sp>
        <p:nvSpPr>
          <p:cNvPr id="11267" name="Text Box 4"/>
          <p:cNvSpPr txBox="1"/>
          <p:nvPr/>
        </p:nvSpPr>
        <p:spPr>
          <a:xfrm>
            <a:off x="4947285" y="1027113"/>
            <a:ext cx="859790" cy="4459287"/>
          </a:xfrm>
          <a:prstGeom prst="rect">
            <a:avLst/>
          </a:prstGeom>
          <a:noFill/>
          <a:ln w="9525">
            <a:noFill/>
          </a:ln>
        </p:spPr>
        <p:txBody>
          <a:bodyPr vert="eaVert" anchor="t">
            <a:spAutoFit/>
          </a:bodyPr>
          <a:p>
            <a:r>
              <a:rPr lang="zh-CN" altLang="en-US" sz="4400" dirty="0">
                <a:latin typeface="隶书" panose="02010509060101010101" pitchFamily="49" charset="-122"/>
                <a:ea typeface="隶书" panose="02010509060101010101" pitchFamily="49" charset="-122"/>
              </a:rPr>
              <a:t>江        西</a:t>
            </a:r>
            <a:endParaRPr lang="zh-CN" altLang="en-US" sz="4400" dirty="0">
              <a:latin typeface="隶书" panose="02010509060101010101" pitchFamily="49" charset="-122"/>
              <a:ea typeface="隶书" panose="02010509060101010101" pitchFamily="49" charset="-122"/>
            </a:endParaRPr>
          </a:p>
        </p:txBody>
      </p:sp>
      <p:sp>
        <p:nvSpPr>
          <p:cNvPr id="11268" name="Text Box 5"/>
          <p:cNvSpPr txBox="1"/>
          <p:nvPr/>
        </p:nvSpPr>
        <p:spPr>
          <a:xfrm>
            <a:off x="5334000" y="4398963"/>
            <a:ext cx="590550" cy="1568450"/>
          </a:xfrm>
          <a:prstGeom prst="rect">
            <a:avLst/>
          </a:prstGeom>
          <a:noFill/>
          <a:ln w="9525">
            <a:noFill/>
          </a:ln>
        </p:spPr>
        <p:txBody>
          <a:bodyPr anchor="t">
            <a:spAutoFit/>
          </a:bodyPr>
          <a:p>
            <a:r>
              <a:rPr lang="zh-CN" altLang="en-US" sz="3200" dirty="0">
                <a:latin typeface="Times New Roman" panose="02020603050405020304" charset="0"/>
                <a:ea typeface="隶书" panose="02010509060101010101" pitchFamily="49" charset="-122"/>
              </a:rPr>
              <a:t>赣</a:t>
            </a:r>
            <a:endParaRPr lang="zh-CN" altLang="en-US" sz="3200" dirty="0">
              <a:latin typeface="Times New Roman" panose="02020603050405020304" charset="0"/>
              <a:ea typeface="隶书" panose="02010509060101010101" pitchFamily="49" charset="-122"/>
            </a:endParaRPr>
          </a:p>
          <a:p>
            <a:endParaRPr lang="zh-CN" altLang="en-US" sz="3200" dirty="0">
              <a:latin typeface="Times New Roman" panose="02020603050405020304" charset="0"/>
              <a:ea typeface="隶书" panose="02010509060101010101" pitchFamily="49" charset="-122"/>
            </a:endParaRPr>
          </a:p>
          <a:p>
            <a:r>
              <a:rPr lang="zh-CN" altLang="en-US" sz="3200" dirty="0">
                <a:latin typeface="Times New Roman" panose="02020603050405020304" charset="0"/>
                <a:ea typeface="隶书" panose="02010509060101010101" pitchFamily="49" charset="-122"/>
              </a:rPr>
              <a:t>江</a:t>
            </a:r>
            <a:endParaRPr lang="zh-CN" altLang="en-US" sz="3200" dirty="0">
              <a:latin typeface="Times New Roman" panose="02020603050405020304" charset="0"/>
              <a:ea typeface="隶书" panose="02010509060101010101" pitchFamily="49" charset="-122"/>
            </a:endParaRPr>
          </a:p>
        </p:txBody>
      </p:sp>
      <p:sp>
        <p:nvSpPr>
          <p:cNvPr id="11269" name="Text Box 6"/>
          <p:cNvSpPr txBox="1"/>
          <p:nvPr/>
        </p:nvSpPr>
        <p:spPr>
          <a:xfrm>
            <a:off x="4008438" y="2276475"/>
            <a:ext cx="2133600" cy="645160"/>
          </a:xfrm>
          <a:prstGeom prst="rect">
            <a:avLst/>
          </a:prstGeom>
          <a:noFill/>
          <a:ln w="9525">
            <a:noFill/>
          </a:ln>
        </p:spPr>
        <p:txBody>
          <a:bodyPr anchor="t">
            <a:spAutoFit/>
          </a:bodyPr>
          <a:p>
            <a:r>
              <a:rPr lang="zh-CN" altLang="en-US" sz="3600" b="1" dirty="0">
                <a:solidFill>
                  <a:srgbClr val="FF3300"/>
                </a:solidFill>
                <a:latin typeface="Times New Roman" panose="02020603050405020304" charset="0"/>
                <a:ea typeface="黑体" panose="02010609060101010101" pitchFamily="49" charset="-122"/>
              </a:rPr>
              <a:t>文家市</a:t>
            </a:r>
            <a:endParaRPr lang="zh-CN" altLang="en-US" sz="3600" b="1" dirty="0">
              <a:solidFill>
                <a:srgbClr val="FF3300"/>
              </a:solidFill>
              <a:latin typeface="Times New Roman" panose="02020603050405020304" charset="0"/>
              <a:ea typeface="黑体" panose="02010609060101010101" pitchFamily="49" charset="-122"/>
            </a:endParaRPr>
          </a:p>
        </p:txBody>
      </p:sp>
      <p:sp>
        <p:nvSpPr>
          <p:cNvPr id="11270" name="Text Box 7"/>
          <p:cNvSpPr txBox="1"/>
          <p:nvPr/>
        </p:nvSpPr>
        <p:spPr>
          <a:xfrm>
            <a:off x="2667000" y="4572000"/>
            <a:ext cx="1752600" cy="645160"/>
          </a:xfrm>
          <a:prstGeom prst="rect">
            <a:avLst/>
          </a:prstGeom>
          <a:noFill/>
          <a:ln w="9525">
            <a:noFill/>
          </a:ln>
        </p:spPr>
        <p:txBody>
          <a:bodyPr anchor="t">
            <a:spAutoFit/>
          </a:bodyPr>
          <a:p>
            <a:r>
              <a:rPr lang="zh-CN" altLang="en-US" sz="3600" b="1" dirty="0">
                <a:solidFill>
                  <a:srgbClr val="FF3300"/>
                </a:solidFill>
                <a:latin typeface="Times New Roman" panose="02020603050405020304" charset="0"/>
                <a:ea typeface="黑体" panose="02010609060101010101" pitchFamily="49" charset="-122"/>
              </a:rPr>
              <a:t>三湾</a:t>
            </a:r>
            <a:endParaRPr lang="zh-CN" altLang="en-US" sz="3600" b="1" dirty="0">
              <a:solidFill>
                <a:srgbClr val="FF3300"/>
              </a:solidFill>
              <a:latin typeface="Times New Roman" panose="02020603050405020304" charset="0"/>
              <a:ea typeface="黑体" panose="02010609060101010101" pitchFamily="49" charset="-122"/>
            </a:endParaRPr>
          </a:p>
        </p:txBody>
      </p:sp>
      <p:sp>
        <p:nvSpPr>
          <p:cNvPr id="11271" name="Text Box 8"/>
          <p:cNvSpPr txBox="1"/>
          <p:nvPr/>
        </p:nvSpPr>
        <p:spPr>
          <a:xfrm>
            <a:off x="4419600" y="4648200"/>
            <a:ext cx="1219200" cy="460375"/>
          </a:xfrm>
          <a:prstGeom prst="rect">
            <a:avLst/>
          </a:prstGeom>
          <a:noFill/>
          <a:ln w="9525">
            <a:noFill/>
          </a:ln>
        </p:spPr>
        <p:txBody>
          <a:bodyPr anchor="t">
            <a:spAutoFit/>
          </a:bodyPr>
          <a:p>
            <a:r>
              <a:rPr lang="zh-CN" altLang="en-US" sz="2400" dirty="0">
                <a:latin typeface="Times New Roman" panose="02020603050405020304" charset="0"/>
                <a:ea typeface="宋体" panose="02010600030101010101" pitchFamily="2" charset="-122"/>
              </a:rPr>
              <a:t>永新</a:t>
            </a:r>
            <a:endParaRPr lang="zh-CN" altLang="en-US" sz="2400" dirty="0">
              <a:latin typeface="Times New Roman" panose="02020603050405020304" charset="0"/>
              <a:ea typeface="宋体" panose="02010600030101010101" pitchFamily="2" charset="-122"/>
            </a:endParaRPr>
          </a:p>
        </p:txBody>
      </p:sp>
      <p:sp>
        <p:nvSpPr>
          <p:cNvPr id="11272" name="Text Box 9"/>
          <p:cNvSpPr txBox="1"/>
          <p:nvPr/>
        </p:nvSpPr>
        <p:spPr>
          <a:xfrm>
            <a:off x="6537325" y="701675"/>
            <a:ext cx="309880" cy="645160"/>
          </a:xfrm>
          <a:prstGeom prst="rect">
            <a:avLst/>
          </a:prstGeom>
          <a:noFill/>
          <a:ln w="9525">
            <a:noFill/>
          </a:ln>
        </p:spPr>
        <p:txBody>
          <a:bodyPr wrap="none" anchor="t">
            <a:spAutoFit/>
          </a:bodyPr>
          <a:p>
            <a:endParaRPr lang="zh-CN" altLang="zh-CN" sz="3600" dirty="0">
              <a:latin typeface="Times New Roman" panose="02020603050405020304" charset="0"/>
              <a:ea typeface="宋体" panose="02010600030101010101" pitchFamily="2" charset="-122"/>
            </a:endParaRPr>
          </a:p>
        </p:txBody>
      </p:sp>
      <p:sp>
        <p:nvSpPr>
          <p:cNvPr id="22545" name="AutoShape 17"/>
          <p:cNvSpPr>
            <a:spLocks noChangeArrowheads="1"/>
          </p:cNvSpPr>
          <p:nvPr/>
        </p:nvSpPr>
        <p:spPr bwMode="auto">
          <a:xfrm>
            <a:off x="4267200" y="5181600"/>
            <a:ext cx="381000" cy="304800"/>
          </a:xfrm>
          <a:prstGeom prst="star5">
            <a:avLst/>
          </a:prstGeom>
          <a:solidFill>
            <a:srgbClr val="FF0000"/>
          </a:solidFill>
          <a:ln w="9525">
            <a:noFill/>
            <a:miter lim="800000"/>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zh-CN" sz="36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New Roman" panose="02020603050405020304" charset="0"/>
              <a:ea typeface="宋体" panose="02010600030101010101" pitchFamily="2" charset="-122"/>
              <a:cs typeface="+mn-cs"/>
            </a:endParaRPr>
          </a:p>
        </p:txBody>
      </p:sp>
      <p:sp>
        <p:nvSpPr>
          <p:cNvPr id="11274" name="Text Box 18"/>
          <p:cNvSpPr txBox="1"/>
          <p:nvPr/>
        </p:nvSpPr>
        <p:spPr>
          <a:xfrm>
            <a:off x="4419600" y="5105400"/>
            <a:ext cx="2438400" cy="706755"/>
          </a:xfrm>
          <a:prstGeom prst="rect">
            <a:avLst/>
          </a:prstGeom>
          <a:noFill/>
          <a:ln w="9525">
            <a:noFill/>
          </a:ln>
        </p:spPr>
        <p:txBody>
          <a:bodyPr anchor="t">
            <a:spAutoFit/>
          </a:bodyPr>
          <a:p>
            <a:r>
              <a:rPr lang="zh-CN" altLang="en-US" sz="4000" b="1" dirty="0">
                <a:latin typeface="Times New Roman" panose="02020603050405020304" charset="0"/>
                <a:ea typeface="隶书" panose="02010509060101010101" pitchFamily="49" charset="-122"/>
              </a:rPr>
              <a:t>井冈山</a:t>
            </a:r>
            <a:endParaRPr lang="zh-CN" altLang="en-US" sz="4000" b="1" dirty="0">
              <a:latin typeface="Times New Roman" panose="02020603050405020304" charset="0"/>
              <a:ea typeface="隶书" panose="02010509060101010101" pitchFamily="49" charset="-122"/>
            </a:endParaRPr>
          </a:p>
        </p:txBody>
      </p:sp>
      <p:sp>
        <p:nvSpPr>
          <p:cNvPr id="11275" name="Text Box 19"/>
          <p:cNvSpPr txBox="1"/>
          <p:nvPr/>
        </p:nvSpPr>
        <p:spPr>
          <a:xfrm>
            <a:off x="1387475" y="1631315"/>
            <a:ext cx="1691005" cy="645160"/>
          </a:xfrm>
          <a:prstGeom prst="rect">
            <a:avLst/>
          </a:prstGeom>
          <a:noFill/>
          <a:ln w="9525">
            <a:noFill/>
          </a:ln>
        </p:spPr>
        <p:txBody>
          <a:bodyPr wrap="square" anchor="t">
            <a:spAutoFit/>
          </a:bodyPr>
          <a:p>
            <a:r>
              <a:rPr lang="zh-CN" altLang="en-US" sz="3600" b="1" dirty="0">
                <a:solidFill>
                  <a:srgbClr val="FF0000"/>
                </a:solidFill>
                <a:latin typeface="Times New Roman" panose="02020603050405020304" charset="0"/>
                <a:ea typeface="黑体" panose="02010609060101010101" pitchFamily="49" charset="-122"/>
              </a:rPr>
              <a:t>长沙</a:t>
            </a:r>
            <a:endParaRPr lang="zh-CN" altLang="en-US" sz="3600" b="1" dirty="0">
              <a:solidFill>
                <a:srgbClr val="FF0000"/>
              </a:solidFill>
              <a:latin typeface="Times New Roman" panose="02020603050405020304" charset="0"/>
              <a:ea typeface="黑体" panose="02010609060101010101" pitchFamily="49" charset="-122"/>
            </a:endParaRPr>
          </a:p>
        </p:txBody>
      </p:sp>
      <p:sp>
        <p:nvSpPr>
          <p:cNvPr id="11276" name="Oval 21"/>
          <p:cNvSpPr/>
          <p:nvPr/>
        </p:nvSpPr>
        <p:spPr>
          <a:xfrm>
            <a:off x="3657600" y="3276600"/>
            <a:ext cx="228600" cy="228600"/>
          </a:xfrm>
          <a:prstGeom prst="ellipse">
            <a:avLst/>
          </a:prstGeom>
          <a:solidFill>
            <a:srgbClr val="FF3300"/>
          </a:solidFill>
          <a:ln w="9525" cap="flat" cmpd="sng">
            <a:solidFill>
              <a:schemeClr val="tx1"/>
            </a:solidFill>
            <a:prstDash val="solid"/>
            <a:round/>
            <a:headEnd type="none" w="med" len="med"/>
            <a:tailEnd type="none" w="med" len="med"/>
          </a:ln>
        </p:spPr>
        <p:txBody>
          <a:bodyPr wrap="none" anchor="ctr"/>
          <a:p>
            <a:endParaRPr lang="zh-CN" altLang="en-US" dirty="0">
              <a:latin typeface="Comic Sans MS" panose="030F0702030302020204" pitchFamily="66" charset="0"/>
              <a:ea typeface="宋体" panose="02010600030101010101" pitchFamily="2" charset="-122"/>
            </a:endParaRPr>
          </a:p>
        </p:txBody>
      </p:sp>
      <p:sp>
        <p:nvSpPr>
          <p:cNvPr id="11277" name="Oval 22"/>
          <p:cNvSpPr/>
          <p:nvPr/>
        </p:nvSpPr>
        <p:spPr>
          <a:xfrm>
            <a:off x="3733800" y="4876800"/>
            <a:ext cx="228600" cy="228600"/>
          </a:xfrm>
          <a:prstGeom prst="ellipse">
            <a:avLst/>
          </a:prstGeom>
          <a:solidFill>
            <a:srgbClr val="FF3300"/>
          </a:solidFill>
          <a:ln w="9525" cap="flat" cmpd="sng">
            <a:solidFill>
              <a:schemeClr val="tx1"/>
            </a:solidFill>
            <a:prstDash val="solid"/>
            <a:round/>
            <a:headEnd type="none" w="med" len="med"/>
            <a:tailEnd type="none" w="med" len="med"/>
          </a:ln>
        </p:spPr>
        <p:txBody>
          <a:bodyPr wrap="none" anchor="ctr"/>
          <a:p>
            <a:endParaRPr lang="zh-CN" altLang="en-US" dirty="0">
              <a:latin typeface="Comic Sans MS" panose="030F0702030302020204" pitchFamily="66" charset="0"/>
              <a:ea typeface="宋体" panose="02010600030101010101" pitchFamily="2" charset="-122"/>
            </a:endParaRPr>
          </a:p>
        </p:txBody>
      </p:sp>
      <p:sp>
        <p:nvSpPr>
          <p:cNvPr id="22552" name="Text Box 24"/>
          <p:cNvSpPr txBox="1"/>
          <p:nvPr/>
        </p:nvSpPr>
        <p:spPr>
          <a:xfrm>
            <a:off x="7490460" y="213043"/>
            <a:ext cx="3563938" cy="6431280"/>
          </a:xfrm>
          <a:prstGeom prst="rect">
            <a:avLst/>
          </a:prstGeom>
          <a:solidFill>
            <a:srgbClr val="CCFFFF"/>
          </a:solidFill>
          <a:ln w="9525">
            <a:noFill/>
          </a:ln>
        </p:spPr>
        <p:txBody>
          <a:bodyPr anchor="t">
            <a:spAutoFit/>
          </a:bodyPr>
          <a:p>
            <a:r>
              <a:rPr lang="en-US" altLang="zh-CN" sz="2800" b="1" dirty="0">
                <a:latin typeface="华文细黑" panose="02010600040101010101" pitchFamily="2" charset="-122"/>
                <a:ea typeface="华文细黑" panose="02010600040101010101" pitchFamily="2" charset="-122"/>
              </a:rPr>
              <a:t>   </a:t>
            </a:r>
            <a:r>
              <a:rPr lang="en-US" altLang="zh-CN" sz="3200" b="1" dirty="0">
                <a:latin typeface="华文细黑" panose="02010600040101010101" pitchFamily="2" charset="-122"/>
                <a:ea typeface="华文细黑" panose="02010600040101010101" pitchFamily="2" charset="-122"/>
              </a:rPr>
              <a:t> </a:t>
            </a:r>
            <a:r>
              <a:rPr lang="zh-CN" altLang="en-US" sz="3200" b="1" dirty="0">
                <a:latin typeface="华文细黑" panose="02010600040101010101" pitchFamily="2" charset="-122"/>
                <a:ea typeface="华文细黑" panose="02010600040101010101" pitchFamily="2" charset="-122"/>
              </a:rPr>
              <a:t>秋收起义原计划要去打长沙，</a:t>
            </a:r>
            <a:r>
              <a:rPr lang="en-US" altLang="zh-CN" sz="3200" b="1" dirty="0">
                <a:latin typeface="华文细黑" panose="02010600040101010101" pitchFamily="2" charset="-122"/>
                <a:ea typeface="华文细黑" panose="02010600040101010101" pitchFamily="2" charset="-122"/>
              </a:rPr>
              <a:t>……</a:t>
            </a:r>
            <a:r>
              <a:rPr lang="zh-CN" altLang="en-US" sz="3200" b="1" dirty="0">
                <a:latin typeface="华文细黑" panose="02010600040101010101" pitchFamily="2" charset="-122"/>
                <a:ea typeface="华文细黑" panose="02010600040101010101" pitchFamily="2" charset="-122"/>
              </a:rPr>
              <a:t>可是长沙打不下来，目前长沙那样的城市，还不是我们蹲的地方，那就不要去了。我们要到敌人管不着或者难得管的地方去，到乡下去，在乡下站住脚跟</a:t>
            </a:r>
            <a:r>
              <a:rPr lang="en-US" altLang="zh-CN" sz="3200" b="1" dirty="0">
                <a:latin typeface="华文细黑" panose="02010600040101010101" pitchFamily="2" charset="-122"/>
                <a:ea typeface="华文细黑" panose="02010600040101010101" pitchFamily="2" charset="-122"/>
              </a:rPr>
              <a:t>,</a:t>
            </a:r>
            <a:r>
              <a:rPr lang="zh-CN" altLang="en-US" sz="3200" b="1" dirty="0">
                <a:latin typeface="华文细黑" panose="02010600040101010101" pitchFamily="2" charset="-122"/>
                <a:ea typeface="华文细黑" panose="02010600040101010101" pitchFamily="2" charset="-122"/>
              </a:rPr>
              <a:t>养精蓄锐，发展我们的武装力量。</a:t>
            </a:r>
            <a:endParaRPr lang="zh-CN" altLang="en-US" sz="2800" b="1" dirty="0">
              <a:latin typeface="华文细黑" panose="02010600040101010101" pitchFamily="2" charset="-122"/>
              <a:ea typeface="华文细黑" panose="02010600040101010101" pitchFamily="2" charset="-122"/>
            </a:endParaRPr>
          </a:p>
          <a:p>
            <a:r>
              <a:rPr lang="zh-CN" altLang="en-US" sz="2800" b="1" dirty="0">
                <a:latin typeface="华文细黑" panose="02010600040101010101" pitchFamily="2" charset="-122"/>
                <a:ea typeface="华文细黑" panose="02010600040101010101" pitchFamily="2" charset="-122"/>
              </a:rPr>
              <a:t>      </a:t>
            </a:r>
            <a:r>
              <a:rPr lang="en-US" altLang="zh-CN" sz="1800" b="1" dirty="0">
                <a:latin typeface="华文细黑" panose="02010600040101010101" pitchFamily="2" charset="-122"/>
                <a:ea typeface="华文细黑" panose="02010600040101010101" pitchFamily="2" charset="-122"/>
              </a:rPr>
              <a:t>——</a:t>
            </a:r>
            <a:r>
              <a:rPr lang="zh-CN" altLang="en-US" sz="1800" b="1" dirty="0">
                <a:latin typeface="华文细黑" panose="02010600040101010101" pitchFamily="2" charset="-122"/>
                <a:ea typeface="华文细黑" panose="02010600040101010101" pitchFamily="2" charset="-122"/>
              </a:rPr>
              <a:t>摘自</a:t>
            </a:r>
            <a:r>
              <a:rPr lang="en-US" altLang="zh-CN" sz="1800" b="1" dirty="0">
                <a:latin typeface="华文细黑" panose="02010600040101010101" pitchFamily="2" charset="-122"/>
                <a:ea typeface="华文细黑" panose="02010600040101010101" pitchFamily="2" charset="-122"/>
              </a:rPr>
              <a:t>《</a:t>
            </a:r>
            <a:r>
              <a:rPr lang="zh-CN" altLang="en-US" sz="1800" b="1" dirty="0">
                <a:latin typeface="华文细黑" panose="02010600040101010101" pitchFamily="2" charset="-122"/>
                <a:ea typeface="华文细黑" panose="02010600040101010101" pitchFamily="2" charset="-122"/>
              </a:rPr>
              <a:t>秋收起义</a:t>
            </a:r>
            <a:r>
              <a:rPr lang="en-US" altLang="zh-CN" sz="1800" b="1" dirty="0">
                <a:latin typeface="华文细黑" panose="02010600040101010101" pitchFamily="2" charset="-122"/>
                <a:ea typeface="华文细黑" panose="02010600040101010101" pitchFamily="2" charset="-122"/>
              </a:rPr>
              <a:t>》</a:t>
            </a:r>
            <a:endParaRPr lang="en-US" altLang="zh-CN" sz="1800" b="1" dirty="0">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文本框 27649"/>
          <p:cNvSpPr txBox="1">
            <a:spLocks noChangeArrowheads="1"/>
          </p:cNvSpPr>
          <p:nvPr/>
        </p:nvSpPr>
        <p:spPr bwMode="auto">
          <a:xfrm>
            <a:off x="1166778" y="3714752"/>
            <a:ext cx="1008112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3200" b="1" dirty="0">
                <a:latin typeface="微软雅黑" panose="020B0503020204020204" charset="-122"/>
                <a:ea typeface="微软雅黑" panose="020B0503020204020204" charset="-122"/>
              </a:rPr>
              <a:t>    湘赣边秋收起义：根据“八七会议”的精神，</a:t>
            </a:r>
            <a:r>
              <a:rPr lang="en-US" altLang="zh-CN" sz="3200" b="1" dirty="0">
                <a:latin typeface="微软雅黑" panose="020B0503020204020204" charset="-122"/>
                <a:ea typeface="微软雅黑" panose="020B0503020204020204" charset="-122"/>
              </a:rPr>
              <a:t>1927</a:t>
            </a:r>
            <a:r>
              <a:rPr lang="zh-CN" altLang="en-US" sz="3200" b="1" dirty="0">
                <a:latin typeface="微软雅黑" panose="020B0503020204020204" charset="-122"/>
                <a:ea typeface="微软雅黑" panose="020B0503020204020204" charset="-122"/>
              </a:rPr>
              <a:t>年</a:t>
            </a:r>
            <a:r>
              <a:rPr lang="en-US" altLang="zh-CN" sz="3200" b="1" dirty="0">
                <a:latin typeface="微软雅黑" panose="020B0503020204020204" charset="-122"/>
                <a:ea typeface="微软雅黑" panose="020B0503020204020204" charset="-122"/>
              </a:rPr>
              <a:t>9</a:t>
            </a:r>
            <a:r>
              <a:rPr lang="zh-CN" altLang="en-US" sz="3200" b="1" dirty="0">
                <a:latin typeface="微软雅黑" panose="020B0503020204020204" charset="-122"/>
                <a:ea typeface="微软雅黑" panose="020B0503020204020204" charset="-122"/>
              </a:rPr>
              <a:t>月，中共中央派毛泽东到湖南，以中央特派员的身份组织领导湘赣边秋收起义。</a:t>
            </a:r>
            <a:endParaRPr lang="zh-CN" altLang="en-US" sz="3200" b="1" dirty="0">
              <a:latin typeface="微软雅黑" panose="020B0503020204020204" charset="-122"/>
              <a:ea typeface="微软雅黑" panose="020B0503020204020204" charset="-122"/>
            </a:endParaRPr>
          </a:p>
        </p:txBody>
      </p:sp>
      <p:grpSp>
        <p:nvGrpSpPr>
          <p:cNvPr id="16386" name="组合 27650"/>
          <p:cNvGrpSpPr/>
          <p:nvPr/>
        </p:nvGrpSpPr>
        <p:grpSpPr bwMode="auto">
          <a:xfrm>
            <a:off x="2719388" y="333375"/>
            <a:ext cx="6734198" cy="2952749"/>
            <a:chOff x="0" y="0"/>
            <a:chExt cx="5783" cy="3135"/>
          </a:xfrm>
        </p:grpSpPr>
        <p:pic>
          <p:nvPicPr>
            <p:cNvPr id="21507" name="图片 27651" descr="ZS133572"/>
            <p:cNvPicPr preferRelativeResize="0">
              <a:picLocks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814" y="0"/>
              <a:ext cx="3969" cy="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图片 27652" descr="01"/>
            <p:cNvPicPr>
              <a:picLocks noChangeAspect="1" noChangeArrowheads="1"/>
            </p:cNvPicPr>
            <p:nvPr/>
          </p:nvPicPr>
          <p:blipFill>
            <a:blip r:embed="rId2">
              <a:extLst>
                <a:ext uri="{28A0092B-C50C-407E-A947-70E740481C1C}">
                  <a14:useLocalDpi xmlns:a14="http://schemas.microsoft.com/office/drawing/2010/main" val="0"/>
                </a:ext>
              </a:extLst>
            </a:blip>
            <a:srcRect b="14091"/>
            <a:stretch>
              <a:fillRect/>
            </a:stretch>
          </p:blipFill>
          <p:spPr bwMode="auto">
            <a:xfrm>
              <a:off x="0" y="0"/>
              <a:ext cx="1837" cy="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500"/>
                                        <p:tgtEl>
                                          <p:spTgt spid="16386"/>
                                        </p:tgtEl>
                                        <p:attrNameLst>
                                          <p:attrName>ppt_y</p:attrName>
                                        </p:attrNameLst>
                                      </p:cBhvr>
                                      <p:tavLst>
                                        <p:tav tm="0">
                                          <p:val>
                                            <p:strVal val="#ppt_y+#ppt_h*1.125000"/>
                                          </p:val>
                                        </p:tav>
                                        <p:tav tm="100000">
                                          <p:val>
                                            <p:strVal val="#ppt_y"/>
                                          </p:val>
                                        </p:tav>
                                      </p:tavLst>
                                    </p:anim>
                                    <p:animEffect transition="in" filter="wipe(up)">
                                      <p:cBhvr>
                                        <p:cTn id="8" dur="500"/>
                                        <p:tgtEl>
                                          <p:spTgt spid="16386"/>
                                        </p:tgtEl>
                                      </p:cBhvr>
                                    </p:animEffect>
                                  </p:childTnLst>
                                </p:cTn>
                              </p:par>
                            </p:childTnLst>
                          </p:cTn>
                        </p:par>
                      </p:childTnLst>
                    </p:cTn>
                  </p:par>
                  <p:par>
                    <p:cTn id="9" fill="hold">
                      <p:stCondLst>
                        <p:cond delay="indefinite"/>
                      </p:stCondLst>
                      <p:childTnLst>
                        <p:par>
                          <p:cTn id="10" fill="hold">
                            <p:stCondLst>
                              <p:cond delay="0"/>
                            </p:stCondLst>
                            <p:childTnLst>
                              <p:par>
                                <p:cTn id="11" presetID="27" presetClass="entr" presetSubtype="0" fill="hold" grpId="0" nodeType="clickEffect">
                                  <p:stCondLst>
                                    <p:cond delay="0"/>
                                  </p:stCondLst>
                                  <p:iterate type="lt">
                                    <p:tmPct val="50000"/>
                                  </p:iterate>
                                  <p:childTnLst>
                                    <p:set>
                                      <p:cBhvr>
                                        <p:cTn id="12" dur="1" fill="hold">
                                          <p:stCondLst>
                                            <p:cond delay="0"/>
                                          </p:stCondLst>
                                        </p:cTn>
                                        <p:tgtEl>
                                          <p:spTgt spid="16385"/>
                                        </p:tgtEl>
                                        <p:attrNameLst>
                                          <p:attrName>style.visibility</p:attrName>
                                        </p:attrNameLst>
                                      </p:cBhvr>
                                      <p:to>
                                        <p:strVal val="visible"/>
                                      </p:to>
                                    </p:set>
                                    <p:anim calcmode="discrete" valueType="clr">
                                      <p:cBhvr override="childStyle">
                                        <p:cTn id="13" dur="80"/>
                                        <p:tgtEl>
                                          <p:spTgt spid="16385"/>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16385"/>
                                        </p:tgtEl>
                                        <p:attrNameLst>
                                          <p:attrName>fillcolor</p:attrName>
                                        </p:attrNameLst>
                                      </p:cBhvr>
                                      <p:tavLst>
                                        <p:tav tm="0">
                                          <p:val>
                                            <p:clrVal>
                                              <a:schemeClr val="accent2"/>
                                            </p:clrVal>
                                          </p:val>
                                        </p:tav>
                                        <p:tav tm="50000">
                                          <p:val>
                                            <p:clrVal>
                                              <a:schemeClr val="hlink"/>
                                            </p:clrVal>
                                          </p:val>
                                        </p:tav>
                                      </p:tavLst>
                                    </p:anim>
                                    <p:set>
                                      <p:cBhvr>
                                        <p:cTn id="15" dur="80"/>
                                        <p:tgtEl>
                                          <p:spTgt spid="1638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图片 30721" descr="IMAG124894542612733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452662" y="500042"/>
            <a:ext cx="6651643" cy="3308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0" name="文本框 30722"/>
          <p:cNvSpPr txBox="1">
            <a:spLocks noChangeArrowheads="1"/>
          </p:cNvSpPr>
          <p:nvPr/>
        </p:nvSpPr>
        <p:spPr bwMode="auto">
          <a:xfrm>
            <a:off x="1381092" y="4143380"/>
            <a:ext cx="9721080" cy="2047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3200" b="1" dirty="0">
                <a:latin typeface="微软雅黑" panose="020B0503020204020204" charset="-122"/>
                <a:ea typeface="微软雅黑" panose="020B0503020204020204" charset="-122"/>
              </a:rPr>
              <a:t>    文家市决策</a:t>
            </a:r>
            <a:r>
              <a:rPr lang="zh-CN" altLang="en-US" sz="2800" b="1" dirty="0">
                <a:latin typeface="微软雅黑" panose="020B0503020204020204" charset="-122"/>
                <a:ea typeface="微软雅黑" panose="020B0503020204020204" charset="-122"/>
              </a:rPr>
              <a:t>：</a:t>
            </a:r>
            <a:r>
              <a:rPr lang="en-US" altLang="zh-CN" sz="2800" b="1" dirty="0">
                <a:latin typeface="微软雅黑" panose="020B0503020204020204" charset="-122"/>
                <a:ea typeface="微软雅黑" panose="020B0503020204020204" charset="-122"/>
              </a:rPr>
              <a:t>1927</a:t>
            </a:r>
            <a:r>
              <a:rPr lang="zh-CN" altLang="en-US" sz="2800" b="1" dirty="0">
                <a:latin typeface="微软雅黑" panose="020B0503020204020204" charset="-122"/>
                <a:ea typeface="微软雅黑" panose="020B0503020204020204" charset="-122"/>
              </a:rPr>
              <a:t>年</a:t>
            </a:r>
            <a:r>
              <a:rPr lang="en-US" altLang="zh-CN" sz="2800" b="1" dirty="0">
                <a:latin typeface="微软雅黑" panose="020B0503020204020204" charset="-122"/>
                <a:ea typeface="微软雅黑" panose="020B0503020204020204" charset="-122"/>
              </a:rPr>
              <a:t>9</a:t>
            </a:r>
            <a:r>
              <a:rPr lang="zh-CN" altLang="en-US" sz="2800" b="1" dirty="0">
                <a:latin typeface="微软雅黑" panose="020B0503020204020204" charset="-122"/>
                <a:ea typeface="微软雅黑" panose="020B0503020204020204" charset="-122"/>
              </a:rPr>
              <a:t>月</a:t>
            </a:r>
            <a:r>
              <a:rPr lang="en-US" altLang="zh-CN" sz="2800" b="1" dirty="0">
                <a:latin typeface="微软雅黑" panose="020B0503020204020204" charset="-122"/>
                <a:ea typeface="微软雅黑" panose="020B0503020204020204" charset="-122"/>
              </a:rPr>
              <a:t>19</a:t>
            </a:r>
            <a:r>
              <a:rPr lang="zh-CN" altLang="en-US" sz="2800" b="1" dirty="0">
                <a:latin typeface="微软雅黑" panose="020B0503020204020204" charset="-122"/>
                <a:ea typeface="微软雅黑" panose="020B0503020204020204" charset="-122"/>
              </a:rPr>
              <a:t>日，起义军在湖南浏阳文家市举行会议，讨论进军方向问题。会议采纳了毛泽东的意见，决定到敌人统治力量薄弱的农村去。</a:t>
            </a:r>
            <a:endParaRPr lang="zh-CN" altLang="en-US" sz="28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7409"/>
                                        </p:tgtEl>
                                        <p:attrNameLst>
                                          <p:attrName>style.visibility</p:attrName>
                                        </p:attrNameLst>
                                      </p:cBhvr>
                                      <p:to>
                                        <p:strVal val="visible"/>
                                      </p:to>
                                    </p:set>
                                    <p:animEffect transition="in" filter="fade">
                                      <p:cBhvr>
                                        <p:cTn id="7" dur="800" decel="100000"/>
                                        <p:tgtEl>
                                          <p:spTgt spid="17409"/>
                                        </p:tgtEl>
                                      </p:cBhvr>
                                    </p:animEffect>
                                    <p:anim calcmode="lin" valueType="num">
                                      <p:cBhvr>
                                        <p:cTn id="8" dur="800" decel="100000" fill="hold"/>
                                        <p:tgtEl>
                                          <p:spTgt spid="17409"/>
                                        </p:tgtEl>
                                        <p:attrNameLst>
                                          <p:attrName>style.rotation</p:attrName>
                                        </p:attrNameLst>
                                      </p:cBhvr>
                                      <p:tavLst>
                                        <p:tav tm="0">
                                          <p:val>
                                            <p:fltVal val="-90"/>
                                          </p:val>
                                        </p:tav>
                                        <p:tav tm="100000">
                                          <p:val>
                                            <p:fltVal val="0"/>
                                          </p:val>
                                        </p:tav>
                                      </p:tavLst>
                                    </p:anim>
                                    <p:anim calcmode="lin" valueType="num">
                                      <p:cBhvr>
                                        <p:cTn id="9" dur="800" decel="100000" fill="hold"/>
                                        <p:tgtEl>
                                          <p:spTgt spid="17409"/>
                                        </p:tgtEl>
                                        <p:attrNameLst>
                                          <p:attrName>ppt_x</p:attrName>
                                        </p:attrNameLst>
                                      </p:cBhvr>
                                      <p:tavLst>
                                        <p:tav tm="0">
                                          <p:val>
                                            <p:strVal val="#ppt_x+0.4"/>
                                          </p:val>
                                        </p:tav>
                                        <p:tav tm="100000">
                                          <p:val>
                                            <p:strVal val="#ppt_x-0.05"/>
                                          </p:val>
                                        </p:tav>
                                      </p:tavLst>
                                    </p:anim>
                                    <p:anim calcmode="lin" valueType="num">
                                      <p:cBhvr>
                                        <p:cTn id="10" dur="800" decel="100000" fill="hold"/>
                                        <p:tgtEl>
                                          <p:spTgt spid="1740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740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7409"/>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7" presetClass="entr" presetSubtype="0" fill="hold" grpId="0" nodeType="clickEffect">
                                  <p:stCondLst>
                                    <p:cond delay="0"/>
                                  </p:stCondLst>
                                  <p:iterate type="lt">
                                    <p:tmPct val="50000"/>
                                  </p:iterate>
                                  <p:childTnLst>
                                    <p:set>
                                      <p:cBhvr>
                                        <p:cTn id="16" dur="1" fill="hold">
                                          <p:stCondLst>
                                            <p:cond delay="0"/>
                                          </p:stCondLst>
                                        </p:cTn>
                                        <p:tgtEl>
                                          <p:spTgt spid="17410"/>
                                        </p:tgtEl>
                                        <p:attrNameLst>
                                          <p:attrName>style.visibility</p:attrName>
                                        </p:attrNameLst>
                                      </p:cBhvr>
                                      <p:to>
                                        <p:strVal val="visible"/>
                                      </p:to>
                                    </p:set>
                                    <p:anim calcmode="discrete" valueType="clr">
                                      <p:cBhvr override="childStyle">
                                        <p:cTn id="17" dur="80"/>
                                        <p:tgtEl>
                                          <p:spTgt spid="17410"/>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17410"/>
                                        </p:tgtEl>
                                        <p:attrNameLst>
                                          <p:attrName>fillcolor</p:attrName>
                                        </p:attrNameLst>
                                      </p:cBhvr>
                                      <p:tavLst>
                                        <p:tav tm="0">
                                          <p:val>
                                            <p:clrVal>
                                              <a:schemeClr val="accent2"/>
                                            </p:clrVal>
                                          </p:val>
                                        </p:tav>
                                        <p:tav tm="50000">
                                          <p:val>
                                            <p:clrVal>
                                              <a:schemeClr val="hlink"/>
                                            </p:clrVal>
                                          </p:val>
                                        </p:tav>
                                      </p:tavLst>
                                    </p:anim>
                                    <p:set>
                                      <p:cBhvr>
                                        <p:cTn id="19" dur="80"/>
                                        <p:tgtEl>
                                          <p:spTgt spid="174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2" name="图片 34821" descr="W02008090255716038249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065463" y="476250"/>
            <a:ext cx="6061075" cy="383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4" name="文本框 34820"/>
          <p:cNvSpPr txBox="1">
            <a:spLocks noChangeArrowheads="1"/>
          </p:cNvSpPr>
          <p:nvPr/>
        </p:nvSpPr>
        <p:spPr bwMode="auto">
          <a:xfrm>
            <a:off x="1487488" y="4581128"/>
            <a:ext cx="9505056" cy="1955215"/>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微软雅黑" panose="020B0503020204020204" charset="-122"/>
                <a:ea typeface="微软雅黑" panose="020B0503020204020204" charset="-122"/>
              </a:rPr>
              <a:t>三湾改编：</a:t>
            </a:r>
            <a:r>
              <a:rPr lang="en-US" altLang="zh-CN" sz="2800" b="1" dirty="0">
                <a:latin typeface="微软雅黑" panose="020B0503020204020204" charset="-122"/>
                <a:ea typeface="微软雅黑" panose="020B0503020204020204" charset="-122"/>
              </a:rPr>
              <a:t>1927</a:t>
            </a:r>
            <a:r>
              <a:rPr lang="zh-CN" altLang="en-US" sz="2800" b="1" dirty="0">
                <a:latin typeface="微软雅黑" panose="020B0503020204020204" charset="-122"/>
                <a:ea typeface="微软雅黑" panose="020B0503020204020204" charset="-122"/>
              </a:rPr>
              <a:t>年</a:t>
            </a:r>
            <a:r>
              <a:rPr lang="en-US" altLang="zh-CN" sz="2800" b="1" dirty="0">
                <a:latin typeface="微软雅黑" panose="020B0503020204020204" charset="-122"/>
                <a:ea typeface="微软雅黑" panose="020B0503020204020204" charset="-122"/>
              </a:rPr>
              <a:t>9</a:t>
            </a:r>
            <a:r>
              <a:rPr lang="zh-CN" altLang="en-US" sz="2800" b="1" dirty="0">
                <a:latin typeface="微软雅黑" panose="020B0503020204020204" charset="-122"/>
                <a:ea typeface="微软雅黑" panose="020B0503020204020204" charset="-122"/>
              </a:rPr>
              <a:t>月底起义军在江西永新三湾进行了改编，改称中国工农革命军第一军第一师第一团。三湾改编把支部建在连上，确立了党对军队的绝对领导。 </a:t>
            </a:r>
            <a:endParaRPr lang="zh-CN" altLang="en-US" sz="28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34822"/>
                                        </p:tgtEl>
                                        <p:attrNameLst>
                                          <p:attrName>style.visibility</p:attrName>
                                        </p:attrNameLst>
                                      </p:cBhvr>
                                      <p:to>
                                        <p:strVal val="visible"/>
                                      </p:to>
                                    </p:set>
                                    <p:anim calcmode="lin" valueType="num">
                                      <p:cBhvr>
                                        <p:cTn id="7" dur="1000" fill="hold"/>
                                        <p:tgtEl>
                                          <p:spTgt spid="34822"/>
                                        </p:tgtEl>
                                        <p:attrNameLst>
                                          <p:attrName>ppt_w</p:attrName>
                                        </p:attrNameLst>
                                      </p:cBhvr>
                                      <p:tavLst>
                                        <p:tav tm="0">
                                          <p:val>
                                            <p:fltVal val="0"/>
                                          </p:val>
                                        </p:tav>
                                        <p:tav tm="100000">
                                          <p:val>
                                            <p:strVal val="#ppt_w"/>
                                          </p:val>
                                        </p:tav>
                                      </p:tavLst>
                                    </p:anim>
                                    <p:anim calcmode="lin" valueType="num">
                                      <p:cBhvr>
                                        <p:cTn id="8" dur="1000" fill="hold"/>
                                        <p:tgtEl>
                                          <p:spTgt spid="34822"/>
                                        </p:tgtEl>
                                        <p:attrNameLst>
                                          <p:attrName>ppt_h</p:attrName>
                                        </p:attrNameLst>
                                      </p:cBhvr>
                                      <p:tavLst>
                                        <p:tav tm="0">
                                          <p:val>
                                            <p:fltVal val="0"/>
                                          </p:val>
                                        </p:tav>
                                        <p:tav tm="100000">
                                          <p:val>
                                            <p:strVal val="#ppt_h"/>
                                          </p:val>
                                        </p:tav>
                                      </p:tavLst>
                                    </p:anim>
                                    <p:anim calcmode="lin" valueType="num">
                                      <p:cBhvr>
                                        <p:cTn id="9" dur="1000" fill="hold"/>
                                        <p:tgtEl>
                                          <p:spTgt spid="34822"/>
                                        </p:tgtEl>
                                        <p:attrNameLst>
                                          <p:attrName>style.rotation</p:attrName>
                                        </p:attrNameLst>
                                      </p:cBhvr>
                                      <p:tavLst>
                                        <p:tav tm="0">
                                          <p:val>
                                            <p:fltVal val="90"/>
                                          </p:val>
                                        </p:tav>
                                        <p:tav tm="100000">
                                          <p:val>
                                            <p:fltVal val="0"/>
                                          </p:val>
                                        </p:tav>
                                      </p:tavLst>
                                    </p:anim>
                                    <p:animEffect transition="in" filter="fade">
                                      <p:cBhvr>
                                        <p:cTn id="10" dur="1000"/>
                                        <p:tgtEl>
                                          <p:spTgt spid="34822"/>
                                        </p:tgtEl>
                                      </p:cBhvr>
                                    </p:animEffect>
                                  </p:childTnLst>
                                </p:cTn>
                              </p:par>
                            </p:childTnLst>
                          </p:cTn>
                        </p:par>
                      </p:childTnLst>
                    </p:cTn>
                  </p:par>
                  <p:par>
                    <p:cTn id="11" fill="hold">
                      <p:stCondLst>
                        <p:cond delay="indefinite"/>
                      </p:stCondLst>
                      <p:childTnLst>
                        <p:par>
                          <p:cTn id="12" fill="hold">
                            <p:stCondLst>
                              <p:cond delay="0"/>
                            </p:stCondLst>
                            <p:childTnLst>
                              <p:par>
                                <p:cTn id="13" presetID="27" presetClass="entr" presetSubtype="0" fill="hold" grpId="0" nodeType="clickEffect">
                                  <p:stCondLst>
                                    <p:cond delay="0"/>
                                  </p:stCondLst>
                                  <p:iterate type="lt">
                                    <p:tmPct val="50000"/>
                                  </p:iterate>
                                  <p:childTnLst>
                                    <p:set>
                                      <p:cBhvr>
                                        <p:cTn id="14" dur="1" fill="hold">
                                          <p:stCondLst>
                                            <p:cond delay="0"/>
                                          </p:stCondLst>
                                        </p:cTn>
                                        <p:tgtEl>
                                          <p:spTgt spid="18434"/>
                                        </p:tgtEl>
                                        <p:attrNameLst>
                                          <p:attrName>style.visibility</p:attrName>
                                        </p:attrNameLst>
                                      </p:cBhvr>
                                      <p:to>
                                        <p:strVal val="visible"/>
                                      </p:to>
                                    </p:set>
                                    <p:anim calcmode="discrete" valueType="clr">
                                      <p:cBhvr override="childStyle">
                                        <p:cTn id="15" dur="80"/>
                                        <p:tgtEl>
                                          <p:spTgt spid="18434"/>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18434"/>
                                        </p:tgtEl>
                                        <p:attrNameLst>
                                          <p:attrName>fillcolor</p:attrName>
                                        </p:attrNameLst>
                                      </p:cBhvr>
                                      <p:tavLst>
                                        <p:tav tm="0">
                                          <p:val>
                                            <p:clrVal>
                                              <a:schemeClr val="accent2"/>
                                            </p:clrVal>
                                          </p:val>
                                        </p:tav>
                                        <p:tav tm="50000">
                                          <p:val>
                                            <p:clrVal>
                                              <a:schemeClr val="hlink"/>
                                            </p:clrVal>
                                          </p:val>
                                        </p:tav>
                                      </p:tavLst>
                                    </p:anim>
                                    <p:set>
                                      <p:cBhvr>
                                        <p:cTn id="17" dur="80"/>
                                        <p:tgtEl>
                                          <p:spTgt spid="1843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bldLvl="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图片 35842" descr="xinsrc_182080310084432867654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22438" y="404813"/>
            <a:ext cx="8747125" cy="428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8" name="文本框 35843"/>
          <p:cNvSpPr txBox="1">
            <a:spLocks noChangeArrowheads="1"/>
          </p:cNvSpPr>
          <p:nvPr/>
        </p:nvSpPr>
        <p:spPr bwMode="auto">
          <a:xfrm>
            <a:off x="1199456" y="4724400"/>
            <a:ext cx="9937104" cy="1955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微软雅黑" panose="020B0503020204020204" charset="-122"/>
                <a:ea typeface="微软雅黑" panose="020B0503020204020204" charset="-122"/>
              </a:rPr>
              <a:t>    井冈山革命根据地：</a:t>
            </a:r>
            <a:r>
              <a:rPr lang="en-US" altLang="zh-CN" sz="2800" b="1" dirty="0">
                <a:latin typeface="微软雅黑" panose="020B0503020204020204" charset="-122"/>
                <a:ea typeface="微软雅黑" panose="020B0503020204020204" charset="-122"/>
              </a:rPr>
              <a:t>1927</a:t>
            </a:r>
            <a:r>
              <a:rPr lang="zh-CN" altLang="en-US" sz="2800" b="1" dirty="0">
                <a:latin typeface="微软雅黑" panose="020B0503020204020204" charset="-122"/>
                <a:ea typeface="微软雅黑" panose="020B0503020204020204" charset="-122"/>
              </a:rPr>
              <a:t>年</a:t>
            </a:r>
            <a:r>
              <a:rPr lang="en-US" altLang="zh-CN" sz="2800" b="1" dirty="0">
                <a:latin typeface="微软雅黑" panose="020B0503020204020204" charset="-122"/>
                <a:ea typeface="微软雅黑" panose="020B0503020204020204" charset="-122"/>
              </a:rPr>
              <a:t>10</a:t>
            </a:r>
            <a:r>
              <a:rPr lang="zh-CN" altLang="en-US" sz="2800" b="1" dirty="0">
                <a:latin typeface="微软雅黑" panose="020B0503020204020204" charset="-122"/>
                <a:ea typeface="微软雅黑" panose="020B0503020204020204" charset="-122"/>
              </a:rPr>
              <a:t>月，毛泽东率领“三湾改编”后的工农革命军进入井冈山，到</a:t>
            </a:r>
            <a:r>
              <a:rPr lang="en-US" altLang="zh-CN" sz="2800" b="1" dirty="0">
                <a:latin typeface="微软雅黑" panose="020B0503020204020204" charset="-122"/>
                <a:ea typeface="微软雅黑" panose="020B0503020204020204" charset="-122"/>
              </a:rPr>
              <a:t>1928</a:t>
            </a:r>
            <a:r>
              <a:rPr lang="zh-CN" altLang="en-US" sz="2800" b="1" dirty="0">
                <a:latin typeface="微软雅黑" panose="020B0503020204020204" charset="-122"/>
                <a:ea typeface="微软雅黑" panose="020B0503020204020204" charset="-122"/>
              </a:rPr>
              <a:t>年春，根据地便初步建立起来了。中国第一个农村革命根据地。</a:t>
            </a:r>
            <a:endParaRPr lang="zh-CN" altLang="en-US" sz="28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dissolve">
                                      <p:cBhvr>
                                        <p:cTn id="7" dur="500"/>
                                        <p:tgtEl>
                                          <p:spTgt spid="19457"/>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9458"/>
                                        </p:tgtEl>
                                        <p:attrNameLst>
                                          <p:attrName>style.visibility</p:attrName>
                                        </p:attrNameLst>
                                      </p:cBhvr>
                                      <p:to>
                                        <p:strVal val="visible"/>
                                      </p:to>
                                    </p:set>
                                    <p:anim calcmode="discrete" valueType="clr">
                                      <p:cBhvr override="childStyle">
                                        <p:cTn id="12" dur="80"/>
                                        <p:tgtEl>
                                          <p:spTgt spid="19458"/>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9458"/>
                                        </p:tgtEl>
                                        <p:attrNameLst>
                                          <p:attrName>fillcolor</p:attrName>
                                        </p:attrNameLst>
                                      </p:cBhvr>
                                      <p:tavLst>
                                        <p:tav tm="0">
                                          <p:val>
                                            <p:clrVal>
                                              <a:schemeClr val="accent2"/>
                                            </p:clrVal>
                                          </p:val>
                                        </p:tav>
                                        <p:tav tm="50000">
                                          <p:val>
                                            <p:clrVal>
                                              <a:schemeClr val="hlink"/>
                                            </p:clrVal>
                                          </p:val>
                                        </p:tav>
                                      </p:tavLst>
                                    </p:anim>
                                    <p:set>
                                      <p:cBhvr>
                                        <p:cTn id="14" dur="80"/>
                                        <p:tgtEl>
                                          <p:spTgt spid="1945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30" name="对象 37889"/>
          <p:cNvGraphicFramePr>
            <a:graphicFrameLocks noChangeAspect="1"/>
          </p:cNvGraphicFramePr>
          <p:nvPr/>
        </p:nvGraphicFramePr>
        <p:xfrm>
          <a:off x="3262313" y="1125538"/>
          <a:ext cx="5667375" cy="3027362"/>
        </p:xfrm>
        <a:graphic>
          <a:graphicData uri="http://schemas.openxmlformats.org/presentationml/2006/ole">
            <mc:AlternateContent xmlns:mc="http://schemas.openxmlformats.org/markup-compatibility/2006">
              <mc:Choice xmlns:v="urn:schemas-microsoft-com:vml" Requires="v">
                <p:oleObj spid="_x0000_s2052" name="" r:id="rId1" imgW="6096000" imgH="3057525" progId="">
                  <p:embed/>
                </p:oleObj>
              </mc:Choice>
              <mc:Fallback>
                <p:oleObj name="" r:id="rId1" imgW="6096000" imgH="3057525" progId="">
                  <p:embed/>
                  <p:pic>
                    <p:nvPicPr>
                      <p:cNvPr id="0" name="对象 3788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2313" y="1125538"/>
                        <a:ext cx="5667375" cy="302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22531" name="文本框 37890">
            <a:hlinkClick r:id="rId3" action="ppaction://hlinkfile"/>
          </p:cNvPr>
          <p:cNvSpPr txBox="1">
            <a:spLocks noChangeArrowheads="1"/>
          </p:cNvSpPr>
          <p:nvPr/>
        </p:nvSpPr>
        <p:spPr bwMode="auto">
          <a:xfrm>
            <a:off x="1343472" y="4349750"/>
            <a:ext cx="9793088" cy="1892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600" b="1" dirty="0">
                <a:latin typeface="微软雅黑" panose="020B0503020204020204" charset="-122"/>
                <a:ea typeface="微软雅黑" panose="020B0503020204020204" charset="-122"/>
              </a:rPr>
              <a:t>井冈山会师：</a:t>
            </a:r>
            <a:r>
              <a:rPr lang="en-US" altLang="zh-CN" sz="2600" b="1" dirty="0">
                <a:latin typeface="微软雅黑" panose="020B0503020204020204" charset="-122"/>
                <a:ea typeface="微软雅黑" panose="020B0503020204020204" charset="-122"/>
              </a:rPr>
              <a:t>1928</a:t>
            </a:r>
            <a:r>
              <a:rPr lang="zh-CN" altLang="en-US" sz="2600" b="1" dirty="0">
                <a:latin typeface="微软雅黑" panose="020B0503020204020204" charset="-122"/>
                <a:ea typeface="微软雅黑" panose="020B0503020204020204" charset="-122"/>
              </a:rPr>
              <a:t>年</a:t>
            </a:r>
            <a:r>
              <a:rPr lang="en-US" altLang="zh-CN" sz="2600" b="1" dirty="0">
                <a:latin typeface="微软雅黑" panose="020B0503020204020204" charset="-122"/>
                <a:ea typeface="微软雅黑" panose="020B0503020204020204" charset="-122"/>
              </a:rPr>
              <a:t>4</a:t>
            </a:r>
            <a:r>
              <a:rPr lang="zh-CN" altLang="en-US" sz="2600" b="1" dirty="0">
                <a:latin typeface="微软雅黑" panose="020B0503020204020204" charset="-122"/>
                <a:ea typeface="微软雅黑" panose="020B0503020204020204" charset="-122"/>
              </a:rPr>
              <a:t>月</a:t>
            </a:r>
            <a:r>
              <a:rPr lang="en-US" altLang="zh-CN" sz="2600" b="1" dirty="0">
                <a:latin typeface="微软雅黑" panose="020B0503020204020204" charset="-122"/>
                <a:ea typeface="微软雅黑" panose="020B0503020204020204" charset="-122"/>
              </a:rPr>
              <a:t>28</a:t>
            </a:r>
            <a:r>
              <a:rPr lang="zh-CN" altLang="en-US" sz="2600" b="1" dirty="0">
                <a:latin typeface="微软雅黑" panose="020B0503020204020204" charset="-122"/>
                <a:ea typeface="微软雅黑" panose="020B0503020204020204" charset="-122"/>
              </a:rPr>
              <a:t>日，朱德、陈毅率领部分南昌起义的部队和湘南暴动的农军与毛泽东领导的工农红军在井冈山胜利会师。建立了中国工农红军第一支坚强的队伍</a:t>
            </a:r>
            <a:r>
              <a:rPr lang="en-US" altLang="zh-CN" sz="2600" b="1" dirty="0">
                <a:latin typeface="微软雅黑" panose="020B0503020204020204" charset="-122"/>
                <a:ea typeface="微软雅黑" panose="020B0503020204020204" charset="-122"/>
              </a:rPr>
              <a:t>——</a:t>
            </a:r>
            <a:r>
              <a:rPr lang="zh-CN" altLang="en-US" sz="2600" b="1" dirty="0">
                <a:latin typeface="微软雅黑" panose="020B0503020204020204" charset="-122"/>
                <a:ea typeface="微软雅黑" panose="020B0503020204020204" charset="-122"/>
              </a:rPr>
              <a:t>中国工农红军第四军</a:t>
            </a:r>
            <a:endParaRPr lang="zh-CN" altLang="en-US" sz="2600" b="1" dirty="0">
              <a:latin typeface="微软雅黑" panose="020B0503020204020204" charset="-122"/>
              <a:ea typeface="微软雅黑" panose="020B0503020204020204" charset="-122"/>
            </a:endParaRPr>
          </a:p>
        </p:txBody>
      </p:sp>
      <p:sp>
        <p:nvSpPr>
          <p:cNvPr id="5" name="矩形 7174"/>
          <p:cNvSpPr>
            <a:spLocks noChangeArrowheads="1"/>
          </p:cNvSpPr>
          <p:nvPr/>
        </p:nvSpPr>
        <p:spPr bwMode="auto">
          <a:xfrm>
            <a:off x="1774825" y="404813"/>
            <a:ext cx="2881313"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zh-CN" altLang="en-US" sz="3200" b="1" dirty="0">
                <a:latin typeface="微软雅黑" panose="020B0503020204020204" charset="-122"/>
                <a:ea typeface="微软雅黑" panose="020B0503020204020204" charset="-122"/>
              </a:rPr>
              <a:t>井冈山会师</a:t>
            </a:r>
            <a:endParaRPr lang="zh-CN" altLang="en-US" sz="32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p:tgtEl>
                                          <p:spTgt spid="5"/>
                                        </p:tgtEl>
                                        <p:attrNameLst>
                                          <p:attrName>ppt_y</p:attrName>
                                        </p:attrNameLst>
                                      </p:cBhvr>
                                      <p:tavLst>
                                        <p:tav tm="0">
                                          <p:val>
                                            <p:strVal val="#ppt_y+#ppt_h*1.125000"/>
                                          </p:val>
                                        </p:tav>
                                        <p:tav tm="100000">
                                          <p:val>
                                            <p:strVal val="#ppt_y"/>
                                          </p:val>
                                        </p:tav>
                                      </p:tavLst>
                                    </p:anim>
                                    <p:animEffect transition="in" filter="wipe(up)">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nodeType="clickEffect">
                                  <p:stCondLst>
                                    <p:cond delay="0"/>
                                  </p:stCondLst>
                                  <p:childTnLst>
                                    <p:set>
                                      <p:cBhvr>
                                        <p:cTn id="12" dur="1" fill="hold">
                                          <p:stCondLst>
                                            <p:cond delay="0"/>
                                          </p:stCondLst>
                                        </p:cTn>
                                        <p:tgtEl>
                                          <p:spTgt spid="22530"/>
                                        </p:tgtEl>
                                        <p:attrNameLst>
                                          <p:attrName>style.visibility</p:attrName>
                                        </p:attrNameLst>
                                      </p:cBhvr>
                                      <p:to>
                                        <p:strVal val="visible"/>
                                      </p:to>
                                    </p:set>
                                    <p:animEffect transition="in" filter="fade">
                                      <p:cBhvr>
                                        <p:cTn id="13" dur="800" decel="100000"/>
                                        <p:tgtEl>
                                          <p:spTgt spid="22530"/>
                                        </p:tgtEl>
                                      </p:cBhvr>
                                    </p:animEffect>
                                    <p:anim calcmode="lin" valueType="num">
                                      <p:cBhvr>
                                        <p:cTn id="14" dur="800" decel="100000" fill="hold"/>
                                        <p:tgtEl>
                                          <p:spTgt spid="22530"/>
                                        </p:tgtEl>
                                        <p:attrNameLst>
                                          <p:attrName>style.rotation</p:attrName>
                                        </p:attrNameLst>
                                      </p:cBhvr>
                                      <p:tavLst>
                                        <p:tav tm="0">
                                          <p:val>
                                            <p:fltVal val="-90"/>
                                          </p:val>
                                        </p:tav>
                                        <p:tav tm="100000">
                                          <p:val>
                                            <p:fltVal val="0"/>
                                          </p:val>
                                        </p:tav>
                                      </p:tavLst>
                                    </p:anim>
                                    <p:anim calcmode="lin" valueType="num">
                                      <p:cBhvr>
                                        <p:cTn id="15" dur="800" decel="100000" fill="hold"/>
                                        <p:tgtEl>
                                          <p:spTgt spid="22530"/>
                                        </p:tgtEl>
                                        <p:attrNameLst>
                                          <p:attrName>ppt_x</p:attrName>
                                        </p:attrNameLst>
                                      </p:cBhvr>
                                      <p:tavLst>
                                        <p:tav tm="0">
                                          <p:val>
                                            <p:strVal val="#ppt_x+0.4"/>
                                          </p:val>
                                        </p:tav>
                                        <p:tav tm="100000">
                                          <p:val>
                                            <p:strVal val="#ppt_x-0.05"/>
                                          </p:val>
                                        </p:tav>
                                      </p:tavLst>
                                    </p:anim>
                                    <p:anim calcmode="lin" valueType="num">
                                      <p:cBhvr>
                                        <p:cTn id="16" dur="800" decel="100000" fill="hold"/>
                                        <p:tgtEl>
                                          <p:spTgt spid="22530"/>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22530"/>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22530"/>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7" presetClass="entr" presetSubtype="0" fill="hold" grpId="0" nodeType="clickEffect">
                                  <p:stCondLst>
                                    <p:cond delay="0"/>
                                  </p:stCondLst>
                                  <p:iterate type="lt">
                                    <p:tmPct val="50000"/>
                                  </p:iterate>
                                  <p:childTnLst>
                                    <p:set>
                                      <p:cBhvr>
                                        <p:cTn id="22" dur="1" fill="hold">
                                          <p:stCondLst>
                                            <p:cond delay="0"/>
                                          </p:stCondLst>
                                        </p:cTn>
                                        <p:tgtEl>
                                          <p:spTgt spid="22531"/>
                                        </p:tgtEl>
                                        <p:attrNameLst>
                                          <p:attrName>style.visibility</p:attrName>
                                        </p:attrNameLst>
                                      </p:cBhvr>
                                      <p:to>
                                        <p:strVal val="visible"/>
                                      </p:to>
                                    </p:set>
                                    <p:anim calcmode="discrete" valueType="clr">
                                      <p:cBhvr override="childStyle">
                                        <p:cTn id="23" dur="80"/>
                                        <p:tgtEl>
                                          <p:spTgt spid="22531"/>
                                        </p:tgtEl>
                                        <p:attrNameLst>
                                          <p:attrName>style.color</p:attrName>
                                        </p:attrNameLst>
                                      </p:cBhvr>
                                      <p:tavLst>
                                        <p:tav tm="0">
                                          <p:val>
                                            <p:clrVal>
                                              <a:schemeClr val="accent2"/>
                                            </p:clrVal>
                                          </p:val>
                                        </p:tav>
                                        <p:tav tm="50000">
                                          <p:val>
                                            <p:clrVal>
                                              <a:schemeClr val="hlink"/>
                                            </p:clrVal>
                                          </p:val>
                                        </p:tav>
                                      </p:tavLst>
                                    </p:anim>
                                    <p:anim calcmode="discrete" valueType="clr">
                                      <p:cBhvr>
                                        <p:cTn id="24" dur="80"/>
                                        <p:tgtEl>
                                          <p:spTgt spid="22531"/>
                                        </p:tgtEl>
                                        <p:attrNameLst>
                                          <p:attrName>fillcolor</p:attrName>
                                        </p:attrNameLst>
                                      </p:cBhvr>
                                      <p:tavLst>
                                        <p:tav tm="0">
                                          <p:val>
                                            <p:clrVal>
                                              <a:schemeClr val="accent2"/>
                                            </p:clrVal>
                                          </p:val>
                                        </p:tav>
                                        <p:tav tm="50000">
                                          <p:val>
                                            <p:clrVal>
                                              <a:schemeClr val="hlink"/>
                                            </p:clrVal>
                                          </p:val>
                                        </p:tav>
                                      </p:tavLst>
                                    </p:anim>
                                    <p:set>
                                      <p:cBhvr>
                                        <p:cTn id="25" dur="80"/>
                                        <p:tgtEl>
                                          <p:spTgt spid="2253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P spid="5" grpId="0" bldLvl="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矩形 38913"/>
          <p:cNvSpPr>
            <a:spLocks noChangeArrowheads="1"/>
          </p:cNvSpPr>
          <p:nvPr/>
        </p:nvSpPr>
        <p:spPr bwMode="auto">
          <a:xfrm>
            <a:off x="2249488" y="1341438"/>
            <a:ext cx="6989762"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3600" b="1" noProof="1">
                <a:solidFill>
                  <a:srgbClr val="0000FF"/>
                </a:solidFill>
                <a:latin typeface="Times New Roman" panose="02020603050405020304" charset="0"/>
                <a:ea typeface="方正隶二简体"/>
                <a:cs typeface="方正隶二简体"/>
              </a:rPr>
              <a:t>军长：朱德      党代表：毛泽东</a:t>
            </a:r>
            <a:endParaRPr lang="zh-CN" altLang="en-US" sz="3600" b="1" noProof="1">
              <a:solidFill>
                <a:srgbClr val="0000FF"/>
              </a:solidFill>
              <a:latin typeface="Times New Roman" panose="02020603050405020304" charset="0"/>
              <a:ea typeface="方正隶二简体"/>
              <a:cs typeface="方正隶二简体"/>
            </a:endParaRPr>
          </a:p>
        </p:txBody>
      </p:sp>
      <p:sp>
        <p:nvSpPr>
          <p:cNvPr id="38915" name="文本框 38914"/>
          <p:cNvSpPr txBox="1">
            <a:spLocks noChangeArrowheads="1"/>
          </p:cNvSpPr>
          <p:nvPr/>
        </p:nvSpPr>
        <p:spPr bwMode="auto">
          <a:xfrm>
            <a:off x="3394075" y="508000"/>
            <a:ext cx="5403850"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4000" b="1" noProof="1">
                <a:latin typeface="微软雅黑" panose="020B0503020204020204" charset="-122"/>
                <a:ea typeface="微软雅黑" panose="020B0503020204020204" charset="-122"/>
              </a:rPr>
              <a:t>中国工农红军第四军</a:t>
            </a:r>
            <a:endParaRPr lang="zh-CN" altLang="en-US" sz="4000" b="1" noProof="1">
              <a:latin typeface="微软雅黑" panose="020B0503020204020204" charset="-122"/>
              <a:ea typeface="微软雅黑" panose="020B0503020204020204" charset="-122"/>
            </a:endParaRPr>
          </a:p>
        </p:txBody>
      </p:sp>
      <p:grpSp>
        <p:nvGrpSpPr>
          <p:cNvPr id="38916" name="组合 38915"/>
          <p:cNvGrpSpPr/>
          <p:nvPr/>
        </p:nvGrpSpPr>
        <p:grpSpPr bwMode="auto">
          <a:xfrm>
            <a:off x="6110288" y="2214563"/>
            <a:ext cx="4013200" cy="3902075"/>
            <a:chOff x="0" y="0"/>
            <a:chExt cx="2222" cy="2068"/>
          </a:xfrm>
        </p:grpSpPr>
        <p:pic>
          <p:nvPicPr>
            <p:cNvPr id="28676" name="图片 38916" descr="W02008090255715210255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0"/>
              <a:ext cx="2177" cy="1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8" name="矩形 38917"/>
            <p:cNvSpPr/>
            <p:nvPr/>
          </p:nvSpPr>
          <p:spPr>
            <a:xfrm>
              <a:off x="0" y="1628"/>
              <a:ext cx="2222" cy="440"/>
            </a:xfrm>
            <a:prstGeom prst="rect">
              <a:avLst/>
            </a:prstGeom>
            <a:noFill/>
            <a:ln w="9525">
              <a:noFill/>
            </a:ln>
          </p:spPr>
          <p:txBody>
            <a:bodyPr anchor="ctr">
              <a:spAutoFit/>
            </a:bodyPr>
            <a:lstStyle/>
            <a:p>
              <a:pPr algn="ctr">
                <a:buFontTx/>
                <a:buNone/>
                <a:defRPr/>
              </a:pPr>
              <a:r>
                <a:rPr lang="zh-CN" altLang="en-US" sz="2400" noProof="1">
                  <a:solidFill>
                    <a:srgbClr val="333300"/>
                  </a:solidFill>
                  <a:effectLst>
                    <a:outerShdw blurRad="38100" dist="38100" dir="2700000">
                      <a:srgbClr val="000000"/>
                    </a:outerShdw>
                  </a:effectLst>
                  <a:latin typeface="Times New Roman" panose="02020603050405020304" charset="0"/>
                  <a:ea typeface="方正姚体" panose="02010601030101010101" pitchFamily="2" charset="-122"/>
                </a:rPr>
                <a:t>身穿红军军服的毛泽东（左一）和他的警卫员</a:t>
              </a:r>
              <a:endParaRPr lang="zh-CN" altLang="en-US" sz="2400" noProof="1">
                <a:solidFill>
                  <a:srgbClr val="333300"/>
                </a:solidFill>
                <a:effectLst>
                  <a:outerShdw blurRad="38100" dist="38100" dir="2700000">
                    <a:srgbClr val="000000"/>
                  </a:outerShdw>
                </a:effectLst>
                <a:latin typeface="Times New Roman" panose="02020603050405020304" charset="0"/>
                <a:ea typeface="方正姚体" panose="02010601030101010101" pitchFamily="2" charset="-122"/>
              </a:endParaRPr>
            </a:p>
          </p:txBody>
        </p:sp>
      </p:grpSp>
      <p:grpSp>
        <p:nvGrpSpPr>
          <p:cNvPr id="38919" name="组合 38918"/>
          <p:cNvGrpSpPr/>
          <p:nvPr/>
        </p:nvGrpSpPr>
        <p:grpSpPr bwMode="auto">
          <a:xfrm>
            <a:off x="1958975" y="2214563"/>
            <a:ext cx="3776663" cy="3730625"/>
            <a:chOff x="0" y="0"/>
            <a:chExt cx="2222" cy="1915"/>
          </a:xfrm>
        </p:grpSpPr>
        <p:pic>
          <p:nvPicPr>
            <p:cNvPr id="28679" name="图片 38919" descr="2555-t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222"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1" name="文本框 38920"/>
            <p:cNvSpPr txBox="1"/>
            <p:nvPr/>
          </p:nvSpPr>
          <p:spPr>
            <a:xfrm>
              <a:off x="362" y="1679"/>
              <a:ext cx="1769" cy="236"/>
            </a:xfrm>
            <a:prstGeom prst="rect">
              <a:avLst/>
            </a:prstGeom>
            <a:noFill/>
            <a:ln w="9525">
              <a:noFill/>
            </a:ln>
          </p:spPr>
          <p:txBody>
            <a:bodyPr>
              <a:spAutoFit/>
            </a:bodyPr>
            <a:lstStyle/>
            <a:p>
              <a:pPr>
                <a:spcBef>
                  <a:spcPct val="50000"/>
                </a:spcBef>
                <a:buFontTx/>
                <a:buNone/>
                <a:defRPr/>
              </a:pPr>
              <a:r>
                <a:rPr lang="zh-CN" altLang="en-US" sz="2400" noProof="1">
                  <a:solidFill>
                    <a:srgbClr val="333300"/>
                  </a:solidFill>
                  <a:effectLst>
                    <a:outerShdw blurRad="38100" dist="38100" dir="2700000">
                      <a:srgbClr val="000000"/>
                    </a:outerShdw>
                  </a:effectLst>
                  <a:latin typeface="Times New Roman" panose="02020603050405020304" charset="0"/>
                  <a:ea typeface="方正姚体" panose="02010601030101010101" pitchFamily="2" charset="-122"/>
                </a:rPr>
                <a:t>工农红军军旗</a:t>
              </a:r>
              <a:endParaRPr lang="zh-CN" altLang="en-US" sz="2400" noProof="1">
                <a:solidFill>
                  <a:srgbClr val="333300"/>
                </a:solidFill>
                <a:effectLst>
                  <a:outerShdw blurRad="38100" dist="38100" dir="2700000">
                    <a:srgbClr val="000000"/>
                  </a:outerShdw>
                </a:effectLst>
                <a:latin typeface="Times New Roman" panose="02020603050405020304" charset="0"/>
                <a:ea typeface="方正姚体" panose="02010601030101010101"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fade">
                                      <p:cBhvr>
                                        <p:cTn id="7" dur="800" decel="100000"/>
                                        <p:tgtEl>
                                          <p:spTgt spid="38915"/>
                                        </p:tgtEl>
                                      </p:cBhvr>
                                    </p:animEffect>
                                    <p:anim calcmode="lin" valueType="num">
                                      <p:cBhvr>
                                        <p:cTn id="8" dur="800" decel="100000" fill="hold"/>
                                        <p:tgtEl>
                                          <p:spTgt spid="38915"/>
                                        </p:tgtEl>
                                        <p:attrNameLst>
                                          <p:attrName>style.rotation</p:attrName>
                                        </p:attrNameLst>
                                      </p:cBhvr>
                                      <p:tavLst>
                                        <p:tav tm="0">
                                          <p:val>
                                            <p:fltVal val="-90"/>
                                          </p:val>
                                        </p:tav>
                                        <p:tav tm="100000">
                                          <p:val>
                                            <p:fltVal val="0"/>
                                          </p:val>
                                        </p:tav>
                                      </p:tavLst>
                                    </p:anim>
                                    <p:anim calcmode="lin" valueType="num">
                                      <p:cBhvr>
                                        <p:cTn id="9" dur="800" decel="100000" fill="hold"/>
                                        <p:tgtEl>
                                          <p:spTgt spid="38915"/>
                                        </p:tgtEl>
                                        <p:attrNameLst>
                                          <p:attrName>ppt_x</p:attrName>
                                        </p:attrNameLst>
                                      </p:cBhvr>
                                      <p:tavLst>
                                        <p:tav tm="0">
                                          <p:val>
                                            <p:strVal val="#ppt_x+0.4"/>
                                          </p:val>
                                        </p:tav>
                                        <p:tav tm="100000">
                                          <p:val>
                                            <p:strVal val="#ppt_x-0.05"/>
                                          </p:val>
                                        </p:tav>
                                      </p:tavLst>
                                    </p:anim>
                                    <p:anim calcmode="lin" valueType="num">
                                      <p:cBhvr>
                                        <p:cTn id="10" dur="800" decel="100000" fill="hold"/>
                                        <p:tgtEl>
                                          <p:spTgt spid="3891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891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8915"/>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7" presetClass="entr" presetSubtype="0" fill="hold" grpId="0" nodeType="clickEffect">
                                  <p:stCondLst>
                                    <p:cond delay="0"/>
                                  </p:stCondLst>
                                  <p:iterate type="lt">
                                    <p:tmPct val="50000"/>
                                  </p:iterate>
                                  <p:childTnLst>
                                    <p:set>
                                      <p:cBhvr>
                                        <p:cTn id="16" dur="1" fill="hold">
                                          <p:stCondLst>
                                            <p:cond delay="0"/>
                                          </p:stCondLst>
                                        </p:cTn>
                                        <p:tgtEl>
                                          <p:spTgt spid="38914"/>
                                        </p:tgtEl>
                                        <p:attrNameLst>
                                          <p:attrName>style.visibility</p:attrName>
                                        </p:attrNameLst>
                                      </p:cBhvr>
                                      <p:to>
                                        <p:strVal val="visible"/>
                                      </p:to>
                                    </p:set>
                                    <p:anim calcmode="discrete" valueType="clr">
                                      <p:cBhvr override="childStyle">
                                        <p:cTn id="17" dur="80"/>
                                        <p:tgtEl>
                                          <p:spTgt spid="38914"/>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38914"/>
                                        </p:tgtEl>
                                        <p:attrNameLst>
                                          <p:attrName>fillcolor</p:attrName>
                                        </p:attrNameLst>
                                      </p:cBhvr>
                                      <p:tavLst>
                                        <p:tav tm="0">
                                          <p:val>
                                            <p:clrVal>
                                              <a:schemeClr val="accent2"/>
                                            </p:clrVal>
                                          </p:val>
                                        </p:tav>
                                        <p:tav tm="50000">
                                          <p:val>
                                            <p:clrVal>
                                              <a:schemeClr val="hlink"/>
                                            </p:clrVal>
                                          </p:val>
                                        </p:tav>
                                      </p:tavLst>
                                    </p:anim>
                                    <p:set>
                                      <p:cBhvr>
                                        <p:cTn id="19" dur="80"/>
                                        <p:tgtEl>
                                          <p:spTgt spid="38914"/>
                                        </p:tgtEl>
                                        <p:attrNameLst>
                                          <p:attrName>fill.type</p:attrName>
                                        </p:attrNameLst>
                                      </p:cBhvr>
                                      <p:to>
                                        <p:strVal val="solid"/>
                                      </p:to>
                                    </p:set>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nodeType="clickEffect">
                                  <p:stCondLst>
                                    <p:cond delay="0"/>
                                  </p:stCondLst>
                                  <p:iterate type="lt">
                                    <p:tmPct val="5000"/>
                                  </p:iterate>
                                  <p:childTnLst>
                                    <p:set>
                                      <p:cBhvr>
                                        <p:cTn id="23" dur="1" fill="hold">
                                          <p:stCondLst>
                                            <p:cond delay="0"/>
                                          </p:stCondLst>
                                        </p:cTn>
                                        <p:tgtEl>
                                          <p:spTgt spid="38919"/>
                                        </p:tgtEl>
                                        <p:attrNameLst>
                                          <p:attrName>style.visibility</p:attrName>
                                        </p:attrNameLst>
                                      </p:cBhvr>
                                      <p:to>
                                        <p:strVal val="visible"/>
                                      </p:to>
                                    </p:set>
                                    <p:anim calcmode="lin" valueType="num">
                                      <p:cBhvr>
                                        <p:cTn id="24" dur="1000" fill="hold"/>
                                        <p:tgtEl>
                                          <p:spTgt spid="38919"/>
                                        </p:tgtEl>
                                        <p:attrNameLst>
                                          <p:attrName>ppt_w</p:attrName>
                                        </p:attrNameLst>
                                      </p:cBhvr>
                                      <p:tavLst>
                                        <p:tav tm="0">
                                          <p:val>
                                            <p:fltVal val="0"/>
                                          </p:val>
                                        </p:tav>
                                        <p:tav tm="100000">
                                          <p:val>
                                            <p:strVal val="#ppt_w"/>
                                          </p:val>
                                        </p:tav>
                                      </p:tavLst>
                                    </p:anim>
                                    <p:anim calcmode="lin" valueType="num">
                                      <p:cBhvr>
                                        <p:cTn id="25" dur="1000" fill="hold"/>
                                        <p:tgtEl>
                                          <p:spTgt spid="38919"/>
                                        </p:tgtEl>
                                        <p:attrNameLst>
                                          <p:attrName>ppt_h</p:attrName>
                                        </p:attrNameLst>
                                      </p:cBhvr>
                                      <p:tavLst>
                                        <p:tav tm="0">
                                          <p:val>
                                            <p:fltVal val="0"/>
                                          </p:val>
                                        </p:tav>
                                        <p:tav tm="100000">
                                          <p:val>
                                            <p:strVal val="#ppt_h"/>
                                          </p:val>
                                        </p:tav>
                                      </p:tavLst>
                                    </p:anim>
                                    <p:anim calcmode="lin" valueType="num">
                                      <p:cBhvr>
                                        <p:cTn id="26" dur="1000" fill="hold"/>
                                        <p:tgtEl>
                                          <p:spTgt spid="38919"/>
                                        </p:tgtEl>
                                        <p:attrNameLst>
                                          <p:attrName>style.rotation</p:attrName>
                                        </p:attrNameLst>
                                      </p:cBhvr>
                                      <p:tavLst>
                                        <p:tav tm="0">
                                          <p:val>
                                            <p:fltVal val="90"/>
                                          </p:val>
                                        </p:tav>
                                        <p:tav tm="100000">
                                          <p:val>
                                            <p:fltVal val="0"/>
                                          </p:val>
                                        </p:tav>
                                      </p:tavLst>
                                    </p:anim>
                                    <p:animEffect transition="in" filter="fade">
                                      <p:cBhvr>
                                        <p:cTn id="27" dur="1000"/>
                                        <p:tgtEl>
                                          <p:spTgt spid="38919"/>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iterate type="lt">
                                    <p:tmPct val="5000"/>
                                  </p:iterate>
                                  <p:childTnLst>
                                    <p:set>
                                      <p:cBhvr>
                                        <p:cTn id="31" dur="1" fill="hold">
                                          <p:stCondLst>
                                            <p:cond delay="0"/>
                                          </p:stCondLst>
                                        </p:cTn>
                                        <p:tgtEl>
                                          <p:spTgt spid="38916"/>
                                        </p:tgtEl>
                                        <p:attrNameLst>
                                          <p:attrName>style.visibility</p:attrName>
                                        </p:attrNameLst>
                                      </p:cBhvr>
                                      <p:to>
                                        <p:strVal val="visible"/>
                                      </p:to>
                                    </p:set>
                                    <p:anim calcmode="lin" valueType="num">
                                      <p:cBhvr>
                                        <p:cTn id="32" dur="1000" fill="hold"/>
                                        <p:tgtEl>
                                          <p:spTgt spid="38916"/>
                                        </p:tgtEl>
                                        <p:attrNameLst>
                                          <p:attrName>ppt_w</p:attrName>
                                        </p:attrNameLst>
                                      </p:cBhvr>
                                      <p:tavLst>
                                        <p:tav tm="0">
                                          <p:val>
                                            <p:fltVal val="0"/>
                                          </p:val>
                                        </p:tav>
                                        <p:tav tm="100000">
                                          <p:val>
                                            <p:strVal val="#ppt_w"/>
                                          </p:val>
                                        </p:tav>
                                      </p:tavLst>
                                    </p:anim>
                                    <p:anim calcmode="lin" valueType="num">
                                      <p:cBhvr>
                                        <p:cTn id="33" dur="1000" fill="hold"/>
                                        <p:tgtEl>
                                          <p:spTgt spid="38916"/>
                                        </p:tgtEl>
                                        <p:attrNameLst>
                                          <p:attrName>ppt_h</p:attrName>
                                        </p:attrNameLst>
                                      </p:cBhvr>
                                      <p:tavLst>
                                        <p:tav tm="0">
                                          <p:val>
                                            <p:fltVal val="0"/>
                                          </p:val>
                                        </p:tav>
                                        <p:tav tm="100000">
                                          <p:val>
                                            <p:strVal val="#ppt_h"/>
                                          </p:val>
                                        </p:tav>
                                      </p:tavLst>
                                    </p:anim>
                                    <p:anim calcmode="lin" valueType="num">
                                      <p:cBhvr>
                                        <p:cTn id="34" dur="1000" fill="hold"/>
                                        <p:tgtEl>
                                          <p:spTgt spid="38916"/>
                                        </p:tgtEl>
                                        <p:attrNameLst>
                                          <p:attrName>style.rotation</p:attrName>
                                        </p:attrNameLst>
                                      </p:cBhvr>
                                      <p:tavLst>
                                        <p:tav tm="0">
                                          <p:val>
                                            <p:fltVal val="90"/>
                                          </p:val>
                                        </p:tav>
                                        <p:tav tm="100000">
                                          <p:val>
                                            <p:fltVal val="0"/>
                                          </p:val>
                                        </p:tav>
                                      </p:tavLst>
                                    </p:anim>
                                    <p:animEffect transition="in" filter="fade">
                                      <p:cBhvr>
                                        <p:cTn id="35" dur="1000"/>
                                        <p:tgtEl>
                                          <p:spTgt spid="389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p:bldP spid="389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742950" y="615315"/>
            <a:ext cx="10515600" cy="873760"/>
          </a:xfrm>
        </p:spPr>
        <p:txBody>
          <a:bodyPr/>
          <a:p>
            <a:r>
              <a:rPr lang="en-US" altLang="zh-CN" sz="3600" b="1">
                <a:latin typeface="宋体" panose="02010600030101010101" pitchFamily="2" charset="-122"/>
                <a:ea typeface="宋体" panose="02010600030101010101" pitchFamily="2" charset="-122"/>
                <a:cs typeface="宋体" panose="02010600030101010101" pitchFamily="2" charset="-122"/>
              </a:rPr>
              <a:t>“</a:t>
            </a:r>
            <a:r>
              <a:rPr lang="zh-CN" altLang="en-US" sz="3600" b="1">
                <a:latin typeface="宋体" panose="02010600030101010101" pitchFamily="2" charset="-122"/>
                <a:ea typeface="宋体" panose="02010600030101010101" pitchFamily="2" charset="-122"/>
                <a:cs typeface="宋体" panose="02010600030101010101" pitchFamily="2" charset="-122"/>
              </a:rPr>
              <a:t>城市中心革命论</a:t>
            </a:r>
            <a:r>
              <a:rPr lang="en-US" altLang="zh-CN" sz="3600" b="1">
                <a:latin typeface="宋体" panose="02010600030101010101" pitchFamily="2" charset="-122"/>
                <a:ea typeface="宋体" panose="02010600030101010101" pitchFamily="2" charset="-122"/>
                <a:cs typeface="宋体" panose="02010600030101010101" pitchFamily="2" charset="-122"/>
              </a:rPr>
              <a:t>”/“</a:t>
            </a:r>
            <a:r>
              <a:rPr lang="zh-CN" altLang="en-US" sz="3600" b="1">
                <a:latin typeface="宋体" panose="02010600030101010101" pitchFamily="2" charset="-122"/>
                <a:ea typeface="宋体" panose="02010600030101010101" pitchFamily="2" charset="-122"/>
                <a:cs typeface="宋体" panose="02010600030101010101" pitchFamily="2" charset="-122"/>
              </a:rPr>
              <a:t>城市中心道路</a:t>
            </a:r>
            <a:r>
              <a:rPr lang="en-US" altLang="zh-CN" sz="3600" b="1">
                <a:latin typeface="宋体" panose="02010600030101010101" pitchFamily="2" charset="-122"/>
                <a:ea typeface="宋体" panose="02010600030101010101" pitchFamily="2" charset="-122"/>
                <a:cs typeface="宋体" panose="02010600030101010101" pitchFamily="2" charset="-122"/>
              </a:rPr>
              <a:t>”</a:t>
            </a:r>
            <a:endParaRPr lang="en-US" altLang="zh-CN" sz="3600" b="1">
              <a:latin typeface="宋体" panose="02010600030101010101" pitchFamily="2" charset="-122"/>
              <a:ea typeface="宋体" panose="02010600030101010101" pitchFamily="2" charset="-122"/>
              <a:cs typeface="宋体" panose="02010600030101010101" pitchFamily="2" charset="-122"/>
            </a:endParaRPr>
          </a:p>
        </p:txBody>
      </p:sp>
      <p:sp>
        <p:nvSpPr>
          <p:cNvPr id="3" name="内容占位符 2"/>
          <p:cNvSpPr>
            <a:spLocks noGrp="1"/>
          </p:cNvSpPr>
          <p:nvPr>
            <p:ph idx="1"/>
          </p:nvPr>
        </p:nvSpPr>
        <p:spPr>
          <a:xfrm>
            <a:off x="838200" y="1550670"/>
            <a:ext cx="10987405" cy="4420870"/>
          </a:xfrm>
        </p:spPr>
        <p:txBody>
          <a:bodyPr/>
          <a:p>
            <a:pPr marL="0" indent="0">
              <a:buNone/>
            </a:pPr>
            <a:r>
              <a:rPr lang="zh-CN" altLang="en-US" sz="3200" b="1">
                <a:solidFill>
                  <a:srgbClr val="FF0000"/>
                </a:solidFill>
              </a:rPr>
              <a:t>“城市中心革命论”/“城市中心道路”是指以大城市为</a:t>
            </a:r>
            <a:endParaRPr lang="zh-CN" altLang="en-US" sz="3200" b="1">
              <a:solidFill>
                <a:srgbClr val="FF0000"/>
              </a:solidFill>
            </a:endParaRPr>
          </a:p>
          <a:p>
            <a:pPr marL="0" indent="0">
              <a:buNone/>
            </a:pPr>
            <a:r>
              <a:rPr lang="zh-CN" altLang="en-US" sz="3200" b="1">
                <a:solidFill>
                  <a:srgbClr val="FF0000"/>
                </a:solidFill>
              </a:rPr>
              <a:t>中心，通过攻打大城市以夺取全国政权的革命道路</a:t>
            </a:r>
            <a:r>
              <a:rPr lang="zh-CN" altLang="en-US" sz="3200" b="1"/>
              <a:t>。城市</a:t>
            </a:r>
            <a:endParaRPr lang="zh-CN" altLang="en-US" sz="3200" b="1"/>
          </a:p>
          <a:p>
            <a:pPr marL="0" indent="0">
              <a:buNone/>
            </a:pPr>
            <a:r>
              <a:rPr lang="zh-CN" altLang="en-US" sz="3200" b="1"/>
              <a:t>中心革命道路原是俄国十月革命所走的革命道路，是马克</a:t>
            </a:r>
            <a:endParaRPr lang="zh-CN" altLang="en-US" sz="3200" b="1"/>
          </a:p>
          <a:p>
            <a:pPr marL="0" indent="0">
              <a:buNone/>
            </a:pPr>
            <a:r>
              <a:rPr lang="zh-CN" altLang="en-US" sz="3200" b="1"/>
              <a:t>思主义与俄国国情相结合的产物。国民革命失败后，中国</a:t>
            </a:r>
            <a:endParaRPr lang="zh-CN" altLang="en-US" sz="3200" b="1"/>
          </a:p>
          <a:p>
            <a:pPr marL="0" indent="0">
              <a:buNone/>
            </a:pPr>
            <a:r>
              <a:rPr lang="zh-CN" altLang="en-US" sz="3200" b="1"/>
              <a:t>共产党领导的南昌起义、秋收起义、广州起义就是这革命</a:t>
            </a:r>
            <a:endParaRPr lang="zh-CN" altLang="en-US" sz="3200" b="1"/>
          </a:p>
          <a:p>
            <a:pPr marL="0" indent="0">
              <a:buNone/>
            </a:pPr>
            <a:r>
              <a:rPr lang="zh-CN" altLang="en-US" sz="3200" b="1"/>
              <a:t>道路的实践。结果证明，</a:t>
            </a:r>
            <a:r>
              <a:rPr lang="zh-CN" altLang="en-US" sz="3200" b="1">
                <a:sym typeface="+mn-ea"/>
              </a:rPr>
              <a:t>“城市中心革命论”/“城市中</a:t>
            </a:r>
            <a:endParaRPr lang="zh-CN" altLang="en-US" sz="3200" b="1">
              <a:sym typeface="+mn-ea"/>
            </a:endParaRPr>
          </a:p>
          <a:p>
            <a:pPr marL="0" indent="0">
              <a:buNone/>
            </a:pPr>
            <a:r>
              <a:rPr lang="zh-CN" altLang="en-US" sz="3200" b="1">
                <a:sym typeface="+mn-ea"/>
              </a:rPr>
              <a:t>心道路”</a:t>
            </a:r>
            <a:r>
              <a:rPr lang="zh-CN" altLang="en-US" sz="3200" b="1"/>
              <a:t>与中国国情不符。</a:t>
            </a:r>
            <a:endParaRPr lang="zh-CN" altLang="en-US" sz="3200" b="1"/>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1975" name="矩形 211974"/>
          <p:cNvSpPr/>
          <p:nvPr/>
        </p:nvSpPr>
        <p:spPr>
          <a:xfrm>
            <a:off x="1656080" y="588645"/>
            <a:ext cx="2921635" cy="645160"/>
          </a:xfrm>
          <a:prstGeom prst="rect">
            <a:avLst/>
          </a:prstGeom>
          <a:noFill/>
          <a:ln w="9525">
            <a:noFill/>
          </a:ln>
        </p:spPr>
        <p:txBody>
          <a:bodyPr wrap="square" anchor="ctr">
            <a:spAutoFit/>
          </a:bodyPr>
          <a:p>
            <a:r>
              <a:rPr lang="zh-CN" altLang="en-US" sz="3600" b="1" dirty="0">
                <a:solidFill>
                  <a:srgbClr val="FF0000"/>
                </a:solidFill>
                <a:latin typeface="Arial" panose="020B0604020202020204" pitchFamily="34" charset="0"/>
                <a:ea typeface="汉仪细中圆简" pitchFamily="49" charset="-122"/>
              </a:rPr>
              <a:t>学习思考</a:t>
            </a:r>
            <a:endParaRPr lang="zh-CN" altLang="en-US" sz="3600" b="1" dirty="0">
              <a:solidFill>
                <a:srgbClr val="FF0000"/>
              </a:solidFill>
              <a:latin typeface="Arial" panose="020B0604020202020204" pitchFamily="34" charset="0"/>
              <a:ea typeface="汉仪细中圆简" pitchFamily="49" charset="-122"/>
            </a:endParaRPr>
          </a:p>
        </p:txBody>
      </p:sp>
      <p:sp>
        <p:nvSpPr>
          <p:cNvPr id="211983" name="矩形 211982"/>
          <p:cNvSpPr/>
          <p:nvPr/>
        </p:nvSpPr>
        <p:spPr>
          <a:xfrm>
            <a:off x="1848803" y="1233488"/>
            <a:ext cx="8347075" cy="583565"/>
          </a:xfrm>
          <a:prstGeom prst="rect">
            <a:avLst/>
          </a:prstGeom>
          <a:noFill/>
          <a:ln w="9525">
            <a:noFill/>
          </a:ln>
        </p:spPr>
        <p:txBody>
          <a:bodyPr wrap="none" anchor="t">
            <a:spAutoFit/>
          </a:bodyPr>
          <a:p>
            <a:r>
              <a:rPr lang="zh-CN" altLang="en-US" sz="3200" b="1" dirty="0">
                <a:latin typeface="Arial" panose="020B0604020202020204" pitchFamily="34" charset="0"/>
                <a:ea typeface="汉仪细中圆简" pitchFamily="49" charset="-122"/>
              </a:rPr>
              <a:t>为什么</a:t>
            </a:r>
            <a:r>
              <a:rPr lang="en-US" altLang="zh-CN" sz="3200" b="1" dirty="0">
                <a:latin typeface="Arial" panose="020B0604020202020204" pitchFamily="34" charset="0"/>
                <a:ea typeface="汉仪细中圆简" pitchFamily="49" charset="-122"/>
              </a:rPr>
              <a:t>“</a:t>
            </a:r>
            <a:r>
              <a:rPr lang="zh-CN" altLang="en-US" sz="3200" b="1" dirty="0">
                <a:latin typeface="Arial" panose="020B0604020202020204" pitchFamily="34" charset="0"/>
                <a:ea typeface="汉仪细中圆简" pitchFamily="49" charset="-122"/>
              </a:rPr>
              <a:t>城市中心道路</a:t>
            </a:r>
            <a:r>
              <a:rPr lang="en-US" altLang="zh-CN" sz="3200" b="1" dirty="0">
                <a:latin typeface="Arial" panose="020B0604020202020204" pitchFamily="34" charset="0"/>
                <a:ea typeface="汉仪细中圆简" pitchFamily="49" charset="-122"/>
              </a:rPr>
              <a:t>”</a:t>
            </a:r>
            <a:r>
              <a:rPr lang="zh-CN" altLang="en-US" sz="3200" b="1" dirty="0">
                <a:latin typeface="Arial" panose="020B0604020202020204" pitchFamily="34" charset="0"/>
                <a:ea typeface="汉仪细中圆简" pitchFamily="49" charset="-122"/>
              </a:rPr>
              <a:t>在当时的中国走不通？</a:t>
            </a:r>
            <a:endParaRPr lang="zh-CN" altLang="en-US" sz="3200" b="1" dirty="0">
              <a:latin typeface="Arial" panose="020B0604020202020204" pitchFamily="34" charset="0"/>
              <a:ea typeface="汉仪细中圆简" pitchFamily="49" charset="-122"/>
            </a:endParaRPr>
          </a:p>
        </p:txBody>
      </p:sp>
      <p:sp>
        <p:nvSpPr>
          <p:cNvPr id="211985" name="直接连接符 211984"/>
          <p:cNvSpPr/>
          <p:nvPr/>
        </p:nvSpPr>
        <p:spPr>
          <a:xfrm>
            <a:off x="5592128" y="2852738"/>
            <a:ext cx="1587" cy="1370012"/>
          </a:xfrm>
          <a:prstGeom prst="line">
            <a:avLst/>
          </a:prstGeom>
          <a:ln w="50800" cap="flat" cmpd="sng">
            <a:solidFill>
              <a:srgbClr val="FF0000"/>
            </a:solidFill>
            <a:prstDash val="solid"/>
            <a:headEnd type="none" w="med" len="med"/>
            <a:tailEnd type="triangle" w="med" len="med"/>
          </a:ln>
        </p:spPr>
      </p:sp>
      <p:sp>
        <p:nvSpPr>
          <p:cNvPr id="211986" name="矩形 211985"/>
          <p:cNvSpPr/>
          <p:nvPr/>
        </p:nvSpPr>
        <p:spPr>
          <a:xfrm>
            <a:off x="4368165" y="2205038"/>
            <a:ext cx="2916238" cy="579437"/>
          </a:xfrm>
          <a:prstGeom prst="rect">
            <a:avLst/>
          </a:prstGeom>
          <a:noFill/>
          <a:ln w="9525">
            <a:noFill/>
          </a:ln>
        </p:spPr>
        <p:txBody>
          <a:bodyPr anchor="ctr">
            <a:spAutoFit/>
          </a:bodyPr>
          <a:p>
            <a:r>
              <a:rPr lang="zh-CN" altLang="en-US" sz="3200" b="1" dirty="0">
                <a:solidFill>
                  <a:srgbClr val="000099"/>
                </a:solidFill>
                <a:latin typeface="Arial" panose="020B0604020202020204" pitchFamily="34" charset="0"/>
                <a:ea typeface="汉仪细中圆简" pitchFamily="49" charset="-122"/>
              </a:rPr>
              <a:t>当时中国国情</a:t>
            </a:r>
            <a:endParaRPr lang="zh-CN" altLang="en-US" sz="3200" b="1" dirty="0">
              <a:solidFill>
                <a:srgbClr val="000099"/>
              </a:solidFill>
              <a:latin typeface="Arial" panose="020B0604020202020204" pitchFamily="34" charset="0"/>
              <a:ea typeface="汉仪细中圆简" pitchFamily="49" charset="-122"/>
            </a:endParaRPr>
          </a:p>
        </p:txBody>
      </p:sp>
      <p:sp>
        <p:nvSpPr>
          <p:cNvPr id="211987" name="矩形 211986"/>
          <p:cNvSpPr/>
          <p:nvPr/>
        </p:nvSpPr>
        <p:spPr>
          <a:xfrm>
            <a:off x="3683953" y="4221163"/>
            <a:ext cx="4787900" cy="579437"/>
          </a:xfrm>
          <a:prstGeom prst="rect">
            <a:avLst/>
          </a:prstGeom>
          <a:noFill/>
          <a:ln w="9525">
            <a:noFill/>
          </a:ln>
        </p:spPr>
        <p:txBody>
          <a:bodyPr anchor="ctr">
            <a:spAutoFit/>
          </a:bodyPr>
          <a:p>
            <a:r>
              <a:rPr lang="zh-CN" altLang="en-US" sz="3200" b="1" dirty="0">
                <a:solidFill>
                  <a:srgbClr val="000099"/>
                </a:solidFill>
                <a:latin typeface="Arial" panose="020B0604020202020204" pitchFamily="34" charset="0"/>
                <a:ea typeface="汉仪细中圆简" pitchFamily="49" charset="-122"/>
              </a:rPr>
              <a:t>城市工人阶级力量薄弱</a:t>
            </a:r>
            <a:endParaRPr lang="zh-CN" altLang="en-US" sz="3200" b="1" dirty="0">
              <a:solidFill>
                <a:srgbClr val="000099"/>
              </a:solidFill>
              <a:latin typeface="Arial" panose="020B0604020202020204" pitchFamily="34" charset="0"/>
              <a:ea typeface="汉仪细中圆简" pitchFamily="49" charset="-122"/>
            </a:endParaRPr>
          </a:p>
        </p:txBody>
      </p:sp>
      <p:sp>
        <p:nvSpPr>
          <p:cNvPr id="211988" name="矩形 211987"/>
          <p:cNvSpPr/>
          <p:nvPr/>
        </p:nvSpPr>
        <p:spPr>
          <a:xfrm>
            <a:off x="7284720" y="2195195"/>
            <a:ext cx="4464050" cy="588963"/>
          </a:xfrm>
          <a:prstGeom prst="rect">
            <a:avLst/>
          </a:prstGeom>
          <a:noFill/>
          <a:ln w="9525" cap="flat" cmpd="sng">
            <a:noFill/>
            <a:prstDash val="solid"/>
            <a:miter/>
            <a:headEnd type="none" w="med" len="med"/>
            <a:tailEnd type="none" w="med" len="med"/>
          </a:ln>
        </p:spPr>
        <p:txBody>
          <a:bodyPr anchor="ctr">
            <a:spAutoFit/>
          </a:bodyPr>
          <a:p>
            <a:r>
              <a:rPr lang="en-US" altLang="zh-CN" sz="3200" b="1" dirty="0">
                <a:solidFill>
                  <a:srgbClr val="000099"/>
                </a:solidFill>
                <a:latin typeface="Arial" panose="020B0604020202020204" pitchFamily="34" charset="0"/>
                <a:ea typeface="汉仪细中圆简" pitchFamily="49" charset="-122"/>
              </a:rPr>
              <a:t>   </a:t>
            </a:r>
            <a:r>
              <a:rPr lang="zh-CN" altLang="en-US" sz="3200" b="1" dirty="0">
                <a:solidFill>
                  <a:srgbClr val="000099"/>
                </a:solidFill>
                <a:latin typeface="Arial" panose="020B0604020202020204" pitchFamily="34" charset="0"/>
                <a:ea typeface="汉仪细中圆简" pitchFamily="49" charset="-122"/>
              </a:rPr>
              <a:t>半殖民地半封建社会</a:t>
            </a:r>
            <a:endParaRPr lang="zh-CN" altLang="en-US" sz="3200" b="1" dirty="0">
              <a:solidFill>
                <a:srgbClr val="000099"/>
              </a:solidFill>
              <a:latin typeface="Arial" panose="020B0604020202020204" pitchFamily="34" charset="0"/>
              <a:ea typeface="汉仪细中圆简" pitchFamily="49" charset="-122"/>
            </a:endParaRPr>
          </a:p>
        </p:txBody>
      </p:sp>
      <p:sp>
        <p:nvSpPr>
          <p:cNvPr id="211989" name="矩形 211988"/>
          <p:cNvSpPr/>
          <p:nvPr/>
        </p:nvSpPr>
        <p:spPr>
          <a:xfrm>
            <a:off x="3649028" y="3249613"/>
            <a:ext cx="4932362" cy="579437"/>
          </a:xfrm>
          <a:prstGeom prst="rect">
            <a:avLst/>
          </a:prstGeom>
          <a:noFill/>
          <a:ln w="9525">
            <a:noFill/>
          </a:ln>
        </p:spPr>
        <p:txBody>
          <a:bodyPr anchor="ctr">
            <a:spAutoFit/>
          </a:bodyPr>
          <a:p>
            <a:r>
              <a:rPr lang="zh-CN" altLang="en-US" sz="3200" b="1" dirty="0">
                <a:solidFill>
                  <a:srgbClr val="000099"/>
                </a:solidFill>
                <a:latin typeface="Arial" panose="020B0604020202020204" pitchFamily="34" charset="0"/>
                <a:ea typeface="汉仪细中圆简" pitchFamily="49" charset="-122"/>
              </a:rPr>
              <a:t>中国资本主义发展不充分</a:t>
            </a:r>
            <a:endParaRPr lang="zh-CN" altLang="en-US" sz="3200" b="1" dirty="0">
              <a:solidFill>
                <a:srgbClr val="000099"/>
              </a:solidFill>
              <a:latin typeface="Arial" panose="020B0604020202020204" pitchFamily="34" charset="0"/>
              <a:ea typeface="汉仪细中圆简" pitchFamily="49" charset="-122"/>
            </a:endParaRPr>
          </a:p>
        </p:txBody>
      </p:sp>
      <p:sp>
        <p:nvSpPr>
          <p:cNvPr id="211990" name="矩形 211989"/>
          <p:cNvSpPr/>
          <p:nvPr/>
        </p:nvSpPr>
        <p:spPr>
          <a:xfrm>
            <a:off x="3288665" y="4871720"/>
            <a:ext cx="4787900" cy="1066800"/>
          </a:xfrm>
          <a:prstGeom prst="rect">
            <a:avLst/>
          </a:prstGeom>
          <a:noFill/>
          <a:ln w="9525">
            <a:noFill/>
          </a:ln>
        </p:spPr>
        <p:txBody>
          <a:bodyPr anchor="ctr">
            <a:spAutoFit/>
          </a:bodyPr>
          <a:p>
            <a:pPr algn="ctr"/>
            <a:r>
              <a:rPr lang="zh-CN" altLang="en-US" sz="3200" b="1" dirty="0">
                <a:solidFill>
                  <a:srgbClr val="000099"/>
                </a:solidFill>
                <a:latin typeface="Arial" panose="020B0604020202020204" pitchFamily="34" charset="0"/>
                <a:ea typeface="汉仪细中圆简" pitchFamily="49" charset="-122"/>
              </a:rPr>
              <a:t>反动势力相对强大</a:t>
            </a:r>
            <a:endParaRPr lang="zh-CN" altLang="en-US" sz="3200" b="1" dirty="0">
              <a:solidFill>
                <a:srgbClr val="000099"/>
              </a:solidFill>
              <a:latin typeface="Arial" panose="020B0604020202020204" pitchFamily="34" charset="0"/>
              <a:ea typeface="汉仪细中圆简" pitchFamily="49" charset="-122"/>
            </a:endParaRPr>
          </a:p>
          <a:p>
            <a:pPr algn="ctr"/>
            <a:r>
              <a:rPr lang="zh-CN" altLang="en-US" sz="3200" b="1" dirty="0">
                <a:solidFill>
                  <a:srgbClr val="000099"/>
                </a:solidFill>
                <a:latin typeface="Arial" panose="020B0604020202020204" pitchFamily="34" charset="0"/>
                <a:ea typeface="汉仪细中圆简" pitchFamily="49" charset="-122"/>
              </a:rPr>
              <a:t>敌强我弱</a:t>
            </a:r>
            <a:endParaRPr lang="zh-CN" altLang="en-US" sz="3200" b="1" dirty="0">
              <a:solidFill>
                <a:srgbClr val="000099"/>
              </a:solidFill>
              <a:latin typeface="Arial" panose="020B0604020202020204" pitchFamily="34" charset="0"/>
              <a:ea typeface="汉仪细中圆简"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1987"/>
                                        </p:tgtEl>
                                        <p:attrNameLst>
                                          <p:attrName>style.visibility</p:attrName>
                                        </p:attrNameLst>
                                      </p:cBhvr>
                                      <p:to>
                                        <p:strVal val="visible"/>
                                      </p:to>
                                    </p:set>
                                    <p:animEffect transition="in" filter="blinds(horizontal)">
                                      <p:cBhvr>
                                        <p:cTn id="7" dur="500"/>
                                        <p:tgtEl>
                                          <p:spTgt spid="211987"/>
                                        </p:tgtEl>
                                      </p:cBhvr>
                                    </p:animEffect>
                                  </p:childTnLst>
                                </p:cTn>
                              </p:par>
                              <p:par>
                                <p:cTn id="8" presetID="3" presetClass="entr" presetSubtype="10" fill="hold" nodeType="withEffect">
                                  <p:stCondLst>
                                    <p:cond delay="0"/>
                                  </p:stCondLst>
                                  <p:childTnLst>
                                    <p:set>
                                      <p:cBhvr>
                                        <p:cTn id="9" dur="1" fill="hold">
                                          <p:stCondLst>
                                            <p:cond delay="0"/>
                                          </p:stCondLst>
                                        </p:cTn>
                                        <p:tgtEl>
                                          <p:spTgt spid="211985"/>
                                        </p:tgtEl>
                                        <p:attrNameLst>
                                          <p:attrName>style.visibility</p:attrName>
                                        </p:attrNameLst>
                                      </p:cBhvr>
                                      <p:to>
                                        <p:strVal val="visible"/>
                                      </p:to>
                                    </p:set>
                                    <p:animEffect transition="in" filter="blinds(horizontal)">
                                      <p:cBhvr>
                                        <p:cTn id="10" dur="500"/>
                                        <p:tgtEl>
                                          <p:spTgt spid="21198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211986"/>
                                        </p:tgtEl>
                                        <p:attrNameLst>
                                          <p:attrName>style.visibility</p:attrName>
                                        </p:attrNameLst>
                                      </p:cBhvr>
                                      <p:to>
                                        <p:strVal val="visible"/>
                                      </p:to>
                                    </p:set>
                                    <p:animEffect transition="in" filter="blinds(horizontal)">
                                      <p:cBhvr>
                                        <p:cTn id="13" dur="500"/>
                                        <p:tgtEl>
                                          <p:spTgt spid="211986"/>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211988"/>
                                        </p:tgtEl>
                                        <p:attrNameLst>
                                          <p:attrName>style.visibility</p:attrName>
                                        </p:attrNameLst>
                                      </p:cBhvr>
                                      <p:to>
                                        <p:strVal val="visible"/>
                                      </p:to>
                                    </p:set>
                                    <p:animEffect transition="in" filter="blinds(horizontal)">
                                      <p:cBhvr>
                                        <p:cTn id="18" dur="500"/>
                                        <p:tgtEl>
                                          <p:spTgt spid="211988"/>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211989"/>
                                        </p:tgtEl>
                                        <p:attrNameLst>
                                          <p:attrName>style.visibility</p:attrName>
                                        </p:attrNameLst>
                                      </p:cBhvr>
                                      <p:to>
                                        <p:strVal val="visible"/>
                                      </p:to>
                                    </p:set>
                                    <p:animEffect transition="in" filter="blinds(horizontal)">
                                      <p:cBhvr>
                                        <p:cTn id="23" dur="500"/>
                                        <p:tgtEl>
                                          <p:spTgt spid="211989"/>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211990"/>
                                        </p:tgtEl>
                                        <p:attrNameLst>
                                          <p:attrName>style.visibility</p:attrName>
                                        </p:attrNameLst>
                                      </p:cBhvr>
                                      <p:to>
                                        <p:strVal val="visible"/>
                                      </p:to>
                                    </p:set>
                                    <p:animEffect transition="in" filter="blinds(horizontal)">
                                      <p:cBhvr>
                                        <p:cTn id="28" dur="500"/>
                                        <p:tgtEl>
                                          <p:spTgt spid="2119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986" grpId="0"/>
      <p:bldP spid="211987" grpId="0"/>
      <p:bldP spid="211988" grpId="0" bldLvl="0" animBg="1"/>
      <p:bldP spid="211989" grpId="0" bldLvl="0" animBg="1"/>
      <p:bldP spid="21199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02615" y="391160"/>
            <a:ext cx="7370445" cy="836295"/>
          </a:xfrm>
        </p:spPr>
        <p:txBody>
          <a:bodyPr/>
          <a:p>
            <a:r>
              <a:rPr lang="en-US" altLang="zh-CN" sz="3200" b="1">
                <a:solidFill>
                  <a:srgbClr val="FF0000"/>
                </a:solidFill>
                <a:latin typeface="宋体" panose="02010600030101010101" pitchFamily="2" charset="-122"/>
                <a:ea typeface="宋体" panose="02010600030101010101" pitchFamily="2" charset="-122"/>
                <a:cs typeface="宋体" panose="02010600030101010101" pitchFamily="2" charset="-122"/>
              </a:rPr>
              <a:t>2</a:t>
            </a: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、正式开辟</a:t>
            </a:r>
            <a:r>
              <a:rPr lang="en-US" altLang="zh-CN" sz="32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革命根据地建立</a:t>
            </a:r>
            <a:endPar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endParaRPr>
          </a:p>
        </p:txBody>
      </p:sp>
      <p:sp>
        <p:nvSpPr>
          <p:cNvPr id="3" name="内容占位符 2"/>
          <p:cNvSpPr>
            <a:spLocks noGrp="1"/>
          </p:cNvSpPr>
          <p:nvPr>
            <p:ph idx="1"/>
          </p:nvPr>
        </p:nvSpPr>
        <p:spPr>
          <a:xfrm>
            <a:off x="838200" y="1825625"/>
            <a:ext cx="5594350" cy="4351655"/>
          </a:xfrm>
        </p:spPr>
        <p:txBody>
          <a:bodyPr/>
          <a:p>
            <a:r>
              <a:rPr lang="zh-CN" altLang="en-US" sz="3200">
                <a:latin typeface="Times New Roman" panose="02020603050405020304" charset="0"/>
                <a:cs typeface="Times New Roman" panose="02020603050405020304" charset="0"/>
              </a:rPr>
              <a:t>1927年10月，毛泽东率工农红军创建了井冈山革命根据地，开辟了</a:t>
            </a:r>
            <a:r>
              <a:rPr lang="en-US" altLang="zh-CN" sz="3200">
                <a:latin typeface="Times New Roman" panose="02020603050405020304" charset="0"/>
                <a:cs typeface="Times New Roman" panose="02020603050405020304" charset="0"/>
              </a:rPr>
              <a:t>“</a:t>
            </a:r>
            <a:r>
              <a:rPr lang="zh-CN" altLang="en-US" sz="3200" u="sng">
                <a:solidFill>
                  <a:srgbClr val="FF0000"/>
                </a:solidFill>
                <a:latin typeface="Times New Roman" panose="02020603050405020304" charset="0"/>
                <a:cs typeface="Times New Roman" panose="02020603050405020304" charset="0"/>
              </a:rPr>
              <a:t>工农武装割据理论</a:t>
            </a:r>
            <a:r>
              <a:rPr lang="en-US" altLang="zh-CN" sz="3200">
                <a:latin typeface="Times New Roman" panose="02020603050405020304" charset="0"/>
                <a:cs typeface="Times New Roman" panose="02020603050405020304" charset="0"/>
              </a:rPr>
              <a:t>”</a:t>
            </a:r>
            <a:r>
              <a:rPr lang="zh-CN" altLang="en-US" sz="3200">
                <a:latin typeface="Times New Roman" panose="02020603050405020304" charset="0"/>
                <a:cs typeface="Times New Roman" panose="02020603050405020304" charset="0"/>
              </a:rPr>
              <a:t>。</a:t>
            </a:r>
            <a:endParaRPr lang="zh-CN" altLang="en-US" sz="3200">
              <a:latin typeface="Times New Roman" panose="02020603050405020304" charset="0"/>
              <a:cs typeface="Times New Roman" panose="02020603050405020304" charset="0"/>
            </a:endParaRPr>
          </a:p>
          <a:p>
            <a:r>
              <a:rPr lang="zh-CN" altLang="en-US" sz="3200">
                <a:latin typeface="Times New Roman" panose="02020603050405020304" charset="0"/>
                <a:cs typeface="Times New Roman" panose="02020603050405020304" charset="0"/>
              </a:rPr>
              <a:t>到1930年夏，全国已建立起大大小小十几块农村革命根据地</a:t>
            </a:r>
            <a:r>
              <a:rPr lang="zh-CN" altLang="en-US" sz="3600" b="1">
                <a:latin typeface="Times New Roman" panose="02020603050405020304" charset="0"/>
                <a:cs typeface="Times New Roman" panose="02020603050405020304" charset="0"/>
              </a:rPr>
              <a:t>。</a:t>
            </a:r>
            <a:endParaRPr lang="zh-CN" altLang="en-US" sz="3600" b="1">
              <a:latin typeface="Times New Roman" panose="02020603050405020304" charset="0"/>
              <a:cs typeface="Times New Roman" panose="02020603050405020304" charset="0"/>
            </a:endParaRPr>
          </a:p>
        </p:txBody>
      </p:sp>
      <p:grpSp>
        <p:nvGrpSpPr>
          <p:cNvPr id="5" name="Group 4"/>
          <p:cNvGrpSpPr/>
          <p:nvPr/>
        </p:nvGrpSpPr>
        <p:grpSpPr>
          <a:xfrm>
            <a:off x="6969680" y="1548938"/>
            <a:ext cx="6832046" cy="5170104"/>
            <a:chOff x="407" y="-35"/>
            <a:chExt cx="2452" cy="2147"/>
          </a:xfrm>
        </p:grpSpPr>
        <p:pic>
          <p:nvPicPr>
            <p:cNvPr id="62470" name="Picture 5" descr="hongsegenjudi_clip_image002[1]"/>
            <p:cNvPicPr>
              <a:picLocks noChangeAspect="1"/>
            </p:cNvPicPr>
            <p:nvPr/>
          </p:nvPicPr>
          <p:blipFill>
            <a:blip r:embed="rId1"/>
            <a:stretch>
              <a:fillRect/>
            </a:stretch>
          </p:blipFill>
          <p:spPr>
            <a:xfrm>
              <a:off x="407" y="-35"/>
              <a:ext cx="1620" cy="1922"/>
            </a:xfrm>
            <a:prstGeom prst="rect">
              <a:avLst/>
            </a:prstGeom>
            <a:noFill/>
            <a:ln w="9525">
              <a:noFill/>
            </a:ln>
          </p:spPr>
        </p:pic>
        <p:sp>
          <p:nvSpPr>
            <p:cNvPr id="62471" name="Text Box 6"/>
            <p:cNvSpPr txBox="1"/>
            <p:nvPr/>
          </p:nvSpPr>
          <p:spPr>
            <a:xfrm>
              <a:off x="727" y="1921"/>
              <a:ext cx="2132" cy="191"/>
            </a:xfrm>
            <a:prstGeom prst="rect">
              <a:avLst/>
            </a:prstGeom>
            <a:noFill/>
            <a:ln w="9525">
              <a:noFill/>
            </a:ln>
          </p:spPr>
          <p:txBody>
            <a:bodyPr>
              <a:spAutoFit/>
            </a:bodyPr>
            <a:p>
              <a:pPr>
                <a:spcBef>
                  <a:spcPct val="50000"/>
                </a:spcBef>
              </a:pPr>
              <a:r>
                <a:rPr lang="zh-CN" altLang="zh-CN" sz="2400" dirty="0">
                  <a:solidFill>
                    <a:srgbClr val="FF0000"/>
                  </a:solidFill>
                  <a:latin typeface="Arial" panose="020B0604020202020204" pitchFamily="34" charset="0"/>
                  <a:ea typeface="华文行楷" panose="02010800040101010101" pitchFamily="2" charset="-122"/>
                </a:rPr>
                <a:t>井冈山革命根据地</a:t>
              </a:r>
              <a:endParaRPr lang="zh-CN" altLang="zh-CN" sz="2400" dirty="0">
                <a:solidFill>
                  <a:srgbClr val="FF0000"/>
                </a:solidFill>
                <a:latin typeface="Arial" panose="020B0604020202020204" pitchFamily="34" charset="0"/>
                <a:ea typeface="华文行楷" panose="02010800040101010101"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174"/>
          <p:cNvSpPr>
            <a:spLocks noChangeArrowheads="1"/>
          </p:cNvSpPr>
          <p:nvPr/>
        </p:nvSpPr>
        <p:spPr bwMode="auto">
          <a:xfrm>
            <a:off x="1774825" y="1052513"/>
            <a:ext cx="504190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zh-CN" altLang="en-US" sz="3200" b="1" dirty="0">
                <a:latin typeface="微软雅黑" panose="020B0503020204020204" charset="-122"/>
                <a:ea typeface="微软雅黑" panose="020B0503020204020204" charset="-122"/>
              </a:rPr>
              <a:t>“工农武装割据”理论</a:t>
            </a:r>
            <a:endParaRPr lang="zh-CN" altLang="en-US" sz="3200" b="1" dirty="0">
              <a:latin typeface="微软雅黑" panose="020B0503020204020204" charset="-122"/>
              <a:ea typeface="微软雅黑" panose="020B0503020204020204" charset="-122"/>
            </a:endParaRPr>
          </a:p>
        </p:txBody>
      </p:sp>
      <p:sp>
        <p:nvSpPr>
          <p:cNvPr id="5" name="文本框 41986"/>
          <p:cNvSpPr txBox="1">
            <a:spLocks noChangeArrowheads="1"/>
          </p:cNvSpPr>
          <p:nvPr/>
        </p:nvSpPr>
        <p:spPr bwMode="auto">
          <a:xfrm>
            <a:off x="2152015" y="1767205"/>
            <a:ext cx="8456930" cy="3322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zh-CN" sz="2800" b="1" noProof="1">
                <a:latin typeface="微软雅黑" panose="020B0503020204020204" charset="-122"/>
                <a:ea typeface="微软雅黑" panose="020B0503020204020204" charset="-122"/>
              </a:rPr>
              <a:t>    </a:t>
            </a:r>
            <a:r>
              <a:rPr lang="zh-CN" altLang="en-US" sz="2800" b="1" noProof="1">
                <a:latin typeface="微软雅黑" panose="020B0503020204020204" charset="-122"/>
                <a:ea typeface="微软雅黑" panose="020B0503020204020204" charset="-122"/>
              </a:rPr>
              <a:t>毛泽东在革命实践的基础上，对中国革命过程中的武装起义和根据地建设进行了理论探讨，相继写成了</a:t>
            </a:r>
            <a:r>
              <a:rPr lang="zh-CN" altLang="zh-CN" sz="2800" b="1" noProof="1">
                <a:latin typeface="微软雅黑" panose="020B0503020204020204" charset="-122"/>
                <a:ea typeface="微软雅黑" panose="020B0503020204020204" charset="-122"/>
              </a:rPr>
              <a:t>《</a:t>
            </a:r>
            <a:r>
              <a:rPr lang="zh-CN" altLang="en-US" sz="2800" b="1" noProof="1">
                <a:latin typeface="微软雅黑" panose="020B0503020204020204" charset="-122"/>
                <a:ea typeface="微软雅黑" panose="020B0503020204020204" charset="-122"/>
              </a:rPr>
              <a:t>中国的红色政权为什么能够存在</a:t>
            </a:r>
            <a:r>
              <a:rPr lang="zh-CN" altLang="zh-CN" sz="2800" b="1" noProof="1">
                <a:latin typeface="微软雅黑" panose="020B0503020204020204" charset="-122"/>
                <a:ea typeface="微软雅黑" panose="020B0503020204020204" charset="-122"/>
              </a:rPr>
              <a:t>》</a:t>
            </a:r>
            <a:r>
              <a:rPr lang="zh-CN" altLang="en-US" sz="2800" b="1" noProof="1">
                <a:latin typeface="微软雅黑" panose="020B0503020204020204" charset="-122"/>
                <a:ea typeface="微软雅黑" panose="020B0503020204020204" charset="-122"/>
              </a:rPr>
              <a:t>、</a:t>
            </a:r>
            <a:r>
              <a:rPr lang="zh-CN" altLang="zh-CN" sz="2800" b="1" noProof="1">
                <a:latin typeface="微软雅黑" panose="020B0503020204020204" charset="-122"/>
                <a:ea typeface="微软雅黑" panose="020B0503020204020204" charset="-122"/>
              </a:rPr>
              <a:t>《</a:t>
            </a:r>
            <a:r>
              <a:rPr lang="zh-CN" altLang="en-US" sz="2800" b="1" noProof="1">
                <a:latin typeface="微软雅黑" panose="020B0503020204020204" charset="-122"/>
                <a:ea typeface="微软雅黑" panose="020B0503020204020204" charset="-122"/>
              </a:rPr>
              <a:t>井冈山的斗争</a:t>
            </a:r>
            <a:r>
              <a:rPr lang="zh-CN" altLang="zh-CN" sz="2800" b="1" noProof="1">
                <a:latin typeface="微软雅黑" panose="020B0503020204020204" charset="-122"/>
                <a:ea typeface="微软雅黑" panose="020B0503020204020204" charset="-122"/>
              </a:rPr>
              <a:t>》</a:t>
            </a:r>
            <a:r>
              <a:rPr lang="zh-CN" altLang="en-US" sz="2800" b="1" noProof="1">
                <a:latin typeface="微软雅黑" panose="020B0503020204020204" charset="-122"/>
                <a:ea typeface="微软雅黑" panose="020B0503020204020204" charset="-122"/>
              </a:rPr>
              <a:t>和</a:t>
            </a:r>
            <a:r>
              <a:rPr lang="zh-CN" altLang="zh-CN" sz="2800" b="1" noProof="1">
                <a:latin typeface="微软雅黑" panose="020B0503020204020204" charset="-122"/>
                <a:ea typeface="微软雅黑" panose="020B0503020204020204" charset="-122"/>
              </a:rPr>
              <a:t>《</a:t>
            </a:r>
            <a:r>
              <a:rPr lang="zh-CN" altLang="en-US" sz="2800" b="1" noProof="1">
                <a:latin typeface="微软雅黑" panose="020B0503020204020204" charset="-122"/>
                <a:ea typeface="微软雅黑" panose="020B0503020204020204" charset="-122"/>
              </a:rPr>
              <a:t>星星之火，可以燎原</a:t>
            </a:r>
            <a:r>
              <a:rPr lang="zh-CN" altLang="zh-CN" sz="2800" b="1" noProof="1">
                <a:latin typeface="微软雅黑" panose="020B0503020204020204" charset="-122"/>
                <a:ea typeface="微软雅黑" panose="020B0503020204020204" charset="-122"/>
              </a:rPr>
              <a:t>》</a:t>
            </a:r>
            <a:r>
              <a:rPr lang="zh-CN" altLang="en-US" sz="2800" b="1" noProof="1">
                <a:latin typeface="微软雅黑" panose="020B0503020204020204" charset="-122"/>
                <a:ea typeface="微软雅黑" panose="020B0503020204020204" charset="-122"/>
              </a:rPr>
              <a:t>等著作，分析了中国社会的特点，建立了“工农武装割据”的理论。</a:t>
            </a:r>
            <a:endParaRPr lang="zh-CN" altLang="en-US" sz="2800" b="1" noProof="1">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27" presetClass="entr" presetSubtype="0" fill="hold" grpId="0" nodeType="clickEffect">
                                  <p:stCondLst>
                                    <p:cond delay="0"/>
                                  </p:stCondLst>
                                  <p:iterate type="lt">
                                    <p:tmPct val="50000"/>
                                  </p:iterate>
                                  <p:childTnLst>
                                    <p:set>
                                      <p:cBhvr>
                                        <p:cTn id="12" dur="1" fill="hold">
                                          <p:stCondLst>
                                            <p:cond delay="0"/>
                                          </p:stCondLst>
                                        </p:cTn>
                                        <p:tgtEl>
                                          <p:spTgt spid="5"/>
                                        </p:tgtEl>
                                        <p:attrNameLst>
                                          <p:attrName>style.visibility</p:attrName>
                                        </p:attrNameLst>
                                      </p:cBhvr>
                                      <p:to>
                                        <p:strVal val="visible"/>
                                      </p:to>
                                    </p:set>
                                    <p:anim calcmode="discrete" valueType="clr">
                                      <p:cBhvr override="childStyle">
                                        <p:cTn id="13"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5"/>
                                        </p:tgtEl>
                                        <p:attrNameLst>
                                          <p:attrName>fillcolor</p:attrName>
                                        </p:attrNameLst>
                                      </p:cBhvr>
                                      <p:tavLst>
                                        <p:tav tm="0">
                                          <p:val>
                                            <p:clrVal>
                                              <a:schemeClr val="accent2"/>
                                            </p:clrVal>
                                          </p:val>
                                        </p:tav>
                                        <p:tav tm="50000">
                                          <p:val>
                                            <p:clrVal>
                                              <a:schemeClr val="hlink"/>
                                            </p:clrVal>
                                          </p:val>
                                        </p:tav>
                                      </p:tavLst>
                                    </p:anim>
                                    <p:set>
                                      <p:cBhvr>
                                        <p:cTn id="15"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337" name="Picture 4" descr="约建国前后出版 西安群众日报社 毛 泽东著《中国的红色政权为什么能存在》"/>
          <p:cNvPicPr>
            <a:picLocks noChangeAspect="1"/>
          </p:cNvPicPr>
          <p:nvPr/>
        </p:nvPicPr>
        <p:blipFill>
          <a:blip r:embed="rId1"/>
          <a:srcRect l="23528" t="1140" r="21008" b="1115"/>
          <a:stretch>
            <a:fillRect/>
          </a:stretch>
        </p:blipFill>
        <p:spPr>
          <a:xfrm>
            <a:off x="374650" y="841058"/>
            <a:ext cx="3600450" cy="5040312"/>
          </a:xfrm>
          <a:prstGeom prst="rect">
            <a:avLst/>
          </a:prstGeom>
          <a:noFill/>
          <a:ln w="9525">
            <a:noFill/>
          </a:ln>
        </p:spPr>
      </p:pic>
      <p:pic>
        <p:nvPicPr>
          <p:cNvPr id="36869" name="Picture 5" descr="KK00439486">
            <a:hlinkClick r:id="rId2"/>
          </p:cNvPr>
          <p:cNvPicPr>
            <a:picLocks noChangeAspect="1"/>
          </p:cNvPicPr>
          <p:nvPr/>
        </p:nvPicPr>
        <p:blipFill>
          <a:blip r:embed="rId3"/>
          <a:srcRect l="3784" t="3564" r="3784" b="1347"/>
          <a:stretch>
            <a:fillRect/>
          </a:stretch>
        </p:blipFill>
        <p:spPr>
          <a:xfrm>
            <a:off x="4332288" y="695643"/>
            <a:ext cx="3527425" cy="5040312"/>
          </a:xfrm>
          <a:prstGeom prst="rect">
            <a:avLst/>
          </a:prstGeom>
          <a:noFill/>
          <a:ln w="9525">
            <a:noFill/>
          </a:ln>
        </p:spPr>
      </p:pic>
      <p:pic>
        <p:nvPicPr>
          <p:cNvPr id="36870" name="Picture 6" descr="书籍画册刊物--星星之火，可以燎原，关心群众生活，注意工作方法毛泽东著"/>
          <p:cNvPicPr>
            <a:picLocks noChangeAspect="1"/>
          </p:cNvPicPr>
          <p:nvPr/>
        </p:nvPicPr>
        <p:blipFill>
          <a:blip r:embed="rId4"/>
          <a:srcRect l="1891" t="1347" r="4745" b="4073"/>
          <a:stretch>
            <a:fillRect/>
          </a:stretch>
        </p:blipFill>
        <p:spPr>
          <a:xfrm>
            <a:off x="8306753" y="841375"/>
            <a:ext cx="3529012" cy="501332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6869"/>
                                        </p:tgtEl>
                                        <p:attrNameLst>
                                          <p:attrName>style.visibility</p:attrName>
                                        </p:attrNameLst>
                                      </p:cBhvr>
                                      <p:to>
                                        <p:strVal val="visible"/>
                                      </p:to>
                                    </p:set>
                                    <p:anim calcmode="lin" valueType="num">
                                      <p:cBhvr additive="base">
                                        <p:cTn id="7" dur="1000" fill="hold"/>
                                        <p:tgtEl>
                                          <p:spTgt spid="36869"/>
                                        </p:tgtEl>
                                        <p:attrNameLst>
                                          <p:attrName>ppt_x</p:attrName>
                                        </p:attrNameLst>
                                      </p:cBhvr>
                                      <p:tavLst>
                                        <p:tav tm="0">
                                          <p:val>
                                            <p:strVal val="#ppt_x"/>
                                          </p:val>
                                        </p:tav>
                                        <p:tav tm="100000">
                                          <p:val>
                                            <p:strVal val="#ppt_x"/>
                                          </p:val>
                                        </p:tav>
                                      </p:tavLst>
                                    </p:anim>
                                    <p:anim calcmode="lin" valueType="num">
                                      <p:cBhvr additive="base">
                                        <p:cTn id="8" dur="1000" fill="hold"/>
                                        <p:tgtEl>
                                          <p:spTgt spid="36869"/>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nodeType="afterEffect">
                                  <p:stCondLst>
                                    <p:cond delay="0"/>
                                  </p:stCondLst>
                                  <p:childTnLst>
                                    <p:set>
                                      <p:cBhvr>
                                        <p:cTn id="11" dur="1" fill="hold">
                                          <p:stCondLst>
                                            <p:cond delay="0"/>
                                          </p:stCondLst>
                                        </p:cTn>
                                        <p:tgtEl>
                                          <p:spTgt spid="36870"/>
                                        </p:tgtEl>
                                        <p:attrNameLst>
                                          <p:attrName>style.visibility</p:attrName>
                                        </p:attrNameLst>
                                      </p:cBhvr>
                                      <p:to>
                                        <p:strVal val="visible"/>
                                      </p:to>
                                    </p:set>
                                    <p:anim calcmode="lin" valueType="num">
                                      <p:cBhvr additive="base">
                                        <p:cTn id="12" dur="1000" fill="hold"/>
                                        <p:tgtEl>
                                          <p:spTgt spid="36870"/>
                                        </p:tgtEl>
                                        <p:attrNameLst>
                                          <p:attrName>ppt_x</p:attrName>
                                        </p:attrNameLst>
                                      </p:cBhvr>
                                      <p:tavLst>
                                        <p:tav tm="0">
                                          <p:val>
                                            <p:strVal val="#ppt_x"/>
                                          </p:val>
                                        </p:tav>
                                        <p:tav tm="100000">
                                          <p:val>
                                            <p:strVal val="#ppt_x"/>
                                          </p:val>
                                        </p:tav>
                                      </p:tavLst>
                                    </p:anim>
                                    <p:anim calcmode="lin" valueType="num">
                                      <p:cBhvr additive="base">
                                        <p:cTn id="13" dur="1000" fill="hold"/>
                                        <p:tgtEl>
                                          <p:spTgt spid="368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7" name="文本占位符 9217"/>
          <p:cNvSpPr>
            <a:spLocks noGrp="1"/>
          </p:cNvSpPr>
          <p:nvPr>
            <p:ph type="body" idx="4294967295"/>
          </p:nvPr>
        </p:nvSpPr>
        <p:spPr>
          <a:xfrm>
            <a:off x="6629400" y="0"/>
            <a:ext cx="4038600" cy="2895600"/>
          </a:xfrm>
        </p:spPr>
        <p:txBody>
          <a:bodyPr wrap="square" lIns="91440" tIns="45720" rIns="91440" bIns="45720" anchor="t"/>
          <a:p>
            <a:pPr eaLnBrk="1" hangingPunct="1">
              <a:buNone/>
            </a:pPr>
            <a:r>
              <a:rPr lang="en-US" altLang="zh-CN" sz="2800" b="1" dirty="0">
                <a:latin typeface="华文中宋" panose="02010600040101010101" pitchFamily="2" charset="-122"/>
                <a:ea typeface="华文中宋" panose="02010600040101010101" pitchFamily="2" charset="-122"/>
              </a:rPr>
              <a:t>          </a:t>
            </a:r>
            <a:endParaRPr lang="en-US" altLang="zh-CN" b="1" dirty="0">
              <a:latin typeface="华文中宋" panose="02010600040101010101" pitchFamily="2" charset="-122"/>
              <a:ea typeface="华文中宋" panose="02010600040101010101" pitchFamily="2" charset="-122"/>
            </a:endParaRPr>
          </a:p>
        </p:txBody>
      </p:sp>
      <p:sp>
        <p:nvSpPr>
          <p:cNvPr id="24579" name="文本框 9221"/>
          <p:cNvSpPr txBox="1"/>
          <p:nvPr/>
        </p:nvSpPr>
        <p:spPr>
          <a:xfrm>
            <a:off x="842010" y="1494790"/>
            <a:ext cx="10737215" cy="3046095"/>
          </a:xfrm>
          <a:prstGeom prst="rect">
            <a:avLst/>
          </a:prstGeom>
          <a:noFill/>
          <a:ln w="9525" cap="flat" cmpd="sng">
            <a:solidFill>
              <a:schemeClr val="tx1"/>
            </a:solidFill>
            <a:prstDash val="solid"/>
            <a:miter/>
            <a:headEnd type="none" w="med" len="med"/>
            <a:tailEnd type="none" w="med" len="med"/>
          </a:ln>
        </p:spPr>
        <p:txBody>
          <a:bodyPr wrap="square" anchor="t">
            <a:spAutoFit/>
          </a:bodyPr>
          <a:p>
            <a:r>
              <a:rPr lang="en-US" altLang="zh-CN" sz="3200" b="1" dirty="0">
                <a:latin typeface="黑体" panose="02010609060101010101" pitchFamily="49" charset="-122"/>
                <a:ea typeface="黑体" panose="02010609060101010101" pitchFamily="49" charset="-122"/>
              </a:rPr>
              <a:t>   </a:t>
            </a:r>
            <a:r>
              <a:rPr lang="zh-CN" altLang="en-US" sz="3200" b="1" dirty="0">
                <a:latin typeface="黑体" panose="02010609060101010101" pitchFamily="49" charset="-122"/>
                <a:ea typeface="黑体" panose="02010609060101010101" pitchFamily="49" charset="-122"/>
              </a:rPr>
              <a:t>林彪等党内的一些同志提出了“红旗到底能打多久”的疑问，毛泽东写了</a:t>
            </a:r>
            <a:r>
              <a:rPr lang="en-US" altLang="zh-CN" sz="3200" b="1" dirty="0">
                <a:solidFill>
                  <a:srgbClr val="FF0000"/>
                </a:solidFill>
                <a:latin typeface="黑体" panose="02010609060101010101" pitchFamily="49" charset="-122"/>
                <a:ea typeface="黑体" panose="02010609060101010101" pitchFamily="49" charset="-122"/>
              </a:rPr>
              <a:t>《</a:t>
            </a:r>
            <a:r>
              <a:rPr lang="zh-CN" altLang="en-US" sz="3200" b="1" dirty="0">
                <a:solidFill>
                  <a:srgbClr val="FF0000"/>
                </a:solidFill>
                <a:latin typeface="黑体" panose="02010609060101010101" pitchFamily="49" charset="-122"/>
                <a:ea typeface="黑体" panose="02010609060101010101" pitchFamily="49" charset="-122"/>
              </a:rPr>
              <a:t>星星之火可以燎原</a:t>
            </a:r>
            <a:r>
              <a:rPr lang="en-US" altLang="zh-CN" sz="3200" b="1" dirty="0">
                <a:solidFill>
                  <a:srgbClr val="FF0000"/>
                </a:solidFill>
                <a:latin typeface="黑体" panose="02010609060101010101" pitchFamily="49" charset="-122"/>
                <a:ea typeface="黑体" panose="02010609060101010101" pitchFamily="49" charset="-122"/>
              </a:rPr>
              <a:t>》</a:t>
            </a:r>
            <a:r>
              <a:rPr lang="zh-CN" altLang="en-US" sz="3200" b="1" dirty="0">
                <a:latin typeface="黑体" panose="02010609060101010101" pitchFamily="49" charset="-122"/>
                <a:ea typeface="黑体" panose="02010609060101010101" pitchFamily="49" charset="-122"/>
              </a:rPr>
              <a:t>等文章，明确指出，“单纯的流动游击政策，不能完成促进全国革命高潮的任务，必须</a:t>
            </a:r>
            <a:r>
              <a:rPr lang="zh-CN" altLang="en-US" sz="3200" b="1" dirty="0">
                <a:solidFill>
                  <a:srgbClr val="FF0000"/>
                </a:solidFill>
                <a:latin typeface="黑体" panose="02010609060101010101" pitchFamily="49" charset="-122"/>
                <a:ea typeface="黑体" panose="02010609060101010101" pitchFamily="49" charset="-122"/>
              </a:rPr>
              <a:t>走有根据地、有计划地建设农村政权、深入土地革命，扩大人民武装的道路，</a:t>
            </a:r>
            <a:r>
              <a:rPr lang="zh-CN" altLang="en-US" sz="3200" b="1" dirty="0">
                <a:latin typeface="黑体" panose="02010609060101010101" pitchFamily="49" charset="-122"/>
                <a:ea typeface="黑体" panose="02010609060101010101" pitchFamily="49" charset="-122"/>
              </a:rPr>
              <a:t>才能树立革命群众的信心，毛泽东认为，革命高潮并非遥远无期</a:t>
            </a:r>
            <a:r>
              <a:rPr lang="en-US" altLang="zh-CN" sz="3200" b="1" dirty="0">
                <a:latin typeface="黑体" panose="02010609060101010101" pitchFamily="49" charset="-122"/>
                <a:ea typeface="黑体" panose="02010609060101010101" pitchFamily="49" charset="-122"/>
              </a:rPr>
              <a:t>……</a:t>
            </a:r>
            <a:r>
              <a:rPr lang="zh-CN" altLang="en-US" sz="3200" b="1" dirty="0">
                <a:latin typeface="黑体" panose="02010609060101010101" pitchFamily="49" charset="-122"/>
                <a:ea typeface="黑体" panose="02010609060101010101" pitchFamily="49" charset="-122"/>
              </a:rPr>
              <a:t>。</a:t>
            </a:r>
            <a:r>
              <a:rPr lang="zh-CN" altLang="en-US" sz="3200" b="1" dirty="0">
                <a:solidFill>
                  <a:srgbClr val="FF0000"/>
                </a:solidFill>
                <a:latin typeface="黑体" panose="02010609060101010101" pitchFamily="49" charset="-122"/>
                <a:ea typeface="黑体" panose="02010609060101010101" pitchFamily="49" charset="-122"/>
              </a:rPr>
              <a:t>”</a:t>
            </a:r>
            <a:endParaRPr lang="zh-CN" altLang="en-US" sz="32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trips dir="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589915" y="595630"/>
            <a:ext cx="10515600" cy="1325563"/>
          </a:xfrm>
        </p:spPr>
        <p:txBody>
          <a:bodyPr/>
          <a:p>
            <a:r>
              <a:rPr lang="en-US" altLang="zh-CN" sz="3600" b="1">
                <a:latin typeface="宋体" panose="02010600030101010101" pitchFamily="2" charset="-122"/>
                <a:ea typeface="宋体" panose="02010600030101010101" pitchFamily="2" charset="-122"/>
                <a:cs typeface="宋体" panose="02010600030101010101" pitchFamily="2" charset="-122"/>
              </a:rPr>
              <a:t>“</a:t>
            </a:r>
            <a:r>
              <a:rPr lang="zh-CN" altLang="en-US" sz="3600" b="1">
                <a:latin typeface="宋体" panose="02010600030101010101" pitchFamily="2" charset="-122"/>
                <a:ea typeface="宋体" panose="02010600030101010101" pitchFamily="2" charset="-122"/>
                <a:cs typeface="宋体" panose="02010600030101010101" pitchFamily="2" charset="-122"/>
              </a:rPr>
              <a:t>工农武装割据理论</a:t>
            </a:r>
            <a:r>
              <a:rPr lang="en-US" altLang="zh-CN" sz="3600" b="1">
                <a:latin typeface="宋体" panose="02010600030101010101" pitchFamily="2" charset="-122"/>
                <a:ea typeface="宋体" panose="02010600030101010101" pitchFamily="2" charset="-122"/>
                <a:cs typeface="宋体" panose="02010600030101010101" pitchFamily="2" charset="-122"/>
              </a:rPr>
              <a:t>”</a:t>
            </a:r>
            <a:endParaRPr lang="en-US" altLang="zh-CN" sz="3600" b="1">
              <a:latin typeface="宋体" panose="02010600030101010101" pitchFamily="2" charset="-122"/>
              <a:ea typeface="宋体" panose="02010600030101010101" pitchFamily="2" charset="-122"/>
              <a:cs typeface="宋体" panose="02010600030101010101" pitchFamily="2" charset="-122"/>
            </a:endParaRPr>
          </a:p>
        </p:txBody>
      </p:sp>
      <p:grpSp>
        <p:nvGrpSpPr>
          <p:cNvPr id="4" name="组合 3"/>
          <p:cNvGrpSpPr/>
          <p:nvPr/>
        </p:nvGrpSpPr>
        <p:grpSpPr>
          <a:xfrm>
            <a:off x="699135" y="1791970"/>
            <a:ext cx="8816904" cy="2035776"/>
            <a:chOff x="0" y="0"/>
            <a:chExt cx="13886" cy="3205"/>
          </a:xfrm>
        </p:grpSpPr>
        <p:sp>
          <p:nvSpPr>
            <p:cNvPr id="44035" name="左大括号 44034"/>
            <p:cNvSpPr/>
            <p:nvPr/>
          </p:nvSpPr>
          <p:spPr>
            <a:xfrm>
              <a:off x="0" y="228"/>
              <a:ext cx="228" cy="2947"/>
            </a:xfrm>
            <a:prstGeom prst="leftBrace">
              <a:avLst>
                <a:gd name="adj1" fmla="val 107711"/>
                <a:gd name="adj2" fmla="val 50000"/>
              </a:avLst>
            </a:prstGeom>
            <a:noFill/>
            <a:ln w="38100" cap="flat" cmpd="sng">
              <a:solidFill>
                <a:srgbClr val="990000"/>
              </a:solidFill>
              <a:prstDash val="solid"/>
              <a:headEnd type="none" w="med" len="med"/>
              <a:tailEnd type="none" w="med" len="med"/>
            </a:ln>
          </p:spPr>
          <p:txBody>
            <a:bodyPr/>
            <a:p>
              <a:endParaRPr lang="zh-CN" altLang="en-US" sz="1400"/>
            </a:p>
          </p:txBody>
        </p:sp>
        <p:sp>
          <p:nvSpPr>
            <p:cNvPr id="44036" name="文本框 44035"/>
            <p:cNvSpPr txBox="1"/>
            <p:nvPr/>
          </p:nvSpPr>
          <p:spPr>
            <a:xfrm>
              <a:off x="340" y="0"/>
              <a:ext cx="11856" cy="822"/>
            </a:xfrm>
            <a:prstGeom prst="rect">
              <a:avLst/>
            </a:prstGeom>
            <a:noFill/>
            <a:ln w="9525">
              <a:noFill/>
            </a:ln>
          </p:spPr>
          <p:txBody>
            <a:bodyPr wrap="square">
              <a:spAutoFit/>
            </a:bodyPr>
            <a:p>
              <a:r>
                <a:rPr lang="zh-CN" altLang="en-US" sz="2800" b="1">
                  <a:solidFill>
                    <a:srgbClr val="008000"/>
                  </a:solidFill>
                  <a:latin typeface="Arial" panose="020B0604020202020204" pitchFamily="34" charset="0"/>
                  <a:ea typeface="华文新魏" panose="02010800040101010101" pitchFamily="2" charset="-122"/>
                </a:rPr>
                <a:t>武装斗争：</a:t>
              </a:r>
              <a:r>
                <a:rPr lang="zh-CN" altLang="en-US" sz="2800" b="1">
                  <a:solidFill>
                    <a:srgbClr val="FF0000"/>
                  </a:solidFill>
                  <a:latin typeface="Arial" panose="020B0604020202020204" pitchFamily="34" charset="0"/>
                  <a:ea typeface="华文新魏" panose="02010800040101010101" pitchFamily="2" charset="-122"/>
                </a:rPr>
                <a:t>重要前提；根本保障</a:t>
              </a:r>
              <a:endParaRPr lang="zh-CN" altLang="en-US" sz="2800" b="1">
                <a:solidFill>
                  <a:srgbClr val="FF0000"/>
                </a:solidFill>
                <a:latin typeface="Arial" panose="020B0604020202020204" pitchFamily="34" charset="0"/>
                <a:ea typeface="华文新魏" panose="02010800040101010101" pitchFamily="2" charset="-122"/>
              </a:endParaRPr>
            </a:p>
          </p:txBody>
        </p:sp>
        <p:sp>
          <p:nvSpPr>
            <p:cNvPr id="44037" name="文本框 44036"/>
            <p:cNvSpPr txBox="1"/>
            <p:nvPr/>
          </p:nvSpPr>
          <p:spPr>
            <a:xfrm>
              <a:off x="340" y="2383"/>
              <a:ext cx="11856" cy="822"/>
            </a:xfrm>
            <a:prstGeom prst="rect">
              <a:avLst/>
            </a:prstGeom>
            <a:noFill/>
            <a:ln w="9525">
              <a:noFill/>
            </a:ln>
          </p:spPr>
          <p:txBody>
            <a:bodyPr wrap="square">
              <a:spAutoFit/>
            </a:bodyPr>
            <a:p>
              <a:r>
                <a:rPr lang="zh-CN" altLang="en-US" sz="2800" b="1">
                  <a:solidFill>
                    <a:srgbClr val="008000"/>
                  </a:solidFill>
                  <a:latin typeface="Arial" panose="020B0604020202020204" pitchFamily="34" charset="0"/>
                  <a:ea typeface="华文新魏" panose="02010800040101010101" pitchFamily="2" charset="-122"/>
                  <a:sym typeface="Arial" panose="020B0604020202020204" pitchFamily="34" charset="0"/>
                </a:rPr>
                <a:t>根据地建设：</a:t>
              </a:r>
              <a:r>
                <a:rPr lang="zh-CN" altLang="en-US" sz="2800" b="1">
                  <a:solidFill>
                    <a:srgbClr val="FF0000"/>
                  </a:solidFill>
                  <a:latin typeface="Arial" panose="020B0604020202020204" pitchFamily="34" charset="0"/>
                  <a:ea typeface="华文新魏" panose="02010800040101010101" pitchFamily="2" charset="-122"/>
                  <a:sym typeface="Arial" panose="020B0604020202020204" pitchFamily="34" charset="0"/>
                </a:rPr>
                <a:t>阵地；依托</a:t>
              </a:r>
              <a:endParaRPr lang="zh-CN" altLang="en-US" sz="2800" b="1">
                <a:solidFill>
                  <a:srgbClr val="FF0000"/>
                </a:solidFill>
                <a:latin typeface="Arial" panose="020B0604020202020204" pitchFamily="34" charset="0"/>
                <a:ea typeface="华文新魏" panose="02010800040101010101" pitchFamily="2" charset="-122"/>
                <a:sym typeface="Arial" panose="020B0604020202020204" pitchFamily="34" charset="0"/>
              </a:endParaRPr>
            </a:p>
          </p:txBody>
        </p:sp>
        <p:sp>
          <p:nvSpPr>
            <p:cNvPr id="44038" name="文本框 44037"/>
            <p:cNvSpPr txBox="1"/>
            <p:nvPr/>
          </p:nvSpPr>
          <p:spPr>
            <a:xfrm>
              <a:off x="340" y="1248"/>
              <a:ext cx="13546" cy="822"/>
            </a:xfrm>
            <a:prstGeom prst="rect">
              <a:avLst/>
            </a:prstGeom>
            <a:noFill/>
            <a:ln w="9525">
              <a:noFill/>
            </a:ln>
          </p:spPr>
          <p:txBody>
            <a:bodyPr wrap="square">
              <a:spAutoFit/>
            </a:bodyPr>
            <a:p>
              <a:r>
                <a:rPr lang="zh-CN" altLang="en-US" sz="2800" b="1">
                  <a:solidFill>
                    <a:srgbClr val="008000"/>
                  </a:solidFill>
                  <a:latin typeface="Arial" panose="020B0604020202020204" pitchFamily="34" charset="0"/>
                  <a:ea typeface="华文新魏" panose="02010800040101010101" pitchFamily="2" charset="-122"/>
                  <a:sym typeface="Arial" panose="020B0604020202020204" pitchFamily="34" charset="0"/>
                </a:rPr>
                <a:t>土地革命：</a:t>
              </a:r>
              <a:r>
                <a:rPr lang="zh-CN" altLang="en-US" sz="2800" b="1">
                  <a:solidFill>
                    <a:srgbClr val="FF0000"/>
                  </a:solidFill>
                  <a:latin typeface="Arial" panose="020B0604020202020204" pitchFamily="34" charset="0"/>
                  <a:ea typeface="华文新魏" panose="02010800040101010101" pitchFamily="2" charset="-122"/>
                  <a:sym typeface="Arial" panose="020B0604020202020204" pitchFamily="34" charset="0"/>
                </a:rPr>
                <a:t>基本内容；法宝</a:t>
              </a:r>
              <a:endParaRPr lang="zh-CN" altLang="en-US" sz="2800" b="1">
                <a:solidFill>
                  <a:srgbClr val="FF0000"/>
                </a:solidFill>
                <a:latin typeface="Arial" panose="020B0604020202020204" pitchFamily="34" charset="0"/>
                <a:ea typeface="华文新魏" panose="02010800040101010101" pitchFamily="2" charset="-122"/>
                <a:sym typeface="Arial" panose="020B0604020202020204" pitchFamily="34" charset="0"/>
              </a:endParaRPr>
            </a:p>
          </p:txBody>
        </p:sp>
      </p:grpSp>
      <p:sp>
        <p:nvSpPr>
          <p:cNvPr id="186" name=" 186"/>
          <p:cNvSpPr/>
          <p:nvPr/>
        </p:nvSpPr>
        <p:spPr>
          <a:xfrm>
            <a:off x="6405245" y="1921510"/>
            <a:ext cx="3098800" cy="10128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p>
            <a:pPr algn="ctr" eaLnBrk="1" fontAlgn="auto" hangingPunct="1">
              <a:spcBef>
                <a:spcPts val="0"/>
              </a:spcBef>
              <a:spcAft>
                <a:spcPts val="0"/>
              </a:spcAft>
              <a:defRPr/>
            </a:pPr>
            <a:r>
              <a:rPr lang="zh-CN" altLang="en-US" sz="3600" b="1">
                <a:solidFill>
                  <a:schemeClr val="tx1"/>
                </a:solidFill>
              </a:rPr>
              <a:t>武装斗争</a:t>
            </a:r>
            <a:endParaRPr lang="zh-CN" altLang="en-US" sz="3600" b="1">
              <a:solidFill>
                <a:schemeClr val="tx1"/>
              </a:solidFill>
            </a:endParaRPr>
          </a:p>
        </p:txBody>
      </p:sp>
      <p:sp>
        <p:nvSpPr>
          <p:cNvPr id="3" name=" 186"/>
          <p:cNvSpPr/>
          <p:nvPr/>
        </p:nvSpPr>
        <p:spPr>
          <a:xfrm>
            <a:off x="4131310" y="4383405"/>
            <a:ext cx="3098800" cy="10128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p>
            <a:pPr algn="ctr" eaLnBrk="1" fontAlgn="auto" hangingPunct="1">
              <a:spcBef>
                <a:spcPts val="0"/>
              </a:spcBef>
              <a:spcAft>
                <a:spcPts val="0"/>
              </a:spcAft>
              <a:defRPr/>
            </a:pPr>
            <a:r>
              <a:rPr lang="zh-CN" altLang="en-US" sz="3600" b="1">
                <a:solidFill>
                  <a:schemeClr val="tx1"/>
                </a:solidFill>
              </a:rPr>
              <a:t>土地革命</a:t>
            </a:r>
            <a:endParaRPr lang="zh-CN" altLang="en-US" sz="3600" b="1">
              <a:solidFill>
                <a:schemeClr val="tx1"/>
              </a:solidFill>
            </a:endParaRPr>
          </a:p>
        </p:txBody>
      </p:sp>
      <p:sp>
        <p:nvSpPr>
          <p:cNvPr id="5" name=" 186"/>
          <p:cNvSpPr/>
          <p:nvPr/>
        </p:nvSpPr>
        <p:spPr>
          <a:xfrm>
            <a:off x="8968740" y="4383405"/>
            <a:ext cx="3098800" cy="10128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p>
            <a:pPr algn="ctr" eaLnBrk="1" fontAlgn="auto" hangingPunct="1">
              <a:spcBef>
                <a:spcPts val="0"/>
              </a:spcBef>
              <a:spcAft>
                <a:spcPts val="0"/>
              </a:spcAft>
              <a:defRPr/>
            </a:pPr>
            <a:r>
              <a:rPr lang="zh-CN" altLang="en-US" sz="2800" b="1">
                <a:solidFill>
                  <a:schemeClr val="tx1"/>
                </a:solidFill>
              </a:rPr>
              <a:t>根据地建设</a:t>
            </a:r>
            <a:endParaRPr lang="zh-CN" altLang="en-US" sz="2800" b="1">
              <a:solidFill>
                <a:schemeClr val="tx1"/>
              </a:solidFill>
            </a:endParaRPr>
          </a:p>
        </p:txBody>
      </p:sp>
      <p:cxnSp>
        <p:nvCxnSpPr>
          <p:cNvPr id="6" name="直接箭头连接符 5"/>
          <p:cNvCxnSpPr/>
          <p:nvPr/>
        </p:nvCxnSpPr>
        <p:spPr>
          <a:xfrm flipV="1">
            <a:off x="5374640" y="2731135"/>
            <a:ext cx="1334135" cy="1652270"/>
          </a:xfrm>
          <a:prstGeom prst="straightConnector1">
            <a:avLst/>
          </a:prstGeom>
          <a:ln w="34925" cmpd="sng">
            <a:solidFill>
              <a:schemeClr val="accent1">
                <a:shade val="50000"/>
              </a:schemeClr>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p:nvPr/>
        </p:nvCxnSpPr>
        <p:spPr>
          <a:xfrm flipV="1">
            <a:off x="7230110" y="4885055"/>
            <a:ext cx="1738630" cy="9525"/>
          </a:xfrm>
          <a:prstGeom prst="straightConnector1">
            <a:avLst/>
          </a:prstGeom>
          <a:ln w="34925" cmpd="sng">
            <a:solidFill>
              <a:schemeClr val="accent1">
                <a:shade val="50000"/>
              </a:schemeClr>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flipH="1" flipV="1">
            <a:off x="9084945" y="2740025"/>
            <a:ext cx="1573530" cy="1632585"/>
          </a:xfrm>
          <a:prstGeom prst="straightConnector1">
            <a:avLst/>
          </a:prstGeom>
          <a:ln w="34925" cmpd="sng">
            <a:solidFill>
              <a:schemeClr val="accent1">
                <a:shade val="50000"/>
              </a:schemeClr>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0" name="直接箭头连接符 9"/>
          <p:cNvCxnSpPr/>
          <p:nvPr/>
        </p:nvCxnSpPr>
        <p:spPr>
          <a:xfrm flipH="1">
            <a:off x="5954395" y="2799715"/>
            <a:ext cx="1275715" cy="1659890"/>
          </a:xfrm>
          <a:prstGeom prst="straightConnector1">
            <a:avLst/>
          </a:prstGeom>
          <a:ln w="34925" cmpd="sng">
            <a:solidFill>
              <a:schemeClr val="accent1">
                <a:shade val="50000"/>
              </a:schemeClr>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1" name="直接箭头连接符 10"/>
          <p:cNvCxnSpPr/>
          <p:nvPr/>
        </p:nvCxnSpPr>
        <p:spPr>
          <a:xfrm flipH="1">
            <a:off x="7090410" y="5108575"/>
            <a:ext cx="1994535" cy="6350"/>
          </a:xfrm>
          <a:prstGeom prst="straightConnector1">
            <a:avLst/>
          </a:prstGeom>
          <a:ln w="34925" cmpd="sng">
            <a:solidFill>
              <a:schemeClr val="accent1">
                <a:shade val="50000"/>
              </a:schemeClr>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2" name="直接箭头连接符 11"/>
          <p:cNvCxnSpPr/>
          <p:nvPr/>
        </p:nvCxnSpPr>
        <p:spPr>
          <a:xfrm>
            <a:off x="8651875" y="2838450"/>
            <a:ext cx="1501140" cy="1621155"/>
          </a:xfrm>
          <a:prstGeom prst="straightConnector1">
            <a:avLst/>
          </a:prstGeom>
          <a:ln w="34925" cmpd="sng">
            <a:solidFill>
              <a:schemeClr val="accent1">
                <a:shade val="50000"/>
              </a:schemeClr>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7657465" y="4383405"/>
            <a:ext cx="1978025" cy="521970"/>
          </a:xfrm>
          <a:prstGeom prst="rect">
            <a:avLst/>
          </a:prstGeom>
          <a:noFill/>
        </p:spPr>
        <p:txBody>
          <a:bodyPr wrap="square" rtlCol="0">
            <a:spAutoFit/>
          </a:bodyPr>
          <a:p>
            <a:r>
              <a:rPr lang="zh-CN" altLang="en-US" sz="2800" b="1"/>
              <a:t>依托</a:t>
            </a:r>
            <a:endParaRPr lang="zh-CN" altLang="en-US" sz="2800" b="1"/>
          </a:p>
        </p:txBody>
      </p:sp>
      <p:sp>
        <p:nvSpPr>
          <p:cNvPr id="14" name="文本框 13"/>
          <p:cNvSpPr txBox="1"/>
          <p:nvPr/>
        </p:nvSpPr>
        <p:spPr>
          <a:xfrm>
            <a:off x="7657465" y="5108575"/>
            <a:ext cx="1978025" cy="521970"/>
          </a:xfrm>
          <a:prstGeom prst="rect">
            <a:avLst/>
          </a:prstGeom>
          <a:noFill/>
        </p:spPr>
        <p:txBody>
          <a:bodyPr wrap="square" rtlCol="0">
            <a:spAutoFit/>
          </a:bodyPr>
          <a:p>
            <a:r>
              <a:rPr lang="zh-CN" altLang="en-US" sz="2800" b="1"/>
              <a:t>基础</a:t>
            </a:r>
            <a:endParaRPr lang="zh-CN" altLang="en-US" sz="2800" b="1"/>
          </a:p>
        </p:txBody>
      </p:sp>
      <p:sp>
        <p:nvSpPr>
          <p:cNvPr id="15" name="文本框 14"/>
          <p:cNvSpPr txBox="1"/>
          <p:nvPr/>
        </p:nvSpPr>
        <p:spPr>
          <a:xfrm rot="2880000">
            <a:off x="9370695" y="3388360"/>
            <a:ext cx="1978025" cy="521970"/>
          </a:xfrm>
          <a:prstGeom prst="rect">
            <a:avLst/>
          </a:prstGeom>
          <a:noFill/>
        </p:spPr>
        <p:txBody>
          <a:bodyPr wrap="square" rtlCol="0">
            <a:spAutoFit/>
          </a:bodyPr>
          <a:p>
            <a:r>
              <a:rPr lang="zh-CN" altLang="en-US" sz="2800" b="1"/>
              <a:t>依托</a:t>
            </a:r>
            <a:endParaRPr lang="zh-CN" altLang="en-US" sz="2800" b="1"/>
          </a:p>
        </p:txBody>
      </p:sp>
      <p:sp>
        <p:nvSpPr>
          <p:cNvPr id="16" name="文本框 15"/>
          <p:cNvSpPr txBox="1"/>
          <p:nvPr/>
        </p:nvSpPr>
        <p:spPr>
          <a:xfrm rot="2820000">
            <a:off x="8528050" y="3945890"/>
            <a:ext cx="1978025" cy="521970"/>
          </a:xfrm>
          <a:prstGeom prst="rect">
            <a:avLst/>
          </a:prstGeom>
          <a:noFill/>
        </p:spPr>
        <p:txBody>
          <a:bodyPr wrap="square" rtlCol="0">
            <a:spAutoFit/>
          </a:bodyPr>
          <a:p>
            <a:r>
              <a:rPr lang="zh-CN" altLang="en-US" sz="2800" b="1"/>
              <a:t>保卫</a:t>
            </a:r>
            <a:endParaRPr lang="zh-CN" altLang="en-US" sz="2800" b="1"/>
          </a:p>
        </p:txBody>
      </p:sp>
      <p:sp>
        <p:nvSpPr>
          <p:cNvPr id="17" name="文本框 16"/>
          <p:cNvSpPr txBox="1"/>
          <p:nvPr/>
        </p:nvSpPr>
        <p:spPr>
          <a:xfrm rot="18480000">
            <a:off x="6230620" y="2977515"/>
            <a:ext cx="1978025" cy="521970"/>
          </a:xfrm>
          <a:prstGeom prst="rect">
            <a:avLst/>
          </a:prstGeom>
          <a:noFill/>
        </p:spPr>
        <p:txBody>
          <a:bodyPr wrap="square" rtlCol="0">
            <a:spAutoFit/>
          </a:bodyPr>
          <a:p>
            <a:r>
              <a:rPr lang="zh-CN" altLang="en-US" sz="2800" b="1"/>
              <a:t>保卫</a:t>
            </a:r>
            <a:endParaRPr lang="zh-CN" altLang="en-US" sz="2800" b="1"/>
          </a:p>
        </p:txBody>
      </p:sp>
      <p:sp>
        <p:nvSpPr>
          <p:cNvPr id="18" name="文本框 17"/>
          <p:cNvSpPr txBox="1"/>
          <p:nvPr/>
        </p:nvSpPr>
        <p:spPr>
          <a:xfrm rot="18540000">
            <a:off x="5210810" y="2729865"/>
            <a:ext cx="1978025" cy="521970"/>
          </a:xfrm>
          <a:prstGeom prst="rect">
            <a:avLst/>
          </a:prstGeom>
          <a:noFill/>
        </p:spPr>
        <p:txBody>
          <a:bodyPr wrap="square" rtlCol="0">
            <a:spAutoFit/>
          </a:bodyPr>
          <a:p>
            <a:r>
              <a:rPr lang="zh-CN" altLang="en-US" sz="2800" b="1"/>
              <a:t>基础</a:t>
            </a:r>
            <a:endParaRPr lang="zh-CN" altLang="en-US" sz="28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51" name="组合 10250"/>
          <p:cNvGrpSpPr/>
          <p:nvPr/>
        </p:nvGrpSpPr>
        <p:grpSpPr bwMode="auto">
          <a:xfrm>
            <a:off x="6611938" y="1298575"/>
            <a:ext cx="3937000" cy="5137150"/>
            <a:chOff x="3021" y="480"/>
            <a:chExt cx="2685" cy="3520"/>
          </a:xfrm>
        </p:grpSpPr>
        <p:pic>
          <p:nvPicPr>
            <p:cNvPr id="33794" name="图片 10242" descr="CL03010a"/>
            <p:cNvPicPr>
              <a:picLocks noChangeAspect="1" noChangeArrowheads="1"/>
            </p:cNvPicPr>
            <p:nvPr/>
          </p:nvPicPr>
          <p:blipFill>
            <a:blip r:embed="rId1">
              <a:extLst>
                <a:ext uri="{28A0092B-C50C-407E-A947-70E740481C1C}">
                  <a14:useLocalDpi xmlns:a14="http://schemas.microsoft.com/office/drawing/2010/main" val="0"/>
                </a:ext>
              </a:extLst>
            </a:blip>
            <a:srcRect l="25977" t="1259" r="20604" b="11650"/>
            <a:stretch>
              <a:fillRect/>
            </a:stretch>
          </p:blipFill>
          <p:spPr bwMode="auto">
            <a:xfrm>
              <a:off x="3024" y="480"/>
              <a:ext cx="2592" cy="3088"/>
            </a:xfrm>
            <a:prstGeom prst="rect">
              <a:avLst/>
            </a:prstGeom>
            <a:noFill/>
            <a:ln w="57150">
              <a:solidFill>
                <a:srgbClr val="FF0000"/>
              </a:solidFill>
              <a:miter lim="800000"/>
              <a:headEnd/>
              <a:tailEnd/>
            </a:ln>
            <a:effectLst>
              <a:outerShdw dist="89803" dir="2700000" algn="ctr" rotWithShape="0">
                <a:schemeClr val="tx2"/>
              </a:outerShdw>
            </a:effectLst>
            <a:extLst>
              <a:ext uri="{909E8E84-426E-40DD-AFC4-6F175D3DCCD1}">
                <a14:hiddenFill xmlns:a14="http://schemas.microsoft.com/office/drawing/2010/main">
                  <a:solidFill>
                    <a:srgbClr val="FFFFFF"/>
                  </a:solidFill>
                </a14:hiddenFill>
              </a:ext>
            </a:extLst>
          </p:spPr>
        </p:pic>
        <p:sp>
          <p:nvSpPr>
            <p:cNvPr id="33795" name="文本框 10243"/>
            <p:cNvSpPr txBox="1">
              <a:spLocks noChangeArrowheads="1"/>
            </p:cNvSpPr>
            <p:nvPr/>
          </p:nvSpPr>
          <p:spPr bwMode="auto">
            <a:xfrm>
              <a:off x="3021" y="3685"/>
              <a:ext cx="2685" cy="315"/>
            </a:xfrm>
            <a:prstGeom prst="rect">
              <a:avLst/>
            </a:prstGeom>
            <a:noFill/>
            <a:ln w="38100" cmpd="dbl">
              <a:solidFill>
                <a:srgbClr val="FF6600"/>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微软雅黑" panose="020B0503020204020204" charset="-122"/>
                  <a:ea typeface="微软雅黑" panose="020B0503020204020204" charset="-122"/>
                </a:rPr>
                <a:t>农民分到土地后，烧毁地契</a:t>
              </a:r>
              <a:endParaRPr lang="zh-CN" altLang="en-US" sz="2400" b="1" dirty="0">
                <a:latin typeface="微软雅黑" panose="020B0503020204020204" charset="-122"/>
                <a:ea typeface="微软雅黑" panose="020B0503020204020204" charset="-122"/>
              </a:endParaRPr>
            </a:p>
          </p:txBody>
        </p:sp>
      </p:grpSp>
      <p:grpSp>
        <p:nvGrpSpPr>
          <p:cNvPr id="10250" name="组合 10249"/>
          <p:cNvGrpSpPr/>
          <p:nvPr/>
        </p:nvGrpSpPr>
        <p:grpSpPr bwMode="auto">
          <a:xfrm>
            <a:off x="2644775" y="1258888"/>
            <a:ext cx="3719513" cy="5178425"/>
            <a:chOff x="144" y="480"/>
            <a:chExt cx="2707" cy="3821"/>
          </a:xfrm>
        </p:grpSpPr>
        <p:pic>
          <p:nvPicPr>
            <p:cNvPr id="33797" name="图片 10246" descr="农民受苦"/>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 y="480"/>
              <a:ext cx="2707" cy="3360"/>
            </a:xfrm>
            <a:prstGeom prst="rect">
              <a:avLst/>
            </a:prstGeom>
            <a:noFill/>
            <a:ln w="38100">
              <a:solidFill>
                <a:srgbClr val="FF0000"/>
              </a:solidFill>
              <a:miter lim="800000"/>
              <a:headEnd/>
              <a:tailEnd/>
            </a:ln>
            <a:effectLst>
              <a:outerShdw dist="109250" dir="2132261" algn="ctr" rotWithShape="0">
                <a:schemeClr val="tx2"/>
              </a:outerShdw>
            </a:effectLst>
            <a:extLst>
              <a:ext uri="{909E8E84-426E-40DD-AFC4-6F175D3DCCD1}">
                <a14:hiddenFill xmlns:a14="http://schemas.microsoft.com/office/drawing/2010/main">
                  <a:solidFill>
                    <a:srgbClr val="FFFFFF"/>
                  </a:solidFill>
                </a14:hiddenFill>
              </a:ext>
            </a:extLst>
          </p:spPr>
        </p:pic>
        <p:sp>
          <p:nvSpPr>
            <p:cNvPr id="33798" name="文本框 10247"/>
            <p:cNvSpPr txBox="1">
              <a:spLocks noChangeArrowheads="1"/>
            </p:cNvSpPr>
            <p:nvPr/>
          </p:nvSpPr>
          <p:spPr bwMode="auto">
            <a:xfrm>
              <a:off x="281" y="3916"/>
              <a:ext cx="2514" cy="385"/>
            </a:xfrm>
            <a:prstGeom prst="rect">
              <a:avLst/>
            </a:prstGeom>
            <a:noFill/>
            <a:ln w="38100" cmpd="dbl">
              <a:solidFill>
                <a:srgbClr val="FF6600"/>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charset="-122"/>
                  <a:ea typeface="微软雅黑" panose="020B0503020204020204" charset="-122"/>
                </a:rPr>
                <a:t>旧社会农民受压迫</a:t>
              </a:r>
              <a:endParaRPr lang="zh-CN" altLang="en-US" sz="2800" b="1" dirty="0">
                <a:latin typeface="微软雅黑" panose="020B0503020204020204" charset="-122"/>
                <a:ea typeface="微软雅黑" panose="020B0503020204020204" charset="-122"/>
              </a:endParaRPr>
            </a:p>
          </p:txBody>
        </p:sp>
      </p:grpSp>
      <p:sp>
        <p:nvSpPr>
          <p:cNvPr id="2" name="矩形 1"/>
          <p:cNvSpPr/>
          <p:nvPr/>
        </p:nvSpPr>
        <p:spPr>
          <a:xfrm>
            <a:off x="1496059" y="1460500"/>
            <a:ext cx="1210311" cy="1322070"/>
          </a:xfrm>
          <a:prstGeom prst="rect">
            <a:avLst/>
          </a:prstGeom>
          <a:noFill/>
          <a:ln>
            <a:noFill/>
          </a:ln>
        </p:spPr>
        <p:txBody>
          <a:bodyPr>
            <a:spAutoFit/>
            <a:scene3d>
              <a:camera prst="orthographicFront"/>
              <a:lightRig rig="threePt" dir="t"/>
            </a:scene3d>
          </a:bodyPr>
          <a:lstStyle/>
          <a:p>
            <a:pPr algn="ctr">
              <a:buFontTx/>
              <a:buNone/>
              <a:defRPr/>
            </a:pPr>
            <a:r>
              <a:rPr lang="zh-CN" altLang="en-US" sz="4000" b="1" noProof="1">
                <a:latin typeface="微软雅黑" panose="020B0503020204020204" charset="-122"/>
                <a:ea typeface="微软雅黑" panose="020B0503020204020204" charset="-122"/>
              </a:rPr>
              <a:t>土地革命</a:t>
            </a:r>
            <a:endParaRPr lang="zh-CN" altLang="en-US" sz="4000" b="1" noProof="1">
              <a:latin typeface="微软雅黑" panose="020B0503020204020204" charset="-122"/>
              <a:ea typeface="微软雅黑" panose="020B0503020204020204" charset="-122"/>
            </a:endParaRPr>
          </a:p>
        </p:txBody>
      </p:sp>
      <p:sp>
        <p:nvSpPr>
          <p:cNvPr id="3" name="矩形 2"/>
          <p:cNvSpPr>
            <a:spLocks noChangeArrowheads="1"/>
          </p:cNvSpPr>
          <p:nvPr/>
        </p:nvSpPr>
        <p:spPr bwMode="auto">
          <a:xfrm>
            <a:off x="1617663" y="3146425"/>
            <a:ext cx="809625" cy="3046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200" b="1" dirty="0">
                <a:latin typeface="微软雅黑" panose="020B0503020204020204" charset="-122"/>
                <a:ea typeface="微软雅黑" panose="020B0503020204020204" charset="-122"/>
              </a:rPr>
              <a:t>打土豪分田地</a:t>
            </a:r>
            <a:endParaRPr lang="zh-CN" altLang="en-US" sz="3200" b="1" dirty="0">
              <a:latin typeface="微软雅黑" panose="020B0503020204020204" charset="-122"/>
              <a:ea typeface="微软雅黑" panose="020B0503020204020204" charset="-122"/>
            </a:endParaRPr>
          </a:p>
        </p:txBody>
      </p:sp>
      <p:sp>
        <p:nvSpPr>
          <p:cNvPr id="11" name="矩形 7174"/>
          <p:cNvSpPr>
            <a:spLocks noChangeArrowheads="1"/>
          </p:cNvSpPr>
          <p:nvPr/>
        </p:nvSpPr>
        <p:spPr bwMode="auto">
          <a:xfrm>
            <a:off x="1774825" y="444500"/>
            <a:ext cx="504190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zh-CN" altLang="en-US" sz="3200" b="1" dirty="0">
                <a:latin typeface="微软雅黑" panose="020B0503020204020204" charset="-122"/>
                <a:ea typeface="微软雅黑" panose="020B0503020204020204" charset="-122"/>
              </a:rPr>
              <a:t>“工农武装割据”实践</a:t>
            </a:r>
            <a:endParaRPr lang="zh-CN" altLang="en-US" sz="32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nodeType="clickEffect">
                                  <p:stCondLst>
                                    <p:cond delay="0"/>
                                  </p:stCondLst>
                                  <p:childTnLst>
                                    <p:set>
                                      <p:cBhvr>
                                        <p:cTn id="16" dur="1" fill="hold">
                                          <p:stCondLst>
                                            <p:cond delay="0"/>
                                          </p:stCondLst>
                                        </p:cTn>
                                        <p:tgtEl>
                                          <p:spTgt spid="10250"/>
                                        </p:tgtEl>
                                        <p:attrNameLst>
                                          <p:attrName>style.visibility</p:attrName>
                                        </p:attrNameLst>
                                      </p:cBhvr>
                                      <p:to>
                                        <p:strVal val="visible"/>
                                      </p:to>
                                    </p:set>
                                    <p:animEffect transition="in" filter="slide(fromLeft)">
                                      <p:cBhvr>
                                        <p:cTn id="17" dur="500"/>
                                        <p:tgtEl>
                                          <p:spTgt spid="10250"/>
                                        </p:tgtEl>
                                      </p:cBhvr>
                                    </p:animEffect>
                                  </p:childTnLst>
                                  <p:subTnLst>
                                    <p:audio>
                                      <p:cMediaNode>
                                        <p:cTn display="0" masterRel="sameClick">
                                          <p:stCondLst>
                                            <p:cond evt="begin" delay="0">
                                              <p:tn val="15"/>
                                            </p:cond>
                                          </p:stCondLst>
                                          <p:endCondLst>
                                            <p:cond evt="onStopAudio" delay="0">
                                              <p:tgtEl>
                                                <p:sldTgt/>
                                              </p:tgtEl>
                                            </p:cond>
                                          </p:endCondLst>
                                        </p:cTn>
                                        <p:tgtEl>
                                          <p:sndTgt r:embed="rId3" name="laser.wav"/>
                                        </p:tgtEl>
                                      </p:cMediaNode>
                                    </p:audio>
                                  </p:subTnLst>
                                </p:cTn>
                              </p:par>
                            </p:childTnLst>
                          </p:cTn>
                        </p:par>
                      </p:childTnLst>
                    </p:cTn>
                  </p:par>
                  <p:par>
                    <p:cTn id="18" fill="hold">
                      <p:stCondLst>
                        <p:cond delay="indefinite"/>
                      </p:stCondLst>
                      <p:childTnLst>
                        <p:par>
                          <p:cTn id="19" fill="hold">
                            <p:stCondLst>
                              <p:cond delay="0"/>
                            </p:stCondLst>
                            <p:childTnLst>
                              <p:par>
                                <p:cTn id="20" presetID="12" presetClass="entr" presetSubtype="2" fill="hold" nodeType="clickEffect">
                                  <p:stCondLst>
                                    <p:cond delay="0"/>
                                  </p:stCondLst>
                                  <p:childTnLst>
                                    <p:set>
                                      <p:cBhvr>
                                        <p:cTn id="21" dur="1" fill="hold">
                                          <p:stCondLst>
                                            <p:cond delay="0"/>
                                          </p:stCondLst>
                                        </p:cTn>
                                        <p:tgtEl>
                                          <p:spTgt spid="10251"/>
                                        </p:tgtEl>
                                        <p:attrNameLst>
                                          <p:attrName>style.visibility</p:attrName>
                                        </p:attrNameLst>
                                      </p:cBhvr>
                                      <p:to>
                                        <p:strVal val="visible"/>
                                      </p:to>
                                    </p:set>
                                    <p:animEffect transition="in" filter="slide(fromRight)">
                                      <p:cBhvr>
                                        <p:cTn id="22" dur="500"/>
                                        <p:tgtEl>
                                          <p:spTgt spid="10251"/>
                                        </p:tgtEl>
                                      </p:cBhvr>
                                    </p:animEffect>
                                  </p:childTnLst>
                                  <p:subTnLst>
                                    <p:audio>
                                      <p:cMediaNode>
                                        <p:cTn display="0" masterRel="sameClick">
                                          <p:stCondLst>
                                            <p:cond evt="begin" delay="0">
                                              <p:tn val="20"/>
                                            </p:cond>
                                          </p:stCondLst>
                                          <p:endCondLst>
                                            <p:cond evt="onStopAudio" delay="0">
                                              <p:tgtEl>
                                                <p:sldTgt/>
                                              </p:tgtEl>
                                            </p:cond>
                                          </p:endCondLst>
                                        </p:cTn>
                                        <p:tgtEl>
                                          <p:sndTgt r:embed="rId4" name="drumroll.wav"/>
                                        </p:tgtEl>
                                      </p:cMediaNode>
                                    </p:audio>
                                  </p:sub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800" decel="100000"/>
                                        <p:tgtEl>
                                          <p:spTgt spid="3"/>
                                        </p:tgtEl>
                                      </p:cBhvr>
                                    </p:animEffect>
                                    <p:anim calcmode="lin" valueType="num">
                                      <p:cBhvr>
                                        <p:cTn id="28" dur="800" decel="100000" fill="hold"/>
                                        <p:tgtEl>
                                          <p:spTgt spid="3"/>
                                        </p:tgtEl>
                                        <p:attrNameLst>
                                          <p:attrName>style.rotation</p:attrName>
                                        </p:attrNameLst>
                                      </p:cBhvr>
                                      <p:tavLst>
                                        <p:tav tm="0">
                                          <p:val>
                                            <p:fltVal val="-90"/>
                                          </p:val>
                                        </p:tav>
                                        <p:tav tm="100000">
                                          <p:val>
                                            <p:fltVal val="0"/>
                                          </p:val>
                                        </p:tav>
                                      </p:tavLst>
                                    </p:anim>
                                    <p:anim calcmode="lin" valueType="num">
                                      <p:cBhvr>
                                        <p:cTn id="29" dur="800" decel="100000" fill="hold"/>
                                        <p:tgtEl>
                                          <p:spTgt spid="3"/>
                                        </p:tgtEl>
                                        <p:attrNameLst>
                                          <p:attrName>ppt_x</p:attrName>
                                        </p:attrNameLst>
                                      </p:cBhvr>
                                      <p:tavLst>
                                        <p:tav tm="0">
                                          <p:val>
                                            <p:strVal val="#ppt_x+0.4"/>
                                          </p:val>
                                        </p:tav>
                                        <p:tav tm="100000">
                                          <p:val>
                                            <p:strVal val="#ppt_x-0.05"/>
                                          </p:val>
                                        </p:tav>
                                      </p:tavLst>
                                    </p:anim>
                                    <p:anim calcmode="lin" valueType="num">
                                      <p:cBhvr>
                                        <p:cTn id="30" dur="800" decel="100000" fill="hold"/>
                                        <p:tgtEl>
                                          <p:spTgt spid="3"/>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p:tgtEl>
                                          <p:spTgt spid="11"/>
                                        </p:tgtEl>
                                        <p:attrNameLst>
                                          <p:attrName>ppt_y</p:attrName>
                                        </p:attrNameLst>
                                      </p:cBhvr>
                                      <p:tavLst>
                                        <p:tav tm="0">
                                          <p:val>
                                            <p:strVal val="#ppt_y+#ppt_h*1.125000"/>
                                          </p:val>
                                        </p:tav>
                                        <p:tav tm="100000">
                                          <p:val>
                                            <p:strVal val="#ppt_y"/>
                                          </p:val>
                                        </p:tav>
                                      </p:tavLst>
                                    </p:anim>
                                    <p:animEffect transition="in" filter="wipe(up)">
                                      <p:cBhvr>
                                        <p:cTn id="3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bldLvl="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内容占位符 3"/>
          <p:cNvSpPr/>
          <p:nvPr>
            <p:ph idx="1"/>
          </p:nvPr>
        </p:nvSpPr>
        <p:spPr>
          <a:xfrm>
            <a:off x="561932" y="568290"/>
            <a:ext cx="10852237" cy="5041355"/>
          </a:xfrm>
        </p:spPr>
        <p:txBody>
          <a:bodyPr/>
          <a:p>
            <a:pPr marL="0" indent="0">
              <a:buNone/>
            </a:pPr>
            <a:r>
              <a:rPr lang="zh-CN" altLang="en-US" sz="3200" b="1">
                <a:latin typeface="宋体" panose="02010600030101010101" pitchFamily="2" charset="-122"/>
                <a:ea typeface="宋体" panose="02010600030101010101" pitchFamily="2" charset="-122"/>
                <a:cs typeface="宋体" panose="02010600030101010101" pitchFamily="2" charset="-122"/>
                <a:sym typeface="+mn-ea"/>
              </a:rPr>
              <a:t>（1）经济：开展</a:t>
            </a: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土地革命</a:t>
            </a:r>
            <a:endPar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3200" b="1"/>
              <a:t>内容：打土豪、分田地、废除封建剥削制度。</a:t>
            </a:r>
            <a:endParaRPr lang="zh-CN" altLang="en-US" sz="3200" b="1"/>
          </a:p>
          <a:p>
            <a:r>
              <a:rPr lang="zh-CN" altLang="en-US" sz="3200" b="1"/>
              <a:t>路线：依靠贫农、雇农，联合中农，限制富农，保护中小工商业者，消灭地主阶级，变封建半封建的土地所有制为农民土地所有制</a:t>
            </a:r>
            <a:endParaRPr lang="zh-CN" altLang="en-US" sz="3200" b="1"/>
          </a:p>
          <a:p>
            <a:r>
              <a:rPr lang="zh-CN" altLang="en-US" sz="3200" b="1"/>
              <a:t>意义：农民在政治上翻了身，经济上分到土地，生活上有了保障。为了保卫胜利果实，他们积极参军参战，努力发展生产。</a:t>
            </a:r>
            <a:endParaRPr lang="zh-CN" altLang="en-US" sz="3200" b="1"/>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076575" y="711200"/>
            <a:ext cx="7458075" cy="494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8" name="图片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2450" y="1631950"/>
            <a:ext cx="7451725" cy="492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1759585" y="815975"/>
            <a:ext cx="1210310" cy="1322070"/>
          </a:xfrm>
          <a:prstGeom prst="rect">
            <a:avLst/>
          </a:prstGeom>
          <a:noFill/>
          <a:ln>
            <a:noFill/>
          </a:ln>
        </p:spPr>
        <p:txBody>
          <a:bodyPr>
            <a:spAutoFit/>
            <a:scene3d>
              <a:camera prst="orthographicFront"/>
              <a:lightRig rig="threePt" dir="t"/>
            </a:scene3d>
          </a:bodyPr>
          <a:lstStyle/>
          <a:p>
            <a:pPr algn="ctr">
              <a:buFontTx/>
              <a:buNone/>
              <a:defRPr/>
            </a:pPr>
            <a:r>
              <a:rPr lang="zh-CN" altLang="en-US" sz="4000" b="1" noProof="1">
                <a:latin typeface="微软雅黑" panose="020B0503020204020204" charset="-122"/>
                <a:ea typeface="微软雅黑" panose="020B0503020204020204" charset="-122"/>
              </a:rPr>
              <a:t>武装斗争</a:t>
            </a:r>
            <a:endParaRPr lang="zh-CN" altLang="en-US" sz="4000" b="1" noProof="1">
              <a:latin typeface="微软雅黑" panose="020B0503020204020204" charset="-122"/>
              <a:ea typeface="微软雅黑" panose="020B0503020204020204" charset="-122"/>
            </a:endParaRPr>
          </a:p>
        </p:txBody>
      </p:sp>
      <p:sp>
        <p:nvSpPr>
          <p:cNvPr id="29700" name="矩形 4"/>
          <p:cNvSpPr>
            <a:spLocks noChangeArrowheads="1"/>
          </p:cNvSpPr>
          <p:nvPr/>
        </p:nvSpPr>
        <p:spPr bwMode="auto">
          <a:xfrm>
            <a:off x="1893888" y="3290888"/>
            <a:ext cx="652462" cy="2061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200" b="1" dirty="0">
                <a:solidFill>
                  <a:srgbClr val="0000FF"/>
                </a:solidFill>
                <a:latin typeface="微软雅黑" panose="020B0503020204020204" charset="-122"/>
                <a:ea typeface="微软雅黑" panose="020B0503020204020204" charset="-122"/>
              </a:rPr>
              <a:t>游击战争</a:t>
            </a:r>
            <a:endParaRPr lang="zh-CN" altLang="en-US" sz="3200" b="1" dirty="0">
              <a:solidFill>
                <a:srgbClr val="0000FF"/>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29697"/>
                                        </p:tgtEl>
                                        <p:attrNameLst>
                                          <p:attrName>style.visibility</p:attrName>
                                        </p:attrNameLst>
                                      </p:cBhvr>
                                      <p:to>
                                        <p:strVal val="visible"/>
                                      </p:to>
                                    </p:set>
                                    <p:animEffect transition="in" filter="fade">
                                      <p:cBhvr>
                                        <p:cTn id="17" dur="800" decel="100000"/>
                                        <p:tgtEl>
                                          <p:spTgt spid="29697"/>
                                        </p:tgtEl>
                                      </p:cBhvr>
                                    </p:animEffect>
                                    <p:anim calcmode="lin" valueType="num">
                                      <p:cBhvr>
                                        <p:cTn id="18" dur="800" decel="100000" fill="hold"/>
                                        <p:tgtEl>
                                          <p:spTgt spid="29697"/>
                                        </p:tgtEl>
                                        <p:attrNameLst>
                                          <p:attrName>style.rotation</p:attrName>
                                        </p:attrNameLst>
                                      </p:cBhvr>
                                      <p:tavLst>
                                        <p:tav tm="0">
                                          <p:val>
                                            <p:fltVal val="-90"/>
                                          </p:val>
                                        </p:tav>
                                        <p:tav tm="100000">
                                          <p:val>
                                            <p:fltVal val="0"/>
                                          </p:val>
                                        </p:tav>
                                      </p:tavLst>
                                    </p:anim>
                                    <p:anim calcmode="lin" valueType="num">
                                      <p:cBhvr>
                                        <p:cTn id="19" dur="800" decel="100000" fill="hold"/>
                                        <p:tgtEl>
                                          <p:spTgt spid="29697"/>
                                        </p:tgtEl>
                                        <p:attrNameLst>
                                          <p:attrName>ppt_x</p:attrName>
                                        </p:attrNameLst>
                                      </p:cBhvr>
                                      <p:tavLst>
                                        <p:tav tm="0">
                                          <p:val>
                                            <p:strVal val="#ppt_x+0.4"/>
                                          </p:val>
                                        </p:tav>
                                        <p:tav tm="100000">
                                          <p:val>
                                            <p:strVal val="#ppt_x-0.05"/>
                                          </p:val>
                                        </p:tav>
                                      </p:tavLst>
                                    </p:anim>
                                    <p:anim calcmode="lin" valueType="num">
                                      <p:cBhvr>
                                        <p:cTn id="20" dur="800" decel="100000" fill="hold"/>
                                        <p:tgtEl>
                                          <p:spTgt spid="29697"/>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9697"/>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9697"/>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nodeType="clickEffect">
                                  <p:stCondLst>
                                    <p:cond delay="0"/>
                                  </p:stCondLst>
                                  <p:childTnLst>
                                    <p:set>
                                      <p:cBhvr>
                                        <p:cTn id="26" dur="1" fill="hold">
                                          <p:stCondLst>
                                            <p:cond delay="0"/>
                                          </p:stCondLst>
                                        </p:cTn>
                                        <p:tgtEl>
                                          <p:spTgt spid="29698"/>
                                        </p:tgtEl>
                                        <p:attrNameLst>
                                          <p:attrName>style.visibility</p:attrName>
                                        </p:attrNameLst>
                                      </p:cBhvr>
                                      <p:to>
                                        <p:strVal val="visible"/>
                                      </p:to>
                                    </p:set>
                                    <p:animEffect transition="in" filter="fade">
                                      <p:cBhvr>
                                        <p:cTn id="27" dur="800" decel="100000"/>
                                        <p:tgtEl>
                                          <p:spTgt spid="29698"/>
                                        </p:tgtEl>
                                      </p:cBhvr>
                                    </p:animEffect>
                                    <p:anim calcmode="lin" valueType="num">
                                      <p:cBhvr>
                                        <p:cTn id="28" dur="800" decel="100000" fill="hold"/>
                                        <p:tgtEl>
                                          <p:spTgt spid="29698"/>
                                        </p:tgtEl>
                                        <p:attrNameLst>
                                          <p:attrName>style.rotation</p:attrName>
                                        </p:attrNameLst>
                                      </p:cBhvr>
                                      <p:tavLst>
                                        <p:tav tm="0">
                                          <p:val>
                                            <p:fltVal val="-90"/>
                                          </p:val>
                                        </p:tav>
                                        <p:tav tm="100000">
                                          <p:val>
                                            <p:fltVal val="0"/>
                                          </p:val>
                                        </p:tav>
                                      </p:tavLst>
                                    </p:anim>
                                    <p:anim calcmode="lin" valueType="num">
                                      <p:cBhvr>
                                        <p:cTn id="29" dur="800" decel="100000" fill="hold"/>
                                        <p:tgtEl>
                                          <p:spTgt spid="29698"/>
                                        </p:tgtEl>
                                        <p:attrNameLst>
                                          <p:attrName>ppt_x</p:attrName>
                                        </p:attrNameLst>
                                      </p:cBhvr>
                                      <p:tavLst>
                                        <p:tav tm="0">
                                          <p:val>
                                            <p:strVal val="#ppt_x+0.4"/>
                                          </p:val>
                                        </p:tav>
                                        <p:tav tm="100000">
                                          <p:val>
                                            <p:strVal val="#ppt_x-0.05"/>
                                          </p:val>
                                        </p:tav>
                                      </p:tavLst>
                                    </p:anim>
                                    <p:anim calcmode="lin" valueType="num">
                                      <p:cBhvr>
                                        <p:cTn id="30" dur="800" decel="100000" fill="hold"/>
                                        <p:tgtEl>
                                          <p:spTgt spid="29698"/>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29698"/>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29698"/>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29700"/>
                                        </p:tgtEl>
                                        <p:attrNameLst>
                                          <p:attrName>style.visibility</p:attrName>
                                        </p:attrNameLst>
                                      </p:cBhvr>
                                      <p:to>
                                        <p:strVal val="visible"/>
                                      </p:to>
                                    </p:set>
                                    <p:animEffect transition="in" filter="fade">
                                      <p:cBhvr>
                                        <p:cTn id="37" dur="800" decel="100000"/>
                                        <p:tgtEl>
                                          <p:spTgt spid="29700"/>
                                        </p:tgtEl>
                                      </p:cBhvr>
                                    </p:animEffect>
                                    <p:anim calcmode="lin" valueType="num">
                                      <p:cBhvr>
                                        <p:cTn id="38" dur="800" decel="100000" fill="hold"/>
                                        <p:tgtEl>
                                          <p:spTgt spid="29700"/>
                                        </p:tgtEl>
                                        <p:attrNameLst>
                                          <p:attrName>style.rotation</p:attrName>
                                        </p:attrNameLst>
                                      </p:cBhvr>
                                      <p:tavLst>
                                        <p:tav tm="0">
                                          <p:val>
                                            <p:fltVal val="-90"/>
                                          </p:val>
                                        </p:tav>
                                        <p:tav tm="100000">
                                          <p:val>
                                            <p:fltVal val="0"/>
                                          </p:val>
                                        </p:tav>
                                      </p:tavLst>
                                    </p:anim>
                                    <p:anim calcmode="lin" valueType="num">
                                      <p:cBhvr>
                                        <p:cTn id="39" dur="800" decel="100000" fill="hold"/>
                                        <p:tgtEl>
                                          <p:spTgt spid="29700"/>
                                        </p:tgtEl>
                                        <p:attrNameLst>
                                          <p:attrName>ppt_x</p:attrName>
                                        </p:attrNameLst>
                                      </p:cBhvr>
                                      <p:tavLst>
                                        <p:tav tm="0">
                                          <p:val>
                                            <p:strVal val="#ppt_x+0.4"/>
                                          </p:val>
                                        </p:tav>
                                        <p:tav tm="100000">
                                          <p:val>
                                            <p:strVal val="#ppt_x-0.05"/>
                                          </p:val>
                                        </p:tav>
                                      </p:tavLst>
                                    </p:anim>
                                    <p:anim calcmode="lin" valueType="num">
                                      <p:cBhvr>
                                        <p:cTn id="40" dur="800" decel="100000" fill="hold"/>
                                        <p:tgtEl>
                                          <p:spTgt spid="29700"/>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29700"/>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2970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5298" name="Picture 2" descr="1"/>
          <p:cNvPicPr>
            <a:picLocks noChangeAspect="1"/>
          </p:cNvPicPr>
          <p:nvPr/>
        </p:nvPicPr>
        <p:blipFill>
          <a:blip r:embed="rId1">
            <a:lum bright="-17999" contrast="24000"/>
          </a:blip>
          <a:stretch>
            <a:fillRect/>
          </a:stretch>
        </p:blipFill>
        <p:spPr>
          <a:xfrm>
            <a:off x="1360170" y="0"/>
            <a:ext cx="5865813" cy="6858000"/>
          </a:xfrm>
          <a:prstGeom prst="rect">
            <a:avLst/>
          </a:prstGeom>
          <a:noFill/>
          <a:ln w="9525">
            <a:noFill/>
          </a:ln>
        </p:spPr>
      </p:pic>
      <p:pic>
        <p:nvPicPr>
          <p:cNvPr id="55299" name="Picture 3" descr="星星之火　可以燎原"/>
          <p:cNvPicPr>
            <a:picLocks noChangeAspect="1"/>
          </p:cNvPicPr>
          <p:nvPr/>
        </p:nvPicPr>
        <p:blipFill>
          <a:blip r:embed="rId2">
            <a:lum contrast="30000"/>
          </a:blip>
          <a:stretch>
            <a:fillRect/>
          </a:stretch>
        </p:blipFill>
        <p:spPr>
          <a:xfrm>
            <a:off x="7651115" y="1371600"/>
            <a:ext cx="2989263" cy="3695700"/>
          </a:xfrm>
          <a:prstGeom prst="rect">
            <a:avLst/>
          </a:prstGeom>
          <a:noFill/>
          <a:ln w="9525">
            <a:noFill/>
          </a:ln>
        </p:spPr>
      </p:pic>
      <p:sp>
        <p:nvSpPr>
          <p:cNvPr id="46084" name="AutoShape 4"/>
          <p:cNvSpPr/>
          <p:nvPr/>
        </p:nvSpPr>
        <p:spPr>
          <a:xfrm>
            <a:off x="1838008" y="381000"/>
            <a:ext cx="2819400" cy="1066800"/>
          </a:xfrm>
          <a:prstGeom prst="wedgeRectCallout">
            <a:avLst>
              <a:gd name="adj1" fmla="val 48704"/>
              <a:gd name="adj2" fmla="val 151190"/>
            </a:avLst>
          </a:prstGeom>
          <a:solidFill>
            <a:srgbClr val="FFFF00"/>
          </a:solidFill>
          <a:ln w="9525" cap="flat" cmpd="sng">
            <a:solidFill>
              <a:schemeClr val="tx1"/>
            </a:solidFill>
            <a:prstDash val="solid"/>
            <a:miter/>
            <a:headEnd type="none" w="med" len="med"/>
            <a:tailEnd type="none" w="med" len="med"/>
          </a:ln>
        </p:spPr>
        <p:txBody>
          <a:bodyPr/>
          <a:p>
            <a:pPr algn="ctr"/>
            <a:r>
              <a:rPr lang="zh-CN" altLang="en-US" b="1" dirty="0">
                <a:solidFill>
                  <a:srgbClr val="0000FF"/>
                </a:solidFill>
                <a:latin typeface="Times New Roman" panose="02020603050405020304" charset="0"/>
              </a:rPr>
              <a:t>徐向前等建立鄂豫皖革命根据地</a:t>
            </a:r>
            <a:endParaRPr lang="zh-CN" altLang="en-US" b="1" dirty="0">
              <a:solidFill>
                <a:srgbClr val="0000FF"/>
              </a:solidFill>
              <a:latin typeface="Times New Roman" panose="02020603050405020304" charset="0"/>
            </a:endParaRPr>
          </a:p>
        </p:txBody>
      </p:sp>
      <p:sp>
        <p:nvSpPr>
          <p:cNvPr id="46085" name="AutoShape 5"/>
          <p:cNvSpPr/>
          <p:nvPr/>
        </p:nvSpPr>
        <p:spPr>
          <a:xfrm>
            <a:off x="1588770" y="2438400"/>
            <a:ext cx="1752600" cy="1219200"/>
          </a:xfrm>
          <a:prstGeom prst="wedgeRectCallout">
            <a:avLst>
              <a:gd name="adj1" fmla="val 77537"/>
              <a:gd name="adj2" fmla="val -11977"/>
            </a:avLst>
          </a:prstGeom>
          <a:solidFill>
            <a:srgbClr val="FF66CC"/>
          </a:solidFill>
          <a:ln w="9525" cap="flat" cmpd="sng">
            <a:solidFill>
              <a:schemeClr val="tx1"/>
            </a:solidFill>
            <a:prstDash val="solid"/>
            <a:miter/>
            <a:headEnd type="none" w="med" len="med"/>
            <a:tailEnd type="none" w="med" len="med"/>
          </a:ln>
        </p:spPr>
        <p:txBody>
          <a:bodyPr/>
          <a:p>
            <a:pPr algn="ctr"/>
            <a:r>
              <a:rPr lang="zh-CN" altLang="en-US" sz="2400" b="1" dirty="0">
                <a:solidFill>
                  <a:schemeClr val="bg1"/>
                </a:solidFill>
                <a:latin typeface="Times New Roman" panose="02020603050405020304" charset="0"/>
              </a:rPr>
              <a:t>贺龙等建立</a:t>
            </a:r>
            <a:endParaRPr lang="zh-CN" altLang="en-US" sz="2400" b="1" dirty="0">
              <a:solidFill>
                <a:schemeClr val="bg1"/>
              </a:solidFill>
              <a:latin typeface="Times New Roman" panose="02020603050405020304" charset="0"/>
            </a:endParaRPr>
          </a:p>
          <a:p>
            <a:pPr algn="ctr"/>
            <a:r>
              <a:rPr lang="zh-CN" altLang="en-US" sz="2400" b="1" dirty="0">
                <a:solidFill>
                  <a:schemeClr val="bg1"/>
                </a:solidFill>
                <a:latin typeface="Times New Roman" panose="02020603050405020304" charset="0"/>
              </a:rPr>
              <a:t>湘鄂边革</a:t>
            </a:r>
            <a:endParaRPr lang="zh-CN" altLang="en-US" sz="2400" b="1" dirty="0">
              <a:solidFill>
                <a:schemeClr val="bg1"/>
              </a:solidFill>
              <a:latin typeface="Times New Roman" panose="02020603050405020304" charset="0"/>
            </a:endParaRPr>
          </a:p>
          <a:p>
            <a:pPr algn="ctr"/>
            <a:r>
              <a:rPr lang="zh-CN" altLang="en-US" sz="2400" b="1" dirty="0">
                <a:solidFill>
                  <a:schemeClr val="bg1"/>
                </a:solidFill>
                <a:latin typeface="Times New Roman" panose="02020603050405020304" charset="0"/>
              </a:rPr>
              <a:t>命根据地</a:t>
            </a:r>
            <a:endParaRPr lang="zh-CN" altLang="en-US" sz="2400" b="1" dirty="0">
              <a:solidFill>
                <a:schemeClr val="bg1"/>
              </a:solidFill>
              <a:latin typeface="Times New Roman" panose="02020603050405020304" charset="0"/>
            </a:endParaRPr>
          </a:p>
        </p:txBody>
      </p:sp>
      <p:sp>
        <p:nvSpPr>
          <p:cNvPr id="46086" name="AutoShape 6"/>
          <p:cNvSpPr/>
          <p:nvPr/>
        </p:nvSpPr>
        <p:spPr>
          <a:xfrm>
            <a:off x="5017770" y="1371600"/>
            <a:ext cx="2057400" cy="1447800"/>
          </a:xfrm>
          <a:prstGeom prst="wedgeRectCallout">
            <a:avLst>
              <a:gd name="adj1" fmla="val -25231"/>
              <a:gd name="adj2" fmla="val 98028"/>
            </a:avLst>
          </a:prstGeom>
          <a:solidFill>
            <a:srgbClr val="00FFFF"/>
          </a:solidFill>
          <a:ln w="9525" cap="flat" cmpd="sng">
            <a:solidFill>
              <a:schemeClr val="tx1"/>
            </a:solidFill>
            <a:prstDash val="solid"/>
            <a:miter/>
            <a:headEnd type="none" w="med" len="med"/>
            <a:tailEnd type="none" w="med" len="med"/>
          </a:ln>
        </p:spPr>
        <p:txBody>
          <a:bodyPr/>
          <a:p>
            <a:pPr algn="ctr"/>
            <a:r>
              <a:rPr lang="zh-CN" altLang="en-US" sz="2400" b="1" dirty="0">
                <a:latin typeface="Times New Roman" panose="02020603050405020304" charset="0"/>
              </a:rPr>
              <a:t>方志敏建立</a:t>
            </a:r>
            <a:endParaRPr lang="zh-CN" altLang="en-US" sz="2400" b="1" dirty="0">
              <a:latin typeface="Times New Roman" panose="02020603050405020304" charset="0"/>
            </a:endParaRPr>
          </a:p>
          <a:p>
            <a:pPr algn="ctr"/>
            <a:r>
              <a:rPr lang="zh-CN" altLang="en-US" sz="2400" b="1" dirty="0">
                <a:latin typeface="Times New Roman" panose="02020603050405020304" charset="0"/>
              </a:rPr>
              <a:t>闽浙赣革命</a:t>
            </a:r>
            <a:endParaRPr lang="zh-CN" altLang="en-US" sz="2400" b="1" dirty="0">
              <a:latin typeface="Times New Roman" panose="02020603050405020304" charset="0"/>
            </a:endParaRPr>
          </a:p>
          <a:p>
            <a:pPr algn="ctr"/>
            <a:r>
              <a:rPr lang="zh-CN" altLang="en-US" sz="2400" b="1" dirty="0">
                <a:latin typeface="Times New Roman" panose="02020603050405020304" charset="0"/>
              </a:rPr>
              <a:t>根据地</a:t>
            </a:r>
            <a:endParaRPr lang="zh-CN" altLang="en-US" sz="2400" b="1" dirty="0">
              <a:latin typeface="Times New Roman" panose="02020603050405020304" charset="0"/>
            </a:endParaRPr>
          </a:p>
        </p:txBody>
      </p:sp>
      <p:sp>
        <p:nvSpPr>
          <p:cNvPr id="46087" name="AutoShape 7"/>
          <p:cNvSpPr/>
          <p:nvPr/>
        </p:nvSpPr>
        <p:spPr>
          <a:xfrm>
            <a:off x="3722370" y="5257800"/>
            <a:ext cx="3352800" cy="1219200"/>
          </a:xfrm>
          <a:prstGeom prst="wedgeRectCallout">
            <a:avLst>
              <a:gd name="adj1" fmla="val -11515"/>
              <a:gd name="adj2" fmla="val -109218"/>
            </a:avLst>
          </a:prstGeom>
          <a:solidFill>
            <a:srgbClr val="FF0000"/>
          </a:solidFill>
          <a:ln w="9525" cap="flat" cmpd="sng">
            <a:solidFill>
              <a:schemeClr val="tx1"/>
            </a:solidFill>
            <a:prstDash val="solid"/>
            <a:miter/>
            <a:headEnd type="none" w="med" len="med"/>
            <a:tailEnd type="none" w="med" len="med"/>
          </a:ln>
        </p:spPr>
        <p:txBody>
          <a:bodyPr/>
          <a:p>
            <a:pPr algn="ctr"/>
            <a:r>
              <a:rPr lang="zh-CN" altLang="en-US" sz="2400" b="1" dirty="0">
                <a:solidFill>
                  <a:schemeClr val="bg1"/>
                </a:solidFill>
                <a:latin typeface="Times New Roman" panose="02020603050405020304" charset="0"/>
              </a:rPr>
              <a:t>毛泽东朱德建立赣南闽西根据地发展成为中央革命根据地，首府瑞金</a:t>
            </a:r>
            <a:endParaRPr lang="zh-CN" altLang="en-US" sz="2400" b="1" dirty="0">
              <a:solidFill>
                <a:schemeClr val="bg1"/>
              </a:solidFill>
              <a:latin typeface="Times New Roman" panose="02020603050405020304" charset="0"/>
            </a:endParaRPr>
          </a:p>
        </p:txBody>
      </p:sp>
      <p:sp>
        <p:nvSpPr>
          <p:cNvPr id="46088" name="AutoShape 8"/>
          <p:cNvSpPr/>
          <p:nvPr/>
        </p:nvSpPr>
        <p:spPr>
          <a:xfrm>
            <a:off x="1588770" y="4267200"/>
            <a:ext cx="2667000" cy="990600"/>
          </a:xfrm>
          <a:prstGeom prst="wedgeRectCallout">
            <a:avLst>
              <a:gd name="adj1" fmla="val 44287"/>
              <a:gd name="adj2" fmla="val -69713"/>
            </a:avLst>
          </a:prstGeom>
          <a:solidFill>
            <a:srgbClr val="00FF00"/>
          </a:solidFill>
          <a:ln w="9525" cap="flat" cmpd="sng">
            <a:solidFill>
              <a:schemeClr val="tx1"/>
            </a:solidFill>
            <a:prstDash val="solid"/>
            <a:miter/>
            <a:headEnd type="none" w="med" len="med"/>
            <a:tailEnd type="none" w="med" len="med"/>
          </a:ln>
        </p:spPr>
        <p:txBody>
          <a:bodyPr/>
          <a:p>
            <a:pPr algn="ctr"/>
            <a:r>
              <a:rPr lang="zh-CN" altLang="en-US" sz="2400" b="1" dirty="0">
                <a:latin typeface="Times New Roman" panose="02020603050405020304" charset="0"/>
              </a:rPr>
              <a:t>彭德怀等创建</a:t>
            </a:r>
            <a:endParaRPr lang="zh-CN" altLang="en-US" sz="2400" b="1" dirty="0">
              <a:latin typeface="Times New Roman" panose="02020603050405020304" charset="0"/>
            </a:endParaRPr>
          </a:p>
          <a:p>
            <a:pPr algn="ctr"/>
            <a:r>
              <a:rPr lang="zh-CN" altLang="en-US" sz="2400" b="1" dirty="0">
                <a:latin typeface="Times New Roman" panose="02020603050405020304" charset="0"/>
              </a:rPr>
              <a:t>湘赣革命根据地</a:t>
            </a:r>
            <a:endParaRPr lang="zh-CN" altLang="en-US" sz="2400" b="1" dirty="0">
              <a:latin typeface="Times New Roman" panose="02020603050405020304" charset="0"/>
            </a:endParaRPr>
          </a:p>
        </p:txBody>
      </p:sp>
      <p:sp>
        <p:nvSpPr>
          <p:cNvPr id="2" name="矩形 1"/>
          <p:cNvSpPr/>
          <p:nvPr/>
        </p:nvSpPr>
        <p:spPr>
          <a:xfrm>
            <a:off x="307340" y="1371599"/>
            <a:ext cx="828675" cy="3169285"/>
          </a:xfrm>
          <a:prstGeom prst="rect">
            <a:avLst/>
          </a:prstGeom>
          <a:noFill/>
          <a:ln>
            <a:noFill/>
          </a:ln>
        </p:spPr>
        <p:txBody>
          <a:bodyPr>
            <a:spAutoFit/>
            <a:scene3d>
              <a:camera prst="orthographicFront"/>
              <a:lightRig rig="threePt" dir="t"/>
            </a:scene3d>
          </a:bodyPr>
          <a:p>
            <a:pPr algn="ctr">
              <a:buFontTx/>
              <a:buNone/>
              <a:defRPr/>
            </a:pPr>
            <a:r>
              <a:rPr lang="zh-CN" altLang="en-US" sz="4000" b="1" noProof="1">
                <a:latin typeface="微软雅黑" panose="020B0503020204020204" charset="-122"/>
                <a:ea typeface="微软雅黑" panose="020B0503020204020204" charset="-122"/>
              </a:rPr>
              <a:t>根据地建设</a:t>
            </a:r>
            <a:endParaRPr lang="zh-CN" altLang="en-US" sz="4000" b="1" noProof="1">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6084"/>
                                        </p:tgtEl>
                                        <p:attrNameLst>
                                          <p:attrName>style.visibility</p:attrName>
                                        </p:attrNameLst>
                                      </p:cBhvr>
                                      <p:to>
                                        <p:strVal val="visible"/>
                                      </p:to>
                                    </p:set>
                                    <p:anim calcmode="lin" valueType="num">
                                      <p:cBhvr additive="base">
                                        <p:cTn id="7" dur="500" fill="hold"/>
                                        <p:tgtEl>
                                          <p:spTgt spid="46084"/>
                                        </p:tgtEl>
                                        <p:attrNameLst>
                                          <p:attrName>ppt_x</p:attrName>
                                        </p:attrNameLst>
                                      </p:cBhvr>
                                      <p:tavLst>
                                        <p:tav tm="0">
                                          <p:val>
                                            <p:strVal val="0-#ppt_w/2"/>
                                          </p:val>
                                        </p:tav>
                                        <p:tav tm="100000">
                                          <p:val>
                                            <p:strVal val="#ppt_x"/>
                                          </p:val>
                                        </p:tav>
                                      </p:tavLst>
                                    </p:anim>
                                    <p:anim calcmode="lin" valueType="num">
                                      <p:cBhvr additive="base">
                                        <p:cTn id="8" dur="500" fill="hold"/>
                                        <p:tgtEl>
                                          <p:spTgt spid="46084"/>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46084"/>
                                        </p:tgtEl>
                                        <p:attrNameLst>
                                          <p:attrName>style.visibility</p:attrName>
                                        </p:attrNameLst>
                                      </p:cBhvr>
                                      <p:to>
                                        <p:strVal val="hidden"/>
                                      </p:to>
                                    </p:set>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6085"/>
                                        </p:tgtEl>
                                        <p:attrNameLst>
                                          <p:attrName>style.visibility</p:attrName>
                                        </p:attrNameLst>
                                      </p:cBhvr>
                                      <p:to>
                                        <p:strVal val="visible"/>
                                      </p:to>
                                    </p:set>
                                    <p:anim calcmode="lin" valueType="num">
                                      <p:cBhvr additive="base">
                                        <p:cTn id="13" dur="500" fill="hold"/>
                                        <p:tgtEl>
                                          <p:spTgt spid="46085"/>
                                        </p:tgtEl>
                                        <p:attrNameLst>
                                          <p:attrName>ppt_x</p:attrName>
                                        </p:attrNameLst>
                                      </p:cBhvr>
                                      <p:tavLst>
                                        <p:tav tm="0">
                                          <p:val>
                                            <p:strVal val="0-#ppt_w/2"/>
                                          </p:val>
                                        </p:tav>
                                        <p:tav tm="100000">
                                          <p:val>
                                            <p:strVal val="#ppt_x"/>
                                          </p:val>
                                        </p:tav>
                                      </p:tavLst>
                                    </p:anim>
                                    <p:anim calcmode="lin" valueType="num">
                                      <p:cBhvr additive="base">
                                        <p:cTn id="14" dur="500" fill="hold"/>
                                        <p:tgtEl>
                                          <p:spTgt spid="46085"/>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46085"/>
                                        </p:tgtEl>
                                        <p:attrNameLst>
                                          <p:attrName>style.visibility</p:attrName>
                                        </p:attrNameLst>
                                      </p:cBhvr>
                                      <p:to>
                                        <p:strVal val="hidden"/>
                                      </p:to>
                                    </p:set>
                                  </p:sub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6086"/>
                                        </p:tgtEl>
                                        <p:attrNameLst>
                                          <p:attrName>style.visibility</p:attrName>
                                        </p:attrNameLst>
                                      </p:cBhvr>
                                      <p:to>
                                        <p:strVal val="visible"/>
                                      </p:to>
                                    </p:set>
                                    <p:anim calcmode="lin" valueType="num">
                                      <p:cBhvr additive="base">
                                        <p:cTn id="19" dur="500" fill="hold"/>
                                        <p:tgtEl>
                                          <p:spTgt spid="46086"/>
                                        </p:tgtEl>
                                        <p:attrNameLst>
                                          <p:attrName>ppt_x</p:attrName>
                                        </p:attrNameLst>
                                      </p:cBhvr>
                                      <p:tavLst>
                                        <p:tav tm="0">
                                          <p:val>
                                            <p:strVal val="0-#ppt_w/2"/>
                                          </p:val>
                                        </p:tav>
                                        <p:tav tm="100000">
                                          <p:val>
                                            <p:strVal val="#ppt_x"/>
                                          </p:val>
                                        </p:tav>
                                      </p:tavLst>
                                    </p:anim>
                                    <p:anim calcmode="lin" valueType="num">
                                      <p:cBhvr additive="base">
                                        <p:cTn id="20" dur="500" fill="hold"/>
                                        <p:tgtEl>
                                          <p:spTgt spid="46086"/>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46086"/>
                                        </p:tgtEl>
                                        <p:attrNameLst>
                                          <p:attrName>style.visibility</p:attrName>
                                        </p:attrNameLst>
                                      </p:cBhvr>
                                      <p:to>
                                        <p:strVal val="hidden"/>
                                      </p:to>
                                    </p:set>
                                  </p:sub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6087"/>
                                        </p:tgtEl>
                                        <p:attrNameLst>
                                          <p:attrName>style.visibility</p:attrName>
                                        </p:attrNameLst>
                                      </p:cBhvr>
                                      <p:to>
                                        <p:strVal val="visible"/>
                                      </p:to>
                                    </p:set>
                                    <p:anim calcmode="lin" valueType="num">
                                      <p:cBhvr additive="base">
                                        <p:cTn id="25" dur="500" fill="hold"/>
                                        <p:tgtEl>
                                          <p:spTgt spid="46087"/>
                                        </p:tgtEl>
                                        <p:attrNameLst>
                                          <p:attrName>ppt_x</p:attrName>
                                        </p:attrNameLst>
                                      </p:cBhvr>
                                      <p:tavLst>
                                        <p:tav tm="0">
                                          <p:val>
                                            <p:strVal val="0-#ppt_w/2"/>
                                          </p:val>
                                        </p:tav>
                                        <p:tav tm="100000">
                                          <p:val>
                                            <p:strVal val="#ppt_x"/>
                                          </p:val>
                                        </p:tav>
                                      </p:tavLst>
                                    </p:anim>
                                    <p:anim calcmode="lin" valueType="num">
                                      <p:cBhvr additive="base">
                                        <p:cTn id="26" dur="500" fill="hold"/>
                                        <p:tgtEl>
                                          <p:spTgt spid="4608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6088"/>
                                        </p:tgtEl>
                                        <p:attrNameLst>
                                          <p:attrName>style.visibility</p:attrName>
                                        </p:attrNameLst>
                                      </p:cBhvr>
                                      <p:to>
                                        <p:strVal val="visible"/>
                                      </p:to>
                                    </p:set>
                                    <p:anim calcmode="lin" valueType="num">
                                      <p:cBhvr additive="base">
                                        <p:cTn id="31" dur="500" fill="hold"/>
                                        <p:tgtEl>
                                          <p:spTgt spid="46088"/>
                                        </p:tgtEl>
                                        <p:attrNameLst>
                                          <p:attrName>ppt_x</p:attrName>
                                        </p:attrNameLst>
                                      </p:cBhvr>
                                      <p:tavLst>
                                        <p:tav tm="0">
                                          <p:val>
                                            <p:strVal val="0-#ppt_w/2"/>
                                          </p:val>
                                        </p:tav>
                                        <p:tav tm="100000">
                                          <p:val>
                                            <p:strVal val="#ppt_x"/>
                                          </p:val>
                                        </p:tav>
                                      </p:tavLst>
                                    </p:anim>
                                    <p:anim calcmode="lin" valueType="num">
                                      <p:cBhvr additive="base">
                                        <p:cTn id="32" dur="500" fill="hold"/>
                                        <p:tgtEl>
                                          <p:spTgt spid="46088"/>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46088"/>
                                        </p:tgtEl>
                                        <p:attrNameLst>
                                          <p:attrName>style.visibility</p:attrName>
                                        </p:attrNameLst>
                                      </p:cBhvr>
                                      <p:to>
                                        <p:strVal val="hidden"/>
                                      </p:to>
                                    </p:set>
                                  </p:sub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blinds(horizontal)">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4" grpId="0" bldLvl="0" animBg="1"/>
      <p:bldP spid="46085" grpId="0" bldLvl="0" animBg="1"/>
      <p:bldP spid="46086" grpId="0" bldLvl="0" animBg="1"/>
      <p:bldP spid="46087" grpId="0" bldLvl="0" animBg="1"/>
      <p:bldP spid="46088" grpId="0" bldLvl="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4032" name="矩形 214031"/>
          <p:cNvSpPr/>
          <p:nvPr/>
        </p:nvSpPr>
        <p:spPr>
          <a:xfrm>
            <a:off x="835660" y="735013"/>
            <a:ext cx="8312150" cy="579437"/>
          </a:xfrm>
          <a:prstGeom prst="rect">
            <a:avLst/>
          </a:prstGeom>
          <a:noFill/>
          <a:ln w="9525">
            <a:noFill/>
          </a:ln>
        </p:spPr>
        <p:txBody>
          <a:bodyPr wrap="none" anchor="ctr">
            <a:spAutoFit/>
          </a:bodyPr>
          <a:p>
            <a:r>
              <a:rPr lang="zh-CN" altLang="en-US" sz="3200" b="1" dirty="0">
                <a:solidFill>
                  <a:srgbClr val="FF0000"/>
                </a:solidFill>
                <a:latin typeface="Arial" panose="020B0604020202020204" pitchFamily="34" charset="0"/>
                <a:ea typeface="汉仪细中圆简" pitchFamily="49" charset="-122"/>
              </a:rPr>
              <a:t>中国革命为什么要走“农村包围城市”的道路？</a:t>
            </a:r>
            <a:endParaRPr lang="zh-CN" altLang="en-US" sz="3200" b="1" dirty="0">
              <a:solidFill>
                <a:srgbClr val="FF0000"/>
              </a:solidFill>
              <a:latin typeface="Arial" panose="020B0604020202020204" pitchFamily="34" charset="0"/>
              <a:ea typeface="汉仪细中圆简" pitchFamily="49" charset="-122"/>
            </a:endParaRPr>
          </a:p>
        </p:txBody>
      </p:sp>
      <p:sp>
        <p:nvSpPr>
          <p:cNvPr id="214033" name="矩形 214032"/>
          <p:cNvSpPr/>
          <p:nvPr/>
        </p:nvSpPr>
        <p:spPr>
          <a:xfrm>
            <a:off x="1405890" y="2060575"/>
            <a:ext cx="9430385" cy="2061210"/>
          </a:xfrm>
          <a:prstGeom prst="rect">
            <a:avLst/>
          </a:prstGeom>
          <a:noFill/>
          <a:ln w="19050" cap="flat" cmpd="sng">
            <a:noFill/>
            <a:prstDash val="solid"/>
            <a:miter/>
            <a:headEnd type="none" w="med" len="med"/>
            <a:tailEnd type="none" w="med" len="med"/>
          </a:ln>
        </p:spPr>
        <p:txBody>
          <a:bodyPr wrap="square" anchor="ctr">
            <a:spAutoFit/>
          </a:bodyPr>
          <a:p>
            <a:pPr defTabSz="0">
              <a:tabLst>
                <a:tab pos="847725" algn="l"/>
              </a:tabLst>
            </a:pPr>
            <a:r>
              <a:rPr lang="zh-CN" altLang="en-US" sz="3200" b="1" dirty="0">
                <a:solidFill>
                  <a:srgbClr val="FF0000"/>
                </a:solidFill>
                <a:latin typeface="Arial" panose="020B0604020202020204" pitchFamily="34" charset="0"/>
                <a:ea typeface="汉仪细中圆简" pitchFamily="49" charset="-122"/>
              </a:rPr>
              <a:t>具体原因：城市和农村的敌我力量对比。</a:t>
            </a:r>
            <a:endParaRPr lang="zh-CN" altLang="en-US" sz="3200" b="1" dirty="0">
              <a:solidFill>
                <a:srgbClr val="FF0000"/>
              </a:solidFill>
              <a:latin typeface="Arial" panose="020B0604020202020204" pitchFamily="34" charset="0"/>
              <a:ea typeface="汉仪细中圆简" pitchFamily="49" charset="-122"/>
            </a:endParaRPr>
          </a:p>
          <a:p>
            <a:pPr defTabSz="0">
              <a:tabLst>
                <a:tab pos="847725" algn="l"/>
              </a:tabLst>
            </a:pPr>
            <a:endParaRPr lang="zh-CN" altLang="en-US" sz="3200" b="1" dirty="0">
              <a:solidFill>
                <a:srgbClr val="FF0000"/>
              </a:solidFill>
              <a:latin typeface="Arial" panose="020B0604020202020204" pitchFamily="34" charset="0"/>
              <a:ea typeface="汉仪细中圆简" pitchFamily="49" charset="-122"/>
            </a:endParaRPr>
          </a:p>
          <a:p>
            <a:pPr defTabSz="0">
              <a:tabLst>
                <a:tab pos="847725" algn="l"/>
              </a:tabLst>
            </a:pPr>
            <a:endParaRPr lang="zh-CN" altLang="en-US" sz="3200" b="1" dirty="0">
              <a:solidFill>
                <a:srgbClr val="660066"/>
              </a:solidFill>
              <a:latin typeface="Arial" panose="020B0604020202020204" pitchFamily="34" charset="0"/>
              <a:ea typeface="汉仪细中圆简" pitchFamily="49" charset="-122"/>
            </a:endParaRPr>
          </a:p>
          <a:p>
            <a:pPr defTabSz="0">
              <a:tabLst>
                <a:tab pos="847725" algn="l"/>
              </a:tabLst>
            </a:pPr>
            <a:endParaRPr lang="zh-CN" altLang="en-US" sz="3200" b="1" dirty="0">
              <a:solidFill>
                <a:srgbClr val="660066"/>
              </a:solidFill>
              <a:latin typeface="Arial" panose="020B0604020202020204" pitchFamily="34" charset="0"/>
              <a:ea typeface="汉仪细中圆简" pitchFamily="49" charset="-122"/>
            </a:endParaRPr>
          </a:p>
        </p:txBody>
      </p:sp>
      <p:sp>
        <p:nvSpPr>
          <p:cNvPr id="214034" name="矩形 214033"/>
          <p:cNvSpPr/>
          <p:nvPr/>
        </p:nvSpPr>
        <p:spPr>
          <a:xfrm>
            <a:off x="1405890" y="2490312"/>
            <a:ext cx="9144000" cy="583565"/>
          </a:xfrm>
          <a:prstGeom prst="rect">
            <a:avLst/>
          </a:prstGeom>
          <a:noFill/>
          <a:ln w="28575">
            <a:noFill/>
          </a:ln>
        </p:spPr>
        <p:txBody>
          <a:bodyPr anchor="ctr">
            <a:spAutoFit/>
          </a:bodyPr>
          <a:p>
            <a:pPr defTabSz="0">
              <a:tabLst>
                <a:tab pos="847725" algn="l"/>
              </a:tabLst>
            </a:pPr>
            <a:r>
              <a:rPr lang="zh-CN" altLang="en-US" sz="3200" b="1" dirty="0">
                <a:solidFill>
                  <a:srgbClr val="000099"/>
                </a:solidFill>
                <a:latin typeface="Arial" panose="020B0604020202020204" pitchFamily="34" charset="0"/>
                <a:ea typeface="汉仪细中圆简" pitchFamily="49" charset="-122"/>
              </a:rPr>
              <a:t>城市：工人阶级力量薄弱，反动势力相对强大；</a:t>
            </a:r>
            <a:endParaRPr lang="zh-CN" altLang="en-US" sz="3200" b="1" dirty="0">
              <a:solidFill>
                <a:srgbClr val="000099"/>
              </a:solidFill>
              <a:latin typeface="Arial" panose="020B0604020202020204" pitchFamily="34" charset="0"/>
              <a:ea typeface="汉仪细中圆简" pitchFamily="49" charset="-122"/>
            </a:endParaRPr>
          </a:p>
        </p:txBody>
      </p:sp>
      <p:sp>
        <p:nvSpPr>
          <p:cNvPr id="214035" name="矩形 214034"/>
          <p:cNvSpPr/>
          <p:nvPr/>
        </p:nvSpPr>
        <p:spPr>
          <a:xfrm>
            <a:off x="1405890" y="3031649"/>
            <a:ext cx="9144000" cy="583565"/>
          </a:xfrm>
          <a:prstGeom prst="rect">
            <a:avLst/>
          </a:prstGeom>
          <a:noFill/>
          <a:ln w="28575">
            <a:noFill/>
          </a:ln>
        </p:spPr>
        <p:txBody>
          <a:bodyPr anchor="ctr">
            <a:spAutoFit/>
          </a:bodyPr>
          <a:p>
            <a:pPr defTabSz="0">
              <a:tabLst>
                <a:tab pos="847725" algn="l"/>
              </a:tabLst>
            </a:pPr>
            <a:r>
              <a:rPr lang="zh-CN" altLang="en-US" sz="3200" b="1" dirty="0">
                <a:solidFill>
                  <a:srgbClr val="660066"/>
                </a:solidFill>
                <a:latin typeface="Arial" panose="020B0604020202020204" pitchFamily="34" charset="0"/>
                <a:ea typeface="汉仪细中圆简" pitchFamily="49" charset="-122"/>
              </a:rPr>
              <a:t>农村：反动势力相对薄弱；</a:t>
            </a:r>
            <a:endParaRPr lang="zh-CN" altLang="en-US" sz="3200" b="1" dirty="0">
              <a:solidFill>
                <a:srgbClr val="660066"/>
              </a:solidFill>
              <a:latin typeface="Arial" panose="020B0604020202020204" pitchFamily="34" charset="0"/>
              <a:ea typeface="汉仪细中圆简" pitchFamily="49" charset="-122"/>
            </a:endParaRPr>
          </a:p>
        </p:txBody>
      </p:sp>
      <p:sp>
        <p:nvSpPr>
          <p:cNvPr id="214036" name="矩形 214035"/>
          <p:cNvSpPr/>
          <p:nvPr/>
        </p:nvSpPr>
        <p:spPr>
          <a:xfrm>
            <a:off x="929640" y="3031490"/>
            <a:ext cx="9620250" cy="1076325"/>
          </a:xfrm>
          <a:prstGeom prst="rect">
            <a:avLst/>
          </a:prstGeom>
          <a:noFill/>
          <a:ln w="28575">
            <a:noFill/>
          </a:ln>
        </p:spPr>
        <p:txBody>
          <a:bodyPr wrap="square" anchor="ctr">
            <a:spAutoFit/>
          </a:bodyPr>
          <a:p>
            <a:pPr defTabSz="0">
              <a:tabLst>
                <a:tab pos="847725" algn="l"/>
              </a:tabLst>
            </a:pPr>
            <a:r>
              <a:rPr lang="en-US" altLang="zh-CN" sz="3200" b="1" dirty="0">
                <a:solidFill>
                  <a:srgbClr val="660066"/>
                </a:solidFill>
                <a:latin typeface="Arial" panose="020B0604020202020204" pitchFamily="34" charset="0"/>
                <a:ea typeface="汉仪细中圆简" pitchFamily="49" charset="-122"/>
              </a:rPr>
              <a:t>                                              </a:t>
            </a:r>
            <a:r>
              <a:rPr lang="zh-CN" altLang="en-US" sz="3200" b="1" dirty="0">
                <a:solidFill>
                  <a:srgbClr val="660066"/>
                </a:solidFill>
                <a:latin typeface="Arial" panose="020B0604020202020204" pitchFamily="34" charset="0"/>
                <a:ea typeface="汉仪细中圆简" pitchFamily="49" charset="-122"/>
              </a:rPr>
              <a:t>农民阶级占主体，且有   </a:t>
            </a:r>
            <a:endParaRPr lang="zh-CN" altLang="en-US" sz="3200" b="1" dirty="0">
              <a:solidFill>
                <a:srgbClr val="660066"/>
              </a:solidFill>
              <a:latin typeface="Arial" panose="020B0604020202020204" pitchFamily="34" charset="0"/>
              <a:ea typeface="汉仪细中圆简" pitchFamily="49" charset="-122"/>
            </a:endParaRPr>
          </a:p>
          <a:p>
            <a:pPr defTabSz="0">
              <a:tabLst>
                <a:tab pos="847725" algn="l"/>
              </a:tabLst>
            </a:pPr>
            <a:r>
              <a:rPr lang="zh-CN" altLang="en-US" sz="3200" b="1" dirty="0">
                <a:solidFill>
                  <a:srgbClr val="660066"/>
                </a:solidFill>
                <a:latin typeface="Arial" panose="020B0604020202020204" pitchFamily="34" charset="0"/>
                <a:ea typeface="汉仪细中圆简" pitchFamily="49" charset="-122"/>
              </a:rPr>
              <a:t>              革命的要求，是革命的主力军。（敌弱我强）</a:t>
            </a:r>
            <a:endParaRPr lang="zh-CN" altLang="en-US" sz="3200" b="1">
              <a:solidFill>
                <a:srgbClr val="660066"/>
              </a:solidFill>
              <a:latin typeface="Arial" panose="020B0604020202020204" pitchFamily="34" charset="0"/>
              <a:ea typeface="汉仪细中圆简" pitchFamily="49" charset="-122"/>
            </a:endParaRPr>
          </a:p>
        </p:txBody>
      </p:sp>
      <p:sp>
        <p:nvSpPr>
          <p:cNvPr id="214038" name="矩形 214037"/>
          <p:cNvSpPr/>
          <p:nvPr/>
        </p:nvSpPr>
        <p:spPr>
          <a:xfrm>
            <a:off x="2244725" y="5072063"/>
            <a:ext cx="7701915" cy="1322070"/>
          </a:xfrm>
          <a:prstGeom prst="rect">
            <a:avLst/>
          </a:prstGeom>
          <a:noFill/>
          <a:ln w="19050" cap="flat" cmpd="sng">
            <a:noFill/>
            <a:prstDash val="solid"/>
            <a:miter/>
            <a:headEnd type="none" w="med" len="med"/>
            <a:tailEnd type="none" w="med" len="med"/>
          </a:ln>
        </p:spPr>
        <p:txBody>
          <a:bodyPr wrap="square" anchor="ctr">
            <a:spAutoFit/>
          </a:bodyPr>
          <a:p>
            <a:pPr algn="ctr" defTabSz="0">
              <a:tabLst>
                <a:tab pos="847725" algn="l"/>
              </a:tabLst>
            </a:pPr>
            <a:r>
              <a:rPr lang="zh-CN" altLang="en-US" sz="4000" b="1" dirty="0">
                <a:solidFill>
                  <a:srgbClr val="FF0000"/>
                </a:solidFill>
                <a:latin typeface="Arial" panose="020B0604020202020204" pitchFamily="34" charset="0"/>
                <a:ea typeface="汉仪细中圆简" pitchFamily="49" charset="-122"/>
              </a:rPr>
              <a:t>根本原因：国情（</a:t>
            </a:r>
            <a:r>
              <a:rPr lang="zh-CN" altLang="en-US" sz="4000" b="1" dirty="0">
                <a:solidFill>
                  <a:srgbClr val="0070C0"/>
                </a:solidFill>
                <a:latin typeface="Arial" panose="020B0604020202020204" pitchFamily="34" charset="0"/>
                <a:ea typeface="汉仪细中圆简" pitchFamily="49" charset="-122"/>
              </a:rPr>
              <a:t>半殖民地半封建的社会性质</a:t>
            </a:r>
            <a:r>
              <a:rPr lang="zh-CN" altLang="en-US" sz="4000" b="1" dirty="0">
                <a:solidFill>
                  <a:srgbClr val="FF0000"/>
                </a:solidFill>
                <a:latin typeface="Arial" panose="020B0604020202020204" pitchFamily="34" charset="0"/>
                <a:ea typeface="汉仪细中圆简" pitchFamily="49" charset="-122"/>
              </a:rPr>
              <a:t>）决定。</a:t>
            </a:r>
            <a:endParaRPr lang="zh-CN" altLang="en-US" sz="4000" b="1" dirty="0">
              <a:solidFill>
                <a:srgbClr val="FF0000"/>
              </a:solidFill>
              <a:latin typeface="Arial" panose="020B0604020202020204" pitchFamily="34" charset="0"/>
              <a:ea typeface="汉仪细中圆简"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4033"/>
                                        </p:tgtEl>
                                        <p:attrNameLst>
                                          <p:attrName>style.visibility</p:attrName>
                                        </p:attrNameLst>
                                      </p:cBhvr>
                                      <p:to>
                                        <p:strVal val="visible"/>
                                      </p:to>
                                    </p:set>
                                    <p:animEffect transition="in" filter="blinds(horizontal)">
                                      <p:cBhvr>
                                        <p:cTn id="7" dur="500"/>
                                        <p:tgtEl>
                                          <p:spTgt spid="21403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14034"/>
                                        </p:tgtEl>
                                        <p:attrNameLst>
                                          <p:attrName>style.visibility</p:attrName>
                                        </p:attrNameLst>
                                      </p:cBhvr>
                                      <p:to>
                                        <p:strVal val="visible"/>
                                      </p:to>
                                    </p:set>
                                    <p:animEffect transition="in" filter="blinds(horizontal)">
                                      <p:cBhvr>
                                        <p:cTn id="12" dur="500"/>
                                        <p:tgtEl>
                                          <p:spTgt spid="21403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14035"/>
                                        </p:tgtEl>
                                        <p:attrNameLst>
                                          <p:attrName>style.visibility</p:attrName>
                                        </p:attrNameLst>
                                      </p:cBhvr>
                                      <p:to>
                                        <p:strVal val="visible"/>
                                      </p:to>
                                    </p:set>
                                    <p:animEffect transition="in" filter="blinds(horizontal)">
                                      <p:cBhvr>
                                        <p:cTn id="17" dur="500"/>
                                        <p:tgtEl>
                                          <p:spTgt spid="21403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14036"/>
                                        </p:tgtEl>
                                        <p:attrNameLst>
                                          <p:attrName>style.visibility</p:attrName>
                                        </p:attrNameLst>
                                      </p:cBhvr>
                                      <p:to>
                                        <p:strVal val="visible"/>
                                      </p:to>
                                    </p:set>
                                    <p:animEffect transition="in" filter="blinds(horizontal)">
                                      <p:cBhvr>
                                        <p:cTn id="22" dur="500"/>
                                        <p:tgtEl>
                                          <p:spTgt spid="21403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14038"/>
                                        </p:tgtEl>
                                        <p:attrNameLst>
                                          <p:attrName>style.visibility</p:attrName>
                                        </p:attrNameLst>
                                      </p:cBhvr>
                                      <p:to>
                                        <p:strVal val="visible"/>
                                      </p:to>
                                    </p:set>
                                    <p:animEffect transition="in" filter="blinds(horizontal)">
                                      <p:cBhvr>
                                        <p:cTn id="27" dur="500"/>
                                        <p:tgtEl>
                                          <p:spTgt spid="2140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033" grpId="0" bldLvl="0" animBg="1"/>
      <p:bldP spid="214034" grpId="0"/>
      <p:bldP spid="214035" grpId="0"/>
      <p:bldP spid="214036" grpId="0"/>
      <p:bldP spid="214038" grpId="0" bldLvl="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文本框 41986"/>
          <p:cNvSpPr txBox="1">
            <a:spLocks noChangeArrowheads="1"/>
          </p:cNvSpPr>
          <p:nvPr/>
        </p:nvSpPr>
        <p:spPr bwMode="auto">
          <a:xfrm>
            <a:off x="1066165" y="908685"/>
            <a:ext cx="10737215"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zh-CN" sz="2800" b="1" noProof="1">
                <a:solidFill>
                  <a:srgbClr val="0000FF"/>
                </a:solidFill>
                <a:latin typeface="微软雅黑" panose="020B0503020204020204" charset="-122"/>
                <a:ea typeface="微软雅黑" panose="020B0503020204020204" charset="-122"/>
              </a:rPr>
              <a:t>    1931</a:t>
            </a:r>
            <a:r>
              <a:rPr lang="zh-CN" altLang="en-US" sz="2800" b="1" noProof="1">
                <a:solidFill>
                  <a:srgbClr val="0000FF"/>
                </a:solidFill>
                <a:latin typeface="微软雅黑" panose="020B0503020204020204" charset="-122"/>
                <a:ea typeface="微软雅黑" panose="020B0503020204020204" charset="-122"/>
              </a:rPr>
              <a:t>年冬，中华苏维埃第一次全国代表大会在江西瑞金召开。会议宣布成立中华苏维埃共和国临时政府，定都瑞金，毛泽东当选为临时中央政府主席。中华苏维埃共和国临时中央政府的建立，是中国共产党人创建人民革命政权的宝贵探索与尝试。</a:t>
            </a:r>
            <a:endParaRPr lang="zh-CN" altLang="en-US" sz="2800" b="1" noProof="1">
              <a:solidFill>
                <a:srgbClr val="0000FF"/>
              </a:solidFill>
              <a:latin typeface="微软雅黑" panose="020B0503020204020204" charset="-122"/>
              <a:ea typeface="微软雅黑" panose="020B0503020204020204" charset="-122"/>
            </a:endParaRPr>
          </a:p>
        </p:txBody>
      </p:sp>
      <p:pic>
        <p:nvPicPr>
          <p:cNvPr id="31747"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081713" y="3654108"/>
            <a:ext cx="5046662" cy="317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1" name="文本框 38920"/>
          <p:cNvSpPr txBox="1">
            <a:spLocks noChangeArrowheads="1"/>
          </p:cNvSpPr>
          <p:nvPr/>
        </p:nvSpPr>
        <p:spPr bwMode="auto">
          <a:xfrm>
            <a:off x="2482850" y="6091238"/>
            <a:ext cx="35988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noProof="1">
                <a:solidFill>
                  <a:srgbClr val="0000FF"/>
                </a:solidFill>
                <a:latin typeface="微软雅黑" panose="020B0503020204020204" charset="-122"/>
                <a:ea typeface="微软雅黑" panose="020B0503020204020204" charset="-122"/>
              </a:rPr>
              <a:t>瑞金临时中央政府大礼堂</a:t>
            </a:r>
            <a:endParaRPr lang="zh-CN" altLang="en-US" sz="2400" b="1" noProof="1">
              <a:solidFill>
                <a:srgbClr val="0000FF"/>
              </a:solidFill>
              <a:latin typeface="微软雅黑" panose="020B0503020204020204" charset="-122"/>
              <a:ea typeface="微软雅黑" panose="020B0503020204020204" charset="-122"/>
            </a:endParaRPr>
          </a:p>
        </p:txBody>
      </p:sp>
      <p:sp>
        <p:nvSpPr>
          <p:cNvPr id="8" name="矩形 7174"/>
          <p:cNvSpPr>
            <a:spLocks noChangeArrowheads="1"/>
          </p:cNvSpPr>
          <p:nvPr/>
        </p:nvSpPr>
        <p:spPr bwMode="auto">
          <a:xfrm>
            <a:off x="821055" y="169545"/>
            <a:ext cx="453707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charset="-122"/>
                <a:ea typeface="微软雅黑" panose="020B0503020204020204" charset="-122"/>
              </a:rPr>
              <a:t>3.</a:t>
            </a:r>
            <a:r>
              <a:rPr lang="zh-CN" altLang="en-US" sz="3200" b="1" dirty="0">
                <a:latin typeface="微软雅黑" panose="020B0503020204020204" charset="-122"/>
                <a:ea typeface="微软雅黑" panose="020B0503020204020204" charset="-122"/>
              </a:rPr>
              <a:t>中华苏维埃政府成立</a:t>
            </a:r>
            <a:endParaRPr lang="zh-CN" altLang="en-US" sz="32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p:tgtEl>
                                          <p:spTgt spid="8"/>
                                        </p:tgtEl>
                                        <p:attrNameLst>
                                          <p:attrName>ppt_y</p:attrName>
                                        </p:attrNameLst>
                                      </p:cBhvr>
                                      <p:tavLst>
                                        <p:tav tm="0">
                                          <p:val>
                                            <p:strVal val="#ppt_y+#ppt_h*1.125000"/>
                                          </p:val>
                                        </p:tav>
                                        <p:tav tm="100000">
                                          <p:val>
                                            <p:strVal val="#ppt_y"/>
                                          </p:val>
                                        </p:tav>
                                      </p:tavLst>
                                    </p:anim>
                                    <p:animEffect transition="in" filter="wipe(up)">
                                      <p:cBhvr>
                                        <p:cTn id="8" dur="500"/>
                                        <p:tgtEl>
                                          <p:spTgt spid="8"/>
                                        </p:tgtEl>
                                      </p:cBhvr>
                                    </p:animEffect>
                                  </p:childTnLst>
                                </p:cTn>
                              </p:par>
                            </p:childTnLst>
                          </p:cTn>
                        </p:par>
                      </p:childTnLst>
                    </p:cTn>
                  </p:par>
                  <p:par>
                    <p:cTn id="9" fill="hold">
                      <p:stCondLst>
                        <p:cond delay="indefinite"/>
                      </p:stCondLst>
                      <p:childTnLst>
                        <p:par>
                          <p:cTn id="10" fill="hold">
                            <p:stCondLst>
                              <p:cond delay="0"/>
                            </p:stCondLst>
                            <p:childTnLst>
                              <p:par>
                                <p:cTn id="11" presetID="27" presetClass="entr" presetSubtype="0" fill="hold" grpId="0" nodeType="clickEffect">
                                  <p:stCondLst>
                                    <p:cond delay="0"/>
                                  </p:stCondLst>
                                  <p:iterate type="lt">
                                    <p:tmPct val="50000"/>
                                  </p:iterate>
                                  <p:childTnLst>
                                    <p:set>
                                      <p:cBhvr>
                                        <p:cTn id="12" dur="1" fill="hold">
                                          <p:stCondLst>
                                            <p:cond delay="0"/>
                                          </p:stCondLst>
                                        </p:cTn>
                                        <p:tgtEl>
                                          <p:spTgt spid="41987"/>
                                        </p:tgtEl>
                                        <p:attrNameLst>
                                          <p:attrName>style.visibility</p:attrName>
                                        </p:attrNameLst>
                                      </p:cBhvr>
                                      <p:to>
                                        <p:strVal val="visible"/>
                                      </p:to>
                                    </p:set>
                                    <p:anim calcmode="discrete" valueType="clr">
                                      <p:cBhvr override="childStyle">
                                        <p:cTn id="13" dur="80"/>
                                        <p:tgtEl>
                                          <p:spTgt spid="41987"/>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41987"/>
                                        </p:tgtEl>
                                        <p:attrNameLst>
                                          <p:attrName>fillcolor</p:attrName>
                                        </p:attrNameLst>
                                      </p:cBhvr>
                                      <p:tavLst>
                                        <p:tav tm="0">
                                          <p:val>
                                            <p:clrVal>
                                              <a:schemeClr val="accent2"/>
                                            </p:clrVal>
                                          </p:val>
                                        </p:tav>
                                        <p:tav tm="50000">
                                          <p:val>
                                            <p:clrVal>
                                              <a:schemeClr val="hlink"/>
                                            </p:clrVal>
                                          </p:val>
                                        </p:tav>
                                      </p:tavLst>
                                    </p:anim>
                                    <p:set>
                                      <p:cBhvr>
                                        <p:cTn id="15" dur="80"/>
                                        <p:tgtEl>
                                          <p:spTgt spid="41987"/>
                                        </p:tgtEl>
                                        <p:attrNameLst>
                                          <p:attrName>fill.type</p:attrName>
                                        </p:attrNameLst>
                                      </p:cBhvr>
                                      <p:to>
                                        <p:strVal val="solid"/>
                                      </p:to>
                                    </p:set>
                                  </p:childTnLst>
                                </p:cTn>
                              </p:par>
                            </p:childTnLst>
                          </p:cTn>
                        </p:par>
                      </p:childTnLst>
                    </p:cTn>
                  </p:par>
                  <p:par>
                    <p:cTn id="16" fill="hold">
                      <p:stCondLst>
                        <p:cond delay="indefinite"/>
                      </p:stCondLst>
                      <p:childTnLst>
                        <p:par>
                          <p:cTn id="17" fill="hold">
                            <p:stCondLst>
                              <p:cond delay="0"/>
                            </p:stCondLst>
                            <p:childTnLst>
                              <p:par>
                                <p:cTn id="18" presetID="30" presetClass="entr" presetSubtype="0" fill="hold" nodeType="clickEffect">
                                  <p:stCondLst>
                                    <p:cond delay="0"/>
                                  </p:stCondLst>
                                  <p:childTnLst>
                                    <p:set>
                                      <p:cBhvr>
                                        <p:cTn id="19" dur="1" fill="hold">
                                          <p:stCondLst>
                                            <p:cond delay="0"/>
                                          </p:stCondLst>
                                        </p:cTn>
                                        <p:tgtEl>
                                          <p:spTgt spid="31747"/>
                                        </p:tgtEl>
                                        <p:attrNameLst>
                                          <p:attrName>style.visibility</p:attrName>
                                        </p:attrNameLst>
                                      </p:cBhvr>
                                      <p:to>
                                        <p:strVal val="visible"/>
                                      </p:to>
                                    </p:set>
                                    <p:animEffect transition="in" filter="fade">
                                      <p:cBhvr>
                                        <p:cTn id="20" dur="800" decel="100000"/>
                                        <p:tgtEl>
                                          <p:spTgt spid="31747"/>
                                        </p:tgtEl>
                                      </p:cBhvr>
                                    </p:animEffect>
                                    <p:anim calcmode="lin" valueType="num">
                                      <p:cBhvr>
                                        <p:cTn id="21" dur="800" decel="100000" fill="hold"/>
                                        <p:tgtEl>
                                          <p:spTgt spid="31747"/>
                                        </p:tgtEl>
                                        <p:attrNameLst>
                                          <p:attrName>style.rotation</p:attrName>
                                        </p:attrNameLst>
                                      </p:cBhvr>
                                      <p:tavLst>
                                        <p:tav tm="0">
                                          <p:val>
                                            <p:fltVal val="-90"/>
                                          </p:val>
                                        </p:tav>
                                        <p:tav tm="100000">
                                          <p:val>
                                            <p:fltVal val="0"/>
                                          </p:val>
                                        </p:tav>
                                      </p:tavLst>
                                    </p:anim>
                                    <p:anim calcmode="lin" valueType="num">
                                      <p:cBhvr>
                                        <p:cTn id="22" dur="800" decel="100000" fill="hold"/>
                                        <p:tgtEl>
                                          <p:spTgt spid="31747"/>
                                        </p:tgtEl>
                                        <p:attrNameLst>
                                          <p:attrName>ppt_x</p:attrName>
                                        </p:attrNameLst>
                                      </p:cBhvr>
                                      <p:tavLst>
                                        <p:tav tm="0">
                                          <p:val>
                                            <p:strVal val="#ppt_x+0.4"/>
                                          </p:val>
                                        </p:tav>
                                        <p:tav tm="100000">
                                          <p:val>
                                            <p:strVal val="#ppt_x-0.05"/>
                                          </p:val>
                                        </p:tav>
                                      </p:tavLst>
                                    </p:anim>
                                    <p:anim calcmode="lin" valueType="num">
                                      <p:cBhvr>
                                        <p:cTn id="23" dur="800" decel="100000" fill="hold"/>
                                        <p:tgtEl>
                                          <p:spTgt spid="31747"/>
                                        </p:tgtEl>
                                        <p:attrNameLst>
                                          <p:attrName>ppt_y</p:attrName>
                                        </p:attrNameLst>
                                      </p:cBhvr>
                                      <p:tavLst>
                                        <p:tav tm="0">
                                          <p:val>
                                            <p:strVal val="#ppt_y-0.4"/>
                                          </p:val>
                                        </p:tav>
                                        <p:tav tm="100000">
                                          <p:val>
                                            <p:strVal val="#ppt_y+0.1"/>
                                          </p:val>
                                        </p:tav>
                                      </p:tavLst>
                                    </p:anim>
                                    <p:anim calcmode="lin" valueType="num">
                                      <p:cBhvr>
                                        <p:cTn id="24" dur="200" accel="100000" fill="hold">
                                          <p:stCondLst>
                                            <p:cond delay="800"/>
                                          </p:stCondLst>
                                        </p:cTn>
                                        <p:tgtEl>
                                          <p:spTgt spid="31747"/>
                                        </p:tgtEl>
                                        <p:attrNameLst>
                                          <p:attrName>ppt_x</p:attrName>
                                        </p:attrNameLst>
                                      </p:cBhvr>
                                      <p:tavLst>
                                        <p:tav tm="0">
                                          <p:val>
                                            <p:strVal val="#ppt_x-0.05"/>
                                          </p:val>
                                        </p:tav>
                                        <p:tav tm="100000">
                                          <p:val>
                                            <p:strVal val="#ppt_x"/>
                                          </p:val>
                                        </p:tav>
                                      </p:tavLst>
                                    </p:anim>
                                    <p:anim calcmode="lin" valueType="num">
                                      <p:cBhvr>
                                        <p:cTn id="25" dur="200" accel="100000" fill="hold">
                                          <p:stCondLst>
                                            <p:cond delay="800"/>
                                          </p:stCondLst>
                                        </p:cTn>
                                        <p:tgtEl>
                                          <p:spTgt spid="31747"/>
                                        </p:tgtEl>
                                        <p:attrNameLst>
                                          <p:attrName>ppt_y</p:attrName>
                                        </p:attrNameLst>
                                      </p:cBhvr>
                                      <p:tavLst>
                                        <p:tav tm="0">
                                          <p:val>
                                            <p:strVal val="#ppt_y+0.1"/>
                                          </p:val>
                                        </p:tav>
                                        <p:tav tm="100000">
                                          <p:val>
                                            <p:strVal val="#ppt_y"/>
                                          </p:val>
                                        </p:tav>
                                      </p:tavLst>
                                    </p:anim>
                                  </p:childTnLst>
                                </p:cTn>
                              </p:par>
                              <p:par>
                                <p:cTn id="26" presetID="30" presetClass="entr" presetSubtype="0" fill="hold" grpId="0" nodeType="withEffect">
                                  <p:stCondLst>
                                    <p:cond delay="0"/>
                                  </p:stCondLst>
                                  <p:childTnLst>
                                    <p:set>
                                      <p:cBhvr>
                                        <p:cTn id="27" dur="1" fill="hold">
                                          <p:stCondLst>
                                            <p:cond delay="0"/>
                                          </p:stCondLst>
                                        </p:cTn>
                                        <p:tgtEl>
                                          <p:spTgt spid="38921"/>
                                        </p:tgtEl>
                                        <p:attrNameLst>
                                          <p:attrName>style.visibility</p:attrName>
                                        </p:attrNameLst>
                                      </p:cBhvr>
                                      <p:to>
                                        <p:strVal val="visible"/>
                                      </p:to>
                                    </p:set>
                                    <p:animEffect transition="in" filter="fade">
                                      <p:cBhvr>
                                        <p:cTn id="28" dur="800" decel="100000"/>
                                        <p:tgtEl>
                                          <p:spTgt spid="38921"/>
                                        </p:tgtEl>
                                      </p:cBhvr>
                                    </p:animEffect>
                                    <p:anim calcmode="lin" valueType="num">
                                      <p:cBhvr>
                                        <p:cTn id="29" dur="800" decel="100000" fill="hold"/>
                                        <p:tgtEl>
                                          <p:spTgt spid="38921"/>
                                        </p:tgtEl>
                                        <p:attrNameLst>
                                          <p:attrName>style.rotation</p:attrName>
                                        </p:attrNameLst>
                                      </p:cBhvr>
                                      <p:tavLst>
                                        <p:tav tm="0">
                                          <p:val>
                                            <p:fltVal val="-90"/>
                                          </p:val>
                                        </p:tav>
                                        <p:tav tm="100000">
                                          <p:val>
                                            <p:fltVal val="0"/>
                                          </p:val>
                                        </p:tav>
                                      </p:tavLst>
                                    </p:anim>
                                    <p:anim calcmode="lin" valueType="num">
                                      <p:cBhvr>
                                        <p:cTn id="30" dur="800" decel="100000" fill="hold"/>
                                        <p:tgtEl>
                                          <p:spTgt spid="38921"/>
                                        </p:tgtEl>
                                        <p:attrNameLst>
                                          <p:attrName>ppt_x</p:attrName>
                                        </p:attrNameLst>
                                      </p:cBhvr>
                                      <p:tavLst>
                                        <p:tav tm="0">
                                          <p:val>
                                            <p:strVal val="#ppt_x+0.4"/>
                                          </p:val>
                                        </p:tav>
                                        <p:tav tm="100000">
                                          <p:val>
                                            <p:strVal val="#ppt_x-0.05"/>
                                          </p:val>
                                        </p:tav>
                                      </p:tavLst>
                                    </p:anim>
                                    <p:anim calcmode="lin" valueType="num">
                                      <p:cBhvr>
                                        <p:cTn id="31" dur="800" decel="100000" fill="hold"/>
                                        <p:tgtEl>
                                          <p:spTgt spid="38921"/>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38921"/>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3892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p:bldP spid="38921" grpId="0"/>
      <p:bldP spid="8" grpId="0" bldLvl="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755015" y="458470"/>
            <a:ext cx="10800715" cy="814070"/>
          </a:xfrm>
        </p:spPr>
        <p:txBody>
          <a:bodyPr/>
          <a:p>
            <a:r>
              <a:rPr lang="zh-CN" altLang="en-US" sz="3600" b="1">
                <a:latin typeface="宋体" panose="02010600030101010101" pitchFamily="2" charset="-122"/>
                <a:ea typeface="宋体" panose="02010600030101010101" pitchFamily="2" charset="-122"/>
                <a:cs typeface="宋体" panose="02010600030101010101" pitchFamily="2" charset="-122"/>
              </a:rPr>
              <a:t>第五次反“围剿”失利，红军长征</a:t>
            </a:r>
            <a:endParaRPr lang="zh-CN" altLang="en-US" sz="3600" b="1">
              <a:latin typeface="宋体" panose="02010600030101010101" pitchFamily="2" charset="-122"/>
              <a:ea typeface="宋体" panose="02010600030101010101" pitchFamily="2" charset="-122"/>
              <a:cs typeface="宋体" panose="02010600030101010101" pitchFamily="2" charset="-122"/>
            </a:endParaRPr>
          </a:p>
        </p:txBody>
      </p:sp>
      <p:sp>
        <p:nvSpPr>
          <p:cNvPr id="3" name="内容占位符 2"/>
          <p:cNvSpPr>
            <a:spLocks noGrp="1"/>
          </p:cNvSpPr>
          <p:nvPr>
            <p:ph idx="1"/>
          </p:nvPr>
        </p:nvSpPr>
        <p:spPr>
          <a:xfrm>
            <a:off x="755015" y="1575435"/>
            <a:ext cx="10337800" cy="2103120"/>
          </a:xfrm>
        </p:spPr>
        <p:txBody>
          <a:bodyPr/>
          <a:p>
            <a:pPr marL="0" indent="0">
              <a:buNone/>
            </a:pPr>
            <a:r>
              <a:rPr lang="zh-CN" altLang="en-US" sz="3200" b="1">
                <a:latin typeface="Times New Roman" panose="02020603050405020304" charset="0"/>
                <a:cs typeface="Times New Roman" panose="02020603050405020304" charset="0"/>
              </a:rPr>
              <a:t>（</a:t>
            </a:r>
            <a:r>
              <a:rPr lang="en-US" altLang="zh-CN" sz="3200" b="1">
                <a:latin typeface="Times New Roman" panose="02020603050405020304" charset="0"/>
                <a:cs typeface="Times New Roman" panose="02020603050405020304" charset="0"/>
              </a:rPr>
              <a:t>1</a:t>
            </a:r>
            <a:r>
              <a:rPr lang="zh-CN" altLang="en-US" sz="3200" b="1">
                <a:latin typeface="Times New Roman" panose="02020603050405020304" charset="0"/>
                <a:cs typeface="Times New Roman" panose="02020603050405020304" charset="0"/>
              </a:rPr>
              <a:t>）</a:t>
            </a:r>
            <a:r>
              <a:rPr lang="zh-CN" altLang="en-US" sz="3200" b="1"/>
              <a:t>长征原因：</a:t>
            </a:r>
            <a:endParaRPr lang="zh-CN" altLang="en-US" sz="3200" b="1"/>
          </a:p>
          <a:p>
            <a:r>
              <a:rPr lang="zh-CN" altLang="en-US" sz="3200" b="1"/>
              <a:t>①直接原因：红军第五次反</a:t>
            </a:r>
            <a:r>
              <a:rPr lang="en-US" altLang="zh-CN" sz="3200" b="1">
                <a:latin typeface="宋体" panose="02010600030101010101" pitchFamily="2" charset="-122"/>
                <a:ea typeface="宋体" panose="02010600030101010101" pitchFamily="2" charset="-122"/>
              </a:rPr>
              <a:t>“</a:t>
            </a:r>
            <a:r>
              <a:rPr lang="zh-CN" altLang="en-US" sz="3200" b="1"/>
              <a:t>围剿”失利。</a:t>
            </a:r>
            <a:endParaRPr lang="zh-CN" altLang="en-US" sz="3200" b="1"/>
          </a:p>
          <a:p>
            <a:r>
              <a:rPr lang="zh-CN" altLang="en-US" sz="3200" b="1"/>
              <a:t>②根本原因：王明</a:t>
            </a:r>
            <a:r>
              <a:rPr lang="zh-CN" altLang="en-US" sz="3200" b="1">
                <a:solidFill>
                  <a:srgbClr val="FF0000"/>
                </a:solidFill>
              </a:rPr>
              <a:t>“左”倾</a:t>
            </a:r>
            <a:r>
              <a:rPr lang="zh-CN" altLang="en-US" sz="3200" b="1"/>
              <a:t>错误的指导。</a:t>
            </a:r>
            <a:endParaRPr lang="zh-CN" altLang="en-US" sz="3200" b="1"/>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Rectangle 13"/>
          <p:cNvSpPr>
            <a:spLocks noChangeArrowheads="1"/>
          </p:cNvSpPr>
          <p:nvPr/>
        </p:nvSpPr>
        <p:spPr bwMode="auto">
          <a:xfrm>
            <a:off x="3311525" y="333375"/>
            <a:ext cx="556895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b="1" dirty="0">
                <a:latin typeface="微软雅黑" panose="020B0503020204020204" charset="-122"/>
                <a:ea typeface="微软雅黑" panose="020B0503020204020204" charset="-122"/>
              </a:rPr>
              <a:t>五次反围剿情况对比</a:t>
            </a:r>
            <a:endParaRPr lang="zh-CN" altLang="en-US" sz="3600" b="1" dirty="0">
              <a:latin typeface="微软雅黑" panose="020B0503020204020204" charset="-122"/>
              <a:ea typeface="微软雅黑" panose="020B0503020204020204" charset="-122"/>
            </a:endParaRPr>
          </a:p>
        </p:txBody>
      </p:sp>
      <p:sp>
        <p:nvSpPr>
          <p:cNvPr id="18434" name="文本框 18433"/>
          <p:cNvSpPr txBox="1">
            <a:spLocks noChangeArrowheads="1"/>
          </p:cNvSpPr>
          <p:nvPr/>
        </p:nvSpPr>
        <p:spPr bwMode="auto">
          <a:xfrm>
            <a:off x="1774825" y="5085184"/>
            <a:ext cx="8642350" cy="14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3200" b="1" noProof="1">
                <a:latin typeface="微软雅黑" panose="020B0503020204020204" charset="-122"/>
                <a:ea typeface="微软雅黑" panose="020B0503020204020204" charset="-122"/>
              </a:rPr>
              <a:t>想一想：第五次反“围剿”的结果如何呢？ 红军为什么会出现这样的局面？ </a:t>
            </a:r>
            <a:endParaRPr lang="zh-CN" altLang="en-US" sz="3200" b="1" noProof="1">
              <a:latin typeface="微软雅黑" panose="020B0503020204020204" charset="-122"/>
              <a:ea typeface="微软雅黑" panose="020B0503020204020204" charset="-122"/>
            </a:endParaRPr>
          </a:p>
        </p:txBody>
      </p:sp>
      <p:pic>
        <p:nvPicPr>
          <p:cNvPr id="9219" name="图片 1" descr="图片1_meitu_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006600" y="1143000"/>
            <a:ext cx="8178800" cy="394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124"/>
                                        </p:tgtEl>
                                        <p:attrNameLst>
                                          <p:attrName>style.visibility</p:attrName>
                                        </p:attrNameLst>
                                      </p:cBhvr>
                                      <p:to>
                                        <p:strVal val="visible"/>
                                      </p:to>
                                    </p:set>
                                    <p:animEffect transition="in" filter="fade">
                                      <p:cBhvr>
                                        <p:cTn id="7" dur="500"/>
                                        <p:tgtEl>
                                          <p:spTgt spid="124"/>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8434"/>
                                        </p:tgtEl>
                                        <p:attrNameLst>
                                          <p:attrName>style.visibility</p:attrName>
                                        </p:attrNameLst>
                                      </p:cBhvr>
                                      <p:to>
                                        <p:strVal val="visible"/>
                                      </p:to>
                                    </p:set>
                                    <p:anim calcmode="discrete" valueType="clr">
                                      <p:cBhvr override="childStyle">
                                        <p:cTn id="12" dur="80"/>
                                        <p:tgtEl>
                                          <p:spTgt spid="18434"/>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8434"/>
                                        </p:tgtEl>
                                        <p:attrNameLst>
                                          <p:attrName>fillcolor</p:attrName>
                                        </p:attrNameLst>
                                      </p:cBhvr>
                                      <p:tavLst>
                                        <p:tav tm="0">
                                          <p:val>
                                            <p:clrVal>
                                              <a:schemeClr val="accent2"/>
                                            </p:clrVal>
                                          </p:val>
                                        </p:tav>
                                        <p:tav tm="50000">
                                          <p:val>
                                            <p:clrVal>
                                              <a:schemeClr val="hlink"/>
                                            </p:clrVal>
                                          </p:val>
                                        </p:tav>
                                      </p:tavLst>
                                    </p:anim>
                                    <p:set>
                                      <p:cBhvr>
                                        <p:cTn id="14" dur="80"/>
                                        <p:tgtEl>
                                          <p:spTgt spid="1843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p:bldP spid="1843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1" name="标题 23553"/>
          <p:cNvSpPr>
            <a:spLocks noGrp="1"/>
          </p:cNvSpPr>
          <p:nvPr>
            <p:ph type="ctrTitle"/>
          </p:nvPr>
        </p:nvSpPr>
        <p:spPr>
          <a:xfrm>
            <a:off x="2784475" y="228600"/>
            <a:ext cx="5292725" cy="1470025"/>
          </a:xfrm>
        </p:spPr>
        <p:txBody>
          <a:bodyPr anchor="ctr"/>
          <a:p>
            <a:pPr algn="l" defTabSz="914400">
              <a:buClrTx/>
              <a:buSzTx/>
              <a:buFontTx/>
            </a:pPr>
            <a:r>
              <a:rPr lang="zh-CN" altLang="en-US" sz="3200" b="1" kern="1200" baseline="0">
                <a:solidFill>
                  <a:srgbClr val="FF0066"/>
                </a:solidFill>
                <a:effectLst/>
                <a:latin typeface="+mj-lt"/>
                <a:ea typeface="黑体" panose="02010609060101010101" pitchFamily="49" charset="-122"/>
                <a:cs typeface="+mj-cs"/>
              </a:rPr>
              <a:t>红军五次反围剿战役</a:t>
            </a:r>
            <a:endParaRPr lang="zh-CN" altLang="en-US" sz="3200" b="1" kern="1200" baseline="0">
              <a:solidFill>
                <a:srgbClr val="FF0066"/>
              </a:solidFill>
              <a:effectLst/>
              <a:latin typeface="+mj-lt"/>
              <a:ea typeface="黑体" panose="02010609060101010101" pitchFamily="49" charset="-122"/>
              <a:cs typeface="+mj-cs"/>
            </a:endParaRPr>
          </a:p>
        </p:txBody>
      </p:sp>
      <p:sp>
        <p:nvSpPr>
          <p:cNvPr id="35842" name="副标题 23554"/>
          <p:cNvSpPr>
            <a:spLocks noGrp="1"/>
          </p:cNvSpPr>
          <p:nvPr>
            <p:ph type="subTitle" idx="1"/>
          </p:nvPr>
        </p:nvSpPr>
        <p:spPr>
          <a:xfrm>
            <a:off x="715010" y="1600200"/>
            <a:ext cx="10864850" cy="4648200"/>
          </a:xfrm>
        </p:spPr>
        <p:txBody>
          <a:bodyPr anchor="t"/>
          <a:p>
            <a:pPr algn="l" defTabSz="914400">
              <a:lnSpc>
                <a:spcPct val="90000"/>
              </a:lnSpc>
              <a:buClrTx/>
              <a:buSzTx/>
              <a:buFontTx/>
            </a:pPr>
            <a:r>
              <a:rPr lang="zh-CN" altLang="en-US" sz="2800" b="1" kern="1200" baseline="0" dirty="0">
                <a:solidFill>
                  <a:srgbClr val="0066FF"/>
                </a:solidFill>
                <a:latin typeface="+mn-lt"/>
                <a:ea typeface="黑体" panose="02010609060101010101" pitchFamily="49" charset="-122"/>
                <a:cs typeface="+mn-cs"/>
              </a:rPr>
              <a:t>      </a:t>
            </a:r>
            <a:r>
              <a:rPr lang="zh-CN" altLang="en-US" sz="3200" b="1" kern="1200" baseline="0" dirty="0">
                <a:solidFill>
                  <a:schemeClr val="tx1"/>
                </a:solidFill>
                <a:latin typeface="+mn-lt"/>
                <a:ea typeface="黑体" panose="02010609060101010101" pitchFamily="49" charset="-122"/>
                <a:cs typeface="+mn-cs"/>
              </a:rPr>
              <a:t> 从</a:t>
            </a:r>
            <a:r>
              <a:rPr lang="en-US" altLang="zh-CN" sz="3200" b="1" kern="1200" baseline="0" dirty="0">
                <a:solidFill>
                  <a:schemeClr val="tx1"/>
                </a:solidFill>
                <a:latin typeface="+mn-lt"/>
                <a:ea typeface="黑体" panose="02010609060101010101" pitchFamily="49" charset="-122"/>
                <a:cs typeface="+mn-cs"/>
              </a:rPr>
              <a:t>1930</a:t>
            </a:r>
            <a:r>
              <a:rPr lang="zh-CN" altLang="en-US" sz="3200" b="1" kern="1200" baseline="0" dirty="0">
                <a:solidFill>
                  <a:schemeClr val="tx1"/>
                </a:solidFill>
                <a:latin typeface="+mn-lt"/>
                <a:ea typeface="黑体" panose="02010609060101010101" pitchFamily="49" charset="-122"/>
                <a:cs typeface="+mn-cs"/>
              </a:rPr>
              <a:t>年到</a:t>
            </a:r>
            <a:r>
              <a:rPr lang="en-US" altLang="zh-CN" sz="3200" b="1" kern="1200" baseline="0" dirty="0">
                <a:solidFill>
                  <a:schemeClr val="tx1"/>
                </a:solidFill>
                <a:latin typeface="+mn-lt"/>
                <a:ea typeface="黑体" panose="02010609060101010101" pitchFamily="49" charset="-122"/>
                <a:cs typeface="+mn-cs"/>
              </a:rPr>
              <a:t>1933</a:t>
            </a:r>
            <a:r>
              <a:rPr lang="zh-CN" altLang="en-US" sz="3200" b="1" kern="1200" baseline="0" dirty="0">
                <a:solidFill>
                  <a:schemeClr val="tx1"/>
                </a:solidFill>
                <a:latin typeface="+mn-lt"/>
                <a:ea typeface="黑体" panose="02010609060101010101" pitchFamily="49" charset="-122"/>
                <a:cs typeface="+mn-cs"/>
              </a:rPr>
              <a:t>年，国民党对中央革命根据地进行了四次大规模“围剿”。在毛泽东的军事指挥下，红军以运动战为主，并与游击战相结合，以劣势装备战胜了优势装备的敌人，连续四次取得胜利  。  </a:t>
            </a:r>
            <a:endParaRPr lang="en-US" altLang="zh-CN" sz="3200" b="1" kern="1200" baseline="0" dirty="0">
              <a:solidFill>
                <a:schemeClr val="tx1"/>
              </a:solidFill>
              <a:latin typeface="+mn-lt"/>
              <a:ea typeface="黑体" panose="02010609060101010101" pitchFamily="49" charset="-122"/>
              <a:cs typeface="+mn-cs"/>
            </a:endParaRPr>
          </a:p>
          <a:p>
            <a:pPr algn="l" defTabSz="914400">
              <a:lnSpc>
                <a:spcPct val="90000"/>
              </a:lnSpc>
              <a:buClrTx/>
              <a:buSzTx/>
              <a:buFontTx/>
            </a:pPr>
            <a:r>
              <a:rPr lang="en-US" altLang="zh-CN" sz="3200" b="1" kern="1200" baseline="0" dirty="0">
                <a:solidFill>
                  <a:schemeClr val="tx1"/>
                </a:solidFill>
                <a:latin typeface="+mn-lt"/>
                <a:ea typeface="黑体" panose="02010609060101010101" pitchFamily="49" charset="-122"/>
                <a:cs typeface="+mn-cs"/>
              </a:rPr>
              <a:t>       1933</a:t>
            </a:r>
            <a:r>
              <a:rPr lang="zh-CN" altLang="en-US" sz="3200" b="1" kern="1200" baseline="0" dirty="0">
                <a:solidFill>
                  <a:schemeClr val="tx1"/>
                </a:solidFill>
                <a:latin typeface="+mn-lt"/>
                <a:ea typeface="黑体" panose="02010609060101010101" pitchFamily="49" charset="-122"/>
                <a:cs typeface="+mn-cs"/>
              </a:rPr>
              <a:t>年，蒋介石调集约</a:t>
            </a:r>
            <a:r>
              <a:rPr lang="en-US" altLang="zh-CN" sz="3200" b="1" kern="1200" baseline="0" dirty="0">
                <a:solidFill>
                  <a:schemeClr val="tx1"/>
                </a:solidFill>
                <a:latin typeface="+mn-lt"/>
                <a:ea typeface="黑体" panose="02010609060101010101" pitchFamily="49" charset="-122"/>
                <a:cs typeface="+mn-cs"/>
              </a:rPr>
              <a:t>100</a:t>
            </a:r>
            <a:r>
              <a:rPr lang="zh-CN" altLang="en-US" sz="3200" b="1" kern="1200" baseline="0" dirty="0">
                <a:solidFill>
                  <a:schemeClr val="tx1"/>
                </a:solidFill>
                <a:latin typeface="+mn-lt"/>
                <a:ea typeface="黑体" panose="02010609060101010101" pitchFamily="49" charset="-122"/>
                <a:cs typeface="+mn-cs"/>
              </a:rPr>
              <a:t>万兵力，对中央革命根据地进行第五次大规模“围剿”。这时，中共临时中央领导人博古</a:t>
            </a:r>
            <a:r>
              <a:rPr lang="en-US" altLang="zh-CN" sz="3200" b="1" kern="1200" baseline="0" dirty="0">
                <a:solidFill>
                  <a:schemeClr val="tx1"/>
                </a:solidFill>
                <a:latin typeface="+mn-lt"/>
                <a:ea typeface="黑体" panose="02010609060101010101" pitchFamily="49" charset="-122"/>
                <a:cs typeface="+mn-cs"/>
              </a:rPr>
              <a:t>(</a:t>
            </a:r>
            <a:r>
              <a:rPr lang="zh-CN" altLang="en-US" sz="3200" b="1" kern="1200" baseline="0" dirty="0">
                <a:solidFill>
                  <a:schemeClr val="tx1"/>
                </a:solidFill>
                <a:latin typeface="+mn-lt"/>
                <a:ea typeface="黑体" panose="02010609060101010101" pitchFamily="49" charset="-122"/>
                <a:cs typeface="+mn-cs"/>
              </a:rPr>
              <a:t>秦邦宪</a:t>
            </a:r>
            <a:r>
              <a:rPr lang="en-US" altLang="zh-CN" sz="3200" b="1" kern="1200" baseline="0" dirty="0">
                <a:solidFill>
                  <a:schemeClr val="tx1"/>
                </a:solidFill>
                <a:latin typeface="+mn-lt"/>
                <a:ea typeface="黑体" panose="02010609060101010101" pitchFamily="49" charset="-122"/>
                <a:cs typeface="+mn-cs"/>
              </a:rPr>
              <a:t>)</a:t>
            </a:r>
            <a:r>
              <a:rPr lang="zh-CN" altLang="en-US" sz="3200" b="1" kern="1200" baseline="0" dirty="0">
                <a:solidFill>
                  <a:schemeClr val="tx1"/>
                </a:solidFill>
                <a:latin typeface="+mn-lt"/>
                <a:ea typeface="黑体" panose="02010609060101010101" pitchFamily="49" charset="-122"/>
                <a:cs typeface="+mn-cs"/>
              </a:rPr>
              <a:t>、共产国际派来的军事顾问李德执行王明“左”倾机会主义路线，用阵地战代替游击战和运动战，用所谓“正规”战争代替人民战争，使红军完全陷于被动地位。经过一年苦战，终未取得反“围剿”的胜利，被迫撤出根据地，开始长征。 </a:t>
            </a:r>
            <a:endParaRPr lang="zh-CN" altLang="en-US" sz="3200" b="1" kern="1200" baseline="0" dirty="0">
              <a:solidFill>
                <a:schemeClr val="tx1"/>
              </a:solidFill>
              <a:latin typeface="+mn-lt"/>
              <a:ea typeface="黑体" panose="02010609060101010101" pitchFamily="49" charset="-122"/>
              <a:cs typeface="+mn-cs"/>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19457"/>
          <p:cNvSpPr>
            <a:spLocks noChangeArrowheads="1"/>
          </p:cNvSpPr>
          <p:nvPr/>
        </p:nvSpPr>
        <p:spPr bwMode="auto">
          <a:xfrm>
            <a:off x="1080555" y="5460620"/>
            <a:ext cx="466806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lnSpc>
                <a:spcPct val="150000"/>
              </a:lnSpc>
            </a:pPr>
            <a:r>
              <a:rPr lang="zh-CN" altLang="en-US" sz="2400" b="1" dirty="0">
                <a:latin typeface="Times New Roman" panose="02020603050405020304" charset="0"/>
                <a:ea typeface="微软雅黑" panose="020B0503020204020204" charset="-122"/>
              </a:rPr>
              <a:t>江西瑞金武阳渡口（红军长征出发地之一） </a:t>
            </a:r>
            <a:endParaRPr lang="zh-CN" altLang="en-US" sz="2400" b="1" dirty="0">
              <a:latin typeface="Times New Roman" panose="02020603050405020304" charset="0"/>
              <a:ea typeface="微软雅黑" panose="020B0503020204020204" charset="-122"/>
            </a:endParaRPr>
          </a:p>
        </p:txBody>
      </p:sp>
      <p:pic>
        <p:nvPicPr>
          <p:cNvPr id="9219" name="图片 19458" descr="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055440" y="1844824"/>
            <a:ext cx="4637088" cy="367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6650"/>
          <p:cNvSpPr txBox="1">
            <a:spLocks noChangeArrowheads="1"/>
          </p:cNvSpPr>
          <p:nvPr/>
        </p:nvSpPr>
        <p:spPr bwMode="auto">
          <a:xfrm>
            <a:off x="2783632" y="1164272"/>
            <a:ext cx="3297039"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600" b="1" dirty="0">
                <a:latin typeface="微软雅黑" panose="020B0503020204020204" charset="-122"/>
                <a:ea typeface="微软雅黑" panose="020B0503020204020204" charset="-122"/>
              </a:rPr>
              <a:t>1934</a:t>
            </a:r>
            <a:r>
              <a:rPr lang="zh-CN" altLang="en-US" sz="3600" b="1" dirty="0">
                <a:latin typeface="微软雅黑" panose="020B0503020204020204" charset="-122"/>
                <a:ea typeface="微软雅黑" panose="020B0503020204020204" charset="-122"/>
              </a:rPr>
              <a:t>年</a:t>
            </a:r>
            <a:r>
              <a:rPr lang="en-US" altLang="zh-CN" sz="3600" b="1" dirty="0">
                <a:latin typeface="微软雅黑" panose="020B0503020204020204" charset="-122"/>
                <a:ea typeface="微软雅黑" panose="020B0503020204020204" charset="-122"/>
              </a:rPr>
              <a:t>10</a:t>
            </a:r>
            <a:r>
              <a:rPr lang="zh-CN" altLang="en-US" sz="3600" b="1" dirty="0">
                <a:latin typeface="微软雅黑" panose="020B0503020204020204" charset="-122"/>
                <a:ea typeface="微软雅黑" panose="020B0503020204020204" charset="-122"/>
              </a:rPr>
              <a:t>月</a:t>
            </a:r>
            <a:endParaRPr lang="zh-CN" altLang="en-US" sz="3600" b="1" dirty="0">
              <a:latin typeface="微软雅黑" panose="020B0503020204020204" charset="-122"/>
              <a:ea typeface="微软雅黑" panose="020B0503020204020204" charset="-122"/>
            </a:endParaRPr>
          </a:p>
        </p:txBody>
      </p:sp>
      <p:sp>
        <p:nvSpPr>
          <p:cNvPr id="21507" name="矩形 21506"/>
          <p:cNvSpPr>
            <a:spLocks noChangeArrowheads="1"/>
          </p:cNvSpPr>
          <p:nvPr/>
        </p:nvSpPr>
        <p:spPr bwMode="auto">
          <a:xfrm>
            <a:off x="5879976" y="1002297"/>
            <a:ext cx="5544616"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lnSpc>
                <a:spcPct val="150000"/>
              </a:lnSpc>
            </a:pPr>
            <a:r>
              <a:rPr lang="zh-CN" altLang="zh-CN" sz="2800" b="1" noProof="1">
                <a:latin typeface="微软雅黑" panose="020B0503020204020204" charset="-122"/>
                <a:ea typeface="微软雅黑" panose="020B0503020204020204" charset="-122"/>
              </a:rPr>
              <a:t>    </a:t>
            </a:r>
            <a:r>
              <a:rPr lang="zh-CN" altLang="en-US" sz="2800" b="1" noProof="1">
                <a:latin typeface="微软雅黑" panose="020B0503020204020204" charset="-122"/>
                <a:ea typeface="微软雅黑" panose="020B0503020204020204" charset="-122"/>
              </a:rPr>
              <a:t>长征初期，红军冲破了敌人的四道封锁线，渡过湘江，但人员只剩下三万多人。</a:t>
            </a:r>
            <a:r>
              <a:rPr lang="en-US" altLang="zh-CN" sz="2800" b="1" dirty="0">
                <a:latin typeface="微软雅黑" panose="020B0503020204020204" charset="-122"/>
                <a:ea typeface="微软雅黑" panose="020B0503020204020204" charset="-122"/>
              </a:rPr>
              <a:t>“</a:t>
            </a:r>
            <a:r>
              <a:rPr lang="zh-CN" altLang="en-US" sz="2800" b="1" noProof="1">
                <a:latin typeface="微软雅黑" panose="020B0503020204020204" charset="-122"/>
                <a:ea typeface="微软雅黑" panose="020B0503020204020204" charset="-122"/>
              </a:rPr>
              <a:t>左</a:t>
            </a:r>
            <a:r>
              <a:rPr lang="en-US" altLang="zh-CN" sz="2800" b="1" dirty="0">
                <a:latin typeface="微软雅黑" panose="020B0503020204020204" charset="-122"/>
                <a:ea typeface="微软雅黑" panose="020B0503020204020204" charset="-122"/>
              </a:rPr>
              <a:t>”</a:t>
            </a:r>
            <a:r>
              <a:rPr lang="zh-CN" altLang="en-US" sz="2800" b="1" noProof="1">
                <a:latin typeface="微软雅黑" panose="020B0503020204020204" charset="-122"/>
                <a:ea typeface="微软雅黑" panose="020B0503020204020204" charset="-122"/>
              </a:rPr>
              <a:t>倾领导人还想去湘西，而敌人已在红军去湘西的路上布置了新的防线。这时毛泽东同志，提议进军贵州，得到大多数同志的支持。于是红军强渡乌江，攻克贵州北部重镇遵义。</a:t>
            </a:r>
            <a:endParaRPr lang="zh-CN" altLang="en-US" sz="2800" b="1" noProof="1">
              <a:latin typeface="微软雅黑" panose="020B0503020204020204" charset="-122"/>
              <a:ea typeface="微软雅黑" panose="020B0503020204020204" charset="-122"/>
            </a:endParaRPr>
          </a:p>
        </p:txBody>
      </p:sp>
      <p:sp>
        <p:nvSpPr>
          <p:cNvPr id="12293" name="矩形 7174"/>
          <p:cNvSpPr>
            <a:spLocks noChangeArrowheads="1"/>
          </p:cNvSpPr>
          <p:nvPr/>
        </p:nvSpPr>
        <p:spPr bwMode="auto">
          <a:xfrm>
            <a:off x="1068103" y="517525"/>
            <a:ext cx="2541588"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charset="-122"/>
                <a:ea typeface="微软雅黑" panose="020B0503020204020204" charset="-122"/>
              </a:rPr>
              <a:t>2.</a:t>
            </a:r>
            <a:r>
              <a:rPr lang="zh-CN" altLang="en-US" sz="3200" b="1" dirty="0">
                <a:latin typeface="微软雅黑" panose="020B0503020204020204" charset="-122"/>
                <a:ea typeface="微软雅黑" panose="020B0503020204020204" charset="-122"/>
              </a:rPr>
              <a:t>长征开始</a:t>
            </a:r>
            <a:endParaRPr lang="zh-CN" altLang="en-US" sz="32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9219"/>
                                        </p:tgtEl>
                                        <p:attrNameLst>
                                          <p:attrName>style.visibility</p:attrName>
                                        </p:attrNameLst>
                                      </p:cBhvr>
                                      <p:to>
                                        <p:strVal val="visible"/>
                                      </p:to>
                                    </p:set>
                                    <p:animEffect transition="in" filter="fade">
                                      <p:cBhvr>
                                        <p:cTn id="17" dur="800" decel="100000"/>
                                        <p:tgtEl>
                                          <p:spTgt spid="9219"/>
                                        </p:tgtEl>
                                      </p:cBhvr>
                                    </p:animEffect>
                                    <p:anim calcmode="lin" valueType="num">
                                      <p:cBhvr>
                                        <p:cTn id="18" dur="800" decel="100000" fill="hold"/>
                                        <p:tgtEl>
                                          <p:spTgt spid="9219"/>
                                        </p:tgtEl>
                                        <p:attrNameLst>
                                          <p:attrName>style.rotation</p:attrName>
                                        </p:attrNameLst>
                                      </p:cBhvr>
                                      <p:tavLst>
                                        <p:tav tm="0">
                                          <p:val>
                                            <p:fltVal val="-90"/>
                                          </p:val>
                                        </p:tav>
                                        <p:tav tm="100000">
                                          <p:val>
                                            <p:fltVal val="0"/>
                                          </p:val>
                                        </p:tav>
                                      </p:tavLst>
                                    </p:anim>
                                    <p:anim calcmode="lin" valueType="num">
                                      <p:cBhvr>
                                        <p:cTn id="19" dur="800" decel="100000" fill="hold"/>
                                        <p:tgtEl>
                                          <p:spTgt spid="9219"/>
                                        </p:tgtEl>
                                        <p:attrNameLst>
                                          <p:attrName>ppt_x</p:attrName>
                                        </p:attrNameLst>
                                      </p:cBhvr>
                                      <p:tavLst>
                                        <p:tav tm="0">
                                          <p:val>
                                            <p:strVal val="#ppt_x+0.4"/>
                                          </p:val>
                                        </p:tav>
                                        <p:tav tm="100000">
                                          <p:val>
                                            <p:strVal val="#ppt_x-0.05"/>
                                          </p:val>
                                        </p:tav>
                                      </p:tavLst>
                                    </p:anim>
                                    <p:anim calcmode="lin" valueType="num">
                                      <p:cBhvr>
                                        <p:cTn id="20" dur="800" decel="100000" fill="hold"/>
                                        <p:tgtEl>
                                          <p:spTgt spid="9219"/>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9219"/>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9219"/>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9218"/>
                                        </p:tgtEl>
                                        <p:attrNameLst>
                                          <p:attrName>style.visibility</p:attrName>
                                        </p:attrNameLst>
                                      </p:cBhvr>
                                      <p:to>
                                        <p:strVal val="visible"/>
                                      </p:to>
                                    </p:set>
                                    <p:animEffect transition="in" filter="fade">
                                      <p:cBhvr>
                                        <p:cTn id="27" dur="800" decel="100000"/>
                                        <p:tgtEl>
                                          <p:spTgt spid="9218"/>
                                        </p:tgtEl>
                                      </p:cBhvr>
                                    </p:animEffect>
                                    <p:anim calcmode="lin" valueType="num">
                                      <p:cBhvr>
                                        <p:cTn id="28" dur="800" decel="100000" fill="hold"/>
                                        <p:tgtEl>
                                          <p:spTgt spid="9218"/>
                                        </p:tgtEl>
                                        <p:attrNameLst>
                                          <p:attrName>style.rotation</p:attrName>
                                        </p:attrNameLst>
                                      </p:cBhvr>
                                      <p:tavLst>
                                        <p:tav tm="0">
                                          <p:val>
                                            <p:fltVal val="-90"/>
                                          </p:val>
                                        </p:tav>
                                        <p:tav tm="100000">
                                          <p:val>
                                            <p:fltVal val="0"/>
                                          </p:val>
                                        </p:tav>
                                      </p:tavLst>
                                    </p:anim>
                                    <p:anim calcmode="lin" valueType="num">
                                      <p:cBhvr>
                                        <p:cTn id="29" dur="800" decel="100000" fill="hold"/>
                                        <p:tgtEl>
                                          <p:spTgt spid="9218"/>
                                        </p:tgtEl>
                                        <p:attrNameLst>
                                          <p:attrName>ppt_x</p:attrName>
                                        </p:attrNameLst>
                                      </p:cBhvr>
                                      <p:tavLst>
                                        <p:tav tm="0">
                                          <p:val>
                                            <p:strVal val="#ppt_x+0.4"/>
                                          </p:val>
                                        </p:tav>
                                        <p:tav tm="100000">
                                          <p:val>
                                            <p:strVal val="#ppt_x-0.05"/>
                                          </p:val>
                                        </p:tav>
                                      </p:tavLst>
                                    </p:anim>
                                    <p:anim calcmode="lin" valueType="num">
                                      <p:cBhvr>
                                        <p:cTn id="30" dur="800" decel="100000" fill="hold"/>
                                        <p:tgtEl>
                                          <p:spTgt spid="9218"/>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9218"/>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9218"/>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9" presetClass="entr" presetSubtype="0" fill="hold" grpId="0" nodeType="clickEffect">
                                  <p:stCondLst>
                                    <p:cond delay="0"/>
                                  </p:stCondLst>
                                  <p:childTnLst>
                                    <p:set>
                                      <p:cBhvr>
                                        <p:cTn id="36" dur="1" fill="hold">
                                          <p:stCondLst>
                                            <p:cond delay="0"/>
                                          </p:stCondLst>
                                        </p:cTn>
                                        <p:tgtEl>
                                          <p:spTgt spid="21507"/>
                                        </p:tgtEl>
                                        <p:attrNameLst>
                                          <p:attrName>style.visibility</p:attrName>
                                        </p:attrNameLst>
                                      </p:cBhvr>
                                      <p:to>
                                        <p:strVal val="visible"/>
                                      </p:to>
                                    </p:set>
                                    <p:anim calcmode="lin" valueType="num">
                                      <p:cBhvr>
                                        <p:cTn id="37" dur="1000" fill="hold"/>
                                        <p:tgtEl>
                                          <p:spTgt spid="21507"/>
                                        </p:tgtEl>
                                        <p:attrNameLst>
                                          <p:attrName>ppt_x</p:attrName>
                                        </p:attrNameLst>
                                      </p:cBhvr>
                                      <p:tavLst>
                                        <p:tav tm="0">
                                          <p:val>
                                            <p:strVal val="#ppt_x-.2"/>
                                          </p:val>
                                        </p:tav>
                                        <p:tav tm="100000">
                                          <p:val>
                                            <p:strVal val="#ppt_x"/>
                                          </p:val>
                                        </p:tav>
                                      </p:tavLst>
                                    </p:anim>
                                    <p:anim calcmode="lin" valueType="num">
                                      <p:cBhvr>
                                        <p:cTn id="38" dur="1000" fill="hold"/>
                                        <p:tgtEl>
                                          <p:spTgt spid="21507"/>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3" grpId="0"/>
      <p:bldP spid="2150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8610" name="Picture 2"/>
          <p:cNvPicPr>
            <a:picLocks noChangeAspect="1"/>
          </p:cNvPicPr>
          <p:nvPr/>
        </p:nvPicPr>
        <p:blipFill>
          <a:blip r:embed="rId1"/>
          <a:stretch>
            <a:fillRect/>
          </a:stretch>
        </p:blipFill>
        <p:spPr>
          <a:xfrm>
            <a:off x="1487170" y="0"/>
            <a:ext cx="9180195" cy="5940425"/>
          </a:xfrm>
          <a:prstGeom prst="rect">
            <a:avLst/>
          </a:prstGeom>
          <a:noFill/>
          <a:ln w="9525">
            <a:noFill/>
          </a:ln>
        </p:spPr>
      </p:pic>
      <p:sp>
        <p:nvSpPr>
          <p:cNvPr id="68611" name="Text Box 3"/>
          <p:cNvSpPr txBox="1"/>
          <p:nvPr/>
        </p:nvSpPr>
        <p:spPr>
          <a:xfrm>
            <a:off x="1487488" y="5949950"/>
            <a:ext cx="9180512" cy="829945"/>
          </a:xfrm>
          <a:prstGeom prst="rect">
            <a:avLst/>
          </a:prstGeom>
          <a:noFill/>
          <a:ln w="9525">
            <a:noFill/>
          </a:ln>
        </p:spPr>
        <p:txBody>
          <a:bodyPr>
            <a:spAutoFit/>
          </a:bodyPr>
          <a:p>
            <a:r>
              <a:rPr lang="zh-CN" altLang="zh-CN" sz="2400" dirty="0">
                <a:latin typeface="Arial" panose="020B0604020202020204" pitchFamily="34" charset="0"/>
              </a:rPr>
              <a:t>江西、福建、广东、湖南、广西、贵州、重庆、云南、四川、青海、河南、湖北、甘肃、宁夏、陕西。</a:t>
            </a:r>
            <a:endParaRPr lang="zh-CN" altLang="zh-CN" sz="2400" dirty="0">
              <a:latin typeface="Arial" panose="020B0604020202020204" pitchFamily="34"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372745" y="393065"/>
            <a:ext cx="10515600" cy="683260"/>
          </a:xfrm>
        </p:spPr>
        <p:txBody>
          <a:bodyPr>
            <a:normAutofit fontScale="90000"/>
          </a:bodyPr>
          <a:p>
            <a:r>
              <a:rPr lang="zh-CN" altLang="en-US" b="1">
                <a:latin typeface="宋体" panose="02010600030101010101" pitchFamily="2" charset="-122"/>
                <a:ea typeface="宋体" panose="02010600030101010101" pitchFamily="2" charset="-122"/>
                <a:sym typeface="+mn-ea"/>
              </a:rPr>
              <a:t>遵义会议</a:t>
            </a:r>
            <a:endParaRPr lang="zh-CN" altLang="en-US" b="1">
              <a:latin typeface="宋体" panose="02010600030101010101" pitchFamily="2" charset="-122"/>
              <a:ea typeface="宋体" panose="02010600030101010101" pitchFamily="2" charset="-122"/>
              <a:sym typeface="+mn-ea"/>
            </a:endParaRPr>
          </a:p>
        </p:txBody>
      </p:sp>
      <p:sp>
        <p:nvSpPr>
          <p:cNvPr id="3" name="内容占位符 2"/>
          <p:cNvSpPr>
            <a:spLocks noGrp="1"/>
          </p:cNvSpPr>
          <p:nvPr>
            <p:ph idx="1"/>
          </p:nvPr>
        </p:nvSpPr>
        <p:spPr>
          <a:xfrm>
            <a:off x="372745" y="1212850"/>
            <a:ext cx="6018530" cy="5097145"/>
          </a:xfrm>
        </p:spPr>
        <p:txBody>
          <a:bodyPr>
            <a:noAutofit/>
          </a:bodyPr>
          <a:p>
            <a:pPr marL="0" indent="0">
              <a:buNone/>
            </a:pPr>
            <a:r>
              <a:rPr lang="zh-CN" altLang="en-US" sz="2800" b="1"/>
              <a:t>时间：</a:t>
            </a:r>
            <a:r>
              <a:rPr lang="zh-CN" altLang="en-US" sz="2800" b="1">
                <a:latin typeface="Times New Roman" panose="02020603050405020304" charset="0"/>
                <a:cs typeface="Times New Roman" panose="02020603050405020304" charset="0"/>
                <a:sym typeface="+mn-ea"/>
              </a:rPr>
              <a:t>1935年1月</a:t>
            </a:r>
            <a:endParaRPr lang="zh-CN" altLang="en-US" sz="2800" b="1">
              <a:latin typeface="Times New Roman" panose="02020603050405020304" charset="0"/>
              <a:cs typeface="Times New Roman" panose="02020603050405020304" charset="0"/>
            </a:endParaRPr>
          </a:p>
          <a:p>
            <a:r>
              <a:rPr lang="zh-CN" altLang="en-US" sz="2800" b="1"/>
              <a:t>地点：贵州遵义</a:t>
            </a:r>
            <a:endParaRPr lang="zh-CN" altLang="en-US" sz="2800" b="1"/>
          </a:p>
          <a:p>
            <a:r>
              <a:rPr lang="zh-CN" altLang="en-US" sz="2800" b="1"/>
              <a:t>内容：</a:t>
            </a:r>
            <a:r>
              <a:rPr lang="en-US" altLang="zh-CN" sz="2800" b="1"/>
              <a:t>1.</a:t>
            </a:r>
            <a:r>
              <a:rPr lang="zh-CN" altLang="en-US" sz="2800" b="1"/>
              <a:t>结束了王明</a:t>
            </a:r>
            <a:r>
              <a:rPr lang="en-US" altLang="zh-CN" sz="2800" b="1">
                <a:solidFill>
                  <a:srgbClr val="FF0000"/>
                </a:solidFill>
              </a:rPr>
              <a:t>“</a:t>
            </a:r>
            <a:r>
              <a:rPr lang="zh-CN" altLang="en-US" sz="2800" b="1">
                <a:solidFill>
                  <a:srgbClr val="FF0000"/>
                </a:solidFill>
              </a:rPr>
              <a:t>左</a:t>
            </a:r>
            <a:r>
              <a:rPr lang="en-US" altLang="zh-CN" sz="2800" b="1">
                <a:solidFill>
                  <a:srgbClr val="FF0000"/>
                </a:solidFill>
              </a:rPr>
              <a:t>”</a:t>
            </a:r>
            <a:r>
              <a:rPr lang="zh-CN" altLang="en-US" sz="2800" b="1">
                <a:solidFill>
                  <a:srgbClr val="FF0000"/>
                </a:solidFill>
              </a:rPr>
              <a:t>倾教条</a:t>
            </a:r>
            <a:endParaRPr lang="zh-CN" altLang="en-US" sz="2800" b="1">
              <a:solidFill>
                <a:srgbClr val="FF0000"/>
              </a:solidFill>
            </a:endParaRPr>
          </a:p>
          <a:p>
            <a:pPr marL="0" indent="0">
              <a:buNone/>
            </a:pPr>
            <a:r>
              <a:rPr lang="zh-CN" altLang="en-US" sz="2800" b="1">
                <a:solidFill>
                  <a:srgbClr val="FF0000"/>
                </a:solidFill>
              </a:rPr>
              <a:t>  主义</a:t>
            </a:r>
            <a:r>
              <a:rPr lang="zh-CN" altLang="en-US" sz="2800" b="1"/>
              <a:t>在中央的统治；</a:t>
            </a:r>
            <a:r>
              <a:rPr lang="en-US" altLang="zh-CN" sz="2800" b="1"/>
              <a:t>2.</a:t>
            </a:r>
            <a:r>
              <a:rPr lang="zh-CN" altLang="en-US" sz="2800" b="1"/>
              <a:t>肯定了</a:t>
            </a:r>
            <a:r>
              <a:rPr lang="zh-CN" altLang="en-US" sz="2800" b="1">
                <a:solidFill>
                  <a:srgbClr val="FF0000"/>
                </a:solidFill>
              </a:rPr>
              <a:t>毛</a:t>
            </a:r>
            <a:endParaRPr lang="zh-CN" altLang="en-US" sz="2800" b="1">
              <a:solidFill>
                <a:srgbClr val="FF0000"/>
              </a:solidFill>
            </a:endParaRPr>
          </a:p>
          <a:p>
            <a:pPr marL="0" indent="0">
              <a:buNone/>
            </a:pPr>
            <a:r>
              <a:rPr lang="zh-CN" altLang="en-US" sz="2800" b="1">
                <a:solidFill>
                  <a:srgbClr val="FF0000"/>
                </a:solidFill>
              </a:rPr>
              <a:t>  泽东</a:t>
            </a:r>
            <a:r>
              <a:rPr lang="zh-CN" altLang="en-US" sz="2800" b="1"/>
              <a:t>的正确军事主张；</a:t>
            </a:r>
            <a:r>
              <a:rPr lang="en-US" altLang="zh-CN" sz="2800" b="1"/>
              <a:t>3.</a:t>
            </a:r>
            <a:r>
              <a:rPr lang="zh-CN" altLang="en-US" sz="2800" dirty="0">
                <a:latin typeface="Times New Roman" panose="02020603050405020304" charset="0"/>
                <a:sym typeface="+mn-ea"/>
              </a:rPr>
              <a:t>选举毛泽东为中央政治局常委； 取消博古、李德军事最高指挥权；</a:t>
            </a:r>
            <a:r>
              <a:rPr lang="en-US" altLang="zh-CN" sz="2800" dirty="0">
                <a:latin typeface="Times New Roman" panose="02020603050405020304" charset="0"/>
                <a:sym typeface="+mn-ea"/>
              </a:rPr>
              <a:t>4.</a:t>
            </a:r>
            <a:r>
              <a:rPr lang="zh-CN" altLang="en-US" sz="2800" b="1"/>
              <a:t>在事实上确立了</a:t>
            </a:r>
            <a:r>
              <a:rPr lang="zh-CN" altLang="en-US" sz="2800" b="1">
                <a:solidFill>
                  <a:srgbClr val="FF0000"/>
                </a:solidFill>
              </a:rPr>
              <a:t>以毛泽东为核心</a:t>
            </a:r>
            <a:r>
              <a:rPr lang="zh-CN" altLang="en-US" sz="2800" b="1"/>
              <a:t>的党中央的正确领导</a:t>
            </a:r>
            <a:endParaRPr lang="zh-CN" altLang="en-US" b="1"/>
          </a:p>
          <a:p>
            <a:pPr marL="0" indent="0">
              <a:buNone/>
            </a:pPr>
            <a:endParaRPr lang="zh-CN" altLang="en-US" b="1"/>
          </a:p>
        </p:txBody>
      </p:sp>
      <p:pic>
        <p:nvPicPr>
          <p:cNvPr id="47121" name="图片 47120" descr="2009251622346877801"/>
          <p:cNvPicPr>
            <a:picLocks noChangeAspect="1"/>
          </p:cNvPicPr>
          <p:nvPr/>
        </p:nvPicPr>
        <p:blipFill>
          <a:blip r:embed="rId1"/>
          <a:stretch>
            <a:fillRect/>
          </a:stretch>
        </p:blipFill>
        <p:spPr>
          <a:xfrm>
            <a:off x="6391910" y="-8255"/>
            <a:ext cx="5808345" cy="3284220"/>
          </a:xfrm>
          <a:prstGeom prst="rect">
            <a:avLst/>
          </a:prstGeom>
          <a:noFill/>
          <a:ln w="9525">
            <a:noFill/>
          </a:ln>
        </p:spPr>
      </p:pic>
      <p:pic>
        <p:nvPicPr>
          <p:cNvPr id="47119" name="图片 47118" descr="xin_562010614143137533047"/>
          <p:cNvPicPr>
            <a:picLocks noChangeAspect="1"/>
          </p:cNvPicPr>
          <p:nvPr/>
        </p:nvPicPr>
        <p:blipFill>
          <a:blip r:embed="rId2"/>
          <a:stretch>
            <a:fillRect/>
          </a:stretch>
        </p:blipFill>
        <p:spPr>
          <a:xfrm>
            <a:off x="6391910" y="3275965"/>
            <a:ext cx="5808345" cy="357949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500" fill="hold">
                                          <p:stCondLst>
                                            <p:cond delay="0"/>
                                          </p:stCondLst>
                                        </p:cTn>
                                        <p:tgtEl>
                                          <p:spTgt spid="47121"/>
                                        </p:tgtEl>
                                        <p:attrNameLst>
                                          <p:attrName>style.visibility</p:attrName>
                                        </p:attrNameLst>
                                      </p:cBhvr>
                                      <p:to>
                                        <p:strVal val="visible"/>
                                      </p:to>
                                    </p:set>
                                    <p:anim calcmode="lin" valueType="num">
                                      <p:cBhvr additive="base">
                                        <p:cTn id="7" dur="500" fill="hold"/>
                                        <p:tgtEl>
                                          <p:spTgt spid="47121"/>
                                        </p:tgtEl>
                                        <p:attrNameLst>
                                          <p:attrName>ppt_x</p:attrName>
                                        </p:attrNameLst>
                                      </p:cBhvr>
                                      <p:tavLst>
                                        <p:tav tm="0">
                                          <p:val>
                                            <p:strVal val="#ppt_x"/>
                                          </p:val>
                                        </p:tav>
                                        <p:tav tm="100000">
                                          <p:val>
                                            <p:strVal val="#ppt_x"/>
                                          </p:val>
                                        </p:tav>
                                      </p:tavLst>
                                    </p:anim>
                                    <p:anim calcmode="lin" valueType="num">
                                      <p:cBhvr additive="base">
                                        <p:cTn id="8" dur="500" fill="hold"/>
                                        <p:tgtEl>
                                          <p:spTgt spid="471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7119"/>
                                        </p:tgtEl>
                                        <p:attrNameLst>
                                          <p:attrName>style.visibility</p:attrName>
                                        </p:attrNameLst>
                                      </p:cBhvr>
                                      <p:to>
                                        <p:strVal val="visible"/>
                                      </p:to>
                                    </p:set>
                                    <p:anim calcmode="lin" valueType="num">
                                      <p:cBhvr additive="base">
                                        <p:cTn id="13" dur="500" fill="hold"/>
                                        <p:tgtEl>
                                          <p:spTgt spid="47119"/>
                                        </p:tgtEl>
                                        <p:attrNameLst>
                                          <p:attrName>ppt_x</p:attrName>
                                        </p:attrNameLst>
                                      </p:cBhvr>
                                      <p:tavLst>
                                        <p:tav tm="0">
                                          <p:val>
                                            <p:strVal val="#ppt_x"/>
                                          </p:val>
                                        </p:tav>
                                        <p:tav tm="100000">
                                          <p:val>
                                            <p:strVal val="#ppt_x"/>
                                          </p:val>
                                        </p:tav>
                                      </p:tavLst>
                                    </p:anim>
                                    <p:anim calcmode="lin" valueType="num">
                                      <p:cBhvr additive="base">
                                        <p:cTn id="14" dur="500" fill="hold"/>
                                        <p:tgtEl>
                                          <p:spTgt spid="471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占位符 27653"/>
          <p:cNvSpPr>
            <a:spLocks noGrp="1" noRot="1" noChangeArrowheads="1"/>
          </p:cNvSpPr>
          <p:nvPr/>
        </p:nvSpPr>
        <p:spPr bwMode="auto">
          <a:xfrm>
            <a:off x="1793875" y="260648"/>
            <a:ext cx="8601075" cy="148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50000"/>
              </a:lnSpc>
              <a:buClr>
                <a:schemeClr val="hlink"/>
              </a:buClr>
              <a:buSzPct val="70000"/>
              <a:buFont typeface="Wingdings" panose="05000000000000000000" pitchFamily="2" charset="2"/>
              <a:buNone/>
            </a:pPr>
            <a:r>
              <a:rPr lang="zh-CN" altLang="en-US" sz="2800" b="1" dirty="0">
                <a:latin typeface="微软雅黑" panose="020B0503020204020204" charset="-122"/>
                <a:ea typeface="微软雅黑" panose="020B0503020204020204" charset="-122"/>
              </a:rPr>
              <a:t>      </a:t>
            </a:r>
            <a:r>
              <a:rPr lang="zh-CN" altLang="en-US" sz="3600" b="1" dirty="0">
                <a:latin typeface="微软雅黑" panose="020B0503020204020204" charset="-122"/>
                <a:ea typeface="微软雅黑" panose="020B0503020204020204" charset="-122"/>
              </a:rPr>
              <a:t>为什么说遵义会议是中国共产党历史上生死攸关的转折点？</a:t>
            </a:r>
            <a:endParaRPr lang="zh-CN" altLang="en-US" sz="3600" b="1" dirty="0">
              <a:latin typeface="微软雅黑" panose="020B0503020204020204" charset="-122"/>
              <a:ea typeface="微软雅黑" panose="020B0503020204020204" charset="-122"/>
            </a:endParaRPr>
          </a:p>
        </p:txBody>
      </p:sp>
      <p:sp>
        <p:nvSpPr>
          <p:cNvPr id="27655" name="文本框 27654"/>
          <p:cNvSpPr txBox="1">
            <a:spLocks noChangeArrowheads="1"/>
          </p:cNvSpPr>
          <p:nvPr/>
        </p:nvSpPr>
        <p:spPr bwMode="auto">
          <a:xfrm>
            <a:off x="1145803" y="2127080"/>
            <a:ext cx="10062765" cy="3894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800" b="1" dirty="0">
                <a:latin typeface="微软雅黑" panose="020B0503020204020204" charset="-122"/>
                <a:ea typeface="微软雅黑" panose="020B0503020204020204" charset="-122"/>
              </a:rPr>
              <a:t>     遵义会议前，由于红军在“左”倾错误思想的指导下，第五次反“围剿”遭到失败，付出了惨重的代价，被迫战略转移。遵义会议的召开，结束了“左”倾冒险主义在中央的统治，确立了毛泽东的正确领导地位，在极端危险的时刻挽救了党，挽救了红军，挽救了中国革命。从而使党中央和红军能胜利完成长征，转到抗日的前线，开始中国革命的新局面。</a:t>
            </a:r>
            <a:endParaRPr lang="zh-CN" altLang="en-US" sz="28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5"/>
                                        </p:tgtEl>
                                        <p:attrNameLst>
                                          <p:attrName>style.visibility</p:attrName>
                                        </p:attrNameLst>
                                      </p:cBhvr>
                                      <p:to>
                                        <p:strVal val="visible"/>
                                      </p:to>
                                    </p:set>
                                    <p:anim calcmode="lin" valueType="num">
                                      <p:cBhvr>
                                        <p:cTn id="7" dur="500" fill="hold"/>
                                        <p:tgtEl>
                                          <p:spTgt spid="27655"/>
                                        </p:tgtEl>
                                        <p:attrNameLst>
                                          <p:attrName>ppt_x</p:attrName>
                                        </p:attrNameLst>
                                      </p:cBhvr>
                                      <p:tavLst>
                                        <p:tav tm="0">
                                          <p:val>
                                            <p:strVal val="#ppt_x"/>
                                          </p:val>
                                        </p:tav>
                                        <p:tav tm="100000">
                                          <p:val>
                                            <p:strVal val="#ppt_x"/>
                                          </p:val>
                                        </p:tav>
                                      </p:tavLst>
                                    </p:anim>
                                    <p:anim calcmode="lin" valueType="num">
                                      <p:cBhvr>
                                        <p:cTn id="8" dur="500" fill="hold"/>
                                        <p:tgtEl>
                                          <p:spTgt spid="276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5" grpId="0" bldLvl="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838200" y="365125"/>
            <a:ext cx="3455670" cy="916940"/>
          </a:xfrm>
        </p:spPr>
        <p:txBody>
          <a:bodyPr/>
          <a:p>
            <a:r>
              <a:rPr lang="zh-CN" altLang="en-US"/>
              <a:t>八一宣言</a:t>
            </a:r>
            <a:endParaRPr lang="zh-CN" altLang="en-US"/>
          </a:p>
        </p:txBody>
      </p:sp>
      <p:sp>
        <p:nvSpPr>
          <p:cNvPr id="3" name="内容占位符 2"/>
          <p:cNvSpPr>
            <a:spLocks noGrp="1"/>
          </p:cNvSpPr>
          <p:nvPr>
            <p:ph idx="1"/>
          </p:nvPr>
        </p:nvSpPr>
        <p:spPr>
          <a:xfrm>
            <a:off x="669882" y="1197575"/>
            <a:ext cx="10852237" cy="5041355"/>
          </a:xfrm>
        </p:spPr>
        <p:txBody>
          <a:bodyPr>
            <a:noAutofit/>
          </a:bodyPr>
          <a:p>
            <a:r>
              <a:rPr lang="zh-CN" altLang="en-US" sz="3200"/>
              <a:t>1935年8月1日，红军在长征途中，中共驻共产国际代表团王明等人，根据共产国际第七次代表会议上有关在各国建立反法西斯统一战线的精神要求，起草了</a:t>
            </a:r>
            <a:r>
              <a:rPr lang="zh-CN" altLang="en-US" sz="3200">
                <a:solidFill>
                  <a:srgbClr val="FF0000"/>
                </a:solidFill>
              </a:rPr>
              <a:t>《为抗日救国告全体同胞书》即“八一宣言”</a:t>
            </a:r>
            <a:r>
              <a:rPr lang="zh-CN" altLang="en-US" sz="3200"/>
              <a:t>。10 月1日，以中国苏维埃政府和中国共产党中央的名义在巴黎《救国报》正式发表，号召全国人民团结起来，停止内战，抗日救国，组织国防政府和抗日联军。 八一宣言是推动第二次国共合作的重要文件，意味着中共关门主义的结束，</a:t>
            </a:r>
            <a:r>
              <a:rPr lang="zh-CN" altLang="en-US" sz="3200">
                <a:solidFill>
                  <a:srgbClr val="FF0000"/>
                </a:solidFill>
              </a:rPr>
              <a:t>实行抗日民族统一战线策略的开始。</a:t>
            </a:r>
            <a:endParaRPr lang="zh-CN" altLang="en-US" sz="3200">
              <a:solidFill>
                <a:srgbClr val="FF0000"/>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32769" descr="红军抵达陕北吴起镇"/>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872038" y="1930400"/>
            <a:ext cx="5429250" cy="3630613"/>
          </a:xfrm>
          <a:prstGeom prst="rect">
            <a:avLst/>
          </a:prstGeom>
          <a:noFill/>
          <a:ln w="9525">
            <a:solidFill>
              <a:srgbClr val="800000"/>
            </a:solidFill>
            <a:miter lim="800000"/>
            <a:headEnd/>
            <a:tailEnd/>
          </a:ln>
          <a:extLst>
            <a:ext uri="{909E8E84-426E-40DD-AFC4-6F175D3DCCD1}">
              <a14:hiddenFill xmlns:a14="http://schemas.microsoft.com/office/drawing/2010/main">
                <a:solidFill>
                  <a:srgbClr val="FFFFFF"/>
                </a:solidFill>
              </a14:hiddenFill>
            </a:ext>
          </a:extLst>
        </p:spPr>
      </p:pic>
      <p:sp>
        <p:nvSpPr>
          <p:cNvPr id="4" name="文本框 1"/>
          <p:cNvSpPr txBox="1">
            <a:spLocks noChangeArrowheads="1"/>
          </p:cNvSpPr>
          <p:nvPr/>
        </p:nvSpPr>
        <p:spPr bwMode="auto">
          <a:xfrm>
            <a:off x="1774825" y="1930400"/>
            <a:ext cx="2889250" cy="369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b="1" dirty="0">
                <a:latin typeface="微软雅黑" panose="020B0503020204020204" charset="-122"/>
                <a:ea typeface="微软雅黑" panose="020B0503020204020204" charset="-122"/>
              </a:rPr>
              <a:t>      </a:t>
            </a:r>
            <a:r>
              <a:rPr lang="zh-CN" altLang="en-US" sz="3200" b="1" dirty="0">
                <a:latin typeface="微软雅黑" panose="020B0503020204020204" charset="-122"/>
                <a:ea typeface="微软雅黑" panose="020B0503020204020204" charset="-122"/>
                <a:cs typeface="方正隶书_GBK"/>
              </a:rPr>
              <a:t>  </a:t>
            </a:r>
            <a:r>
              <a:rPr lang="en-US" altLang="zh-CN" sz="3200" b="1" dirty="0">
                <a:latin typeface="微软雅黑" panose="020B0503020204020204" charset="-122"/>
                <a:ea typeface="微软雅黑" panose="020B0503020204020204" charset="-122"/>
                <a:cs typeface="方正隶书_GBK"/>
              </a:rPr>
              <a:t>1935</a:t>
            </a:r>
            <a:r>
              <a:rPr lang="zh-CN" altLang="en-US" sz="3200" b="1" dirty="0">
                <a:latin typeface="微软雅黑" panose="020B0503020204020204" charset="-122"/>
                <a:ea typeface="微软雅黑" panose="020B0503020204020204" charset="-122"/>
                <a:cs typeface="方正隶书_GBK"/>
              </a:rPr>
              <a:t>年</a:t>
            </a:r>
            <a:r>
              <a:rPr lang="en-US" altLang="zh-CN" sz="3200" b="1" dirty="0">
                <a:latin typeface="微软雅黑" panose="020B0503020204020204" charset="-122"/>
                <a:ea typeface="微软雅黑" panose="020B0503020204020204" charset="-122"/>
                <a:cs typeface="方正隶书_GBK"/>
              </a:rPr>
              <a:t>10</a:t>
            </a:r>
            <a:r>
              <a:rPr lang="zh-CN" altLang="en-US" sz="3200" b="1" dirty="0">
                <a:latin typeface="微软雅黑" panose="020B0503020204020204" charset="-122"/>
                <a:ea typeface="微软雅黑" panose="020B0503020204020204" charset="-122"/>
                <a:cs typeface="方正隶书_GBK"/>
              </a:rPr>
              <a:t>月，中共中央带领中央红军抵达陕甘革命根据地吴起镇。</a:t>
            </a:r>
            <a:endParaRPr lang="zh-CN" altLang="en-US" sz="3200" dirty="0">
              <a:latin typeface="微软雅黑" panose="020B0503020204020204" charset="-122"/>
              <a:ea typeface="微软雅黑" panose="020B0503020204020204" charset="-122"/>
              <a:cs typeface="方正隶书_GBK"/>
            </a:endParaRPr>
          </a:p>
        </p:txBody>
      </p:sp>
      <p:sp>
        <p:nvSpPr>
          <p:cNvPr id="5" name="矩形 4"/>
          <p:cNvSpPr/>
          <p:nvPr/>
        </p:nvSpPr>
        <p:spPr>
          <a:xfrm>
            <a:off x="6180138" y="5732781"/>
            <a:ext cx="2652712" cy="583565"/>
          </a:xfrm>
          <a:prstGeom prst="rect">
            <a:avLst/>
          </a:prstGeom>
          <a:noFill/>
          <a:ln w="9525">
            <a:noFill/>
          </a:ln>
        </p:spPr>
        <p:txBody>
          <a:bodyPr anchor="ctr">
            <a:spAutoFit/>
          </a:bodyPr>
          <a:lstStyle/>
          <a:p>
            <a:pPr algn="ctr">
              <a:buFontTx/>
              <a:buNone/>
              <a:defRPr/>
            </a:pPr>
            <a:r>
              <a:rPr lang="zh-CN" altLang="en-US" sz="3200" b="1" noProof="1">
                <a:ea typeface="微软雅黑" panose="020B0503020204020204" charset="-122"/>
              </a:rPr>
              <a:t>陕北吴起镇</a:t>
            </a:r>
            <a:endParaRPr lang="zh-CN" altLang="en-US" sz="3200" b="1" noProof="1">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p:tgtEl>
                                          <p:spTgt spid="3"/>
                                        </p:tgtEl>
                                        <p:attrNameLst>
                                          <p:attrName>ppt_y</p:attrName>
                                        </p:attrNameLst>
                                      </p:cBhvr>
                                      <p:tavLst>
                                        <p:tav tm="0">
                                          <p:val>
                                            <p:strVal val="#ppt_y+#ppt_h*1.125000"/>
                                          </p:val>
                                        </p:tav>
                                        <p:tav tm="100000">
                                          <p:val>
                                            <p:strVal val="#ppt_y"/>
                                          </p:val>
                                        </p:tav>
                                      </p:tavLst>
                                    </p:anim>
                                    <p:animEffect transition="in" filter="wipe(up)">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dissolv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图片 33793" descr="陕北"/>
          <p:cNvPicPr>
            <a:picLocks noChangeAspect="1" noChangeArrowheads="1"/>
          </p:cNvPicPr>
          <p:nvPr/>
        </p:nvPicPr>
        <p:blipFill>
          <a:blip r:embed="rId1">
            <a:extLst>
              <a:ext uri="{28A0092B-C50C-407E-A947-70E740481C1C}">
                <a14:useLocalDpi xmlns:a14="http://schemas.microsoft.com/office/drawing/2010/main" val="0"/>
              </a:ext>
            </a:extLst>
          </a:blip>
          <a:srcRect l="16609" t="2818" r="28789" b="3383"/>
          <a:stretch>
            <a:fillRect/>
          </a:stretch>
        </p:blipFill>
        <p:spPr bwMode="auto">
          <a:xfrm>
            <a:off x="2135188" y="519113"/>
            <a:ext cx="5976937" cy="5483225"/>
          </a:xfrm>
          <a:prstGeom prst="rect">
            <a:avLst/>
          </a:prstGeom>
          <a:solidFill>
            <a:srgbClr val="FFFF00"/>
          </a:solidFill>
          <a:ln w="57150">
            <a:solidFill>
              <a:srgbClr val="808000"/>
            </a:solidFill>
            <a:miter lim="800000"/>
            <a:headEnd/>
            <a:tailEnd/>
          </a:ln>
        </p:spPr>
      </p:pic>
      <p:sp>
        <p:nvSpPr>
          <p:cNvPr id="33795" name="文本框 33794"/>
          <p:cNvSpPr txBox="1">
            <a:spLocks noChangeArrowheads="1"/>
          </p:cNvSpPr>
          <p:nvPr/>
        </p:nvSpPr>
        <p:spPr bwMode="auto">
          <a:xfrm>
            <a:off x="8406358" y="836613"/>
            <a:ext cx="1401217" cy="484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en-US" altLang="zh-CN" sz="2800" b="1" dirty="0">
                <a:latin typeface="微软雅黑" panose="020B0503020204020204" charset="-122"/>
                <a:ea typeface="微软雅黑" panose="020B0503020204020204" charset="-122"/>
              </a:rPr>
              <a:t>  </a:t>
            </a:r>
            <a:r>
              <a:rPr lang="zh-CN" altLang="en-US" sz="2800" b="1" dirty="0">
                <a:latin typeface="微软雅黑" panose="020B0503020204020204" charset="-122"/>
                <a:ea typeface="微软雅黑" panose="020B0503020204020204" charset="-122"/>
              </a:rPr>
              <a:t>长征到达陕北后的毛泽东、朱德、周恩来、秦邦宪</a:t>
            </a:r>
            <a:endParaRPr lang="zh-CN" altLang="en-US" sz="20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after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barn(inHorizontal)">
                                      <p:cBhvr>
                                        <p:cTn id="7" dur="500"/>
                                        <p:tgtEl>
                                          <p:spTgt spid="33794"/>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3795"/>
                                        </p:tgtEl>
                                        <p:attrNameLst>
                                          <p:attrName>style.visibility</p:attrName>
                                        </p:attrNameLst>
                                      </p:cBhvr>
                                      <p:to>
                                        <p:strVal val="visible"/>
                                      </p:to>
                                    </p:set>
                                    <p:animEffect transition="in" filter="wipe(up)">
                                      <p:cBhvr>
                                        <p:cTn id="12" dur="500"/>
                                        <p:tgtEl>
                                          <p:spTgt spid="337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图片 37889"/>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473253" y="1528763"/>
            <a:ext cx="5375275" cy="4224337"/>
          </a:xfrm>
          <a:prstGeom prst="rect">
            <a:avLst/>
          </a:prstGeom>
          <a:noFill/>
          <a:ln w="762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37891" name="文本框 37890"/>
          <p:cNvSpPr txBox="1">
            <a:spLocks noChangeArrowheads="1"/>
          </p:cNvSpPr>
          <p:nvPr/>
        </p:nvSpPr>
        <p:spPr bwMode="auto">
          <a:xfrm>
            <a:off x="6760542" y="5876925"/>
            <a:ext cx="286385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latin typeface="微软雅黑" panose="020B0503020204020204" charset="-122"/>
                <a:ea typeface="微软雅黑" panose="020B0503020204020204" charset="-122"/>
              </a:rPr>
              <a:t>会宁会师楼</a:t>
            </a:r>
            <a:endParaRPr lang="zh-CN" altLang="en-US" sz="3600" b="1" dirty="0">
              <a:latin typeface="微软雅黑" panose="020B0503020204020204" charset="-122"/>
              <a:ea typeface="微软雅黑" panose="020B0503020204020204" charset="-122"/>
            </a:endParaRPr>
          </a:p>
        </p:txBody>
      </p:sp>
      <p:sp>
        <p:nvSpPr>
          <p:cNvPr id="25603" name="文本框 1"/>
          <p:cNvSpPr txBox="1">
            <a:spLocks noChangeArrowheads="1"/>
          </p:cNvSpPr>
          <p:nvPr/>
        </p:nvSpPr>
        <p:spPr bwMode="auto">
          <a:xfrm>
            <a:off x="1127448" y="1424965"/>
            <a:ext cx="4248472"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b="1" dirty="0">
                <a:latin typeface="微软雅黑" panose="020B0503020204020204" charset="-122"/>
                <a:ea typeface="微软雅黑" panose="020B0503020204020204" charset="-122"/>
                <a:sym typeface="宋体" panose="02010600030101010101" pitchFamily="2" charset="-122"/>
              </a:rPr>
              <a:t>         </a:t>
            </a:r>
            <a:r>
              <a:rPr lang="zh-CN" altLang="en-US" sz="3200" b="1" dirty="0">
                <a:latin typeface="微软雅黑" panose="020B0503020204020204" charset="-122"/>
                <a:ea typeface="微软雅黑" panose="020B0503020204020204" charset="-122"/>
                <a:cs typeface="方正隶书_GBK"/>
                <a:sym typeface="宋体" panose="02010600030101010101" pitchFamily="2" charset="-122"/>
              </a:rPr>
              <a:t> </a:t>
            </a:r>
            <a:r>
              <a:rPr lang="en-US" altLang="zh-CN" sz="3200" b="1" dirty="0">
                <a:latin typeface="微软雅黑" panose="020B0503020204020204" charset="-122"/>
                <a:ea typeface="微软雅黑" panose="020B0503020204020204" charset="-122"/>
                <a:cs typeface="方正隶书_GBK"/>
                <a:sym typeface="宋体" panose="02010600030101010101" pitchFamily="2" charset="-122"/>
              </a:rPr>
              <a:t>1936</a:t>
            </a:r>
            <a:r>
              <a:rPr lang="zh-CN" altLang="en-US" sz="3200" b="1" dirty="0">
                <a:latin typeface="微软雅黑" panose="020B0503020204020204" charset="-122"/>
                <a:ea typeface="微软雅黑" panose="020B0503020204020204" charset="-122"/>
                <a:cs typeface="方正隶书_GBK"/>
                <a:sym typeface="宋体" panose="02010600030101010101" pitchFamily="2" charset="-122"/>
              </a:rPr>
              <a:t>年</a:t>
            </a:r>
            <a:r>
              <a:rPr lang="en-US" altLang="zh-CN" sz="3200" b="1" dirty="0">
                <a:latin typeface="微软雅黑" panose="020B0503020204020204" charset="-122"/>
                <a:ea typeface="微软雅黑" panose="020B0503020204020204" charset="-122"/>
                <a:cs typeface="方正隶书_GBK"/>
                <a:sym typeface="宋体" panose="02010600030101010101" pitchFamily="2" charset="-122"/>
              </a:rPr>
              <a:t>10</a:t>
            </a:r>
            <a:r>
              <a:rPr lang="zh-CN" altLang="en-US" sz="3200" b="1" dirty="0">
                <a:latin typeface="微软雅黑" panose="020B0503020204020204" charset="-122"/>
                <a:ea typeface="微软雅黑" panose="020B0503020204020204" charset="-122"/>
                <a:cs typeface="方正隶书_GBK"/>
                <a:sym typeface="宋体" panose="02010600030101010101" pitchFamily="2" charset="-122"/>
              </a:rPr>
              <a:t>月，红二方面军和红四方面军到达甘肃会宁地区，于红一方面军胜利会师。红军三大主力师会师，宣告长征胜利结束。</a:t>
            </a:r>
            <a:endParaRPr lang="zh-CN" altLang="en-US" sz="3200" dirty="0">
              <a:latin typeface="微软雅黑" panose="020B0503020204020204" charset="-122"/>
              <a:ea typeface="微软雅黑" panose="020B0503020204020204" charset="-122"/>
              <a:cs typeface="方正隶书_GBK"/>
            </a:endParaRPr>
          </a:p>
        </p:txBody>
      </p:sp>
      <p:sp>
        <p:nvSpPr>
          <p:cNvPr id="32772" name="矩形 7174"/>
          <p:cNvSpPr>
            <a:spLocks noChangeArrowheads="1"/>
          </p:cNvSpPr>
          <p:nvPr/>
        </p:nvSpPr>
        <p:spPr bwMode="auto">
          <a:xfrm>
            <a:off x="1774825" y="404813"/>
            <a:ext cx="2560638"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charset="-122"/>
                <a:ea typeface="微软雅黑" panose="020B0503020204020204" charset="-122"/>
              </a:rPr>
              <a:t>2.</a:t>
            </a:r>
            <a:r>
              <a:rPr lang="zh-CN" altLang="en-US" sz="3200" b="1" dirty="0">
                <a:latin typeface="微软雅黑" panose="020B0503020204020204" charset="-122"/>
                <a:ea typeface="微软雅黑" panose="020B0503020204020204" charset="-122"/>
              </a:rPr>
              <a:t>长征胜利</a:t>
            </a:r>
            <a:endParaRPr lang="zh-CN" altLang="en-US" sz="32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fade">
                                      <p:cBhvr>
                                        <p:cTn id="7" dur="800" decel="100000"/>
                                        <p:tgtEl>
                                          <p:spTgt spid="25603"/>
                                        </p:tgtEl>
                                      </p:cBhvr>
                                    </p:animEffect>
                                    <p:anim calcmode="lin" valueType="num">
                                      <p:cBhvr>
                                        <p:cTn id="8" dur="800" decel="100000" fill="hold"/>
                                        <p:tgtEl>
                                          <p:spTgt spid="25603"/>
                                        </p:tgtEl>
                                        <p:attrNameLst>
                                          <p:attrName>style.rotation</p:attrName>
                                        </p:attrNameLst>
                                      </p:cBhvr>
                                      <p:tavLst>
                                        <p:tav tm="0">
                                          <p:val>
                                            <p:fltVal val="-90"/>
                                          </p:val>
                                        </p:tav>
                                        <p:tav tm="100000">
                                          <p:val>
                                            <p:fltVal val="0"/>
                                          </p:val>
                                        </p:tav>
                                      </p:tavLst>
                                    </p:anim>
                                    <p:anim calcmode="lin" valueType="num">
                                      <p:cBhvr>
                                        <p:cTn id="9" dur="800" decel="100000" fill="hold"/>
                                        <p:tgtEl>
                                          <p:spTgt spid="25603"/>
                                        </p:tgtEl>
                                        <p:attrNameLst>
                                          <p:attrName>ppt_x</p:attrName>
                                        </p:attrNameLst>
                                      </p:cBhvr>
                                      <p:tavLst>
                                        <p:tav tm="0">
                                          <p:val>
                                            <p:strVal val="#ppt_x+0.4"/>
                                          </p:val>
                                        </p:tav>
                                        <p:tav tm="100000">
                                          <p:val>
                                            <p:strVal val="#ppt_x-0.05"/>
                                          </p:val>
                                        </p:tav>
                                      </p:tavLst>
                                    </p:anim>
                                    <p:anim calcmode="lin" valueType="num">
                                      <p:cBhvr>
                                        <p:cTn id="10" dur="800" decel="100000" fill="hold"/>
                                        <p:tgtEl>
                                          <p:spTgt spid="2560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560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5603"/>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5601"/>
                                        </p:tgtEl>
                                        <p:attrNameLst>
                                          <p:attrName>style.visibility</p:attrName>
                                        </p:attrNameLst>
                                      </p:cBhvr>
                                      <p:to>
                                        <p:strVal val="visible"/>
                                      </p:to>
                                    </p:set>
                                    <p:animEffect transition="in" filter="dissolve">
                                      <p:cBhvr>
                                        <p:cTn id="17" dur="500"/>
                                        <p:tgtEl>
                                          <p:spTgt spid="25601"/>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7891"/>
                                        </p:tgtEl>
                                        <p:attrNameLst>
                                          <p:attrName>style.visibility</p:attrName>
                                        </p:attrNameLst>
                                      </p:cBhvr>
                                      <p:to>
                                        <p:strVal val="visible"/>
                                      </p:to>
                                    </p:set>
                                    <p:anim calcmode="lin" valueType="num">
                                      <p:cBhvr>
                                        <p:cTn id="22" dur="500" fill="hold"/>
                                        <p:tgtEl>
                                          <p:spTgt spid="37891"/>
                                        </p:tgtEl>
                                        <p:attrNameLst>
                                          <p:attrName>ppt_x</p:attrName>
                                        </p:attrNameLst>
                                      </p:cBhvr>
                                      <p:tavLst>
                                        <p:tav tm="0">
                                          <p:val>
                                            <p:strVal val="#ppt_x"/>
                                          </p:val>
                                        </p:tav>
                                        <p:tav tm="100000">
                                          <p:val>
                                            <p:strVal val="#ppt_x"/>
                                          </p:val>
                                        </p:tav>
                                      </p:tavLst>
                                    </p:anim>
                                    <p:anim calcmode="lin" valueType="num">
                                      <p:cBhvr>
                                        <p:cTn id="23" dur="500" fill="hold"/>
                                        <p:tgtEl>
                                          <p:spTgt spid="378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P spid="2560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图片 50177" descr="147"/>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20825" y="-11113"/>
            <a:ext cx="9201150" cy="6862763"/>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36866" name="图片 50178" descr="爆炸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4725" y="5368925"/>
            <a:ext cx="85725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7" name="图片 50179" descr="爆炸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62763" y="5292725"/>
            <a:ext cx="858837" cy="858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8" name="图片 50180" descr="爆炸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75425" y="5416550"/>
            <a:ext cx="714375"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9" name="图片 50181" descr="党旗"/>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0125" y="4302125"/>
            <a:ext cx="581025"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0" name="图片 50182" descr="红星"/>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81925" y="5368925"/>
            <a:ext cx="5619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1" name="图片 50183" descr="红星"/>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67325" y="130175"/>
            <a:ext cx="5619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2" name="图片 50184" descr="爆炸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25" y="3463925"/>
            <a:ext cx="685800"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0186" name="组合 50185"/>
          <p:cNvGrpSpPr/>
          <p:nvPr/>
        </p:nvGrpSpPr>
        <p:grpSpPr bwMode="auto">
          <a:xfrm>
            <a:off x="3819525" y="4618038"/>
            <a:ext cx="914400" cy="922337"/>
            <a:chOff x="1440" y="2971"/>
            <a:chExt cx="576" cy="581"/>
          </a:xfrm>
        </p:grpSpPr>
        <p:grpSp>
          <p:nvGrpSpPr>
            <p:cNvPr id="36874" name="组合 50186"/>
            <p:cNvGrpSpPr/>
            <p:nvPr/>
          </p:nvGrpSpPr>
          <p:grpSpPr bwMode="auto">
            <a:xfrm>
              <a:off x="1440" y="2971"/>
              <a:ext cx="576" cy="581"/>
              <a:chOff x="1440" y="2994"/>
              <a:chExt cx="576" cy="581"/>
            </a:xfrm>
          </p:grpSpPr>
          <p:pic>
            <p:nvPicPr>
              <p:cNvPr id="36875" name="图片 50187" descr="l-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05" y="3138"/>
                <a:ext cx="480" cy="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6876" name="组合 50188"/>
              <p:cNvGrpSpPr/>
              <p:nvPr/>
            </p:nvGrpSpPr>
            <p:grpSpPr bwMode="auto">
              <a:xfrm>
                <a:off x="1440" y="2994"/>
                <a:ext cx="576" cy="581"/>
                <a:chOff x="1440" y="2976"/>
                <a:chExt cx="576" cy="581"/>
              </a:xfrm>
            </p:grpSpPr>
            <p:pic>
              <p:nvPicPr>
                <p:cNvPr id="36877" name="图片 50189" descr="l-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40" y="2976"/>
                  <a:ext cx="576"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8" name="图片 50190" descr="l-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32" y="3072"/>
                  <a:ext cx="353" cy="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36879" name="图片 50191" descr="l-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00" y="3055"/>
              <a:ext cx="320"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0193" name="图片 50192" descr="l-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76525" y="4168775"/>
            <a:ext cx="401638"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0194" name="组合 50193"/>
          <p:cNvGrpSpPr/>
          <p:nvPr/>
        </p:nvGrpSpPr>
        <p:grpSpPr bwMode="auto">
          <a:xfrm>
            <a:off x="2787650" y="815975"/>
            <a:ext cx="2555875" cy="3409950"/>
            <a:chOff x="790" y="576"/>
            <a:chExt cx="1610" cy="2148"/>
          </a:xfrm>
        </p:grpSpPr>
        <p:pic>
          <p:nvPicPr>
            <p:cNvPr id="36882" name="图片 50194" descr="l-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90" y="2196"/>
              <a:ext cx="200"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83" name="图片 50195" descr="l-1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86" y="1757"/>
              <a:ext cx="266" cy="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84" name="图片 50196" descr="l-1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145" y="1428"/>
              <a:ext cx="247" cy="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85" name="图片 50197" descr="l-1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440" y="576"/>
              <a:ext cx="960"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0199" name="文本框 50198"/>
          <p:cNvSpPr txBox="1">
            <a:spLocks noChangeArrowheads="1"/>
          </p:cNvSpPr>
          <p:nvPr/>
        </p:nvSpPr>
        <p:spPr bwMode="auto">
          <a:xfrm>
            <a:off x="4581525" y="2568575"/>
            <a:ext cx="1752600" cy="460375"/>
          </a:xfrm>
          <a:prstGeom prst="rect">
            <a:avLst/>
          </a:prstGeom>
          <a:solidFill>
            <a:srgbClr val="9900CC"/>
          </a:solidFill>
          <a:ln w="9525">
            <a:solidFill>
              <a:srgbClr val="FF00FF"/>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buClr>
                <a:schemeClr val="bg1"/>
              </a:buClr>
            </a:pPr>
            <a:r>
              <a:rPr lang="zh-CN" altLang="en-US" sz="2400" b="1" dirty="0">
                <a:solidFill>
                  <a:schemeClr val="hlink"/>
                </a:solidFill>
                <a:latin typeface="Times New Roman" panose="02020603050405020304" charset="0"/>
                <a:ea typeface="微软雅黑" panose="020B0503020204020204" charset="-122"/>
              </a:rPr>
              <a:t>红四方面军</a:t>
            </a:r>
            <a:endParaRPr lang="zh-CN" altLang="en-US" sz="2400" b="1" dirty="0">
              <a:solidFill>
                <a:schemeClr val="hlink"/>
              </a:solidFill>
              <a:latin typeface="Times New Roman" panose="02020603050405020304" charset="0"/>
              <a:ea typeface="微软雅黑" panose="020B0503020204020204" charset="-122"/>
            </a:endParaRPr>
          </a:p>
        </p:txBody>
      </p:sp>
      <p:sp>
        <p:nvSpPr>
          <p:cNvPr id="50200" name="文本框 50199"/>
          <p:cNvSpPr txBox="1">
            <a:spLocks noChangeArrowheads="1"/>
          </p:cNvSpPr>
          <p:nvPr/>
        </p:nvSpPr>
        <p:spPr bwMode="auto">
          <a:xfrm>
            <a:off x="6257925" y="3711575"/>
            <a:ext cx="1752600" cy="460375"/>
          </a:xfrm>
          <a:prstGeom prst="rect">
            <a:avLst/>
          </a:prstGeom>
          <a:solidFill>
            <a:srgbClr val="808000"/>
          </a:solidFill>
          <a:ln w="9525">
            <a:solidFill>
              <a:schemeClr val="accent2"/>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buClr>
                <a:schemeClr val="bg1"/>
              </a:buClr>
            </a:pPr>
            <a:r>
              <a:rPr lang="zh-CN" altLang="en-US" sz="2400" b="1" dirty="0">
                <a:solidFill>
                  <a:srgbClr val="00FF00"/>
                </a:solidFill>
                <a:latin typeface="Times New Roman" panose="02020603050405020304" charset="0"/>
                <a:ea typeface="微软雅黑" panose="020B0503020204020204" charset="-122"/>
              </a:rPr>
              <a:t>红二方面军</a:t>
            </a:r>
            <a:endParaRPr lang="zh-CN" altLang="en-US" sz="2400" b="1" dirty="0">
              <a:solidFill>
                <a:srgbClr val="00FF00"/>
              </a:solidFill>
              <a:latin typeface="Times New Roman" panose="02020603050405020304" charset="0"/>
              <a:ea typeface="微软雅黑" panose="020B0503020204020204" charset="-122"/>
            </a:endParaRPr>
          </a:p>
        </p:txBody>
      </p:sp>
      <p:sp>
        <p:nvSpPr>
          <p:cNvPr id="50201" name="文本框 50200"/>
          <p:cNvSpPr txBox="1">
            <a:spLocks noChangeArrowheads="1"/>
          </p:cNvSpPr>
          <p:nvPr/>
        </p:nvSpPr>
        <p:spPr bwMode="auto">
          <a:xfrm>
            <a:off x="8050213" y="4794250"/>
            <a:ext cx="1905000" cy="460375"/>
          </a:xfrm>
          <a:prstGeom prst="rect">
            <a:avLst/>
          </a:prstGeom>
          <a:solidFill>
            <a:schemeClr val="hlink"/>
          </a:solidFill>
          <a:ln w="9525">
            <a:solidFill>
              <a:srgbClr val="0000FF"/>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buClr>
                <a:schemeClr val="bg1"/>
              </a:buClr>
            </a:pPr>
            <a:r>
              <a:rPr lang="zh-CN" altLang="en-US" sz="2400" b="1" dirty="0">
                <a:solidFill>
                  <a:srgbClr val="00FF00"/>
                </a:solidFill>
                <a:latin typeface="Arial" panose="020B0604020202020204" pitchFamily="34" charset="0"/>
                <a:ea typeface="微软雅黑" panose="020B0503020204020204" charset="-122"/>
              </a:rPr>
              <a:t>红一方面军</a:t>
            </a:r>
            <a:endParaRPr lang="zh-CN" altLang="en-US" sz="2400" b="1" dirty="0">
              <a:solidFill>
                <a:srgbClr val="00FF00"/>
              </a:solidFill>
              <a:latin typeface="Arial" panose="020B0604020202020204" pitchFamily="34" charset="0"/>
              <a:ea typeface="微软雅黑" panose="020B0503020204020204" charset="-122"/>
            </a:endParaRPr>
          </a:p>
        </p:txBody>
      </p:sp>
      <p:sp>
        <p:nvSpPr>
          <p:cNvPr id="50202" name="椭圆 50201"/>
          <p:cNvSpPr>
            <a:spLocks noChangeArrowheads="1"/>
          </p:cNvSpPr>
          <p:nvPr/>
        </p:nvSpPr>
        <p:spPr bwMode="auto">
          <a:xfrm>
            <a:off x="3514725" y="815975"/>
            <a:ext cx="533400" cy="533400"/>
          </a:xfrm>
          <a:prstGeom prst="ellipse">
            <a:avLst/>
          </a:prstGeom>
          <a:solidFill>
            <a:srgbClr val="FF0000"/>
          </a:solidFill>
          <a:ln w="9525">
            <a:solidFill>
              <a:schemeClr val="tx1"/>
            </a:solidFill>
            <a:round/>
          </a:ln>
        </p:spPr>
        <p:txBody>
          <a:bodyPr wrap="none" anchor="ctr"/>
          <a:lstStyle/>
          <a:p>
            <a:pPr algn="ctr">
              <a:buClr>
                <a:schemeClr val="bg1"/>
              </a:buClr>
            </a:pPr>
            <a:r>
              <a:rPr lang="zh-CN" altLang="en-US" b="1" dirty="0">
                <a:solidFill>
                  <a:schemeClr val="bg1"/>
                </a:solidFill>
                <a:latin typeface="Times New Roman" panose="02020603050405020304" charset="0"/>
                <a:ea typeface="微软雅黑" panose="020B0503020204020204" charset="-122"/>
              </a:rPr>
              <a:t>会宁</a:t>
            </a:r>
            <a:endParaRPr lang="zh-CN" altLang="en-US" b="1" dirty="0">
              <a:solidFill>
                <a:schemeClr val="bg1"/>
              </a:solidFill>
              <a:latin typeface="Times New Roman" panose="02020603050405020304" charset="0"/>
              <a:ea typeface="微软雅黑" panose="020B0503020204020204" charset="-122"/>
            </a:endParaRPr>
          </a:p>
        </p:txBody>
      </p:sp>
      <p:sp>
        <p:nvSpPr>
          <p:cNvPr id="50203" name="椭圆 50202"/>
          <p:cNvSpPr>
            <a:spLocks noChangeArrowheads="1"/>
          </p:cNvSpPr>
          <p:nvPr/>
        </p:nvSpPr>
        <p:spPr bwMode="auto">
          <a:xfrm>
            <a:off x="3514725" y="815975"/>
            <a:ext cx="609600" cy="609600"/>
          </a:xfrm>
          <a:prstGeom prst="ellipse">
            <a:avLst/>
          </a:prstGeom>
          <a:solidFill>
            <a:srgbClr val="FF0000"/>
          </a:solidFill>
          <a:ln w="9525">
            <a:solidFill>
              <a:schemeClr val="tx1"/>
            </a:solidFill>
            <a:round/>
          </a:ln>
        </p:spPr>
        <p:txBody>
          <a:bodyPr wrap="none" anchor="ctr"/>
          <a:lstStyle/>
          <a:p>
            <a:pPr algn="ctr">
              <a:buClr>
                <a:schemeClr val="bg1"/>
              </a:buClr>
            </a:pPr>
            <a:r>
              <a:rPr lang="zh-CN" altLang="en-US" sz="2000" b="1" dirty="0">
                <a:solidFill>
                  <a:schemeClr val="bg1"/>
                </a:solidFill>
                <a:latin typeface="Times New Roman" panose="02020603050405020304" charset="0"/>
                <a:ea typeface="微软雅黑" panose="020B0503020204020204" charset="-122"/>
              </a:rPr>
              <a:t>会宁</a:t>
            </a:r>
            <a:endParaRPr lang="zh-CN" altLang="en-US" sz="2000" b="1" dirty="0">
              <a:solidFill>
                <a:schemeClr val="bg1"/>
              </a:solidFill>
              <a:latin typeface="Times New Roman" panose="02020603050405020304" charset="0"/>
              <a:ea typeface="微软雅黑" panose="020B0503020204020204" charset="-122"/>
            </a:endParaRPr>
          </a:p>
        </p:txBody>
      </p:sp>
      <p:pic>
        <p:nvPicPr>
          <p:cNvPr id="50204" name="图片 50203" descr="ls-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962525" y="4321175"/>
            <a:ext cx="1600200" cy="1217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92" name="图片 50204" descr="爆炸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3263" y="5264150"/>
            <a:ext cx="714375"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206" name="图片 50205" descr="l-8"/>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676525" y="5281613"/>
            <a:ext cx="213360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0207" name="组合 50206"/>
          <p:cNvGrpSpPr/>
          <p:nvPr/>
        </p:nvGrpSpPr>
        <p:grpSpPr bwMode="auto">
          <a:xfrm>
            <a:off x="4657725" y="5130800"/>
            <a:ext cx="3657600" cy="1323975"/>
            <a:chOff x="1968" y="3312"/>
            <a:chExt cx="2304" cy="834"/>
          </a:xfrm>
        </p:grpSpPr>
        <p:pic>
          <p:nvPicPr>
            <p:cNvPr id="36895" name="图片 50207" descr="l-1"/>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216" y="3858"/>
              <a:ext cx="105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96" name="图片 50208" descr="l-2"/>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832" y="3906"/>
              <a:ext cx="432" cy="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97" name="图片 50209" descr="l-3"/>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968" y="3312"/>
              <a:ext cx="912" cy="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0211" name="图片 50210" descr="ls-2"/>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838325" y="5159375"/>
            <a:ext cx="3124200"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212" name="图片 50211" descr="ls-3"/>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609725" y="3101975"/>
            <a:ext cx="515938"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213" name="图片 50212" descr="ls-4"/>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2066925" y="1470025"/>
            <a:ext cx="25908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214" name="图片 50213" descr="z-1"/>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3057525" y="2949575"/>
            <a:ext cx="1371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215" name="图片 50214" descr="z-2"/>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2141538" y="2416175"/>
            <a:ext cx="1296987"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216" name="图片 50215" descr="z-4"/>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3514725" y="1411288"/>
            <a:ext cx="685800" cy="623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217" name="图片 50216" descr="z-3"/>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2143125" y="2127250"/>
            <a:ext cx="1752600"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218" name="图片 50217" descr="l-14"/>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4094163" y="815975"/>
            <a:ext cx="411162"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906" name="矩形 50218"/>
          <p:cNvSpPr>
            <a:spLocks noChangeArrowheads="1"/>
          </p:cNvSpPr>
          <p:nvPr/>
        </p:nvSpPr>
        <p:spPr bwMode="auto">
          <a:xfrm>
            <a:off x="8482330" y="3028315"/>
            <a:ext cx="2678430" cy="1656080"/>
          </a:xfrm>
          <a:prstGeom prst="rect">
            <a:avLst/>
          </a:prstGeom>
          <a:solidFill>
            <a:srgbClr val="00FFFF"/>
          </a:solidFill>
          <a:ln w="9525">
            <a:solidFill>
              <a:schemeClr val="tx1"/>
            </a:solidFill>
            <a:miter lim="800000"/>
          </a:ln>
        </p:spPr>
        <p:txBody>
          <a:bodyPr wrap="none" anchor="ctr"/>
          <a:lstStyle/>
          <a:p>
            <a:r>
              <a:rPr lang="zh-CN" altLang="en-US" sz="2400" b="1" dirty="0">
                <a:solidFill>
                  <a:srgbClr val="000000"/>
                </a:solidFill>
                <a:latin typeface="Times New Roman" panose="02020603050405020304" charset="0"/>
                <a:ea typeface="微软雅黑" panose="020B0503020204020204" charset="-122"/>
              </a:rPr>
              <a:t>渡过湘江后</a:t>
            </a:r>
            <a:r>
              <a:rPr lang="en-US" altLang="zh-CN" sz="2400" b="1" dirty="0">
                <a:solidFill>
                  <a:srgbClr val="000000"/>
                </a:solidFill>
                <a:latin typeface="Times New Roman" panose="02020603050405020304" charset="0"/>
                <a:ea typeface="微软雅黑" panose="020B0503020204020204" charset="-122"/>
              </a:rPr>
              <a:t>,</a:t>
            </a:r>
            <a:r>
              <a:rPr lang="zh-CN" altLang="en-US" sz="2400" b="1" dirty="0">
                <a:solidFill>
                  <a:srgbClr val="000000"/>
                </a:solidFill>
                <a:latin typeface="Times New Roman" panose="02020603050405020304" charset="0"/>
                <a:ea typeface="微软雅黑" panose="020B0503020204020204" charset="-122"/>
              </a:rPr>
              <a:t>红军由</a:t>
            </a:r>
            <a:endParaRPr lang="zh-CN" altLang="en-US" sz="2400" b="1" dirty="0">
              <a:solidFill>
                <a:srgbClr val="000000"/>
              </a:solidFill>
              <a:latin typeface="Times New Roman" panose="02020603050405020304" charset="0"/>
              <a:ea typeface="微软雅黑" panose="020B0503020204020204" charset="-122"/>
            </a:endParaRPr>
          </a:p>
          <a:p>
            <a:r>
              <a:rPr lang="zh-CN" altLang="en-US" sz="2400" b="1" dirty="0">
                <a:solidFill>
                  <a:srgbClr val="000000"/>
                </a:solidFill>
                <a:latin typeface="Times New Roman" panose="02020603050405020304" charset="0"/>
                <a:ea typeface="微软雅黑" panose="020B0503020204020204" charset="-122"/>
              </a:rPr>
              <a:t>出发前的</a:t>
            </a:r>
            <a:r>
              <a:rPr lang="en-US" altLang="zh-CN" sz="2400" b="1" dirty="0">
                <a:solidFill>
                  <a:srgbClr val="000000"/>
                </a:solidFill>
                <a:latin typeface="Times New Roman" panose="02020603050405020304" charset="0"/>
                <a:ea typeface="微软雅黑" panose="020B0503020204020204" charset="-122"/>
              </a:rPr>
              <a:t>8</a:t>
            </a:r>
            <a:r>
              <a:rPr lang="zh-CN" altLang="en-US" sz="2400" b="1" dirty="0">
                <a:solidFill>
                  <a:srgbClr val="000000"/>
                </a:solidFill>
                <a:latin typeface="Times New Roman" panose="02020603050405020304" charset="0"/>
                <a:ea typeface="微软雅黑" panose="020B0503020204020204" charset="-122"/>
              </a:rPr>
              <a:t>万多人</a:t>
            </a:r>
            <a:r>
              <a:rPr lang="en-US" altLang="zh-CN" sz="2400" b="1" dirty="0">
                <a:solidFill>
                  <a:srgbClr val="000000"/>
                </a:solidFill>
                <a:latin typeface="Times New Roman" panose="02020603050405020304" charset="0"/>
                <a:ea typeface="微软雅黑" panose="020B0503020204020204" charset="-122"/>
              </a:rPr>
              <a:t>,</a:t>
            </a:r>
            <a:endParaRPr lang="en-US" altLang="zh-CN" sz="2400" b="1" dirty="0">
              <a:solidFill>
                <a:srgbClr val="000000"/>
              </a:solidFill>
              <a:latin typeface="Times New Roman" panose="02020603050405020304" charset="0"/>
              <a:ea typeface="微软雅黑" panose="020B0503020204020204" charset="-122"/>
            </a:endParaRPr>
          </a:p>
          <a:p>
            <a:r>
              <a:rPr lang="zh-CN" altLang="en-US" sz="2400" b="1" dirty="0">
                <a:solidFill>
                  <a:srgbClr val="000000"/>
                </a:solidFill>
                <a:latin typeface="Times New Roman" panose="02020603050405020304" charset="0"/>
                <a:ea typeface="微软雅黑" panose="020B0503020204020204" charset="-122"/>
              </a:rPr>
              <a:t>减少至</a:t>
            </a:r>
            <a:r>
              <a:rPr lang="en-US" altLang="zh-CN" sz="2400" b="1" dirty="0">
                <a:solidFill>
                  <a:srgbClr val="000000"/>
                </a:solidFill>
                <a:latin typeface="Times New Roman" panose="02020603050405020304" charset="0"/>
                <a:ea typeface="微软雅黑" panose="020B0503020204020204" charset="-122"/>
              </a:rPr>
              <a:t>3</a:t>
            </a:r>
            <a:r>
              <a:rPr lang="zh-CN" altLang="en-US" sz="2400" b="1" dirty="0">
                <a:solidFill>
                  <a:srgbClr val="000000"/>
                </a:solidFill>
                <a:latin typeface="Times New Roman" panose="02020603050405020304" charset="0"/>
                <a:ea typeface="微软雅黑" panose="020B0503020204020204" charset="-122"/>
              </a:rPr>
              <a:t>万多人</a:t>
            </a:r>
            <a:r>
              <a:rPr lang="en-US" altLang="zh-CN" sz="2400" b="1" dirty="0">
                <a:solidFill>
                  <a:srgbClr val="000000"/>
                </a:solidFill>
                <a:latin typeface="Times New Roman" panose="02020603050405020304" charset="0"/>
                <a:ea typeface="微软雅黑" panose="020B0503020204020204" charset="-122"/>
              </a:rPr>
              <a:t>.</a:t>
            </a:r>
            <a:endParaRPr lang="en-US" altLang="zh-CN" sz="2400" b="1" dirty="0">
              <a:solidFill>
                <a:srgbClr val="000000"/>
              </a:solidFill>
              <a:latin typeface="Times New Roman" panose="02020603050405020304" charset="0"/>
              <a:ea typeface="微软雅黑" panose="020B0503020204020204" charset="-122"/>
            </a:endParaRPr>
          </a:p>
          <a:p>
            <a:endParaRPr lang="zh-CN" altLang="en-US" sz="2400" dirty="0">
              <a:solidFill>
                <a:srgbClr val="000000"/>
              </a:solidFill>
              <a:latin typeface="Times New Roman" panose="02020603050405020304" charset="0"/>
              <a:ea typeface="微软雅黑" panose="020B0503020204020204" charset="-122"/>
            </a:endParaRPr>
          </a:p>
        </p:txBody>
      </p:sp>
      <p:sp>
        <p:nvSpPr>
          <p:cNvPr id="36907" name="直接连接符 50219"/>
          <p:cNvSpPr>
            <a:spLocks noChangeShapeType="1"/>
          </p:cNvSpPr>
          <p:nvPr/>
        </p:nvSpPr>
        <p:spPr bwMode="auto">
          <a:xfrm flipH="1">
            <a:off x="5961063" y="4146550"/>
            <a:ext cx="2665412" cy="1800225"/>
          </a:xfrm>
          <a:prstGeom prst="line">
            <a:avLst/>
          </a:prstGeom>
          <a:noFill/>
          <a:ln w="9525">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charset="-122"/>
            </a:endParaRPr>
          </a:p>
        </p:txBody>
      </p:sp>
      <p:sp>
        <p:nvSpPr>
          <p:cNvPr id="36908" name="文本框 50220"/>
          <p:cNvSpPr txBox="1">
            <a:spLocks noChangeArrowheads="1"/>
          </p:cNvSpPr>
          <p:nvPr/>
        </p:nvSpPr>
        <p:spPr bwMode="auto">
          <a:xfrm>
            <a:off x="6249988" y="977900"/>
            <a:ext cx="1871662" cy="1198880"/>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dirty="0">
                <a:solidFill>
                  <a:srgbClr val="FF00FF"/>
                </a:solidFill>
                <a:latin typeface="Arial" panose="020B0604020202020204" pitchFamily="34" charset="0"/>
                <a:ea typeface="微软雅黑" panose="020B0503020204020204" charset="-122"/>
              </a:rPr>
              <a:t>到达陕北后红军仅留下</a:t>
            </a:r>
            <a:r>
              <a:rPr lang="en-US" altLang="zh-CN" sz="2400" dirty="0">
                <a:solidFill>
                  <a:srgbClr val="FF00FF"/>
                </a:solidFill>
                <a:latin typeface="Arial" panose="020B0604020202020204" pitchFamily="34" charset="0"/>
                <a:ea typeface="微软雅黑" panose="020B0503020204020204" charset="-122"/>
              </a:rPr>
              <a:t>6000</a:t>
            </a:r>
            <a:r>
              <a:rPr lang="zh-CN" altLang="en-US" sz="2400" dirty="0">
                <a:solidFill>
                  <a:srgbClr val="FF00FF"/>
                </a:solidFill>
                <a:latin typeface="Arial" panose="020B0604020202020204" pitchFamily="34" charset="0"/>
                <a:ea typeface="微软雅黑" panose="020B0503020204020204" charset="-122"/>
              </a:rPr>
              <a:t>人</a:t>
            </a:r>
            <a:endParaRPr lang="zh-CN" altLang="en-US" sz="2400" dirty="0">
              <a:solidFill>
                <a:srgbClr val="FF00FF"/>
              </a:solidFill>
              <a:latin typeface="Arial" panose="020B0604020202020204" pitchFamily="34" charset="0"/>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0201"/>
                                        </p:tgtEl>
                                        <p:attrNameLst>
                                          <p:attrName>style.visibility</p:attrName>
                                        </p:attrNameLst>
                                      </p:cBhvr>
                                      <p:to>
                                        <p:strVal val="visible"/>
                                      </p:to>
                                    </p:set>
                                    <p:animEffect transition="in" filter="wipe(up)">
                                      <p:cBhvr>
                                        <p:cTn id="7" dur="500"/>
                                        <p:tgtEl>
                                          <p:spTgt spid="50201"/>
                                        </p:tgtEl>
                                      </p:cBhvr>
                                    </p:animEffect>
                                  </p:childTnLst>
                                  <p:subTnLst>
                                    <p:audio>
                                      <p:cMediaNode>
                                        <p:cTn display="0" masterRel="sameClick">
                                          <p:stCondLst>
                                            <p:cond evt="begin" delay="0">
                                              <p:tn val="5"/>
                                            </p:cond>
                                          </p:stCondLst>
                                          <p:endCondLst>
                                            <p:cond evt="onStopAudio" delay="0">
                                              <p:tgtEl>
                                                <p:sldTgt/>
                                              </p:tgtEl>
                                            </p:cond>
                                          </p:endCondLst>
                                        </p:cTn>
                                        <p:tgtEl>
                                          <p:sndTgt r:embed="rId27" name="projctor.wav"/>
                                        </p:tgtEl>
                                      </p:cMediaNode>
                                    </p:audio>
                                  </p:sub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50207"/>
                                        </p:tgtEl>
                                        <p:attrNameLst>
                                          <p:attrName>style.visibility</p:attrName>
                                        </p:attrNameLst>
                                      </p:cBhvr>
                                      <p:to>
                                        <p:strVal val="visible"/>
                                      </p:to>
                                    </p:set>
                                    <p:animEffect transition="in" filter="wipe(right)">
                                      <p:cBhvr>
                                        <p:cTn id="12" dur="500"/>
                                        <p:tgtEl>
                                          <p:spTgt spid="5020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50186"/>
                                        </p:tgtEl>
                                        <p:attrNameLst>
                                          <p:attrName>style.visibility</p:attrName>
                                        </p:attrNameLst>
                                      </p:cBhvr>
                                      <p:to>
                                        <p:strVal val="visible"/>
                                      </p:to>
                                    </p:set>
                                    <p:animEffect transition="in" filter="wipe(right)">
                                      <p:cBhvr>
                                        <p:cTn id="17" dur="500"/>
                                        <p:tgtEl>
                                          <p:spTgt spid="5018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50206"/>
                                        </p:tgtEl>
                                        <p:attrNameLst>
                                          <p:attrName>style.visibility</p:attrName>
                                        </p:attrNameLst>
                                      </p:cBhvr>
                                      <p:to>
                                        <p:strVal val="visible"/>
                                      </p:to>
                                    </p:set>
                                    <p:animEffect transition="in" filter="wipe(right)">
                                      <p:cBhvr>
                                        <p:cTn id="22" dur="500"/>
                                        <p:tgtEl>
                                          <p:spTgt spid="5020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50193"/>
                                        </p:tgtEl>
                                        <p:attrNameLst>
                                          <p:attrName>style.visibility</p:attrName>
                                        </p:attrNameLst>
                                      </p:cBhvr>
                                      <p:to>
                                        <p:strVal val="visible"/>
                                      </p:to>
                                    </p:set>
                                    <p:animEffect transition="in" filter="wipe(down)">
                                      <p:cBhvr>
                                        <p:cTn id="27" dur="500"/>
                                        <p:tgtEl>
                                          <p:spTgt spid="5019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50194"/>
                                        </p:tgtEl>
                                        <p:attrNameLst>
                                          <p:attrName>style.visibility</p:attrName>
                                        </p:attrNameLst>
                                      </p:cBhvr>
                                      <p:to>
                                        <p:strVal val="visible"/>
                                      </p:to>
                                    </p:set>
                                    <p:animEffect transition="in" filter="wipe(down)">
                                      <p:cBhvr>
                                        <p:cTn id="32" dur="500"/>
                                        <p:tgtEl>
                                          <p:spTgt spid="50194"/>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50200"/>
                                        </p:tgtEl>
                                        <p:attrNameLst>
                                          <p:attrName>style.visibility</p:attrName>
                                        </p:attrNameLst>
                                      </p:cBhvr>
                                      <p:to>
                                        <p:strVal val="visible"/>
                                      </p:to>
                                    </p:set>
                                    <p:animEffect transition="in" filter="wipe(up)">
                                      <p:cBhvr>
                                        <p:cTn id="37" dur="500"/>
                                        <p:tgtEl>
                                          <p:spTgt spid="50200"/>
                                        </p:tgtEl>
                                      </p:cBhvr>
                                    </p:animEffect>
                                  </p:childTnLst>
                                  <p:subTnLst>
                                    <p:audio>
                                      <p:cMediaNode>
                                        <p:cTn display="0" masterRel="sameClick">
                                          <p:stCondLst>
                                            <p:cond evt="begin" delay="0">
                                              <p:tn val="35"/>
                                            </p:cond>
                                          </p:stCondLst>
                                          <p:endCondLst>
                                            <p:cond evt="onStopAudio" delay="0">
                                              <p:tgtEl>
                                                <p:sldTgt/>
                                              </p:tgtEl>
                                            </p:cond>
                                          </p:endCondLst>
                                        </p:cTn>
                                        <p:tgtEl>
                                          <p:sndTgt r:embed="rId27" name="projctor.wav"/>
                                        </p:tgtEl>
                                      </p:cMediaNode>
                                    </p:audio>
                                  </p:subTnLst>
                                </p:cTn>
                              </p:par>
                            </p:childTnLst>
                          </p:cTn>
                        </p:par>
                      </p:childTnLst>
                    </p:cTn>
                  </p:par>
                  <p:par>
                    <p:cTn id="38" fill="hold">
                      <p:stCondLst>
                        <p:cond delay="indefinite"/>
                      </p:stCondLst>
                      <p:childTnLst>
                        <p:par>
                          <p:cTn id="39" fill="hold">
                            <p:stCondLst>
                              <p:cond delay="0"/>
                            </p:stCondLst>
                            <p:childTnLst>
                              <p:par>
                                <p:cTn id="40" presetID="22" presetClass="entr" presetSubtype="2" fill="hold" nodeType="clickEffect">
                                  <p:stCondLst>
                                    <p:cond delay="0"/>
                                  </p:stCondLst>
                                  <p:childTnLst>
                                    <p:set>
                                      <p:cBhvr>
                                        <p:cTn id="41" dur="1" fill="hold">
                                          <p:stCondLst>
                                            <p:cond delay="0"/>
                                          </p:stCondLst>
                                        </p:cTn>
                                        <p:tgtEl>
                                          <p:spTgt spid="50204"/>
                                        </p:tgtEl>
                                        <p:attrNameLst>
                                          <p:attrName>style.visibility</p:attrName>
                                        </p:attrNameLst>
                                      </p:cBhvr>
                                      <p:to>
                                        <p:strVal val="visible"/>
                                      </p:to>
                                    </p:set>
                                    <p:animEffect transition="in" filter="wipe(right)">
                                      <p:cBhvr>
                                        <p:cTn id="42" dur="500"/>
                                        <p:tgtEl>
                                          <p:spTgt spid="50204"/>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2" fill="hold" nodeType="clickEffect">
                                  <p:stCondLst>
                                    <p:cond delay="0"/>
                                  </p:stCondLst>
                                  <p:childTnLst>
                                    <p:set>
                                      <p:cBhvr>
                                        <p:cTn id="46" dur="1" fill="hold">
                                          <p:stCondLst>
                                            <p:cond delay="0"/>
                                          </p:stCondLst>
                                        </p:cTn>
                                        <p:tgtEl>
                                          <p:spTgt spid="50211"/>
                                        </p:tgtEl>
                                        <p:attrNameLst>
                                          <p:attrName>style.visibility</p:attrName>
                                        </p:attrNameLst>
                                      </p:cBhvr>
                                      <p:to>
                                        <p:strVal val="visible"/>
                                      </p:to>
                                    </p:set>
                                    <p:animEffect transition="in" filter="wipe(right)">
                                      <p:cBhvr>
                                        <p:cTn id="47" dur="500"/>
                                        <p:tgtEl>
                                          <p:spTgt spid="5021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50212"/>
                                        </p:tgtEl>
                                        <p:attrNameLst>
                                          <p:attrName>style.visibility</p:attrName>
                                        </p:attrNameLst>
                                      </p:cBhvr>
                                      <p:to>
                                        <p:strVal val="visible"/>
                                      </p:to>
                                    </p:set>
                                    <p:animEffect transition="in" filter="wipe(down)">
                                      <p:cBhvr>
                                        <p:cTn id="52" dur="500"/>
                                        <p:tgtEl>
                                          <p:spTgt spid="50212"/>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50213"/>
                                        </p:tgtEl>
                                        <p:attrNameLst>
                                          <p:attrName>style.visibility</p:attrName>
                                        </p:attrNameLst>
                                      </p:cBhvr>
                                      <p:to>
                                        <p:strVal val="visible"/>
                                      </p:to>
                                    </p:set>
                                    <p:animEffect transition="in" filter="wipe(left)">
                                      <p:cBhvr>
                                        <p:cTn id="57" dur="500"/>
                                        <p:tgtEl>
                                          <p:spTgt spid="50213"/>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50199"/>
                                        </p:tgtEl>
                                        <p:attrNameLst>
                                          <p:attrName>style.visibility</p:attrName>
                                        </p:attrNameLst>
                                      </p:cBhvr>
                                      <p:to>
                                        <p:strVal val="visible"/>
                                      </p:to>
                                    </p:set>
                                    <p:animEffect transition="in" filter="slide(fromTop)">
                                      <p:cBhvr>
                                        <p:cTn id="62" dur="500"/>
                                        <p:tgtEl>
                                          <p:spTgt spid="50199"/>
                                        </p:tgtEl>
                                      </p:cBhvr>
                                    </p:animEffect>
                                  </p:childTnLst>
                                  <p:subTnLst>
                                    <p:audio>
                                      <p:cMediaNode>
                                        <p:cTn display="0" masterRel="sameClick">
                                          <p:stCondLst>
                                            <p:cond evt="begin" delay="0">
                                              <p:tn val="60"/>
                                            </p:cond>
                                          </p:stCondLst>
                                          <p:endCondLst>
                                            <p:cond evt="onStopAudio" delay="0">
                                              <p:tgtEl>
                                                <p:sldTgt/>
                                              </p:tgtEl>
                                            </p:cond>
                                          </p:endCondLst>
                                        </p:cTn>
                                        <p:tgtEl>
                                          <p:sndTgt r:embed="rId27" name="projctor.wav"/>
                                        </p:tgtEl>
                                      </p:cMediaNode>
                                    </p:audio>
                                  </p:subTnLst>
                                </p:cTn>
                              </p:par>
                            </p:childTnLst>
                          </p:cTn>
                        </p:par>
                      </p:childTnLst>
                    </p:cTn>
                  </p:par>
                  <p:par>
                    <p:cTn id="63" fill="hold">
                      <p:stCondLst>
                        <p:cond delay="indefinite"/>
                      </p:stCondLst>
                      <p:childTnLst>
                        <p:par>
                          <p:cTn id="64" fill="hold">
                            <p:stCondLst>
                              <p:cond delay="0"/>
                            </p:stCondLst>
                            <p:childTnLst>
                              <p:par>
                                <p:cTn id="65" presetID="22" presetClass="entr" presetSubtype="2" fill="hold" nodeType="clickEffect">
                                  <p:stCondLst>
                                    <p:cond delay="0"/>
                                  </p:stCondLst>
                                  <p:childTnLst>
                                    <p:set>
                                      <p:cBhvr>
                                        <p:cTn id="66" dur="1" fill="hold">
                                          <p:stCondLst>
                                            <p:cond delay="0"/>
                                          </p:stCondLst>
                                        </p:cTn>
                                        <p:tgtEl>
                                          <p:spTgt spid="50214"/>
                                        </p:tgtEl>
                                        <p:attrNameLst>
                                          <p:attrName>style.visibility</p:attrName>
                                        </p:attrNameLst>
                                      </p:cBhvr>
                                      <p:to>
                                        <p:strVal val="visible"/>
                                      </p:to>
                                    </p:set>
                                    <p:animEffect transition="in" filter="wipe(right)">
                                      <p:cBhvr>
                                        <p:cTn id="67" dur="500"/>
                                        <p:tgtEl>
                                          <p:spTgt spid="50214"/>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2" fill="hold" nodeType="clickEffect">
                                  <p:stCondLst>
                                    <p:cond delay="0"/>
                                  </p:stCondLst>
                                  <p:childTnLst>
                                    <p:set>
                                      <p:cBhvr>
                                        <p:cTn id="71" dur="1" fill="hold">
                                          <p:stCondLst>
                                            <p:cond delay="0"/>
                                          </p:stCondLst>
                                        </p:cTn>
                                        <p:tgtEl>
                                          <p:spTgt spid="50215"/>
                                        </p:tgtEl>
                                        <p:attrNameLst>
                                          <p:attrName>style.visibility</p:attrName>
                                        </p:attrNameLst>
                                      </p:cBhvr>
                                      <p:to>
                                        <p:strVal val="visible"/>
                                      </p:to>
                                    </p:set>
                                    <p:animEffect transition="in" filter="wipe(right)">
                                      <p:cBhvr>
                                        <p:cTn id="72" dur="500"/>
                                        <p:tgtEl>
                                          <p:spTgt spid="50215"/>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nodeType="clickEffect">
                                  <p:stCondLst>
                                    <p:cond delay="0"/>
                                  </p:stCondLst>
                                  <p:childTnLst>
                                    <p:set>
                                      <p:cBhvr>
                                        <p:cTn id="76" dur="1" fill="hold">
                                          <p:stCondLst>
                                            <p:cond delay="0"/>
                                          </p:stCondLst>
                                        </p:cTn>
                                        <p:tgtEl>
                                          <p:spTgt spid="50217"/>
                                        </p:tgtEl>
                                        <p:attrNameLst>
                                          <p:attrName>style.visibility</p:attrName>
                                        </p:attrNameLst>
                                      </p:cBhvr>
                                      <p:to>
                                        <p:strVal val="visible"/>
                                      </p:to>
                                    </p:set>
                                    <p:animEffect transition="in" filter="wipe(down)">
                                      <p:cBhvr>
                                        <p:cTn id="77" dur="500"/>
                                        <p:tgtEl>
                                          <p:spTgt spid="50217"/>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nodeType="clickEffect">
                                  <p:stCondLst>
                                    <p:cond delay="0"/>
                                  </p:stCondLst>
                                  <p:childTnLst>
                                    <p:set>
                                      <p:cBhvr>
                                        <p:cTn id="81" dur="1" fill="hold">
                                          <p:stCondLst>
                                            <p:cond delay="0"/>
                                          </p:stCondLst>
                                        </p:cTn>
                                        <p:tgtEl>
                                          <p:spTgt spid="50216"/>
                                        </p:tgtEl>
                                        <p:attrNameLst>
                                          <p:attrName>style.visibility</p:attrName>
                                        </p:attrNameLst>
                                      </p:cBhvr>
                                      <p:to>
                                        <p:strVal val="visible"/>
                                      </p:to>
                                    </p:set>
                                    <p:animEffect transition="in" filter="wipe(down)">
                                      <p:cBhvr>
                                        <p:cTn id="82" dur="500"/>
                                        <p:tgtEl>
                                          <p:spTgt spid="50216"/>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1" fill="hold" nodeType="clickEffect">
                                  <p:stCondLst>
                                    <p:cond delay="0"/>
                                  </p:stCondLst>
                                  <p:childTnLst>
                                    <p:set>
                                      <p:cBhvr>
                                        <p:cTn id="86" dur="1" fill="hold">
                                          <p:stCondLst>
                                            <p:cond delay="0"/>
                                          </p:stCondLst>
                                        </p:cTn>
                                        <p:tgtEl>
                                          <p:spTgt spid="50218"/>
                                        </p:tgtEl>
                                        <p:attrNameLst>
                                          <p:attrName>style.visibility</p:attrName>
                                        </p:attrNameLst>
                                      </p:cBhvr>
                                      <p:to>
                                        <p:strVal val="visible"/>
                                      </p:to>
                                    </p:set>
                                    <p:animEffect transition="in" filter="wipe(up)">
                                      <p:cBhvr>
                                        <p:cTn id="87" dur="500"/>
                                        <p:tgtEl>
                                          <p:spTgt spid="50218"/>
                                        </p:tgtEl>
                                      </p:cBhvr>
                                    </p:animEffect>
                                  </p:childTnLst>
                                </p:cTn>
                              </p:par>
                            </p:childTnLst>
                          </p:cTn>
                        </p:par>
                      </p:childTnLst>
                    </p:cTn>
                  </p:par>
                  <p:par>
                    <p:cTn id="88" fill="hold">
                      <p:stCondLst>
                        <p:cond delay="indefinite"/>
                      </p:stCondLst>
                      <p:childTnLst>
                        <p:par>
                          <p:cTn id="89" fill="hold">
                            <p:stCondLst>
                              <p:cond delay="0"/>
                            </p:stCondLst>
                            <p:childTnLst>
                              <p:par>
                                <p:cTn id="90" presetID="23" presetClass="entr" presetSubtype="36" fill="hold" grpId="0" nodeType="clickEffect">
                                  <p:stCondLst>
                                    <p:cond delay="0"/>
                                  </p:stCondLst>
                                  <p:childTnLst>
                                    <p:set>
                                      <p:cBhvr>
                                        <p:cTn id="91" dur="1" fill="hold">
                                          <p:stCondLst>
                                            <p:cond delay="0"/>
                                          </p:stCondLst>
                                        </p:cTn>
                                        <p:tgtEl>
                                          <p:spTgt spid="50202"/>
                                        </p:tgtEl>
                                        <p:attrNameLst>
                                          <p:attrName>style.visibility</p:attrName>
                                        </p:attrNameLst>
                                      </p:cBhvr>
                                      <p:to>
                                        <p:strVal val="visible"/>
                                      </p:to>
                                    </p:set>
                                    <p:anim calcmode="lin" valueType="num">
                                      <p:cBhvr>
                                        <p:cTn id="92" dur="500" fill="hold"/>
                                        <p:tgtEl>
                                          <p:spTgt spid="50202"/>
                                        </p:tgtEl>
                                        <p:attrNameLst>
                                          <p:attrName>ppt_w</p:attrName>
                                        </p:attrNameLst>
                                      </p:cBhvr>
                                      <p:tavLst>
                                        <p:tav tm="0">
                                          <p:val>
                                            <p:strVal val="(6*min(max(#ppt_w*#ppt_h,.3),1)-7.4)/-.7*#ppt_w"/>
                                          </p:val>
                                        </p:tav>
                                        <p:tav tm="100000">
                                          <p:val>
                                            <p:strVal val="#ppt_w"/>
                                          </p:val>
                                        </p:tav>
                                      </p:tavLst>
                                    </p:anim>
                                    <p:anim calcmode="lin" valueType="num">
                                      <p:cBhvr>
                                        <p:cTn id="93" dur="500" fill="hold"/>
                                        <p:tgtEl>
                                          <p:spTgt spid="50202"/>
                                        </p:tgtEl>
                                        <p:attrNameLst>
                                          <p:attrName>ppt_h</p:attrName>
                                        </p:attrNameLst>
                                      </p:cBhvr>
                                      <p:tavLst>
                                        <p:tav tm="0">
                                          <p:val>
                                            <p:strVal val="(6*min(max(#ppt_w*#ppt_h,.3),1)-7.4)/-.7*#ppt_h"/>
                                          </p:val>
                                        </p:tav>
                                        <p:tav tm="100000">
                                          <p:val>
                                            <p:strVal val="#ppt_h"/>
                                          </p:val>
                                        </p:tav>
                                      </p:tavLst>
                                    </p:anim>
                                    <p:anim calcmode="lin" valueType="num">
                                      <p:cBhvr>
                                        <p:cTn id="94" dur="500" fill="hold"/>
                                        <p:tgtEl>
                                          <p:spTgt spid="50202"/>
                                        </p:tgtEl>
                                        <p:attrNameLst>
                                          <p:attrName>ppt_x</p:attrName>
                                        </p:attrNameLst>
                                      </p:cBhvr>
                                      <p:tavLst>
                                        <p:tav tm="0">
                                          <p:val>
                                            <p:fltVal val="0.5"/>
                                          </p:val>
                                        </p:tav>
                                        <p:tav tm="100000">
                                          <p:val>
                                            <p:strVal val="#ppt_x"/>
                                          </p:val>
                                        </p:tav>
                                      </p:tavLst>
                                    </p:anim>
                                    <p:anim calcmode="lin" valueType="num">
                                      <p:cBhvr>
                                        <p:cTn id="95" dur="500" fill="hold"/>
                                        <p:tgtEl>
                                          <p:spTgt spid="50202"/>
                                        </p:tgtEl>
                                        <p:attrNameLst>
                                          <p:attrName>ppt_y</p:attrName>
                                        </p:attrNameLst>
                                      </p:cBhvr>
                                      <p:tavLst>
                                        <p:tav tm="0">
                                          <p:val>
                                            <p:strVal val="1+(6*min(max(#ppt_w*#ppt_h,.3),1)-7.4)/-.7*#ppt_h/2"/>
                                          </p:val>
                                        </p:tav>
                                        <p:tav tm="100000">
                                          <p:val>
                                            <p:strVal val="#ppt_y"/>
                                          </p:val>
                                        </p:tav>
                                      </p:tavLst>
                                    </p:anim>
                                  </p:childTnLst>
                                  <p:subTnLst>
                                    <p:audio>
                                      <p:cMediaNode>
                                        <p:cTn display="0" masterRel="sameClick">
                                          <p:stCondLst>
                                            <p:cond evt="begin" delay="0">
                                              <p:tn val="90"/>
                                            </p:cond>
                                          </p:stCondLst>
                                          <p:endCondLst>
                                            <p:cond evt="onStopAudio" delay="0">
                                              <p:tgtEl>
                                                <p:sldTgt/>
                                              </p:tgtEl>
                                            </p:cond>
                                          </p:endCondLst>
                                        </p:cTn>
                                        <p:tgtEl>
                                          <p:sndTgt r:embed="rId28" name="drumroll.wav"/>
                                        </p:tgtEl>
                                      </p:cMediaNode>
                                    </p:audio>
                                  </p:subTnLst>
                                </p:cTn>
                              </p:par>
                            </p:childTnLst>
                          </p:cTn>
                        </p:par>
                      </p:childTnLst>
                    </p:cTn>
                  </p:par>
                  <p:par>
                    <p:cTn id="96" fill="hold">
                      <p:stCondLst>
                        <p:cond delay="indefinite"/>
                      </p:stCondLst>
                      <p:childTnLst>
                        <p:par>
                          <p:cTn id="97" fill="hold">
                            <p:stCondLst>
                              <p:cond delay="0"/>
                            </p:stCondLst>
                            <p:childTnLst>
                              <p:par>
                                <p:cTn id="98" presetID="23" presetClass="entr" presetSubtype="288" fill="hold" grpId="0" nodeType="clickEffect">
                                  <p:stCondLst>
                                    <p:cond delay="0"/>
                                  </p:stCondLst>
                                  <p:childTnLst>
                                    <p:set>
                                      <p:cBhvr>
                                        <p:cTn id="99" dur="1" fill="hold">
                                          <p:stCondLst>
                                            <p:cond delay="0"/>
                                          </p:stCondLst>
                                        </p:cTn>
                                        <p:tgtEl>
                                          <p:spTgt spid="50203"/>
                                        </p:tgtEl>
                                        <p:attrNameLst>
                                          <p:attrName>style.visibility</p:attrName>
                                        </p:attrNameLst>
                                      </p:cBhvr>
                                      <p:to>
                                        <p:strVal val="visible"/>
                                      </p:to>
                                    </p:set>
                                    <p:anim calcmode="lin" valueType="num">
                                      <p:cBhvr>
                                        <p:cTn id="100" dur="500" fill="hold"/>
                                        <p:tgtEl>
                                          <p:spTgt spid="50203"/>
                                        </p:tgtEl>
                                        <p:attrNameLst>
                                          <p:attrName>ppt_w</p:attrName>
                                        </p:attrNameLst>
                                      </p:cBhvr>
                                      <p:tavLst>
                                        <p:tav tm="0">
                                          <p:val>
                                            <p:strVal val="4/3*#ppt_w"/>
                                          </p:val>
                                        </p:tav>
                                        <p:tav tm="100000">
                                          <p:val>
                                            <p:strVal val="#ppt_w"/>
                                          </p:val>
                                        </p:tav>
                                      </p:tavLst>
                                    </p:anim>
                                    <p:anim calcmode="lin" valueType="num">
                                      <p:cBhvr>
                                        <p:cTn id="101" dur="500" fill="hold"/>
                                        <p:tgtEl>
                                          <p:spTgt spid="5020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99" grpId="0" bldLvl="0" animBg="1"/>
      <p:bldP spid="50200" grpId="0" bldLvl="0" animBg="1"/>
      <p:bldP spid="50201" grpId="0" bldLvl="0" animBg="1"/>
      <p:bldP spid="50202" grpId="0" bldLvl="0" animBg="1"/>
      <p:bldP spid="50203" grpId="0" bldLvl="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5602" name="Picture 2" descr="lcf"/>
          <p:cNvPicPr>
            <a:picLocks noChangeAspect="1"/>
          </p:cNvPicPr>
          <p:nvPr/>
        </p:nvPicPr>
        <p:blipFill>
          <a:blip r:embed="rId1"/>
          <a:stretch>
            <a:fillRect/>
          </a:stretch>
        </p:blipFill>
        <p:spPr>
          <a:xfrm>
            <a:off x="144145" y="1676400"/>
            <a:ext cx="11485880" cy="4788535"/>
          </a:xfrm>
          <a:prstGeom prst="rect">
            <a:avLst/>
          </a:prstGeom>
          <a:solidFill>
            <a:srgbClr val="FF0000">
              <a:alpha val="47058"/>
            </a:srgbClr>
          </a:solidFill>
          <a:ln w="9525">
            <a:noFill/>
          </a:ln>
        </p:spPr>
      </p:pic>
      <p:sp>
        <p:nvSpPr>
          <p:cNvPr id="25604" name="Text Box 4"/>
          <p:cNvSpPr txBox="1"/>
          <p:nvPr/>
        </p:nvSpPr>
        <p:spPr>
          <a:xfrm>
            <a:off x="1524000" y="622300"/>
            <a:ext cx="9144000" cy="1014730"/>
          </a:xfrm>
          <a:prstGeom prst="rect">
            <a:avLst/>
          </a:prstGeom>
          <a:noFill/>
          <a:ln w="9525">
            <a:noFill/>
          </a:ln>
        </p:spPr>
        <p:txBody>
          <a:bodyPr>
            <a:spAutoFit/>
          </a:bodyPr>
          <a:p>
            <a:pPr algn="ctr">
              <a:spcBef>
                <a:spcPct val="50000"/>
              </a:spcBef>
            </a:pPr>
            <a:r>
              <a:rPr lang="zh-CN" altLang="en-US" sz="6000" dirty="0">
                <a:solidFill>
                  <a:srgbClr val="FF3300"/>
                </a:solidFill>
                <a:latin typeface="隶书" panose="02010509060101010101" pitchFamily="49" charset="-122"/>
                <a:ea typeface="隶书" panose="02010509060101010101" pitchFamily="49" charset="-122"/>
              </a:rPr>
              <a:t>长    征</a:t>
            </a:r>
            <a:endParaRPr lang="zh-CN" altLang="en-US" sz="6000" dirty="0">
              <a:solidFill>
                <a:srgbClr val="FF3300"/>
              </a:solidFill>
              <a:latin typeface="隶书" panose="02010509060101010101" pitchFamily="49" charset="-122"/>
              <a:ea typeface="隶书" panose="020105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5604"/>
                                        </p:tgtEl>
                                        <p:attrNameLst>
                                          <p:attrName>style.visibility</p:attrName>
                                        </p:attrNameLst>
                                      </p:cBhvr>
                                      <p:to>
                                        <p:strVal val="visible"/>
                                      </p:to>
                                    </p:set>
                                    <p:anim calcmode="lin" valueType="num">
                                      <p:cBhvr additive="base">
                                        <p:cTn id="7" dur="500" fill="hold"/>
                                        <p:tgtEl>
                                          <p:spTgt spid="25604"/>
                                        </p:tgtEl>
                                        <p:attrNameLst>
                                          <p:attrName>ppt_x</p:attrName>
                                        </p:attrNameLst>
                                      </p:cBhvr>
                                      <p:tavLst>
                                        <p:tav tm="0">
                                          <p:val>
                                            <p:strVal val="#ppt_x"/>
                                          </p:val>
                                        </p:tav>
                                        <p:tav tm="100000">
                                          <p:val>
                                            <p:strVal val="#ppt_x"/>
                                          </p:val>
                                        </p:tav>
                                      </p:tavLst>
                                    </p:anim>
                                    <p:anim calcmode="lin" valueType="num">
                                      <p:cBhvr additive="base">
                                        <p:cTn id="8" dur="500" fill="hold"/>
                                        <p:tgtEl>
                                          <p:spTgt spid="25604"/>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9" fill="hold">
                      <p:stCondLst>
                        <p:cond delay="indefinite"/>
                      </p:stCondLst>
                      <p:childTnLst>
                        <p:par>
                          <p:cTn id="10" fill="hold">
                            <p:stCondLst>
                              <p:cond delay="0"/>
                            </p:stCondLst>
                            <p:childTnLst>
                              <p:par>
                                <p:cTn id="11" presetID="4" presetClass="entr" presetSubtype="32" fill="hold" nodeType="clickEffect">
                                  <p:stCondLst>
                                    <p:cond delay="0"/>
                                  </p:stCondLst>
                                  <p:childTnLst>
                                    <p:set>
                                      <p:cBhvr>
                                        <p:cTn id="12" dur="1" fill="hold">
                                          <p:stCondLst>
                                            <p:cond delay="0"/>
                                          </p:stCondLst>
                                        </p:cTn>
                                        <p:tgtEl>
                                          <p:spTgt spid="25602"/>
                                        </p:tgtEl>
                                        <p:attrNameLst>
                                          <p:attrName>style.visibility</p:attrName>
                                        </p:attrNameLst>
                                      </p:cBhvr>
                                      <p:to>
                                        <p:strVal val="visible"/>
                                      </p:to>
                                    </p:set>
                                    <p:animEffect transition="in" filter="box(out)">
                                      <p:cBhvr>
                                        <p:cTn id="13" dur="500"/>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内容占位符 4"/>
          <p:cNvSpPr/>
          <p:nvPr>
            <p:ph idx="1"/>
          </p:nvPr>
        </p:nvSpPr>
        <p:spPr>
          <a:xfrm>
            <a:off x="683895" y="1527175"/>
            <a:ext cx="10515600" cy="4272280"/>
          </a:xfrm>
        </p:spPr>
        <p:txBody>
          <a:bodyPr>
            <a:normAutofit/>
          </a:bodyPr>
          <a:p>
            <a:pPr marL="0" indent="0">
              <a:lnSpc>
                <a:spcPct val="100000"/>
              </a:lnSpc>
              <a:buNone/>
            </a:pPr>
            <a:r>
              <a:rPr lang="zh-CN" altLang="en-US" sz="3600" b="1">
                <a:latin typeface="宋体" panose="02010600030101010101" pitchFamily="2" charset="-122"/>
                <a:ea typeface="宋体" panose="02010600030101010101" pitchFamily="2" charset="-122"/>
                <a:cs typeface="宋体" panose="02010600030101010101" pitchFamily="2" charset="-122"/>
              </a:rPr>
              <a:t>长征是历史纪录上的第一次，</a:t>
            </a:r>
            <a:r>
              <a:rPr lang="zh-CN" altLang="en-US" sz="3600" b="1">
                <a:solidFill>
                  <a:srgbClr val="FF0000"/>
                </a:solidFill>
                <a:latin typeface="宋体" panose="02010600030101010101" pitchFamily="2" charset="-122"/>
                <a:ea typeface="宋体" panose="02010600030101010101" pitchFamily="2" charset="-122"/>
                <a:cs typeface="宋体" panose="02010600030101010101" pitchFamily="2" charset="-122"/>
              </a:rPr>
              <a:t>长征是宣言书，长征是宣传队，长征是播种机</a:t>
            </a:r>
            <a:r>
              <a:rPr lang="en-US" altLang="zh-CN" sz="3600" b="1">
                <a:ea typeface="宋体" panose="02010600030101010101" pitchFamily="2" charset="-122"/>
                <a:cs typeface="+mn-lt"/>
              </a:rPr>
              <a:t>······</a:t>
            </a:r>
            <a:r>
              <a:rPr lang="zh-CN" altLang="en-US" sz="3600" b="1">
                <a:latin typeface="宋体" panose="02010600030101010101" pitchFamily="2" charset="-122"/>
                <a:ea typeface="宋体" panose="02010600030101010101" pitchFamily="2" charset="-122"/>
                <a:cs typeface="宋体" panose="02010600030101010101" pitchFamily="2" charset="-122"/>
              </a:rPr>
              <a:t>它散布了许多种子在十一个省内，发芽、长叶、开花，结果，将来是会有收获。总而言之，</a:t>
            </a:r>
            <a:r>
              <a:rPr lang="zh-CN" altLang="en-US" sz="3600" b="1">
                <a:solidFill>
                  <a:srgbClr val="FF0000"/>
                </a:solidFill>
                <a:latin typeface="宋体" panose="02010600030101010101" pitchFamily="2" charset="-122"/>
                <a:ea typeface="宋体" panose="02010600030101010101" pitchFamily="2" charset="-122"/>
                <a:cs typeface="宋体" panose="02010600030101010101" pitchFamily="2" charset="-122"/>
              </a:rPr>
              <a:t>长征是以我们胜利、敌人失败的结果而告结束。</a:t>
            </a:r>
            <a:endParaRPr lang="zh-CN" altLang="en-US" sz="3600" b="1">
              <a:solidFill>
                <a:srgbClr val="FF0000"/>
              </a:solidFill>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zh-CN" altLang="en-US" sz="3600" b="1">
                <a:solidFill>
                  <a:srgbClr val="FF0000"/>
                </a:solidFill>
                <a:latin typeface="宋体" panose="02010600030101010101" pitchFamily="2" charset="-122"/>
                <a:ea typeface="宋体" panose="02010600030101010101" pitchFamily="2" charset="-122"/>
                <a:cs typeface="宋体" panose="02010600030101010101" pitchFamily="2" charset="-122"/>
              </a:rPr>
              <a:t>     </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en-US" altLang="zh-CN" sz="32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rPr>
              <a:t>毛泽东：《论反对日本帝国主义的策略》 </a:t>
            </a:r>
            <a:endPar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838200" y="943610"/>
            <a:ext cx="10515600" cy="4351338"/>
          </a:xfrm>
        </p:spPr>
        <p:txBody>
          <a:bodyPr/>
          <a:p>
            <a:pPr marL="0" indent="0">
              <a:buNone/>
            </a:pPr>
            <a:r>
              <a:rPr lang="zh-CN" altLang="zh-CN" sz="3600" b="1" dirty="0">
                <a:latin typeface="宋体" panose="02010600030101010101" pitchFamily="2" charset="-122"/>
                <a:ea typeface="宋体" panose="02010600030101010101" pitchFamily="2" charset="-122"/>
                <a:cs typeface="宋体" panose="02010600030101010101" pitchFamily="2" charset="-122"/>
                <a:sym typeface="+mn-ea"/>
              </a:rPr>
              <a:t>这是一次可浓墨重彩、大书特书的远征。冒险、探索、发现、人的勇气和胆怯、狂喜和胜利，痛苦、牺牲和忠诚，而烈焰一般贯穿的是那千万个青年不息的热情、永不泯灭的希望和惊人的革命乐观主义，他们从不向人、或自然、或上帝、或死亡认输——所有这一切和更多的东西，都已载入了这部无与伦比的现代史诗中了。</a:t>
            </a:r>
            <a:endParaRPr lang="zh-CN" altLang="zh-CN" sz="3600" b="1" dirty="0">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lang="zh-CN" altLang="zh-CN" sz="3600" b="1" dirty="0">
                <a:latin typeface="宋体" panose="02010600030101010101" pitchFamily="2" charset="-122"/>
                <a:ea typeface="宋体" panose="02010600030101010101" pitchFamily="2" charset="-122"/>
                <a:cs typeface="宋体" panose="02010600030101010101" pitchFamily="2" charset="-122"/>
                <a:sym typeface="+mn-ea"/>
              </a:rPr>
              <a:t>                                  </a:t>
            </a:r>
            <a:r>
              <a:rPr lang="zh-CN" altLang="zh-CN" sz="3200" b="1" dirty="0">
                <a:latin typeface="宋体" panose="02010600030101010101" pitchFamily="2" charset="-122"/>
                <a:ea typeface="宋体" panose="02010600030101010101" pitchFamily="2" charset="-122"/>
                <a:cs typeface="宋体" panose="02010600030101010101" pitchFamily="2" charset="-122"/>
                <a:sym typeface="+mn-ea"/>
              </a:rPr>
              <a:t> </a:t>
            </a:r>
            <a:r>
              <a:rPr lang="en-US" altLang="zh-CN" sz="3200" b="1" dirty="0">
                <a:latin typeface="宋体" panose="02010600030101010101" pitchFamily="2" charset="-122"/>
                <a:ea typeface="宋体" panose="02010600030101010101" pitchFamily="2" charset="-122"/>
                <a:cs typeface="宋体" panose="02010600030101010101" pitchFamily="2" charset="-122"/>
                <a:sym typeface="+mn-ea"/>
              </a:rPr>
              <a:t>——</a:t>
            </a:r>
            <a:r>
              <a:rPr lang="zh-CN" altLang="en-US" sz="3200" b="1" dirty="0">
                <a:latin typeface="宋体" panose="02010600030101010101" pitchFamily="2" charset="-122"/>
                <a:ea typeface="宋体" panose="02010600030101010101" pitchFamily="2" charset="-122"/>
                <a:cs typeface="宋体" panose="02010600030101010101" pitchFamily="2" charset="-122"/>
                <a:sym typeface="+mn-ea"/>
              </a:rPr>
              <a:t>斯诺</a:t>
            </a:r>
            <a:endParaRPr lang="zh-CN" altLang="en-US" sz="3200" b="1" dirty="0">
              <a:latin typeface="宋体" panose="02010600030101010101" pitchFamily="2" charset="-122"/>
              <a:ea typeface="宋体" panose="02010600030101010101" pitchFamily="2" charset="-122"/>
              <a:cs typeface="宋体" panose="02010600030101010101" pitchFamily="2" charset="-122"/>
              <a:sym typeface="+mn-ea"/>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2706" name="Text Box 2"/>
          <p:cNvSpPr txBox="1"/>
          <p:nvPr/>
        </p:nvSpPr>
        <p:spPr>
          <a:xfrm>
            <a:off x="254635" y="668655"/>
            <a:ext cx="11682095" cy="5631180"/>
          </a:xfrm>
          <a:prstGeom prst="rect">
            <a:avLst/>
          </a:prstGeom>
          <a:noFill/>
          <a:ln w="9525">
            <a:noFill/>
          </a:ln>
        </p:spPr>
        <p:txBody>
          <a:bodyPr wrap="square">
            <a:spAutoFit/>
          </a:bodyPr>
          <a:p>
            <a:pPr>
              <a:spcBef>
                <a:spcPct val="50000"/>
              </a:spcBef>
            </a:pPr>
            <a:r>
              <a:rPr lang="zh-CN" altLang="zh-CN" sz="2800" b="0" dirty="0">
                <a:solidFill>
                  <a:schemeClr val="bg2"/>
                </a:solidFill>
                <a:latin typeface="Times New Roman" panose="02020603050405020304" charset="0"/>
              </a:rPr>
              <a:t>        </a:t>
            </a:r>
            <a:r>
              <a:rPr lang="zh-CN" altLang="zh-CN" sz="3600" b="1" dirty="0">
                <a:latin typeface="Times New Roman" panose="02020603050405020304" charset="0"/>
              </a:rPr>
              <a:t>伟大的长征，给党和人民留下了伟大的长征精神。这种精神，就是把全国人民中华民族的根本利益看得高于一切，坚定革命的理想和信念，</a:t>
            </a:r>
            <a:r>
              <a:rPr lang="zh-CN" altLang="zh-CN" sz="3600" b="1" dirty="0">
                <a:solidFill>
                  <a:srgbClr val="FF3300"/>
                </a:solidFill>
                <a:latin typeface="Times New Roman" panose="02020603050405020304" charset="0"/>
              </a:rPr>
              <a:t>坚信正义事业必然胜利的精神</a:t>
            </a:r>
            <a:r>
              <a:rPr lang="zh-CN" altLang="zh-CN" sz="3600" b="1" dirty="0">
                <a:latin typeface="Times New Roman" panose="02020603050405020304" charset="0"/>
              </a:rPr>
              <a:t>；就是为了救国救民，不怕任何艰难险阻，不惜</a:t>
            </a:r>
            <a:r>
              <a:rPr lang="zh-CN" altLang="zh-CN" sz="3600" b="1" dirty="0">
                <a:solidFill>
                  <a:srgbClr val="FF3300"/>
                </a:solidFill>
                <a:latin typeface="Times New Roman" panose="02020603050405020304" charset="0"/>
              </a:rPr>
              <a:t>付出一切牺牲的精神</a:t>
            </a:r>
            <a:r>
              <a:rPr lang="zh-CN" altLang="zh-CN" sz="3600" b="1" dirty="0">
                <a:latin typeface="Times New Roman" panose="02020603050405020304" charset="0"/>
              </a:rPr>
              <a:t>；就是坚持独立自主、实事求是、</a:t>
            </a:r>
            <a:r>
              <a:rPr lang="zh-CN" altLang="zh-CN" sz="3600" b="1" dirty="0">
                <a:solidFill>
                  <a:srgbClr val="FF3300"/>
                </a:solidFill>
                <a:latin typeface="Times New Roman" panose="02020603050405020304" charset="0"/>
              </a:rPr>
              <a:t>一切从实际出发的精神</a:t>
            </a:r>
            <a:r>
              <a:rPr lang="zh-CN" altLang="zh-CN" sz="3600" b="1" dirty="0">
                <a:latin typeface="Times New Roman" panose="02020603050405020304" charset="0"/>
              </a:rPr>
              <a:t>；就是顾全大局、严守纪律、</a:t>
            </a:r>
            <a:r>
              <a:rPr lang="zh-CN" altLang="zh-CN" sz="3600" b="1" dirty="0">
                <a:solidFill>
                  <a:srgbClr val="FF3300"/>
                </a:solidFill>
                <a:latin typeface="Times New Roman" panose="02020603050405020304" charset="0"/>
              </a:rPr>
              <a:t>紧密团结的精神</a:t>
            </a:r>
            <a:r>
              <a:rPr lang="zh-CN" altLang="zh-CN" sz="3600" b="1" dirty="0">
                <a:latin typeface="Times New Roman" panose="02020603050405020304" charset="0"/>
              </a:rPr>
              <a:t>；就是紧紧依靠人民群众，同人民群众生死相依，患难与共，</a:t>
            </a:r>
            <a:r>
              <a:rPr lang="zh-CN" altLang="zh-CN" sz="3600" b="1" dirty="0">
                <a:solidFill>
                  <a:srgbClr val="FF3300"/>
                </a:solidFill>
                <a:latin typeface="Times New Roman" panose="02020603050405020304" charset="0"/>
              </a:rPr>
              <a:t>艰苦奋斗的精神</a:t>
            </a:r>
            <a:r>
              <a:rPr lang="zh-CN" altLang="zh-CN" sz="3600" b="1" dirty="0">
                <a:latin typeface="Times New Roman" panose="02020603050405020304" charset="0"/>
              </a:rPr>
              <a:t>。长征精神是中华民族百折不挠、自强不息民族精神的最高体现，是保证我们革命和建设事业从胜利走向胜利的强大精神力量。</a:t>
            </a:r>
            <a:endParaRPr lang="zh-CN" altLang="zh-CN" sz="3600" b="1" dirty="0">
              <a:latin typeface="Times New Roman" panose="02020603050405020304" charset="0"/>
            </a:endParaRPr>
          </a:p>
        </p:txBody>
      </p:sp>
      <p:sp>
        <p:nvSpPr>
          <p:cNvPr id="72707" name="Text Box 3"/>
          <p:cNvSpPr txBox="1"/>
          <p:nvPr/>
        </p:nvSpPr>
        <p:spPr>
          <a:xfrm>
            <a:off x="8460740" y="5941060"/>
            <a:ext cx="3276600" cy="583565"/>
          </a:xfrm>
          <a:prstGeom prst="rect">
            <a:avLst/>
          </a:prstGeom>
          <a:noFill/>
          <a:ln w="9525">
            <a:noFill/>
          </a:ln>
        </p:spPr>
        <p:txBody>
          <a:bodyPr>
            <a:spAutoFit/>
          </a:bodyPr>
          <a:p>
            <a:pPr>
              <a:spcBef>
                <a:spcPct val="50000"/>
              </a:spcBef>
            </a:pPr>
            <a:r>
              <a:rPr lang="zh-CN" altLang="zh-CN" sz="3200" b="1" dirty="0">
                <a:latin typeface="Times New Roman" panose="02020603050405020304" charset="0"/>
              </a:rPr>
              <a:t>——江泽民</a:t>
            </a:r>
            <a:endParaRPr lang="zh-CN" altLang="zh-CN" sz="3200" b="1" dirty="0">
              <a:latin typeface="Times New Roman" panose="02020603050405020304" charset="0"/>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文本框 40962"/>
          <p:cNvSpPr txBox="1">
            <a:spLocks noChangeArrowheads="1"/>
          </p:cNvSpPr>
          <p:nvPr/>
        </p:nvSpPr>
        <p:spPr bwMode="auto">
          <a:xfrm>
            <a:off x="934720" y="4933315"/>
            <a:ext cx="10107930" cy="1599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auto">
              <a:lnSpc>
                <a:spcPct val="100000"/>
              </a:lnSpc>
              <a:spcBef>
                <a:spcPts val="0"/>
              </a:spcBef>
            </a:pPr>
            <a:r>
              <a:rPr lang="en-US" altLang="zh-CN" sz="3400" b="1" dirty="0">
                <a:latin typeface="微软雅黑" panose="020B0503020204020204" charset="-122"/>
                <a:ea typeface="微软雅黑" panose="020B0503020204020204" charset="-122"/>
              </a:rPr>
              <a:t>  </a:t>
            </a:r>
            <a:r>
              <a:rPr lang="en-US" altLang="zh-CN" sz="3200" dirty="0">
                <a:latin typeface="微软雅黑" panose="020B0503020204020204" charset="-122"/>
                <a:ea typeface="微软雅黑" panose="020B0503020204020204" charset="-122"/>
              </a:rPr>
              <a:t>  </a:t>
            </a:r>
            <a:r>
              <a:rPr lang="zh-CN" altLang="en-US" sz="3200" dirty="0">
                <a:latin typeface="微软雅黑" panose="020B0503020204020204" charset="-122"/>
                <a:ea typeface="微软雅黑" panose="020B0503020204020204" charset="-122"/>
              </a:rPr>
              <a:t>粉碎了国民党反动派消灭红军的企图，保存了党和红军的基干力量，使中国革命转危为安。红军长征播下了革命种子，铸就了长征精神，打开了中国革命的新局面。</a:t>
            </a:r>
            <a:endParaRPr lang="zh-CN" altLang="en-US" sz="3200" dirty="0">
              <a:latin typeface="微软雅黑" panose="020B0503020204020204" charset="-122"/>
              <a:ea typeface="微软雅黑" panose="020B0503020204020204" charset="-122"/>
            </a:endParaRPr>
          </a:p>
        </p:txBody>
      </p:sp>
      <p:sp>
        <p:nvSpPr>
          <p:cNvPr id="37894" name="矩形 7174"/>
          <p:cNvSpPr>
            <a:spLocks noChangeArrowheads="1"/>
          </p:cNvSpPr>
          <p:nvPr/>
        </p:nvSpPr>
        <p:spPr bwMode="auto">
          <a:xfrm>
            <a:off x="1774825" y="373063"/>
            <a:ext cx="434022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charset="-122"/>
                <a:ea typeface="微软雅黑" panose="020B0503020204020204" charset="-122"/>
              </a:rPr>
              <a:t>3.</a:t>
            </a:r>
            <a:r>
              <a:rPr lang="zh-CN" altLang="en-US" sz="3200" b="1" dirty="0">
                <a:latin typeface="微软雅黑" panose="020B0503020204020204" charset="-122"/>
                <a:ea typeface="微软雅黑" panose="020B0503020204020204" charset="-122"/>
              </a:rPr>
              <a:t>长征胜利的历史意义</a:t>
            </a:r>
            <a:endParaRPr lang="zh-CN" altLang="en-US" sz="3200" b="1" dirty="0">
              <a:latin typeface="微软雅黑" panose="020B0503020204020204" charset="-122"/>
              <a:ea typeface="微软雅黑" panose="020B0503020204020204" charset="-122"/>
            </a:endParaRPr>
          </a:p>
        </p:txBody>
      </p:sp>
      <p:sp>
        <p:nvSpPr>
          <p:cNvPr id="3" name="内容占位符 2"/>
          <p:cNvSpPr>
            <a:spLocks noGrp="1"/>
          </p:cNvSpPr>
          <p:nvPr/>
        </p:nvSpPr>
        <p:spPr>
          <a:xfrm>
            <a:off x="730885" y="1134745"/>
            <a:ext cx="10515600"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十月，一、二、四方面军三大主力终于在会宁、静宁地区</a:t>
            </a:r>
            <a:endPar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会师，全国主力红军胜利地结束了伟大的长征。这时，全</a:t>
            </a:r>
            <a:endPar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国工农红军已经从长征前的三十万人减员到约三万人，在</a:t>
            </a:r>
            <a:endPar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数量上暂时减少了，但是我军广大干部与战士，</a:t>
            </a:r>
            <a:r>
              <a:rPr lang="zh-CN" altLang="en-US" sz="3200" b="1" u="sng"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经过长征</a:t>
            </a:r>
            <a:endParaRPr lang="zh-CN" altLang="en-US" sz="3200" b="1" u="sng"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lang="zh-CN" altLang="en-US" sz="3200" b="1" u="sng"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的艰苦卓绝的考验与锻炼，路线觉悟大大提高了，在质量</a:t>
            </a:r>
            <a:endParaRPr lang="zh-CN" altLang="en-US" sz="3200" b="1" u="sng"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lang="zh-CN" altLang="en-US" sz="3200" b="1" u="sng"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上是更坚强了。</a:t>
            </a:r>
            <a:endParaRPr lang="zh-CN" altLang="en-US" sz="3200" b="1" u="sng"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──成仿吾：《长征回忆》</a:t>
            </a:r>
            <a:endPar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0963"/>
                                        </p:tgtEl>
                                        <p:attrNameLst>
                                          <p:attrName>style.visibility</p:attrName>
                                        </p:attrNameLst>
                                      </p:cBhvr>
                                      <p:to>
                                        <p:strVal val="visible"/>
                                      </p:to>
                                    </p:set>
                                    <p:anim calcmode="discrete" valueType="clr">
                                      <p:cBhvr override="childStyle">
                                        <p:cTn id="7" dur="80"/>
                                        <p:tgtEl>
                                          <p:spTgt spid="4096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0963"/>
                                        </p:tgtEl>
                                        <p:attrNameLst>
                                          <p:attrName>fillcolor</p:attrName>
                                        </p:attrNameLst>
                                      </p:cBhvr>
                                      <p:tavLst>
                                        <p:tav tm="0">
                                          <p:val>
                                            <p:clrVal>
                                              <a:schemeClr val="accent2"/>
                                            </p:clrVal>
                                          </p:val>
                                        </p:tav>
                                        <p:tav tm="50000">
                                          <p:val>
                                            <p:clrVal>
                                              <a:schemeClr val="hlink"/>
                                            </p:clrVal>
                                          </p:val>
                                        </p:tav>
                                      </p:tavLst>
                                    </p:anim>
                                    <p:set>
                                      <p:cBhvr>
                                        <p:cTn id="9" dur="80"/>
                                        <p:tgtEl>
                                          <p:spTgt spid="4096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92" name="图片 54291" descr="02091ec784566de68226ac1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24000" y="493713"/>
            <a:ext cx="9144000" cy="603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93" name="图片 54292" descr="52412379470299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8963" y="1184275"/>
            <a:ext cx="6007100" cy="479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94" name="图片 54293" descr="000ffea67ffe0e02dafe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4888" y="1376363"/>
            <a:ext cx="5027612"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95" name="图片 54294" descr="6ca257fb-241e-4001-94a6-f23ceb264bd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8513" y="1019175"/>
            <a:ext cx="5272087"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96" name="图片 54295" descr="300000868465128452301915918_95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29000" y="925513"/>
            <a:ext cx="5297488" cy="526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97" name="图片 54296" descr="ef3a2743848b7f776e3af221f0a8bbc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43300" y="1296988"/>
            <a:ext cx="5105400" cy="467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98" name="图片 54297" descr="fca55291-62e2-41d3-82a9-8400f82b42a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91038" y="889000"/>
            <a:ext cx="3333750" cy="507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99" name="图片 54298" descr="xsh"/>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00563" y="793750"/>
            <a:ext cx="3252787" cy="531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300" name="图片 54299" descr="2009052611224552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38425" y="490538"/>
            <a:ext cx="7016750"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a:spLocks noChangeArrowheads="1"/>
          </p:cNvSpPr>
          <p:nvPr/>
        </p:nvSpPr>
        <p:spPr bwMode="auto">
          <a:xfrm>
            <a:off x="1517650" y="5121275"/>
            <a:ext cx="9128125" cy="1198880"/>
          </a:xfrm>
          <a:prstGeom prst="rect">
            <a:avLst/>
          </a:prstGeom>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latin typeface="微软雅黑" panose="020B0503020204020204" charset="-122"/>
                <a:ea typeface="微软雅黑" panose="020B0503020204020204" charset="-122"/>
              </a:rPr>
              <a:t>长征精神：不怕艰难险阻、勇往直前，战胜一切困难的革命英雄主义的精神。</a:t>
            </a:r>
            <a:endParaRPr lang="zh-CN" altLang="en-US" sz="36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4299"/>
                                        </p:tgtEl>
                                        <p:attrNameLst>
                                          <p:attrName>style.visibility</p:attrName>
                                        </p:attrNameLst>
                                      </p:cBhvr>
                                      <p:to>
                                        <p:strVal val="visible"/>
                                      </p:to>
                                    </p:set>
                                    <p:anim calcmode="lin" valueType="num">
                                      <p:cBhvr>
                                        <p:cTn id="7" dur="2000" fill="hold"/>
                                        <p:tgtEl>
                                          <p:spTgt spid="54299"/>
                                        </p:tgtEl>
                                        <p:attrNameLst>
                                          <p:attrName>ppt_x</p:attrName>
                                        </p:attrNameLst>
                                      </p:cBhvr>
                                      <p:tavLst>
                                        <p:tav tm="0">
                                          <p:val>
                                            <p:strVal val="#ppt_x"/>
                                          </p:val>
                                        </p:tav>
                                        <p:tav tm="100000">
                                          <p:val>
                                            <p:strVal val="#ppt_x"/>
                                          </p:val>
                                        </p:tav>
                                      </p:tavLst>
                                    </p:anim>
                                    <p:anim calcmode="lin" valueType="num">
                                      <p:cBhvr>
                                        <p:cTn id="8" dur="2000" fill="hold"/>
                                        <p:tgtEl>
                                          <p:spTgt spid="54299"/>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6" presetClass="emph" presetSubtype="0" fill="hold" nodeType="afterEffect">
                                  <p:stCondLst>
                                    <p:cond delay="0"/>
                                  </p:stCondLst>
                                  <p:childTnLst>
                                    <p:animScale>
                                      <p:cBhvr>
                                        <p:cTn id="11" dur="2000" fill="hold"/>
                                        <p:tgtEl>
                                          <p:spTgt spid="54299"/>
                                        </p:tgtEl>
                                      </p:cBhvr>
                                      <p:by x="150000" y="150000"/>
                                    </p:animScale>
                                  </p:childTnLst>
                                </p:cTn>
                              </p:par>
                            </p:childTnLst>
                          </p:cTn>
                        </p:par>
                        <p:par>
                          <p:cTn id="12" fill="hold">
                            <p:stCondLst>
                              <p:cond delay="4000"/>
                            </p:stCondLst>
                            <p:childTnLst>
                              <p:par>
                                <p:cTn id="13" presetID="2" presetClass="exit" presetSubtype="1" fill="hold" nodeType="afterEffect">
                                  <p:stCondLst>
                                    <p:cond delay="0"/>
                                  </p:stCondLst>
                                  <p:childTnLst>
                                    <p:anim calcmode="lin" valueType="num">
                                      <p:cBhvr>
                                        <p:cTn id="14" dur="2000"/>
                                        <p:tgtEl>
                                          <p:spTgt spid="54299"/>
                                        </p:tgtEl>
                                        <p:attrNameLst>
                                          <p:attrName>ppt_x</p:attrName>
                                        </p:attrNameLst>
                                      </p:cBhvr>
                                      <p:tavLst>
                                        <p:tav tm="0">
                                          <p:val>
                                            <p:strVal val="ppt_x"/>
                                          </p:val>
                                        </p:tav>
                                        <p:tav tm="100000">
                                          <p:val>
                                            <p:strVal val="ppt_x"/>
                                          </p:val>
                                        </p:tav>
                                      </p:tavLst>
                                    </p:anim>
                                    <p:anim calcmode="lin" valueType="num">
                                      <p:cBhvr>
                                        <p:cTn id="15" dur="2000"/>
                                        <p:tgtEl>
                                          <p:spTgt spid="54299"/>
                                        </p:tgtEl>
                                        <p:attrNameLst>
                                          <p:attrName>ppt_y</p:attrName>
                                        </p:attrNameLst>
                                      </p:cBhvr>
                                      <p:tavLst>
                                        <p:tav tm="0">
                                          <p:val>
                                            <p:strVal val="ppt_y"/>
                                          </p:val>
                                        </p:tav>
                                        <p:tav tm="100000">
                                          <p:val>
                                            <p:strVal val="0-ppt_h/2"/>
                                          </p:val>
                                        </p:tav>
                                      </p:tavLst>
                                    </p:anim>
                                    <p:set>
                                      <p:cBhvr>
                                        <p:cTn id="16" dur="1" fill="hold">
                                          <p:stCondLst>
                                            <p:cond delay="1999"/>
                                          </p:stCondLst>
                                        </p:cTn>
                                        <p:tgtEl>
                                          <p:spTgt spid="54299"/>
                                        </p:tgtEl>
                                        <p:attrNameLst>
                                          <p:attrName>style.visibility</p:attrName>
                                        </p:attrNameLst>
                                      </p:cBhvr>
                                      <p:to>
                                        <p:strVal val="hidden"/>
                                      </p:to>
                                    </p:set>
                                  </p:childTnLst>
                                </p:cTn>
                              </p:par>
                            </p:childTnLst>
                          </p:cTn>
                        </p:par>
                        <p:par>
                          <p:cTn id="17" fill="hold">
                            <p:stCondLst>
                              <p:cond delay="6000"/>
                            </p:stCondLst>
                            <p:childTnLst>
                              <p:par>
                                <p:cTn id="18" presetID="8" presetClass="entr" presetSubtype="16" fill="hold" nodeType="afterEffect">
                                  <p:stCondLst>
                                    <p:cond delay="0"/>
                                  </p:stCondLst>
                                  <p:childTnLst>
                                    <p:set>
                                      <p:cBhvr>
                                        <p:cTn id="19" dur="1" fill="hold">
                                          <p:stCondLst>
                                            <p:cond delay="0"/>
                                          </p:stCondLst>
                                        </p:cTn>
                                        <p:tgtEl>
                                          <p:spTgt spid="54297"/>
                                        </p:tgtEl>
                                        <p:attrNameLst>
                                          <p:attrName>style.visibility</p:attrName>
                                        </p:attrNameLst>
                                      </p:cBhvr>
                                      <p:to>
                                        <p:strVal val="visible"/>
                                      </p:to>
                                    </p:set>
                                    <p:animEffect transition="in" filter="diamond(in)">
                                      <p:cBhvr>
                                        <p:cTn id="20" dur="2000"/>
                                        <p:tgtEl>
                                          <p:spTgt spid="54297"/>
                                        </p:tgtEl>
                                      </p:cBhvr>
                                    </p:animEffect>
                                  </p:childTnLst>
                                </p:cTn>
                              </p:par>
                            </p:childTnLst>
                          </p:cTn>
                        </p:par>
                        <p:par>
                          <p:cTn id="21" fill="hold">
                            <p:stCondLst>
                              <p:cond delay="8000"/>
                            </p:stCondLst>
                            <p:childTnLst>
                              <p:par>
                                <p:cTn id="22" presetID="6" presetClass="emph" presetSubtype="0" fill="hold" nodeType="afterEffect">
                                  <p:stCondLst>
                                    <p:cond delay="0"/>
                                  </p:stCondLst>
                                  <p:childTnLst>
                                    <p:animScale>
                                      <p:cBhvr>
                                        <p:cTn id="23" dur="2000" fill="hold"/>
                                        <p:tgtEl>
                                          <p:spTgt spid="54297"/>
                                        </p:tgtEl>
                                      </p:cBhvr>
                                      <p:by x="150000" y="150000"/>
                                    </p:animScale>
                                  </p:childTnLst>
                                </p:cTn>
                              </p:par>
                            </p:childTnLst>
                          </p:cTn>
                        </p:par>
                        <p:par>
                          <p:cTn id="24" fill="hold">
                            <p:stCondLst>
                              <p:cond delay="10000"/>
                            </p:stCondLst>
                            <p:childTnLst>
                              <p:par>
                                <p:cTn id="25" presetID="8" presetClass="exit" presetSubtype="16" fill="hold" nodeType="afterEffect">
                                  <p:stCondLst>
                                    <p:cond delay="0"/>
                                  </p:stCondLst>
                                  <p:childTnLst>
                                    <p:animEffect transition="out" filter="diamond(in)">
                                      <p:cBhvr>
                                        <p:cTn id="26" dur="2000"/>
                                        <p:tgtEl>
                                          <p:spTgt spid="54297"/>
                                        </p:tgtEl>
                                      </p:cBhvr>
                                    </p:animEffect>
                                    <p:set>
                                      <p:cBhvr>
                                        <p:cTn id="27" dur="1" fill="hold">
                                          <p:stCondLst>
                                            <p:cond delay="1999"/>
                                          </p:stCondLst>
                                        </p:cTn>
                                        <p:tgtEl>
                                          <p:spTgt spid="54297"/>
                                        </p:tgtEl>
                                        <p:attrNameLst>
                                          <p:attrName>style.visibility</p:attrName>
                                        </p:attrNameLst>
                                      </p:cBhvr>
                                      <p:to>
                                        <p:strVal val="hidden"/>
                                      </p:to>
                                    </p:set>
                                  </p:childTnLst>
                                </p:cTn>
                              </p:par>
                            </p:childTnLst>
                          </p:cTn>
                        </p:par>
                        <p:par>
                          <p:cTn id="28" fill="hold">
                            <p:stCondLst>
                              <p:cond delay="12000"/>
                            </p:stCondLst>
                            <p:childTnLst>
                              <p:par>
                                <p:cTn id="29" presetID="3" presetClass="entr" presetSubtype="10" fill="hold" nodeType="afterEffect">
                                  <p:stCondLst>
                                    <p:cond delay="0"/>
                                  </p:stCondLst>
                                  <p:childTnLst>
                                    <p:set>
                                      <p:cBhvr>
                                        <p:cTn id="30" dur="1" fill="hold">
                                          <p:stCondLst>
                                            <p:cond delay="0"/>
                                          </p:stCondLst>
                                        </p:cTn>
                                        <p:tgtEl>
                                          <p:spTgt spid="54296"/>
                                        </p:tgtEl>
                                        <p:attrNameLst>
                                          <p:attrName>style.visibility</p:attrName>
                                        </p:attrNameLst>
                                      </p:cBhvr>
                                      <p:to>
                                        <p:strVal val="visible"/>
                                      </p:to>
                                    </p:set>
                                    <p:animEffect transition="in" filter="blinds(horizontal)">
                                      <p:cBhvr>
                                        <p:cTn id="31" dur="2000"/>
                                        <p:tgtEl>
                                          <p:spTgt spid="54296"/>
                                        </p:tgtEl>
                                      </p:cBhvr>
                                    </p:animEffect>
                                  </p:childTnLst>
                                </p:cTn>
                              </p:par>
                            </p:childTnLst>
                          </p:cTn>
                        </p:par>
                        <p:par>
                          <p:cTn id="32" fill="hold">
                            <p:stCondLst>
                              <p:cond delay="14000"/>
                            </p:stCondLst>
                            <p:childTnLst>
                              <p:par>
                                <p:cTn id="33" presetID="6" presetClass="emph" presetSubtype="0" fill="hold" nodeType="afterEffect">
                                  <p:stCondLst>
                                    <p:cond delay="0"/>
                                  </p:stCondLst>
                                  <p:childTnLst>
                                    <p:animScale>
                                      <p:cBhvr>
                                        <p:cTn id="34" dur="2000" fill="hold"/>
                                        <p:tgtEl>
                                          <p:spTgt spid="54296"/>
                                        </p:tgtEl>
                                      </p:cBhvr>
                                      <p:by x="150000" y="150000"/>
                                    </p:animScale>
                                  </p:childTnLst>
                                </p:cTn>
                              </p:par>
                            </p:childTnLst>
                          </p:cTn>
                        </p:par>
                        <p:par>
                          <p:cTn id="35" fill="hold">
                            <p:stCondLst>
                              <p:cond delay="16000"/>
                            </p:stCondLst>
                            <p:childTnLst>
                              <p:par>
                                <p:cTn id="36" presetID="3" presetClass="exit" presetSubtype="10" fill="hold" nodeType="afterEffect">
                                  <p:stCondLst>
                                    <p:cond delay="0"/>
                                  </p:stCondLst>
                                  <p:childTnLst>
                                    <p:animEffect transition="out" filter="blinds(horizontal)">
                                      <p:cBhvr>
                                        <p:cTn id="37" dur="2000"/>
                                        <p:tgtEl>
                                          <p:spTgt spid="54296"/>
                                        </p:tgtEl>
                                      </p:cBhvr>
                                    </p:animEffect>
                                    <p:set>
                                      <p:cBhvr>
                                        <p:cTn id="38" dur="1" fill="hold">
                                          <p:stCondLst>
                                            <p:cond delay="1999"/>
                                          </p:stCondLst>
                                        </p:cTn>
                                        <p:tgtEl>
                                          <p:spTgt spid="54296"/>
                                        </p:tgtEl>
                                        <p:attrNameLst>
                                          <p:attrName>style.visibility</p:attrName>
                                        </p:attrNameLst>
                                      </p:cBhvr>
                                      <p:to>
                                        <p:strVal val="hidden"/>
                                      </p:to>
                                    </p:set>
                                  </p:childTnLst>
                                </p:cTn>
                              </p:par>
                            </p:childTnLst>
                          </p:cTn>
                        </p:par>
                        <p:par>
                          <p:cTn id="39" fill="hold">
                            <p:stCondLst>
                              <p:cond delay="18000"/>
                            </p:stCondLst>
                            <p:childTnLst>
                              <p:par>
                                <p:cTn id="40" presetID="4" presetClass="entr" presetSubtype="16" fill="hold" nodeType="afterEffect">
                                  <p:stCondLst>
                                    <p:cond delay="0"/>
                                  </p:stCondLst>
                                  <p:childTnLst>
                                    <p:set>
                                      <p:cBhvr>
                                        <p:cTn id="41" dur="1" fill="hold">
                                          <p:stCondLst>
                                            <p:cond delay="0"/>
                                          </p:stCondLst>
                                        </p:cTn>
                                        <p:tgtEl>
                                          <p:spTgt spid="54295"/>
                                        </p:tgtEl>
                                        <p:attrNameLst>
                                          <p:attrName>style.visibility</p:attrName>
                                        </p:attrNameLst>
                                      </p:cBhvr>
                                      <p:to>
                                        <p:strVal val="visible"/>
                                      </p:to>
                                    </p:set>
                                    <p:animEffect transition="in" filter="box(in)">
                                      <p:cBhvr>
                                        <p:cTn id="42" dur="2000"/>
                                        <p:tgtEl>
                                          <p:spTgt spid="54295"/>
                                        </p:tgtEl>
                                      </p:cBhvr>
                                    </p:animEffect>
                                  </p:childTnLst>
                                </p:cTn>
                              </p:par>
                            </p:childTnLst>
                          </p:cTn>
                        </p:par>
                        <p:par>
                          <p:cTn id="43" fill="hold">
                            <p:stCondLst>
                              <p:cond delay="20000"/>
                            </p:stCondLst>
                            <p:childTnLst>
                              <p:par>
                                <p:cTn id="44" presetID="6" presetClass="emph" presetSubtype="0" fill="hold" nodeType="afterEffect">
                                  <p:stCondLst>
                                    <p:cond delay="0"/>
                                  </p:stCondLst>
                                  <p:childTnLst>
                                    <p:animScale>
                                      <p:cBhvr>
                                        <p:cTn id="45" dur="2000" fill="hold"/>
                                        <p:tgtEl>
                                          <p:spTgt spid="54295"/>
                                        </p:tgtEl>
                                      </p:cBhvr>
                                      <p:by x="150000" y="150000"/>
                                    </p:animScale>
                                  </p:childTnLst>
                                </p:cTn>
                              </p:par>
                            </p:childTnLst>
                          </p:cTn>
                        </p:par>
                        <p:par>
                          <p:cTn id="46" fill="hold">
                            <p:stCondLst>
                              <p:cond delay="22000"/>
                            </p:stCondLst>
                            <p:childTnLst>
                              <p:par>
                                <p:cTn id="47" presetID="4" presetClass="exit" presetSubtype="16" fill="hold" nodeType="afterEffect">
                                  <p:stCondLst>
                                    <p:cond delay="0"/>
                                  </p:stCondLst>
                                  <p:childTnLst>
                                    <p:animEffect transition="out" filter="box(in)">
                                      <p:cBhvr>
                                        <p:cTn id="48" dur="2000"/>
                                        <p:tgtEl>
                                          <p:spTgt spid="54295"/>
                                        </p:tgtEl>
                                      </p:cBhvr>
                                    </p:animEffect>
                                    <p:set>
                                      <p:cBhvr>
                                        <p:cTn id="49" dur="1" fill="hold">
                                          <p:stCondLst>
                                            <p:cond delay="1999"/>
                                          </p:stCondLst>
                                        </p:cTn>
                                        <p:tgtEl>
                                          <p:spTgt spid="54295"/>
                                        </p:tgtEl>
                                        <p:attrNameLst>
                                          <p:attrName>style.visibility</p:attrName>
                                        </p:attrNameLst>
                                      </p:cBhvr>
                                      <p:to>
                                        <p:strVal val="hidden"/>
                                      </p:to>
                                    </p:set>
                                  </p:childTnLst>
                                </p:cTn>
                              </p:par>
                            </p:childTnLst>
                          </p:cTn>
                        </p:par>
                        <p:par>
                          <p:cTn id="50" fill="hold">
                            <p:stCondLst>
                              <p:cond delay="24000"/>
                            </p:stCondLst>
                            <p:childTnLst>
                              <p:par>
                                <p:cTn id="51" presetID="5" presetClass="entr" presetSubtype="10" fill="hold" nodeType="afterEffect">
                                  <p:stCondLst>
                                    <p:cond delay="0"/>
                                  </p:stCondLst>
                                  <p:childTnLst>
                                    <p:set>
                                      <p:cBhvr>
                                        <p:cTn id="52" dur="1" fill="hold">
                                          <p:stCondLst>
                                            <p:cond delay="0"/>
                                          </p:stCondLst>
                                        </p:cTn>
                                        <p:tgtEl>
                                          <p:spTgt spid="54298"/>
                                        </p:tgtEl>
                                        <p:attrNameLst>
                                          <p:attrName>style.visibility</p:attrName>
                                        </p:attrNameLst>
                                      </p:cBhvr>
                                      <p:to>
                                        <p:strVal val="visible"/>
                                      </p:to>
                                    </p:set>
                                    <p:animEffect transition="in" filter="checkerboard(across)">
                                      <p:cBhvr>
                                        <p:cTn id="53" dur="2000"/>
                                        <p:tgtEl>
                                          <p:spTgt spid="54298"/>
                                        </p:tgtEl>
                                      </p:cBhvr>
                                    </p:animEffect>
                                  </p:childTnLst>
                                </p:cTn>
                              </p:par>
                            </p:childTnLst>
                          </p:cTn>
                        </p:par>
                        <p:par>
                          <p:cTn id="54" fill="hold">
                            <p:stCondLst>
                              <p:cond delay="26000"/>
                            </p:stCondLst>
                            <p:childTnLst>
                              <p:par>
                                <p:cTn id="55" presetID="6" presetClass="emph" presetSubtype="0" fill="hold" nodeType="afterEffect">
                                  <p:stCondLst>
                                    <p:cond delay="0"/>
                                  </p:stCondLst>
                                  <p:childTnLst>
                                    <p:animScale>
                                      <p:cBhvr>
                                        <p:cTn id="56" dur="2000" fill="hold"/>
                                        <p:tgtEl>
                                          <p:spTgt spid="54298"/>
                                        </p:tgtEl>
                                      </p:cBhvr>
                                      <p:by x="150000" y="150000"/>
                                    </p:animScale>
                                  </p:childTnLst>
                                </p:cTn>
                              </p:par>
                            </p:childTnLst>
                          </p:cTn>
                        </p:par>
                        <p:par>
                          <p:cTn id="57" fill="hold">
                            <p:stCondLst>
                              <p:cond delay="28000"/>
                            </p:stCondLst>
                            <p:childTnLst>
                              <p:par>
                                <p:cTn id="58" presetID="5" presetClass="exit" presetSubtype="10" fill="hold" nodeType="afterEffect">
                                  <p:stCondLst>
                                    <p:cond delay="0"/>
                                  </p:stCondLst>
                                  <p:childTnLst>
                                    <p:animEffect transition="out" filter="checkerboard(across)">
                                      <p:cBhvr>
                                        <p:cTn id="59" dur="2000"/>
                                        <p:tgtEl>
                                          <p:spTgt spid="54298"/>
                                        </p:tgtEl>
                                      </p:cBhvr>
                                    </p:animEffect>
                                    <p:set>
                                      <p:cBhvr>
                                        <p:cTn id="60" dur="1" fill="hold">
                                          <p:stCondLst>
                                            <p:cond delay="1999"/>
                                          </p:stCondLst>
                                        </p:cTn>
                                        <p:tgtEl>
                                          <p:spTgt spid="54298"/>
                                        </p:tgtEl>
                                        <p:attrNameLst>
                                          <p:attrName>style.visibility</p:attrName>
                                        </p:attrNameLst>
                                      </p:cBhvr>
                                      <p:to>
                                        <p:strVal val="hidden"/>
                                      </p:to>
                                    </p:set>
                                  </p:childTnLst>
                                </p:cTn>
                              </p:par>
                            </p:childTnLst>
                          </p:cTn>
                        </p:par>
                        <p:par>
                          <p:cTn id="61" fill="hold">
                            <p:stCondLst>
                              <p:cond delay="30000"/>
                            </p:stCondLst>
                            <p:childTnLst>
                              <p:par>
                                <p:cTn id="62" presetID="2" presetClass="entr" presetSubtype="8" fill="hold" nodeType="afterEffect">
                                  <p:stCondLst>
                                    <p:cond delay="0"/>
                                  </p:stCondLst>
                                  <p:childTnLst>
                                    <p:set>
                                      <p:cBhvr>
                                        <p:cTn id="63" dur="1" fill="hold">
                                          <p:stCondLst>
                                            <p:cond delay="0"/>
                                          </p:stCondLst>
                                        </p:cTn>
                                        <p:tgtEl>
                                          <p:spTgt spid="54292"/>
                                        </p:tgtEl>
                                        <p:attrNameLst>
                                          <p:attrName>style.visibility</p:attrName>
                                        </p:attrNameLst>
                                      </p:cBhvr>
                                      <p:to>
                                        <p:strVal val="visible"/>
                                      </p:to>
                                    </p:set>
                                    <p:anim calcmode="lin" valueType="num">
                                      <p:cBhvr>
                                        <p:cTn id="64" dur="5000" fill="hold"/>
                                        <p:tgtEl>
                                          <p:spTgt spid="54292"/>
                                        </p:tgtEl>
                                        <p:attrNameLst>
                                          <p:attrName>ppt_x</p:attrName>
                                        </p:attrNameLst>
                                      </p:cBhvr>
                                      <p:tavLst>
                                        <p:tav tm="0">
                                          <p:val>
                                            <p:strVal val="0-#ppt_w/2"/>
                                          </p:val>
                                        </p:tav>
                                        <p:tav tm="100000">
                                          <p:val>
                                            <p:strVal val="#ppt_x"/>
                                          </p:val>
                                        </p:tav>
                                      </p:tavLst>
                                    </p:anim>
                                    <p:anim calcmode="lin" valueType="num">
                                      <p:cBhvr>
                                        <p:cTn id="65" dur="5000" fill="hold"/>
                                        <p:tgtEl>
                                          <p:spTgt spid="54292"/>
                                        </p:tgtEl>
                                        <p:attrNameLst>
                                          <p:attrName>ppt_y</p:attrName>
                                        </p:attrNameLst>
                                      </p:cBhvr>
                                      <p:tavLst>
                                        <p:tav tm="0">
                                          <p:val>
                                            <p:strVal val="#ppt_y"/>
                                          </p:val>
                                        </p:tav>
                                        <p:tav tm="100000">
                                          <p:val>
                                            <p:strVal val="#ppt_y"/>
                                          </p:val>
                                        </p:tav>
                                      </p:tavLst>
                                    </p:anim>
                                  </p:childTnLst>
                                </p:cTn>
                              </p:par>
                            </p:childTnLst>
                          </p:cTn>
                        </p:par>
                        <p:par>
                          <p:cTn id="66" fill="hold">
                            <p:stCondLst>
                              <p:cond delay="35000"/>
                            </p:stCondLst>
                            <p:childTnLst>
                              <p:par>
                                <p:cTn id="67" presetID="2" presetClass="exit" presetSubtype="2" fill="hold" nodeType="afterEffect">
                                  <p:stCondLst>
                                    <p:cond delay="0"/>
                                  </p:stCondLst>
                                  <p:childTnLst>
                                    <p:anim calcmode="lin" valueType="num">
                                      <p:cBhvr>
                                        <p:cTn id="68" dur="5000"/>
                                        <p:tgtEl>
                                          <p:spTgt spid="54292"/>
                                        </p:tgtEl>
                                        <p:attrNameLst>
                                          <p:attrName>ppt_x</p:attrName>
                                        </p:attrNameLst>
                                      </p:cBhvr>
                                      <p:tavLst>
                                        <p:tav tm="0">
                                          <p:val>
                                            <p:strVal val="ppt_x"/>
                                          </p:val>
                                        </p:tav>
                                        <p:tav tm="100000">
                                          <p:val>
                                            <p:strVal val="1+ppt_w/2"/>
                                          </p:val>
                                        </p:tav>
                                      </p:tavLst>
                                    </p:anim>
                                    <p:anim calcmode="lin" valueType="num">
                                      <p:cBhvr>
                                        <p:cTn id="69" dur="5000"/>
                                        <p:tgtEl>
                                          <p:spTgt spid="54292"/>
                                        </p:tgtEl>
                                        <p:attrNameLst>
                                          <p:attrName>ppt_y</p:attrName>
                                        </p:attrNameLst>
                                      </p:cBhvr>
                                      <p:tavLst>
                                        <p:tav tm="0">
                                          <p:val>
                                            <p:strVal val="ppt_y"/>
                                          </p:val>
                                        </p:tav>
                                        <p:tav tm="100000">
                                          <p:val>
                                            <p:strVal val="ppt_y"/>
                                          </p:val>
                                        </p:tav>
                                      </p:tavLst>
                                    </p:anim>
                                    <p:set>
                                      <p:cBhvr>
                                        <p:cTn id="70" dur="1" fill="hold">
                                          <p:stCondLst>
                                            <p:cond delay="4999"/>
                                          </p:stCondLst>
                                        </p:cTn>
                                        <p:tgtEl>
                                          <p:spTgt spid="54292"/>
                                        </p:tgtEl>
                                        <p:attrNameLst>
                                          <p:attrName>style.visibility</p:attrName>
                                        </p:attrNameLst>
                                      </p:cBhvr>
                                      <p:to>
                                        <p:strVal val="hidden"/>
                                      </p:to>
                                    </p:set>
                                  </p:childTnLst>
                                </p:cTn>
                              </p:par>
                            </p:childTnLst>
                          </p:cTn>
                        </p:par>
                        <p:par>
                          <p:cTn id="71" fill="hold">
                            <p:stCondLst>
                              <p:cond delay="40000"/>
                            </p:stCondLst>
                            <p:childTnLst>
                              <p:par>
                                <p:cTn id="72" presetID="2" presetClass="entr" presetSubtype="12" fill="hold" nodeType="afterEffect">
                                  <p:stCondLst>
                                    <p:cond delay="0"/>
                                  </p:stCondLst>
                                  <p:childTnLst>
                                    <p:set>
                                      <p:cBhvr>
                                        <p:cTn id="73" dur="1" fill="hold">
                                          <p:stCondLst>
                                            <p:cond delay="0"/>
                                          </p:stCondLst>
                                        </p:cTn>
                                        <p:tgtEl>
                                          <p:spTgt spid="54294"/>
                                        </p:tgtEl>
                                        <p:attrNameLst>
                                          <p:attrName>style.visibility</p:attrName>
                                        </p:attrNameLst>
                                      </p:cBhvr>
                                      <p:to>
                                        <p:strVal val="visible"/>
                                      </p:to>
                                    </p:set>
                                    <p:anim calcmode="lin" valueType="num">
                                      <p:cBhvr>
                                        <p:cTn id="74" dur="2000" fill="hold"/>
                                        <p:tgtEl>
                                          <p:spTgt spid="54294"/>
                                        </p:tgtEl>
                                        <p:attrNameLst>
                                          <p:attrName>ppt_x</p:attrName>
                                        </p:attrNameLst>
                                      </p:cBhvr>
                                      <p:tavLst>
                                        <p:tav tm="0">
                                          <p:val>
                                            <p:strVal val="0-#ppt_w/2"/>
                                          </p:val>
                                        </p:tav>
                                        <p:tav tm="100000">
                                          <p:val>
                                            <p:strVal val="#ppt_x"/>
                                          </p:val>
                                        </p:tav>
                                      </p:tavLst>
                                    </p:anim>
                                    <p:anim calcmode="lin" valueType="num">
                                      <p:cBhvr>
                                        <p:cTn id="75" dur="2000" fill="hold"/>
                                        <p:tgtEl>
                                          <p:spTgt spid="54294"/>
                                        </p:tgtEl>
                                        <p:attrNameLst>
                                          <p:attrName>ppt_y</p:attrName>
                                        </p:attrNameLst>
                                      </p:cBhvr>
                                      <p:tavLst>
                                        <p:tav tm="0">
                                          <p:val>
                                            <p:strVal val="1+#ppt_h/2"/>
                                          </p:val>
                                        </p:tav>
                                        <p:tav tm="100000">
                                          <p:val>
                                            <p:strVal val="#ppt_y"/>
                                          </p:val>
                                        </p:tav>
                                      </p:tavLst>
                                    </p:anim>
                                  </p:childTnLst>
                                </p:cTn>
                              </p:par>
                            </p:childTnLst>
                          </p:cTn>
                        </p:par>
                        <p:par>
                          <p:cTn id="76" fill="hold">
                            <p:stCondLst>
                              <p:cond delay="42000"/>
                            </p:stCondLst>
                            <p:childTnLst>
                              <p:par>
                                <p:cTn id="77" presetID="6" presetClass="emph" presetSubtype="0" fill="hold" nodeType="afterEffect">
                                  <p:stCondLst>
                                    <p:cond delay="0"/>
                                  </p:stCondLst>
                                  <p:childTnLst>
                                    <p:animScale>
                                      <p:cBhvr>
                                        <p:cTn id="78" dur="2000" fill="hold"/>
                                        <p:tgtEl>
                                          <p:spTgt spid="54294"/>
                                        </p:tgtEl>
                                      </p:cBhvr>
                                      <p:by x="150000" y="150000"/>
                                    </p:animScale>
                                  </p:childTnLst>
                                </p:cTn>
                              </p:par>
                            </p:childTnLst>
                          </p:cTn>
                        </p:par>
                        <p:par>
                          <p:cTn id="79" fill="hold">
                            <p:stCondLst>
                              <p:cond delay="44000"/>
                            </p:stCondLst>
                            <p:childTnLst>
                              <p:par>
                                <p:cTn id="80" presetID="2" presetClass="exit" presetSubtype="3" fill="hold" nodeType="afterEffect">
                                  <p:stCondLst>
                                    <p:cond delay="0"/>
                                  </p:stCondLst>
                                  <p:childTnLst>
                                    <p:anim calcmode="lin" valueType="num">
                                      <p:cBhvr>
                                        <p:cTn id="81" dur="2000"/>
                                        <p:tgtEl>
                                          <p:spTgt spid="54294"/>
                                        </p:tgtEl>
                                        <p:attrNameLst>
                                          <p:attrName>ppt_x</p:attrName>
                                        </p:attrNameLst>
                                      </p:cBhvr>
                                      <p:tavLst>
                                        <p:tav tm="0">
                                          <p:val>
                                            <p:strVal val="ppt_x"/>
                                          </p:val>
                                        </p:tav>
                                        <p:tav tm="100000">
                                          <p:val>
                                            <p:strVal val="1+ppt_w/2"/>
                                          </p:val>
                                        </p:tav>
                                      </p:tavLst>
                                    </p:anim>
                                    <p:anim calcmode="lin" valueType="num">
                                      <p:cBhvr>
                                        <p:cTn id="82" dur="2000"/>
                                        <p:tgtEl>
                                          <p:spTgt spid="54294"/>
                                        </p:tgtEl>
                                        <p:attrNameLst>
                                          <p:attrName>ppt_y</p:attrName>
                                        </p:attrNameLst>
                                      </p:cBhvr>
                                      <p:tavLst>
                                        <p:tav tm="0">
                                          <p:val>
                                            <p:strVal val="ppt_y"/>
                                          </p:val>
                                        </p:tav>
                                        <p:tav tm="100000">
                                          <p:val>
                                            <p:strVal val="0-ppt_h/2"/>
                                          </p:val>
                                        </p:tav>
                                      </p:tavLst>
                                    </p:anim>
                                    <p:set>
                                      <p:cBhvr>
                                        <p:cTn id="83" dur="1" fill="hold">
                                          <p:stCondLst>
                                            <p:cond delay="1999"/>
                                          </p:stCondLst>
                                        </p:cTn>
                                        <p:tgtEl>
                                          <p:spTgt spid="54294"/>
                                        </p:tgtEl>
                                        <p:attrNameLst>
                                          <p:attrName>style.visibility</p:attrName>
                                        </p:attrNameLst>
                                      </p:cBhvr>
                                      <p:to>
                                        <p:strVal val="hidden"/>
                                      </p:to>
                                    </p:set>
                                  </p:childTnLst>
                                </p:cTn>
                              </p:par>
                            </p:childTnLst>
                          </p:cTn>
                        </p:par>
                        <p:par>
                          <p:cTn id="84" fill="hold">
                            <p:stCondLst>
                              <p:cond delay="46000"/>
                            </p:stCondLst>
                            <p:childTnLst>
                              <p:par>
                                <p:cTn id="85" presetID="2" presetClass="entr" presetSubtype="3" fill="hold" nodeType="afterEffect">
                                  <p:stCondLst>
                                    <p:cond delay="0"/>
                                  </p:stCondLst>
                                  <p:childTnLst>
                                    <p:set>
                                      <p:cBhvr>
                                        <p:cTn id="86" dur="1" fill="hold">
                                          <p:stCondLst>
                                            <p:cond delay="0"/>
                                          </p:stCondLst>
                                        </p:cTn>
                                        <p:tgtEl>
                                          <p:spTgt spid="54293"/>
                                        </p:tgtEl>
                                        <p:attrNameLst>
                                          <p:attrName>style.visibility</p:attrName>
                                        </p:attrNameLst>
                                      </p:cBhvr>
                                      <p:to>
                                        <p:strVal val="visible"/>
                                      </p:to>
                                    </p:set>
                                    <p:anim calcmode="lin" valueType="num">
                                      <p:cBhvr>
                                        <p:cTn id="87" dur="2000" fill="hold"/>
                                        <p:tgtEl>
                                          <p:spTgt spid="54293"/>
                                        </p:tgtEl>
                                        <p:attrNameLst>
                                          <p:attrName>ppt_x</p:attrName>
                                        </p:attrNameLst>
                                      </p:cBhvr>
                                      <p:tavLst>
                                        <p:tav tm="0">
                                          <p:val>
                                            <p:strVal val="1+#ppt_w/2"/>
                                          </p:val>
                                        </p:tav>
                                        <p:tav tm="100000">
                                          <p:val>
                                            <p:strVal val="#ppt_x"/>
                                          </p:val>
                                        </p:tav>
                                      </p:tavLst>
                                    </p:anim>
                                    <p:anim calcmode="lin" valueType="num">
                                      <p:cBhvr>
                                        <p:cTn id="88" dur="2000" fill="hold"/>
                                        <p:tgtEl>
                                          <p:spTgt spid="54293"/>
                                        </p:tgtEl>
                                        <p:attrNameLst>
                                          <p:attrName>ppt_y</p:attrName>
                                        </p:attrNameLst>
                                      </p:cBhvr>
                                      <p:tavLst>
                                        <p:tav tm="0">
                                          <p:val>
                                            <p:strVal val="0-#ppt_h/2"/>
                                          </p:val>
                                        </p:tav>
                                        <p:tav tm="100000">
                                          <p:val>
                                            <p:strVal val="#ppt_y"/>
                                          </p:val>
                                        </p:tav>
                                      </p:tavLst>
                                    </p:anim>
                                  </p:childTnLst>
                                </p:cTn>
                              </p:par>
                            </p:childTnLst>
                          </p:cTn>
                        </p:par>
                        <p:par>
                          <p:cTn id="89" fill="hold">
                            <p:stCondLst>
                              <p:cond delay="48000"/>
                            </p:stCondLst>
                            <p:childTnLst>
                              <p:par>
                                <p:cTn id="90" presetID="6" presetClass="emph" presetSubtype="0" fill="hold" nodeType="afterEffect">
                                  <p:stCondLst>
                                    <p:cond delay="0"/>
                                  </p:stCondLst>
                                  <p:childTnLst>
                                    <p:animScale>
                                      <p:cBhvr>
                                        <p:cTn id="91" dur="2000" fill="hold"/>
                                        <p:tgtEl>
                                          <p:spTgt spid="54293"/>
                                        </p:tgtEl>
                                      </p:cBhvr>
                                      <p:by x="150000" y="150000"/>
                                    </p:animScale>
                                  </p:childTnLst>
                                </p:cTn>
                              </p:par>
                            </p:childTnLst>
                          </p:cTn>
                        </p:par>
                        <p:par>
                          <p:cTn id="92" fill="hold">
                            <p:stCondLst>
                              <p:cond delay="50000"/>
                            </p:stCondLst>
                            <p:childTnLst>
                              <p:par>
                                <p:cTn id="93" presetID="2" presetClass="exit" presetSubtype="12" fill="hold" nodeType="afterEffect">
                                  <p:stCondLst>
                                    <p:cond delay="0"/>
                                  </p:stCondLst>
                                  <p:childTnLst>
                                    <p:anim calcmode="lin" valueType="num">
                                      <p:cBhvr>
                                        <p:cTn id="94" dur="2000"/>
                                        <p:tgtEl>
                                          <p:spTgt spid="54293"/>
                                        </p:tgtEl>
                                        <p:attrNameLst>
                                          <p:attrName>ppt_x</p:attrName>
                                        </p:attrNameLst>
                                      </p:cBhvr>
                                      <p:tavLst>
                                        <p:tav tm="0">
                                          <p:val>
                                            <p:strVal val="ppt_x"/>
                                          </p:val>
                                        </p:tav>
                                        <p:tav tm="100000">
                                          <p:val>
                                            <p:strVal val="0-ppt_w/2"/>
                                          </p:val>
                                        </p:tav>
                                      </p:tavLst>
                                    </p:anim>
                                    <p:anim calcmode="lin" valueType="num">
                                      <p:cBhvr>
                                        <p:cTn id="95" dur="2000"/>
                                        <p:tgtEl>
                                          <p:spTgt spid="54293"/>
                                        </p:tgtEl>
                                        <p:attrNameLst>
                                          <p:attrName>ppt_y</p:attrName>
                                        </p:attrNameLst>
                                      </p:cBhvr>
                                      <p:tavLst>
                                        <p:tav tm="0">
                                          <p:val>
                                            <p:strVal val="ppt_y"/>
                                          </p:val>
                                        </p:tav>
                                        <p:tav tm="100000">
                                          <p:val>
                                            <p:strVal val="1+ppt_h/2"/>
                                          </p:val>
                                        </p:tav>
                                      </p:tavLst>
                                    </p:anim>
                                    <p:set>
                                      <p:cBhvr>
                                        <p:cTn id="96" dur="1" fill="hold">
                                          <p:stCondLst>
                                            <p:cond delay="1999"/>
                                          </p:stCondLst>
                                        </p:cTn>
                                        <p:tgtEl>
                                          <p:spTgt spid="54293"/>
                                        </p:tgtEl>
                                        <p:attrNameLst>
                                          <p:attrName>style.visibility</p:attrName>
                                        </p:attrNameLst>
                                      </p:cBhvr>
                                      <p:to>
                                        <p:strVal val="hidden"/>
                                      </p:to>
                                    </p:set>
                                  </p:childTnLst>
                                </p:cTn>
                              </p:par>
                            </p:childTnLst>
                          </p:cTn>
                        </p:par>
                        <p:par>
                          <p:cTn id="97" fill="hold">
                            <p:stCondLst>
                              <p:cond delay="52000"/>
                            </p:stCondLst>
                            <p:childTnLst>
                              <p:par>
                                <p:cTn id="98" presetID="2" presetClass="entr" presetSubtype="4" fill="hold" nodeType="afterEffect">
                                  <p:stCondLst>
                                    <p:cond delay="0"/>
                                  </p:stCondLst>
                                  <p:childTnLst>
                                    <p:set>
                                      <p:cBhvr>
                                        <p:cTn id="99" dur="1" fill="hold">
                                          <p:stCondLst>
                                            <p:cond delay="0"/>
                                          </p:stCondLst>
                                        </p:cTn>
                                        <p:tgtEl>
                                          <p:spTgt spid="54300"/>
                                        </p:tgtEl>
                                        <p:attrNameLst>
                                          <p:attrName>style.visibility</p:attrName>
                                        </p:attrNameLst>
                                      </p:cBhvr>
                                      <p:to>
                                        <p:strVal val="visible"/>
                                      </p:to>
                                    </p:set>
                                    <p:anim calcmode="lin" valueType="num">
                                      <p:cBhvr>
                                        <p:cTn id="100" dur="2000" fill="hold"/>
                                        <p:tgtEl>
                                          <p:spTgt spid="54300"/>
                                        </p:tgtEl>
                                        <p:attrNameLst>
                                          <p:attrName>ppt_x</p:attrName>
                                        </p:attrNameLst>
                                      </p:cBhvr>
                                      <p:tavLst>
                                        <p:tav tm="0">
                                          <p:val>
                                            <p:strVal val="#ppt_x"/>
                                          </p:val>
                                        </p:tav>
                                        <p:tav tm="100000">
                                          <p:val>
                                            <p:strVal val="#ppt_x"/>
                                          </p:val>
                                        </p:tav>
                                      </p:tavLst>
                                    </p:anim>
                                    <p:anim calcmode="lin" valueType="num">
                                      <p:cBhvr>
                                        <p:cTn id="101" dur="2000" fill="hold"/>
                                        <p:tgtEl>
                                          <p:spTgt spid="54300"/>
                                        </p:tgtEl>
                                        <p:attrNameLst>
                                          <p:attrName>ppt_y</p:attrName>
                                        </p:attrNameLst>
                                      </p:cBhvr>
                                      <p:tavLst>
                                        <p:tav tm="0">
                                          <p:val>
                                            <p:strVal val="1+#ppt_h/2"/>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2" presetClass="entr" presetSubtype="8" fill="hold" grpId="0" nodeType="click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500" fill="hold"/>
                                        <p:tgtEl>
                                          <p:spTgt spid="2"/>
                                        </p:tgtEl>
                                        <p:attrNameLst>
                                          <p:attrName>ppt_x</p:attrName>
                                        </p:attrNameLst>
                                      </p:cBhvr>
                                      <p:tavLst>
                                        <p:tav tm="0">
                                          <p:val>
                                            <p:strVal val="0-#ppt_w/2"/>
                                          </p:val>
                                        </p:tav>
                                        <p:tav tm="100000">
                                          <p:val>
                                            <p:strVal val="#ppt_x"/>
                                          </p:val>
                                        </p:tav>
                                      </p:tavLst>
                                    </p:anim>
                                    <p:anim calcmode="lin" valueType="num">
                                      <p:cBhvr>
                                        <p:cTn id="107"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UNIT_ISCONTENTSTITLE" val="0"/>
  <p:tag name="KSO_WM_UNIT_PRESET_TEXT" val="空白演示"/>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custom20187308_1*a*1"/>
  <p:tag name="KSO_WM_TEMPLATE_CATEGORY" val="custom"/>
  <p:tag name="KSO_WM_TEMPLATE_INDEX" val="20187308"/>
  <p:tag name="KSO_WM_UNIT_LAYERLEVEL" val="1"/>
  <p:tag name="KSO_WM_TAG_VERSION" val="1.0"/>
  <p:tag name="KSO_WM_BEAUTIFY_FLAG" val="#wm#"/>
</p:tagLst>
</file>

<file path=ppt/tags/tag63.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4.xml><?xml version="1.0" encoding="utf-8"?>
<p:tagLst xmlns:p="http://schemas.openxmlformats.org/presentationml/2006/main">
  <p:tag name="KSO_WM_UNIT_TABLE_BEAUTIFY" val="smartTable{6f89e5e4-d897-4ecb-83ea-ce1c6e8b289d}"/>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6168</Words>
  <Application>WPS 演示</Application>
  <PresentationFormat>宽屏</PresentationFormat>
  <Paragraphs>398</Paragraphs>
  <Slides>61</Slides>
  <Notes>1</Notes>
  <HiddenSlides>0</HiddenSlides>
  <MMClips>0</MMClips>
  <ScaleCrop>false</ScaleCrop>
  <HeadingPairs>
    <vt:vector size="8" baseType="variant">
      <vt:variant>
        <vt:lpstr>已用的字体</vt:lpstr>
      </vt:variant>
      <vt:variant>
        <vt:i4>23</vt:i4>
      </vt:variant>
      <vt:variant>
        <vt:lpstr>主题</vt:lpstr>
      </vt:variant>
      <vt:variant>
        <vt:i4>1</vt:i4>
      </vt:variant>
      <vt:variant>
        <vt:lpstr>嵌入 OLE 服务器</vt:lpstr>
      </vt:variant>
      <vt:variant>
        <vt:i4>0</vt:i4>
      </vt:variant>
      <vt:variant>
        <vt:lpstr>幻灯片标题</vt:lpstr>
      </vt:variant>
      <vt:variant>
        <vt:i4>61</vt:i4>
      </vt:variant>
    </vt:vector>
  </HeadingPairs>
  <TitlesOfParts>
    <vt:vector size="85" baseType="lpstr">
      <vt:lpstr>Arial</vt:lpstr>
      <vt:lpstr>宋体</vt:lpstr>
      <vt:lpstr>Wingdings</vt:lpstr>
      <vt:lpstr>微软雅黑</vt:lpstr>
      <vt:lpstr>Arial Unicode MS</vt:lpstr>
      <vt:lpstr>Calibri</vt:lpstr>
      <vt:lpstr>Times New Roman</vt:lpstr>
      <vt:lpstr>黑体</vt:lpstr>
      <vt:lpstr>华文行楷</vt:lpstr>
      <vt:lpstr>创艺简行楷</vt:lpstr>
      <vt:lpstr>华文新魏</vt:lpstr>
      <vt:lpstr>汉仪细中圆简</vt:lpstr>
      <vt:lpstr>仿宋_GB2312</vt:lpstr>
      <vt:lpstr>仿宋</vt:lpstr>
      <vt:lpstr>楷体_GB2312</vt:lpstr>
      <vt:lpstr>新宋体</vt:lpstr>
      <vt:lpstr>Comic Sans MS</vt:lpstr>
      <vt:lpstr>隶书</vt:lpstr>
      <vt:lpstr>华文细黑</vt:lpstr>
      <vt:lpstr>方正隶二简体</vt:lpstr>
      <vt:lpstr>方正姚体</vt:lpstr>
      <vt:lpstr>华文中宋</vt:lpstr>
      <vt:lpstr>方正隶书_GBK</vt:lpstr>
      <vt:lpstr>Office 主题​​</vt:lpstr>
      <vt:lpstr>第22课 南京国民政府的统治和中国共产党开辟革命新道路</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四、土地革命</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西江月·秋收起义 毛泽东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“城市中心革命论”/“城市中心道路”</vt:lpstr>
      <vt:lpstr>PowerPoint 演示文稿</vt:lpstr>
      <vt:lpstr>2、正式开辟——革命根据地建立</vt:lpstr>
      <vt:lpstr>PowerPoint 演示文稿</vt:lpstr>
      <vt:lpstr>PowerPoint 演示文稿</vt:lpstr>
      <vt:lpstr>PowerPoint 演示文稿</vt:lpstr>
      <vt:lpstr>“工农武装割据理论”</vt:lpstr>
      <vt:lpstr>PowerPoint 演示文稿</vt:lpstr>
      <vt:lpstr>3、不断发展——革命根据地的巩固</vt:lpstr>
      <vt:lpstr>PowerPoint 演示文稿</vt:lpstr>
      <vt:lpstr>PowerPoint 演示文稿</vt:lpstr>
      <vt:lpstr>PowerPoint 演示文稿</vt:lpstr>
      <vt:lpstr>PowerPoint 演示文稿</vt:lpstr>
      <vt:lpstr>4、严重挫折——第五次反“围剿”失利，红军长征</vt:lpstr>
      <vt:lpstr>PowerPoint 演示文稿</vt:lpstr>
      <vt:lpstr>红军五次反围剿战役</vt:lpstr>
      <vt:lpstr>PowerPoint 演示文稿</vt:lpstr>
      <vt:lpstr>PowerPoint 演示文稿</vt:lpstr>
      <vt:lpstr>遵义会议</vt:lpstr>
      <vt:lpstr>PowerPoint 演示文稿</vt:lpstr>
      <vt:lpstr>八一宣言</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好名字可以让你的朋友更容易记住你</cp:lastModifiedBy>
  <cp:revision>29</cp:revision>
  <dcterms:created xsi:type="dcterms:W3CDTF">2019-06-19T02:08:00Z</dcterms:created>
  <dcterms:modified xsi:type="dcterms:W3CDTF">2019-11-03T04:52:17Z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2052-11.1.0.9145</vt:lpwstr>
  </property>
</Properties>
</file>