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Default Extension="wdp" ContentType="image/vnd.ms-photo"/>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0" r:id="rId1"/>
  </p:sldMasterIdLst>
  <p:notesMasterIdLst>
    <p:notesMasterId r:id="rId33"/>
  </p:notesMasterIdLst>
  <p:sldIdLst>
    <p:sldId id="256" r:id="rId2"/>
    <p:sldId id="287" r:id="rId3"/>
    <p:sldId id="258" r:id="rId4"/>
    <p:sldId id="263" r:id="rId5"/>
    <p:sldId id="262" r:id="rId6"/>
    <p:sldId id="261" r:id="rId7"/>
    <p:sldId id="260" r:id="rId8"/>
    <p:sldId id="259" r:id="rId9"/>
    <p:sldId id="264" r:id="rId10"/>
    <p:sldId id="265" r:id="rId11"/>
    <p:sldId id="266" r:id="rId12"/>
    <p:sldId id="267" r:id="rId13"/>
    <p:sldId id="268" r:id="rId14"/>
    <p:sldId id="269" r:id="rId15"/>
    <p:sldId id="270" r:id="rId16"/>
    <p:sldId id="271" r:id="rId17"/>
    <p:sldId id="272" r:id="rId18"/>
    <p:sldId id="285" r:id="rId19"/>
    <p:sldId id="274" r:id="rId20"/>
    <p:sldId id="275" r:id="rId21"/>
    <p:sldId id="286" r:id="rId22"/>
    <p:sldId id="278" r:id="rId23"/>
    <p:sldId id="280" r:id="rId24"/>
    <p:sldId id="281" r:id="rId25"/>
    <p:sldId id="279" r:id="rId26"/>
    <p:sldId id="282" r:id="rId27"/>
    <p:sldId id="283" r:id="rId28"/>
    <p:sldId id="284" r:id="rId29"/>
    <p:sldId id="288" r:id="rId30"/>
    <p:sldId id="289" r:id="rId31"/>
    <p:sldId id="317" r:id="rId3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DEBD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279" autoAdjust="0"/>
    <p:restoredTop sz="94660"/>
  </p:normalViewPr>
  <p:slideViewPr>
    <p:cSldViewPr snapToGrid="0">
      <p:cViewPr varScale="1">
        <p:scale>
          <a:sx n="65" d="100"/>
          <a:sy n="65" d="100"/>
        </p:scale>
        <p:origin x="-846" y="-1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50D22B-E3C1-4B13-B15C-19FD8298091F}" type="datetimeFigureOut">
              <a:rPr lang="zh-CN" altLang="en-US" smtClean="0"/>
              <a:pPr/>
              <a:t>2020/12/3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D68455-F495-4E5C-95BF-75A056E405AD}"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CD68455-F495-4E5C-95BF-75A056E405AD}" type="slidenum">
              <a:rPr lang="zh-CN" altLang="en-US" smtClean="0"/>
              <a:pPr/>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CD68455-F495-4E5C-95BF-75A056E405AD}" type="slidenum">
              <a:rPr lang="zh-CN" altLang="en-US" smtClean="0"/>
              <a:pPr/>
              <a:t>9</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DCD68455-F495-4E5C-95BF-75A056E405AD}" type="slidenum">
              <a:rPr lang="zh-CN" altLang="en-US" smtClean="0"/>
              <a:pPr/>
              <a:t>23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CD68455-F495-4E5C-95BF-75A056E405AD}" type="slidenum">
              <a:rPr lang="zh-CN" altLang="en-US" smtClean="0"/>
              <a:pPr/>
              <a:t>25</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7" name="矩形 6"/>
          <p:cNvSpPr/>
          <p:nvPr/>
        </p:nvSpPr>
        <p:spPr>
          <a:xfrm>
            <a:off x="914400" y="3196686"/>
            <a:ext cx="103632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914400" y="1676401"/>
            <a:ext cx="103632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828800" y="3214686"/>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D8555F5B-3A80-4C18-957E-3285EE95E0D7}" type="datetimeFigureOut">
              <a:rPr lang="zh-CN" altLang="en-US" smtClean="0"/>
              <a:pPr/>
              <a:t>2020/12/3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314EB8F-777E-4F84-82CD-2A0D59D0967E}"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7" name="矩形 6"/>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97536" y="6400800"/>
            <a:ext cx="4267200" cy="283800"/>
          </a:xfrm>
        </p:spPr>
        <p:txBody>
          <a:bodyPr/>
          <a:lstStyle/>
          <a:p>
            <a:fld id="{D8555F5B-3A80-4C18-957E-3285EE95E0D7}" type="datetimeFigureOut">
              <a:rPr lang="zh-CN" altLang="en-US" smtClean="0"/>
              <a:pPr/>
              <a:t>2020/12/3</a:t>
            </a:fld>
            <a:endParaRPr lang="zh-CN" altLang="en-US"/>
          </a:p>
        </p:txBody>
      </p:sp>
      <p:sp>
        <p:nvSpPr>
          <p:cNvPr id="5" name="页脚占位符 4"/>
          <p:cNvSpPr>
            <a:spLocks noGrp="1"/>
          </p:cNvSpPr>
          <p:nvPr>
            <p:ph type="ftr" sz="quarter" idx="11"/>
          </p:nvPr>
        </p:nvSpPr>
        <p:spPr>
          <a:xfrm>
            <a:off x="7107936" y="6400800"/>
            <a:ext cx="4978400" cy="283800"/>
          </a:xfrm>
        </p:spPr>
        <p:txBody>
          <a:bodyPr/>
          <a:lstStyle/>
          <a:p>
            <a:endParaRPr lang="zh-CN" altLang="en-US"/>
          </a:p>
        </p:txBody>
      </p:sp>
      <p:sp>
        <p:nvSpPr>
          <p:cNvPr id="6" name="灯片编号占位符 5"/>
          <p:cNvSpPr>
            <a:spLocks noGrp="1"/>
          </p:cNvSpPr>
          <p:nvPr>
            <p:ph type="sldNum" sz="quarter" idx="12"/>
          </p:nvPr>
        </p:nvSpPr>
        <p:spPr/>
        <p:txBody>
          <a:bodyPr/>
          <a:lstStyle/>
          <a:p>
            <a:fld id="{6314EB8F-777E-4F84-82CD-2A0D59D0967E}"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矩形 6"/>
          <p:cNvSpPr/>
          <p:nvPr/>
        </p:nvSpPr>
        <p:spPr>
          <a:xfrm>
            <a:off x="914400" y="3143248"/>
            <a:ext cx="103632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963084" y="3143249"/>
            <a:ext cx="103632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963084" y="1643062"/>
            <a:ext cx="103632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D8555F5B-3A80-4C18-957E-3285EE95E0D7}" type="datetimeFigureOut">
              <a:rPr lang="zh-CN" altLang="en-US" smtClean="0"/>
              <a:pPr/>
              <a:t>2020/12/3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314EB8F-777E-4F84-82CD-2A0D59D0967E}"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D8555F5B-3A80-4C18-957E-3285EE95E0D7}" type="datetimeFigureOut">
              <a:rPr lang="zh-CN" altLang="en-US" smtClean="0"/>
              <a:pPr/>
              <a:t>2020/12/3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314EB8F-777E-4F84-82CD-2A0D59D0967E}"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9"/>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D8555F5B-3A80-4C18-957E-3285EE95E0D7}" type="datetimeFigureOut">
              <a:rPr lang="zh-CN" altLang="en-US" smtClean="0"/>
              <a:pPr/>
              <a:t>2020/12/3</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314EB8F-777E-4F84-82CD-2A0D59D0967E}"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D8555F5B-3A80-4C18-957E-3285EE95E0D7}" type="datetimeFigureOut">
              <a:rPr lang="zh-CN" altLang="en-US" smtClean="0"/>
              <a:pPr/>
              <a:t>2020/12/3</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314EB8F-777E-4F84-82CD-2A0D59D0967E}"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Ref idx="1002">
        <a:schemeClr val="bg2"/>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8555F5B-3A80-4C18-957E-3285EE95E0D7}" type="datetimeFigureOut">
              <a:rPr lang="zh-CN" altLang="en-US" smtClean="0"/>
              <a:pPr/>
              <a:t>2020/12/3</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314EB8F-777E-4F84-82CD-2A0D59D0967E}" type="slidenum">
              <a:rPr lang="zh-CN" altLang="en-US" smtClean="0"/>
              <a:pPr/>
              <a:t>‹#›</a:t>
            </a:fld>
            <a:endParaRPr lang="zh-CN" altLang="en-US"/>
          </a:p>
        </p:txBody>
      </p:sp>
      <p:pic>
        <p:nvPicPr>
          <p:cNvPr id="5" name="图片 4" descr="视频水印小"/>
          <p:cNvPicPr>
            <a:picLocks noChangeAspect="1"/>
          </p:cNvPicPr>
          <p:nvPr userDrawn="1"/>
        </p:nvPicPr>
        <p:blipFill>
          <a:blip r:embed="rId2" cstate="print"/>
          <a:stretch>
            <a:fillRect/>
          </a:stretch>
        </p:blipFill>
        <p:spPr>
          <a:xfrm>
            <a:off x="5328285" y="6429375"/>
            <a:ext cx="2108200" cy="292100"/>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矩形 7"/>
          <p:cNvSpPr/>
          <p:nvPr/>
        </p:nvSpPr>
        <p:spPr>
          <a:xfrm>
            <a:off x="3714733" y="1053546"/>
            <a:ext cx="7872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3714733" y="228600"/>
            <a:ext cx="7867669"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3714733" y="1142984"/>
            <a:ext cx="7867667"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609607" y="1142984"/>
            <a:ext cx="3009877"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D8555F5B-3A80-4C18-957E-3285EE95E0D7}" type="datetimeFigureOut">
              <a:rPr lang="zh-CN" altLang="en-US" smtClean="0"/>
              <a:pPr/>
              <a:t>2020/12/3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314EB8F-777E-4F84-82CD-2A0D59D0967E}"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711200" y="304800"/>
            <a:ext cx="85344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935403" y="1143000"/>
            <a:ext cx="9630997"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3149600" y="5410200"/>
            <a:ext cx="7543851"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D8555F5B-3A80-4C18-957E-3285EE95E0D7}" type="datetimeFigureOut">
              <a:rPr lang="zh-CN" altLang="en-US" smtClean="0"/>
              <a:pPr/>
              <a:t>2020/12/3</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314EB8F-777E-4F84-82CD-2A0D59D0967E}"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D8555F5B-3A80-4C18-957E-3285EE95E0D7}" type="datetimeFigureOut">
              <a:rPr lang="zh-CN" altLang="en-US" smtClean="0"/>
              <a:pPr/>
              <a:t>2020/12/3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314EB8F-777E-4F84-82CD-2A0D59D0967E}" type="slidenum">
              <a:rPr lang="zh-CN" altLang="en-US" smtClean="0"/>
              <a:pPr/>
              <a:t>‹#›</a:t>
            </a:fld>
            <a:endParaRPr lang="zh-CN" altLang="en-US"/>
          </a:p>
        </p:txBody>
      </p:sp>
      <p:sp>
        <p:nvSpPr>
          <p:cNvPr id="7" name="矩形 6"/>
          <p:cNvSpPr/>
          <p:nvPr/>
        </p:nvSpPr>
        <p:spPr>
          <a:xfrm>
            <a:off x="609600" y="1410736"/>
            <a:ext cx="109728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620275" y="274638"/>
            <a:ext cx="1962125"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609600" y="274638"/>
            <a:ext cx="8915424" cy="601188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D8555F5B-3A80-4C18-957E-3285EE95E0D7}" type="datetimeFigureOut">
              <a:rPr lang="zh-CN" altLang="en-US" smtClean="0"/>
              <a:pPr/>
              <a:t>2020/12/3</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314EB8F-777E-4F84-82CD-2A0D59D0967E}"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矩形 6"/>
          <p:cNvSpPr/>
          <p:nvPr/>
        </p:nvSpPr>
        <p:spPr>
          <a:xfrm>
            <a:off x="0" y="6678000"/>
            <a:ext cx="12192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609600" y="274638"/>
            <a:ext cx="109728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609600" y="1600200"/>
            <a:ext cx="10972800" cy="468632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101600" y="6400800"/>
            <a:ext cx="42672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D8555F5B-3A80-4C18-957E-3285EE95E0D7}" type="datetimeFigureOut">
              <a:rPr lang="zh-CN" altLang="en-US" smtClean="0"/>
              <a:pPr/>
              <a:t>2020/12/3</a:t>
            </a:fld>
            <a:endParaRPr lang="zh-CN" altLang="en-US"/>
          </a:p>
        </p:txBody>
      </p:sp>
      <p:sp>
        <p:nvSpPr>
          <p:cNvPr id="5" name="页脚占位符 4"/>
          <p:cNvSpPr>
            <a:spLocks noGrp="1"/>
          </p:cNvSpPr>
          <p:nvPr>
            <p:ph type="ftr" sz="quarter" idx="3"/>
          </p:nvPr>
        </p:nvSpPr>
        <p:spPr>
          <a:xfrm>
            <a:off x="7112000" y="6400800"/>
            <a:ext cx="49784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CN" altLang="en-US"/>
          </a:p>
        </p:txBody>
      </p:sp>
      <p:sp>
        <p:nvSpPr>
          <p:cNvPr id="6" name="灯片编号占位符 5"/>
          <p:cNvSpPr>
            <a:spLocks noGrp="1"/>
          </p:cNvSpPr>
          <p:nvPr>
            <p:ph type="sldNum" sz="quarter" idx="4"/>
          </p:nvPr>
        </p:nvSpPr>
        <p:spPr>
          <a:xfrm>
            <a:off x="5486400" y="6400800"/>
            <a:ext cx="12192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6314EB8F-777E-4F84-82CD-2A0D59D0967E}" type="slidenum">
              <a:rPr lang="zh-CN" altLang="en-US" smtClean="0"/>
              <a:pPr/>
              <a:t>‹#›</a:t>
            </a:fld>
            <a:endParaRPr lang="zh-CN" altLang="en-US"/>
          </a:p>
        </p:txBody>
      </p:sp>
      <p:sp>
        <p:nvSpPr>
          <p:cNvPr id="8" name="矩形 7"/>
          <p:cNvSpPr/>
          <p:nvPr/>
        </p:nvSpPr>
        <p:spPr>
          <a:xfrm>
            <a:off x="0" y="0"/>
            <a:ext cx="12192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pic>
        <p:nvPicPr>
          <p:cNvPr id="9" name="图片 8" descr="视频水印小"/>
          <p:cNvPicPr>
            <a:picLocks noChangeAspect="1"/>
          </p:cNvPicPr>
          <p:nvPr userDrawn="1"/>
        </p:nvPicPr>
        <p:blipFill>
          <a:blip r:embed="rId13" cstate="print"/>
          <a:stretch>
            <a:fillRect/>
          </a:stretch>
        </p:blipFill>
        <p:spPr>
          <a:xfrm>
            <a:off x="9678670" y="6429375"/>
            <a:ext cx="2108200" cy="292100"/>
          </a:xfrm>
          <a:prstGeom prst="rect">
            <a:avLst/>
          </a:prstGeom>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microsoft.com/office/2007/relationships/hdphoto" Target="../media/image22.wdp"/><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051560" y="1391602"/>
            <a:ext cx="10408920" cy="2387600"/>
          </a:xfrm>
        </p:spPr>
        <p:txBody>
          <a:bodyPr>
            <a:normAutofit fontScale="90000"/>
          </a:bodyPr>
          <a:lstStyle/>
          <a:p>
            <a:r>
              <a:rPr lang="zh-CN" altLang="en-US" sz="6700" dirty="0">
                <a:latin typeface="华文新魏" panose="02010800040101010101" pitchFamily="2" charset="-122"/>
                <a:ea typeface="华文新魏" panose="02010800040101010101" pitchFamily="2" charset="-122"/>
              </a:rPr>
              <a:t>古代世界的帝国与文明的交流</a:t>
            </a:r>
            <a:r>
              <a:rPr lang="en-US" altLang="zh-CN" dirty="0"/>
              <a:t/>
            </a:r>
            <a:br>
              <a:rPr lang="en-US" altLang="zh-CN" dirty="0"/>
            </a:br>
            <a:endParaRPr lang="zh-CN" altLang="en-US" dirty="0"/>
          </a:p>
        </p:txBody>
      </p:sp>
      <p:pic>
        <p:nvPicPr>
          <p:cNvPr id="6" name="图片 5"/>
          <p:cNvPicPr>
            <a:picLocks noChangeAspect="1"/>
          </p:cNvPicPr>
          <p:nvPr/>
        </p:nvPicPr>
        <p:blipFill>
          <a:blip r:embed="rId2" cstate="print">
            <a:duotone>
              <a:schemeClr val="bg2">
                <a:shade val="45000"/>
                <a:satMod val="135000"/>
              </a:schemeClr>
              <a:prstClr val="white"/>
            </a:duotone>
            <a:extLst>
              <a:ext uri="{28A0092B-C50C-407E-A947-70E740481C1C}">
                <a14:useLocalDpi xmlns:a14="http://schemas.microsoft.com/office/drawing/2010/main" xmlns="" val="0"/>
              </a:ext>
            </a:extLst>
          </a:blip>
          <a:stretch>
            <a:fillRect/>
          </a:stretch>
        </p:blipFill>
        <p:spPr>
          <a:xfrm>
            <a:off x="8915194" y="3255962"/>
            <a:ext cx="3276563" cy="3600000"/>
          </a:xfrm>
          <a:prstGeom prst="rect">
            <a:avLst/>
          </a:prstGeom>
        </p:spPr>
      </p:pic>
      <p:pic>
        <p:nvPicPr>
          <p:cNvPr id="8" name="图片 7"/>
          <p:cNvPicPr>
            <a:picLocks noChangeAspect="1"/>
          </p:cNvPicPr>
          <p:nvPr/>
        </p:nvPicPr>
        <p:blipFill>
          <a:blip r:embed="rId2" cstate="print">
            <a:duotone>
              <a:schemeClr val="bg2">
                <a:shade val="45000"/>
                <a:satMod val="135000"/>
              </a:schemeClr>
              <a:prstClr val="white"/>
            </a:duotone>
            <a:extLst>
              <a:ext uri="{28A0092B-C50C-407E-A947-70E740481C1C}">
                <a14:useLocalDpi xmlns:a14="http://schemas.microsoft.com/office/drawing/2010/main" xmlns="" val="0"/>
              </a:ext>
            </a:extLst>
          </a:blip>
          <a:stretch>
            <a:fillRect/>
          </a:stretch>
        </p:blipFill>
        <p:spPr>
          <a:xfrm flipH="1">
            <a:off x="0" y="3255962"/>
            <a:ext cx="3276563" cy="3600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标题 8"/>
          <p:cNvSpPr>
            <a:spLocks noGrp="1"/>
          </p:cNvSpPr>
          <p:nvPr>
            <p:ph type="title"/>
          </p:nvPr>
        </p:nvSpPr>
        <p:spPr>
          <a:xfrm>
            <a:off x="838200" y="673483"/>
            <a:ext cx="10515600" cy="1325563"/>
          </a:xfrm>
        </p:spPr>
        <p:txBody>
          <a:bodyPr/>
          <a:lstStyle/>
          <a:p>
            <a:r>
              <a:rPr lang="zh-CN" altLang="en-US" sz="6000" dirty="0">
                <a:solidFill>
                  <a:prstClr val="black"/>
                </a:solidFill>
                <a:latin typeface="华文新魏" panose="02010800040101010101" pitchFamily="2" charset="-122"/>
                <a:ea typeface="华文新魏" panose="02010800040101010101" pitchFamily="2" charset="-122"/>
              </a:rPr>
              <a:t>古代世界的帝国与文明的交流</a:t>
            </a:r>
            <a:endParaRPr lang="zh-CN" altLang="en-US" dirty="0"/>
          </a:p>
        </p:txBody>
      </p:sp>
      <p:sp>
        <p:nvSpPr>
          <p:cNvPr id="10" name="内容占位符 9"/>
          <p:cNvSpPr>
            <a:spLocks noGrp="1"/>
          </p:cNvSpPr>
          <p:nvPr>
            <p:ph idx="1"/>
          </p:nvPr>
        </p:nvSpPr>
        <p:spPr>
          <a:xfrm>
            <a:off x="3959772" y="1999046"/>
            <a:ext cx="5799083" cy="4351338"/>
          </a:xfrm>
        </p:spPr>
        <p:txBody>
          <a:bodyPr/>
          <a:lstStyle/>
          <a:p>
            <a:pPr marL="571500" lvl="0" indent="-571500">
              <a:lnSpc>
                <a:spcPct val="200000"/>
              </a:lnSpc>
              <a:spcBef>
                <a:spcPts val="0"/>
              </a:spcBef>
              <a:buFont typeface="+mj-ea"/>
              <a:buAutoNum type="ea1JpnChsDbPeriod"/>
            </a:pPr>
            <a:r>
              <a:rPr lang="zh-CN" altLang="en-US" sz="3600" dirty="0">
                <a:solidFill>
                  <a:prstClr val="black"/>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古代文明的扩展</a:t>
            </a:r>
            <a:endParaRPr lang="en-US" altLang="zh-CN" sz="3600" dirty="0">
              <a:solidFill>
                <a:prstClr val="black"/>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endParaRPr>
          </a:p>
          <a:p>
            <a:pPr marL="571500" lvl="0" indent="-571500">
              <a:lnSpc>
                <a:spcPct val="200000"/>
              </a:lnSpc>
              <a:spcBef>
                <a:spcPts val="0"/>
              </a:spcBef>
              <a:buFont typeface="+mj-ea"/>
              <a:buAutoNum type="ea1JpnChsDbPeriod"/>
            </a:pPr>
            <a:r>
              <a:rPr lang="zh-CN" altLang="en-US" sz="3600" dirty="0">
                <a:solidFill>
                  <a:prstClr val="black"/>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古代世界的帝国</a:t>
            </a:r>
            <a:endParaRPr lang="en-US" altLang="zh-CN" sz="3600" dirty="0">
              <a:solidFill>
                <a:prstClr val="black"/>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endParaRPr>
          </a:p>
          <a:p>
            <a:pPr marL="571500" lvl="0" indent="-571500">
              <a:lnSpc>
                <a:spcPct val="200000"/>
              </a:lnSpc>
              <a:spcBef>
                <a:spcPts val="0"/>
              </a:spcBef>
              <a:buFont typeface="+mj-ea"/>
              <a:buAutoNum type="ea1JpnChsDbPeriod"/>
            </a:pPr>
            <a:r>
              <a:rPr lang="zh-CN" altLang="en-US" sz="3600" dirty="0">
                <a:solidFill>
                  <a:prstClr val="black"/>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文明的交流</a:t>
            </a:r>
          </a:p>
          <a:p>
            <a:endParaRPr lang="zh-CN" altLang="en-US" dirty="0"/>
          </a:p>
        </p:txBody>
      </p:sp>
      <p:pic>
        <p:nvPicPr>
          <p:cNvPr id="4" name="图片 3"/>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xmlns="" val="0"/>
              </a:ext>
            </a:extLst>
          </a:blip>
          <a:stretch>
            <a:fillRect/>
          </a:stretch>
        </p:blipFill>
        <p:spPr>
          <a:xfrm>
            <a:off x="8915194" y="3255962"/>
            <a:ext cx="3276563" cy="3600000"/>
          </a:xfrm>
          <a:prstGeom prst="rect">
            <a:avLst/>
          </a:prstGeom>
        </p:spPr>
      </p:pic>
      <p:pic>
        <p:nvPicPr>
          <p:cNvPr id="5" name="图片 4"/>
          <p:cNvPicPr>
            <a:picLocks noChangeAspect="1"/>
          </p:cNvPicPr>
          <p:nvPr/>
        </p:nvPicPr>
        <p:blipFill>
          <a:blip r:embed="rId3" cstate="print">
            <a:duotone>
              <a:schemeClr val="bg2">
                <a:shade val="45000"/>
                <a:satMod val="135000"/>
              </a:schemeClr>
              <a:prstClr val="white"/>
            </a:duotone>
            <a:extLst>
              <a:ext uri="{28A0092B-C50C-407E-A947-70E740481C1C}">
                <a14:useLocalDpi xmlns:a14="http://schemas.microsoft.com/office/drawing/2010/main" xmlns="" val="0"/>
              </a:ext>
            </a:extLst>
          </a:blip>
          <a:stretch>
            <a:fillRect/>
          </a:stretch>
        </p:blipFill>
        <p:spPr>
          <a:xfrm flipH="1">
            <a:off x="0" y="3255962"/>
            <a:ext cx="3276563" cy="3600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529513" y="2205038"/>
            <a:ext cx="4662487" cy="1601787"/>
          </a:xfrm>
        </p:spPr>
        <p:txBody>
          <a:bodyPr>
            <a:normAutofit/>
          </a:bodyPr>
          <a:lstStyle/>
          <a:p>
            <a:pPr marL="571500" indent="-571500">
              <a:lnSpc>
                <a:spcPct val="200000"/>
              </a:lnSpc>
              <a:spcBef>
                <a:spcPts val="0"/>
              </a:spcBef>
              <a:buFont typeface="+mj-ea"/>
              <a:buAutoNum type="ea1JpnChsDbPeriod"/>
            </a:pPr>
            <a:r>
              <a:rPr lang="zh-CN" altLang="en-US" sz="3600" dirty="0">
                <a:solidFill>
                  <a:prstClr val="black"/>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cs typeface="+mn-cs"/>
              </a:rPr>
              <a:t>古代文明的扩展</a:t>
            </a:r>
          </a:p>
        </p:txBody>
      </p:sp>
      <p:pic>
        <p:nvPicPr>
          <p:cNvPr id="4" name="图片 3"/>
          <p:cNvPicPr>
            <a:picLocks noChangeAspect="1"/>
          </p:cNvPicPr>
          <p:nvPr/>
        </p:nvPicPr>
        <p:blipFill>
          <a:blip r:embed="rId2" cstate="print">
            <a:duotone>
              <a:schemeClr val="bg2">
                <a:shade val="45000"/>
                <a:satMod val="135000"/>
              </a:schemeClr>
              <a:prstClr val="white"/>
            </a:duotone>
            <a:extLst>
              <a:ext uri="{28A0092B-C50C-407E-A947-70E740481C1C}">
                <a14:useLocalDpi xmlns:a14="http://schemas.microsoft.com/office/drawing/2010/main" xmlns="" val="0"/>
              </a:ext>
            </a:extLst>
          </a:blip>
          <a:stretch>
            <a:fillRect/>
          </a:stretch>
        </p:blipFill>
        <p:spPr>
          <a:xfrm>
            <a:off x="8915194" y="3255962"/>
            <a:ext cx="3276563" cy="3600000"/>
          </a:xfrm>
          <a:prstGeom prst="rect">
            <a:avLst/>
          </a:prstGeom>
        </p:spPr>
      </p:pic>
      <p:pic>
        <p:nvPicPr>
          <p:cNvPr id="5" name="图片 4"/>
          <p:cNvPicPr>
            <a:picLocks noChangeAspect="1"/>
          </p:cNvPicPr>
          <p:nvPr/>
        </p:nvPicPr>
        <p:blipFill>
          <a:blip r:embed="rId2" cstate="print">
            <a:duotone>
              <a:schemeClr val="bg2">
                <a:shade val="45000"/>
                <a:satMod val="135000"/>
              </a:schemeClr>
              <a:prstClr val="white"/>
            </a:duotone>
            <a:extLst>
              <a:ext uri="{28A0092B-C50C-407E-A947-70E740481C1C}">
                <a14:useLocalDpi xmlns:a14="http://schemas.microsoft.com/office/drawing/2010/main" xmlns="" val="0"/>
              </a:ext>
            </a:extLst>
          </a:blip>
          <a:stretch>
            <a:fillRect/>
          </a:stretch>
        </p:blipFill>
        <p:spPr>
          <a:xfrm flipH="1">
            <a:off x="0" y="3255962"/>
            <a:ext cx="3276563" cy="3600000"/>
          </a:xfrm>
          <a:prstGeom prst="rect">
            <a:avLst/>
          </a:prstGeom>
        </p:spPr>
      </p:pic>
      <p:sp>
        <p:nvSpPr>
          <p:cNvPr id="6" name="标题 8"/>
          <p:cNvSpPr txBox="1"/>
          <p:nvPr/>
        </p:nvSpPr>
        <p:spPr>
          <a:xfrm>
            <a:off x="838200" y="67348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6000">
                <a:solidFill>
                  <a:prstClr val="black"/>
                </a:solidFill>
                <a:latin typeface="华文新魏" panose="02010800040101010101" pitchFamily="2" charset="-122"/>
                <a:ea typeface="华文新魏" panose="02010800040101010101" pitchFamily="2" charset="-122"/>
              </a:rPr>
              <a:t>古代世界的帝国与文明的交流</a:t>
            </a:r>
            <a:endParaRPr lang="zh-CN"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stretch>
            <a:fillRect/>
          </a:stretch>
        </p:blipFill>
        <p:spPr>
          <a:xfrm>
            <a:off x="0" y="1563580"/>
            <a:ext cx="5891375" cy="3315358"/>
          </a:xfrm>
          <a:prstGeom prst="rect">
            <a:avLst/>
          </a:prstGeom>
        </p:spPr>
      </p:pic>
      <p:sp>
        <p:nvSpPr>
          <p:cNvPr id="5" name="矩形 4"/>
          <p:cNvSpPr/>
          <p:nvPr/>
        </p:nvSpPr>
        <p:spPr>
          <a:xfrm>
            <a:off x="2830512" y="1037265"/>
            <a:ext cx="7981672" cy="584775"/>
          </a:xfrm>
          <a:prstGeom prst="rect">
            <a:avLst/>
          </a:prstGeom>
        </p:spPr>
        <p:txBody>
          <a:bodyPr wrap="none">
            <a:spAutoFit/>
          </a:bodyPr>
          <a:lstStyle/>
          <a:p>
            <a:r>
              <a:rPr lang="zh-CN" altLang="en-US" sz="3200" dirty="0">
                <a:latin typeface="微软雅黑" panose="020B0503020204020204" pitchFamily="34" charset="-122"/>
                <a:ea typeface="微软雅黑" panose="020B0503020204020204" pitchFamily="34" charset="-122"/>
              </a:rPr>
              <a:t>农耕畜牧的产生，是人类迈向文明的前提。</a:t>
            </a:r>
          </a:p>
        </p:txBody>
      </p:sp>
      <p:pic>
        <p:nvPicPr>
          <p:cNvPr id="6" name="图片 5"/>
          <p:cNvPicPr>
            <a:picLocks noChangeAspect="1"/>
          </p:cNvPicPr>
          <p:nvPr/>
        </p:nvPicPr>
        <p:blipFill>
          <a:blip r:embed="rId3" cstate="print"/>
          <a:stretch>
            <a:fillRect/>
          </a:stretch>
        </p:blipFill>
        <p:spPr>
          <a:xfrm>
            <a:off x="5721696" y="1563580"/>
            <a:ext cx="6470304" cy="3315358"/>
          </a:xfrm>
          <a:prstGeom prst="rect">
            <a:avLst/>
          </a:prstGeom>
        </p:spPr>
      </p:pic>
      <p:sp>
        <p:nvSpPr>
          <p:cNvPr id="7" name="文本框 6"/>
          <p:cNvSpPr txBox="1"/>
          <p:nvPr/>
        </p:nvSpPr>
        <p:spPr>
          <a:xfrm>
            <a:off x="4214817" y="5472191"/>
            <a:ext cx="4238436" cy="584775"/>
          </a:xfrm>
          <a:prstGeom prst="rect">
            <a:avLst/>
          </a:prstGeom>
          <a:noFill/>
        </p:spPr>
        <p:txBody>
          <a:bodyPr wrap="square" rtlCol="0">
            <a:spAutoFit/>
          </a:bodyPr>
          <a:lstStyle/>
          <a:p>
            <a:r>
              <a:rPr lang="zh-CN" altLang="en-US" sz="3200" dirty="0">
                <a:latin typeface="黑体" panose="02010609060101010101" pitchFamily="49" charset="-122"/>
                <a:ea typeface="黑体" panose="02010609060101010101" pitchFamily="49" charset="-122"/>
              </a:rPr>
              <a:t>农耕文明扩展的原因？</a:t>
            </a:r>
          </a:p>
        </p:txBody>
      </p:sp>
      <p:sp>
        <p:nvSpPr>
          <p:cNvPr id="2" name="文本框 1"/>
          <p:cNvSpPr txBox="1"/>
          <p:nvPr/>
        </p:nvSpPr>
        <p:spPr>
          <a:xfrm>
            <a:off x="2038954" y="5032810"/>
            <a:ext cx="2175863" cy="523220"/>
          </a:xfrm>
          <a:prstGeom prst="rect">
            <a:avLst/>
          </a:prstGeom>
          <a:noFill/>
        </p:spPr>
        <p:txBody>
          <a:bodyPr wrap="square" rtlCol="0">
            <a:spAutoFit/>
          </a:bodyPr>
          <a:lstStyle/>
          <a:p>
            <a:r>
              <a:rPr lang="zh-CN" altLang="en-US" sz="2800" dirty="0">
                <a:latin typeface="楷体" panose="02010609060101010101" pitchFamily="49" charset="-122"/>
                <a:ea typeface="楷体" panose="02010609060101010101" pitchFamily="49" charset="-122"/>
              </a:rPr>
              <a:t>文明的产生</a:t>
            </a:r>
          </a:p>
        </p:txBody>
      </p:sp>
      <p:sp>
        <p:nvSpPr>
          <p:cNvPr id="8" name="文本框 7"/>
          <p:cNvSpPr txBox="1"/>
          <p:nvPr/>
        </p:nvSpPr>
        <p:spPr>
          <a:xfrm>
            <a:off x="8541332" y="5241359"/>
            <a:ext cx="2087784" cy="523220"/>
          </a:xfrm>
          <a:prstGeom prst="rect">
            <a:avLst/>
          </a:prstGeom>
          <a:noFill/>
        </p:spPr>
        <p:txBody>
          <a:bodyPr wrap="square" rtlCol="0">
            <a:spAutoFit/>
          </a:bodyPr>
          <a:lstStyle/>
          <a:p>
            <a:r>
              <a:rPr lang="zh-CN" altLang="en-US" sz="2800" dirty="0">
                <a:latin typeface="楷体" panose="02010609060101010101" pitchFamily="49" charset="-122"/>
                <a:ea typeface="楷体" panose="02010609060101010101" pitchFamily="49" charset="-122"/>
              </a:rPr>
              <a:t>文明的扩展</a:t>
            </a:r>
          </a:p>
        </p:txBody>
      </p:sp>
      <p:sp>
        <p:nvSpPr>
          <p:cNvPr id="3" name="箭头: 五边形 2"/>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一、古代文明的扩展</a:t>
            </a:r>
          </a:p>
        </p:txBody>
      </p:sp>
      <p:sp>
        <p:nvSpPr>
          <p:cNvPr id="12" name="箭头: V 形 11"/>
          <p:cNvSpPr/>
          <p:nvPr/>
        </p:nvSpPr>
        <p:spPr>
          <a:xfrm>
            <a:off x="3379980" y="-14234"/>
            <a:ext cx="4209540" cy="751820"/>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农耕文明扩展的原因</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600" y="961765"/>
            <a:ext cx="6874260" cy="5833200"/>
          </a:xfrm>
          <a:prstGeom prst="rect">
            <a:avLst/>
          </a:prstGeom>
          <a:noFill/>
        </p:spPr>
        <p:txBody>
          <a:bodyPr wrap="square" rtlCol="0">
            <a:spAutoFit/>
          </a:bodyPr>
          <a:lstStyle/>
          <a:p>
            <a:pPr indent="720090">
              <a:lnSpc>
                <a:spcPct val="150000"/>
              </a:lnSpc>
            </a:pPr>
            <a:r>
              <a:rPr lang="zh-CN" altLang="en-US" sz="2800" dirty="0">
                <a:latin typeface="微软雅黑" panose="020B0503020204020204" pitchFamily="34" charset="-122"/>
                <a:ea typeface="微软雅黑" panose="020B0503020204020204" pitchFamily="34" charset="-122"/>
              </a:rPr>
              <a:t>一块土地经过开垦、种植若干年之后就得放弃，让它在</a:t>
            </a:r>
            <a:r>
              <a:rPr lang="en-US" altLang="zh-CN" sz="2800" dirty="0">
                <a:latin typeface="微软雅黑" panose="020B0503020204020204" pitchFamily="34" charset="-122"/>
                <a:ea typeface="微软雅黑" panose="020B0503020204020204" pitchFamily="34" charset="-122"/>
              </a:rPr>
              <a:t>8</a:t>
            </a:r>
            <a:r>
              <a:rPr lang="zh-CN" altLang="en-US" sz="2800" dirty="0">
                <a:latin typeface="微软雅黑" panose="020B0503020204020204" pitchFamily="34" charset="-122"/>
                <a:ea typeface="微软雅黑" panose="020B0503020204020204" pitchFamily="34" charset="-122"/>
              </a:rPr>
              <a:t>年、</a:t>
            </a:r>
            <a:r>
              <a:rPr lang="en-US" altLang="zh-CN" sz="2800" dirty="0">
                <a:latin typeface="微软雅黑" panose="020B0503020204020204" pitchFamily="34" charset="-122"/>
                <a:ea typeface="微软雅黑" panose="020B0503020204020204" pitchFamily="34" charset="-122"/>
              </a:rPr>
              <a:t>10</a:t>
            </a:r>
            <a:r>
              <a:rPr lang="zh-CN" altLang="en-US" sz="2800" dirty="0">
                <a:latin typeface="微软雅黑" panose="020B0503020204020204" pitchFamily="34" charset="-122"/>
                <a:ea typeface="微软雅黑" panose="020B0503020204020204" pitchFamily="34" charset="-122"/>
              </a:rPr>
              <a:t>年、甚至更长的一段时间里处于自然生长状态，以恢复土壤肥力。农业的这种粗放性，使得被放弃（即休耕）的土地与正在种植的土地在任何时候总是处于</a:t>
            </a:r>
            <a:r>
              <a:rPr lang="en-US" altLang="zh-CN" sz="2800" dirty="0">
                <a:latin typeface="微软雅黑" panose="020B0503020204020204" pitchFamily="34" charset="-122"/>
                <a:ea typeface="微软雅黑" panose="020B0503020204020204" pitchFamily="34" charset="-122"/>
              </a:rPr>
              <a:t>5</a:t>
            </a:r>
            <a:r>
              <a:rPr lang="zh-CN" altLang="en-US" sz="2800" dirty="0">
                <a:latin typeface="微软雅黑" panose="020B0503020204020204" pitchFamily="34" charset="-122"/>
                <a:ea typeface="微软雅黑" panose="020B0503020204020204" pitchFamily="34" charset="-122"/>
              </a:rPr>
              <a:t>：</a:t>
            </a:r>
            <a:r>
              <a:rPr lang="en-US" altLang="zh-CN" sz="2800" dirty="0">
                <a:latin typeface="微软雅黑" panose="020B0503020204020204" pitchFamily="34" charset="-122"/>
                <a:ea typeface="微软雅黑" panose="020B0503020204020204" pitchFamily="34" charset="-122"/>
              </a:rPr>
              <a:t>1</a:t>
            </a:r>
            <a:r>
              <a:rPr lang="zh-CN" altLang="en-US" sz="2800" dirty="0">
                <a:latin typeface="微软雅黑" panose="020B0503020204020204" pitchFamily="34" charset="-122"/>
                <a:ea typeface="微软雅黑" panose="020B0503020204020204" pitchFamily="34" charset="-122"/>
              </a:rPr>
              <a:t>到</a:t>
            </a:r>
            <a:r>
              <a:rPr lang="en-US" altLang="zh-CN" sz="2800" dirty="0">
                <a:latin typeface="微软雅黑" panose="020B0503020204020204" pitchFamily="34" charset="-122"/>
                <a:ea typeface="微软雅黑" panose="020B0503020204020204" pitchFamily="34" charset="-122"/>
              </a:rPr>
              <a:t>10</a:t>
            </a:r>
            <a:r>
              <a:rPr lang="zh-CN" altLang="en-US" sz="2800" dirty="0">
                <a:latin typeface="微软雅黑" panose="020B0503020204020204" pitchFamily="34" charset="-122"/>
                <a:ea typeface="微软雅黑" panose="020B0503020204020204" pitchFamily="34" charset="-122"/>
              </a:rPr>
              <a:t>：</a:t>
            </a:r>
            <a:r>
              <a:rPr lang="en-US" altLang="zh-CN" sz="2800" dirty="0">
                <a:latin typeface="微软雅黑" panose="020B0503020204020204" pitchFamily="34" charset="-122"/>
                <a:ea typeface="微软雅黑" panose="020B0503020204020204" pitchFamily="34" charset="-122"/>
              </a:rPr>
              <a:t>1</a:t>
            </a:r>
            <a:r>
              <a:rPr lang="zh-CN" altLang="en-US" sz="2800" dirty="0">
                <a:latin typeface="微软雅黑" panose="020B0503020204020204" pitchFamily="34" charset="-122"/>
                <a:ea typeface="微软雅黑" panose="020B0503020204020204" pitchFamily="34" charset="-122"/>
              </a:rPr>
              <a:t>之间。这一点再加上人口不断增长，就形成了这样一种必要性，即人类必须不断进入新的区域。</a:t>
            </a:r>
            <a:endParaRPr lang="en-US" altLang="zh-CN" sz="2800" dirty="0">
              <a:latin typeface="微软雅黑" panose="020B0503020204020204" pitchFamily="34" charset="-122"/>
              <a:ea typeface="微软雅黑" panose="020B0503020204020204" pitchFamily="34" charset="-122"/>
            </a:endParaRPr>
          </a:p>
          <a:p>
            <a:pPr indent="720090" algn="r">
              <a:lnSpc>
                <a:spcPct val="150000"/>
              </a:lnSpc>
            </a:pP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全球通史</a:t>
            </a:r>
            <a:r>
              <a:rPr lang="en-US" altLang="zh-CN" sz="2800" dirty="0">
                <a:latin typeface="微软雅黑" panose="020B0503020204020204" pitchFamily="34" charset="-122"/>
                <a:ea typeface="微软雅黑" panose="020B0503020204020204" pitchFamily="34" charset="-122"/>
              </a:rPr>
              <a:t>》</a:t>
            </a:r>
            <a:endParaRPr lang="zh-CN" altLang="en-US" sz="2800" dirty="0">
              <a:latin typeface="微软雅黑" panose="020B0503020204020204" pitchFamily="34" charset="-122"/>
              <a:ea typeface="微软雅黑" panose="020B0503020204020204" pitchFamily="34" charset="-122"/>
            </a:endParaRPr>
          </a:p>
        </p:txBody>
      </p:sp>
      <p:sp>
        <p:nvSpPr>
          <p:cNvPr id="3" name="文本框 2"/>
          <p:cNvSpPr txBox="1"/>
          <p:nvPr/>
        </p:nvSpPr>
        <p:spPr>
          <a:xfrm>
            <a:off x="7284720" y="632550"/>
            <a:ext cx="4716780" cy="1077218"/>
          </a:xfrm>
          <a:prstGeom prst="rect">
            <a:avLst/>
          </a:prstGeom>
          <a:noFill/>
        </p:spPr>
        <p:txBody>
          <a:bodyPr wrap="square" rtlCol="0">
            <a:spAutoFit/>
          </a:bodyPr>
          <a:lstStyle/>
          <a:p>
            <a:r>
              <a:rPr lang="zh-CN" altLang="en-US" sz="3200" b="1" dirty="0">
                <a:latin typeface="黑体" panose="02010609060101010101" pitchFamily="49" charset="-122"/>
                <a:ea typeface="黑体" panose="02010609060101010101" pitchFamily="49" charset="-122"/>
              </a:rPr>
              <a:t>结合教材和材料回答，为什么农耕文明能够扩展？</a:t>
            </a:r>
            <a:endParaRPr lang="en-US" altLang="zh-CN" sz="3200" b="1" dirty="0">
              <a:latin typeface="黑体" panose="02010609060101010101" pitchFamily="49" charset="-122"/>
              <a:ea typeface="黑体" panose="02010609060101010101" pitchFamily="49" charset="-122"/>
            </a:endParaRPr>
          </a:p>
        </p:txBody>
      </p:sp>
      <p:sp>
        <p:nvSpPr>
          <p:cNvPr id="5" name="箭头: 五边形 4"/>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一、古代文明的扩展</a:t>
            </a:r>
          </a:p>
        </p:txBody>
      </p:sp>
      <p:sp>
        <p:nvSpPr>
          <p:cNvPr id="7" name="箭头: V 形 6"/>
          <p:cNvSpPr/>
          <p:nvPr/>
        </p:nvSpPr>
        <p:spPr>
          <a:xfrm>
            <a:off x="3379980" y="-14234"/>
            <a:ext cx="3904740" cy="751820"/>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黑体" panose="02010609060101010101" pitchFamily="49" charset="-122"/>
                <a:ea typeface="黑体" panose="02010609060101010101" pitchFamily="49" charset="-122"/>
              </a:rPr>
              <a:t>农耕文明扩展的原因</a:t>
            </a:r>
          </a:p>
        </p:txBody>
      </p:sp>
      <p:sp>
        <p:nvSpPr>
          <p:cNvPr id="8" name="箭头: V 形 7"/>
          <p:cNvSpPr/>
          <p:nvPr/>
        </p:nvSpPr>
        <p:spPr>
          <a:xfrm>
            <a:off x="3379980" y="-14234"/>
            <a:ext cx="4209540" cy="751820"/>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农耕文明扩展的原因</a:t>
            </a:r>
          </a:p>
        </p:txBody>
      </p:sp>
      <p:sp>
        <p:nvSpPr>
          <p:cNvPr id="9" name="矩形 8"/>
          <p:cNvSpPr/>
          <p:nvPr/>
        </p:nvSpPr>
        <p:spPr>
          <a:xfrm>
            <a:off x="6948112" y="2323035"/>
            <a:ext cx="5389995" cy="3902415"/>
          </a:xfrm>
          <a:prstGeom prst="rect">
            <a:avLst/>
          </a:prstGeom>
        </p:spPr>
        <p:txBody>
          <a:bodyPr wrap="square">
            <a:spAutoFit/>
          </a:bodyPr>
          <a:lstStyle/>
          <a:p>
            <a:pPr marL="457200" lvl="0" indent="-457200">
              <a:lnSpc>
                <a:spcPct val="150000"/>
              </a:lnSpc>
              <a:buFont typeface="Arial" panose="020B0604020202020204" pitchFamily="34" charset="0"/>
              <a:buChar char="•"/>
            </a:pPr>
            <a:r>
              <a:rPr lang="zh-CN" altLang="en-US" sz="2800" dirty="0">
                <a:solidFill>
                  <a:prstClr val="black"/>
                </a:solidFill>
                <a:latin typeface="微软雅黑" panose="020B0503020204020204" pitchFamily="34" charset="-122"/>
                <a:ea typeface="微软雅黑" panose="020B0503020204020204" pitchFamily="34" charset="-122"/>
              </a:rPr>
              <a:t>农耕文明区比较发达的社会分工、相对较高的劳动生产率、复杂的社会的组织和管理系统，使其具备了稳步扩大范围和影响的潜能。</a:t>
            </a:r>
            <a:r>
              <a:rPr lang="zh-CN" altLang="en-US" sz="2800" dirty="0">
                <a:solidFill>
                  <a:srgbClr val="FF0000"/>
                </a:solidFill>
                <a:latin typeface="微软雅黑" panose="020B0503020204020204" pitchFamily="34" charset="-122"/>
                <a:ea typeface="微软雅黑" panose="020B0503020204020204" pitchFamily="34" charset="-122"/>
              </a:rPr>
              <a:t>（有能力扩展）</a:t>
            </a:r>
            <a:endParaRPr lang="en-US" altLang="zh-CN" sz="2800" dirty="0">
              <a:solidFill>
                <a:srgbClr val="FF0000"/>
              </a:solidFill>
              <a:latin typeface="微软雅黑" panose="020B0503020204020204" pitchFamily="34" charset="-122"/>
              <a:ea typeface="微软雅黑" panose="020B0503020204020204" pitchFamily="34" charset="-122"/>
            </a:endParaRPr>
          </a:p>
          <a:p>
            <a:pPr marL="457200" lvl="0" indent="-457200">
              <a:lnSpc>
                <a:spcPct val="150000"/>
              </a:lnSpc>
              <a:buFont typeface="Arial" panose="020B0604020202020204" pitchFamily="34" charset="0"/>
              <a:buChar char="•"/>
            </a:pPr>
            <a:r>
              <a:rPr lang="zh-CN" altLang="en-US" sz="2800" dirty="0">
                <a:solidFill>
                  <a:prstClr val="black"/>
                </a:solidFill>
                <a:latin typeface="微软雅黑" panose="020B0503020204020204" pitchFamily="34" charset="-122"/>
                <a:ea typeface="微软雅黑" panose="020B0503020204020204" pitchFamily="34" charset="-122"/>
              </a:rPr>
              <a:t>人地矛盾</a:t>
            </a:r>
            <a:r>
              <a:rPr lang="zh-CN" altLang="en-US" sz="2800" dirty="0">
                <a:solidFill>
                  <a:srgbClr val="FF0000"/>
                </a:solidFill>
                <a:latin typeface="微软雅黑" panose="020B0503020204020204" pitchFamily="34" charset="-122"/>
                <a:ea typeface="微软雅黑" panose="020B0503020204020204" pitchFamily="34" charset="-122"/>
              </a:rPr>
              <a:t>（有扩展的动力）</a:t>
            </a:r>
            <a:endParaRPr lang="zh-CN" altLang="en-US"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print"/>
          <a:stretch>
            <a:fillRect/>
          </a:stretch>
        </p:blipFill>
        <p:spPr>
          <a:xfrm>
            <a:off x="7452360" y="-14235"/>
            <a:ext cx="4712458" cy="3778458"/>
          </a:xfrm>
          <a:prstGeom prst="rect">
            <a:avLst/>
          </a:prstGeom>
          <a:ln>
            <a:noFill/>
          </a:ln>
          <a:effectLst/>
        </p:spPr>
      </p:pic>
      <p:sp>
        <p:nvSpPr>
          <p:cNvPr id="3" name="文本框 2"/>
          <p:cNvSpPr txBox="1"/>
          <p:nvPr/>
        </p:nvSpPr>
        <p:spPr>
          <a:xfrm>
            <a:off x="16889" y="737585"/>
            <a:ext cx="7435471" cy="6217087"/>
          </a:xfrm>
          <a:prstGeom prst="rect">
            <a:avLst/>
          </a:prstGeom>
          <a:noFill/>
        </p:spPr>
        <p:txBody>
          <a:bodyPr wrap="square" rtlCol="0">
            <a:spAutoFit/>
          </a:bodyPr>
          <a:lstStyle/>
          <a:p>
            <a:pPr indent="720090">
              <a:lnSpc>
                <a:spcPct val="150000"/>
              </a:lnSpc>
            </a:pPr>
            <a:r>
              <a:rPr lang="zh-CN" altLang="en-US" sz="2800" dirty="0">
                <a:latin typeface="微软雅黑" panose="020B0503020204020204" pitchFamily="34" charset="-122"/>
                <a:ea typeface="微软雅黑" panose="020B0503020204020204" pitchFamily="34" charset="-122"/>
              </a:rPr>
              <a:t>赫梯王国是公元前</a:t>
            </a:r>
            <a:r>
              <a:rPr lang="en-US" altLang="zh-CN" sz="2800" dirty="0">
                <a:latin typeface="微软雅黑" panose="020B0503020204020204" pitchFamily="34" charset="-122"/>
                <a:ea typeface="微软雅黑" panose="020B0503020204020204" pitchFamily="34" charset="-122"/>
              </a:rPr>
              <a:t>19</a:t>
            </a:r>
            <a:r>
              <a:rPr lang="zh-CN" altLang="en-US" sz="2800" dirty="0">
                <a:latin typeface="微软雅黑" panose="020B0503020204020204" pitchFamily="34" charset="-122"/>
                <a:ea typeface="微软雅黑" panose="020B0503020204020204" pitchFamily="34" charset="-122"/>
              </a:rPr>
              <a:t>世纪到前</a:t>
            </a:r>
            <a:r>
              <a:rPr lang="en-US" altLang="zh-CN" sz="2800" dirty="0">
                <a:latin typeface="微软雅黑" panose="020B0503020204020204" pitchFamily="34" charset="-122"/>
                <a:ea typeface="微软雅黑" panose="020B0503020204020204" pitchFamily="34" charset="-122"/>
              </a:rPr>
              <a:t>8</a:t>
            </a:r>
            <a:r>
              <a:rPr lang="zh-CN" altLang="en-US" sz="2800" dirty="0">
                <a:latin typeface="微软雅黑" panose="020B0503020204020204" pitchFamily="34" charset="-122"/>
                <a:ea typeface="微软雅黑" panose="020B0503020204020204" pitchFamily="34" charset="-122"/>
              </a:rPr>
              <a:t>世纪小亚细亚地区的奴隶制国家。在公元前</a:t>
            </a:r>
            <a:r>
              <a:rPr lang="en-US" altLang="zh-CN" sz="2800" dirty="0">
                <a:latin typeface="微软雅黑" panose="020B0503020204020204" pitchFamily="34" charset="-122"/>
                <a:ea typeface="微软雅黑" panose="020B0503020204020204" pitchFamily="34" charset="-122"/>
              </a:rPr>
              <a:t>16-</a:t>
            </a:r>
            <a:r>
              <a:rPr lang="zh-CN" altLang="en-US" sz="2800" dirty="0">
                <a:latin typeface="微软雅黑" panose="020B0503020204020204" pitchFamily="34" charset="-122"/>
                <a:ea typeface="微软雅黑" panose="020B0503020204020204" pitchFamily="34" charset="-122"/>
              </a:rPr>
              <a:t>前</a:t>
            </a:r>
            <a:r>
              <a:rPr lang="en-US" altLang="zh-CN" sz="2800" dirty="0">
                <a:latin typeface="微软雅黑" panose="020B0503020204020204" pitchFamily="34" charset="-122"/>
                <a:ea typeface="微软雅黑" panose="020B0503020204020204" pitchFamily="34" charset="-122"/>
              </a:rPr>
              <a:t>15</a:t>
            </a:r>
            <a:r>
              <a:rPr lang="zh-CN" altLang="en-US" sz="2800" dirty="0">
                <a:latin typeface="微软雅黑" panose="020B0503020204020204" pitchFamily="34" charset="-122"/>
                <a:ea typeface="微软雅黑" panose="020B0503020204020204" pitchFamily="34" charset="-122"/>
              </a:rPr>
              <a:t>世纪，赫梯先后击败古巴比伦王国和米坦尼王国，成为地区霸主。公元前</a:t>
            </a:r>
            <a:r>
              <a:rPr lang="en-US" altLang="zh-CN" sz="2800" dirty="0">
                <a:latin typeface="微软雅黑" panose="020B0503020204020204" pitchFamily="34" charset="-122"/>
                <a:ea typeface="微软雅黑" panose="020B0503020204020204" pitchFamily="34" charset="-122"/>
              </a:rPr>
              <a:t>14</a:t>
            </a:r>
            <a:r>
              <a:rPr lang="zh-CN" altLang="en-US" sz="2800" dirty="0">
                <a:latin typeface="微软雅黑" panose="020B0503020204020204" pitchFamily="34" charset="-122"/>
                <a:ea typeface="微软雅黑" panose="020B0503020204020204" pitchFamily="34" charset="-122"/>
              </a:rPr>
              <a:t>世纪，赫梯为夺取叙利亚地区，与埃及展开争霸战争。赫梯和埃及势均力敌，加之亚述崛起，威胁自身安全。最终在卡迭什战役后，双方缔结和约。公元前</a:t>
            </a:r>
            <a:r>
              <a:rPr lang="en-US" altLang="zh-CN" sz="2800" dirty="0">
                <a:latin typeface="微软雅黑" panose="020B0503020204020204" pitchFamily="34" charset="-122"/>
                <a:ea typeface="微软雅黑" panose="020B0503020204020204" pitchFamily="34" charset="-122"/>
              </a:rPr>
              <a:t>13</a:t>
            </a:r>
            <a:r>
              <a:rPr lang="zh-CN" altLang="en-US" sz="2800" dirty="0">
                <a:latin typeface="微软雅黑" panose="020B0503020204020204" pitchFamily="34" charset="-122"/>
                <a:ea typeface="微软雅黑" panose="020B0503020204020204" pitchFamily="34" charset="-122"/>
              </a:rPr>
              <a:t>世纪末，赫梯遭到腓尼基侵扰，王国被肢解。公元前</a:t>
            </a:r>
            <a:r>
              <a:rPr lang="en-US" altLang="zh-CN" sz="2800" dirty="0">
                <a:latin typeface="微软雅黑" panose="020B0503020204020204" pitchFamily="34" charset="-122"/>
                <a:ea typeface="微软雅黑" panose="020B0503020204020204" pitchFamily="34" charset="-122"/>
              </a:rPr>
              <a:t>8</a:t>
            </a:r>
            <a:r>
              <a:rPr lang="zh-CN" altLang="en-US" sz="2800" dirty="0">
                <a:latin typeface="微软雅黑" panose="020B0503020204020204" pitchFamily="34" charset="-122"/>
                <a:ea typeface="微软雅黑" panose="020B0503020204020204" pitchFamily="34" charset="-122"/>
              </a:rPr>
              <a:t>世纪，残存的赫梯王国被亚述征服。</a:t>
            </a:r>
            <a:endParaRPr lang="en-US" altLang="zh-CN" sz="2800" dirty="0">
              <a:latin typeface="微软雅黑" panose="020B0503020204020204" pitchFamily="34" charset="-122"/>
              <a:ea typeface="微软雅黑" panose="020B0503020204020204" pitchFamily="34" charset="-122"/>
            </a:endParaRPr>
          </a:p>
          <a:p>
            <a:endParaRPr lang="zh-CN" altLang="en-US" sz="2000" dirty="0">
              <a:effectLst>
                <a:outerShdw blurRad="50800" dist="38100" dir="5400000" algn="t" rotWithShape="0">
                  <a:prstClr val="black">
                    <a:alpha val="40000"/>
                  </a:prstClr>
                </a:outerShdw>
              </a:effectLst>
            </a:endParaRPr>
          </a:p>
        </p:txBody>
      </p:sp>
      <p:sp>
        <p:nvSpPr>
          <p:cNvPr id="5" name="文本框 4"/>
          <p:cNvSpPr txBox="1"/>
          <p:nvPr/>
        </p:nvSpPr>
        <p:spPr>
          <a:xfrm>
            <a:off x="7589520" y="3707882"/>
            <a:ext cx="4973972" cy="1569660"/>
          </a:xfrm>
          <a:prstGeom prst="rect">
            <a:avLst/>
          </a:prstGeom>
          <a:noFill/>
        </p:spPr>
        <p:txBody>
          <a:bodyPr wrap="square" rtlCol="0">
            <a:spAutoFit/>
          </a:bodyPr>
          <a:lstStyle/>
          <a:p>
            <a:r>
              <a:rPr lang="zh-CN" altLang="en-US" sz="3200" b="1" dirty="0"/>
              <a:t>通过材料可知，大河流域文明扩展的主要方式和结果是什么？</a:t>
            </a:r>
            <a:endParaRPr lang="en-US" altLang="zh-CN" sz="3200" b="1" dirty="0"/>
          </a:p>
        </p:txBody>
      </p:sp>
      <p:sp>
        <p:nvSpPr>
          <p:cNvPr id="4" name="矩形 3"/>
          <p:cNvSpPr/>
          <p:nvPr/>
        </p:nvSpPr>
        <p:spPr>
          <a:xfrm>
            <a:off x="7376984" y="5377260"/>
            <a:ext cx="4863209" cy="1304203"/>
          </a:xfrm>
          <a:prstGeom prst="rect">
            <a:avLst/>
          </a:prstGeom>
          <a:noFill/>
        </p:spPr>
        <p:txBody>
          <a:bodyPr wrap="square">
            <a:spAutoFit/>
          </a:bodyPr>
          <a:lstStyle/>
          <a:p>
            <a:pPr>
              <a:lnSpc>
                <a:spcPct val="150000"/>
              </a:lnSpc>
            </a:pPr>
            <a:r>
              <a:rPr lang="zh-CN" altLang="en-US" sz="2800" b="1"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方式：</a:t>
            </a: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武力扩张</a:t>
            </a:r>
          </a:p>
          <a:p>
            <a:pPr>
              <a:lnSpc>
                <a:spcPct val="150000"/>
              </a:lnSpc>
            </a:pPr>
            <a:r>
              <a:rPr lang="zh-CN" altLang="en-US" sz="2800" b="1"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特点：</a:t>
            </a: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被征服者要服从征服者</a:t>
            </a:r>
            <a:endParaRPr lang="zh-CN" altLang="en-US" sz="2800" dirty="0">
              <a:effectLst>
                <a:outerShdw blurRad="50800" dist="38100" dir="5400000" algn="t" rotWithShape="0">
                  <a:prstClr val="black">
                    <a:alpha val="40000"/>
                  </a:prstClr>
                </a:outerShdw>
              </a:effectLst>
              <a:latin typeface="黑体" panose="02010609060101010101" pitchFamily="49" charset="-122"/>
              <a:ea typeface="黑体" panose="02010609060101010101" pitchFamily="49" charset="-122"/>
            </a:endParaRPr>
          </a:p>
        </p:txBody>
      </p:sp>
      <p:sp>
        <p:nvSpPr>
          <p:cNvPr id="6" name="箭头: 五边形 5"/>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一、古代文明的扩展</a:t>
            </a:r>
          </a:p>
        </p:txBody>
      </p:sp>
      <p:sp>
        <p:nvSpPr>
          <p:cNvPr id="8" name="箭头: V 形 7"/>
          <p:cNvSpPr/>
          <p:nvPr/>
        </p:nvSpPr>
        <p:spPr>
          <a:xfrm>
            <a:off x="3379980" y="-14234"/>
            <a:ext cx="3904740" cy="751820"/>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黑体" panose="02010609060101010101" pitchFamily="49" charset="-122"/>
                <a:ea typeface="黑体" panose="02010609060101010101" pitchFamily="49" charset="-122"/>
              </a:rPr>
              <a:t>农耕文明扩展的方式</a:t>
            </a:r>
          </a:p>
        </p:txBody>
      </p:sp>
      <p:sp>
        <p:nvSpPr>
          <p:cNvPr id="9" name="箭头: V 形 8"/>
          <p:cNvSpPr/>
          <p:nvPr/>
        </p:nvSpPr>
        <p:spPr>
          <a:xfrm>
            <a:off x="3379980" y="-14234"/>
            <a:ext cx="4209540" cy="751820"/>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农耕文明扩展的方式</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stretch>
            <a:fillRect/>
          </a:stretch>
        </p:blipFill>
        <p:spPr>
          <a:xfrm>
            <a:off x="5474405" y="1723277"/>
            <a:ext cx="6717595" cy="3319112"/>
          </a:xfrm>
          <a:prstGeom prst="rect">
            <a:avLst/>
          </a:prstGeom>
        </p:spPr>
      </p:pic>
      <p:sp>
        <p:nvSpPr>
          <p:cNvPr id="5" name="文本框 4"/>
          <p:cNvSpPr txBox="1"/>
          <p:nvPr/>
        </p:nvSpPr>
        <p:spPr>
          <a:xfrm>
            <a:off x="435543" y="2474893"/>
            <a:ext cx="5038862" cy="584775"/>
          </a:xfrm>
          <a:prstGeom prst="rect">
            <a:avLst/>
          </a:prstGeom>
          <a:noFill/>
        </p:spPr>
        <p:txBody>
          <a:bodyPr wrap="square" rtlCol="0">
            <a:spAutoFit/>
          </a:bodyPr>
          <a:lstStyle/>
          <a:p>
            <a:r>
              <a:rPr lang="zh-CN" altLang="en-US" sz="3200" b="1" dirty="0">
                <a:latin typeface="黑体" panose="02010609060101010101" pitchFamily="49" charset="-122"/>
                <a:ea typeface="黑体" panose="02010609060101010101" pitchFamily="49" charset="-122"/>
              </a:rPr>
              <a:t>大河流域文明扩展结果？</a:t>
            </a:r>
            <a:endParaRPr lang="en-US" altLang="zh-CN" sz="3200" b="1" dirty="0">
              <a:latin typeface="黑体" panose="02010609060101010101" pitchFamily="49" charset="-122"/>
              <a:ea typeface="黑体" panose="02010609060101010101" pitchFamily="49" charset="-122"/>
            </a:endParaRPr>
          </a:p>
        </p:txBody>
      </p:sp>
      <p:sp>
        <p:nvSpPr>
          <p:cNvPr id="2" name="矩形 1"/>
          <p:cNvSpPr/>
          <p:nvPr/>
        </p:nvSpPr>
        <p:spPr>
          <a:xfrm>
            <a:off x="1063327" y="3512419"/>
            <a:ext cx="3959575" cy="1077218"/>
          </a:xfrm>
          <a:prstGeom prst="rect">
            <a:avLst/>
          </a:prstGeom>
        </p:spPr>
        <p:txBody>
          <a:bodyPr wrap="square">
            <a:spAutoFit/>
          </a:bodyPr>
          <a:lstStyle/>
          <a:p>
            <a:r>
              <a:rPr lang="zh-CN" altLang="en-US" sz="3200" dirty="0">
                <a:latin typeface="黑体" panose="02010609060101010101" pitchFamily="49" charset="-122"/>
                <a:ea typeface="黑体" panose="02010609060101010101" pitchFamily="49" charset="-122"/>
              </a:rPr>
              <a:t>答：以大河为中心，向四周扩展。</a:t>
            </a:r>
          </a:p>
        </p:txBody>
      </p:sp>
      <p:sp>
        <p:nvSpPr>
          <p:cNvPr id="6" name="箭头: 五边形 5"/>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一、古代文明的扩展</a:t>
            </a:r>
          </a:p>
        </p:txBody>
      </p:sp>
      <p:sp>
        <p:nvSpPr>
          <p:cNvPr id="8" name="箭头: V 形 7"/>
          <p:cNvSpPr/>
          <p:nvPr/>
        </p:nvSpPr>
        <p:spPr>
          <a:xfrm>
            <a:off x="3379980" y="-14234"/>
            <a:ext cx="3904740" cy="751820"/>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黑体" panose="02010609060101010101" pitchFamily="49" charset="-122"/>
                <a:ea typeface="黑体" panose="02010609060101010101" pitchFamily="49" charset="-122"/>
              </a:rPr>
              <a:t>农耕文明扩展的方式</a:t>
            </a:r>
          </a:p>
        </p:txBody>
      </p:sp>
      <p:sp>
        <p:nvSpPr>
          <p:cNvPr id="9" name="箭头: V 形 8"/>
          <p:cNvSpPr/>
          <p:nvPr/>
        </p:nvSpPr>
        <p:spPr>
          <a:xfrm>
            <a:off x="3379980" y="-14234"/>
            <a:ext cx="4209540" cy="751820"/>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农耕文明扩展的方式</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7438723" y="996101"/>
            <a:ext cx="4522671" cy="1384995"/>
          </a:xfrm>
          <a:prstGeom prst="rect">
            <a:avLst/>
          </a:prstGeom>
          <a:noFill/>
        </p:spPr>
        <p:txBody>
          <a:bodyPr wrap="square" rtlCol="0">
            <a:spAutoFit/>
          </a:bodyPr>
          <a:lstStyle/>
          <a:p>
            <a:r>
              <a:rPr lang="zh-CN" altLang="en-US" sz="2800" b="1" dirty="0">
                <a:latin typeface="黑体" panose="02010609060101010101" pitchFamily="49" charset="-122"/>
                <a:ea typeface="黑体" panose="02010609060101010101" pitchFamily="49" charset="-122"/>
              </a:rPr>
              <a:t>结合教材和材料，古希腊文明扩展的主要方式、特点和结果？</a:t>
            </a:r>
          </a:p>
        </p:txBody>
      </p:sp>
      <p:sp>
        <p:nvSpPr>
          <p:cNvPr id="10" name="文本框 9"/>
          <p:cNvSpPr txBox="1"/>
          <p:nvPr/>
        </p:nvSpPr>
        <p:spPr>
          <a:xfrm>
            <a:off x="7438724" y="2663095"/>
            <a:ext cx="4522671" cy="3894208"/>
          </a:xfrm>
          <a:prstGeom prst="rect">
            <a:avLst/>
          </a:prstGeom>
          <a:noFill/>
        </p:spPr>
        <p:txBody>
          <a:bodyPr wrap="square" rtlCol="0">
            <a:spAutoFit/>
          </a:bodyPr>
          <a:lstStyle/>
          <a:p>
            <a:pPr indent="457200">
              <a:lnSpc>
                <a:spcPct val="150000"/>
              </a:lnSpc>
            </a:pPr>
            <a:r>
              <a:rPr lang="zh-CN" altLang="en-US" sz="2800" b="1"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方式</a:t>
            </a: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：海外殖民，兴建城邦国家</a:t>
            </a:r>
            <a:endParaRPr lang="en-US" altLang="zh-CN"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endParaRPr>
          </a:p>
          <a:p>
            <a:pPr indent="457200">
              <a:lnSpc>
                <a:spcPct val="150000"/>
              </a:lnSpc>
            </a:pPr>
            <a:r>
              <a:rPr lang="zh-CN" altLang="en-US" sz="2800" b="1"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结果</a:t>
            </a: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：殖民城邦分散在地中海和黑海沿岸</a:t>
            </a:r>
            <a:endParaRPr lang="en-US" altLang="zh-CN"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endParaRPr>
          </a:p>
          <a:p>
            <a:pPr indent="457200">
              <a:lnSpc>
                <a:spcPct val="150000"/>
              </a:lnSpc>
            </a:pPr>
            <a:r>
              <a:rPr lang="zh-CN" altLang="en-US" sz="2800" b="1"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特点：</a:t>
            </a: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殖民城邦独立自主，不受母邦控制</a:t>
            </a:r>
          </a:p>
        </p:txBody>
      </p:sp>
      <p:sp>
        <p:nvSpPr>
          <p:cNvPr id="11" name="文本框 10"/>
          <p:cNvSpPr txBox="1"/>
          <p:nvPr/>
        </p:nvSpPr>
        <p:spPr>
          <a:xfrm>
            <a:off x="0" y="996101"/>
            <a:ext cx="7118684" cy="5833200"/>
          </a:xfrm>
          <a:prstGeom prst="rect">
            <a:avLst/>
          </a:prstGeom>
          <a:noFill/>
        </p:spPr>
        <p:txBody>
          <a:bodyPr wrap="square" rtlCol="0">
            <a:spAutoFit/>
          </a:bodyPr>
          <a:lstStyle/>
          <a:p>
            <a:pPr indent="720090">
              <a:lnSpc>
                <a:spcPct val="150000"/>
              </a:lnSpc>
            </a:pPr>
            <a:r>
              <a:rPr lang="zh-CN" altLang="en-US" sz="2800" dirty="0">
                <a:latin typeface="微软雅黑" panose="020B0503020204020204" pitchFamily="34" charset="-122"/>
                <a:ea typeface="微软雅黑" panose="020B0503020204020204" pitchFamily="34" charset="-122"/>
              </a:rPr>
              <a:t>从过程上看，海外殖民通常是由某一城邦发起，它就称为母邦；母邦把部分公民迁移到海外某地另立家园，它就是子邦</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殖民城邦</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而殖民城邦与母邦在政治经济关系上都是平等的。所有子邦都是希腊世界的新成员，它们在政治、经济、文化各方面都和希腊本土诸邦相类似，殖民城邦最集中的海外地区</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意大利南部且有“大希腊”之称。</a:t>
            </a:r>
            <a:endParaRPr lang="en-US" altLang="zh-CN" sz="2800" dirty="0">
              <a:latin typeface="微软雅黑" panose="020B0503020204020204" pitchFamily="34" charset="-122"/>
              <a:ea typeface="微软雅黑" panose="020B0503020204020204" pitchFamily="34" charset="-122"/>
            </a:endParaRPr>
          </a:p>
          <a:p>
            <a:pPr indent="720090" algn="r">
              <a:lnSpc>
                <a:spcPct val="150000"/>
              </a:lnSpc>
            </a:pP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世界史</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古代史编</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上编</a:t>
            </a:r>
            <a:r>
              <a:rPr lang="en-US" altLang="zh-CN" sz="2800" dirty="0">
                <a:latin typeface="微软雅黑" panose="020B0503020204020204" pitchFamily="34" charset="-122"/>
                <a:ea typeface="微软雅黑" panose="020B0503020204020204" pitchFamily="34" charset="-122"/>
              </a:rPr>
              <a:t>》 </a:t>
            </a:r>
            <a:endParaRPr lang="zh-CN" altLang="en-US" sz="2800" dirty="0">
              <a:latin typeface="微软雅黑" panose="020B0503020204020204" pitchFamily="34" charset="-122"/>
              <a:ea typeface="微软雅黑" panose="020B0503020204020204" pitchFamily="34" charset="-122"/>
            </a:endParaRPr>
          </a:p>
        </p:txBody>
      </p:sp>
      <p:sp>
        <p:nvSpPr>
          <p:cNvPr id="6" name="箭头: 五边形 5"/>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一、古代文明的扩展</a:t>
            </a:r>
          </a:p>
        </p:txBody>
      </p:sp>
      <p:sp>
        <p:nvSpPr>
          <p:cNvPr id="7" name="箭头: V 形 6"/>
          <p:cNvSpPr/>
          <p:nvPr/>
        </p:nvSpPr>
        <p:spPr>
          <a:xfrm>
            <a:off x="3379980" y="-14234"/>
            <a:ext cx="3264660" cy="751820"/>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黑体" panose="02010609060101010101" pitchFamily="49" charset="-122"/>
                <a:ea typeface="黑体" panose="02010609060101010101" pitchFamily="49" charset="-122"/>
              </a:rPr>
              <a:t>农耕文明扩展的方式</a:t>
            </a:r>
          </a:p>
        </p:txBody>
      </p:sp>
      <p:sp>
        <p:nvSpPr>
          <p:cNvPr id="9" name="箭头: V 形 8"/>
          <p:cNvSpPr/>
          <p:nvPr/>
        </p:nvSpPr>
        <p:spPr>
          <a:xfrm>
            <a:off x="3379980" y="-14234"/>
            <a:ext cx="3904740" cy="751820"/>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solidFill>
                  <a:schemeClr val="bg1"/>
                </a:solidFill>
                <a:latin typeface="黑体" panose="02010609060101010101" pitchFamily="49" charset="-122"/>
                <a:ea typeface="黑体" panose="02010609060101010101" pitchFamily="49" charset="-122"/>
              </a:rPr>
              <a:t>农耕文明扩展的方式</a:t>
            </a:r>
          </a:p>
        </p:txBody>
      </p:sp>
      <p:sp>
        <p:nvSpPr>
          <p:cNvPr id="12" name="箭头: V 形 11"/>
          <p:cNvSpPr/>
          <p:nvPr/>
        </p:nvSpPr>
        <p:spPr>
          <a:xfrm>
            <a:off x="3379980" y="-14234"/>
            <a:ext cx="4209540" cy="751820"/>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农耕文明扩展的方式</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3"/>
          <p:cNvGraphicFramePr>
            <a:graphicFrameLocks noGrp="1"/>
          </p:cNvGraphicFramePr>
          <p:nvPr/>
        </p:nvGraphicFramePr>
        <p:xfrm>
          <a:off x="499109" y="1535609"/>
          <a:ext cx="11193781" cy="4514671"/>
        </p:xfrm>
        <a:graphic>
          <a:graphicData uri="http://schemas.openxmlformats.org/drawingml/2006/table">
            <a:tbl>
              <a:tblPr firstRow="1" bandRow="1">
                <a:tableStyleId>{5940675A-B579-460E-94D1-54222C63F5DA}</a:tableStyleId>
              </a:tblPr>
              <a:tblGrid>
                <a:gridCol w="1238250"/>
                <a:gridCol w="2301241"/>
                <a:gridCol w="1619250"/>
                <a:gridCol w="2224751"/>
                <a:gridCol w="1795069"/>
                <a:gridCol w="2015220"/>
              </a:tblGrid>
              <a:tr h="746309">
                <a:tc rowSpan="3">
                  <a:txBody>
                    <a:bodyPr/>
                    <a:lstStyle/>
                    <a:p>
                      <a:pPr algn="ctr"/>
                      <a:r>
                        <a:rPr lang="zh-CN" altLang="en-US" sz="2800" b="1" dirty="0">
                          <a:latin typeface="黑体" panose="02010609060101010101" pitchFamily="49" charset="-122"/>
                          <a:ea typeface="黑体" panose="02010609060101010101" pitchFamily="49" charset="-122"/>
                        </a:rPr>
                        <a:t>两种不同类型的农耕文明扩展方式</a:t>
                      </a:r>
                    </a:p>
                  </a:txBody>
                  <a:tcPr anchor="ctr"/>
                </a:tc>
                <a:tc>
                  <a:txBody>
                    <a:bodyPr/>
                    <a:lstStyle/>
                    <a:p>
                      <a:pPr algn="ctr"/>
                      <a:r>
                        <a:rPr lang="zh-CN" altLang="en-US" sz="2800" b="1" dirty="0">
                          <a:latin typeface="黑体" panose="02010609060101010101" pitchFamily="49" charset="-122"/>
                          <a:ea typeface="黑体" panose="02010609060101010101" pitchFamily="49" charset="-122"/>
                        </a:rPr>
                        <a:t>类型</a:t>
                      </a:r>
                    </a:p>
                  </a:txBody>
                  <a:tcPr anchor="ctr"/>
                </a:tc>
                <a:tc>
                  <a:txBody>
                    <a:bodyPr/>
                    <a:lstStyle/>
                    <a:p>
                      <a:pPr algn="ctr"/>
                      <a:r>
                        <a:rPr lang="zh-CN" altLang="en-US" sz="2800" b="1" dirty="0">
                          <a:latin typeface="黑体" panose="02010609060101010101" pitchFamily="49" charset="-122"/>
                          <a:ea typeface="黑体" panose="02010609060101010101" pitchFamily="49" charset="-122"/>
                        </a:rPr>
                        <a:t>扩展方式</a:t>
                      </a:r>
                    </a:p>
                  </a:txBody>
                  <a:tcPr anchor="ctr"/>
                </a:tc>
                <a:tc>
                  <a:txBody>
                    <a:bodyPr/>
                    <a:lstStyle/>
                    <a:p>
                      <a:pPr algn="ctr"/>
                      <a:r>
                        <a:rPr lang="zh-CN" altLang="en-US" sz="2800" b="1" dirty="0">
                          <a:latin typeface="黑体" panose="02010609060101010101" pitchFamily="49" charset="-122"/>
                          <a:ea typeface="黑体" panose="02010609060101010101" pitchFamily="49" charset="-122"/>
                        </a:rPr>
                        <a:t>结果</a:t>
                      </a:r>
                    </a:p>
                  </a:txBody>
                  <a:tcPr anchor="ctr"/>
                </a:tc>
                <a:tc>
                  <a:txBody>
                    <a:bodyPr/>
                    <a:lstStyle/>
                    <a:p>
                      <a:pPr algn="ctr"/>
                      <a:r>
                        <a:rPr lang="zh-CN" altLang="en-US" sz="2800" b="1" dirty="0">
                          <a:latin typeface="黑体" panose="02010609060101010101" pitchFamily="49" charset="-122"/>
                          <a:ea typeface="黑体" panose="02010609060101010101" pitchFamily="49" charset="-122"/>
                        </a:rPr>
                        <a:t>特点</a:t>
                      </a:r>
                    </a:p>
                  </a:txBody>
                  <a:tcPr anchor="ctr"/>
                </a:tc>
                <a:tc>
                  <a:txBody>
                    <a:bodyPr/>
                    <a:lstStyle/>
                    <a:p>
                      <a:pPr algn="ctr"/>
                      <a:r>
                        <a:rPr lang="zh-CN" altLang="en-US" sz="2800" b="1" dirty="0">
                          <a:latin typeface="黑体" panose="02010609060101010101" pitchFamily="49" charset="-122"/>
                          <a:ea typeface="黑体" panose="02010609060101010101" pitchFamily="49" charset="-122"/>
                        </a:rPr>
                        <a:t>影响</a:t>
                      </a:r>
                    </a:p>
                  </a:txBody>
                  <a:tcPr anchor="ctr"/>
                </a:tc>
              </a:tr>
              <a:tr h="1770935">
                <a:tc vMerge="1">
                  <a:txBody>
                    <a:bodyPr/>
                    <a:lstStyle/>
                    <a:p>
                      <a:endParaRPr lang="zh-CN"/>
                    </a:p>
                  </a:txBody>
                  <a:tcPr/>
                </a:tc>
                <a:tc>
                  <a:txBody>
                    <a:bodyPr/>
                    <a:lstStyle/>
                    <a:p>
                      <a:pPr algn="ctr"/>
                      <a:r>
                        <a:rPr lang="zh-CN" altLang="en-US" sz="2800" dirty="0">
                          <a:latin typeface="黑体" panose="02010609060101010101" pitchFamily="49" charset="-122"/>
                          <a:ea typeface="黑体" panose="02010609060101010101" pitchFamily="49" charset="-122"/>
                        </a:rPr>
                        <a:t>大河文明</a:t>
                      </a:r>
                    </a:p>
                  </a:txBody>
                  <a:tcPr anchor="ctr"/>
                </a:tc>
                <a:tc>
                  <a:txBody>
                    <a:bodyPr/>
                    <a:lstStyle/>
                    <a:p>
                      <a:pPr algn="ctr"/>
                      <a:endParaRPr lang="zh-CN" altLang="en-US" sz="2800" dirty="0">
                        <a:latin typeface="黑体" panose="02010609060101010101" pitchFamily="49" charset="-122"/>
                        <a:ea typeface="黑体" panose="02010609060101010101" pitchFamily="49" charset="-122"/>
                      </a:endParaRPr>
                    </a:p>
                  </a:txBody>
                  <a:tcPr anchor="ctr"/>
                </a:tc>
                <a:tc>
                  <a:txBody>
                    <a:bodyPr/>
                    <a:lstStyle/>
                    <a:p>
                      <a:pPr algn="ctr"/>
                      <a:endParaRPr lang="zh-CN" altLang="en-US" sz="2800" dirty="0">
                        <a:latin typeface="黑体" panose="02010609060101010101" pitchFamily="49" charset="-122"/>
                        <a:ea typeface="黑体" panose="02010609060101010101" pitchFamily="49" charset="-122"/>
                      </a:endParaRPr>
                    </a:p>
                  </a:txBody>
                  <a:tcPr anchor="ctr"/>
                </a:tc>
                <a:tc>
                  <a:txBody>
                    <a:bodyPr/>
                    <a:lstStyle/>
                    <a:p>
                      <a:pPr algn="ctr"/>
                      <a:endParaRPr lang="zh-CN" altLang="en-US" sz="2800" dirty="0">
                        <a:latin typeface="黑体" panose="02010609060101010101" pitchFamily="49" charset="-122"/>
                        <a:ea typeface="黑体" panose="02010609060101010101" pitchFamily="49" charset="-122"/>
                      </a:endParaRPr>
                    </a:p>
                  </a:txBody>
                  <a:tcPr anchor="ctr"/>
                </a:tc>
                <a:tc rowSpan="2">
                  <a:txBody>
                    <a:bodyPr/>
                    <a:lstStyle/>
                    <a:p>
                      <a:pPr algn="ctr"/>
                      <a:endParaRPr lang="zh-CN" altLang="en-US" sz="2800" dirty="0">
                        <a:latin typeface="黑体" panose="02010609060101010101" pitchFamily="49" charset="-122"/>
                        <a:ea typeface="黑体" panose="02010609060101010101" pitchFamily="49" charset="-122"/>
                      </a:endParaRPr>
                    </a:p>
                  </a:txBody>
                  <a:tcPr anchor="ctr"/>
                </a:tc>
              </a:tr>
              <a:tr h="1997427">
                <a:tc vMerge="1">
                  <a:txBody>
                    <a:bodyPr/>
                    <a:lstStyle/>
                    <a:p>
                      <a:endParaRPr lang="zh-CN"/>
                    </a:p>
                  </a:txBody>
                  <a:tcPr/>
                </a:tc>
                <a:tc>
                  <a:txBody>
                    <a:bodyPr/>
                    <a:lstStyle/>
                    <a:p>
                      <a:pPr algn="ctr"/>
                      <a:r>
                        <a:rPr lang="zh-CN" altLang="en-US" sz="2800" dirty="0">
                          <a:latin typeface="黑体" panose="02010609060101010101" pitchFamily="49" charset="-122"/>
                          <a:ea typeface="黑体" panose="02010609060101010101" pitchFamily="49" charset="-122"/>
                        </a:rPr>
                        <a:t>古希腊文明</a:t>
                      </a:r>
                    </a:p>
                  </a:txBody>
                  <a:tcPr anchor="ctr"/>
                </a:tc>
                <a:tc>
                  <a:txBody>
                    <a:bodyPr/>
                    <a:lstStyle/>
                    <a:p>
                      <a:pPr algn="ctr"/>
                      <a:endParaRPr lang="zh-CN" altLang="en-US" sz="2800" dirty="0">
                        <a:latin typeface="黑体" panose="02010609060101010101" pitchFamily="49" charset="-122"/>
                        <a:ea typeface="黑体" panose="02010609060101010101" pitchFamily="49" charset="-122"/>
                      </a:endParaRPr>
                    </a:p>
                  </a:txBody>
                  <a:tcPr anchor="ctr"/>
                </a:tc>
                <a:tc>
                  <a:txBody>
                    <a:bodyPr/>
                    <a:lstStyle/>
                    <a:p>
                      <a:pPr algn="ctr"/>
                      <a:endParaRPr lang="zh-CN" altLang="en-US" sz="2800" dirty="0">
                        <a:latin typeface="黑体" panose="02010609060101010101" pitchFamily="49" charset="-122"/>
                        <a:ea typeface="黑体" panose="02010609060101010101" pitchFamily="49" charset="-122"/>
                      </a:endParaRPr>
                    </a:p>
                  </a:txBody>
                  <a:tcPr anchor="ctr"/>
                </a:tc>
                <a:tc>
                  <a:txBody>
                    <a:bodyPr/>
                    <a:lstStyle/>
                    <a:p>
                      <a:pPr algn="ctr"/>
                      <a:endParaRPr lang="zh-CN" altLang="en-US" sz="2800" dirty="0">
                        <a:latin typeface="黑体" panose="02010609060101010101" pitchFamily="49" charset="-122"/>
                        <a:ea typeface="黑体" panose="02010609060101010101" pitchFamily="49" charset="-122"/>
                      </a:endParaRPr>
                    </a:p>
                  </a:txBody>
                  <a:tcPr anchor="ctr"/>
                </a:tc>
                <a:tc vMerge="1">
                  <a:txBody>
                    <a:bodyPr/>
                    <a:lstStyle/>
                    <a:p>
                      <a:endParaRPr lang="zh-CN"/>
                    </a:p>
                  </a:txBody>
                  <a:tcPr/>
                </a:tc>
              </a:tr>
            </a:tbl>
          </a:graphicData>
        </a:graphic>
      </p:graphicFrame>
      <p:sp>
        <p:nvSpPr>
          <p:cNvPr id="4" name="箭头: 五边形 3"/>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一、古代文明的扩展</a:t>
            </a:r>
          </a:p>
        </p:txBody>
      </p:sp>
      <p:sp>
        <p:nvSpPr>
          <p:cNvPr id="2" name="文本框 1"/>
          <p:cNvSpPr txBox="1"/>
          <p:nvPr/>
        </p:nvSpPr>
        <p:spPr>
          <a:xfrm>
            <a:off x="3909060" y="2750179"/>
            <a:ext cx="1828800" cy="954107"/>
          </a:xfrm>
          <a:prstGeom prst="rect">
            <a:avLst/>
          </a:prstGeom>
          <a:noFill/>
        </p:spPr>
        <p:txBody>
          <a:bodyPr wrap="square" rtlCol="0">
            <a:spAutoFit/>
          </a:bodyPr>
          <a:lstStyle/>
          <a:p>
            <a:pPr lvl="0" algn="ctr"/>
            <a:r>
              <a:rPr lang="zh-CN" altLang="en-US" sz="2800" dirty="0">
                <a:solidFill>
                  <a:prstClr val="black"/>
                </a:solidFill>
                <a:latin typeface="黑体" panose="02010609060101010101" pitchFamily="49" charset="-122"/>
                <a:ea typeface="黑体" panose="02010609060101010101" pitchFamily="49" charset="-122"/>
              </a:rPr>
              <a:t>武力扩张（征服）</a:t>
            </a:r>
          </a:p>
        </p:txBody>
      </p:sp>
      <p:sp>
        <p:nvSpPr>
          <p:cNvPr id="6" name="文本框 5"/>
          <p:cNvSpPr txBox="1"/>
          <p:nvPr/>
        </p:nvSpPr>
        <p:spPr>
          <a:xfrm>
            <a:off x="4014090" y="4602537"/>
            <a:ext cx="1653000" cy="523220"/>
          </a:xfrm>
          <a:prstGeom prst="rect">
            <a:avLst/>
          </a:prstGeom>
          <a:noFill/>
        </p:spPr>
        <p:txBody>
          <a:bodyPr wrap="square" rtlCol="0">
            <a:spAutoFit/>
          </a:bodyPr>
          <a:lstStyle/>
          <a:p>
            <a:pPr lvl="0" algn="ctr"/>
            <a:r>
              <a:rPr lang="zh-CN" altLang="en-US" sz="2800" dirty="0">
                <a:solidFill>
                  <a:prstClr val="black"/>
                </a:solidFill>
                <a:latin typeface="黑体" panose="02010609060101010101" pitchFamily="49" charset="-122"/>
                <a:ea typeface="黑体" panose="02010609060101010101" pitchFamily="49" charset="-122"/>
              </a:rPr>
              <a:t>海外殖民</a:t>
            </a:r>
          </a:p>
        </p:txBody>
      </p:sp>
      <p:sp>
        <p:nvSpPr>
          <p:cNvPr id="7" name="文本框 6"/>
          <p:cNvSpPr txBox="1"/>
          <p:nvPr/>
        </p:nvSpPr>
        <p:spPr>
          <a:xfrm>
            <a:off x="5825490" y="2472378"/>
            <a:ext cx="1798320" cy="1384995"/>
          </a:xfrm>
          <a:prstGeom prst="rect">
            <a:avLst/>
          </a:prstGeom>
          <a:noFill/>
        </p:spPr>
        <p:txBody>
          <a:bodyPr wrap="square" rtlCol="0">
            <a:spAutoFit/>
          </a:bodyPr>
          <a:lstStyle/>
          <a:p>
            <a:pPr lvl="0" algn="ctr"/>
            <a:r>
              <a:rPr lang="zh-CN" altLang="en-US" sz="2800" dirty="0">
                <a:solidFill>
                  <a:prstClr val="black"/>
                </a:solidFill>
                <a:latin typeface="黑体" panose="02010609060101010101" pitchFamily="49" charset="-122"/>
                <a:ea typeface="黑体" panose="02010609060101010101" pitchFamily="49" charset="-122"/>
              </a:rPr>
              <a:t>以大河为中心，向四周扩展</a:t>
            </a:r>
          </a:p>
        </p:txBody>
      </p:sp>
      <p:sp>
        <p:nvSpPr>
          <p:cNvPr id="8" name="文本框 7"/>
          <p:cNvSpPr txBox="1"/>
          <p:nvPr/>
        </p:nvSpPr>
        <p:spPr>
          <a:xfrm>
            <a:off x="5840730" y="4162229"/>
            <a:ext cx="1798320" cy="1384995"/>
          </a:xfrm>
          <a:prstGeom prst="rect">
            <a:avLst/>
          </a:prstGeom>
          <a:noFill/>
        </p:spPr>
        <p:txBody>
          <a:bodyPr wrap="square" rtlCol="0">
            <a:spAutoFit/>
          </a:bodyPr>
          <a:lstStyle/>
          <a:p>
            <a:pPr lvl="0" algn="ctr"/>
            <a:r>
              <a:rPr lang="zh-CN" altLang="en-US" sz="2800" dirty="0">
                <a:solidFill>
                  <a:prstClr val="black"/>
                </a:solidFill>
                <a:latin typeface="黑体" panose="02010609060101010101" pitchFamily="49" charset="-122"/>
                <a:ea typeface="黑体" panose="02010609060101010101" pitchFamily="49" charset="-122"/>
              </a:rPr>
              <a:t>分散在地中海和黑海海岸线</a:t>
            </a:r>
          </a:p>
        </p:txBody>
      </p:sp>
      <p:sp>
        <p:nvSpPr>
          <p:cNvPr id="10" name="文本框 9"/>
          <p:cNvSpPr txBox="1"/>
          <p:nvPr/>
        </p:nvSpPr>
        <p:spPr>
          <a:xfrm>
            <a:off x="8018386" y="4167602"/>
            <a:ext cx="1798320" cy="1815882"/>
          </a:xfrm>
          <a:prstGeom prst="rect">
            <a:avLst/>
          </a:prstGeom>
          <a:noFill/>
        </p:spPr>
        <p:txBody>
          <a:bodyPr wrap="square" rtlCol="0">
            <a:spAutoFit/>
          </a:bodyPr>
          <a:lstStyle/>
          <a:p>
            <a:pPr lvl="0" algn="ctr"/>
            <a:r>
              <a:rPr lang="zh-CN" altLang="en-US" sz="2800" dirty="0">
                <a:solidFill>
                  <a:prstClr val="black"/>
                </a:solidFill>
                <a:latin typeface="黑体" panose="02010609060101010101" pitchFamily="49" charset="-122"/>
                <a:ea typeface="黑体" panose="02010609060101010101" pitchFamily="49" charset="-122"/>
              </a:rPr>
              <a:t>殖民城邦独立自主，不受母邦控制</a:t>
            </a:r>
          </a:p>
        </p:txBody>
      </p:sp>
      <p:sp>
        <p:nvSpPr>
          <p:cNvPr id="11" name="文本框 10"/>
          <p:cNvSpPr txBox="1"/>
          <p:nvPr/>
        </p:nvSpPr>
        <p:spPr>
          <a:xfrm>
            <a:off x="9913620" y="2411262"/>
            <a:ext cx="1779270" cy="3539430"/>
          </a:xfrm>
          <a:prstGeom prst="rect">
            <a:avLst/>
          </a:prstGeom>
          <a:noFill/>
        </p:spPr>
        <p:txBody>
          <a:bodyPr wrap="square" rtlCol="0">
            <a:spAutoFit/>
          </a:bodyPr>
          <a:lstStyle/>
          <a:p>
            <a:pPr lvl="0" algn="ctr"/>
            <a:r>
              <a:rPr lang="zh-CN" altLang="en-US" sz="2800" dirty="0">
                <a:solidFill>
                  <a:prstClr val="black"/>
                </a:solidFill>
                <a:latin typeface="黑体" panose="02010609060101010101" pitchFamily="49" charset="-122"/>
                <a:ea typeface="黑体" panose="02010609060101010101" pitchFamily="49" charset="-122"/>
              </a:rPr>
              <a:t>古代文明各自的扩展，使不同文明区相互连接起来，</a:t>
            </a:r>
          </a:p>
          <a:p>
            <a:pPr lvl="0" algn="ctr"/>
            <a:r>
              <a:rPr lang="zh-CN" altLang="en-US" sz="2800" dirty="0">
                <a:solidFill>
                  <a:prstClr val="black"/>
                </a:solidFill>
                <a:latin typeface="黑体" panose="02010609060101010101" pitchFamily="49" charset="-122"/>
                <a:ea typeface="黑体" panose="02010609060101010101" pitchFamily="49" charset="-122"/>
              </a:rPr>
              <a:t>促进了大帝国兴起。</a:t>
            </a:r>
          </a:p>
        </p:txBody>
      </p:sp>
      <p:sp>
        <p:nvSpPr>
          <p:cNvPr id="13" name="文本框 12"/>
          <p:cNvSpPr txBox="1"/>
          <p:nvPr/>
        </p:nvSpPr>
        <p:spPr>
          <a:xfrm>
            <a:off x="8134350" y="2407764"/>
            <a:ext cx="1249680" cy="1384995"/>
          </a:xfrm>
          <a:prstGeom prst="rect">
            <a:avLst/>
          </a:prstGeom>
          <a:noFill/>
        </p:spPr>
        <p:txBody>
          <a:bodyPr wrap="square" rtlCol="0">
            <a:spAutoFit/>
          </a:bodyPr>
          <a:lstStyle/>
          <a:p>
            <a:pPr lvl="0" algn="ctr"/>
            <a:r>
              <a:rPr lang="zh-CN" altLang="en-US" sz="2800" dirty="0">
                <a:solidFill>
                  <a:prstClr val="black"/>
                </a:solidFill>
                <a:latin typeface="黑体" panose="02010609060101010101" pitchFamily="49" charset="-122"/>
                <a:ea typeface="黑体" panose="02010609060101010101" pitchFamily="49" charset="-122"/>
              </a:rPr>
              <a:t>被征服者服从征服者</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Vertical)">
                                      <p:cBhvr>
                                        <p:cTn id="15" dur="500"/>
                                        <p:tgtEl>
                                          <p:spTgt spid="7"/>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arn(inVertical)">
                                      <p:cBhvr>
                                        <p:cTn id="23" dur="500"/>
                                        <p:tgtEl>
                                          <p:spTgt spid="13"/>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barn(inVertical)">
                                      <p:cBhvr>
                                        <p:cTn id="26" dur="500"/>
                                        <p:tgtEl>
                                          <p:spTgt spid="10"/>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inVertical)">
                                      <p:cBhvr>
                                        <p:cTn id="3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P spid="10" grpId="0"/>
      <p:bldP spid="11"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idx="4294967295"/>
          </p:nvPr>
        </p:nvSpPr>
        <p:spPr>
          <a:xfrm>
            <a:off x="7832725" y="1905000"/>
            <a:ext cx="4359275" cy="1325563"/>
          </a:xfrm>
        </p:spPr>
        <p:txBody>
          <a:bodyPr>
            <a:normAutofit/>
          </a:bodyPr>
          <a:lstStyle/>
          <a:p>
            <a:pPr marL="857250" indent="-857250">
              <a:lnSpc>
                <a:spcPct val="200000"/>
              </a:lnSpc>
              <a:spcBef>
                <a:spcPts val="0"/>
              </a:spcBef>
              <a:buFont typeface="+mj-ea"/>
              <a:buAutoNum type="ea1JpnChsDbPeriod" startAt="2"/>
            </a:pPr>
            <a:r>
              <a:rPr lang="zh-CN" altLang="en-US" sz="3600" dirty="0">
                <a:solidFill>
                  <a:prstClr val="black"/>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cs typeface="+mn-cs"/>
              </a:rPr>
              <a:t>古代世界的帝国</a:t>
            </a:r>
          </a:p>
        </p:txBody>
      </p:sp>
      <p:sp>
        <p:nvSpPr>
          <p:cNvPr id="3" name="内容占位符 2"/>
          <p:cNvSpPr>
            <a:spLocks noGrp="1"/>
          </p:cNvSpPr>
          <p:nvPr>
            <p:ph idx="4294967295"/>
          </p:nvPr>
        </p:nvSpPr>
        <p:spPr>
          <a:xfrm>
            <a:off x="8915400" y="3429000"/>
            <a:ext cx="3276600" cy="2119313"/>
          </a:xfrm>
        </p:spPr>
        <p:txBody>
          <a:bodyPr>
            <a:normAutofit fontScale="92500" lnSpcReduction="20000"/>
          </a:bodyPr>
          <a:lstStyle/>
          <a:p>
            <a:pPr marL="0" indent="0" algn="ctr">
              <a:lnSpc>
                <a:spcPct val="150000"/>
              </a:lnSpc>
              <a:buNone/>
            </a:pPr>
            <a:r>
              <a:rPr lang="zh-CN" altLang="en-US" dirty="0">
                <a:latin typeface="微软雅黑" panose="020B0503020204020204" pitchFamily="34" charset="-122"/>
                <a:ea typeface="微软雅黑" panose="020B0503020204020204" pitchFamily="34" charset="-122"/>
              </a:rPr>
              <a:t>波斯帝国</a:t>
            </a:r>
            <a:endParaRPr lang="en-US" altLang="zh-CN" dirty="0">
              <a:latin typeface="微软雅黑" panose="020B0503020204020204" pitchFamily="34" charset="-122"/>
              <a:ea typeface="微软雅黑" panose="020B0503020204020204" pitchFamily="34" charset="-122"/>
            </a:endParaRPr>
          </a:p>
          <a:p>
            <a:pPr marL="0" indent="0" algn="ctr">
              <a:lnSpc>
                <a:spcPct val="150000"/>
              </a:lnSpc>
              <a:buNone/>
            </a:pPr>
            <a:r>
              <a:rPr lang="zh-CN" altLang="en-US" dirty="0">
                <a:latin typeface="微软雅黑" panose="020B0503020204020204" pitchFamily="34" charset="-122"/>
                <a:ea typeface="微软雅黑" panose="020B0503020204020204" pitchFamily="34" charset="-122"/>
              </a:rPr>
              <a:t>亚历山大帝国</a:t>
            </a:r>
            <a:endParaRPr lang="en-US" altLang="zh-CN" dirty="0">
              <a:latin typeface="微软雅黑" panose="020B0503020204020204" pitchFamily="34" charset="-122"/>
              <a:ea typeface="微软雅黑" panose="020B0503020204020204" pitchFamily="34" charset="-122"/>
            </a:endParaRPr>
          </a:p>
          <a:p>
            <a:pPr marL="0" indent="0" algn="ctr">
              <a:lnSpc>
                <a:spcPct val="150000"/>
              </a:lnSpc>
              <a:buNone/>
            </a:pPr>
            <a:r>
              <a:rPr lang="zh-CN" altLang="en-US" dirty="0">
                <a:latin typeface="微软雅黑" panose="020B0503020204020204" pitchFamily="34" charset="-122"/>
                <a:ea typeface="微软雅黑" panose="020B0503020204020204" pitchFamily="34" charset="-122"/>
              </a:rPr>
              <a:t>罗马帝国</a:t>
            </a:r>
          </a:p>
        </p:txBody>
      </p:sp>
      <p:sp>
        <p:nvSpPr>
          <p:cNvPr id="6" name="标题 8"/>
          <p:cNvSpPr txBox="1"/>
          <p:nvPr/>
        </p:nvSpPr>
        <p:spPr>
          <a:xfrm>
            <a:off x="838200" y="67348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6000" dirty="0">
                <a:solidFill>
                  <a:prstClr val="black"/>
                </a:solidFill>
                <a:latin typeface="华文新魏" panose="02010800040101010101" pitchFamily="2" charset="-122"/>
                <a:ea typeface="华文新魏" panose="02010800040101010101" pitchFamily="2" charset="-122"/>
              </a:rPr>
              <a:t>古代世界的帝国与文明的交流</a:t>
            </a:r>
            <a:endParaRPr lang="zh-CN" altLang="en-US" dirty="0"/>
          </a:p>
        </p:txBody>
      </p:sp>
      <p:pic>
        <p:nvPicPr>
          <p:cNvPr id="7" name="图片 6"/>
          <p:cNvPicPr>
            <a:picLocks noChangeAspect="1"/>
          </p:cNvPicPr>
          <p:nvPr/>
        </p:nvPicPr>
        <p:blipFill>
          <a:blip r:embed="rId2" cstate="print">
            <a:duotone>
              <a:schemeClr val="bg2">
                <a:shade val="45000"/>
                <a:satMod val="135000"/>
              </a:schemeClr>
              <a:prstClr val="white"/>
            </a:duotone>
            <a:extLst>
              <a:ext uri="{28A0092B-C50C-407E-A947-70E740481C1C}">
                <a14:useLocalDpi xmlns:a14="http://schemas.microsoft.com/office/drawing/2010/main" xmlns="" val="0"/>
              </a:ext>
            </a:extLst>
          </a:blip>
          <a:stretch>
            <a:fillRect/>
          </a:stretch>
        </p:blipFill>
        <p:spPr>
          <a:xfrm>
            <a:off x="8915194" y="3255962"/>
            <a:ext cx="3276563" cy="3600000"/>
          </a:xfrm>
          <a:prstGeom prst="rect">
            <a:avLst/>
          </a:prstGeom>
        </p:spPr>
      </p:pic>
      <p:pic>
        <p:nvPicPr>
          <p:cNvPr id="8" name="图片 7"/>
          <p:cNvPicPr>
            <a:picLocks noChangeAspect="1"/>
          </p:cNvPicPr>
          <p:nvPr/>
        </p:nvPicPr>
        <p:blipFill>
          <a:blip r:embed="rId2" cstate="print">
            <a:duotone>
              <a:schemeClr val="bg2">
                <a:shade val="45000"/>
                <a:satMod val="135000"/>
              </a:schemeClr>
              <a:prstClr val="white"/>
            </a:duotone>
            <a:extLst>
              <a:ext uri="{28A0092B-C50C-407E-A947-70E740481C1C}">
                <a14:useLocalDpi xmlns:a14="http://schemas.microsoft.com/office/drawing/2010/main" xmlns="" val="0"/>
              </a:ext>
            </a:extLst>
          </a:blip>
          <a:stretch>
            <a:fillRect/>
          </a:stretch>
        </p:blipFill>
        <p:spPr>
          <a:xfrm flipH="1">
            <a:off x="0" y="3255962"/>
            <a:ext cx="3276563" cy="36000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764279" y="462864"/>
            <a:ext cx="8031481" cy="5932271"/>
          </a:xfrm>
          <a:prstGeom prst="rect">
            <a:avLst/>
          </a:prstGeom>
          <a:ln>
            <a:noFill/>
          </a:ln>
          <a:effectLst/>
          <a:scene3d>
            <a:camera prst="orthographicFront"/>
            <a:lightRig rig="glow" dir="t">
              <a:rot lat="0" lon="0" rev="4800000"/>
            </a:lightRig>
          </a:scene3d>
          <a:sp3d prstMaterial="matte"/>
        </p:spPr>
      </p:pic>
      <p:sp>
        <p:nvSpPr>
          <p:cNvPr id="6" name="文本框 5"/>
          <p:cNvSpPr txBox="1"/>
          <p:nvPr/>
        </p:nvSpPr>
        <p:spPr>
          <a:xfrm>
            <a:off x="1203960" y="1198678"/>
            <a:ext cx="1996440" cy="36986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nSpc>
                <a:spcPct val="150000"/>
              </a:lnSpc>
            </a:pPr>
            <a:r>
              <a:rPr lang="zh-CN" altLang="en-US" sz="3200" b="1" dirty="0">
                <a:latin typeface="微软雅黑" panose="020B0503020204020204" pitchFamily="34" charset="-122"/>
                <a:ea typeface="微软雅黑" panose="020B0503020204020204" pitchFamily="34" charset="-122"/>
              </a:rPr>
              <a:t>波斯帝国：</a:t>
            </a: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zh-CN" altLang="en-US" sz="3200" dirty="0">
                <a:latin typeface="微软雅黑" panose="020B0503020204020204" pitchFamily="34" charset="-122"/>
                <a:ea typeface="微软雅黑" panose="020B0503020204020204" pitchFamily="34" charset="-122"/>
              </a:rPr>
              <a:t>历史上第一个地跨欧亚非的大帝国</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print"/>
          <a:stretch>
            <a:fillRect/>
          </a:stretch>
        </p:blipFill>
        <p:spPr>
          <a:xfrm>
            <a:off x="7432684" y="2732974"/>
            <a:ext cx="4759316" cy="3366774"/>
          </a:xfrm>
          <a:prstGeom prst="rect">
            <a:avLst/>
          </a:prstGeom>
        </p:spPr>
      </p:pic>
      <p:sp>
        <p:nvSpPr>
          <p:cNvPr id="3" name="文本框 2"/>
          <p:cNvSpPr txBox="1"/>
          <p:nvPr/>
        </p:nvSpPr>
        <p:spPr>
          <a:xfrm>
            <a:off x="144543" y="1263869"/>
            <a:ext cx="6134029" cy="5186869"/>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公元前</a:t>
            </a:r>
            <a:r>
              <a:rPr lang="en-US" altLang="zh-CN"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558</a:t>
            </a: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年，居鲁士二世在波斯称王，都帕塞波里斯。</a:t>
            </a:r>
            <a:endParaRPr lang="en-US" altLang="zh-CN"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endParaRPr>
          </a:p>
          <a:p>
            <a:pPr marL="342900" indent="-342900">
              <a:lnSpc>
                <a:spcPct val="150000"/>
              </a:lnSpc>
              <a:buFont typeface="Arial" panose="020B0604020202020204" pitchFamily="34" charset="0"/>
              <a:buChar char="•"/>
            </a:pP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公元前</a:t>
            </a:r>
            <a:r>
              <a:rPr lang="en-US" altLang="zh-CN"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550</a:t>
            </a: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年居鲁士率兵灭米底王国。</a:t>
            </a:r>
            <a:endParaRPr lang="en-US" altLang="zh-CN"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endParaRPr>
          </a:p>
          <a:p>
            <a:pPr marL="342900" indent="-342900">
              <a:lnSpc>
                <a:spcPct val="150000"/>
              </a:lnSpc>
              <a:buFont typeface="Arial" panose="020B0604020202020204" pitchFamily="34" charset="0"/>
              <a:buChar char="•"/>
            </a:pP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公元前</a:t>
            </a:r>
            <a:r>
              <a:rPr lang="en-US" altLang="zh-CN"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549</a:t>
            </a: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年，征服埃兰。</a:t>
            </a:r>
            <a:endParaRPr lang="en-US" altLang="zh-CN"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endParaRPr>
          </a:p>
          <a:p>
            <a:pPr marL="342900" indent="-342900">
              <a:lnSpc>
                <a:spcPct val="150000"/>
              </a:lnSpc>
              <a:buFont typeface="Arial" panose="020B0604020202020204" pitchFamily="34" charset="0"/>
              <a:buChar char="•"/>
            </a:pP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公元前</a:t>
            </a:r>
            <a:r>
              <a:rPr lang="en-US" altLang="zh-CN"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547</a:t>
            </a: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年，灭吕底亚王国。</a:t>
            </a:r>
            <a:endParaRPr lang="en-US" altLang="zh-CN"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endParaRPr>
          </a:p>
          <a:p>
            <a:pPr marL="342900" indent="-342900">
              <a:lnSpc>
                <a:spcPct val="150000"/>
              </a:lnSpc>
              <a:buFont typeface="Arial" panose="020B0604020202020204" pitchFamily="34" charset="0"/>
              <a:buChar char="•"/>
            </a:pP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公元前</a:t>
            </a:r>
            <a:r>
              <a:rPr lang="en-US" altLang="zh-CN"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545-</a:t>
            </a: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前</a:t>
            </a:r>
            <a:r>
              <a:rPr lang="en-US" altLang="zh-CN"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539</a:t>
            </a: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年，征服巴克特里亚。</a:t>
            </a:r>
            <a:endParaRPr lang="en-US" altLang="zh-CN"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endParaRPr>
          </a:p>
          <a:p>
            <a:pPr marL="342900" indent="-342900">
              <a:lnSpc>
                <a:spcPct val="150000"/>
              </a:lnSpc>
              <a:buFont typeface="Arial" panose="020B0604020202020204" pitchFamily="34" charset="0"/>
              <a:buChar char="•"/>
            </a:pP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公元前</a:t>
            </a:r>
            <a:r>
              <a:rPr lang="en-US" altLang="zh-CN"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539</a:t>
            </a:r>
            <a:r>
              <a:rPr lang="zh-CN" altLang="en-US" sz="28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年，征服巴比伦尼亚。</a:t>
            </a:r>
          </a:p>
        </p:txBody>
      </p:sp>
      <p:pic>
        <p:nvPicPr>
          <p:cNvPr id="4" name="图片 3"/>
          <p:cNvPicPr>
            <a:picLocks noChangeAspect="1"/>
          </p:cNvPicPr>
          <p:nvPr/>
        </p:nvPicPr>
        <p:blipFill>
          <a:blip r:embed="rId3" cstate="print"/>
          <a:stretch>
            <a:fillRect/>
          </a:stretch>
        </p:blipFill>
        <p:spPr>
          <a:xfrm>
            <a:off x="8297544" y="-183931"/>
            <a:ext cx="2895600" cy="2895600"/>
          </a:xfrm>
          <a:prstGeom prst="rect">
            <a:avLst/>
          </a:prstGeom>
        </p:spPr>
      </p:pic>
      <p:sp>
        <p:nvSpPr>
          <p:cNvPr id="5" name="文本框 4"/>
          <p:cNvSpPr txBox="1"/>
          <p:nvPr/>
        </p:nvSpPr>
        <p:spPr>
          <a:xfrm>
            <a:off x="11264149" y="294373"/>
            <a:ext cx="627841" cy="2246769"/>
          </a:xfrm>
          <a:prstGeom prst="rect">
            <a:avLst/>
          </a:prstGeom>
          <a:noFill/>
        </p:spPr>
        <p:txBody>
          <a:bodyPr wrap="square" rtlCol="0">
            <a:spAutoFit/>
          </a:bodyPr>
          <a:lstStyle>
            <a:defPPr>
              <a:defRPr lang="zh-CN"/>
            </a:defPPr>
            <a:lvl1pPr>
              <a:defRPr sz="2400">
                <a:latin typeface="楷体" panose="02010609060101010101" pitchFamily="49" charset="-122"/>
                <a:ea typeface="楷体" panose="02010609060101010101" pitchFamily="49" charset="-122"/>
              </a:defRPr>
            </a:lvl1pPr>
          </a:lstStyle>
          <a:p>
            <a:r>
              <a:rPr lang="zh-CN" altLang="en-US" sz="2800" dirty="0"/>
              <a:t>居鲁士二世</a:t>
            </a:r>
          </a:p>
        </p:txBody>
      </p:sp>
      <p:sp>
        <p:nvSpPr>
          <p:cNvPr id="6" name="箭头: 五边形 5"/>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二、古代世界的帝国</a:t>
            </a:r>
          </a:p>
        </p:txBody>
      </p:sp>
      <p:sp>
        <p:nvSpPr>
          <p:cNvPr id="7" name="箭头: V 形 6"/>
          <p:cNvSpPr/>
          <p:nvPr/>
        </p:nvSpPr>
        <p:spPr>
          <a:xfrm>
            <a:off x="3379980" y="-14234"/>
            <a:ext cx="2609340" cy="730514"/>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波斯帝国</a:t>
            </a:r>
          </a:p>
        </p:txBody>
      </p:sp>
      <p:sp>
        <p:nvSpPr>
          <p:cNvPr id="8" name="箭头: V 形 7"/>
          <p:cNvSpPr/>
          <p:nvPr/>
        </p:nvSpPr>
        <p:spPr>
          <a:xfrm>
            <a:off x="5746050" y="-14759"/>
            <a:ext cx="2609340" cy="730514"/>
          </a:xfrm>
          <a:prstGeom prst="chevron">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扩张过程</a:t>
            </a:r>
          </a:p>
        </p:txBody>
      </p:sp>
      <p:pic>
        <p:nvPicPr>
          <p:cNvPr id="9" name="图片 8"/>
          <p:cNvPicPr>
            <a:picLocks noChangeAspect="1"/>
          </p:cNvPicPr>
          <p:nvPr/>
        </p:nvPicPr>
        <p:blipFill>
          <a:blip r:embed="rId2" cstate="print"/>
          <a:stretch>
            <a:fillRect/>
          </a:stretch>
        </p:blipFill>
        <p:spPr>
          <a:xfrm>
            <a:off x="6418656" y="2711669"/>
            <a:ext cx="5773344" cy="408410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fade">
                                      <p:cBhvr>
                                        <p:cTn id="26" dur="1000"/>
                                        <p:tgtEl>
                                          <p:spTgt spid="3">
                                            <p:txEl>
                                              <p:pRg st="1" end="1"/>
                                            </p:txEl>
                                          </p:spTgt>
                                        </p:tgtEl>
                                      </p:cBhvr>
                                    </p:animEffect>
                                    <p:anim calcmode="lin" valueType="num">
                                      <p:cBhvr>
                                        <p:cTn id="2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Effect transition="in" filter="fade">
                                      <p:cBhvr>
                                        <p:cTn id="33" dur="1000"/>
                                        <p:tgtEl>
                                          <p:spTgt spid="3">
                                            <p:txEl>
                                              <p:pRg st="2" end="2"/>
                                            </p:txEl>
                                          </p:spTgt>
                                        </p:tgtEl>
                                      </p:cBhvr>
                                    </p:animEffect>
                                    <p:anim calcmode="lin" valueType="num">
                                      <p:cBhvr>
                                        <p:cTn id="3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3">
                                            <p:txEl>
                                              <p:pRg st="3" end="3"/>
                                            </p:txEl>
                                          </p:spTgt>
                                        </p:tgtEl>
                                        <p:attrNameLst>
                                          <p:attrName>style.visibility</p:attrName>
                                        </p:attrNameLst>
                                      </p:cBhvr>
                                      <p:to>
                                        <p:strVal val="visible"/>
                                      </p:to>
                                    </p:set>
                                    <p:animEffect transition="in" filter="fade">
                                      <p:cBhvr>
                                        <p:cTn id="40" dur="1000"/>
                                        <p:tgtEl>
                                          <p:spTgt spid="3">
                                            <p:txEl>
                                              <p:pRg st="3" end="3"/>
                                            </p:txEl>
                                          </p:spTgt>
                                        </p:tgtEl>
                                      </p:cBhvr>
                                    </p:animEffect>
                                    <p:anim calcmode="lin" valueType="num">
                                      <p:cBhvr>
                                        <p:cTn id="41"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Effect transition="in" filter="fade">
                                      <p:cBhvr>
                                        <p:cTn id="47" dur="1000"/>
                                        <p:tgtEl>
                                          <p:spTgt spid="3">
                                            <p:txEl>
                                              <p:pRg st="4" end="4"/>
                                            </p:txEl>
                                          </p:spTgt>
                                        </p:tgtEl>
                                      </p:cBhvr>
                                    </p:animEffect>
                                    <p:anim calcmode="lin" valueType="num">
                                      <p:cBhvr>
                                        <p:cTn id="4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3">
                                            <p:txEl>
                                              <p:pRg st="5" end="5"/>
                                            </p:txEl>
                                          </p:spTgt>
                                        </p:tgtEl>
                                        <p:attrNameLst>
                                          <p:attrName>style.visibility</p:attrName>
                                        </p:attrNameLst>
                                      </p:cBhvr>
                                      <p:to>
                                        <p:strVal val="visible"/>
                                      </p:to>
                                    </p:set>
                                    <p:animEffect transition="in" filter="fade">
                                      <p:cBhvr>
                                        <p:cTn id="54" dur="1000"/>
                                        <p:tgtEl>
                                          <p:spTgt spid="3">
                                            <p:txEl>
                                              <p:pRg st="5" end="5"/>
                                            </p:txEl>
                                          </p:spTgt>
                                        </p:tgtEl>
                                      </p:cBhvr>
                                    </p:animEffect>
                                    <p:anim calcmode="lin" valueType="num">
                                      <p:cBhvr>
                                        <p:cTn id="55"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56"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视频水印大"/>
          <p:cNvPicPr>
            <a:picLocks noChangeAspect="1"/>
          </p:cNvPicPr>
          <p:nvPr/>
        </p:nvPicPr>
        <p:blipFill>
          <a:blip r:embed="rId2" cstate="print"/>
          <a:stretch>
            <a:fillRect/>
          </a:stretch>
        </p:blipFill>
        <p:spPr>
          <a:xfrm>
            <a:off x="882015" y="3092450"/>
            <a:ext cx="4864100" cy="673100"/>
          </a:xfrm>
          <a:prstGeom prst="rect">
            <a:avLst/>
          </a:prstGeom>
        </p:spPr>
      </p:pic>
      <p:sp>
        <p:nvSpPr>
          <p:cNvPr id="3" name="文本框 2"/>
          <p:cNvSpPr txBox="1"/>
          <p:nvPr/>
        </p:nvSpPr>
        <p:spPr>
          <a:xfrm>
            <a:off x="2240280" y="1077428"/>
            <a:ext cx="9342120" cy="743986"/>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公元前</a:t>
            </a:r>
            <a:r>
              <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526</a:t>
            </a: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年，居鲁士之子冈比西二世远征埃及。</a:t>
            </a:r>
          </a:p>
        </p:txBody>
      </p:sp>
      <p:pic>
        <p:nvPicPr>
          <p:cNvPr id="5" name="图片 4"/>
          <p:cNvPicPr>
            <a:picLocks noChangeAspect="1"/>
          </p:cNvPicPr>
          <p:nvPr/>
        </p:nvPicPr>
        <p:blipFill>
          <a:blip r:embed="rId3" cstate="print"/>
          <a:stretch>
            <a:fillRect/>
          </a:stretch>
        </p:blipFill>
        <p:spPr>
          <a:xfrm>
            <a:off x="135746" y="2013585"/>
            <a:ext cx="5810250" cy="3714750"/>
          </a:xfrm>
          <a:prstGeom prst="rect">
            <a:avLst/>
          </a:prstGeom>
        </p:spPr>
      </p:pic>
      <p:sp>
        <p:nvSpPr>
          <p:cNvPr id="6" name="矩形 5"/>
          <p:cNvSpPr/>
          <p:nvPr/>
        </p:nvSpPr>
        <p:spPr>
          <a:xfrm>
            <a:off x="135746" y="5945590"/>
            <a:ext cx="5938376" cy="523220"/>
          </a:xfrm>
          <a:prstGeom prst="rect">
            <a:avLst/>
          </a:prstGeom>
          <a:noFill/>
        </p:spPr>
        <p:txBody>
          <a:bodyPr wrap="square" rtlCol="0">
            <a:spAutoFit/>
          </a:bodyPr>
          <a:lstStyle/>
          <a:p>
            <a:r>
              <a:rPr lang="zh-CN" altLang="en-US" sz="2800" dirty="0">
                <a:latin typeface="楷体" panose="02010609060101010101" pitchFamily="49" charset="-122"/>
                <a:ea typeface="楷体" panose="02010609060101010101" pitchFamily="49" charset="-122"/>
              </a:rPr>
              <a:t>冈比西二世征服埃及的波斯绘画</a:t>
            </a:r>
          </a:p>
        </p:txBody>
      </p:sp>
      <p:pic>
        <p:nvPicPr>
          <p:cNvPr id="7" name="图片 6"/>
          <p:cNvPicPr>
            <a:picLocks noChangeAspect="1"/>
          </p:cNvPicPr>
          <p:nvPr/>
        </p:nvPicPr>
        <p:blipFill>
          <a:blip r:embed="rId4" cstate="print"/>
          <a:stretch>
            <a:fillRect/>
          </a:stretch>
        </p:blipFill>
        <p:spPr>
          <a:xfrm>
            <a:off x="6418656" y="2711669"/>
            <a:ext cx="5773344" cy="4084105"/>
          </a:xfrm>
          <a:prstGeom prst="rect">
            <a:avLst/>
          </a:prstGeom>
        </p:spPr>
      </p:pic>
      <p:sp>
        <p:nvSpPr>
          <p:cNvPr id="8" name="箭头: 五边形 7"/>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二、古代世界的帝国</a:t>
            </a:r>
          </a:p>
        </p:txBody>
      </p:sp>
      <p:sp>
        <p:nvSpPr>
          <p:cNvPr id="9" name="箭头: V 形 8"/>
          <p:cNvSpPr/>
          <p:nvPr/>
        </p:nvSpPr>
        <p:spPr>
          <a:xfrm>
            <a:off x="3379980" y="-14234"/>
            <a:ext cx="2609340" cy="730514"/>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波斯帝国</a:t>
            </a:r>
          </a:p>
        </p:txBody>
      </p:sp>
      <p:sp>
        <p:nvSpPr>
          <p:cNvPr id="10" name="箭头: V 形 9"/>
          <p:cNvSpPr/>
          <p:nvPr/>
        </p:nvSpPr>
        <p:spPr>
          <a:xfrm>
            <a:off x="5746050" y="-14759"/>
            <a:ext cx="2609340" cy="730514"/>
          </a:xfrm>
          <a:prstGeom prst="chevron">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扩张过程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328160" y="936744"/>
            <a:ext cx="7711440" cy="1482650"/>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公元前</a:t>
            </a:r>
            <a:r>
              <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517</a:t>
            </a: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大流士远征印度</a:t>
            </a:r>
            <a:endPar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endParaRPr>
          </a:p>
          <a:p>
            <a:pPr marL="342900" indent="-342900">
              <a:lnSpc>
                <a:spcPct val="150000"/>
              </a:lnSpc>
              <a:buFont typeface="Arial" panose="020B0604020202020204" pitchFamily="34" charset="0"/>
              <a:buChar char="•"/>
            </a:pP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公元前</a:t>
            </a:r>
            <a:r>
              <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515-</a:t>
            </a: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前</a:t>
            </a:r>
            <a:r>
              <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513</a:t>
            </a: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年征服色雷斯地区。</a:t>
            </a:r>
          </a:p>
        </p:txBody>
      </p:sp>
      <p:pic>
        <p:nvPicPr>
          <p:cNvPr id="4" name="图片 3"/>
          <p:cNvPicPr>
            <a:picLocks noChangeAspect="1"/>
          </p:cNvPicPr>
          <p:nvPr/>
        </p:nvPicPr>
        <p:blipFill>
          <a:blip r:embed="rId2" cstate="print"/>
          <a:stretch>
            <a:fillRect/>
          </a:stretch>
        </p:blipFill>
        <p:spPr>
          <a:xfrm flipH="1">
            <a:off x="1433009" y="2301240"/>
            <a:ext cx="2895151" cy="3944218"/>
          </a:xfrm>
          <a:prstGeom prst="rect">
            <a:avLst/>
          </a:prstGeom>
        </p:spPr>
      </p:pic>
      <p:sp>
        <p:nvSpPr>
          <p:cNvPr id="7" name="文本框 6"/>
          <p:cNvSpPr txBox="1"/>
          <p:nvPr/>
        </p:nvSpPr>
        <p:spPr>
          <a:xfrm>
            <a:off x="2125867" y="6245458"/>
            <a:ext cx="1996665" cy="523220"/>
          </a:xfrm>
          <a:prstGeom prst="rect">
            <a:avLst/>
          </a:prstGeom>
          <a:noFill/>
        </p:spPr>
        <p:txBody>
          <a:bodyPr wrap="square" rtlCol="0">
            <a:spAutoFit/>
          </a:bodyPr>
          <a:lstStyle>
            <a:defPPr>
              <a:defRPr lang="zh-CN"/>
            </a:defPPr>
            <a:lvl1pPr>
              <a:defRPr sz="2400">
                <a:latin typeface="楷体" panose="02010609060101010101" pitchFamily="49" charset="-122"/>
                <a:ea typeface="楷体" panose="02010609060101010101" pitchFamily="49" charset="-122"/>
              </a:defRPr>
            </a:lvl1pPr>
          </a:lstStyle>
          <a:p>
            <a:r>
              <a:rPr lang="zh-CN" altLang="en-US" sz="2800" dirty="0"/>
              <a:t>大流士一世</a:t>
            </a:r>
          </a:p>
        </p:txBody>
      </p:sp>
      <p:pic>
        <p:nvPicPr>
          <p:cNvPr id="8" name="图片 7"/>
          <p:cNvPicPr>
            <a:picLocks noChangeAspect="1"/>
          </p:cNvPicPr>
          <p:nvPr/>
        </p:nvPicPr>
        <p:blipFill>
          <a:blip r:embed="rId3" cstate="print"/>
          <a:stretch>
            <a:fillRect/>
          </a:stretch>
        </p:blipFill>
        <p:spPr>
          <a:xfrm>
            <a:off x="6418656" y="2711669"/>
            <a:ext cx="5773344" cy="4084105"/>
          </a:xfrm>
          <a:prstGeom prst="rect">
            <a:avLst/>
          </a:prstGeom>
        </p:spPr>
      </p:pic>
      <p:sp>
        <p:nvSpPr>
          <p:cNvPr id="9" name="箭头: 五边形 8"/>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二、古代世界的帝国</a:t>
            </a:r>
          </a:p>
        </p:txBody>
      </p:sp>
      <p:sp>
        <p:nvSpPr>
          <p:cNvPr id="10" name="箭头: V 形 9"/>
          <p:cNvSpPr/>
          <p:nvPr/>
        </p:nvSpPr>
        <p:spPr>
          <a:xfrm>
            <a:off x="3379980" y="-14234"/>
            <a:ext cx="2609340" cy="730514"/>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波斯帝国</a:t>
            </a:r>
          </a:p>
        </p:txBody>
      </p:sp>
      <p:sp>
        <p:nvSpPr>
          <p:cNvPr id="11" name="箭头: V 形 10"/>
          <p:cNvSpPr/>
          <p:nvPr/>
        </p:nvSpPr>
        <p:spPr>
          <a:xfrm>
            <a:off x="5746050" y="-14759"/>
            <a:ext cx="2609340" cy="730514"/>
          </a:xfrm>
          <a:prstGeom prst="chevron">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扩张过程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3"/>
          <p:cNvGraphicFramePr>
            <a:graphicFrameLocks noGrp="1"/>
          </p:cNvGraphicFramePr>
          <p:nvPr/>
        </p:nvGraphicFramePr>
        <p:xfrm>
          <a:off x="444341" y="784043"/>
          <a:ext cx="6246302" cy="5868634"/>
        </p:xfrm>
        <a:graphic>
          <a:graphicData uri="http://schemas.openxmlformats.org/drawingml/2006/table">
            <a:tbl>
              <a:tblPr firstRow="1" bandRow="1">
                <a:tableStyleId>{5940675A-B579-460E-94D1-54222C63F5DA}</a:tableStyleId>
              </a:tblPr>
              <a:tblGrid>
                <a:gridCol w="857012"/>
                <a:gridCol w="2716740"/>
                <a:gridCol w="2672550"/>
              </a:tblGrid>
              <a:tr h="760307">
                <a:tc>
                  <a:txBody>
                    <a:bodyPr/>
                    <a:lstStyle/>
                    <a:p>
                      <a:pPr marL="0" algn="ctr" defTabSz="914400" rtl="0" eaLnBrk="1" latinLnBrk="0" hangingPunct="1"/>
                      <a:r>
                        <a:rPr lang="zh-CN" altLang="en-US" sz="3200" b="1" kern="1200" dirty="0">
                          <a:solidFill>
                            <a:schemeClr val="tx1"/>
                          </a:solidFill>
                          <a:latin typeface="黑体" panose="02010609060101010101" pitchFamily="49" charset="-122"/>
                          <a:ea typeface="黑体" panose="02010609060101010101" pitchFamily="49" charset="-122"/>
                          <a:cs typeface="+mn-cs"/>
                        </a:rPr>
                        <a:t>神</a:t>
                      </a:r>
                    </a:p>
                  </a:txBody>
                  <a:tcPr anchor="ct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defRPr/>
                      </a:pPr>
                      <a:r>
                        <a:rPr lang="zh-CN" altLang="en-US" sz="3200" b="1" kern="1200" dirty="0">
                          <a:solidFill>
                            <a:schemeClr val="tx1"/>
                          </a:solidFill>
                          <a:latin typeface="黑体" panose="02010609060101010101" pitchFamily="49" charset="-122"/>
                          <a:ea typeface="黑体" panose="02010609060101010101" pitchFamily="49" charset="-122"/>
                          <a:cs typeface="+mn-cs"/>
                        </a:rPr>
                        <a:t>阿胡拉马兹达</a:t>
                      </a:r>
                    </a:p>
                  </a:txBody>
                  <a:tcPr anchor="ctr"/>
                </a:tc>
                <a:tc hMerge="1">
                  <a:txBody>
                    <a:bodyPr/>
                    <a:lstStyle/>
                    <a:p>
                      <a:endParaRPr lang="zh-CN"/>
                    </a:p>
                  </a:txBody>
                  <a:tcPr/>
                </a:tc>
              </a:tr>
              <a:tr h="947276">
                <a:tc>
                  <a:txBody>
                    <a:bodyPr/>
                    <a:lstStyle/>
                    <a:p>
                      <a:pPr marL="0" algn="ctr" defTabSz="914400" rtl="0" eaLnBrk="1" latinLnBrk="0" hangingPunct="1"/>
                      <a:r>
                        <a:rPr lang="zh-CN" altLang="en-US" sz="3200" b="1" kern="1200" dirty="0">
                          <a:solidFill>
                            <a:schemeClr val="tx1"/>
                          </a:solidFill>
                          <a:latin typeface="黑体" panose="02010609060101010101" pitchFamily="49" charset="-122"/>
                          <a:ea typeface="黑体" panose="02010609060101010101" pitchFamily="49" charset="-122"/>
                          <a:cs typeface="+mn-cs"/>
                        </a:rPr>
                        <a:t>中央</a:t>
                      </a:r>
                    </a:p>
                  </a:txBody>
                  <a:tcPr anchor="ctr"/>
                </a:tc>
                <a:tc gridSpan="2">
                  <a:txBody>
                    <a:bodyPr/>
                    <a:lstStyle/>
                    <a:p>
                      <a:pPr marL="0" algn="ctr" defTabSz="914400" rtl="0" eaLnBrk="1" latinLnBrk="0" hangingPunct="1"/>
                      <a:r>
                        <a:rPr lang="zh-CN" altLang="en-US" sz="3200" b="1" kern="1200" dirty="0">
                          <a:solidFill>
                            <a:schemeClr val="tx1"/>
                          </a:solidFill>
                          <a:latin typeface="黑体" panose="02010609060101010101" pitchFamily="49" charset="-122"/>
                          <a:ea typeface="黑体" panose="02010609060101010101" pitchFamily="49" charset="-122"/>
                          <a:cs typeface="+mn-cs"/>
                        </a:rPr>
                        <a:t>国王控制行政权、军权和司法权等权。</a:t>
                      </a:r>
                    </a:p>
                  </a:txBody>
                  <a:tcPr anchor="ctr"/>
                </a:tc>
                <a:tc hMerge="1">
                  <a:txBody>
                    <a:bodyPr/>
                    <a:lstStyle/>
                    <a:p>
                      <a:endParaRPr lang="zh-CN"/>
                    </a:p>
                  </a:txBody>
                  <a:tcPr/>
                </a:tc>
              </a:tr>
              <a:tr h="664946">
                <a:tc rowSpan="3">
                  <a:txBody>
                    <a:bodyPr/>
                    <a:lstStyle/>
                    <a:p>
                      <a:pPr marL="0" algn="ctr" defTabSz="914400" rtl="0" eaLnBrk="1" latinLnBrk="0" hangingPunct="1"/>
                      <a:r>
                        <a:rPr lang="zh-CN" altLang="en-US" sz="3200" b="1" kern="1200" dirty="0">
                          <a:solidFill>
                            <a:schemeClr val="tx1"/>
                          </a:solidFill>
                          <a:latin typeface="黑体" panose="02010609060101010101" pitchFamily="49" charset="-122"/>
                          <a:ea typeface="黑体" panose="02010609060101010101" pitchFamily="49" charset="-122"/>
                          <a:cs typeface="+mn-cs"/>
                        </a:rPr>
                        <a:t>地方</a:t>
                      </a:r>
                    </a:p>
                  </a:txBody>
                  <a:tcPr anchor="ctr"/>
                </a:tc>
                <a:tc>
                  <a:txBody>
                    <a:bodyPr/>
                    <a:lstStyle/>
                    <a:p>
                      <a:pPr marL="0" algn="ctr" defTabSz="914400" rtl="0" eaLnBrk="1" latinLnBrk="0" hangingPunct="1"/>
                      <a:r>
                        <a:rPr lang="zh-CN" altLang="en-US" sz="3200" b="1" kern="1200" dirty="0">
                          <a:solidFill>
                            <a:schemeClr val="tx1"/>
                          </a:solidFill>
                          <a:latin typeface="黑体" panose="02010609060101010101" pitchFamily="49" charset="-122"/>
                          <a:ea typeface="黑体" panose="02010609060101010101" pitchFamily="49" charset="-122"/>
                          <a:cs typeface="+mn-cs"/>
                        </a:rPr>
                        <a:t>行政</a:t>
                      </a:r>
                    </a:p>
                  </a:txBody>
                  <a:tcPr anchor="ctr"/>
                </a:tc>
                <a:tc>
                  <a:txBody>
                    <a:bodyPr/>
                    <a:lstStyle/>
                    <a:p>
                      <a:pPr marL="0" algn="ctr" defTabSz="914400" rtl="0" eaLnBrk="1" latinLnBrk="0" hangingPunct="1"/>
                      <a:r>
                        <a:rPr lang="zh-CN" altLang="en-US" sz="3200" b="1" kern="1200" dirty="0">
                          <a:solidFill>
                            <a:schemeClr val="tx1"/>
                          </a:solidFill>
                          <a:latin typeface="黑体" panose="02010609060101010101" pitchFamily="49" charset="-122"/>
                          <a:ea typeface="黑体" panose="02010609060101010101" pitchFamily="49" charset="-122"/>
                          <a:cs typeface="+mn-cs"/>
                        </a:rPr>
                        <a:t>军事</a:t>
                      </a:r>
                    </a:p>
                  </a:txBody>
                  <a:tcPr anchor="ctr"/>
                </a:tc>
              </a:tr>
              <a:tr h="2658486">
                <a:tc vMerge="1">
                  <a:txBody>
                    <a:bodyPr/>
                    <a:lstStyle/>
                    <a:p>
                      <a:endParaRPr lang="zh-CN"/>
                    </a:p>
                  </a:txBody>
                  <a:tcPr/>
                </a:tc>
                <a:tc>
                  <a:txBody>
                    <a:bodyPr/>
                    <a:lstStyle/>
                    <a:p>
                      <a:pPr marL="0" algn="ctr" defTabSz="914400" rtl="0" eaLnBrk="1" latinLnBrk="0" hangingPunct="1"/>
                      <a:r>
                        <a:rPr lang="zh-CN" altLang="en-US" sz="3200" b="1" kern="1200" dirty="0">
                          <a:solidFill>
                            <a:schemeClr val="tx1"/>
                          </a:solidFill>
                          <a:latin typeface="黑体" panose="02010609060101010101" pitchFamily="49" charset="-122"/>
                          <a:ea typeface="黑体" panose="02010609060101010101" pitchFamily="49" charset="-122"/>
                          <a:cs typeface="+mn-cs"/>
                        </a:rPr>
                        <a:t> 划分多个行省，设总督治理，总督负责地区行政和赋税</a:t>
                      </a:r>
                    </a:p>
                  </a:txBody>
                  <a:tcPr anchor="ctr"/>
                </a:tc>
                <a:tc>
                  <a:txBody>
                    <a:bodyPr/>
                    <a:lstStyle/>
                    <a:p>
                      <a:pPr marL="0" algn="ctr" defTabSz="914400" rtl="0" eaLnBrk="1" latinLnBrk="0" hangingPunct="1"/>
                      <a:r>
                        <a:rPr lang="zh-CN" altLang="en-US" sz="3200" b="1" kern="1200" dirty="0">
                          <a:solidFill>
                            <a:schemeClr val="tx1"/>
                          </a:solidFill>
                          <a:latin typeface="黑体" panose="02010609060101010101" pitchFamily="49" charset="-122"/>
                          <a:ea typeface="黑体" panose="02010609060101010101" pitchFamily="49" charset="-122"/>
                          <a:cs typeface="+mn-cs"/>
                        </a:rPr>
                        <a:t>全国划分五大军区，每个军区下辖若干省军区，军区长官由国王任命</a:t>
                      </a:r>
                    </a:p>
                  </a:txBody>
                  <a:tcPr anchor="ctr"/>
                </a:tc>
              </a:tr>
              <a:tr h="718095">
                <a:tc vMerge="1">
                  <a:txBody>
                    <a:bodyPr/>
                    <a:lstStyle/>
                    <a:p>
                      <a:endParaRPr lang="zh-CN"/>
                    </a:p>
                  </a:txBody>
                  <a:tcPr anchor="ctr"/>
                </a:tc>
                <a:tc gridSpan="2">
                  <a:txBody>
                    <a:bodyPr/>
                    <a:lstStyle/>
                    <a:p>
                      <a:pPr marL="0" algn="ctr" defTabSz="914400" rtl="0" eaLnBrk="1" latinLnBrk="0" hangingPunct="1"/>
                      <a:r>
                        <a:rPr lang="zh-CN" altLang="en-US" sz="3200" b="1" kern="1200" dirty="0">
                          <a:solidFill>
                            <a:schemeClr val="tx1"/>
                          </a:solidFill>
                          <a:latin typeface="黑体" panose="02010609060101010101" pitchFamily="49" charset="-122"/>
                          <a:ea typeface="黑体" panose="02010609060101010101" pitchFamily="49" charset="-122"/>
                          <a:cs typeface="+mn-cs"/>
                        </a:rPr>
                        <a:t>总督和军区长官互相监督</a:t>
                      </a:r>
                    </a:p>
                  </a:txBody>
                  <a:tcPr anchor="ctr"/>
                </a:tc>
                <a:tc hMerge="1">
                  <a:txBody>
                    <a:bodyPr/>
                    <a:lstStyle/>
                    <a:p>
                      <a:endParaRPr lang="zh-CN"/>
                    </a:p>
                  </a:txBody>
                  <a:tcPr anchor="ctr"/>
                </a:tc>
              </a:tr>
            </a:tbl>
          </a:graphicData>
        </a:graphic>
      </p:graphicFrame>
      <p:sp>
        <p:nvSpPr>
          <p:cNvPr id="7" name="文本框 6"/>
          <p:cNvSpPr txBox="1"/>
          <p:nvPr/>
        </p:nvSpPr>
        <p:spPr>
          <a:xfrm>
            <a:off x="7050720" y="4659777"/>
            <a:ext cx="4696939" cy="1482650"/>
          </a:xfrm>
          <a:prstGeom prst="rect">
            <a:avLst/>
          </a:prstGeom>
          <a:noFill/>
        </p:spPr>
        <p:txBody>
          <a:bodyPr wrap="square" rtlCol="0">
            <a:spAutoFit/>
          </a:bodyPr>
          <a:lstStyle/>
          <a:p>
            <a:pPr>
              <a:lnSpc>
                <a:spcPct val="150000"/>
              </a:lnSpc>
            </a:pP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大流士统一帝国的铸币制度，同时建立驿道制度</a:t>
            </a:r>
          </a:p>
        </p:txBody>
      </p:sp>
      <p:pic>
        <p:nvPicPr>
          <p:cNvPr id="8" name="图片 7"/>
          <p:cNvPicPr>
            <a:picLocks noChangeAspect="1"/>
          </p:cNvPicPr>
          <p:nvPr/>
        </p:nvPicPr>
        <p:blipFill>
          <a:blip r:embed="rId2" cstate="print"/>
          <a:stretch>
            <a:fillRect/>
          </a:stretch>
        </p:blipFill>
        <p:spPr>
          <a:xfrm>
            <a:off x="7597140" y="1108889"/>
            <a:ext cx="3910642" cy="2072640"/>
          </a:xfrm>
          <a:prstGeom prst="rect">
            <a:avLst/>
          </a:prstGeom>
        </p:spPr>
      </p:pic>
      <p:sp>
        <p:nvSpPr>
          <p:cNvPr id="5" name="箭头: 五边形 4"/>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二、古代世界的帝国</a:t>
            </a:r>
          </a:p>
        </p:txBody>
      </p:sp>
      <p:sp>
        <p:nvSpPr>
          <p:cNvPr id="6" name="箭头: V 形 5"/>
          <p:cNvSpPr/>
          <p:nvPr/>
        </p:nvSpPr>
        <p:spPr>
          <a:xfrm>
            <a:off x="3379980" y="-14234"/>
            <a:ext cx="2609340" cy="730514"/>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波斯帝国</a:t>
            </a:r>
          </a:p>
        </p:txBody>
      </p:sp>
      <p:sp>
        <p:nvSpPr>
          <p:cNvPr id="9" name="文本框 8"/>
          <p:cNvSpPr txBox="1"/>
          <p:nvPr/>
        </p:nvSpPr>
        <p:spPr>
          <a:xfrm>
            <a:off x="7835604" y="3207990"/>
            <a:ext cx="3637872" cy="954107"/>
          </a:xfrm>
          <a:prstGeom prst="rect">
            <a:avLst/>
          </a:prstGeom>
          <a:noFill/>
        </p:spPr>
        <p:txBody>
          <a:bodyPr wrap="square" rtlCol="0">
            <a:spAutoFit/>
          </a:bodyPr>
          <a:lstStyle>
            <a:defPPr>
              <a:defRPr lang="zh-CN"/>
            </a:defPPr>
            <a:lvl1pPr>
              <a:defRPr sz="2400">
                <a:latin typeface="楷体" panose="02010609060101010101" pitchFamily="49" charset="-122"/>
                <a:ea typeface="楷体" panose="02010609060101010101" pitchFamily="49" charset="-122"/>
              </a:defRPr>
            </a:lvl1pPr>
          </a:lstStyle>
          <a:p>
            <a:pPr algn="ctr"/>
            <a:r>
              <a:rPr lang="zh-CN" altLang="en-US" sz="2800" dirty="0"/>
              <a:t>大流克</a:t>
            </a:r>
            <a:endParaRPr lang="en-US" altLang="zh-CN" sz="2800" dirty="0"/>
          </a:p>
          <a:p>
            <a:pPr algn="ctr"/>
            <a:r>
              <a:rPr lang="zh-CN" altLang="en-US" sz="2800" dirty="0"/>
              <a:t>（波斯帝国的金币）</a:t>
            </a:r>
          </a:p>
        </p:txBody>
      </p:sp>
      <p:sp>
        <p:nvSpPr>
          <p:cNvPr id="10" name="箭头: V 形 9"/>
          <p:cNvSpPr/>
          <p:nvPr/>
        </p:nvSpPr>
        <p:spPr>
          <a:xfrm>
            <a:off x="5746050" y="-14759"/>
            <a:ext cx="2609340" cy="730514"/>
          </a:xfrm>
          <a:prstGeom prst="chevron">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制度</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65760" y="1243390"/>
            <a:ext cx="11353800" cy="5175969"/>
          </a:xfrm>
          <a:prstGeom prst="rect">
            <a:avLst/>
          </a:prstGeom>
          <a:noFill/>
        </p:spPr>
        <p:txBody>
          <a:bodyPr wrap="square" rtlCol="0">
            <a:spAutoFit/>
          </a:bodyPr>
          <a:lstStyle/>
          <a:p>
            <a:pPr marL="342900" indent="-342900">
              <a:lnSpc>
                <a:spcPct val="150000"/>
              </a:lnSpc>
              <a:buFont typeface="Arial" panose="020B0604020202020204" pitchFamily="34" charset="0"/>
              <a:buChar char="•"/>
            </a:pP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波斯帝国是历史上</a:t>
            </a:r>
            <a:r>
              <a:rPr lang="zh-CN" altLang="en-US" sz="3200" dirty="0">
                <a:solidFill>
                  <a:srgbClr val="FF0000"/>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第一个囊括两河、埃及和印度文明的帝国</a:t>
            </a: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，也接近希腊文明的边缘（希波战争）。</a:t>
            </a:r>
            <a:endPar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endParaRPr>
          </a:p>
          <a:p>
            <a:pPr marL="342900" indent="-342900">
              <a:lnSpc>
                <a:spcPct val="150000"/>
              </a:lnSpc>
              <a:buFont typeface="Arial" panose="020B0604020202020204" pitchFamily="34" charset="0"/>
              <a:buChar char="•"/>
            </a:pP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为了维持统治，波斯帝国形成了</a:t>
            </a:r>
            <a:r>
              <a:rPr lang="zh-CN" altLang="en-US" sz="3200" dirty="0">
                <a:solidFill>
                  <a:srgbClr val="FF0000"/>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一套比较完善的制度</a:t>
            </a: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，这套制度又被之后的亚历山大帝国和罗马帝国继承。</a:t>
            </a:r>
            <a:endPar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endParaRPr>
          </a:p>
          <a:p>
            <a:pPr marL="342900" indent="-342900">
              <a:lnSpc>
                <a:spcPct val="150000"/>
              </a:lnSpc>
              <a:buFont typeface="Arial" panose="020B0604020202020204" pitchFamily="34" charset="0"/>
              <a:buChar char="•"/>
            </a:pP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波斯帝国的形成是西亚和北非和地中海东部地区长期</a:t>
            </a:r>
            <a:r>
              <a:rPr lang="zh-CN" altLang="en-US" sz="3200" dirty="0">
                <a:solidFill>
                  <a:srgbClr val="FF0000"/>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交流的产物</a:t>
            </a: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，其建立也促进了帝国内部不同文明的交流，但是也限制，甚至断绝了三大文明与古希腊文明的交流。</a:t>
            </a:r>
          </a:p>
        </p:txBody>
      </p:sp>
      <p:sp>
        <p:nvSpPr>
          <p:cNvPr id="3" name="箭头: 五边形 2"/>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二、古代世界的帝国</a:t>
            </a:r>
          </a:p>
        </p:txBody>
      </p:sp>
      <p:sp>
        <p:nvSpPr>
          <p:cNvPr id="4" name="箭头: V 形 3"/>
          <p:cNvSpPr/>
          <p:nvPr/>
        </p:nvSpPr>
        <p:spPr>
          <a:xfrm>
            <a:off x="3379980" y="-14234"/>
            <a:ext cx="2609340" cy="730514"/>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波斯帝国</a:t>
            </a:r>
          </a:p>
        </p:txBody>
      </p:sp>
      <p:sp>
        <p:nvSpPr>
          <p:cNvPr id="5" name="箭头: V 形 4"/>
          <p:cNvSpPr/>
          <p:nvPr/>
        </p:nvSpPr>
        <p:spPr>
          <a:xfrm>
            <a:off x="5746050" y="-14759"/>
            <a:ext cx="2609340" cy="730514"/>
          </a:xfrm>
          <a:prstGeom prst="chevron">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影响</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916680" y="578252"/>
            <a:ext cx="7833360" cy="5701495"/>
          </a:xfrm>
          <a:prstGeom prst="rect">
            <a:avLst/>
          </a:prstGeom>
          <a:noFill/>
          <a:ln>
            <a:noFill/>
          </a:ln>
          <a:effectLst/>
        </p:spPr>
      </p:pic>
      <p:sp>
        <p:nvSpPr>
          <p:cNvPr id="4" name="文本框 3"/>
          <p:cNvSpPr txBox="1"/>
          <p:nvPr/>
        </p:nvSpPr>
        <p:spPr>
          <a:xfrm>
            <a:off x="807720" y="2425022"/>
            <a:ext cx="2956560" cy="2221314"/>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defPPr>
              <a:defRPr lang="zh-CN"/>
            </a:defPPr>
            <a:lvl1pPr>
              <a:lnSpc>
                <a:spcPct val="150000"/>
              </a:lnSpc>
              <a:defRPr sz="2800" b="1">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defRPr>
            </a:lvl1pPr>
          </a:lstStyle>
          <a:p>
            <a:r>
              <a:rPr lang="zh-CN" altLang="en-US" sz="3200" dirty="0">
                <a:effectLst/>
              </a:rPr>
              <a:t>亚历山大帝国：</a:t>
            </a:r>
            <a:endParaRPr lang="en-US" altLang="zh-CN" sz="3200" dirty="0">
              <a:effectLst/>
            </a:endParaRPr>
          </a:p>
          <a:p>
            <a:r>
              <a:rPr lang="zh-CN" altLang="en-US" sz="3200" b="0" dirty="0">
                <a:effectLst/>
              </a:rPr>
              <a:t>将希腊文化推向亚非</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1000" b="-46000"/>
          </a:stretch>
        </a:blipFill>
        <a:effectLst/>
      </p:bgPr>
    </p:bg>
    <p:spTree>
      <p:nvGrpSpPr>
        <p:cNvPr id="1" name=""/>
        <p:cNvGrpSpPr/>
        <p:nvPr/>
      </p:nvGrpSpPr>
      <p:grpSpPr>
        <a:xfrm>
          <a:off x="0" y="0"/>
          <a:ext cx="0" cy="0"/>
          <a:chOff x="0" y="0"/>
          <a:chExt cx="0" cy="0"/>
        </a:xfrm>
      </p:grpSpPr>
      <p:sp>
        <p:nvSpPr>
          <p:cNvPr id="3" name="椭圆 2"/>
          <p:cNvSpPr/>
          <p:nvPr/>
        </p:nvSpPr>
        <p:spPr>
          <a:xfrm>
            <a:off x="121920" y="1219200"/>
            <a:ext cx="1264920" cy="88392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矩形 42"/>
          <p:cNvSpPr/>
          <p:nvPr/>
        </p:nvSpPr>
        <p:spPr>
          <a:xfrm>
            <a:off x="2941320" y="0"/>
            <a:ext cx="9250680" cy="2576667"/>
          </a:xfrm>
          <a:prstGeom prst="rect">
            <a:avLst/>
          </a:prstGeom>
          <a:solidFill>
            <a:schemeClr val="bg1"/>
          </a:solidFill>
        </p:spPr>
        <p:txBody>
          <a:bodyPr wrap="square">
            <a:spAutoFit/>
          </a:bodyPr>
          <a:lstStyle/>
          <a:p>
            <a:pPr>
              <a:lnSpc>
                <a:spcPct val="150000"/>
              </a:lnSpc>
            </a:pPr>
            <a:r>
              <a:rPr lang="zh-CN" altLang="en-US" sz="2800" dirty="0">
                <a:latin typeface="黑体" panose="02010609060101010101" pitchFamily="49" charset="-122"/>
                <a:ea typeface="黑体" panose="02010609060101010101" pitchFamily="49" charset="-122"/>
              </a:rPr>
              <a:t>马其顿位于希腊北部，其文明发展程度长期低于南部的希腊城邦。公元前</a:t>
            </a:r>
            <a:r>
              <a:rPr lang="en-US" altLang="zh-CN" sz="2800" dirty="0">
                <a:latin typeface="黑体" panose="02010609060101010101" pitchFamily="49" charset="-122"/>
                <a:ea typeface="黑体" panose="02010609060101010101" pitchFamily="49" charset="-122"/>
              </a:rPr>
              <a:t>5</a:t>
            </a:r>
            <a:r>
              <a:rPr lang="zh-CN" altLang="en-US" sz="2800" dirty="0">
                <a:latin typeface="黑体" panose="02010609060101010101" pitchFamily="49" charset="-122"/>
                <a:ea typeface="黑体" panose="02010609060101010101" pitchFamily="49" charset="-122"/>
              </a:rPr>
              <a:t>世纪初，马其顿一度受到波斯统治。公元前</a:t>
            </a:r>
            <a:r>
              <a:rPr lang="en-US" altLang="zh-CN" sz="2800" dirty="0">
                <a:latin typeface="黑体" panose="02010609060101010101" pitchFamily="49" charset="-122"/>
                <a:ea typeface="黑体" panose="02010609060101010101" pitchFamily="49" charset="-122"/>
              </a:rPr>
              <a:t>4</a:t>
            </a:r>
            <a:r>
              <a:rPr lang="zh-CN" altLang="en-US" sz="2800" dirty="0">
                <a:latin typeface="黑体" panose="02010609060101010101" pitchFamily="49" charset="-122"/>
                <a:ea typeface="黑体" panose="02010609060101010101" pitchFamily="49" charset="-122"/>
              </a:rPr>
              <a:t>世纪后，马其顿成为希腊北部重要国家，并大力吸收希腊文化。</a:t>
            </a:r>
          </a:p>
        </p:txBody>
      </p:sp>
      <p:sp>
        <p:nvSpPr>
          <p:cNvPr id="44" name="矩形 43"/>
          <p:cNvSpPr/>
          <p:nvPr/>
        </p:nvSpPr>
        <p:spPr>
          <a:xfrm>
            <a:off x="7620" y="2991426"/>
            <a:ext cx="6096000" cy="1284006"/>
          </a:xfrm>
          <a:prstGeom prst="rect">
            <a:avLst/>
          </a:prstGeom>
          <a:solidFill>
            <a:schemeClr val="bg1"/>
          </a:solidFill>
        </p:spPr>
        <p:txBody>
          <a:bodyPr wrap="square">
            <a:spAutoFit/>
          </a:bodyPr>
          <a:lstStyle/>
          <a:p>
            <a:pPr>
              <a:lnSpc>
                <a:spcPct val="150000"/>
              </a:lnSpc>
            </a:pPr>
            <a:r>
              <a:rPr lang="zh-CN" altLang="en-US" sz="2800" dirty="0">
                <a:latin typeface="黑体" panose="02010609060101010101" pitchFamily="49" charset="-122"/>
                <a:ea typeface="黑体" panose="02010609060101010101" pitchFamily="49" charset="-122"/>
              </a:rPr>
              <a:t>公元前</a:t>
            </a:r>
            <a:r>
              <a:rPr lang="en-US" altLang="zh-CN" sz="2800" dirty="0">
                <a:latin typeface="黑体" panose="02010609060101010101" pitchFamily="49" charset="-122"/>
                <a:ea typeface="黑体" panose="02010609060101010101" pitchFamily="49" charset="-122"/>
              </a:rPr>
              <a:t>338</a:t>
            </a:r>
            <a:r>
              <a:rPr lang="zh-CN" altLang="en-US" sz="2800" dirty="0">
                <a:latin typeface="黑体" panose="02010609060101010101" pitchFamily="49" charset="-122"/>
                <a:ea typeface="黑体" panose="02010609060101010101" pitchFamily="49" charset="-122"/>
              </a:rPr>
              <a:t>年，马其顿击败希腊反马其顿联军，彻底控制希腊各城邦。</a:t>
            </a:r>
            <a:endParaRPr lang="en-US" altLang="zh-CN" sz="2800" dirty="0">
              <a:latin typeface="黑体" panose="02010609060101010101" pitchFamily="49" charset="-122"/>
              <a:ea typeface="黑体" panose="02010609060101010101" pitchFamily="49" charset="-122"/>
            </a:endParaRPr>
          </a:p>
        </p:txBody>
      </p:sp>
      <p:sp>
        <p:nvSpPr>
          <p:cNvPr id="45" name="矩形 44"/>
          <p:cNvSpPr/>
          <p:nvPr/>
        </p:nvSpPr>
        <p:spPr>
          <a:xfrm>
            <a:off x="1386840" y="973039"/>
            <a:ext cx="8849588" cy="637675"/>
          </a:xfrm>
          <a:prstGeom prst="rect">
            <a:avLst/>
          </a:prstGeom>
          <a:solidFill>
            <a:schemeClr val="bg1"/>
          </a:solidFill>
        </p:spPr>
        <p:txBody>
          <a:bodyPr wrap="square">
            <a:spAutoFit/>
          </a:bodyPr>
          <a:lstStyle/>
          <a:p>
            <a:pPr>
              <a:lnSpc>
                <a:spcPct val="150000"/>
              </a:lnSpc>
            </a:pPr>
            <a:r>
              <a:rPr lang="zh-CN" altLang="en-US" sz="2800" dirty="0">
                <a:latin typeface="黑体" panose="02010609060101010101" pitchFamily="49" charset="-122"/>
                <a:ea typeface="黑体" panose="02010609060101010101" pitchFamily="49" charset="-122"/>
              </a:rPr>
              <a:t>公元前</a:t>
            </a:r>
            <a:r>
              <a:rPr lang="en-US" altLang="zh-CN" sz="2800" dirty="0">
                <a:latin typeface="黑体" panose="02010609060101010101" pitchFamily="49" charset="-122"/>
                <a:ea typeface="黑体" panose="02010609060101010101" pitchFamily="49" charset="-122"/>
              </a:rPr>
              <a:t>336</a:t>
            </a:r>
            <a:r>
              <a:rPr lang="zh-CN" altLang="en-US" sz="2800" dirty="0">
                <a:latin typeface="黑体" panose="02010609060101010101" pitchFamily="49" charset="-122"/>
                <a:ea typeface="黑体" panose="02010609060101010101" pitchFamily="49" charset="-122"/>
              </a:rPr>
              <a:t>年，亚历山大即位。公元前</a:t>
            </a:r>
            <a:r>
              <a:rPr lang="en-US" altLang="zh-CN" sz="2800" dirty="0">
                <a:latin typeface="黑体" panose="02010609060101010101" pitchFamily="49" charset="-122"/>
                <a:ea typeface="黑体" panose="02010609060101010101" pitchFamily="49" charset="-122"/>
              </a:rPr>
              <a:t>334</a:t>
            </a:r>
            <a:r>
              <a:rPr lang="zh-CN" altLang="en-US" sz="2800" dirty="0">
                <a:latin typeface="黑体" panose="02010609060101010101" pitchFamily="49" charset="-122"/>
                <a:ea typeface="黑体" panose="02010609060101010101" pitchFamily="49" charset="-122"/>
              </a:rPr>
              <a:t>年开始东侵。</a:t>
            </a:r>
            <a:endParaRPr lang="en-US" altLang="zh-CN" sz="2800" dirty="0">
              <a:latin typeface="黑体" panose="02010609060101010101" pitchFamily="49" charset="-122"/>
              <a:ea typeface="黑体" panose="02010609060101010101" pitchFamily="49" charset="-122"/>
            </a:endParaRPr>
          </a:p>
        </p:txBody>
      </p:sp>
      <p:sp>
        <p:nvSpPr>
          <p:cNvPr id="46" name="矩形 45"/>
          <p:cNvSpPr/>
          <p:nvPr/>
        </p:nvSpPr>
        <p:spPr>
          <a:xfrm>
            <a:off x="4272438" y="1941750"/>
            <a:ext cx="6715602" cy="637675"/>
          </a:xfrm>
          <a:prstGeom prst="rect">
            <a:avLst/>
          </a:prstGeom>
          <a:solidFill>
            <a:schemeClr val="bg1"/>
          </a:solidFill>
        </p:spPr>
        <p:txBody>
          <a:bodyPr wrap="square">
            <a:spAutoFit/>
          </a:bodyPr>
          <a:lstStyle/>
          <a:p>
            <a:pPr>
              <a:lnSpc>
                <a:spcPct val="150000"/>
              </a:lnSpc>
            </a:pPr>
            <a:r>
              <a:rPr lang="zh-CN" altLang="en-US" sz="2800" dirty="0">
                <a:latin typeface="黑体" panose="02010609060101010101" pitchFamily="49" charset="-122"/>
                <a:ea typeface="黑体" panose="02010609060101010101" pitchFamily="49" charset="-122"/>
              </a:rPr>
              <a:t>公元前</a:t>
            </a:r>
            <a:r>
              <a:rPr lang="en-US" altLang="zh-CN" sz="2800" dirty="0">
                <a:latin typeface="黑体" panose="02010609060101010101" pitchFamily="49" charset="-122"/>
                <a:ea typeface="黑体" panose="02010609060101010101" pitchFamily="49" charset="-122"/>
              </a:rPr>
              <a:t>333</a:t>
            </a:r>
            <a:r>
              <a:rPr lang="zh-CN" altLang="en-US" sz="2800" dirty="0">
                <a:latin typeface="黑体" panose="02010609060101010101" pitchFamily="49" charset="-122"/>
                <a:ea typeface="黑体" panose="02010609060101010101" pitchFamily="49" charset="-122"/>
              </a:rPr>
              <a:t>年，在伊苏斯城击败波斯军队。</a:t>
            </a:r>
          </a:p>
        </p:txBody>
      </p:sp>
      <p:sp>
        <p:nvSpPr>
          <p:cNvPr id="47" name="流程图: 接点 46"/>
          <p:cNvSpPr/>
          <p:nvPr/>
        </p:nvSpPr>
        <p:spPr>
          <a:xfrm>
            <a:off x="2941320" y="2248737"/>
            <a:ext cx="1331118" cy="1113766"/>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t>伊苏斯城</a:t>
            </a:r>
          </a:p>
        </p:txBody>
      </p:sp>
      <p:sp>
        <p:nvSpPr>
          <p:cNvPr id="48" name="矩形 47"/>
          <p:cNvSpPr/>
          <p:nvPr/>
        </p:nvSpPr>
        <p:spPr>
          <a:xfrm>
            <a:off x="754380" y="5358915"/>
            <a:ext cx="4140458" cy="637675"/>
          </a:xfrm>
          <a:prstGeom prst="rect">
            <a:avLst/>
          </a:prstGeom>
          <a:solidFill>
            <a:schemeClr val="bg1"/>
          </a:solidFill>
        </p:spPr>
        <p:txBody>
          <a:bodyPr wrap="square">
            <a:spAutoFit/>
          </a:bodyPr>
          <a:lstStyle/>
          <a:p>
            <a:pPr>
              <a:lnSpc>
                <a:spcPct val="150000"/>
              </a:lnSpc>
            </a:pPr>
            <a:r>
              <a:rPr lang="zh-CN" altLang="en-US" sz="2800" dirty="0">
                <a:latin typeface="黑体" panose="02010609060101010101" pitchFamily="49" charset="-122"/>
                <a:ea typeface="黑体" panose="02010609060101010101" pitchFamily="49" charset="-122"/>
              </a:rPr>
              <a:t>公元前</a:t>
            </a:r>
            <a:r>
              <a:rPr lang="en-US" altLang="zh-CN" sz="2800" dirty="0">
                <a:latin typeface="黑体" panose="02010609060101010101" pitchFamily="49" charset="-122"/>
                <a:ea typeface="黑体" panose="02010609060101010101" pitchFamily="49" charset="-122"/>
              </a:rPr>
              <a:t>332</a:t>
            </a:r>
            <a:r>
              <a:rPr lang="zh-CN" altLang="en-US" sz="2800" dirty="0">
                <a:latin typeface="黑体" panose="02010609060101010101" pitchFamily="49" charset="-122"/>
                <a:ea typeface="黑体" panose="02010609060101010101" pitchFamily="49" charset="-122"/>
              </a:rPr>
              <a:t>年，进入埃及。</a:t>
            </a:r>
            <a:endParaRPr lang="en-US" altLang="zh-CN" sz="2800" dirty="0">
              <a:latin typeface="黑体" panose="02010609060101010101" pitchFamily="49" charset="-122"/>
              <a:ea typeface="黑体" panose="02010609060101010101" pitchFamily="49" charset="-122"/>
            </a:endParaRPr>
          </a:p>
        </p:txBody>
      </p:sp>
      <p:sp>
        <p:nvSpPr>
          <p:cNvPr id="49" name="矩形 48"/>
          <p:cNvSpPr/>
          <p:nvPr/>
        </p:nvSpPr>
        <p:spPr>
          <a:xfrm>
            <a:off x="3958322" y="3532932"/>
            <a:ext cx="7589520" cy="1930337"/>
          </a:xfrm>
          <a:prstGeom prst="rect">
            <a:avLst/>
          </a:prstGeom>
          <a:solidFill>
            <a:schemeClr val="bg1"/>
          </a:solidFill>
        </p:spPr>
        <p:txBody>
          <a:bodyPr wrap="square">
            <a:spAutoFit/>
          </a:bodyPr>
          <a:lstStyle/>
          <a:p>
            <a:pPr>
              <a:lnSpc>
                <a:spcPct val="150000"/>
              </a:lnSpc>
            </a:pPr>
            <a:r>
              <a:rPr lang="zh-CN" altLang="en-US" sz="2800" dirty="0">
                <a:latin typeface="黑体" panose="02010609060101010101" pitchFamily="49" charset="-122"/>
                <a:ea typeface="黑体" panose="02010609060101010101" pitchFamily="49" charset="-122"/>
              </a:rPr>
              <a:t>公元前</a:t>
            </a:r>
            <a:r>
              <a:rPr lang="en-US" altLang="zh-CN" sz="2800" dirty="0">
                <a:latin typeface="黑体" panose="02010609060101010101" pitchFamily="49" charset="-122"/>
                <a:ea typeface="黑体" panose="02010609060101010101" pitchFamily="49" charset="-122"/>
              </a:rPr>
              <a:t>331</a:t>
            </a:r>
            <a:r>
              <a:rPr lang="zh-CN" altLang="en-US" sz="2800" dirty="0">
                <a:latin typeface="黑体" panose="02010609060101010101" pitchFamily="49" charset="-122"/>
                <a:ea typeface="黑体" panose="02010609060101010101" pitchFamily="49" charset="-122"/>
              </a:rPr>
              <a:t>年在高加米拉原野，彻底击垮波斯军队，波斯皇帝大流士三世逃亡，后被地方总督杀害。</a:t>
            </a:r>
            <a:endParaRPr lang="en-US" altLang="zh-CN" sz="2800" dirty="0">
              <a:latin typeface="黑体" panose="02010609060101010101" pitchFamily="49" charset="-122"/>
              <a:ea typeface="黑体" panose="02010609060101010101" pitchFamily="49" charset="-122"/>
            </a:endParaRPr>
          </a:p>
        </p:txBody>
      </p:sp>
      <p:sp>
        <p:nvSpPr>
          <p:cNvPr id="50" name="流程图: 接点 49"/>
          <p:cNvSpPr/>
          <p:nvPr/>
        </p:nvSpPr>
        <p:spPr>
          <a:xfrm>
            <a:off x="4894838" y="2279209"/>
            <a:ext cx="1201162" cy="1113765"/>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t>高加米拉</a:t>
            </a:r>
          </a:p>
        </p:txBody>
      </p:sp>
      <p:sp>
        <p:nvSpPr>
          <p:cNvPr id="51" name="矩形 50"/>
          <p:cNvSpPr/>
          <p:nvPr/>
        </p:nvSpPr>
        <p:spPr>
          <a:xfrm>
            <a:off x="8103781" y="3027691"/>
            <a:ext cx="4080599" cy="1284006"/>
          </a:xfrm>
          <a:prstGeom prst="rect">
            <a:avLst/>
          </a:prstGeom>
          <a:solidFill>
            <a:schemeClr val="bg1"/>
          </a:solidFill>
        </p:spPr>
        <p:txBody>
          <a:bodyPr wrap="square">
            <a:spAutoFit/>
          </a:bodyPr>
          <a:lstStyle/>
          <a:p>
            <a:pPr>
              <a:lnSpc>
                <a:spcPct val="150000"/>
              </a:lnSpc>
            </a:pPr>
            <a:r>
              <a:rPr lang="zh-CN" altLang="en-US" sz="2800" dirty="0">
                <a:latin typeface="黑体" panose="02010609060101010101" pitchFamily="49" charset="-122"/>
                <a:ea typeface="黑体" panose="02010609060101010101" pitchFamily="49" charset="-122"/>
              </a:rPr>
              <a:t>公元前</a:t>
            </a:r>
            <a:r>
              <a:rPr lang="en-US" altLang="zh-CN" sz="2800" dirty="0">
                <a:latin typeface="黑体" panose="02010609060101010101" pitchFamily="49" charset="-122"/>
                <a:ea typeface="黑体" panose="02010609060101010101" pitchFamily="49" charset="-122"/>
              </a:rPr>
              <a:t>327</a:t>
            </a:r>
            <a:r>
              <a:rPr lang="zh-CN" altLang="en-US" sz="2800" dirty="0">
                <a:latin typeface="黑体" panose="02010609060101010101" pitchFamily="49" charset="-122"/>
                <a:ea typeface="黑体" panose="02010609060101010101" pitchFamily="49" charset="-122"/>
              </a:rPr>
              <a:t>年，亚历山大进入印度西部。</a:t>
            </a:r>
            <a:endParaRPr lang="en-US" altLang="zh-CN" sz="2800" dirty="0">
              <a:latin typeface="黑体" panose="02010609060101010101" pitchFamily="49" charset="-122"/>
              <a:ea typeface="黑体" panose="02010609060101010101" pitchFamily="49" charset="-122"/>
            </a:endParaRPr>
          </a:p>
        </p:txBody>
      </p:sp>
      <p:sp>
        <p:nvSpPr>
          <p:cNvPr id="52" name="矩形 51"/>
          <p:cNvSpPr/>
          <p:nvPr/>
        </p:nvSpPr>
        <p:spPr>
          <a:xfrm>
            <a:off x="3353931" y="4630467"/>
            <a:ext cx="6186309" cy="1284006"/>
          </a:xfrm>
          <a:prstGeom prst="rect">
            <a:avLst/>
          </a:prstGeom>
          <a:solidFill>
            <a:schemeClr val="bg1"/>
          </a:solidFill>
        </p:spPr>
        <p:txBody>
          <a:bodyPr wrap="square">
            <a:spAutoFit/>
          </a:bodyPr>
          <a:lstStyle/>
          <a:p>
            <a:pPr>
              <a:lnSpc>
                <a:spcPct val="150000"/>
              </a:lnSpc>
            </a:pPr>
            <a:r>
              <a:rPr lang="zh-CN" altLang="en-US" sz="2800" dirty="0">
                <a:latin typeface="黑体" panose="02010609060101010101" pitchFamily="49" charset="-122"/>
                <a:ea typeface="黑体" panose="02010609060101010101" pitchFamily="49" charset="-122"/>
              </a:rPr>
              <a:t>公元前</a:t>
            </a:r>
            <a:r>
              <a:rPr lang="en-US" altLang="zh-CN" sz="2800" dirty="0">
                <a:latin typeface="黑体" panose="02010609060101010101" pitchFamily="49" charset="-122"/>
                <a:ea typeface="黑体" panose="02010609060101010101" pitchFamily="49" charset="-122"/>
              </a:rPr>
              <a:t>325</a:t>
            </a:r>
            <a:r>
              <a:rPr lang="zh-CN" altLang="en-US" sz="2800" dirty="0">
                <a:latin typeface="黑体" panose="02010609060101010101" pitchFamily="49" charset="-122"/>
                <a:ea typeface="黑体" panose="02010609060101010101" pitchFamily="49" charset="-122"/>
              </a:rPr>
              <a:t>年，回到巴比伦，十年东侵结束。</a:t>
            </a:r>
          </a:p>
        </p:txBody>
      </p:sp>
      <p:sp>
        <p:nvSpPr>
          <p:cNvPr id="53" name="流程图: 接点 52"/>
          <p:cNvSpPr/>
          <p:nvPr/>
        </p:nvSpPr>
        <p:spPr>
          <a:xfrm>
            <a:off x="4894838" y="3722356"/>
            <a:ext cx="1201162" cy="1129235"/>
          </a:xfrm>
          <a:prstGeom prst="flowChartConnector">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t>巴比伦城</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fade">
                                      <p:cBhvr>
                                        <p:cTn id="7" dur="1000"/>
                                        <p:tgtEl>
                                          <p:spTgt spid="43"/>
                                        </p:tgtEl>
                                      </p:cBhvr>
                                    </p:animEffect>
                                    <p:anim calcmode="lin" valueType="num">
                                      <p:cBhvr>
                                        <p:cTn id="8" dur="1000" fill="hold"/>
                                        <p:tgtEl>
                                          <p:spTgt spid="43"/>
                                        </p:tgtEl>
                                        <p:attrNameLst>
                                          <p:attrName>ppt_x</p:attrName>
                                        </p:attrNameLst>
                                      </p:cBhvr>
                                      <p:tavLst>
                                        <p:tav tm="0">
                                          <p:val>
                                            <p:strVal val="#ppt_x"/>
                                          </p:val>
                                        </p:tav>
                                        <p:tav tm="100000">
                                          <p:val>
                                            <p:strVal val="#ppt_x"/>
                                          </p:val>
                                        </p:tav>
                                      </p:tavLst>
                                    </p:anim>
                                    <p:anim calcmode="lin" valueType="num">
                                      <p:cBhvr>
                                        <p:cTn id="9" dur="1000" fill="hold"/>
                                        <p:tgtEl>
                                          <p:spTgt spid="4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xit" presetSubtype="0" fill="hold" grpId="1" nodeType="clickEffect">
                                  <p:stCondLst>
                                    <p:cond delay="0"/>
                                  </p:stCondLst>
                                  <p:childTnLst>
                                    <p:animEffect transition="out" filter="fade">
                                      <p:cBhvr>
                                        <p:cTn id="18" dur="500"/>
                                        <p:tgtEl>
                                          <p:spTgt spid="43"/>
                                        </p:tgtEl>
                                      </p:cBhvr>
                                    </p:animEffect>
                                    <p:set>
                                      <p:cBhvr>
                                        <p:cTn id="19" dur="1" fill="hold">
                                          <p:stCondLst>
                                            <p:cond delay="499"/>
                                          </p:stCondLst>
                                        </p:cTn>
                                        <p:tgtEl>
                                          <p:spTgt spid="43"/>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44"/>
                                        </p:tgtEl>
                                        <p:attrNameLst>
                                          <p:attrName>style.visibility</p:attrName>
                                        </p:attrNameLst>
                                      </p:cBhvr>
                                      <p:to>
                                        <p:strVal val="visible"/>
                                      </p:to>
                                    </p:set>
                                    <p:animEffect transition="in" filter="fade">
                                      <p:cBhvr>
                                        <p:cTn id="24" dur="1000"/>
                                        <p:tgtEl>
                                          <p:spTgt spid="44"/>
                                        </p:tgtEl>
                                      </p:cBhvr>
                                    </p:animEffect>
                                    <p:anim calcmode="lin" valueType="num">
                                      <p:cBhvr>
                                        <p:cTn id="25" dur="1000" fill="hold"/>
                                        <p:tgtEl>
                                          <p:spTgt spid="44"/>
                                        </p:tgtEl>
                                        <p:attrNameLst>
                                          <p:attrName>ppt_x</p:attrName>
                                        </p:attrNameLst>
                                      </p:cBhvr>
                                      <p:tavLst>
                                        <p:tav tm="0">
                                          <p:val>
                                            <p:strVal val="#ppt_x"/>
                                          </p:val>
                                        </p:tav>
                                        <p:tav tm="100000">
                                          <p:val>
                                            <p:strVal val="#ppt_x"/>
                                          </p:val>
                                        </p:tav>
                                      </p:tavLst>
                                    </p:anim>
                                    <p:anim calcmode="lin" valueType="num">
                                      <p:cBhvr>
                                        <p:cTn id="26"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xit" presetSubtype="0" fill="hold" grpId="1" nodeType="clickEffect">
                                  <p:stCondLst>
                                    <p:cond delay="0"/>
                                  </p:stCondLst>
                                  <p:childTnLst>
                                    <p:animEffect transition="out" filter="fade">
                                      <p:cBhvr>
                                        <p:cTn id="30" dur="500"/>
                                        <p:tgtEl>
                                          <p:spTgt spid="44"/>
                                        </p:tgtEl>
                                      </p:cBhvr>
                                    </p:animEffect>
                                    <p:set>
                                      <p:cBhvr>
                                        <p:cTn id="31" dur="1" fill="hold">
                                          <p:stCondLst>
                                            <p:cond delay="499"/>
                                          </p:stCondLst>
                                        </p:cTn>
                                        <p:tgtEl>
                                          <p:spTgt spid="44"/>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fade">
                                      <p:cBhvr>
                                        <p:cTn id="36" dur="1000"/>
                                        <p:tgtEl>
                                          <p:spTgt spid="45"/>
                                        </p:tgtEl>
                                      </p:cBhvr>
                                    </p:animEffect>
                                    <p:anim calcmode="lin" valueType="num">
                                      <p:cBhvr>
                                        <p:cTn id="37" dur="1000" fill="hold"/>
                                        <p:tgtEl>
                                          <p:spTgt spid="45"/>
                                        </p:tgtEl>
                                        <p:attrNameLst>
                                          <p:attrName>ppt_x</p:attrName>
                                        </p:attrNameLst>
                                      </p:cBhvr>
                                      <p:tavLst>
                                        <p:tav tm="0">
                                          <p:val>
                                            <p:strVal val="#ppt_x"/>
                                          </p:val>
                                        </p:tav>
                                        <p:tav tm="100000">
                                          <p:val>
                                            <p:strVal val="#ppt_x"/>
                                          </p:val>
                                        </p:tav>
                                      </p:tavLst>
                                    </p:anim>
                                    <p:anim calcmode="lin" valueType="num">
                                      <p:cBhvr>
                                        <p:cTn id="38"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10" presetClass="exit" presetSubtype="0" fill="hold" grpId="1" nodeType="clickEffect">
                                  <p:stCondLst>
                                    <p:cond delay="0"/>
                                  </p:stCondLst>
                                  <p:childTnLst>
                                    <p:animEffect transition="out" filter="fade">
                                      <p:cBhvr>
                                        <p:cTn id="42" dur="500"/>
                                        <p:tgtEl>
                                          <p:spTgt spid="45"/>
                                        </p:tgtEl>
                                      </p:cBhvr>
                                    </p:animEffect>
                                    <p:set>
                                      <p:cBhvr>
                                        <p:cTn id="43" dur="1" fill="hold">
                                          <p:stCondLst>
                                            <p:cond delay="499"/>
                                          </p:stCondLst>
                                        </p:cTn>
                                        <p:tgtEl>
                                          <p:spTgt spid="45"/>
                                        </p:tgtEl>
                                        <p:attrNameLst>
                                          <p:attrName>style.visibility</p:attrName>
                                        </p:attrNameLst>
                                      </p:cBhvr>
                                      <p:to>
                                        <p:strVal val="hidden"/>
                                      </p:to>
                                    </p:se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47"/>
                                        </p:tgtEl>
                                        <p:attrNameLst>
                                          <p:attrName>style.visibility</p:attrName>
                                        </p:attrNameLst>
                                      </p:cBhvr>
                                      <p:to>
                                        <p:strVal val="visible"/>
                                      </p:to>
                                    </p:set>
                                    <p:animEffect transition="in" filter="fade">
                                      <p:cBhvr>
                                        <p:cTn id="48" dur="1000"/>
                                        <p:tgtEl>
                                          <p:spTgt spid="47"/>
                                        </p:tgtEl>
                                      </p:cBhvr>
                                    </p:animEffect>
                                    <p:anim calcmode="lin" valueType="num">
                                      <p:cBhvr>
                                        <p:cTn id="49" dur="1000" fill="hold"/>
                                        <p:tgtEl>
                                          <p:spTgt spid="47"/>
                                        </p:tgtEl>
                                        <p:attrNameLst>
                                          <p:attrName>ppt_x</p:attrName>
                                        </p:attrNameLst>
                                      </p:cBhvr>
                                      <p:tavLst>
                                        <p:tav tm="0">
                                          <p:val>
                                            <p:strVal val="#ppt_x"/>
                                          </p:val>
                                        </p:tav>
                                        <p:tav tm="100000">
                                          <p:val>
                                            <p:strVal val="#ppt_x"/>
                                          </p:val>
                                        </p:tav>
                                      </p:tavLst>
                                    </p:anim>
                                    <p:anim calcmode="lin" valueType="num">
                                      <p:cBhvr>
                                        <p:cTn id="50" dur="1000" fill="hold"/>
                                        <p:tgtEl>
                                          <p:spTgt spid="4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fade">
                                      <p:cBhvr>
                                        <p:cTn id="53" dur="1000"/>
                                        <p:tgtEl>
                                          <p:spTgt spid="46"/>
                                        </p:tgtEl>
                                      </p:cBhvr>
                                    </p:animEffect>
                                    <p:anim calcmode="lin" valueType="num">
                                      <p:cBhvr>
                                        <p:cTn id="54" dur="1000" fill="hold"/>
                                        <p:tgtEl>
                                          <p:spTgt spid="46"/>
                                        </p:tgtEl>
                                        <p:attrNameLst>
                                          <p:attrName>ppt_x</p:attrName>
                                        </p:attrNameLst>
                                      </p:cBhvr>
                                      <p:tavLst>
                                        <p:tav tm="0">
                                          <p:val>
                                            <p:strVal val="#ppt_x"/>
                                          </p:val>
                                        </p:tav>
                                        <p:tav tm="100000">
                                          <p:val>
                                            <p:strVal val="#ppt_x"/>
                                          </p:val>
                                        </p:tav>
                                      </p:tavLst>
                                    </p:anim>
                                    <p:anim calcmode="lin" valueType="num">
                                      <p:cBhvr>
                                        <p:cTn id="55"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0" presetClass="exit" presetSubtype="0" fill="hold" grpId="1" nodeType="clickEffect">
                                  <p:stCondLst>
                                    <p:cond delay="0"/>
                                  </p:stCondLst>
                                  <p:childTnLst>
                                    <p:animEffect transition="out" filter="fade">
                                      <p:cBhvr>
                                        <p:cTn id="59" dur="500"/>
                                        <p:tgtEl>
                                          <p:spTgt spid="46"/>
                                        </p:tgtEl>
                                      </p:cBhvr>
                                    </p:animEffect>
                                    <p:set>
                                      <p:cBhvr>
                                        <p:cTn id="60" dur="1" fill="hold">
                                          <p:stCondLst>
                                            <p:cond delay="499"/>
                                          </p:stCondLst>
                                        </p:cTn>
                                        <p:tgtEl>
                                          <p:spTgt spid="46"/>
                                        </p:tgtEl>
                                        <p:attrNameLst>
                                          <p:attrName>style.visibility</p:attrName>
                                        </p:attrNameLst>
                                      </p:cBhvr>
                                      <p:to>
                                        <p:strVal val="hidden"/>
                                      </p:to>
                                    </p:set>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grpId="0" nodeType="clickEffect">
                                  <p:stCondLst>
                                    <p:cond delay="0"/>
                                  </p:stCondLst>
                                  <p:childTnLst>
                                    <p:set>
                                      <p:cBhvr>
                                        <p:cTn id="64" dur="1" fill="hold">
                                          <p:stCondLst>
                                            <p:cond delay="0"/>
                                          </p:stCondLst>
                                        </p:cTn>
                                        <p:tgtEl>
                                          <p:spTgt spid="48"/>
                                        </p:tgtEl>
                                        <p:attrNameLst>
                                          <p:attrName>style.visibility</p:attrName>
                                        </p:attrNameLst>
                                      </p:cBhvr>
                                      <p:to>
                                        <p:strVal val="visible"/>
                                      </p:to>
                                    </p:set>
                                    <p:animEffect transition="in" filter="fade">
                                      <p:cBhvr>
                                        <p:cTn id="65" dur="1000"/>
                                        <p:tgtEl>
                                          <p:spTgt spid="48"/>
                                        </p:tgtEl>
                                      </p:cBhvr>
                                    </p:animEffect>
                                    <p:anim calcmode="lin" valueType="num">
                                      <p:cBhvr>
                                        <p:cTn id="66" dur="1000" fill="hold"/>
                                        <p:tgtEl>
                                          <p:spTgt spid="48"/>
                                        </p:tgtEl>
                                        <p:attrNameLst>
                                          <p:attrName>ppt_x</p:attrName>
                                        </p:attrNameLst>
                                      </p:cBhvr>
                                      <p:tavLst>
                                        <p:tav tm="0">
                                          <p:val>
                                            <p:strVal val="#ppt_x"/>
                                          </p:val>
                                        </p:tav>
                                        <p:tav tm="100000">
                                          <p:val>
                                            <p:strVal val="#ppt_x"/>
                                          </p:val>
                                        </p:tav>
                                      </p:tavLst>
                                    </p:anim>
                                    <p:anim calcmode="lin" valueType="num">
                                      <p:cBhvr>
                                        <p:cTn id="67"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10" presetClass="exit" presetSubtype="0" fill="hold" grpId="1" nodeType="clickEffect">
                                  <p:stCondLst>
                                    <p:cond delay="0"/>
                                  </p:stCondLst>
                                  <p:childTnLst>
                                    <p:animEffect transition="out" filter="fade">
                                      <p:cBhvr>
                                        <p:cTn id="71" dur="500"/>
                                        <p:tgtEl>
                                          <p:spTgt spid="48"/>
                                        </p:tgtEl>
                                      </p:cBhvr>
                                    </p:animEffect>
                                    <p:set>
                                      <p:cBhvr>
                                        <p:cTn id="72" dur="1" fill="hold">
                                          <p:stCondLst>
                                            <p:cond delay="499"/>
                                          </p:stCondLst>
                                        </p:cTn>
                                        <p:tgtEl>
                                          <p:spTgt spid="48"/>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fade">
                                      <p:cBhvr>
                                        <p:cTn id="77" dur="1000"/>
                                        <p:tgtEl>
                                          <p:spTgt spid="50"/>
                                        </p:tgtEl>
                                      </p:cBhvr>
                                    </p:animEffect>
                                    <p:anim calcmode="lin" valueType="num">
                                      <p:cBhvr>
                                        <p:cTn id="78" dur="1000" fill="hold"/>
                                        <p:tgtEl>
                                          <p:spTgt spid="50"/>
                                        </p:tgtEl>
                                        <p:attrNameLst>
                                          <p:attrName>ppt_x</p:attrName>
                                        </p:attrNameLst>
                                      </p:cBhvr>
                                      <p:tavLst>
                                        <p:tav tm="0">
                                          <p:val>
                                            <p:strVal val="#ppt_x"/>
                                          </p:val>
                                        </p:tav>
                                        <p:tav tm="100000">
                                          <p:val>
                                            <p:strVal val="#ppt_x"/>
                                          </p:val>
                                        </p:tav>
                                      </p:tavLst>
                                    </p:anim>
                                    <p:anim calcmode="lin" valueType="num">
                                      <p:cBhvr>
                                        <p:cTn id="79" dur="1000" fill="hold"/>
                                        <p:tgtEl>
                                          <p:spTgt spid="50"/>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fade">
                                      <p:cBhvr>
                                        <p:cTn id="82" dur="1000"/>
                                        <p:tgtEl>
                                          <p:spTgt spid="49"/>
                                        </p:tgtEl>
                                      </p:cBhvr>
                                    </p:animEffect>
                                    <p:anim calcmode="lin" valueType="num">
                                      <p:cBhvr>
                                        <p:cTn id="83" dur="1000" fill="hold"/>
                                        <p:tgtEl>
                                          <p:spTgt spid="49"/>
                                        </p:tgtEl>
                                        <p:attrNameLst>
                                          <p:attrName>ppt_x</p:attrName>
                                        </p:attrNameLst>
                                      </p:cBhvr>
                                      <p:tavLst>
                                        <p:tav tm="0">
                                          <p:val>
                                            <p:strVal val="#ppt_x"/>
                                          </p:val>
                                        </p:tav>
                                        <p:tav tm="100000">
                                          <p:val>
                                            <p:strVal val="#ppt_x"/>
                                          </p:val>
                                        </p:tav>
                                      </p:tavLst>
                                    </p:anim>
                                    <p:anim calcmode="lin" valueType="num">
                                      <p:cBhvr>
                                        <p:cTn id="84"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10" presetClass="exit" presetSubtype="0" fill="hold" grpId="1" nodeType="clickEffect">
                                  <p:stCondLst>
                                    <p:cond delay="0"/>
                                  </p:stCondLst>
                                  <p:childTnLst>
                                    <p:animEffect transition="out" filter="fade">
                                      <p:cBhvr>
                                        <p:cTn id="88" dur="500"/>
                                        <p:tgtEl>
                                          <p:spTgt spid="49"/>
                                        </p:tgtEl>
                                      </p:cBhvr>
                                    </p:animEffect>
                                    <p:set>
                                      <p:cBhvr>
                                        <p:cTn id="89" dur="1" fill="hold">
                                          <p:stCondLst>
                                            <p:cond delay="499"/>
                                          </p:stCondLst>
                                        </p:cTn>
                                        <p:tgtEl>
                                          <p:spTgt spid="49"/>
                                        </p:tgtEl>
                                        <p:attrNameLst>
                                          <p:attrName>style.visibility</p:attrName>
                                        </p:attrNameLst>
                                      </p:cBhvr>
                                      <p:to>
                                        <p:strVal val="hidden"/>
                                      </p:to>
                                    </p:set>
                                  </p:childTnLst>
                                </p:cTn>
                              </p:par>
                            </p:childTnLst>
                          </p:cTn>
                        </p:par>
                      </p:childTnLst>
                    </p:cTn>
                  </p:par>
                  <p:par>
                    <p:cTn id="90" fill="hold">
                      <p:stCondLst>
                        <p:cond delay="indefinite"/>
                      </p:stCondLst>
                      <p:childTnLst>
                        <p:par>
                          <p:cTn id="91" fill="hold">
                            <p:stCondLst>
                              <p:cond delay="0"/>
                            </p:stCondLst>
                            <p:childTnLst>
                              <p:par>
                                <p:cTn id="92" presetID="42" presetClass="entr" presetSubtype="0" fill="hold" grpId="0" nodeType="clickEffect">
                                  <p:stCondLst>
                                    <p:cond delay="0"/>
                                  </p:stCondLst>
                                  <p:childTnLst>
                                    <p:set>
                                      <p:cBhvr>
                                        <p:cTn id="93" dur="1" fill="hold">
                                          <p:stCondLst>
                                            <p:cond delay="0"/>
                                          </p:stCondLst>
                                        </p:cTn>
                                        <p:tgtEl>
                                          <p:spTgt spid="51"/>
                                        </p:tgtEl>
                                        <p:attrNameLst>
                                          <p:attrName>style.visibility</p:attrName>
                                        </p:attrNameLst>
                                      </p:cBhvr>
                                      <p:to>
                                        <p:strVal val="visible"/>
                                      </p:to>
                                    </p:set>
                                    <p:animEffect transition="in" filter="fade">
                                      <p:cBhvr>
                                        <p:cTn id="94" dur="1000"/>
                                        <p:tgtEl>
                                          <p:spTgt spid="51"/>
                                        </p:tgtEl>
                                      </p:cBhvr>
                                    </p:animEffect>
                                    <p:anim calcmode="lin" valueType="num">
                                      <p:cBhvr>
                                        <p:cTn id="95" dur="1000" fill="hold"/>
                                        <p:tgtEl>
                                          <p:spTgt spid="51"/>
                                        </p:tgtEl>
                                        <p:attrNameLst>
                                          <p:attrName>ppt_x</p:attrName>
                                        </p:attrNameLst>
                                      </p:cBhvr>
                                      <p:tavLst>
                                        <p:tav tm="0">
                                          <p:val>
                                            <p:strVal val="#ppt_x"/>
                                          </p:val>
                                        </p:tav>
                                        <p:tav tm="100000">
                                          <p:val>
                                            <p:strVal val="#ppt_x"/>
                                          </p:val>
                                        </p:tav>
                                      </p:tavLst>
                                    </p:anim>
                                    <p:anim calcmode="lin" valueType="num">
                                      <p:cBhvr>
                                        <p:cTn id="96" dur="1000" fill="hold"/>
                                        <p:tgtEl>
                                          <p:spTgt spid="51"/>
                                        </p:tgtEl>
                                        <p:attrNameLst>
                                          <p:attrName>ppt_y</p:attrName>
                                        </p:attrNameLst>
                                      </p:cBhvr>
                                      <p:tavLst>
                                        <p:tav tm="0">
                                          <p:val>
                                            <p:strVal val="#ppt_y+.1"/>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10" presetClass="exit" presetSubtype="0" fill="hold" grpId="1" nodeType="clickEffect">
                                  <p:stCondLst>
                                    <p:cond delay="0"/>
                                  </p:stCondLst>
                                  <p:childTnLst>
                                    <p:animEffect transition="out" filter="fade">
                                      <p:cBhvr>
                                        <p:cTn id="100" dur="500"/>
                                        <p:tgtEl>
                                          <p:spTgt spid="51"/>
                                        </p:tgtEl>
                                      </p:cBhvr>
                                    </p:animEffect>
                                    <p:set>
                                      <p:cBhvr>
                                        <p:cTn id="101" dur="1" fill="hold">
                                          <p:stCondLst>
                                            <p:cond delay="499"/>
                                          </p:stCondLst>
                                        </p:cTn>
                                        <p:tgtEl>
                                          <p:spTgt spid="51"/>
                                        </p:tgtEl>
                                        <p:attrNameLst>
                                          <p:attrName>style.visibility</p:attrName>
                                        </p:attrNameLst>
                                      </p:cBhvr>
                                      <p:to>
                                        <p:strVal val="hidden"/>
                                      </p:to>
                                    </p:set>
                                  </p:childTnLst>
                                </p:cTn>
                              </p:par>
                            </p:childTnLst>
                          </p:cTn>
                        </p:par>
                      </p:childTnLst>
                    </p:cTn>
                  </p:par>
                  <p:par>
                    <p:cTn id="102" fill="hold">
                      <p:stCondLst>
                        <p:cond delay="indefinite"/>
                      </p:stCondLst>
                      <p:childTnLst>
                        <p:par>
                          <p:cTn id="103" fill="hold">
                            <p:stCondLst>
                              <p:cond delay="0"/>
                            </p:stCondLst>
                            <p:childTnLst>
                              <p:par>
                                <p:cTn id="104" presetID="42" presetClass="entr" presetSubtype="0" fill="hold" grpId="0" nodeType="clickEffect">
                                  <p:stCondLst>
                                    <p:cond delay="0"/>
                                  </p:stCondLst>
                                  <p:childTnLst>
                                    <p:set>
                                      <p:cBhvr>
                                        <p:cTn id="105" dur="1" fill="hold">
                                          <p:stCondLst>
                                            <p:cond delay="0"/>
                                          </p:stCondLst>
                                        </p:cTn>
                                        <p:tgtEl>
                                          <p:spTgt spid="53"/>
                                        </p:tgtEl>
                                        <p:attrNameLst>
                                          <p:attrName>style.visibility</p:attrName>
                                        </p:attrNameLst>
                                      </p:cBhvr>
                                      <p:to>
                                        <p:strVal val="visible"/>
                                      </p:to>
                                    </p:set>
                                    <p:animEffect transition="in" filter="fade">
                                      <p:cBhvr>
                                        <p:cTn id="106" dur="1000"/>
                                        <p:tgtEl>
                                          <p:spTgt spid="53"/>
                                        </p:tgtEl>
                                      </p:cBhvr>
                                    </p:animEffect>
                                    <p:anim calcmode="lin" valueType="num">
                                      <p:cBhvr>
                                        <p:cTn id="107" dur="1000" fill="hold"/>
                                        <p:tgtEl>
                                          <p:spTgt spid="53"/>
                                        </p:tgtEl>
                                        <p:attrNameLst>
                                          <p:attrName>ppt_x</p:attrName>
                                        </p:attrNameLst>
                                      </p:cBhvr>
                                      <p:tavLst>
                                        <p:tav tm="0">
                                          <p:val>
                                            <p:strVal val="#ppt_x"/>
                                          </p:val>
                                        </p:tav>
                                        <p:tav tm="100000">
                                          <p:val>
                                            <p:strVal val="#ppt_x"/>
                                          </p:val>
                                        </p:tav>
                                      </p:tavLst>
                                    </p:anim>
                                    <p:anim calcmode="lin" valueType="num">
                                      <p:cBhvr>
                                        <p:cTn id="108" dur="1000" fill="hold"/>
                                        <p:tgtEl>
                                          <p:spTgt spid="53"/>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52"/>
                                        </p:tgtEl>
                                        <p:attrNameLst>
                                          <p:attrName>style.visibility</p:attrName>
                                        </p:attrNameLst>
                                      </p:cBhvr>
                                      <p:to>
                                        <p:strVal val="visible"/>
                                      </p:to>
                                    </p:set>
                                    <p:animEffect transition="in" filter="fade">
                                      <p:cBhvr>
                                        <p:cTn id="111" dur="1000"/>
                                        <p:tgtEl>
                                          <p:spTgt spid="52"/>
                                        </p:tgtEl>
                                      </p:cBhvr>
                                    </p:animEffect>
                                    <p:anim calcmode="lin" valueType="num">
                                      <p:cBhvr>
                                        <p:cTn id="112" dur="1000" fill="hold"/>
                                        <p:tgtEl>
                                          <p:spTgt spid="52"/>
                                        </p:tgtEl>
                                        <p:attrNameLst>
                                          <p:attrName>ppt_x</p:attrName>
                                        </p:attrNameLst>
                                      </p:cBhvr>
                                      <p:tavLst>
                                        <p:tav tm="0">
                                          <p:val>
                                            <p:strVal val="#ppt_x"/>
                                          </p:val>
                                        </p:tav>
                                        <p:tav tm="100000">
                                          <p:val>
                                            <p:strVal val="#ppt_x"/>
                                          </p:val>
                                        </p:tav>
                                      </p:tavLst>
                                    </p:anim>
                                    <p:anim calcmode="lin" valueType="num">
                                      <p:cBhvr>
                                        <p:cTn id="113"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10" presetClass="exit" presetSubtype="0" fill="hold" grpId="1" nodeType="clickEffect">
                                  <p:stCondLst>
                                    <p:cond delay="0"/>
                                  </p:stCondLst>
                                  <p:childTnLst>
                                    <p:animEffect transition="out" filter="fade">
                                      <p:cBhvr>
                                        <p:cTn id="117" dur="500"/>
                                        <p:tgtEl>
                                          <p:spTgt spid="52"/>
                                        </p:tgtEl>
                                      </p:cBhvr>
                                    </p:animEffect>
                                    <p:set>
                                      <p:cBhvr>
                                        <p:cTn id="118" dur="1" fill="hold">
                                          <p:stCondLst>
                                            <p:cond delay="499"/>
                                          </p:stCondLst>
                                        </p:cTn>
                                        <p:tgtEl>
                                          <p:spTgt spid="5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3" grpId="0" animBg="1"/>
      <p:bldP spid="43" grpId="1" animBg="1"/>
      <p:bldP spid="44" grpId="0" animBg="1"/>
      <p:bldP spid="44" grpId="1" animBg="1"/>
      <p:bldP spid="45" grpId="0" animBg="1"/>
      <p:bldP spid="45" grpId="1" animBg="1"/>
      <p:bldP spid="46" grpId="0" animBg="1"/>
      <p:bldP spid="46" grpId="1" animBg="1"/>
      <p:bldP spid="47" grpId="0" animBg="1"/>
      <p:bldP spid="48" grpId="0" animBg="1"/>
      <p:bldP spid="48" grpId="1" animBg="1"/>
      <p:bldP spid="49" grpId="0" animBg="1"/>
      <p:bldP spid="49" grpId="1" animBg="1"/>
      <p:bldP spid="50" grpId="0" animBg="1"/>
      <p:bldP spid="51" grpId="0" animBg="1"/>
      <p:bldP spid="51" grpId="1" animBg="1"/>
      <p:bldP spid="52" grpId="0" animBg="1"/>
      <p:bldP spid="52" grpId="1" animBg="1"/>
      <p:bldP spid="5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02920" y="811296"/>
            <a:ext cx="4282440" cy="5914632"/>
          </a:xfrm>
          <a:prstGeom prst="rect">
            <a:avLst/>
          </a:prstGeom>
          <a:noFill/>
        </p:spPr>
        <p:txBody>
          <a:bodyPr wrap="square" rtlCol="0">
            <a:spAutoFit/>
          </a:bodyPr>
          <a:lstStyle/>
          <a:p>
            <a:pPr>
              <a:lnSpc>
                <a:spcPct val="150000"/>
              </a:lnSpc>
            </a:pP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       公元前</a:t>
            </a:r>
            <a:r>
              <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323</a:t>
            </a: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年，亚历山大病逝。之后，帝国分裂，经过混战之后，帝国分为三部分，分别为掌握埃及的托勒密王朝，控制亚洲的塞琉古王朝，统治马其顿本部的马其顿王朝。</a:t>
            </a:r>
          </a:p>
        </p:txBody>
      </p:sp>
      <p:pic>
        <p:nvPicPr>
          <p:cNvPr id="3" name="图片 2"/>
          <p:cNvPicPr>
            <a:picLocks noChangeAspect="1"/>
          </p:cNvPicPr>
          <p:nvPr/>
        </p:nvPicPr>
        <p:blipFill>
          <a:blip r:embed="rId2" cstate="print"/>
          <a:stretch>
            <a:fillRect/>
          </a:stretch>
        </p:blipFill>
        <p:spPr>
          <a:xfrm>
            <a:off x="5260247" y="1247698"/>
            <a:ext cx="6931753" cy="5041829"/>
          </a:xfrm>
          <a:prstGeom prst="rect">
            <a:avLst/>
          </a:prstGeom>
        </p:spPr>
      </p:pic>
      <p:sp>
        <p:nvSpPr>
          <p:cNvPr id="4" name="箭头: 五边形 3"/>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二、古代世界的帝国</a:t>
            </a:r>
          </a:p>
        </p:txBody>
      </p:sp>
      <p:sp>
        <p:nvSpPr>
          <p:cNvPr id="5" name="箭头: V 形 4"/>
          <p:cNvSpPr/>
          <p:nvPr/>
        </p:nvSpPr>
        <p:spPr>
          <a:xfrm>
            <a:off x="3379980" y="-14234"/>
            <a:ext cx="3173220" cy="730514"/>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亚历山大帝国</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67640" y="655114"/>
            <a:ext cx="6035042" cy="3698641"/>
          </a:xfrm>
          <a:prstGeom prst="rect">
            <a:avLst/>
          </a:prstGeom>
        </p:spPr>
        <p:txBody>
          <a:bodyPr wrap="square">
            <a:spAutoFit/>
          </a:bodyPr>
          <a:lstStyle/>
          <a:p>
            <a:pPr indent="720090">
              <a:lnSpc>
                <a:spcPct val="150000"/>
              </a:lnSpc>
            </a:pP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亚历山大继承波斯帝国的基本制度，宣布君权神授，将政治、军事等大权集于一身。地方实行行省制，</a:t>
            </a:r>
            <a:r>
              <a:rPr lang="zh-CN" altLang="en-US" sz="3200" dirty="0">
                <a:solidFill>
                  <a:srgbClr val="FF0000"/>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任用马其顿人和希腊人担任主要职务，推广希腊文化。</a:t>
            </a:r>
          </a:p>
        </p:txBody>
      </p:sp>
      <p:sp>
        <p:nvSpPr>
          <p:cNvPr id="3" name="文本框 2"/>
          <p:cNvSpPr txBox="1"/>
          <p:nvPr/>
        </p:nvSpPr>
        <p:spPr>
          <a:xfrm>
            <a:off x="6292470" y="514130"/>
            <a:ext cx="5928360" cy="4437305"/>
          </a:xfrm>
          <a:prstGeom prst="rect">
            <a:avLst/>
          </a:prstGeom>
          <a:noFill/>
        </p:spPr>
        <p:txBody>
          <a:bodyPr wrap="square" rtlCol="0">
            <a:spAutoFit/>
          </a:bodyPr>
          <a:lstStyle/>
          <a:p>
            <a:pPr>
              <a:lnSpc>
                <a:spcPct val="150000"/>
              </a:lnSpc>
            </a:pP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      亚历山大帝国及其后各</a:t>
            </a:r>
            <a:r>
              <a:rPr lang="zh-CN" altLang="en-US" sz="3200" dirty="0">
                <a:solidFill>
                  <a:srgbClr val="FF0000"/>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希腊化</a:t>
            </a: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王国的建立既将希腊文化广泛传播至北非和亚洲，同时也有力地促进了这些地区原有文化对希腊文化的作用与影响。</a:t>
            </a:r>
            <a:endPar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endParaRPr>
          </a:p>
          <a:p>
            <a:pPr algn="r">
              <a:lnSpc>
                <a:spcPct val="150000"/>
              </a:lnSpc>
            </a:pPr>
            <a:r>
              <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a:t>
            </a: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世界史</a:t>
            </a:r>
            <a:r>
              <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a:t>
            </a: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古代史编</a:t>
            </a:r>
            <a:r>
              <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a:t>
            </a: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上卷</a:t>
            </a:r>
            <a:r>
              <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a:t>
            </a:r>
            <a:endPar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endParaRPr>
          </a:p>
        </p:txBody>
      </p:sp>
      <p:sp>
        <p:nvSpPr>
          <p:cNvPr id="4" name="文本框 3"/>
          <p:cNvSpPr txBox="1"/>
          <p:nvPr/>
        </p:nvSpPr>
        <p:spPr>
          <a:xfrm>
            <a:off x="167640" y="5160263"/>
            <a:ext cx="11727180" cy="1482650"/>
          </a:xfrm>
          <a:prstGeom prst="rect">
            <a:avLst/>
          </a:prstGeom>
          <a:noFill/>
        </p:spPr>
        <p:txBody>
          <a:bodyPr wrap="square" rtlCol="0">
            <a:spAutoFit/>
          </a:bodyPr>
          <a:lstStyle/>
          <a:p>
            <a:pPr>
              <a:lnSpc>
                <a:spcPct val="150000"/>
              </a:lnSpc>
            </a:pP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      希腊化时期指亚历山大东征（公元前</a:t>
            </a:r>
            <a:r>
              <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4</a:t>
            </a: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世纪）到最后一个希腊化王国托勒密王朝埃及并入罗马</a:t>
            </a:r>
            <a:r>
              <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a:t>
            </a: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公元前</a:t>
            </a:r>
            <a:r>
              <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1</a:t>
            </a: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世纪）这一时期。</a:t>
            </a:r>
          </a:p>
        </p:txBody>
      </p:sp>
      <p:sp>
        <p:nvSpPr>
          <p:cNvPr id="5" name="箭头: 五边形 4"/>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二、古代世界的帝国</a:t>
            </a:r>
          </a:p>
        </p:txBody>
      </p:sp>
      <p:sp>
        <p:nvSpPr>
          <p:cNvPr id="6" name="箭头: V 形 5"/>
          <p:cNvSpPr/>
          <p:nvPr/>
        </p:nvSpPr>
        <p:spPr>
          <a:xfrm>
            <a:off x="3379980" y="-14234"/>
            <a:ext cx="2609340" cy="730514"/>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chemeClr val="bg1"/>
                </a:solidFill>
                <a:latin typeface="黑体" panose="02010609060101010101" pitchFamily="49" charset="-122"/>
                <a:ea typeface="黑体" panose="02010609060101010101" pitchFamily="49" charset="-122"/>
              </a:rPr>
              <a:t>亚历山大帝国</a:t>
            </a:r>
          </a:p>
        </p:txBody>
      </p:sp>
      <p:sp>
        <p:nvSpPr>
          <p:cNvPr id="7" name="箭头: V 形 6"/>
          <p:cNvSpPr/>
          <p:nvPr/>
        </p:nvSpPr>
        <p:spPr>
          <a:xfrm>
            <a:off x="6292470" y="0"/>
            <a:ext cx="2609340" cy="730514"/>
          </a:xfrm>
          <a:prstGeom prst="chevron">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影响</a:t>
            </a:r>
          </a:p>
        </p:txBody>
      </p:sp>
      <p:sp>
        <p:nvSpPr>
          <p:cNvPr id="8" name="箭头: V 形 7"/>
          <p:cNvSpPr/>
          <p:nvPr/>
        </p:nvSpPr>
        <p:spPr>
          <a:xfrm>
            <a:off x="3379980" y="-14234"/>
            <a:ext cx="3173220" cy="730514"/>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亚历山大帝国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stretch>
            <a:fillRect/>
          </a:stretch>
        </p:blipFill>
        <p:spPr>
          <a:xfrm>
            <a:off x="3567952" y="569140"/>
            <a:ext cx="8334487" cy="5506358"/>
          </a:xfrm>
          <a:prstGeom prst="rect">
            <a:avLst/>
          </a:prstGeom>
          <a:noFill/>
          <a:ln>
            <a:noFill/>
          </a:ln>
          <a:effectLst/>
        </p:spPr>
      </p:pic>
      <p:sp>
        <p:nvSpPr>
          <p:cNvPr id="4" name="文本框 3"/>
          <p:cNvSpPr txBox="1"/>
          <p:nvPr/>
        </p:nvSpPr>
        <p:spPr>
          <a:xfrm>
            <a:off x="1005840" y="1103666"/>
            <a:ext cx="2087880" cy="443730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rtlCol="0">
            <a:spAutoFit/>
          </a:bodyPr>
          <a:lstStyle/>
          <a:p>
            <a:pPr>
              <a:lnSpc>
                <a:spcPct val="150000"/>
              </a:lnSpc>
            </a:pPr>
            <a:r>
              <a:rPr lang="zh-CN" altLang="en-US" sz="3200" b="1" dirty="0">
                <a:latin typeface="微软雅黑" panose="020B0503020204020204" pitchFamily="34" charset="-122"/>
                <a:ea typeface="微软雅黑" panose="020B0503020204020204" pitchFamily="34" charset="-122"/>
              </a:rPr>
              <a:t>罗马帝国：</a:t>
            </a: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zh-CN" altLang="en-US" sz="3200" dirty="0">
                <a:latin typeface="微软雅黑" panose="020B0503020204020204" pitchFamily="34" charset="-122"/>
                <a:ea typeface="微软雅黑" panose="020B0503020204020204" pitchFamily="34" charset="-122"/>
              </a:rPr>
              <a:t>古代世界最后一个地跨多个文明区的帝国</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cstate="print"/>
          <a:stretch>
            <a:fillRect/>
          </a:stretch>
        </p:blipFill>
        <p:spPr>
          <a:xfrm>
            <a:off x="6706332" y="1874519"/>
            <a:ext cx="5413812" cy="3576751"/>
          </a:xfrm>
          <a:prstGeom prst="rect">
            <a:avLst/>
          </a:prstGeom>
        </p:spPr>
      </p:pic>
      <p:sp>
        <p:nvSpPr>
          <p:cNvPr id="4" name="文本框 3"/>
          <p:cNvSpPr txBox="1"/>
          <p:nvPr/>
        </p:nvSpPr>
        <p:spPr>
          <a:xfrm>
            <a:off x="71856" y="1409068"/>
            <a:ext cx="6542304" cy="4540538"/>
          </a:xfrm>
          <a:prstGeom prst="rect">
            <a:avLst/>
          </a:prstGeom>
          <a:noFill/>
        </p:spPr>
        <p:txBody>
          <a:bodyPr wrap="square" rtlCol="0">
            <a:spAutoFit/>
          </a:bodyPr>
          <a:lstStyle/>
          <a:p>
            <a:pPr indent="-342900">
              <a:lnSpc>
                <a:spcPct val="150000"/>
              </a:lnSpc>
              <a:buFont typeface="Arial" panose="020B0604020202020204" pitchFamily="34" charset="0"/>
              <a:buChar char="•"/>
            </a:pPr>
            <a:r>
              <a:rPr lang="zh-CN" altLang="en-US" sz="2800" dirty="0">
                <a:latin typeface="微软雅黑" panose="020B0503020204020204" pitchFamily="34" charset="-122"/>
                <a:ea typeface="微软雅黑" panose="020B0503020204020204" pitchFamily="34" charset="-122"/>
              </a:rPr>
              <a:t>公元前</a:t>
            </a:r>
            <a:r>
              <a:rPr lang="en-US" altLang="zh-CN" sz="2800" dirty="0">
                <a:latin typeface="微软雅黑" panose="020B0503020204020204" pitchFamily="34" charset="-122"/>
                <a:ea typeface="微软雅黑" panose="020B0503020204020204" pitchFamily="34" charset="-122"/>
              </a:rPr>
              <a:t>753</a:t>
            </a:r>
            <a:r>
              <a:rPr lang="zh-CN" altLang="en-US" sz="2800" dirty="0">
                <a:latin typeface="微软雅黑" panose="020B0503020204020204" pitchFamily="34" charset="-122"/>
                <a:ea typeface="微软雅黑" panose="020B0503020204020204" pitchFamily="34" charset="-122"/>
              </a:rPr>
              <a:t>年，罗慕路斯建立罗马城。</a:t>
            </a:r>
            <a:endParaRPr lang="en-US" altLang="zh-CN" sz="2800" dirty="0">
              <a:latin typeface="微软雅黑" panose="020B0503020204020204" pitchFamily="34" charset="-122"/>
              <a:ea typeface="微软雅黑" panose="020B0503020204020204" pitchFamily="34" charset="-122"/>
            </a:endParaRPr>
          </a:p>
          <a:p>
            <a:pPr indent="-342900">
              <a:lnSpc>
                <a:spcPct val="150000"/>
              </a:lnSpc>
              <a:buFont typeface="Arial" panose="020B0604020202020204" pitchFamily="34" charset="0"/>
              <a:buChar char="•"/>
            </a:pPr>
            <a:r>
              <a:rPr lang="zh-CN" altLang="en-US" sz="2800" dirty="0">
                <a:latin typeface="微软雅黑" panose="020B0503020204020204" pitchFamily="34" charset="-122"/>
                <a:ea typeface="微软雅黑" panose="020B0503020204020204" pitchFamily="34" charset="-122"/>
              </a:rPr>
              <a:t>公元前</a:t>
            </a:r>
            <a:r>
              <a:rPr lang="en-US" altLang="zh-CN" sz="2800" dirty="0">
                <a:latin typeface="微软雅黑" panose="020B0503020204020204" pitchFamily="34" charset="-122"/>
                <a:ea typeface="微软雅黑" panose="020B0503020204020204" pitchFamily="34" charset="-122"/>
              </a:rPr>
              <a:t>272</a:t>
            </a:r>
            <a:r>
              <a:rPr lang="zh-CN" altLang="en-US" sz="2800" dirty="0">
                <a:latin typeface="微软雅黑" panose="020B0503020204020204" pitchFamily="34" charset="-122"/>
                <a:ea typeface="微软雅黑" panose="020B0503020204020204" pitchFamily="34" charset="-122"/>
              </a:rPr>
              <a:t>年，除波河流域以外，意大利半岛的其余地区都臣服于罗马。</a:t>
            </a:r>
            <a:endParaRPr lang="en-US" altLang="zh-CN" sz="2800" dirty="0">
              <a:latin typeface="微软雅黑" panose="020B0503020204020204" pitchFamily="34" charset="-122"/>
              <a:ea typeface="微软雅黑" panose="020B0503020204020204" pitchFamily="34" charset="-122"/>
            </a:endParaRPr>
          </a:p>
          <a:p>
            <a:pPr indent="-342900">
              <a:lnSpc>
                <a:spcPct val="150000"/>
              </a:lnSpc>
              <a:buFont typeface="Arial" panose="020B0604020202020204" pitchFamily="34" charset="0"/>
              <a:buChar char="•"/>
            </a:pPr>
            <a:r>
              <a:rPr lang="zh-CN" altLang="en-US" sz="2800" dirty="0">
                <a:latin typeface="微软雅黑" panose="020B0503020204020204" pitchFamily="34" charset="-122"/>
                <a:ea typeface="微软雅黑" panose="020B0503020204020204" pitchFamily="34" charset="-122"/>
              </a:rPr>
              <a:t>公元前</a:t>
            </a:r>
            <a:r>
              <a:rPr lang="en-US" altLang="zh-CN" sz="2800" dirty="0">
                <a:latin typeface="微软雅黑" panose="020B0503020204020204" pitchFamily="34" charset="-122"/>
                <a:ea typeface="微软雅黑" panose="020B0503020204020204" pitchFamily="34" charset="-122"/>
              </a:rPr>
              <a:t>264</a:t>
            </a:r>
            <a:r>
              <a:rPr lang="zh-CN" altLang="en-US" sz="2800" dirty="0">
                <a:latin typeface="微软雅黑" panose="020B0503020204020204" pitchFamily="34" charset="-122"/>
                <a:ea typeface="微软雅黑" panose="020B0503020204020204" pitchFamily="34" charset="-122"/>
              </a:rPr>
              <a:t>年</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前</a:t>
            </a:r>
            <a:r>
              <a:rPr lang="en-US" altLang="zh-CN" sz="2800" dirty="0">
                <a:latin typeface="微软雅黑" panose="020B0503020204020204" pitchFamily="34" charset="-122"/>
                <a:ea typeface="微软雅黑" panose="020B0503020204020204" pitchFamily="34" charset="-122"/>
              </a:rPr>
              <a:t>146</a:t>
            </a:r>
            <a:r>
              <a:rPr lang="zh-CN" altLang="en-US" sz="2800" dirty="0">
                <a:latin typeface="微软雅黑" panose="020B0503020204020204" pitchFamily="34" charset="-122"/>
                <a:ea typeface="微软雅黑" panose="020B0503020204020204" pitchFamily="34" charset="-122"/>
              </a:rPr>
              <a:t>年，罗马通过三次布匿战争，征服西地中海地区。</a:t>
            </a:r>
            <a:endParaRPr lang="en-US" altLang="zh-CN" sz="2800" dirty="0">
              <a:latin typeface="微软雅黑" panose="020B0503020204020204" pitchFamily="34" charset="-122"/>
              <a:ea typeface="微软雅黑" panose="020B0503020204020204" pitchFamily="34" charset="-122"/>
            </a:endParaRPr>
          </a:p>
          <a:p>
            <a:pPr indent="-342900">
              <a:lnSpc>
                <a:spcPct val="150000"/>
              </a:lnSpc>
              <a:buFont typeface="Arial" panose="020B0604020202020204" pitchFamily="34" charset="0"/>
              <a:buChar char="•"/>
            </a:pPr>
            <a:r>
              <a:rPr lang="zh-CN" altLang="en-US" sz="2800" dirty="0">
                <a:latin typeface="微软雅黑" panose="020B0503020204020204" pitchFamily="34" charset="-122"/>
                <a:ea typeface="微软雅黑" panose="020B0503020204020204" pitchFamily="34" charset="-122"/>
              </a:rPr>
              <a:t>公元前</a:t>
            </a:r>
            <a:r>
              <a:rPr lang="en-US" altLang="zh-CN" sz="2800" dirty="0">
                <a:latin typeface="微软雅黑" panose="020B0503020204020204" pitchFamily="34" charset="-122"/>
                <a:ea typeface="微软雅黑" panose="020B0503020204020204" pitchFamily="34" charset="-122"/>
              </a:rPr>
              <a:t>215</a:t>
            </a:r>
            <a:r>
              <a:rPr lang="zh-CN" altLang="en-US" sz="2800" dirty="0">
                <a:latin typeface="微软雅黑" panose="020B0503020204020204" pitchFamily="34" charset="-122"/>
                <a:ea typeface="微软雅黑" panose="020B0503020204020204" pitchFamily="34" charset="-122"/>
              </a:rPr>
              <a:t>年</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前</a:t>
            </a:r>
            <a:r>
              <a:rPr lang="en-US" altLang="zh-CN" sz="2800" dirty="0">
                <a:latin typeface="微软雅黑" panose="020B0503020204020204" pitchFamily="34" charset="-122"/>
                <a:ea typeface="微软雅黑" panose="020B0503020204020204" pitchFamily="34" charset="-122"/>
              </a:rPr>
              <a:t>168</a:t>
            </a:r>
            <a:r>
              <a:rPr lang="zh-CN" altLang="en-US" sz="2800" dirty="0">
                <a:latin typeface="微软雅黑" panose="020B0503020204020204" pitchFamily="34" charset="-122"/>
                <a:ea typeface="微软雅黑" panose="020B0503020204020204" pitchFamily="34" charset="-122"/>
              </a:rPr>
              <a:t>年，罗马通过三次马其顿战争，在东地中海取得霸权。</a:t>
            </a:r>
          </a:p>
        </p:txBody>
      </p:sp>
      <p:sp>
        <p:nvSpPr>
          <p:cNvPr id="5" name="箭头: 五边形 4"/>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二、古代世界的帝国</a:t>
            </a:r>
          </a:p>
        </p:txBody>
      </p:sp>
      <p:sp>
        <p:nvSpPr>
          <p:cNvPr id="6" name="箭头: V 形 5"/>
          <p:cNvSpPr/>
          <p:nvPr/>
        </p:nvSpPr>
        <p:spPr>
          <a:xfrm>
            <a:off x="3379980" y="-14234"/>
            <a:ext cx="2609340" cy="730514"/>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罗马帝国</a:t>
            </a:r>
          </a:p>
        </p:txBody>
      </p:sp>
      <p:sp>
        <p:nvSpPr>
          <p:cNvPr id="7" name="箭头: V 形 6"/>
          <p:cNvSpPr/>
          <p:nvPr/>
        </p:nvSpPr>
        <p:spPr>
          <a:xfrm>
            <a:off x="5746050" y="-14759"/>
            <a:ext cx="2609340" cy="730514"/>
          </a:xfrm>
          <a:prstGeom prst="chevron">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扩张过程</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946587"/>
            <a:ext cx="8168640" cy="5833200"/>
          </a:xfrm>
          <a:prstGeom prst="rect">
            <a:avLst/>
          </a:prstGeom>
          <a:noFill/>
        </p:spPr>
        <p:txBody>
          <a:bodyPr wrap="square" rtlCol="0">
            <a:spAutoFit/>
          </a:bodyPr>
          <a:lstStyle/>
          <a:p>
            <a:pPr indent="720090">
              <a:lnSpc>
                <a:spcPct val="150000"/>
              </a:lnSpc>
            </a:pPr>
            <a:r>
              <a:rPr lang="zh-CN" altLang="en-US" sz="2800" dirty="0">
                <a:solidFill>
                  <a:srgbClr val="FF0000"/>
                </a:solidFill>
                <a:latin typeface="微软雅黑" panose="020B0503020204020204" pitchFamily="34" charset="-122"/>
                <a:ea typeface="微软雅黑" panose="020B0503020204020204" pitchFamily="34" charset="-122"/>
              </a:rPr>
              <a:t>被征服地区的军民俘虏，源源不断地流入罗马，成为罗马奴隶的主要来源。</a:t>
            </a:r>
            <a:r>
              <a:rPr lang="zh-CN" altLang="en-US" sz="2800" dirty="0">
                <a:latin typeface="微软雅黑" panose="020B0503020204020204" pitchFamily="34" charset="-122"/>
                <a:ea typeface="微软雅黑" panose="020B0503020204020204" pitchFamily="34" charset="-122"/>
              </a:rPr>
              <a:t>据统计，在第一次布匿战争中，罗马总共把</a:t>
            </a:r>
            <a:r>
              <a:rPr lang="en-US" altLang="zh-CN" sz="2800" dirty="0">
                <a:latin typeface="微软雅黑" panose="020B0503020204020204" pitchFamily="34" charset="-122"/>
                <a:ea typeface="微软雅黑" panose="020B0503020204020204" pitchFamily="34" charset="-122"/>
              </a:rPr>
              <a:t>7.5</a:t>
            </a:r>
            <a:r>
              <a:rPr lang="zh-CN" altLang="en-US" sz="2800" dirty="0">
                <a:latin typeface="微软雅黑" panose="020B0503020204020204" pitchFamily="34" charset="-122"/>
                <a:ea typeface="微软雅黑" panose="020B0503020204020204" pitchFamily="34" charset="-122"/>
              </a:rPr>
              <a:t>万名俘虏卖为奴隶</a:t>
            </a:r>
            <a:r>
              <a:rPr lang="en-US" altLang="zh-CN" sz="2800" dirty="0">
                <a:latin typeface="微软雅黑" panose="020B0503020204020204" pitchFamily="34" charset="-122"/>
                <a:ea typeface="微软雅黑" panose="020B0503020204020204" pitchFamily="34" charset="-122"/>
              </a:rPr>
              <a:t>······</a:t>
            </a:r>
            <a:r>
              <a:rPr lang="zh-CN" altLang="en-US" sz="2800" dirty="0">
                <a:solidFill>
                  <a:srgbClr val="FF0000"/>
                </a:solidFill>
                <a:latin typeface="微软雅黑" panose="020B0503020204020204" pitchFamily="34" charset="-122"/>
                <a:ea typeface="微软雅黑" panose="020B0503020204020204" pitchFamily="34" charset="-122"/>
              </a:rPr>
              <a:t>当时罗马社会经济出现高涨，使大规模使用奴隶劳动成为可能。</a:t>
            </a:r>
            <a:r>
              <a:rPr lang="zh-CN" altLang="en-US" sz="2800" dirty="0">
                <a:latin typeface="微软雅黑" panose="020B0503020204020204" pitchFamily="34" charset="-122"/>
                <a:ea typeface="微软雅黑" panose="020B0503020204020204" pitchFamily="34" charset="-122"/>
              </a:rPr>
              <a:t>奴隶广泛使用于农业、畜牧业、采矿业和手工业，逐渐成为罗马社会的主要生产者</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有些身强体壮的奴隶被训练为角斗士，在角斗场上互相残杀，或与野兽搏斗，供罗马人观赏取乐。</a:t>
            </a:r>
            <a:endParaRPr lang="en-US" altLang="zh-CN" sz="2800" dirty="0">
              <a:latin typeface="微软雅黑" panose="020B0503020204020204" pitchFamily="34" charset="-122"/>
              <a:ea typeface="微软雅黑" panose="020B0503020204020204" pitchFamily="34" charset="-122"/>
            </a:endParaRPr>
          </a:p>
          <a:p>
            <a:pPr indent="720090" algn="r">
              <a:lnSpc>
                <a:spcPct val="150000"/>
              </a:lnSpc>
            </a:pP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世界史</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古代史编</a:t>
            </a:r>
            <a:r>
              <a:rPr lang="en-US" altLang="zh-CN" sz="2800" dirty="0">
                <a:latin typeface="微软雅黑" panose="020B0503020204020204" pitchFamily="34" charset="-122"/>
                <a:ea typeface="微软雅黑" panose="020B0503020204020204" pitchFamily="34" charset="-122"/>
              </a:rPr>
              <a:t>·</a:t>
            </a:r>
            <a:r>
              <a:rPr lang="zh-CN" altLang="en-US" sz="2800" dirty="0">
                <a:latin typeface="微软雅黑" panose="020B0503020204020204" pitchFamily="34" charset="-122"/>
                <a:ea typeface="微软雅黑" panose="020B0503020204020204" pitchFamily="34" charset="-122"/>
              </a:rPr>
              <a:t>上卷</a:t>
            </a:r>
            <a:r>
              <a:rPr lang="en-US" altLang="zh-CN" sz="2800" dirty="0">
                <a:latin typeface="微软雅黑" panose="020B0503020204020204" pitchFamily="34" charset="-122"/>
                <a:ea typeface="微软雅黑" panose="020B0503020204020204" pitchFamily="34" charset="-122"/>
              </a:rPr>
              <a:t>》</a:t>
            </a:r>
          </a:p>
        </p:txBody>
      </p:sp>
      <p:pic>
        <p:nvPicPr>
          <p:cNvPr id="3" name="图片 2"/>
          <p:cNvPicPr>
            <a:picLocks noChangeAspect="1"/>
          </p:cNvPicPr>
          <p:nvPr/>
        </p:nvPicPr>
        <p:blipFill>
          <a:blip r:embed="rId3" cstate="print"/>
          <a:stretch>
            <a:fillRect/>
          </a:stretch>
        </p:blipFill>
        <p:spPr>
          <a:xfrm>
            <a:off x="8282940" y="970002"/>
            <a:ext cx="3909060" cy="2423617"/>
          </a:xfrm>
          <a:prstGeom prst="rect">
            <a:avLst/>
          </a:prstGeom>
        </p:spPr>
      </p:pic>
      <p:sp>
        <p:nvSpPr>
          <p:cNvPr id="4" name="文本框 3"/>
          <p:cNvSpPr txBox="1"/>
          <p:nvPr/>
        </p:nvSpPr>
        <p:spPr>
          <a:xfrm>
            <a:off x="8218170" y="3636641"/>
            <a:ext cx="4038600" cy="1077218"/>
          </a:xfrm>
          <a:prstGeom prst="rect">
            <a:avLst/>
          </a:prstGeom>
          <a:noFill/>
        </p:spPr>
        <p:txBody>
          <a:bodyPr wrap="square" rtlCol="0">
            <a:spAutoFit/>
          </a:bodyPr>
          <a:lstStyle/>
          <a:p>
            <a:r>
              <a:rPr lang="zh-CN" altLang="en-US" sz="3200" b="1" dirty="0">
                <a:latin typeface="黑体" panose="02010609060101010101" pitchFamily="49" charset="-122"/>
                <a:ea typeface="黑体" panose="02010609060101010101" pitchFamily="49" charset="-122"/>
              </a:rPr>
              <a:t>根据教材和材料，归纳罗马社会发展情况？</a:t>
            </a:r>
            <a:endParaRPr lang="en-US" altLang="zh-CN" sz="3200" b="1" dirty="0">
              <a:latin typeface="黑体" panose="02010609060101010101" pitchFamily="49" charset="-122"/>
              <a:ea typeface="黑体" panose="02010609060101010101" pitchFamily="49" charset="-122"/>
            </a:endParaRPr>
          </a:p>
        </p:txBody>
      </p:sp>
      <p:sp>
        <p:nvSpPr>
          <p:cNvPr id="6" name="文本框 5"/>
          <p:cNvSpPr txBox="1"/>
          <p:nvPr/>
        </p:nvSpPr>
        <p:spPr>
          <a:xfrm>
            <a:off x="9369300" y="484922"/>
            <a:ext cx="2487420" cy="523220"/>
          </a:xfrm>
          <a:prstGeom prst="rect">
            <a:avLst/>
          </a:prstGeom>
          <a:noFill/>
        </p:spPr>
        <p:txBody>
          <a:bodyPr wrap="square" rtlCol="0">
            <a:spAutoFit/>
          </a:bodyPr>
          <a:lstStyle/>
          <a:p>
            <a:r>
              <a:rPr lang="zh-CN" altLang="en-US" sz="2800" dirty="0">
                <a:latin typeface="楷体" panose="02010609060101010101" pitchFamily="49" charset="-122"/>
                <a:ea typeface="楷体" panose="02010609060101010101" pitchFamily="49" charset="-122"/>
              </a:rPr>
              <a:t>罗马斗兽场</a:t>
            </a:r>
          </a:p>
        </p:txBody>
      </p:sp>
      <p:sp>
        <p:nvSpPr>
          <p:cNvPr id="7" name="矩形 6"/>
          <p:cNvSpPr/>
          <p:nvPr/>
        </p:nvSpPr>
        <p:spPr>
          <a:xfrm>
            <a:off x="8218170" y="4956881"/>
            <a:ext cx="3909060" cy="1482650"/>
          </a:xfrm>
          <a:prstGeom prst="rect">
            <a:avLst/>
          </a:prstGeom>
        </p:spPr>
        <p:txBody>
          <a:bodyPr wrap="square">
            <a:spAutoFit/>
          </a:bodyPr>
          <a:lstStyle/>
          <a:p>
            <a:pPr>
              <a:lnSpc>
                <a:spcPct val="150000"/>
              </a:lnSpc>
            </a:pP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奴隶制发展推动了罗马经济的繁荣。</a:t>
            </a:r>
            <a:endParaRPr lang="en-US" altLang="zh-CN"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endParaRPr>
          </a:p>
        </p:txBody>
      </p:sp>
      <p:sp>
        <p:nvSpPr>
          <p:cNvPr id="10" name="箭头: 五边形 9"/>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二、古代世界的帝国</a:t>
            </a:r>
          </a:p>
        </p:txBody>
      </p:sp>
      <p:sp>
        <p:nvSpPr>
          <p:cNvPr id="11" name="箭头: V 形 10"/>
          <p:cNvSpPr/>
          <p:nvPr/>
        </p:nvSpPr>
        <p:spPr>
          <a:xfrm>
            <a:off x="3379980" y="-14234"/>
            <a:ext cx="2609340" cy="730514"/>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罗马帝国</a:t>
            </a:r>
          </a:p>
        </p:txBody>
      </p:sp>
      <p:sp>
        <p:nvSpPr>
          <p:cNvPr id="9" name="箭头: V 形 8"/>
          <p:cNvSpPr/>
          <p:nvPr/>
        </p:nvSpPr>
        <p:spPr>
          <a:xfrm>
            <a:off x="5746050" y="-14759"/>
            <a:ext cx="2609340" cy="730514"/>
          </a:xfrm>
          <a:prstGeom prst="chevron">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社会经济</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28000" y="943368"/>
            <a:ext cx="7144830" cy="5175969"/>
          </a:xfrm>
          <a:prstGeom prst="rect">
            <a:avLst/>
          </a:prstGeom>
          <a:noFill/>
        </p:spPr>
        <p:txBody>
          <a:bodyPr wrap="square" rtlCol="0">
            <a:spAutoFit/>
          </a:bodyPr>
          <a:lstStyle/>
          <a:p>
            <a:pPr indent="-342900">
              <a:lnSpc>
                <a:spcPct val="150000"/>
              </a:lnSpc>
              <a:buFont typeface="Arial" panose="020B0604020202020204" pitchFamily="34" charset="0"/>
              <a:buChar char="•"/>
            </a:pPr>
            <a:r>
              <a:rPr lang="zh-CN" altLang="en-US" sz="3200" dirty="0">
                <a:latin typeface="微软雅黑" panose="020B0503020204020204" pitchFamily="34" charset="-122"/>
                <a:ea typeface="微软雅黑" panose="020B0503020204020204" pitchFamily="34" charset="-122"/>
              </a:rPr>
              <a:t>基督教“最初是奴隶和被释放奴隶、穷人和无权者，被罗马征服或驱散的人们的宗教”</a:t>
            </a:r>
            <a:endParaRPr lang="en-US" altLang="zh-CN" sz="3200" dirty="0">
              <a:latin typeface="微软雅黑" panose="020B0503020204020204" pitchFamily="34" charset="-122"/>
              <a:ea typeface="微软雅黑" panose="020B0503020204020204" pitchFamily="34" charset="-122"/>
            </a:endParaRPr>
          </a:p>
          <a:p>
            <a:pPr algn="r">
              <a:lnSpc>
                <a:spcPct val="150000"/>
              </a:lnSpc>
            </a:pPr>
            <a:r>
              <a:rPr lang="en-US" altLang="zh-CN" sz="3200" dirty="0">
                <a:latin typeface="微软雅黑" panose="020B0503020204020204" pitchFamily="34" charset="-122"/>
                <a:ea typeface="微软雅黑" panose="020B0503020204020204" pitchFamily="34" charset="-122"/>
              </a:rPr>
              <a:t>——</a:t>
            </a:r>
            <a:r>
              <a:rPr lang="zh-CN" altLang="en-US" sz="3200" dirty="0">
                <a:latin typeface="微软雅黑" panose="020B0503020204020204" pitchFamily="34" charset="-122"/>
                <a:ea typeface="微软雅黑" panose="020B0503020204020204" pitchFamily="34" charset="-122"/>
              </a:rPr>
              <a:t>恩格斯</a:t>
            </a:r>
            <a:endParaRPr lang="en-US" altLang="zh-CN" sz="3200" dirty="0">
              <a:latin typeface="微软雅黑" panose="020B0503020204020204" pitchFamily="34" charset="-122"/>
              <a:ea typeface="微软雅黑" panose="020B0503020204020204" pitchFamily="34" charset="-122"/>
            </a:endParaRPr>
          </a:p>
          <a:p>
            <a:pPr indent="-342900">
              <a:lnSpc>
                <a:spcPct val="150000"/>
              </a:lnSpc>
              <a:buFont typeface="Arial" panose="020B0604020202020204" pitchFamily="34" charset="0"/>
              <a:buChar char="•"/>
            </a:pPr>
            <a:r>
              <a:rPr lang="zh-CN" altLang="en-US" sz="3200" dirty="0">
                <a:latin typeface="微软雅黑" panose="020B0503020204020204" pitchFamily="34" charset="-122"/>
                <a:ea typeface="微软雅黑" panose="020B0503020204020204" pitchFamily="34" charset="-122"/>
              </a:rPr>
              <a:t>公元</a:t>
            </a:r>
            <a:r>
              <a:rPr lang="en-US" altLang="zh-CN" sz="3200" dirty="0">
                <a:latin typeface="微软雅黑" panose="020B0503020204020204" pitchFamily="34" charset="-122"/>
                <a:ea typeface="微软雅黑" panose="020B0503020204020204" pitchFamily="34" charset="-122"/>
              </a:rPr>
              <a:t>313</a:t>
            </a:r>
            <a:r>
              <a:rPr lang="zh-CN" altLang="en-US" sz="3200" dirty="0">
                <a:latin typeface="微软雅黑" panose="020B0503020204020204" pitchFamily="34" charset="-122"/>
                <a:ea typeface="微软雅黑" panose="020B0503020204020204" pitchFamily="34" charset="-122"/>
              </a:rPr>
              <a:t>年，罗马征服颁布“米兰敕令”，正式承认基督教与其他宗教并存，使其取得合法地位。</a:t>
            </a:r>
          </a:p>
        </p:txBody>
      </p:sp>
      <p:pic>
        <p:nvPicPr>
          <p:cNvPr id="3" name="图片 2"/>
          <p:cNvPicPr>
            <a:picLocks noChangeAspect="1"/>
          </p:cNvPicPr>
          <p:nvPr/>
        </p:nvPicPr>
        <p:blipFill>
          <a:blip r:embed="rId2" cstate="print"/>
          <a:stretch>
            <a:fillRect/>
          </a:stretch>
        </p:blipFill>
        <p:spPr>
          <a:xfrm>
            <a:off x="8406450" y="1159349"/>
            <a:ext cx="3257550" cy="4744005"/>
          </a:xfrm>
          <a:prstGeom prst="rect">
            <a:avLst/>
          </a:prstGeom>
        </p:spPr>
      </p:pic>
      <p:sp>
        <p:nvSpPr>
          <p:cNvPr id="4" name="箭头: 五边形 3"/>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二、古代世界的帝国</a:t>
            </a:r>
          </a:p>
        </p:txBody>
      </p:sp>
      <p:sp>
        <p:nvSpPr>
          <p:cNvPr id="5" name="箭头: V 形 4"/>
          <p:cNvSpPr/>
          <p:nvPr/>
        </p:nvSpPr>
        <p:spPr>
          <a:xfrm>
            <a:off x="3379980" y="-14234"/>
            <a:ext cx="2609340" cy="730514"/>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罗马帝国</a:t>
            </a:r>
          </a:p>
        </p:txBody>
      </p:sp>
      <p:sp>
        <p:nvSpPr>
          <p:cNvPr id="6" name="箭头: V 形 5"/>
          <p:cNvSpPr/>
          <p:nvPr/>
        </p:nvSpPr>
        <p:spPr>
          <a:xfrm>
            <a:off x="5746050" y="-14759"/>
            <a:ext cx="2609340" cy="730514"/>
          </a:xfrm>
          <a:prstGeom prst="chevron">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基督教</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93895" y="890268"/>
            <a:ext cx="4459459" cy="369332"/>
          </a:xfrm>
          <a:prstGeom prst="rect">
            <a:avLst/>
          </a:prstGeom>
          <a:noFill/>
        </p:spPr>
        <p:txBody>
          <a:bodyPr wrap="square" rtlCol="0">
            <a:spAutoFit/>
          </a:bodyPr>
          <a:lstStyle/>
          <a:p>
            <a:endParaRPr lang="zh-CN" altLang="en-US" dirty="0"/>
          </a:p>
        </p:txBody>
      </p:sp>
      <p:pic>
        <p:nvPicPr>
          <p:cNvPr id="4" name="图片 3"/>
          <p:cNvPicPr>
            <a:picLocks noChangeAspect="1"/>
          </p:cNvPicPr>
          <p:nvPr/>
        </p:nvPicPr>
        <p:blipFill>
          <a:blip r:embed="rId3" cstate="print"/>
          <a:stretch>
            <a:fillRect/>
          </a:stretch>
        </p:blipFill>
        <p:spPr>
          <a:xfrm>
            <a:off x="6429222" y="1371600"/>
            <a:ext cx="5762778" cy="4480560"/>
          </a:xfrm>
          <a:prstGeom prst="rect">
            <a:avLst/>
          </a:prstGeom>
        </p:spPr>
      </p:pic>
      <p:sp>
        <p:nvSpPr>
          <p:cNvPr id="5" name="文本框 4"/>
          <p:cNvSpPr txBox="1"/>
          <p:nvPr/>
        </p:nvSpPr>
        <p:spPr>
          <a:xfrm>
            <a:off x="0" y="1066042"/>
            <a:ext cx="6202680" cy="5182188"/>
          </a:xfrm>
          <a:prstGeom prst="rect">
            <a:avLst/>
          </a:prstGeom>
          <a:noFill/>
        </p:spPr>
        <p:txBody>
          <a:bodyPr wrap="square" rtlCol="0">
            <a:spAutoFit/>
          </a:bodyPr>
          <a:lstStyle/>
          <a:p>
            <a:pPr indent="-342900">
              <a:lnSpc>
                <a:spcPct val="150000"/>
              </a:lnSpc>
              <a:buFont typeface="Arial" panose="020B0604020202020204" pitchFamily="34" charset="0"/>
              <a:buChar char="•"/>
            </a:pPr>
            <a:r>
              <a:rPr lang="zh-CN" altLang="en-US" sz="2800" dirty="0">
                <a:latin typeface="微软雅黑" panose="020B0503020204020204" pitchFamily="34" charset="-122"/>
                <a:ea typeface="微软雅黑" panose="020B0503020204020204" pitchFamily="34" charset="-122"/>
              </a:rPr>
              <a:t>公元</a:t>
            </a:r>
            <a:r>
              <a:rPr lang="en-US" altLang="zh-CN" sz="2800" dirty="0">
                <a:latin typeface="微软雅黑" panose="020B0503020204020204" pitchFamily="34" charset="-122"/>
                <a:ea typeface="微软雅黑" panose="020B0503020204020204" pitchFamily="34" charset="-122"/>
              </a:rPr>
              <a:t>395</a:t>
            </a:r>
            <a:r>
              <a:rPr lang="zh-CN" altLang="en-US" sz="2800" dirty="0">
                <a:latin typeface="微软雅黑" panose="020B0503020204020204" pitchFamily="34" charset="-122"/>
                <a:ea typeface="微软雅黑" panose="020B0503020204020204" pitchFamily="34" charset="-122"/>
              </a:rPr>
              <a:t>年，罗马帝国正式分裂为以君士坦丁堡为都城的东罗马帝国和以罗马为都城的西罗马帝国。</a:t>
            </a:r>
            <a:endParaRPr lang="en-US" altLang="zh-CN" sz="2800" dirty="0">
              <a:latin typeface="微软雅黑" panose="020B0503020204020204" pitchFamily="34" charset="-122"/>
              <a:ea typeface="微软雅黑" panose="020B0503020204020204" pitchFamily="34" charset="-122"/>
            </a:endParaRPr>
          </a:p>
          <a:p>
            <a:pPr indent="-342900">
              <a:lnSpc>
                <a:spcPct val="150000"/>
              </a:lnSpc>
              <a:buFont typeface="Arial" panose="020B0604020202020204" pitchFamily="34" charset="0"/>
              <a:buChar char="•"/>
            </a:pPr>
            <a:r>
              <a:rPr lang="zh-CN" altLang="en-US" sz="2800" dirty="0">
                <a:latin typeface="微软雅黑" panose="020B0503020204020204" pitchFamily="34" charset="-122"/>
                <a:ea typeface="微软雅黑" panose="020B0503020204020204" pitchFamily="34" charset="-122"/>
              </a:rPr>
              <a:t>公元</a:t>
            </a:r>
            <a:r>
              <a:rPr lang="en-US" altLang="zh-CN" sz="2800" dirty="0">
                <a:latin typeface="微软雅黑" panose="020B0503020204020204" pitchFamily="34" charset="-122"/>
                <a:ea typeface="微软雅黑" panose="020B0503020204020204" pitchFamily="34" charset="-122"/>
              </a:rPr>
              <a:t>476</a:t>
            </a:r>
            <a:r>
              <a:rPr lang="zh-CN" altLang="en-US" sz="2800" dirty="0">
                <a:latin typeface="微软雅黑" panose="020B0503020204020204" pitchFamily="34" charset="-122"/>
                <a:ea typeface="微软雅黑" panose="020B0503020204020204" pitchFamily="34" charset="-122"/>
              </a:rPr>
              <a:t>年，西罗马帝国在日耳曼蛮族入侵中灭亡。</a:t>
            </a:r>
            <a:endParaRPr lang="en-US" altLang="zh-CN" sz="2800" dirty="0">
              <a:latin typeface="微软雅黑" panose="020B0503020204020204" pitchFamily="34" charset="-122"/>
              <a:ea typeface="微软雅黑" panose="020B0503020204020204" pitchFamily="34" charset="-122"/>
            </a:endParaRPr>
          </a:p>
          <a:p>
            <a:pPr indent="-342900">
              <a:lnSpc>
                <a:spcPct val="150000"/>
              </a:lnSpc>
              <a:buFont typeface="Arial" panose="020B0604020202020204" pitchFamily="34" charset="0"/>
              <a:buChar char="•"/>
            </a:pPr>
            <a:r>
              <a:rPr lang="en-US" altLang="zh-CN" sz="2800" dirty="0">
                <a:latin typeface="微软雅黑" panose="020B0503020204020204" pitchFamily="34" charset="-122"/>
                <a:ea typeface="微软雅黑" panose="020B0503020204020204" pitchFamily="34" charset="-122"/>
              </a:rPr>
              <a:t>1453</a:t>
            </a:r>
            <a:r>
              <a:rPr lang="zh-CN" altLang="en-US" sz="2800" dirty="0">
                <a:latin typeface="微软雅黑" panose="020B0503020204020204" pitchFamily="34" charset="-122"/>
                <a:ea typeface="微软雅黑" panose="020B0503020204020204" pitchFamily="34" charset="-122"/>
              </a:rPr>
              <a:t>年</a:t>
            </a:r>
            <a:r>
              <a:rPr lang="en-US" altLang="zh-CN" sz="2800" dirty="0">
                <a:latin typeface="微软雅黑" panose="020B0503020204020204" pitchFamily="34" charset="-122"/>
                <a:ea typeface="微软雅黑" panose="020B0503020204020204" pitchFamily="34" charset="-122"/>
              </a:rPr>
              <a:t>5</a:t>
            </a:r>
            <a:r>
              <a:rPr lang="zh-CN" altLang="en-US" sz="2800" dirty="0">
                <a:latin typeface="微软雅黑" panose="020B0503020204020204" pitchFamily="34" charset="-122"/>
                <a:ea typeface="微软雅黑" panose="020B0503020204020204" pitchFamily="34" charset="-122"/>
              </a:rPr>
              <a:t>月</a:t>
            </a:r>
            <a:r>
              <a:rPr lang="en-US" altLang="zh-CN" sz="2800" dirty="0">
                <a:latin typeface="微软雅黑" panose="020B0503020204020204" pitchFamily="34" charset="-122"/>
                <a:ea typeface="微软雅黑" panose="020B0503020204020204" pitchFamily="34" charset="-122"/>
              </a:rPr>
              <a:t>29</a:t>
            </a:r>
            <a:r>
              <a:rPr lang="zh-CN" altLang="en-US" sz="2800" dirty="0">
                <a:latin typeface="微软雅黑" panose="020B0503020204020204" pitchFamily="34" charset="-122"/>
                <a:ea typeface="微软雅黑" panose="020B0503020204020204" pitchFamily="34" charset="-122"/>
              </a:rPr>
              <a:t>日，奥斯曼帝国苏丹穆罕默德二世率军攻入君士坦丁堡，东罗马帝国（拜占庭帝国）正式灭亡</a:t>
            </a:r>
            <a:r>
              <a:rPr lang="zh-CN" altLang="en-US" sz="2800" dirty="0">
                <a:latin typeface="宋体" panose="02010600030101010101" pitchFamily="2" charset="-122"/>
                <a:ea typeface="宋体" panose="02010600030101010101" pitchFamily="2" charset="-122"/>
              </a:rPr>
              <a:t>。</a:t>
            </a:r>
          </a:p>
        </p:txBody>
      </p:sp>
      <p:sp>
        <p:nvSpPr>
          <p:cNvPr id="6" name="箭头: 五边形 5"/>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二、古代世界的帝国</a:t>
            </a:r>
          </a:p>
        </p:txBody>
      </p:sp>
      <p:sp>
        <p:nvSpPr>
          <p:cNvPr id="7" name="箭头: V 形 6"/>
          <p:cNvSpPr/>
          <p:nvPr/>
        </p:nvSpPr>
        <p:spPr>
          <a:xfrm>
            <a:off x="3379980" y="-14234"/>
            <a:ext cx="2609340" cy="730514"/>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罗马帝国</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duotone>
              <a:schemeClr val="bg2">
                <a:shade val="45000"/>
                <a:satMod val="135000"/>
              </a:schemeClr>
              <a:prstClr val="white"/>
            </a:duotone>
            <a:extLst>
              <a:ext uri="{28A0092B-C50C-407E-A947-70E740481C1C}">
                <a14:useLocalDpi xmlns:a14="http://schemas.microsoft.com/office/drawing/2010/main" xmlns="" val="0"/>
              </a:ext>
            </a:extLst>
          </a:blip>
          <a:stretch>
            <a:fillRect/>
          </a:stretch>
        </p:blipFill>
        <p:spPr>
          <a:xfrm>
            <a:off x="8915194" y="3255962"/>
            <a:ext cx="3276563" cy="3600000"/>
          </a:xfrm>
          <a:prstGeom prst="rect">
            <a:avLst/>
          </a:prstGeom>
        </p:spPr>
      </p:pic>
      <p:pic>
        <p:nvPicPr>
          <p:cNvPr id="5" name="图片 4"/>
          <p:cNvPicPr>
            <a:picLocks noChangeAspect="1"/>
          </p:cNvPicPr>
          <p:nvPr/>
        </p:nvPicPr>
        <p:blipFill>
          <a:blip r:embed="rId2" cstate="print">
            <a:duotone>
              <a:schemeClr val="bg2">
                <a:shade val="45000"/>
                <a:satMod val="135000"/>
              </a:schemeClr>
              <a:prstClr val="white"/>
            </a:duotone>
            <a:extLst>
              <a:ext uri="{28A0092B-C50C-407E-A947-70E740481C1C}">
                <a14:useLocalDpi xmlns:a14="http://schemas.microsoft.com/office/drawing/2010/main" xmlns="" val="0"/>
              </a:ext>
            </a:extLst>
          </a:blip>
          <a:stretch>
            <a:fillRect/>
          </a:stretch>
        </p:blipFill>
        <p:spPr>
          <a:xfrm flipH="1">
            <a:off x="0" y="3255962"/>
            <a:ext cx="3276563" cy="3600000"/>
          </a:xfrm>
          <a:prstGeom prst="rect">
            <a:avLst/>
          </a:prstGeom>
        </p:spPr>
      </p:pic>
      <p:sp>
        <p:nvSpPr>
          <p:cNvPr id="6" name="标题 1"/>
          <p:cNvSpPr txBox="1"/>
          <p:nvPr/>
        </p:nvSpPr>
        <p:spPr>
          <a:xfrm>
            <a:off x="4739434" y="2103437"/>
            <a:ext cx="4358761"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857250" indent="-857250">
              <a:lnSpc>
                <a:spcPct val="200000"/>
              </a:lnSpc>
              <a:spcBef>
                <a:spcPts val="0"/>
              </a:spcBef>
              <a:buFont typeface="+mj-ea"/>
              <a:buAutoNum type="ea1JpnChsDbPeriod" startAt="3"/>
            </a:pPr>
            <a:r>
              <a:rPr lang="zh-CN" altLang="en-US" sz="3600" dirty="0">
                <a:solidFill>
                  <a:prstClr val="black"/>
                </a:solidFill>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cs typeface="+mn-cs"/>
              </a:rPr>
              <a:t>文明的交流</a:t>
            </a:r>
          </a:p>
        </p:txBody>
      </p:sp>
      <p:sp>
        <p:nvSpPr>
          <p:cNvPr id="7" name="标题 8"/>
          <p:cNvSpPr txBox="1"/>
          <p:nvPr/>
        </p:nvSpPr>
        <p:spPr>
          <a:xfrm>
            <a:off x="838200" y="673483"/>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6000" dirty="0">
                <a:solidFill>
                  <a:prstClr val="black"/>
                </a:solidFill>
                <a:latin typeface="华文新魏" panose="02010800040101010101" pitchFamily="2" charset="-122"/>
                <a:ea typeface="华文新魏" panose="02010800040101010101" pitchFamily="2" charset="-122"/>
              </a:rPr>
              <a:t>古代世界的帝国与文明的交流</a:t>
            </a:r>
            <a:endParaRPr lang="zh-CN" alt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2" cstate="print">
            <a:extLst>
              <a:ext uri="{BEBA8EAE-BF5A-486C-A8C5-ECC9F3942E4B}">
                <a14:imgProps xmlns:a14="http://schemas.microsoft.com/office/drawing/2010/main" xmlns="">
                  <a14:imgLayer r:embed="rId3">
                    <a14:imgEffect>
                      <a14:backgroundRemoval t="9867" b="100000" l="10000" r="90000"/>
                    </a14:imgEffect>
                  </a14:imgLayer>
                </a14:imgProps>
              </a:ext>
            </a:extLst>
          </a:blip>
          <a:stretch>
            <a:fillRect/>
          </a:stretch>
        </p:blipFill>
        <p:spPr>
          <a:xfrm>
            <a:off x="5989320" y="1234060"/>
            <a:ext cx="7440930" cy="5580698"/>
          </a:xfrm>
          <a:prstGeom prst="rect">
            <a:avLst/>
          </a:prstGeom>
        </p:spPr>
      </p:pic>
      <p:sp>
        <p:nvSpPr>
          <p:cNvPr id="5" name="矩形 4"/>
          <p:cNvSpPr/>
          <p:nvPr/>
        </p:nvSpPr>
        <p:spPr>
          <a:xfrm>
            <a:off x="383670" y="2318684"/>
            <a:ext cx="6937500" cy="4437305"/>
          </a:xfrm>
          <a:prstGeom prst="rect">
            <a:avLst/>
          </a:prstGeom>
        </p:spPr>
        <p:txBody>
          <a:bodyPr wrap="square">
            <a:spAutoFit/>
          </a:bodyPr>
          <a:lstStyle/>
          <a:p>
            <a:pPr>
              <a:lnSpc>
                <a:spcPct val="150000"/>
              </a:lnSpc>
            </a:pP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     </a:t>
            </a:r>
            <a:r>
              <a:rPr lang="zh-CN" altLang="en-US" sz="3200" dirty="0">
                <a:latin typeface="微软雅黑" panose="020B0503020204020204" pitchFamily="34" charset="-122"/>
                <a:ea typeface="微软雅黑" panose="020B0503020204020204" pitchFamily="34" charset="-122"/>
              </a:rPr>
              <a:t>腓尼基字母是腓尼基人在楔形字基础上将原来的几十个简单的象形字字母化形成，时间约在公元前</a:t>
            </a:r>
            <a:r>
              <a:rPr lang="en-US" altLang="zh-CN" sz="3200" dirty="0">
                <a:latin typeface="微软雅黑" panose="020B0503020204020204" pitchFamily="34" charset="-122"/>
                <a:ea typeface="微软雅黑" panose="020B0503020204020204" pitchFamily="34" charset="-122"/>
              </a:rPr>
              <a:t>1500</a:t>
            </a:r>
            <a:r>
              <a:rPr lang="zh-CN" altLang="en-US" sz="3200" dirty="0">
                <a:latin typeface="微软雅黑" panose="020B0503020204020204" pitchFamily="34" charset="-122"/>
                <a:ea typeface="微软雅黑" panose="020B0503020204020204" pitchFamily="34" charset="-122"/>
              </a:rPr>
              <a:t>年左右。字母文字，几乎都可追溯到腓尼基字母，如希伯来字母、阿拉伯字母、希腊字母、拉丁字母等。</a:t>
            </a:r>
          </a:p>
        </p:txBody>
      </p:sp>
      <p:sp>
        <p:nvSpPr>
          <p:cNvPr id="2" name="文本框 1"/>
          <p:cNvSpPr txBox="1"/>
          <p:nvPr/>
        </p:nvSpPr>
        <p:spPr>
          <a:xfrm>
            <a:off x="807720" y="716280"/>
            <a:ext cx="11033760" cy="1482650"/>
          </a:xfrm>
          <a:prstGeom prst="rect">
            <a:avLst/>
          </a:prstGeom>
          <a:noFill/>
        </p:spPr>
        <p:txBody>
          <a:bodyPr wrap="square" rtlCol="0">
            <a:spAutoFit/>
          </a:bodyPr>
          <a:lstStyle/>
          <a:p>
            <a:pPr>
              <a:lnSpc>
                <a:spcPct val="150000"/>
              </a:lnSpc>
            </a:pP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     </a:t>
            </a:r>
            <a:r>
              <a:rPr lang="zh-CN" altLang="en-US" sz="3200" dirty="0">
                <a:latin typeface="微软雅黑" panose="020B0503020204020204" pitchFamily="34" charset="-122"/>
                <a:ea typeface="微软雅黑" panose="020B0503020204020204" pitchFamily="34" charset="-122"/>
              </a:rPr>
              <a:t>古代世界各地区的</a:t>
            </a:r>
            <a:r>
              <a:rPr lang="zh-CN" altLang="en-US" sz="3200" dirty="0">
                <a:solidFill>
                  <a:srgbClr val="FF0000"/>
                </a:solidFill>
                <a:latin typeface="微软雅黑" panose="020B0503020204020204" pitchFamily="34" charset="-122"/>
                <a:ea typeface="微软雅黑" panose="020B0503020204020204" pitchFamily="34" charset="-122"/>
              </a:rPr>
              <a:t>思想、文化和技术的传播</a:t>
            </a:r>
            <a:r>
              <a:rPr lang="zh-CN" altLang="en-US" sz="3200" dirty="0">
                <a:latin typeface="微软雅黑" panose="020B0503020204020204" pitchFamily="34" charset="-122"/>
                <a:ea typeface="微软雅黑" panose="020B0503020204020204" pitchFamily="34" charset="-122"/>
              </a:rPr>
              <a:t>是文明交流的重要表现，促进了文明的发展。</a:t>
            </a:r>
          </a:p>
        </p:txBody>
      </p:sp>
      <p:sp>
        <p:nvSpPr>
          <p:cNvPr id="6" name="箭头: 五边形 5"/>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三、文明的交流</a:t>
            </a:r>
          </a:p>
        </p:txBody>
      </p:sp>
      <p:sp>
        <p:nvSpPr>
          <p:cNvPr id="8" name="箭头: V 形 7"/>
          <p:cNvSpPr/>
          <p:nvPr/>
        </p:nvSpPr>
        <p:spPr>
          <a:xfrm>
            <a:off x="3379980" y="-14234"/>
            <a:ext cx="2609340" cy="730514"/>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表现形式</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2" cstate="print">
            <a:extLst>
              <a:ext uri="{28A0092B-C50C-407E-A947-70E740481C1C}">
                <a14:useLocalDpi xmlns:a14="http://schemas.microsoft.com/office/drawing/2010/main" xmlns="" val="0"/>
              </a:ext>
            </a:extLst>
          </a:blip>
          <a:srcRect t="14322"/>
          <a:stretch>
            <a:fillRect/>
          </a:stretch>
        </p:blipFill>
        <p:spPr>
          <a:xfrm>
            <a:off x="4419600" y="1192803"/>
            <a:ext cx="7772400" cy="4472394"/>
          </a:xfrm>
          <a:prstGeom prst="rect">
            <a:avLst/>
          </a:prstGeom>
        </p:spPr>
      </p:pic>
      <p:sp>
        <p:nvSpPr>
          <p:cNvPr id="4" name="文本框 3"/>
          <p:cNvSpPr txBox="1"/>
          <p:nvPr/>
        </p:nvSpPr>
        <p:spPr>
          <a:xfrm>
            <a:off x="0" y="1949011"/>
            <a:ext cx="4519612" cy="2959977"/>
          </a:xfrm>
          <a:prstGeom prst="rect">
            <a:avLst/>
          </a:prstGeom>
          <a:noFill/>
        </p:spPr>
        <p:txBody>
          <a:bodyPr wrap="square" rtlCol="0">
            <a:spAutoFit/>
          </a:bodyPr>
          <a:lstStyle/>
          <a:p>
            <a:pPr>
              <a:lnSpc>
                <a:spcPct val="150000"/>
              </a:lnSpc>
            </a:pPr>
            <a:r>
              <a:rPr lang="zh-CN" altLang="en-US" sz="3200" dirty="0">
                <a:effectLst>
                  <a:outerShdw blurRad="50800" dist="38100" dir="5400000" algn="t" rotWithShape="0">
                    <a:prstClr val="black">
                      <a:alpha val="40000"/>
                    </a:prstClr>
                  </a:outerShdw>
                </a:effectLst>
                <a:latin typeface="微软雅黑" panose="020B0503020204020204" pitchFamily="34" charset="-122"/>
                <a:ea typeface="微软雅黑" panose="020B0503020204020204" pitchFamily="34" charset="-122"/>
              </a:rPr>
              <a:t>      </a:t>
            </a:r>
            <a:r>
              <a:rPr lang="zh-CN" altLang="en-US" sz="3200" dirty="0">
                <a:latin typeface="微软雅黑" panose="020B0503020204020204" pitchFamily="34" charset="-122"/>
                <a:ea typeface="微软雅黑" panose="020B0503020204020204" pitchFamily="34" charset="-122"/>
              </a:rPr>
              <a:t>帝国的建立促进了文明之间的交流。</a:t>
            </a:r>
            <a:endParaRPr lang="en-US" altLang="zh-CN" sz="3200" dirty="0">
              <a:latin typeface="微软雅黑" panose="020B0503020204020204" pitchFamily="34" charset="-122"/>
              <a:ea typeface="微软雅黑" panose="020B0503020204020204" pitchFamily="34" charset="-122"/>
            </a:endParaRPr>
          </a:p>
          <a:p>
            <a:pPr>
              <a:lnSpc>
                <a:spcPct val="150000"/>
              </a:lnSpc>
            </a:pPr>
            <a:r>
              <a:rPr lang="zh-CN" altLang="en-US" sz="3200" dirty="0">
                <a:latin typeface="微软雅黑" panose="020B0503020204020204" pitchFamily="34" charset="-122"/>
                <a:ea typeface="微软雅黑" panose="020B0503020204020204" pitchFamily="34" charset="-122"/>
              </a:rPr>
              <a:t>     陆上丝绸之路经过四个帝国。</a:t>
            </a:r>
          </a:p>
        </p:txBody>
      </p:sp>
      <p:sp>
        <p:nvSpPr>
          <p:cNvPr id="5" name="箭头: 五边形 4"/>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三、文明的交流</a:t>
            </a:r>
          </a:p>
        </p:txBody>
      </p:sp>
      <p:sp>
        <p:nvSpPr>
          <p:cNvPr id="6" name="箭头: V 形 5"/>
          <p:cNvSpPr/>
          <p:nvPr/>
        </p:nvSpPr>
        <p:spPr>
          <a:xfrm>
            <a:off x="3379980" y="-14234"/>
            <a:ext cx="2609340" cy="730514"/>
          </a:xfrm>
          <a:prstGeom prst="chevron">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solidFill>
                  <a:schemeClr val="bg1"/>
                </a:solidFill>
                <a:latin typeface="黑体" panose="02010609060101010101" pitchFamily="49" charset="-122"/>
                <a:ea typeface="黑体" panose="02010609060101010101" pitchFamily="49" charset="-122"/>
              </a:rPr>
              <a:t>丝绸之路</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2"/>
          <p:cNvGraphicFramePr>
            <a:graphicFrameLocks noGrp="1"/>
          </p:cNvGraphicFramePr>
          <p:nvPr/>
        </p:nvGraphicFramePr>
        <p:xfrm>
          <a:off x="826357" y="914400"/>
          <a:ext cx="10539286" cy="5943600"/>
        </p:xfrm>
        <a:graphic>
          <a:graphicData uri="http://schemas.openxmlformats.org/drawingml/2006/table">
            <a:tbl>
              <a:tblPr firstRow="1" bandRow="1">
                <a:tableStyleId>{5940675A-B579-460E-94D1-54222C63F5DA}</a:tableStyleId>
              </a:tblPr>
              <a:tblGrid>
                <a:gridCol w="843932"/>
                <a:gridCol w="1408191"/>
                <a:gridCol w="4336858"/>
                <a:gridCol w="3950305"/>
              </a:tblGrid>
              <a:tr h="797560">
                <a:tc rowSpan="7">
                  <a:txBody>
                    <a:bodyPr/>
                    <a:lstStyle/>
                    <a:p>
                      <a:pPr algn="ctr"/>
                      <a:r>
                        <a:rPr lang="zh-CN" altLang="en-US" sz="3200" dirty="0">
                          <a:latin typeface="黑体" panose="02010609060101010101" pitchFamily="49" charset="-122"/>
                          <a:ea typeface="黑体" panose="02010609060101010101" pitchFamily="49" charset="-122"/>
                        </a:rPr>
                        <a:t>古代世界的帝国与文明交流</a:t>
                      </a:r>
                    </a:p>
                  </a:txBody>
                  <a:tcPr anchor="ctr"/>
                </a:tc>
                <a:tc rowSpan="2">
                  <a:txBody>
                    <a:bodyPr/>
                    <a:lstStyle/>
                    <a:p>
                      <a:pPr algn="ctr"/>
                      <a:r>
                        <a:rPr lang="zh-CN" altLang="en-US" sz="3200" dirty="0">
                          <a:latin typeface="黑体" panose="02010609060101010101" pitchFamily="49" charset="-122"/>
                          <a:ea typeface="黑体" panose="02010609060101010101" pitchFamily="49" charset="-122"/>
                        </a:rPr>
                        <a:t>文明的扩展</a:t>
                      </a:r>
                    </a:p>
                  </a:txBody>
                  <a:tcPr anchor="ctr"/>
                </a:tc>
                <a:tc>
                  <a:txBody>
                    <a:bodyPr/>
                    <a:lstStyle/>
                    <a:p>
                      <a:pPr algn="ctr"/>
                      <a:r>
                        <a:rPr lang="zh-CN" altLang="en-US" sz="3200" dirty="0">
                          <a:latin typeface="黑体" panose="02010609060101010101" pitchFamily="49" charset="-122"/>
                          <a:ea typeface="黑体" panose="02010609060101010101" pitchFamily="49" charset="-122"/>
                        </a:rPr>
                        <a:t>农耕文明扩展的原因</a:t>
                      </a:r>
                    </a:p>
                  </a:txBody>
                  <a:tcPr anchor="ctr"/>
                </a:tc>
                <a:tc>
                  <a:txBody>
                    <a:bodyPr/>
                    <a:lstStyle/>
                    <a:p>
                      <a:pPr algn="ctr"/>
                      <a:r>
                        <a:rPr lang="zh-CN" altLang="en-US" sz="3200" dirty="0">
                          <a:latin typeface="黑体" panose="02010609060101010101" pitchFamily="49" charset="-122"/>
                          <a:ea typeface="黑体" panose="02010609060101010101" pitchFamily="49" charset="-122"/>
                        </a:rPr>
                        <a:t>能力、动力</a:t>
                      </a:r>
                    </a:p>
                  </a:txBody>
                  <a:tcPr anchor="ctr"/>
                </a:tc>
              </a:tr>
              <a:tr h="826892">
                <a:tc vMerge="1">
                  <a:txBody>
                    <a:bodyPr/>
                    <a:lstStyle/>
                    <a:p>
                      <a:endParaRPr lang="zh-CN"/>
                    </a:p>
                  </a:txBody>
                  <a:tcPr/>
                </a:tc>
                <a:tc vMerge="1">
                  <a:txBody>
                    <a:bodyPr/>
                    <a:lstStyle/>
                    <a:p>
                      <a:endParaRPr lang="zh-CN"/>
                    </a:p>
                  </a:txBody>
                  <a:tcPr/>
                </a:tc>
                <a:tc>
                  <a:txBody>
                    <a:bodyPr/>
                    <a:lstStyle/>
                    <a:p>
                      <a:pPr algn="ctr"/>
                      <a:r>
                        <a:rPr lang="zh-CN" altLang="en-US" sz="3200" dirty="0">
                          <a:latin typeface="黑体" panose="02010609060101010101" pitchFamily="49" charset="-122"/>
                          <a:ea typeface="黑体" panose="02010609060101010101" pitchFamily="49" charset="-122"/>
                        </a:rPr>
                        <a:t>农耕文明扩展的方式</a:t>
                      </a:r>
                    </a:p>
                  </a:txBody>
                  <a:tcPr anchor="ctr"/>
                </a:tc>
                <a:tc>
                  <a:txBody>
                    <a:bodyPr/>
                    <a:lstStyle/>
                    <a:p>
                      <a:pPr algn="ctr"/>
                      <a:r>
                        <a:rPr lang="zh-CN" altLang="en-US" sz="3200" dirty="0">
                          <a:latin typeface="黑体" panose="02010609060101010101" pitchFamily="49" charset="-122"/>
                          <a:ea typeface="黑体" panose="02010609060101010101" pitchFamily="49" charset="-122"/>
                        </a:rPr>
                        <a:t>大河文明、古希腊文明</a:t>
                      </a:r>
                    </a:p>
                  </a:txBody>
                  <a:tcPr anchor="ctr"/>
                </a:tc>
              </a:tr>
              <a:tr h="615495">
                <a:tc vMerge="1">
                  <a:txBody>
                    <a:bodyPr/>
                    <a:lstStyle/>
                    <a:p>
                      <a:endParaRPr lang="zh-CN"/>
                    </a:p>
                  </a:txBody>
                  <a:tcPr/>
                </a:tc>
                <a:tc rowSpan="3">
                  <a:txBody>
                    <a:bodyPr/>
                    <a:lstStyle/>
                    <a:p>
                      <a:pPr algn="ctr"/>
                      <a:r>
                        <a:rPr lang="zh-CN" altLang="en-US" sz="3200" dirty="0">
                          <a:latin typeface="黑体" panose="02010609060101010101" pitchFamily="49" charset="-122"/>
                          <a:ea typeface="黑体" panose="02010609060101010101" pitchFamily="49" charset="-122"/>
                        </a:rPr>
                        <a:t>古代世界的帝国</a:t>
                      </a:r>
                    </a:p>
                  </a:txBody>
                  <a:tcPr anchor="ctr"/>
                </a:tc>
                <a:tc>
                  <a:txBody>
                    <a:bodyPr/>
                    <a:lstStyle/>
                    <a:p>
                      <a:pPr algn="ctr"/>
                      <a:r>
                        <a:rPr lang="zh-CN" altLang="en-US" sz="3200" dirty="0">
                          <a:latin typeface="黑体" panose="02010609060101010101" pitchFamily="49" charset="-122"/>
                          <a:ea typeface="黑体" panose="02010609060101010101" pitchFamily="49" charset="-122"/>
                        </a:rPr>
                        <a:t>波斯帝国</a:t>
                      </a:r>
                    </a:p>
                  </a:txBody>
                  <a:tcPr anchor="ctr"/>
                </a:tc>
                <a:tc>
                  <a:txBody>
                    <a:bodyPr/>
                    <a:lstStyle/>
                    <a:p>
                      <a:pPr algn="ctr"/>
                      <a:r>
                        <a:rPr lang="zh-CN" altLang="en-US" sz="3200" dirty="0">
                          <a:latin typeface="黑体" panose="02010609060101010101" pitchFamily="49" charset="-122"/>
                          <a:ea typeface="黑体" panose="02010609060101010101" pitchFamily="49" charset="-122"/>
                        </a:rPr>
                        <a:t>制度、影响</a:t>
                      </a:r>
                    </a:p>
                  </a:txBody>
                  <a:tcPr anchor="ctr"/>
                </a:tc>
              </a:tr>
              <a:tr h="695437">
                <a:tc vMerge="1">
                  <a:txBody>
                    <a:bodyPr/>
                    <a:lstStyle/>
                    <a:p>
                      <a:endParaRPr lang="zh-CN"/>
                    </a:p>
                  </a:txBody>
                  <a:tcPr/>
                </a:tc>
                <a:tc vMerge="1">
                  <a:txBody>
                    <a:bodyPr/>
                    <a:lstStyle/>
                    <a:p>
                      <a:endParaRPr lang="zh-CN"/>
                    </a:p>
                  </a:txBody>
                  <a:tcPr/>
                </a:tc>
                <a:tc>
                  <a:txBody>
                    <a:bodyPr/>
                    <a:lstStyle/>
                    <a:p>
                      <a:pPr algn="ctr"/>
                      <a:r>
                        <a:rPr lang="zh-CN" altLang="en-US" sz="3200" dirty="0">
                          <a:latin typeface="黑体" panose="02010609060101010101" pitchFamily="49" charset="-122"/>
                          <a:ea typeface="黑体" panose="02010609060101010101" pitchFamily="49" charset="-122"/>
                        </a:rPr>
                        <a:t>亚历山大帝国</a:t>
                      </a:r>
                    </a:p>
                  </a:txBody>
                  <a:tcPr anchor="ctr"/>
                </a:tc>
                <a:tc>
                  <a:txBody>
                    <a:bodyPr/>
                    <a:lstStyle/>
                    <a:p>
                      <a:pPr algn="ctr"/>
                      <a:r>
                        <a:rPr lang="zh-CN" altLang="en-US" sz="3200" dirty="0">
                          <a:latin typeface="黑体" panose="02010609060101010101" pitchFamily="49" charset="-122"/>
                          <a:ea typeface="黑体" panose="02010609060101010101" pitchFamily="49" charset="-122"/>
                        </a:rPr>
                        <a:t>扩张过程、希腊化时代</a:t>
                      </a:r>
                    </a:p>
                  </a:txBody>
                  <a:tcPr anchor="ctr"/>
                </a:tc>
              </a:tr>
              <a:tr h="607050">
                <a:tc vMerge="1">
                  <a:txBody>
                    <a:bodyPr/>
                    <a:lstStyle/>
                    <a:p>
                      <a:endParaRPr lang="zh-CN"/>
                    </a:p>
                  </a:txBody>
                  <a:tcPr/>
                </a:tc>
                <a:tc vMerge="1">
                  <a:txBody>
                    <a:bodyPr/>
                    <a:lstStyle/>
                    <a:p>
                      <a:endParaRPr lang="zh-CN"/>
                    </a:p>
                  </a:txBody>
                  <a:tcPr/>
                </a:tc>
                <a:tc>
                  <a:txBody>
                    <a:bodyPr/>
                    <a:lstStyle/>
                    <a:p>
                      <a:pPr algn="ctr"/>
                      <a:r>
                        <a:rPr lang="zh-CN" altLang="en-US" sz="3200" dirty="0">
                          <a:latin typeface="黑体" panose="02010609060101010101" pitchFamily="49" charset="-122"/>
                          <a:ea typeface="黑体" panose="02010609060101010101" pitchFamily="49" charset="-122"/>
                        </a:rPr>
                        <a:t>罗马帝国</a:t>
                      </a:r>
                    </a:p>
                  </a:txBody>
                  <a:tcPr anchor="ctr"/>
                </a:tc>
                <a:tc>
                  <a:txBody>
                    <a:bodyPr/>
                    <a:lstStyle/>
                    <a:p>
                      <a:pPr algn="ctr"/>
                      <a:r>
                        <a:rPr lang="zh-CN" altLang="en-US" sz="3200" dirty="0">
                          <a:latin typeface="黑体" panose="02010609060101010101" pitchFamily="49" charset="-122"/>
                          <a:ea typeface="黑体" panose="02010609060101010101" pitchFamily="49" charset="-122"/>
                        </a:rPr>
                        <a:t>社会经济、基督教</a:t>
                      </a:r>
                    </a:p>
                  </a:txBody>
                  <a:tcPr anchor="ctr"/>
                </a:tc>
              </a:tr>
              <a:tr h="877058">
                <a:tc vMerge="1">
                  <a:txBody>
                    <a:bodyPr/>
                    <a:lstStyle/>
                    <a:p>
                      <a:endParaRPr lang="zh-CN"/>
                    </a:p>
                  </a:txBody>
                  <a:tcPr/>
                </a:tc>
                <a:tc rowSpan="2">
                  <a:txBody>
                    <a:bodyPr/>
                    <a:lstStyle/>
                    <a:p>
                      <a:pPr algn="ctr"/>
                      <a:r>
                        <a:rPr lang="zh-CN" altLang="en-US" sz="3200" dirty="0">
                          <a:latin typeface="黑体" panose="02010609060101010101" pitchFamily="49" charset="-122"/>
                          <a:ea typeface="黑体" panose="02010609060101010101" pitchFamily="49" charset="-122"/>
                        </a:rPr>
                        <a:t>文明的交流</a:t>
                      </a:r>
                    </a:p>
                  </a:txBody>
                  <a:tcPr anchor="ctr"/>
                </a:tc>
                <a:tc>
                  <a:txBody>
                    <a:bodyPr/>
                    <a:lstStyle/>
                    <a:p>
                      <a:pPr algn="ctr"/>
                      <a:r>
                        <a:rPr lang="zh-CN" altLang="en-US" sz="3200" dirty="0">
                          <a:latin typeface="黑体" panose="02010609060101010101" pitchFamily="49" charset="-122"/>
                          <a:ea typeface="黑体" panose="02010609060101010101" pitchFamily="49" charset="-122"/>
                        </a:rPr>
                        <a:t>表现形式</a:t>
                      </a:r>
                    </a:p>
                  </a:txBody>
                  <a:tcPr anchor="ctr"/>
                </a:tc>
                <a:tc>
                  <a:txBody>
                    <a:bodyPr/>
                    <a:lstStyle/>
                    <a:p>
                      <a:pPr algn="ctr"/>
                      <a:r>
                        <a:rPr lang="zh-CN" altLang="en-US" sz="3200" dirty="0">
                          <a:latin typeface="黑体" panose="02010609060101010101" pitchFamily="49" charset="-122"/>
                          <a:ea typeface="黑体" panose="02010609060101010101" pitchFamily="49" charset="-122"/>
                        </a:rPr>
                        <a:t>腓尼基字母</a:t>
                      </a:r>
                    </a:p>
                  </a:txBody>
                  <a:tcPr anchor="ctr"/>
                </a:tc>
              </a:tr>
              <a:tr h="620550">
                <a:tc vMerge="1">
                  <a:txBody>
                    <a:bodyPr/>
                    <a:lstStyle/>
                    <a:p>
                      <a:endParaRPr lang="zh-CN"/>
                    </a:p>
                  </a:txBody>
                  <a:tcPr/>
                </a:tc>
                <a:tc vMerge="1">
                  <a:txBody>
                    <a:bodyPr/>
                    <a:lstStyle/>
                    <a:p>
                      <a:endParaRPr lang="zh-CN"/>
                    </a:p>
                  </a:txBody>
                  <a:tcPr anchor="ctr"/>
                </a:tc>
                <a:tc>
                  <a:txBody>
                    <a:bodyPr/>
                    <a:lstStyle/>
                    <a:p>
                      <a:pPr algn="ctr"/>
                      <a:r>
                        <a:rPr lang="zh-CN" altLang="en-US" sz="3200" dirty="0">
                          <a:latin typeface="黑体" panose="02010609060101010101" pitchFamily="49" charset="-122"/>
                          <a:ea typeface="黑体" panose="02010609060101010101" pitchFamily="49" charset="-122"/>
                        </a:rPr>
                        <a:t>丝绸之路</a:t>
                      </a:r>
                    </a:p>
                  </a:txBody>
                  <a:tcPr anchor="ctr"/>
                </a:tc>
                <a:tc>
                  <a:txBody>
                    <a:bodyPr/>
                    <a:lstStyle/>
                    <a:p>
                      <a:pPr algn="ctr"/>
                      <a:r>
                        <a:rPr lang="zh-CN" altLang="en-US" sz="3200" dirty="0">
                          <a:latin typeface="黑体" panose="02010609060101010101" pitchFamily="49" charset="-122"/>
                          <a:ea typeface="黑体" panose="02010609060101010101" pitchFamily="49" charset="-122"/>
                        </a:rPr>
                        <a:t>沿途的四个帝国</a:t>
                      </a:r>
                    </a:p>
                  </a:txBody>
                  <a:tcPr anchor="ctr"/>
                </a:tc>
              </a:tr>
            </a:tbl>
          </a:graphicData>
        </a:graphic>
      </p:graphicFrame>
      <p:sp>
        <p:nvSpPr>
          <p:cNvPr id="4" name="箭头: 五边形 3"/>
          <p:cNvSpPr/>
          <p:nvPr/>
        </p:nvSpPr>
        <p:spPr>
          <a:xfrm>
            <a:off x="0" y="-14235"/>
            <a:ext cx="3593340" cy="751820"/>
          </a:xfrm>
          <a:prstGeom prst="homePlate">
            <a:avLst/>
          </a:prstGeom>
          <a:solidFill>
            <a:schemeClr val="accent3">
              <a:lumMod val="50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dirty="0">
                <a:latin typeface="黑体" panose="02010609060101010101" pitchFamily="49" charset="-122"/>
                <a:ea typeface="黑体" panose="02010609060101010101" pitchFamily="49" charset="-122"/>
              </a:rPr>
              <a:t>课堂小结</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145280" y="457200"/>
            <a:ext cx="8046720" cy="5186869"/>
          </a:xfrm>
          <a:prstGeom prst="rect">
            <a:avLst/>
          </a:prstGeom>
        </p:spPr>
        <p:txBody>
          <a:bodyPr wrap="square">
            <a:spAutoFit/>
          </a:bodyPr>
          <a:lstStyle/>
          <a:p>
            <a:pPr indent="457200">
              <a:lnSpc>
                <a:spcPct val="150000"/>
              </a:lnSpc>
            </a:pPr>
            <a:r>
              <a:rPr lang="zh-CN" altLang="en-US" sz="2800" dirty="0">
                <a:solidFill>
                  <a:srgbClr val="222222"/>
                </a:solidFill>
                <a:latin typeface="微软雅黑" panose="020B0503020204020204" pitchFamily="34" charset="-122"/>
                <a:ea typeface="微软雅黑" panose="020B0503020204020204" pitchFamily="34" charset="-122"/>
              </a:rPr>
              <a:t>人类只有肤色语言之别，</a:t>
            </a:r>
            <a:r>
              <a:rPr lang="zh-CN" altLang="en-US" sz="2800" dirty="0">
                <a:solidFill>
                  <a:srgbClr val="FF0000"/>
                </a:solidFill>
                <a:latin typeface="微软雅黑" panose="020B0503020204020204" pitchFamily="34" charset="-122"/>
                <a:ea typeface="微软雅黑" panose="020B0503020204020204" pitchFamily="34" charset="-122"/>
              </a:rPr>
              <a:t>文明只有姹紫嫣红之别，但绝无高低优劣之分</a:t>
            </a:r>
            <a:r>
              <a:rPr lang="zh-CN" altLang="en-US" sz="2800" dirty="0">
                <a:solidFill>
                  <a:srgbClr val="222222"/>
                </a:solidFill>
                <a:latin typeface="微软雅黑" panose="020B0503020204020204" pitchFamily="34" charset="-122"/>
                <a:ea typeface="微软雅黑" panose="020B0503020204020204" pitchFamily="34" charset="-122"/>
              </a:rPr>
              <a:t>。认为自己的人种和文明高人一等，执意改造甚至取代其他文明，在认识上是愚蠢的，在做法上是灾难性的！</a:t>
            </a:r>
            <a:endParaRPr lang="en-US" altLang="zh-CN" sz="2800" dirty="0">
              <a:solidFill>
                <a:srgbClr val="222222"/>
              </a:solidFill>
              <a:latin typeface="微软雅黑" panose="020B0503020204020204" pitchFamily="34" charset="-122"/>
              <a:ea typeface="微软雅黑" panose="020B0503020204020204" pitchFamily="34" charset="-122"/>
            </a:endParaRPr>
          </a:p>
          <a:p>
            <a:pPr indent="457200">
              <a:lnSpc>
                <a:spcPct val="150000"/>
              </a:lnSpc>
            </a:pPr>
            <a:r>
              <a:rPr lang="zh-CN" altLang="en-US" sz="2800" dirty="0">
                <a:solidFill>
                  <a:srgbClr val="222222"/>
                </a:solidFill>
                <a:latin typeface="微软雅黑" panose="020B0503020204020204" pitchFamily="34" charset="-122"/>
                <a:ea typeface="微软雅黑" panose="020B0503020204020204" pitchFamily="34" charset="-122"/>
              </a:rPr>
              <a:t>文明交流互鉴应该是</a:t>
            </a:r>
            <a:r>
              <a:rPr lang="zh-CN" altLang="en-US" sz="2800" dirty="0">
                <a:solidFill>
                  <a:srgbClr val="FF0000"/>
                </a:solidFill>
                <a:latin typeface="微软雅黑" panose="020B0503020204020204" pitchFamily="34" charset="-122"/>
                <a:ea typeface="微软雅黑" panose="020B0503020204020204" pitchFamily="34" charset="-122"/>
              </a:rPr>
              <a:t>对等的、平等的，应该是多元的、多向的</a:t>
            </a:r>
            <a:r>
              <a:rPr lang="zh-CN" altLang="en-US" sz="2800" dirty="0">
                <a:solidFill>
                  <a:srgbClr val="222222"/>
                </a:solidFill>
                <a:latin typeface="微软雅黑" panose="020B0503020204020204" pitchFamily="34" charset="-122"/>
                <a:ea typeface="微软雅黑" panose="020B0503020204020204" pitchFamily="34" charset="-122"/>
              </a:rPr>
              <a:t>，而不应该是强制的、强迫的，不应该是单一的、单向的。</a:t>
            </a:r>
            <a:endParaRPr lang="en-US" altLang="zh-CN" sz="2800" dirty="0">
              <a:solidFill>
                <a:srgbClr val="222222"/>
              </a:solidFill>
              <a:latin typeface="微软雅黑" panose="020B0503020204020204" pitchFamily="34" charset="-122"/>
              <a:ea typeface="微软雅黑" panose="020B0503020204020204" pitchFamily="34" charset="-122"/>
            </a:endParaRPr>
          </a:p>
          <a:p>
            <a:pPr indent="457200" algn="r">
              <a:lnSpc>
                <a:spcPct val="150000"/>
              </a:lnSpc>
            </a:pPr>
            <a:r>
              <a:rPr lang="en-US" altLang="zh-CN" sz="2800" dirty="0">
                <a:solidFill>
                  <a:srgbClr val="222222"/>
                </a:solidFill>
                <a:latin typeface="微软雅黑" panose="020B0503020204020204" pitchFamily="34" charset="-122"/>
                <a:ea typeface="微软雅黑" panose="020B0503020204020204" pitchFamily="34" charset="-122"/>
              </a:rPr>
              <a:t>——</a:t>
            </a:r>
            <a:r>
              <a:rPr lang="zh-CN" altLang="en-US" sz="2800" dirty="0">
                <a:solidFill>
                  <a:srgbClr val="222222"/>
                </a:solidFill>
                <a:latin typeface="微软雅黑" panose="020B0503020204020204" pitchFamily="34" charset="-122"/>
                <a:ea typeface="微软雅黑" panose="020B0503020204020204" pitchFamily="34" charset="-122"/>
              </a:rPr>
              <a:t>习主席在</a:t>
            </a:r>
            <a:r>
              <a:rPr lang="en-US" altLang="zh-CN" sz="2800" dirty="0">
                <a:solidFill>
                  <a:srgbClr val="222222"/>
                </a:solidFill>
                <a:latin typeface="微软雅黑" panose="020B0503020204020204" pitchFamily="34" charset="-122"/>
                <a:ea typeface="微软雅黑" panose="020B0503020204020204" pitchFamily="34" charset="-122"/>
              </a:rPr>
              <a:t>2015</a:t>
            </a:r>
            <a:r>
              <a:rPr lang="zh-CN" altLang="en-US" sz="2800" dirty="0">
                <a:solidFill>
                  <a:srgbClr val="222222"/>
                </a:solidFill>
                <a:latin typeface="微软雅黑" panose="020B0503020204020204" pitchFamily="34" charset="-122"/>
                <a:ea typeface="微软雅黑" panose="020B0503020204020204" pitchFamily="34" charset="-122"/>
              </a:rPr>
              <a:t>年亚洲文明对话大会的讲话</a:t>
            </a:r>
            <a:endParaRPr lang="en-US" altLang="zh-CN" sz="2800" dirty="0">
              <a:solidFill>
                <a:srgbClr val="222222"/>
              </a:solidFill>
              <a:latin typeface="微软雅黑" panose="020B0503020204020204" pitchFamily="34" charset="-122"/>
              <a:ea typeface="微软雅黑" panose="020B0503020204020204" pitchFamily="34" charset="-122"/>
            </a:endParaRPr>
          </a:p>
        </p:txBody>
      </p:sp>
      <p:pic>
        <p:nvPicPr>
          <p:cNvPr id="7" name="图片 6"/>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86175" y="1996440"/>
            <a:ext cx="6472491" cy="486156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版权页尾页"/>
          <p:cNvPicPr>
            <a:picLocks noChangeAspect="1"/>
          </p:cNvPicPr>
          <p:nvPr/>
        </p:nvPicPr>
        <p:blipFill>
          <a:blip r:embed="rId2" cstate="print"/>
          <a:stretch>
            <a:fillRect/>
          </a:stretch>
        </p:blipFill>
        <p:spPr>
          <a:xfrm>
            <a:off x="0" y="0"/>
            <a:ext cx="12343765" cy="6858000"/>
          </a:xfrm>
          <a:prstGeom prst="rect">
            <a:avLst/>
          </a:prstGeom>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Fan</Template>
  <TotalTime>1</TotalTime>
  <Words>3387</Words>
  <Application>Microsoft Office PowerPoint</Application>
  <PresentationFormat>自定义</PresentationFormat>
  <Paragraphs>198</Paragraphs>
  <Slides>31</Slides>
  <Notes>4</Notes>
  <HiddenSlides>0</HiddenSlides>
  <MMClips>0</MMClips>
  <ScaleCrop>false</ScaleCrop>
  <HeadingPairs>
    <vt:vector size="4" baseType="variant">
      <vt:variant>
        <vt:lpstr>主题</vt:lpstr>
      </vt:variant>
      <vt:variant>
        <vt:i4>1</vt:i4>
      </vt:variant>
      <vt:variant>
        <vt:lpstr>幻灯片标题</vt:lpstr>
      </vt:variant>
      <vt:variant>
        <vt:i4>31</vt:i4>
      </vt:variant>
    </vt:vector>
  </HeadingPairs>
  <TitlesOfParts>
    <vt:vector size="32" baseType="lpstr">
      <vt:lpstr>暗香扑面</vt:lpstr>
      <vt:lpstr>古代世界的帝国与文明的交流 </vt:lpstr>
      <vt:lpstr>古代世界的帝国与文明的交流</vt:lpstr>
      <vt:lpstr>古代文明的扩展</vt:lpstr>
      <vt:lpstr>幻灯片 4</vt:lpstr>
      <vt:lpstr>幻灯片 5</vt:lpstr>
      <vt:lpstr>幻灯片 6</vt:lpstr>
      <vt:lpstr>幻灯片 7</vt:lpstr>
      <vt:lpstr>幻灯片 8</vt:lpstr>
      <vt:lpstr>幻灯片 9</vt:lpstr>
      <vt:lpstr>古代世界的帝国</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古代世界的帝国与文明的交流 </dc:title>
  <dc:creator>姚 锐航</dc:creator>
  <cp:lastModifiedBy>Administrator</cp:lastModifiedBy>
  <cp:revision>116</cp:revision>
  <dcterms:created xsi:type="dcterms:W3CDTF">2020-06-09T07:45:00Z</dcterms:created>
  <dcterms:modified xsi:type="dcterms:W3CDTF">2020-12-03T13:38:42Z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2052-11.1.0.9912</vt:lpwstr>
  </property>
</Properties>
</file>