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png" ContentType="image/png"/>
  <Default Extension="jpeg" ContentType="image/jpe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56"/>
  </p:handoutMasterIdLst>
  <p:sldIdLst>
    <p:sldId id="256" r:id="rId3"/>
    <p:sldId id="257" r:id="rId5"/>
    <p:sldId id="258" r:id="rId6"/>
    <p:sldId id="264" r:id="rId7"/>
    <p:sldId id="265" r:id="rId8"/>
    <p:sldId id="266" r:id="rId9"/>
    <p:sldId id="259" r:id="rId10"/>
    <p:sldId id="260" r:id="rId11"/>
    <p:sldId id="263" r:id="rId12"/>
    <p:sldId id="261" r:id="rId13"/>
    <p:sldId id="262"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3" r:id="rId30"/>
    <p:sldId id="282" r:id="rId31"/>
    <p:sldId id="284" r:id="rId32"/>
    <p:sldId id="285" r:id="rId33"/>
    <p:sldId id="286" r:id="rId34"/>
    <p:sldId id="287" r:id="rId35"/>
    <p:sldId id="296" r:id="rId36"/>
    <p:sldId id="288" r:id="rId37"/>
    <p:sldId id="289" r:id="rId38"/>
    <p:sldId id="290" r:id="rId39"/>
    <p:sldId id="297" r:id="rId40"/>
    <p:sldId id="292" r:id="rId41"/>
    <p:sldId id="298" r:id="rId42"/>
    <p:sldId id="293" r:id="rId43"/>
    <p:sldId id="299" r:id="rId44"/>
    <p:sldId id="305" r:id="rId45"/>
    <p:sldId id="294" r:id="rId46"/>
    <p:sldId id="304" r:id="rId47"/>
    <p:sldId id="295" r:id="rId48"/>
    <p:sldId id="306" r:id="rId49"/>
    <p:sldId id="300" r:id="rId50"/>
    <p:sldId id="301" r:id="rId51"/>
    <p:sldId id="302" r:id="rId52"/>
    <p:sldId id="307" r:id="rId53"/>
    <p:sldId id="308" r:id="rId54"/>
    <p:sldId id="309" r:id="rId5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en" initials="w"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1"/>
        <p:guide pos="3837"/>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0" Type="http://schemas.openxmlformats.org/officeDocument/2006/relationships/commentAuthors" Target="commentAuthors.xml"/><Relationship Id="rId6" Type="http://schemas.openxmlformats.org/officeDocument/2006/relationships/slide" Target="slides/slide3.xml"/><Relationship Id="rId59" Type="http://schemas.openxmlformats.org/officeDocument/2006/relationships/tableStyles" Target="tableStyles.xml"/><Relationship Id="rId58" Type="http://schemas.openxmlformats.org/officeDocument/2006/relationships/viewProps" Target="viewProps.xml"/><Relationship Id="rId57" Type="http://schemas.openxmlformats.org/officeDocument/2006/relationships/presProps" Target="presProps.xml"/><Relationship Id="rId56" Type="http://schemas.openxmlformats.org/officeDocument/2006/relationships/handoutMaster" Target="handoutMasters/handoutMaster1.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image" Target="../media/image19.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945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945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ADADDDF7-30AD-4782-ABFA-372740BCCF3E}" type="slidenum">
              <a:rPr lang="zh-CN" altLang="en-US" sz="1800">
                <a:ea typeface="微软雅黑" panose="020B0503020204020204" charset="-122"/>
              </a:rPr>
            </a:fld>
            <a:endParaRPr lang="zh-CN" altLang="en-US" sz="1800" dirty="0">
              <a:ea typeface="微软雅黑" panose="020B0503020204020204"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9154" name="灯片编号占位符 1"/>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b="0" dirty="0"/>
            </a:fld>
            <a:endParaRPr lang="zh-CN" altLang="en-US" sz="1200" b="0" dirty="0"/>
          </a:p>
        </p:txBody>
      </p:sp>
      <p:sp>
        <p:nvSpPr>
          <p:cNvPr id="49155" name="幻灯片图像占位符 1"/>
          <p:cNvSpPr>
            <a:spLocks noGrp="1" noRot="1" noChangeAspect="1" noTextEdit="1"/>
          </p:cNvSpPr>
          <p:nvPr>
            <p:ph type="sldImg"/>
          </p:nvPr>
        </p:nvSpPr>
        <p:spPr/>
      </p:sp>
      <p:sp>
        <p:nvSpPr>
          <p:cNvPr id="49156" name="备注占位符 2"/>
          <p:cNvSpPr>
            <a:spLocks noGrp="1"/>
          </p:cNvSpPr>
          <p:nvPr>
            <p:ph type="body"/>
          </p:nvPr>
        </p:nvSpPr>
        <p:spPr/>
        <p:txBody>
          <a:bodyPr wrap="square" lIns="91440" tIns="45720" rIns="91440" bIns="45720" anchor="t"/>
          <a:p>
            <a:pPr lvl="0" eaLnBrk="1" hangingPunct="1">
              <a:spcBef>
                <a:spcPct val="0"/>
              </a:spcBef>
            </a:pPr>
            <a:r>
              <a:rPr lang="zh-CN" altLang="zh-CN" dirty="0"/>
              <a:t>谭嗣同出生于官宦之家，父亲曾担任湖北巡抚。甲午战败后，谭嗣同和许多进步知识分子一样走上维新变法道路，是其中思想较为激进的一位。谭交友广泛，颇具侠客气质。戊戌政变发生后，谭拒绝出逃，决心为变法去牺牲。</a:t>
            </a:r>
            <a:endParaRPr lang="zh-CN" altLang="zh-CN" dirty="0"/>
          </a:p>
          <a:p>
            <a:pPr lvl="0" eaLnBrk="1" hangingPunct="1">
              <a:spcBef>
                <a:spcPct val="0"/>
              </a:spcBef>
            </a:pPr>
            <a:endParaRPr lang="en-US" altLang="zh-CN" dirty="0">
              <a:solidFill>
                <a:srgbClr val="071215"/>
              </a:solidFill>
              <a:latin typeface="微软雅黑" panose="020B0503020204020204" charset="-122"/>
              <a:ea typeface="微软雅黑" panose="020B0503020204020204" charset="-122"/>
            </a:endParaRPr>
          </a:p>
          <a:p>
            <a:pPr lvl="0" eaLnBrk="1" hangingPunct="1">
              <a:spcBef>
                <a:spcPct val="0"/>
              </a:spcBef>
            </a:pPr>
            <a:endParaRPr lang="en-US" altLang="zh-CN" dirty="0">
              <a:solidFill>
                <a:srgbClr val="071215"/>
              </a:solidFill>
              <a:latin typeface="微软雅黑" panose="020B0503020204020204" charset="-122"/>
              <a:ea typeface="微软雅黑" panose="020B0503020204020204" charset="-122"/>
            </a:endParaRPr>
          </a:p>
          <a:p>
            <a:pPr lvl="0" eaLnBrk="1" hangingPunct="1">
              <a:spcBef>
                <a:spcPct val="0"/>
              </a:spcBef>
            </a:pPr>
            <a:endParaRPr lang="en-US" altLang="zh-CN" dirty="0">
              <a:solidFill>
                <a:srgbClr val="071215"/>
              </a:solidFill>
              <a:latin typeface="微软雅黑" panose="020B0503020204020204" charset="-122"/>
              <a:ea typeface="微软雅黑" panose="020B0503020204020204" charset="-122"/>
            </a:endParaRPr>
          </a:p>
          <a:p>
            <a:pPr lvl="0" eaLnBrk="1" hangingPunct="1">
              <a:spcBef>
                <a:spcPct val="0"/>
              </a:spcBef>
            </a:pPr>
            <a:endParaRPr lang="en-US" altLang="zh-CN" dirty="0">
              <a:solidFill>
                <a:srgbClr val="071215"/>
              </a:solidFill>
              <a:latin typeface="微软雅黑" panose="020B0503020204020204" charset="-122"/>
              <a:ea typeface="微软雅黑" panose="020B0503020204020204" charset="-122"/>
            </a:endParaRPr>
          </a:p>
          <a:p>
            <a:pPr lvl="0" eaLnBrk="1" hangingPunct="1">
              <a:spcBef>
                <a:spcPct val="0"/>
              </a:spcBef>
            </a:pPr>
            <a:endParaRPr lang="en-US" altLang="zh-CN" dirty="0">
              <a:solidFill>
                <a:srgbClr val="071215"/>
              </a:solidFill>
              <a:latin typeface="微软雅黑" panose="020B0503020204020204" charset="-122"/>
              <a:ea typeface="微软雅黑" panose="020B0503020204020204" charset="-122"/>
            </a:endParaRPr>
          </a:p>
          <a:p>
            <a:pPr lvl="0" eaLnBrk="1" hangingPunct="1">
              <a:spcBef>
                <a:spcPct val="0"/>
              </a:spcBef>
            </a:pPr>
            <a:endParaRPr lang="en-US" altLang="zh-CN" dirty="0">
              <a:solidFill>
                <a:srgbClr val="071215"/>
              </a:solidFill>
              <a:latin typeface="微软雅黑" panose="020B0503020204020204" charset="-122"/>
              <a:ea typeface="微软雅黑" panose="020B0503020204020204" charset="-122"/>
            </a:endParaRPr>
          </a:p>
          <a:p>
            <a:pPr lvl="0" eaLnBrk="1" hangingPunct="1">
              <a:spcBef>
                <a:spcPct val="0"/>
              </a:spcBef>
            </a:pPr>
            <a:endParaRPr lang="en-US" altLang="zh-CN" dirty="0">
              <a:solidFill>
                <a:srgbClr val="071215"/>
              </a:solidFill>
              <a:latin typeface="微软雅黑" panose="020B0503020204020204" charset="-122"/>
              <a:ea typeface="微软雅黑" panose="020B0503020204020204" charset="-122"/>
            </a:endParaRPr>
          </a:p>
          <a:p>
            <a:pPr lvl="0" eaLnBrk="1" hangingPunct="1">
              <a:spcBef>
                <a:spcPct val="0"/>
              </a:spcBef>
            </a:pPr>
            <a:r>
              <a:rPr lang="en-US" altLang="zh-CN" dirty="0">
                <a:solidFill>
                  <a:srgbClr val="071215"/>
                </a:solidFill>
                <a:latin typeface="微软雅黑" panose="020B0503020204020204" charset="-122"/>
                <a:ea typeface="微软雅黑" panose="020B0503020204020204" charset="-122"/>
              </a:rPr>
              <a:t>……</a:t>
            </a:r>
            <a:endParaRPr lang="en-US" altLang="zh-CN" dirty="0">
              <a:solidFill>
                <a:srgbClr val="071215"/>
              </a:solidFill>
              <a:latin typeface="微软雅黑" panose="020B0503020204020204" charset="-122"/>
              <a:ea typeface="微软雅黑" panose="020B0503020204020204" charset="-122"/>
            </a:endParaRPr>
          </a:p>
          <a:p>
            <a:pPr lvl="0" eaLnBrk="1" hangingPunct="1">
              <a:spcBef>
                <a:spcPct val="0"/>
              </a:spcBef>
            </a:pPr>
            <a:r>
              <a:rPr lang="zh-CN" altLang="en-US" dirty="0">
                <a:solidFill>
                  <a:srgbClr val="071215"/>
                </a:solidFill>
                <a:latin typeface="微软雅黑" panose="020B0503020204020204" charset="-122"/>
                <a:ea typeface="微软雅黑" panose="020B0503020204020204" charset="-122"/>
              </a:rPr>
              <a:t>就有</a:t>
            </a:r>
            <a:r>
              <a:rPr lang="zh-CN" altLang="en-US" dirty="0">
                <a:solidFill>
                  <a:srgbClr val="FF0000"/>
                </a:solidFill>
                <a:latin typeface="微软雅黑" panose="020B0503020204020204" charset="-122"/>
                <a:ea typeface="微软雅黑" panose="020B0503020204020204" charset="-122"/>
              </a:rPr>
              <a:t>为民请命</a:t>
            </a:r>
            <a:r>
              <a:rPr lang="zh-CN" altLang="en-US" dirty="0">
                <a:solidFill>
                  <a:srgbClr val="071215"/>
                </a:solidFill>
                <a:latin typeface="微软雅黑" panose="020B0503020204020204" charset="-122"/>
                <a:ea typeface="微软雅黑" panose="020B0503020204020204" charset="-122"/>
              </a:rPr>
              <a:t>的人，</a:t>
            </a:r>
            <a:endParaRPr lang="zh-CN" altLang="en-US" dirty="0">
              <a:solidFill>
                <a:srgbClr val="071215"/>
              </a:solidFill>
              <a:latin typeface="微软雅黑" panose="020B0503020204020204" charset="-122"/>
              <a:ea typeface="微软雅黑" panose="020B0503020204020204" charset="-122"/>
            </a:endParaRPr>
          </a:p>
          <a:p>
            <a:pPr lvl="0" eaLnBrk="1" hangingPunct="1">
              <a:spcBef>
                <a:spcPct val="0"/>
              </a:spcBef>
            </a:pPr>
            <a:r>
              <a:rPr lang="zh-CN" altLang="en-US" dirty="0">
                <a:solidFill>
                  <a:srgbClr val="071215"/>
                </a:solidFill>
                <a:latin typeface="微软雅黑" panose="020B0503020204020204" charset="-122"/>
                <a:ea typeface="微软雅黑" panose="020B0503020204020204" charset="-122"/>
              </a:rPr>
              <a:t>就有</a:t>
            </a:r>
            <a:r>
              <a:rPr lang="zh-CN" altLang="en-US" dirty="0">
                <a:solidFill>
                  <a:srgbClr val="FF0000"/>
                </a:solidFill>
                <a:latin typeface="微软雅黑" panose="020B0503020204020204" charset="-122"/>
                <a:ea typeface="微软雅黑" panose="020B0503020204020204" charset="-122"/>
              </a:rPr>
              <a:t>舍身求法</a:t>
            </a:r>
            <a:r>
              <a:rPr lang="zh-CN" altLang="en-US" dirty="0">
                <a:solidFill>
                  <a:srgbClr val="071215"/>
                </a:solidFill>
                <a:latin typeface="微软雅黑" panose="020B0503020204020204" charset="-122"/>
                <a:ea typeface="微软雅黑" panose="020B0503020204020204" charset="-122"/>
              </a:rPr>
              <a:t>的人，</a:t>
            </a:r>
            <a:endParaRPr lang="zh-CN" altLang="en-US" dirty="0">
              <a:solidFill>
                <a:srgbClr val="071215"/>
              </a:solidFill>
              <a:latin typeface="微软雅黑" panose="020B0503020204020204" charset="-122"/>
              <a:ea typeface="微软雅黑" panose="020B0503020204020204" charset="-122"/>
            </a:endParaRPr>
          </a:p>
          <a:p>
            <a:pPr lvl="0" eaLnBrk="1" hangingPunct="1">
              <a:spcBef>
                <a:spcPct val="0"/>
              </a:spcBef>
            </a:pPr>
            <a:r>
              <a:rPr lang="zh-CN" altLang="en-US" dirty="0">
                <a:solidFill>
                  <a:srgbClr val="071215"/>
                </a:solidFill>
                <a:latin typeface="微软雅黑" panose="020B0503020204020204" charset="-122"/>
                <a:ea typeface="微软雅黑" panose="020B0503020204020204" charset="-122"/>
              </a:rPr>
              <a:t>这就是中国的</a:t>
            </a:r>
            <a:r>
              <a:rPr lang="zh-CN" altLang="en-US" dirty="0">
                <a:solidFill>
                  <a:srgbClr val="FF0000"/>
                </a:solidFill>
                <a:latin typeface="微软雅黑" panose="020B0503020204020204" charset="-122"/>
                <a:ea typeface="微软雅黑" panose="020B0503020204020204" charset="-122"/>
              </a:rPr>
              <a:t>脊梁。</a:t>
            </a:r>
            <a:endParaRPr lang="zh-CN" altLang="en-US" dirty="0">
              <a:solidFill>
                <a:srgbClr val="071215"/>
              </a:solidFill>
              <a:latin typeface="微软雅黑" panose="020B0503020204020204" charset="-122"/>
              <a:ea typeface="微软雅黑" panose="020B0503020204020204" charset="-122"/>
            </a:endParaRPr>
          </a:p>
          <a:p>
            <a:pPr lvl="0" eaLnBrk="1" hangingPunct="1">
              <a:spcBef>
                <a:spcPct val="0"/>
              </a:spcBef>
            </a:pPr>
            <a:r>
              <a:rPr lang="zh-CN" altLang="en-US" dirty="0">
                <a:solidFill>
                  <a:srgbClr val="071215"/>
                </a:solidFill>
                <a:latin typeface="微软雅黑" panose="020B0503020204020204" charset="-122"/>
                <a:ea typeface="微软雅黑" panose="020B0503020204020204" charset="-122"/>
              </a:rPr>
              <a:t>                    </a:t>
            </a:r>
            <a:r>
              <a:rPr lang="en-US" altLang="zh-CN" sz="1100" dirty="0">
                <a:solidFill>
                  <a:srgbClr val="071215"/>
                </a:solidFill>
                <a:latin typeface="微软雅黑" panose="020B0503020204020204" charset="-122"/>
                <a:ea typeface="微软雅黑" panose="020B0503020204020204" charset="-122"/>
              </a:rPr>
              <a:t>——</a:t>
            </a:r>
            <a:r>
              <a:rPr lang="zh-CN" altLang="en-US" sz="1100" dirty="0">
                <a:solidFill>
                  <a:srgbClr val="071215"/>
                </a:solidFill>
                <a:latin typeface="微软雅黑" panose="020B0503020204020204" charset="-122"/>
                <a:ea typeface="微软雅黑" panose="020B0503020204020204" charset="-122"/>
              </a:rPr>
              <a:t>鲁迅</a:t>
            </a:r>
            <a:endParaRPr lang="zh-CN" altLang="en-US" sz="1100" dirty="0">
              <a:solidFill>
                <a:srgbClr val="071215"/>
              </a:solidFill>
              <a:latin typeface="微软雅黑" panose="020B0503020204020204" charset="-122"/>
              <a:ea typeface="微软雅黑" panose="020B0503020204020204" charset="-122"/>
            </a:endParaRPr>
          </a:p>
          <a:p>
            <a:pPr lvl="0" eaLnBrk="1" hangingPunct="1">
              <a:spcBef>
                <a:spcPct val="0"/>
              </a:spcBef>
            </a:pPr>
            <a:r>
              <a:rPr lang="zh-CN" altLang="en-US" sz="1600" b="1" dirty="0">
                <a:solidFill>
                  <a:srgbClr val="000000"/>
                </a:solidFill>
                <a:latin typeface="微软雅黑" panose="020B0503020204020204" charset="-122"/>
                <a:ea typeface="微软雅黑" panose="020B0503020204020204" charset="-122"/>
              </a:rPr>
              <a:t>政变之初，“君（谭嗣同）竟日不出门，以待捕者；捕者既不至，则与其明日入日本使馆与余相见，劝东游，曰‘</a:t>
            </a:r>
            <a:r>
              <a:rPr lang="zh-CN" altLang="en-US" sz="1600" b="1" dirty="0">
                <a:solidFill>
                  <a:srgbClr val="FF0000"/>
                </a:solidFill>
                <a:latin typeface="微软雅黑" panose="020B0503020204020204" charset="-122"/>
                <a:ea typeface="微软雅黑" panose="020B0503020204020204" charset="-122"/>
              </a:rPr>
              <a:t>不有行者，无以图将来；不以死者，无意酬圣主</a:t>
            </a:r>
            <a:r>
              <a:rPr lang="zh-CN" altLang="en-US" sz="1600" b="1" dirty="0">
                <a:solidFill>
                  <a:srgbClr val="000000"/>
                </a:solidFill>
                <a:latin typeface="微软雅黑" panose="020B0503020204020204" charset="-122"/>
                <a:ea typeface="微软雅黑" panose="020B0503020204020204" charset="-122"/>
              </a:rPr>
              <a:t>’”</a:t>
            </a:r>
            <a:r>
              <a:rPr lang="zh-CN" altLang="en-US" dirty="0">
                <a:solidFill>
                  <a:srgbClr val="000000"/>
                </a:solidFill>
                <a:latin typeface="微软雅黑" panose="020B0503020204020204" charset="-122"/>
                <a:ea typeface="微软雅黑" panose="020B0503020204020204" charset="-122"/>
              </a:rPr>
              <a:t>。</a:t>
            </a:r>
            <a:endParaRPr lang="zh-CN" altLang="en-US" dirty="0">
              <a:solidFill>
                <a:srgbClr val="000000"/>
              </a:solidFill>
              <a:latin typeface="微软雅黑" panose="020B0503020204020204" charset="-122"/>
              <a:ea typeface="微软雅黑" panose="020B0503020204020204" charset="-122"/>
            </a:endParaRPr>
          </a:p>
          <a:p>
            <a:pPr lvl="0" eaLnBrk="1" hangingPunct="1">
              <a:spcBef>
                <a:spcPct val="0"/>
              </a:spcBef>
            </a:pPr>
            <a:r>
              <a:rPr lang="zh-CN" altLang="en-US" dirty="0">
                <a:solidFill>
                  <a:srgbClr val="000000"/>
                </a:solidFill>
                <a:latin typeface="微软雅黑" panose="020B0503020204020204" charset="-122"/>
                <a:ea typeface="微软雅黑" panose="020B0503020204020204" charset="-122"/>
              </a:rPr>
              <a:t>                                                                          </a:t>
            </a:r>
            <a:r>
              <a:rPr lang="en-US" altLang="zh-CN" dirty="0">
                <a:solidFill>
                  <a:srgbClr val="000000"/>
                </a:solidFill>
                <a:latin typeface="微软雅黑" panose="020B0503020204020204" charset="-122"/>
                <a:ea typeface="微软雅黑" panose="020B0503020204020204" charset="-122"/>
              </a:rPr>
              <a:t>——《</a:t>
            </a:r>
            <a:r>
              <a:rPr lang="zh-CN" altLang="en-US" dirty="0">
                <a:solidFill>
                  <a:srgbClr val="000000"/>
                </a:solidFill>
                <a:latin typeface="微软雅黑" panose="020B0503020204020204" charset="-122"/>
                <a:ea typeface="微软雅黑" panose="020B0503020204020204" charset="-122"/>
              </a:rPr>
              <a:t>谭嗣同传</a:t>
            </a:r>
            <a:r>
              <a:rPr lang="en-US" altLang="zh-CN" dirty="0">
                <a:solidFill>
                  <a:srgbClr val="000000"/>
                </a:solidFill>
                <a:latin typeface="微软雅黑" panose="020B0503020204020204" charset="-122"/>
                <a:ea typeface="微软雅黑" panose="020B0503020204020204" charset="-122"/>
              </a:rPr>
              <a:t>》</a:t>
            </a:r>
            <a:endParaRPr lang="en-US" altLang="zh-CN" dirty="0">
              <a:solidFill>
                <a:srgbClr val="000000"/>
              </a:solidFill>
              <a:latin typeface="微软雅黑" panose="020B0503020204020204" charset="-122"/>
              <a:ea typeface="微软雅黑" panose="020B0503020204020204" charset="-122"/>
            </a:endParaRPr>
          </a:p>
          <a:p>
            <a:pPr lvl="0" eaLnBrk="1" hangingPunct="1">
              <a:spcBef>
                <a:spcPct val="0"/>
              </a:spcBef>
            </a:pPr>
            <a:endParaRPr lang="en-US" altLang="zh-CN" dirty="0"/>
          </a:p>
        </p:txBody>
      </p:sp>
      <p:sp>
        <p:nvSpPr>
          <p:cNvPr id="49157" name="灯片编号占位符 3"/>
          <p:cNvSpPr txBox="1">
            <a:spLocks noGrp="1"/>
          </p:cNvSpP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b="0" dirty="0"/>
            </a:fld>
            <a:endParaRPr lang="zh-CN" altLang="en-US" sz="1200" b="0" dirty="0"/>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1" Type="http://schemas.openxmlformats.org/officeDocument/2006/relationships/theme" Target="../theme/theme1.xml"/><Relationship Id="rId20" Type="http://schemas.openxmlformats.org/officeDocument/2006/relationships/tags" Target="../tags/tag61.xml"/><Relationship Id="rId2" Type="http://schemas.openxmlformats.org/officeDocument/2006/relationships/slideLayout" Target="../slideLayouts/slideLayout2.xml"/><Relationship Id="rId19" Type="http://schemas.openxmlformats.org/officeDocument/2006/relationships/tags" Target="../tags/tag60.xml"/><Relationship Id="rId18" Type="http://schemas.openxmlformats.org/officeDocument/2006/relationships/tags" Target="../tags/tag59.xml"/><Relationship Id="rId17" Type="http://schemas.openxmlformats.org/officeDocument/2006/relationships/tags" Target="../tags/tag58.xml"/><Relationship Id="rId16" Type="http://schemas.openxmlformats.org/officeDocument/2006/relationships/tags" Target="../tags/tag57.xml"/><Relationship Id="rId15" Type="http://schemas.openxmlformats.org/officeDocument/2006/relationships/tags" Target="../tags/tag56.xml"/><Relationship Id="rId14" Type="http://schemas.openxmlformats.org/officeDocument/2006/relationships/image" Target="../media/image1.pn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5"/>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6"/>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7"/>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8"/>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9"/>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20"/>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1.xml"/><Relationship Id="rId5" Type="http://schemas.openxmlformats.org/officeDocument/2006/relationships/tags" Target="../tags/tag63.xml"/><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4.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5.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3.jpeg"/><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image" Target="../media/image15.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 Id="rId3" Type="http://schemas.openxmlformats.org/officeDocument/2006/relationships/slide" Target="slide15.xml"/><Relationship Id="rId2" Type="http://schemas.openxmlformats.org/officeDocument/2006/relationships/image" Target="../media/image16.jpeg"/><Relationship Id="rId1" Type="http://schemas.openxmlformats.org/officeDocument/2006/relationships/slide" Target="slide14.xml"/></Relationships>
</file>

<file path=ppt/slides/_rels/slide16.xml.rels><?xml version="1.0" encoding="UTF-8" standalone="yes"?>
<Relationships xmlns="http://schemas.openxmlformats.org/package/2006/relationships"><Relationship Id="rId7" Type="http://schemas.openxmlformats.org/officeDocument/2006/relationships/vmlDrawing" Target="../drawings/vmlDrawing1.vml"/><Relationship Id="rId6"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0.png"/><Relationship Id="rId3" Type="http://schemas.openxmlformats.org/officeDocument/2006/relationships/oleObject" Target="../embeddings/oleObject2.bin"/><Relationship Id="rId2" Type="http://schemas.openxmlformats.org/officeDocument/2006/relationships/image" Target="../media/image19.png"/><Relationship Id="rId1"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2.wav"/><Relationship Id="rId2" Type="http://schemas.openxmlformats.org/officeDocument/2006/relationships/image" Target="../media/image22.jpeg"/><Relationship Id="rId1"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4.png"/><Relationship Id="rId1" Type="http://schemas.openxmlformats.org/officeDocument/2006/relationships/image" Target="../media/image23.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7.xml"/><Relationship Id="rId2" Type="http://schemas.openxmlformats.org/officeDocument/2006/relationships/image" Target="../media/image26.jpeg"/><Relationship Id="rId1" Type="http://schemas.openxmlformats.org/officeDocument/2006/relationships/image" Target="../media/image25.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6" Type="http://schemas.openxmlformats.org/officeDocument/2006/relationships/vmlDrawing" Target="../drawings/vmlDrawing2.vml"/><Relationship Id="rId5" Type="http://schemas.openxmlformats.org/officeDocument/2006/relationships/slideLayout" Target="../slideLayouts/slideLayout7.xml"/><Relationship Id="rId4" Type="http://schemas.openxmlformats.org/officeDocument/2006/relationships/image" Target="../media/image29.png"/><Relationship Id="rId3" Type="http://schemas.openxmlformats.org/officeDocument/2006/relationships/image" Target="../media/image28.jpeg"/><Relationship Id="rId2" Type="http://schemas.openxmlformats.org/officeDocument/2006/relationships/image" Target="../media/image27.wmf"/><Relationship Id="rId1" Type="http://schemas.openxmlformats.org/officeDocument/2006/relationships/oleObject" Target="../embeddings/oleObject3.bin"/></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66.xml"/><Relationship Id="rId4" Type="http://schemas.openxmlformats.org/officeDocument/2006/relationships/image" Target="../media/image33.jpeg"/><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image" Target="../media/image30.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6.png"/><Relationship Id="rId1" Type="http://schemas.openxmlformats.org/officeDocument/2006/relationships/image" Target="../media/image35.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7.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9.png"/><Relationship Id="rId1" Type="http://schemas.openxmlformats.org/officeDocument/2006/relationships/image" Target="../media/image38.jpe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1.jpeg"/><Relationship Id="rId1" Type="http://schemas.openxmlformats.org/officeDocument/2006/relationships/image" Target="../media/image40.jpe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3.jpeg"/><Relationship Id="rId1" Type="http://schemas.openxmlformats.org/officeDocument/2006/relationships/image" Target="../media/image42.jpe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5.jpeg"/><Relationship Id="rId1" Type="http://schemas.openxmlformats.org/officeDocument/2006/relationships/image" Target="../media/image44.jpe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6.jpe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7.jpe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8.jpeg"/></Relationships>
</file>

<file path=ppt/slides/_rels/slide4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49.pn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3.png"/><Relationship Id="rId1" Type="http://schemas.openxmlformats.org/officeDocument/2006/relationships/image" Target="../media/image52.png"/></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4.pn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6.png"/><Relationship Id="rId1" Type="http://schemas.openxmlformats.org/officeDocument/2006/relationships/image" Target="../media/image55.jpeg"/></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9.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784182" y="397531"/>
            <a:ext cx="10852237" cy="899167"/>
          </a:xfrm>
        </p:spPr>
        <p:txBody>
          <a:bodyPr/>
          <a:lstStyle/>
          <a:p>
            <a:r>
              <a:rPr lang="zh-CN" altLang="en-US">
                <a:solidFill>
                  <a:srgbClr val="FF0000"/>
                </a:solidFill>
                <a:effectLst/>
              </a:rPr>
              <a:t>第</a:t>
            </a:r>
            <a:r>
              <a:rPr lang="en-US" altLang="zh-CN">
                <a:solidFill>
                  <a:srgbClr val="FF0000"/>
                </a:solidFill>
                <a:effectLst/>
              </a:rPr>
              <a:t>18</a:t>
            </a:r>
            <a:r>
              <a:rPr lang="zh-CN" altLang="en-US">
                <a:solidFill>
                  <a:srgbClr val="FF0000"/>
                </a:solidFill>
                <a:effectLst/>
              </a:rPr>
              <a:t>课  挽救民族危亡的斗争</a:t>
            </a:r>
            <a:r>
              <a:rPr lang="zh-CN" altLang="en-US" u="heavy"/>
              <a:t> </a:t>
            </a:r>
            <a:endParaRPr lang="zh-CN" altLang="en-US" u="heavy"/>
          </a:p>
        </p:txBody>
      </p:sp>
      <p:pic>
        <p:nvPicPr>
          <p:cNvPr id="8" name="图片 7"/>
          <p:cNvPicPr>
            <a:picLocks noChangeAspect="1"/>
          </p:cNvPicPr>
          <p:nvPr/>
        </p:nvPicPr>
        <p:blipFill>
          <a:blip r:embed="rId2"/>
          <a:stretch>
            <a:fillRect/>
          </a:stretch>
        </p:blipFill>
        <p:spPr>
          <a:xfrm>
            <a:off x="6426200" y="2162175"/>
            <a:ext cx="5632450" cy="3900170"/>
          </a:xfrm>
          <a:prstGeom prst="rect">
            <a:avLst/>
          </a:prstGeom>
        </p:spPr>
      </p:pic>
      <p:pic>
        <p:nvPicPr>
          <p:cNvPr id="9" name="图片 8"/>
          <p:cNvPicPr>
            <a:picLocks noChangeAspect="1"/>
          </p:cNvPicPr>
          <p:nvPr/>
        </p:nvPicPr>
        <p:blipFill>
          <a:blip r:embed="rId3"/>
          <a:stretch>
            <a:fillRect/>
          </a:stretch>
        </p:blipFill>
        <p:spPr>
          <a:xfrm>
            <a:off x="84455" y="2283460"/>
            <a:ext cx="4179570" cy="3657600"/>
          </a:xfrm>
          <a:prstGeom prst="rect">
            <a:avLst/>
          </a:prstGeom>
        </p:spPr>
      </p:pic>
      <p:pic>
        <p:nvPicPr>
          <p:cNvPr id="10" name="图片 9"/>
          <p:cNvPicPr>
            <a:picLocks noChangeAspect="1"/>
          </p:cNvPicPr>
          <p:nvPr/>
        </p:nvPicPr>
        <p:blipFill>
          <a:blip r:embed="rId4"/>
          <a:stretch>
            <a:fillRect/>
          </a:stretch>
        </p:blipFill>
        <p:spPr>
          <a:xfrm>
            <a:off x="4168775" y="2317115"/>
            <a:ext cx="2257425" cy="3590290"/>
          </a:xfrm>
          <a:prstGeom prst="rect">
            <a:avLst/>
          </a:prstGeom>
        </p:spPr>
      </p:pic>
    </p:spTree>
    <p:custDataLst>
      <p:tags r:id="rId5"/>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27050" y="133985"/>
            <a:ext cx="10852150" cy="3965575"/>
          </a:xfrm>
        </p:spPr>
        <p:txBody>
          <a:bodyPr/>
          <a:p>
            <a:r>
              <a:rPr lang="zh-CN" altLang="en-US" sz="3200"/>
              <a:t>甲午中日战争后，帝国主义对中国的侵略日益加深，中国的民族危机不断加剧，维新派掀起了一场旨在救亡图存的戊戌变法运动。这次变法虽以失败告终，但产生了深远影响。1900年，义和团运动高潮，八国联军侵略中国。清政府被迫与侵略者签订了《辛丑条约》，中国的民族危机全面加深。</a:t>
            </a:r>
            <a:endParaRPr lang="zh-CN" altLang="en-US" sz="3200"/>
          </a:p>
        </p:txBody>
      </p:sp>
      <p:sp>
        <p:nvSpPr>
          <p:cNvPr id="4" name="文本框 3"/>
          <p:cNvSpPr txBox="1"/>
          <p:nvPr/>
        </p:nvSpPr>
        <p:spPr>
          <a:xfrm>
            <a:off x="1466850" y="4181475"/>
            <a:ext cx="9591675" cy="2553335"/>
          </a:xfrm>
          <a:prstGeom prst="rect">
            <a:avLst/>
          </a:prstGeom>
          <a:noFill/>
        </p:spPr>
        <p:txBody>
          <a:bodyPr wrap="square" rtlCol="0">
            <a:spAutoFit/>
          </a:bodyPr>
          <a:p>
            <a:r>
              <a:rPr lang="zh-CN" altLang="en-US" sz="3200">
                <a:solidFill>
                  <a:srgbClr val="FF0000"/>
                </a:solidFill>
              </a:rPr>
              <a:t>课程标准：</a:t>
            </a:r>
            <a:endParaRPr lang="zh-CN" altLang="en-US" sz="3200"/>
          </a:p>
          <a:p>
            <a:r>
              <a:rPr lang="en-US" altLang="zh-CN" sz="3200"/>
              <a:t>1.</a:t>
            </a:r>
            <a:r>
              <a:rPr lang="zh-CN" altLang="en-US" sz="3200"/>
              <a:t>了解戊戌变法、义和团运动、八国联军侵华等事实，理解其性质及意义</a:t>
            </a:r>
            <a:endParaRPr lang="zh-CN" altLang="en-US" sz="3200"/>
          </a:p>
          <a:p>
            <a:r>
              <a:rPr lang="en-US" altLang="zh-CN" sz="3200"/>
              <a:t>2.</a:t>
            </a:r>
            <a:r>
              <a:rPr lang="zh-CN" altLang="en-US" sz="3200"/>
              <a:t>认识地主阶级和资产阶级为救亡图存所做出的努力及阶级局限性</a:t>
            </a:r>
            <a:endParaRPr lang="zh-CN" altLang="en-US" sz="3200"/>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4385310" cy="647700"/>
          </a:xfrm>
        </p:spPr>
        <p:txBody>
          <a:bodyPr/>
          <a:p>
            <a:r>
              <a:rPr lang="zh-CN" altLang="en-US" sz="3200">
                <a:solidFill>
                  <a:srgbClr val="FF0000"/>
                </a:solidFill>
              </a:rPr>
              <a:t>一、戊戌维新运动</a:t>
            </a:r>
            <a:endParaRPr lang="zh-CN" altLang="en-US" sz="3200">
              <a:solidFill>
                <a:srgbClr val="FF0000"/>
              </a:solidFill>
            </a:endParaRPr>
          </a:p>
        </p:txBody>
      </p:sp>
      <p:sp>
        <p:nvSpPr>
          <p:cNvPr id="29701" name="Text Box 5"/>
          <p:cNvSpPr txBox="1"/>
          <p:nvPr/>
        </p:nvSpPr>
        <p:spPr>
          <a:xfrm>
            <a:off x="1266825" y="1320165"/>
            <a:ext cx="5334000" cy="730885"/>
          </a:xfrm>
          <a:prstGeom prst="rect">
            <a:avLst/>
          </a:prstGeom>
          <a:noFill/>
          <a:ln w="9525">
            <a:noFill/>
          </a:ln>
        </p:spPr>
        <p:txBody>
          <a:bodyPr>
            <a:spAutoFit/>
          </a:bodyPr>
          <a:p>
            <a:pPr>
              <a:lnSpc>
                <a:spcPct val="130000"/>
              </a:lnSpc>
              <a:spcBef>
                <a:spcPct val="50000"/>
              </a:spcBef>
            </a:pPr>
            <a:r>
              <a:rPr lang="en-US" altLang="zh-CN" sz="3200" b="1" dirty="0">
                <a:latin typeface="黑体" panose="02010609060101010101" pitchFamily="2" charset="-122"/>
                <a:ea typeface="黑体" panose="02010609060101010101" pitchFamily="2" charset="-122"/>
              </a:rPr>
              <a:t>1.</a:t>
            </a:r>
            <a:r>
              <a:rPr lang="zh-CN" altLang="en-US" sz="3200" b="1" dirty="0">
                <a:latin typeface="黑体" panose="02010609060101010101" pitchFamily="2" charset="-122"/>
                <a:ea typeface="黑体" panose="02010609060101010101" pitchFamily="2" charset="-122"/>
              </a:rPr>
              <a:t>背景：</a:t>
            </a:r>
            <a:endParaRPr lang="zh-CN" altLang="en-US" sz="3200" b="1" dirty="0">
              <a:latin typeface="黑体" panose="02010609060101010101" pitchFamily="2" charset="-122"/>
              <a:ea typeface="黑体" panose="02010609060101010101" pitchFamily="2" charset="-122"/>
            </a:endParaRPr>
          </a:p>
        </p:txBody>
      </p:sp>
      <p:sp>
        <p:nvSpPr>
          <p:cNvPr id="29702" name="Text Box 6"/>
          <p:cNvSpPr txBox="1"/>
          <p:nvPr/>
        </p:nvSpPr>
        <p:spPr>
          <a:xfrm>
            <a:off x="1523365" y="2211070"/>
            <a:ext cx="10283190" cy="2848610"/>
          </a:xfrm>
          <a:prstGeom prst="rect">
            <a:avLst/>
          </a:prstGeom>
          <a:noFill/>
          <a:ln w="9525">
            <a:noFill/>
          </a:ln>
        </p:spPr>
        <p:txBody>
          <a:bodyPr wrap="square">
            <a:spAutoFit/>
          </a:bodyPr>
          <a:p>
            <a:pPr>
              <a:spcBef>
                <a:spcPct val="15000"/>
              </a:spcBef>
            </a:pPr>
            <a:r>
              <a:rPr lang="zh-CN" altLang="en-US" sz="3200" b="1" dirty="0">
                <a:solidFill>
                  <a:srgbClr val="0000FF"/>
                </a:solidFill>
                <a:latin typeface="Arial" panose="020B0604020202020204" pitchFamily="34" charset="0"/>
                <a:ea typeface="楷体_GB2312" pitchFamily="49" charset="-122"/>
              </a:rPr>
              <a:t>（</a:t>
            </a:r>
            <a:r>
              <a:rPr lang="en-US" altLang="zh-CN" sz="3200" b="1" dirty="0">
                <a:solidFill>
                  <a:srgbClr val="0000FF"/>
                </a:solidFill>
                <a:latin typeface="Arial" panose="020B0604020202020204" pitchFamily="34" charset="0"/>
                <a:ea typeface="楷体_GB2312" pitchFamily="49" charset="-122"/>
              </a:rPr>
              <a:t>1</a:t>
            </a:r>
            <a:r>
              <a:rPr lang="zh-CN" altLang="en-US" sz="3200" b="1" dirty="0">
                <a:solidFill>
                  <a:srgbClr val="0000FF"/>
                </a:solidFill>
                <a:latin typeface="Arial" panose="020B0604020202020204" pitchFamily="34" charset="0"/>
                <a:ea typeface="楷体_GB2312" pitchFamily="49" charset="-122"/>
              </a:rPr>
              <a:t>）甲午战后，</a:t>
            </a:r>
            <a:r>
              <a:rPr lang="zh-CN" altLang="en-US" sz="3200" b="1" dirty="0">
                <a:solidFill>
                  <a:srgbClr val="0000FF"/>
                </a:solidFill>
                <a:latin typeface="Arial" panose="020B0604020202020204" pitchFamily="34" charset="0"/>
                <a:ea typeface="楷体_GB2312" pitchFamily="49" charset="-122"/>
              </a:rPr>
              <a:t>民族资义初步发展；</a:t>
            </a:r>
            <a:endParaRPr lang="zh-CN" altLang="en-US" sz="3200" b="1" dirty="0">
              <a:solidFill>
                <a:srgbClr val="0000FF"/>
              </a:solidFill>
              <a:latin typeface="Arial" panose="020B0604020202020204" pitchFamily="34" charset="0"/>
              <a:ea typeface="楷体_GB2312" pitchFamily="49" charset="-122"/>
            </a:endParaRPr>
          </a:p>
          <a:p>
            <a:pPr>
              <a:spcBef>
                <a:spcPct val="15000"/>
              </a:spcBef>
            </a:pPr>
            <a:r>
              <a:rPr lang="zh-CN" altLang="en-US" sz="3200" b="1" dirty="0">
                <a:solidFill>
                  <a:srgbClr val="0000FF"/>
                </a:solidFill>
                <a:latin typeface="Arial" panose="020B0604020202020204" pitchFamily="34" charset="0"/>
                <a:ea typeface="楷体_GB2312" pitchFamily="49" charset="-122"/>
              </a:rPr>
              <a:t>（</a:t>
            </a:r>
            <a:r>
              <a:rPr lang="en-US" altLang="zh-CN" sz="3200" b="1" dirty="0">
                <a:solidFill>
                  <a:srgbClr val="0000FF"/>
                </a:solidFill>
                <a:latin typeface="Arial" panose="020B0604020202020204" pitchFamily="34" charset="0"/>
                <a:ea typeface="楷体_GB2312" pitchFamily="49" charset="-122"/>
              </a:rPr>
              <a:t>2</a:t>
            </a:r>
            <a:r>
              <a:rPr lang="zh-CN" altLang="en-US" sz="3200" b="1" dirty="0">
                <a:solidFill>
                  <a:srgbClr val="0000FF"/>
                </a:solidFill>
                <a:latin typeface="Arial" panose="020B0604020202020204" pitchFamily="34" charset="0"/>
                <a:ea typeface="楷体_GB2312" pitchFamily="49" charset="-122"/>
              </a:rPr>
              <a:t>）民族资级开始登上政治舞台；</a:t>
            </a:r>
            <a:endParaRPr lang="zh-CN" altLang="en-US" sz="3200" b="1" dirty="0">
              <a:solidFill>
                <a:srgbClr val="0000FF"/>
              </a:solidFill>
              <a:latin typeface="Arial" panose="020B0604020202020204" pitchFamily="34" charset="0"/>
              <a:ea typeface="楷体_GB2312" pitchFamily="49" charset="-122"/>
            </a:endParaRPr>
          </a:p>
          <a:p>
            <a:pPr>
              <a:spcBef>
                <a:spcPct val="15000"/>
              </a:spcBef>
            </a:pPr>
            <a:r>
              <a:rPr lang="zh-CN" altLang="en-US" sz="3200" b="1" dirty="0">
                <a:solidFill>
                  <a:srgbClr val="0000FF"/>
                </a:solidFill>
                <a:latin typeface="Arial" panose="020B0604020202020204" pitchFamily="34" charset="0"/>
                <a:ea typeface="楷体_GB2312" pitchFamily="49" charset="-122"/>
              </a:rPr>
              <a:t>（</a:t>
            </a:r>
            <a:r>
              <a:rPr lang="en-US" altLang="zh-CN" sz="3200" b="1" dirty="0">
                <a:solidFill>
                  <a:srgbClr val="0000FF"/>
                </a:solidFill>
                <a:latin typeface="Arial" panose="020B0604020202020204" pitchFamily="34" charset="0"/>
                <a:ea typeface="楷体_GB2312" pitchFamily="49" charset="-122"/>
              </a:rPr>
              <a:t>3</a:t>
            </a:r>
            <a:r>
              <a:rPr lang="zh-CN" altLang="en-US" sz="3200" b="1" dirty="0">
                <a:solidFill>
                  <a:srgbClr val="0000FF"/>
                </a:solidFill>
                <a:latin typeface="Arial" panose="020B0604020202020204" pitchFamily="34" charset="0"/>
                <a:ea typeface="楷体_GB2312" pitchFamily="49" charset="-122"/>
              </a:rPr>
              <a:t>）甲午战败，列强掀起瓜分狂潮，民族危机深重；</a:t>
            </a:r>
            <a:endParaRPr lang="zh-CN" altLang="en-US" sz="3200" b="1" dirty="0">
              <a:solidFill>
                <a:srgbClr val="0000FF"/>
              </a:solidFill>
              <a:latin typeface="Arial" panose="020B0604020202020204" pitchFamily="34" charset="0"/>
              <a:ea typeface="楷体_GB2312" pitchFamily="49" charset="-122"/>
            </a:endParaRPr>
          </a:p>
          <a:p>
            <a:pPr>
              <a:spcBef>
                <a:spcPct val="15000"/>
              </a:spcBef>
            </a:pPr>
            <a:r>
              <a:rPr lang="zh-CN" altLang="en-US" sz="3200" b="1" dirty="0">
                <a:solidFill>
                  <a:srgbClr val="0000FF"/>
                </a:solidFill>
                <a:latin typeface="Arial" panose="020B0604020202020204" pitchFamily="34" charset="0"/>
                <a:ea typeface="楷体_GB2312" pitchFamily="49" charset="-122"/>
              </a:rPr>
              <a:t>（</a:t>
            </a:r>
            <a:r>
              <a:rPr lang="en-US" altLang="zh-CN" sz="3200" b="1" dirty="0">
                <a:solidFill>
                  <a:srgbClr val="0000FF"/>
                </a:solidFill>
                <a:latin typeface="Arial" panose="020B0604020202020204" pitchFamily="34" charset="0"/>
                <a:ea typeface="楷体_GB2312" pitchFamily="49" charset="-122"/>
              </a:rPr>
              <a:t>4</a:t>
            </a:r>
            <a:r>
              <a:rPr lang="zh-CN" altLang="en-US" sz="3200" b="1" dirty="0">
                <a:solidFill>
                  <a:srgbClr val="0000FF"/>
                </a:solidFill>
                <a:latin typeface="Arial" panose="020B0604020202020204" pitchFamily="34" charset="0"/>
                <a:ea typeface="楷体_GB2312" pitchFamily="49" charset="-122"/>
              </a:rPr>
              <a:t>）</a:t>
            </a:r>
            <a:r>
              <a:rPr lang="en-US" altLang="zh-CN" sz="3200" b="1" dirty="0">
                <a:solidFill>
                  <a:srgbClr val="0000FF"/>
                </a:solidFill>
                <a:latin typeface="Arial" panose="020B0604020202020204" pitchFamily="34" charset="0"/>
                <a:ea typeface="楷体_GB2312" pitchFamily="49" charset="-122"/>
              </a:rPr>
              <a:t>19C90S</a:t>
            </a:r>
            <a:r>
              <a:rPr lang="zh-CN" altLang="en-US" sz="3200" b="1" dirty="0">
                <a:solidFill>
                  <a:srgbClr val="0000FF"/>
                </a:solidFill>
                <a:latin typeface="Arial" panose="020B0604020202020204" pitchFamily="34" charset="0"/>
                <a:ea typeface="楷体_GB2312" pitchFamily="49" charset="-122"/>
              </a:rPr>
              <a:t>，资产阶级维新思想有了进一步发展。</a:t>
            </a:r>
            <a:endParaRPr lang="zh-CN" altLang="en-US" sz="3200" b="1" dirty="0">
              <a:solidFill>
                <a:srgbClr val="0000FF"/>
              </a:solidFill>
              <a:latin typeface="Arial" panose="020B0604020202020204" pitchFamily="34" charset="0"/>
              <a:ea typeface="楷体_GB2312" pitchFamily="49" charset="-122"/>
            </a:endParaRPr>
          </a:p>
          <a:p>
            <a:pPr>
              <a:spcBef>
                <a:spcPct val="15000"/>
              </a:spcBef>
            </a:pPr>
            <a:r>
              <a:rPr lang="zh-CN" altLang="en-US" sz="3200" b="1" dirty="0">
                <a:solidFill>
                  <a:srgbClr val="0000FF"/>
                </a:solidFill>
                <a:latin typeface="Arial" panose="020B0604020202020204" pitchFamily="34" charset="0"/>
                <a:ea typeface="楷体_GB2312" pitchFamily="49" charset="-122"/>
              </a:rPr>
              <a:t>（</a:t>
            </a:r>
            <a:r>
              <a:rPr lang="en-US" altLang="zh-CN" sz="3200" b="1" dirty="0">
                <a:solidFill>
                  <a:srgbClr val="0000FF"/>
                </a:solidFill>
                <a:latin typeface="Arial" panose="020B0604020202020204" pitchFamily="34" charset="0"/>
                <a:ea typeface="楷体_GB2312" pitchFamily="49" charset="-122"/>
              </a:rPr>
              <a:t>5</a:t>
            </a:r>
            <a:r>
              <a:rPr lang="zh-CN" altLang="en-US" sz="3200" b="1" dirty="0">
                <a:solidFill>
                  <a:srgbClr val="0000FF"/>
                </a:solidFill>
                <a:latin typeface="Arial" panose="020B0604020202020204" pitchFamily="34" charset="0"/>
                <a:ea typeface="楷体_GB2312" pitchFamily="49" charset="-122"/>
              </a:rPr>
              <a:t>）西方思想进一步传播</a:t>
            </a:r>
            <a:endParaRPr lang="zh-CN" altLang="en-US" sz="3200" b="1" dirty="0">
              <a:solidFill>
                <a:srgbClr val="0000FF"/>
              </a:solidFill>
              <a:latin typeface="Arial" panose="020B0604020202020204" pitchFamily="34" charset="0"/>
              <a:ea typeface="楷体_GB2312" pitchFamily="49"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702"/>
                                        </p:tgtEl>
                                        <p:attrNameLst>
                                          <p:attrName>style.visibility</p:attrName>
                                        </p:attrNameLst>
                                      </p:cBhvr>
                                      <p:to>
                                        <p:strVal val="visible"/>
                                      </p:to>
                                    </p:set>
                                    <p:animEffect transition="in" filter="blinds(horizontal)">
                                      <p:cBhvr>
                                        <p:cTn id="7" dur="500"/>
                                        <p:tgtEl>
                                          <p:spTgt spid="297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5" name="矩形 17410"/>
          <p:cNvSpPr/>
          <p:nvPr/>
        </p:nvSpPr>
        <p:spPr>
          <a:xfrm>
            <a:off x="1109980" y="614045"/>
            <a:ext cx="1917065" cy="583565"/>
          </a:xfrm>
          <a:prstGeom prst="rect">
            <a:avLst/>
          </a:prstGeom>
          <a:noFill/>
          <a:ln w="9525">
            <a:noFill/>
            <a:miter/>
          </a:ln>
          <a:extLst>
            <a:ext uri="{909E8E84-426E-40DD-AFC4-6F175D3DCCD1}">
              <a14:hiddenFill xmlns:a14="http://schemas.microsoft.com/office/drawing/2010/main">
                <a:solidFill>
                  <a:schemeClr val="bg1"/>
                </a:solidFill>
              </a14:hiddenFill>
            </a:ext>
          </a:extLst>
        </p:spPr>
        <p:txBody>
          <a:bodyPr wrap="square" anchor="t">
            <a:spAutoFit/>
          </a:bodyPr>
          <a:p>
            <a:pPr lvl="0" algn="just" fontAlgn="base"/>
            <a:r>
              <a:rPr lang="en-US" altLang="zh-CN" sz="3200" b="1" strike="noStrike" noProof="1" dirty="0">
                <a:solidFill>
                  <a:schemeClr val="tx1"/>
                </a:solidFill>
                <a:effectLst/>
                <a:latin typeface="华文中宋" panose="02010600040101010101" charset="-122"/>
                <a:ea typeface="华文中宋" panose="02010600040101010101" charset="-122"/>
                <a:cs typeface="+mn-ea"/>
                <a:sym typeface="Arial" panose="020B0604020202020204"/>
              </a:rPr>
              <a:t>2.</a:t>
            </a:r>
            <a:r>
              <a:rPr lang="zh-CN" altLang="en-US" sz="3200" b="1" strike="noStrike" noProof="1" dirty="0">
                <a:solidFill>
                  <a:schemeClr val="tx1"/>
                </a:solidFill>
                <a:effectLst/>
                <a:latin typeface="华文中宋" panose="02010600040101010101" charset="-122"/>
                <a:ea typeface="华文中宋" panose="02010600040101010101" charset="-122"/>
                <a:cs typeface="+mn-ea"/>
                <a:sym typeface="Arial" panose="020B0604020202020204"/>
              </a:rPr>
              <a:t>过程：</a:t>
            </a:r>
            <a:endParaRPr lang="zh-CN" altLang="en-US" sz="2400" b="1" strike="noStrike" noProof="1" dirty="0">
              <a:solidFill>
                <a:srgbClr val="C00000"/>
              </a:solidFill>
              <a:effectLst/>
              <a:latin typeface="楷体" panose="02010609060101010101" charset="-122"/>
              <a:ea typeface="楷体" panose="02010609060101010101" charset="-122"/>
              <a:cs typeface="+mn-ea"/>
              <a:sym typeface="Arial" panose="020B0604020202020204"/>
            </a:endParaRPr>
          </a:p>
        </p:txBody>
      </p:sp>
      <p:sp>
        <p:nvSpPr>
          <p:cNvPr id="17424" name="Rectangle 16"/>
          <p:cNvSpPr/>
          <p:nvPr/>
        </p:nvSpPr>
        <p:spPr>
          <a:xfrm>
            <a:off x="1586230" y="1392555"/>
            <a:ext cx="3568065" cy="507365"/>
          </a:xfrm>
          <a:prstGeom prst="rect">
            <a:avLst/>
          </a:prstGeom>
          <a:noFill/>
          <a:ln w="9525">
            <a:noFill/>
          </a:ln>
        </p:spPr>
        <p:txBody>
          <a:bodyPr/>
          <a:p>
            <a:pPr lvl="0">
              <a:spcBef>
                <a:spcPct val="20000"/>
              </a:spcBef>
            </a:pPr>
            <a:r>
              <a:rPr lang="en-US" altLang="x-none" sz="3200" b="1">
                <a:solidFill>
                  <a:srgbClr val="FF0000"/>
                </a:solidFill>
                <a:effectLst/>
                <a:latin typeface="华文中宋" panose="02010600040101010101" charset="-122"/>
                <a:ea typeface="华文中宋" panose="02010600040101010101" charset="-122"/>
                <a:cs typeface="+mn-ea"/>
              </a:rPr>
              <a:t>1.“</a:t>
            </a:r>
            <a:r>
              <a:rPr lang="zh-CN" altLang="en-US" sz="3200" b="1">
                <a:solidFill>
                  <a:srgbClr val="FF0000"/>
                </a:solidFill>
                <a:effectLst/>
                <a:latin typeface="华文中宋" panose="02010600040101010101" charset="-122"/>
                <a:ea typeface="华文中宋" panose="02010600040101010101" charset="-122"/>
                <a:cs typeface="+mn-ea"/>
              </a:rPr>
              <a:t>公车上书</a:t>
            </a:r>
            <a:r>
              <a:rPr lang="en-US" altLang="zh-CN" sz="3200" b="1">
                <a:solidFill>
                  <a:srgbClr val="FF0000"/>
                </a:solidFill>
                <a:effectLst/>
                <a:latin typeface="华文中宋" panose="02010600040101010101" charset="-122"/>
                <a:ea typeface="华文中宋" panose="02010600040101010101" charset="-122"/>
                <a:cs typeface="+mn-ea"/>
              </a:rPr>
              <a:t>”</a:t>
            </a:r>
            <a:r>
              <a:rPr lang="en-US" altLang="x-none" sz="3200" b="1">
                <a:solidFill>
                  <a:srgbClr val="FF0000"/>
                </a:solidFill>
                <a:effectLst/>
                <a:latin typeface="华文中宋" panose="02010600040101010101" charset="-122"/>
                <a:ea typeface="华文中宋" panose="02010600040101010101" charset="-122"/>
                <a:cs typeface="+mn-ea"/>
              </a:rPr>
              <a:t>：</a:t>
            </a:r>
            <a:endParaRPr lang="en-US" altLang="x-none" sz="3200" b="1" dirty="0">
              <a:solidFill>
                <a:srgbClr val="FF0000"/>
              </a:solidFill>
              <a:effectLst/>
              <a:latin typeface="华文中宋" panose="02010600040101010101" charset="-122"/>
              <a:ea typeface="华文中宋" panose="02010600040101010101" charset="-122"/>
              <a:cs typeface="+mn-ea"/>
            </a:endParaRPr>
          </a:p>
        </p:txBody>
      </p:sp>
      <p:sp>
        <p:nvSpPr>
          <p:cNvPr id="166933" name="Text Box 21"/>
          <p:cNvSpPr txBox="1">
            <a:spLocks noChangeArrowheads="1"/>
          </p:cNvSpPr>
          <p:nvPr/>
        </p:nvSpPr>
        <p:spPr bwMode="auto">
          <a:xfrm>
            <a:off x="1586230" y="2033905"/>
            <a:ext cx="5880735" cy="583565"/>
          </a:xfrm>
          <a:prstGeom prst="rect">
            <a:avLst/>
          </a:prstGeom>
          <a:noFill/>
          <a:ln>
            <a:noFill/>
          </a:ln>
          <a:effectLst/>
          <a:extLst>
            <a:ext uri="{909E8E84-426E-40DD-AFC4-6F175D3DCCD1}">
              <a14:hiddenFill xmlns:a14="http://schemas.microsoft.com/office/drawing/2010/main">
                <a:solidFill>
                  <a:srgbClr val="FFFF00"/>
                </a:solidFill>
              </a14:hiddenFill>
            </a:ext>
          </a:extLst>
        </p:spPr>
        <p:txBody>
          <a:bodyPr wrap="square">
            <a:spAutoFit/>
          </a:bodyPr>
          <a:p>
            <a:pPr marR="0" defTabSz="914400">
              <a:spcBef>
                <a:spcPct val="50000"/>
              </a:spcBef>
              <a:buClrTx/>
              <a:buSzTx/>
              <a:buFontTx/>
              <a:buNone/>
              <a:defRPr/>
            </a:pPr>
            <a:r>
              <a:rPr kumimoji="1" lang="zh-CN" sz="3200" kern="1200" cap="none" spc="0" normalizeH="0" baseline="0" noProof="0">
                <a:solidFill>
                  <a:srgbClr val="0000FF"/>
                </a:solidFill>
                <a:effectLst/>
                <a:latin typeface="华文中宋" panose="02010600040101010101" charset="-122"/>
                <a:ea typeface="华文中宋" panose="02010600040101010101" charset="-122"/>
                <a:cs typeface="华文中宋" panose="02010600040101010101" charset="-122"/>
              </a:rPr>
              <a:t>（</a:t>
            </a:r>
            <a:r>
              <a:rPr kumimoji="1" lang="en-US" altLang="zh-CN" sz="3200" kern="1200" cap="none" spc="0" normalizeH="0" baseline="0" noProof="0">
                <a:solidFill>
                  <a:srgbClr val="0000FF"/>
                </a:solidFill>
                <a:effectLst/>
                <a:latin typeface="华文中宋" panose="02010600040101010101" charset="-122"/>
                <a:ea typeface="华文中宋" panose="02010600040101010101" charset="-122"/>
                <a:cs typeface="华文中宋" panose="02010600040101010101" charset="-122"/>
              </a:rPr>
              <a:t>1</a:t>
            </a:r>
            <a:r>
              <a:rPr kumimoji="1" lang="zh-CN" sz="3200" kern="1200" cap="none" spc="0" normalizeH="0" baseline="0" noProof="0">
                <a:solidFill>
                  <a:srgbClr val="0000FF"/>
                </a:solidFill>
                <a:effectLst/>
                <a:latin typeface="华文中宋" panose="02010600040101010101" charset="-122"/>
                <a:ea typeface="华文中宋" panose="02010600040101010101" charset="-122"/>
                <a:cs typeface="华文中宋" panose="02010600040101010101" charset="-122"/>
              </a:rPr>
              <a:t>）时间：</a:t>
            </a:r>
            <a:r>
              <a:rPr kumimoji="1" lang="en-US" altLang="zh-CN" sz="3200" kern="1200" cap="none" spc="0" normalizeH="0" baseline="0" noProof="0">
                <a:solidFill>
                  <a:schemeClr val="tx1"/>
                </a:solidFill>
                <a:effectLst>
                  <a:outerShdw blurRad="38100" dist="38100" dir="2700000" algn="tl">
                    <a:srgbClr val="000000">
                      <a:alpha val="43137"/>
                    </a:srgbClr>
                  </a:outerShdw>
                </a:effectLst>
                <a:latin typeface="Arial" panose="020B0604020202020204" pitchFamily="34" charset="0"/>
                <a:ea typeface="华文中宋" panose="02010600040101010101" charset="-122"/>
                <a:cs typeface="Arial" panose="020B0604020202020204" pitchFamily="34" charset="0"/>
              </a:rPr>
              <a:t>1895</a:t>
            </a:r>
            <a:r>
              <a:rPr kumimoji="1" lang="zh-CN" altLang="en-US" sz="3200" kern="1200" cap="none" spc="0" normalizeH="0" baseline="0" noProof="0">
                <a:solidFill>
                  <a:schemeClr val="tx1"/>
                </a:solidFill>
                <a:effectLst>
                  <a:outerShdw blurRad="38100" dist="38100" dir="2700000" algn="tl">
                    <a:srgbClr val="000000">
                      <a:alpha val="43137"/>
                    </a:srgbClr>
                  </a:outerShdw>
                </a:effectLst>
                <a:latin typeface="华文中宋" panose="02010600040101010101" charset="-122"/>
                <a:ea typeface="华文中宋" panose="02010600040101010101" charset="-122"/>
                <a:cs typeface="华文中宋" panose="02010600040101010101" charset="-122"/>
              </a:rPr>
              <a:t>年；</a:t>
            </a:r>
            <a:endParaRPr kumimoji="1" lang="zh-CN" altLang="en-US" sz="3200" kern="1200" cap="none" spc="0" normalizeH="0" baseline="0" noProof="0">
              <a:solidFill>
                <a:schemeClr val="tx1"/>
              </a:solidFill>
              <a:effectLst>
                <a:outerShdw blurRad="38100" dist="38100" dir="2700000" algn="tl">
                  <a:srgbClr val="000000">
                    <a:alpha val="43137"/>
                  </a:srgbClr>
                </a:outerShdw>
              </a:effectLst>
              <a:latin typeface="华文中宋" panose="02010600040101010101" charset="-122"/>
              <a:ea typeface="华文中宋" panose="02010600040101010101" charset="-122"/>
              <a:cs typeface="华文中宋" panose="02010600040101010101" charset="-122"/>
            </a:endParaRPr>
          </a:p>
        </p:txBody>
      </p:sp>
      <p:sp>
        <p:nvSpPr>
          <p:cNvPr id="3" name="Text Box 21"/>
          <p:cNvSpPr txBox="1">
            <a:spLocks noChangeArrowheads="1"/>
          </p:cNvSpPr>
          <p:nvPr/>
        </p:nvSpPr>
        <p:spPr bwMode="auto">
          <a:xfrm>
            <a:off x="1586230" y="2617470"/>
            <a:ext cx="2804160" cy="583565"/>
          </a:xfrm>
          <a:prstGeom prst="rect">
            <a:avLst/>
          </a:prstGeom>
          <a:noFill/>
          <a:ln>
            <a:noFill/>
          </a:ln>
          <a:effectLst/>
          <a:extLst>
            <a:ext uri="{909E8E84-426E-40DD-AFC4-6F175D3DCCD1}">
              <a14:hiddenFill xmlns:a14="http://schemas.microsoft.com/office/drawing/2010/main">
                <a:solidFill>
                  <a:srgbClr val="FFFF00"/>
                </a:solidFill>
              </a14:hiddenFill>
            </a:ext>
          </a:extLst>
        </p:spPr>
        <p:txBody>
          <a:bodyPr wrap="square">
            <a:spAutoFit/>
          </a:bodyPr>
          <a:p>
            <a:pPr marR="0" defTabSz="914400">
              <a:spcBef>
                <a:spcPct val="50000"/>
              </a:spcBef>
              <a:buClrTx/>
              <a:buSzTx/>
              <a:buFontTx/>
              <a:buNone/>
              <a:defRPr/>
            </a:pPr>
            <a:r>
              <a:rPr kumimoji="1" lang="zh-CN" sz="3200" kern="1200" cap="none" spc="0" normalizeH="0" baseline="0" noProof="0">
                <a:solidFill>
                  <a:srgbClr val="0000FF"/>
                </a:solidFill>
                <a:effectLst/>
                <a:latin typeface="华文中宋" panose="02010600040101010101" charset="-122"/>
                <a:ea typeface="华文中宋" panose="02010600040101010101" charset="-122"/>
                <a:cs typeface="华文中宋" panose="02010600040101010101" charset="-122"/>
              </a:rPr>
              <a:t>（</a:t>
            </a:r>
            <a:r>
              <a:rPr kumimoji="1" lang="en-US" altLang="zh-CN" sz="3200" kern="1200" cap="none" spc="0" normalizeH="0" baseline="0" noProof="0">
                <a:solidFill>
                  <a:srgbClr val="0000FF"/>
                </a:solidFill>
                <a:effectLst/>
                <a:latin typeface="华文中宋" panose="02010600040101010101" charset="-122"/>
                <a:ea typeface="华文中宋" panose="02010600040101010101" charset="-122"/>
                <a:cs typeface="华文中宋" panose="02010600040101010101" charset="-122"/>
              </a:rPr>
              <a:t>2</a:t>
            </a:r>
            <a:r>
              <a:rPr kumimoji="1" lang="zh-CN" sz="3200" kern="1200" cap="none" spc="0" normalizeH="0" baseline="0" noProof="0">
                <a:solidFill>
                  <a:srgbClr val="0000FF"/>
                </a:solidFill>
                <a:effectLst/>
                <a:latin typeface="华文中宋" panose="02010600040101010101" charset="-122"/>
                <a:ea typeface="华文中宋" panose="02010600040101010101" charset="-122"/>
                <a:cs typeface="华文中宋" panose="02010600040101010101" charset="-122"/>
              </a:rPr>
              <a:t>）参与者</a:t>
            </a:r>
            <a:r>
              <a:rPr kumimoji="1" lang="zh-CN" sz="2800" b="1" kern="1200" cap="none" spc="0" normalizeH="0" baseline="0" noProof="0">
                <a:solidFill>
                  <a:srgbClr val="0000FF"/>
                </a:solidFill>
                <a:effectLst>
                  <a:outerShdw blurRad="38100" dist="38100" dir="2700000" algn="tl">
                    <a:srgbClr val="000000"/>
                  </a:outerShdw>
                </a:effectLst>
                <a:latin typeface="华文中宋" panose="02010600040101010101" charset="-122"/>
                <a:ea typeface="华文中宋" panose="02010600040101010101" charset="-122"/>
                <a:cs typeface="华文中宋" panose="02010600040101010101" charset="-122"/>
              </a:rPr>
              <a:t>：</a:t>
            </a:r>
            <a:endParaRPr kumimoji="1" lang="zh-CN" altLang="en-US" sz="2800" b="1" kern="1200" cap="none" spc="0" normalizeH="0" baseline="0" noProof="0">
              <a:solidFill>
                <a:srgbClr val="0000FF"/>
              </a:solidFill>
              <a:effectLst>
                <a:outerShdw blurRad="38100" dist="38100" dir="2700000" algn="tl">
                  <a:srgbClr val="000000"/>
                </a:outerShdw>
              </a:effectLst>
              <a:latin typeface="华文中宋" panose="02010600040101010101" charset="-122"/>
              <a:ea typeface="华文中宋" panose="02010600040101010101" charset="-122"/>
              <a:cs typeface="华文中宋" panose="02010600040101010101" charset="-122"/>
            </a:endParaRPr>
          </a:p>
        </p:txBody>
      </p:sp>
      <p:sp>
        <p:nvSpPr>
          <p:cNvPr id="4" name="Text Box 21"/>
          <p:cNvSpPr txBox="1">
            <a:spLocks noChangeArrowheads="1"/>
          </p:cNvSpPr>
          <p:nvPr/>
        </p:nvSpPr>
        <p:spPr bwMode="auto">
          <a:xfrm>
            <a:off x="1586230" y="3139440"/>
            <a:ext cx="6928485" cy="521970"/>
          </a:xfrm>
          <a:prstGeom prst="rect">
            <a:avLst/>
          </a:prstGeom>
          <a:noFill/>
          <a:ln>
            <a:noFill/>
          </a:ln>
          <a:effectLst/>
          <a:extLst>
            <a:ext uri="{909E8E84-426E-40DD-AFC4-6F175D3DCCD1}">
              <a14:hiddenFill xmlns:a14="http://schemas.microsoft.com/office/drawing/2010/main">
                <a:solidFill>
                  <a:srgbClr val="FFFF00"/>
                </a:solidFill>
              </a14:hiddenFill>
            </a:ext>
          </a:extLst>
        </p:spPr>
        <p:txBody>
          <a:bodyPr wrap="square">
            <a:spAutoFit/>
          </a:bodyPr>
          <a:p>
            <a:pPr marR="0" defTabSz="914400">
              <a:spcBef>
                <a:spcPct val="50000"/>
              </a:spcBef>
              <a:buClrTx/>
              <a:buSzTx/>
              <a:buFontTx/>
              <a:buNone/>
              <a:defRPr/>
            </a:pPr>
            <a:r>
              <a:rPr kumimoji="1" lang="zh-CN" sz="2800" b="1" kern="1200" cap="none" spc="0" normalizeH="0" baseline="0" noProof="0">
                <a:solidFill>
                  <a:schemeClr val="tx1"/>
                </a:solidFill>
                <a:effectLst/>
                <a:latin typeface="华文中宋" panose="02010600040101010101" charset="-122"/>
                <a:ea typeface="华文中宋" panose="02010600040101010101" charset="-122"/>
                <a:cs typeface="华文中宋" panose="02010600040101010101" charset="-122"/>
              </a:rPr>
              <a:t>在京官员，各省举人，</a:t>
            </a:r>
            <a:r>
              <a:rPr kumimoji="1" lang="zh-CN" sz="2800" b="1" kern="1200" cap="none" spc="0" normalizeH="0" baseline="0" noProof="0">
                <a:solidFill>
                  <a:srgbClr val="FF0000"/>
                </a:solidFill>
                <a:effectLst/>
                <a:latin typeface="华文中宋" panose="02010600040101010101" charset="-122"/>
                <a:ea typeface="华文中宋" panose="02010600040101010101" charset="-122"/>
                <a:cs typeface="华文中宋" panose="02010600040101010101" charset="-122"/>
              </a:rPr>
              <a:t>康</a:t>
            </a:r>
            <a:r>
              <a:rPr kumimoji="1" lang="zh-CN" sz="2800" b="1" kern="1200" cap="none" spc="0" normalizeH="0" baseline="0" noProof="0">
                <a:solidFill>
                  <a:schemeClr val="tx1"/>
                </a:solidFill>
                <a:effectLst/>
                <a:latin typeface="华文中宋" panose="02010600040101010101" charset="-122"/>
                <a:ea typeface="华文中宋" panose="02010600040101010101" charset="-122"/>
                <a:cs typeface="华文中宋" panose="02010600040101010101" charset="-122"/>
              </a:rPr>
              <a:t>、</a:t>
            </a:r>
            <a:r>
              <a:rPr kumimoji="1" lang="zh-CN" sz="2800" b="1" kern="1200" cap="none" spc="0" normalizeH="0" baseline="0" noProof="0">
                <a:solidFill>
                  <a:srgbClr val="FF0000"/>
                </a:solidFill>
                <a:effectLst/>
                <a:latin typeface="华文中宋" panose="02010600040101010101" charset="-122"/>
                <a:ea typeface="华文中宋" panose="02010600040101010101" charset="-122"/>
                <a:cs typeface="华文中宋" panose="02010600040101010101" charset="-122"/>
              </a:rPr>
              <a:t>梁</a:t>
            </a:r>
            <a:r>
              <a:rPr kumimoji="1" lang="zh-CN" sz="2800" b="1" kern="1200" cap="none" spc="0" normalizeH="0" baseline="0" noProof="0">
                <a:solidFill>
                  <a:schemeClr val="tx1"/>
                </a:solidFill>
                <a:effectLst/>
                <a:latin typeface="华文中宋" panose="02010600040101010101" charset="-122"/>
                <a:ea typeface="华文中宋" panose="02010600040101010101" charset="-122"/>
                <a:cs typeface="华文中宋" panose="02010600040101010101" charset="-122"/>
              </a:rPr>
              <a:t>组织；</a:t>
            </a:r>
            <a:endParaRPr kumimoji="1" lang="zh-CN" altLang="en-US" sz="2800" b="1" kern="1200" cap="none" spc="0" normalizeH="0" baseline="0" noProof="0">
              <a:solidFill>
                <a:schemeClr val="tx1"/>
              </a:solidFill>
              <a:effectLst/>
              <a:latin typeface="华文中宋" panose="02010600040101010101" charset="-122"/>
              <a:ea typeface="华文中宋" panose="02010600040101010101" charset="-122"/>
              <a:cs typeface="华文中宋" panose="02010600040101010101" charset="-122"/>
            </a:endParaRPr>
          </a:p>
        </p:txBody>
      </p:sp>
      <p:sp>
        <p:nvSpPr>
          <p:cNvPr id="5" name="Text Box 21"/>
          <p:cNvSpPr txBox="1">
            <a:spLocks noChangeArrowheads="1"/>
          </p:cNvSpPr>
          <p:nvPr/>
        </p:nvSpPr>
        <p:spPr bwMode="auto">
          <a:xfrm>
            <a:off x="1586230" y="3661410"/>
            <a:ext cx="5880735" cy="521970"/>
          </a:xfrm>
          <a:prstGeom prst="rect">
            <a:avLst/>
          </a:prstGeom>
          <a:noFill/>
          <a:ln>
            <a:noFill/>
          </a:ln>
          <a:effectLst/>
          <a:extLst>
            <a:ext uri="{909E8E84-426E-40DD-AFC4-6F175D3DCCD1}">
              <a14:hiddenFill xmlns:a14="http://schemas.microsoft.com/office/drawing/2010/main">
                <a:solidFill>
                  <a:srgbClr val="FFFF00"/>
                </a:solidFill>
              </a14:hiddenFill>
            </a:ext>
          </a:extLst>
        </p:spPr>
        <p:txBody>
          <a:bodyPr wrap="square">
            <a:spAutoFit/>
          </a:bodyPr>
          <a:p>
            <a:pPr marR="0" defTabSz="914400">
              <a:spcBef>
                <a:spcPct val="50000"/>
              </a:spcBef>
              <a:buClrTx/>
              <a:buSzTx/>
              <a:buFontTx/>
              <a:buNone/>
              <a:defRPr/>
            </a:pPr>
            <a:r>
              <a:rPr kumimoji="1" lang="zh-CN" sz="2800" b="1" kern="1200" cap="none" spc="0" normalizeH="0" baseline="0" noProof="0">
                <a:solidFill>
                  <a:srgbClr val="0000FF"/>
                </a:solidFill>
                <a:effectLst/>
                <a:latin typeface="华文中宋" panose="02010600040101010101" charset="-122"/>
                <a:ea typeface="华文中宋" panose="02010600040101010101" charset="-122"/>
                <a:cs typeface="华文中宋" panose="02010600040101010101" charset="-122"/>
              </a:rPr>
              <a:t>（</a:t>
            </a:r>
            <a:r>
              <a:rPr kumimoji="1" lang="en-US" altLang="zh-CN" sz="2800" b="1" kern="1200" cap="none" spc="0" normalizeH="0" baseline="0" noProof="0">
                <a:solidFill>
                  <a:srgbClr val="0000FF"/>
                </a:solidFill>
                <a:effectLst/>
                <a:latin typeface="华文中宋" panose="02010600040101010101" charset="-122"/>
                <a:ea typeface="华文中宋" panose="02010600040101010101" charset="-122"/>
                <a:cs typeface="华文中宋" panose="02010600040101010101" charset="-122"/>
              </a:rPr>
              <a:t>3</a:t>
            </a:r>
            <a:r>
              <a:rPr kumimoji="1" lang="zh-CN" sz="2800" b="1" kern="1200" cap="none" spc="0" normalizeH="0" baseline="0" noProof="0">
                <a:solidFill>
                  <a:srgbClr val="0000FF"/>
                </a:solidFill>
                <a:effectLst/>
                <a:latin typeface="华文中宋" panose="02010600040101010101" charset="-122"/>
                <a:ea typeface="华文中宋" panose="02010600040101010101" charset="-122"/>
                <a:cs typeface="华文中宋" panose="02010600040101010101" charset="-122"/>
              </a:rPr>
              <a:t>）结果：</a:t>
            </a:r>
            <a:endParaRPr kumimoji="1" lang="zh-CN" altLang="en-US" sz="2800" b="1" kern="1200" cap="none" spc="0" normalizeH="0" baseline="0" noProof="0">
              <a:solidFill>
                <a:srgbClr val="0000FF"/>
              </a:solidFill>
              <a:effectLst/>
              <a:latin typeface="华文中宋" panose="02010600040101010101" charset="-122"/>
              <a:ea typeface="华文中宋" panose="02010600040101010101" charset="-122"/>
              <a:cs typeface="华文中宋" panose="02010600040101010101" charset="-122"/>
            </a:endParaRPr>
          </a:p>
        </p:txBody>
      </p:sp>
      <p:sp>
        <p:nvSpPr>
          <p:cNvPr id="6" name="Text Box 21"/>
          <p:cNvSpPr txBox="1">
            <a:spLocks noChangeArrowheads="1"/>
          </p:cNvSpPr>
          <p:nvPr/>
        </p:nvSpPr>
        <p:spPr bwMode="auto">
          <a:xfrm>
            <a:off x="1586230" y="4183380"/>
            <a:ext cx="5880735" cy="521970"/>
          </a:xfrm>
          <a:prstGeom prst="rect">
            <a:avLst/>
          </a:prstGeom>
          <a:noFill/>
          <a:ln>
            <a:noFill/>
          </a:ln>
          <a:effectLst/>
          <a:extLst>
            <a:ext uri="{909E8E84-426E-40DD-AFC4-6F175D3DCCD1}">
              <a14:hiddenFill xmlns:a14="http://schemas.microsoft.com/office/drawing/2010/main">
                <a:solidFill>
                  <a:srgbClr val="FFFF00"/>
                </a:solidFill>
              </a14:hiddenFill>
            </a:ext>
          </a:extLst>
        </p:spPr>
        <p:txBody>
          <a:bodyPr wrap="square">
            <a:spAutoFit/>
          </a:bodyPr>
          <a:p>
            <a:pPr marR="0" defTabSz="914400">
              <a:spcBef>
                <a:spcPct val="50000"/>
              </a:spcBef>
              <a:buClrTx/>
              <a:buSzTx/>
              <a:buFontTx/>
              <a:buNone/>
              <a:defRPr/>
            </a:pPr>
            <a:r>
              <a:rPr kumimoji="1" lang="zh-CN" altLang="en-US" sz="2800" b="1" kern="1200" cap="none" spc="0" normalizeH="0" baseline="0" noProof="0">
                <a:solidFill>
                  <a:schemeClr val="tx1"/>
                </a:solidFill>
                <a:effectLst/>
                <a:latin typeface="华文中宋" panose="02010600040101010101" charset="-122"/>
                <a:ea typeface="华文中宋" panose="02010600040101010101" charset="-122"/>
                <a:cs typeface="华文中宋" panose="02010600040101010101" charset="-122"/>
              </a:rPr>
              <a:t>未送达光绪皇帝，以失败告终；</a:t>
            </a:r>
            <a:endParaRPr kumimoji="1" lang="zh-CN" altLang="en-US" sz="2800" b="1" kern="1200" cap="none" spc="0" normalizeH="0" baseline="0" noProof="0">
              <a:solidFill>
                <a:schemeClr val="tx1"/>
              </a:solidFill>
              <a:effectLst/>
              <a:latin typeface="华文中宋" panose="02010600040101010101" charset="-122"/>
              <a:ea typeface="华文中宋" panose="02010600040101010101" charset="-122"/>
              <a:cs typeface="华文中宋" panose="02010600040101010101" charset="-122"/>
            </a:endParaRPr>
          </a:p>
        </p:txBody>
      </p:sp>
      <p:sp>
        <p:nvSpPr>
          <p:cNvPr id="7" name="Text Box 21"/>
          <p:cNvSpPr txBox="1">
            <a:spLocks noChangeArrowheads="1"/>
          </p:cNvSpPr>
          <p:nvPr/>
        </p:nvSpPr>
        <p:spPr bwMode="auto">
          <a:xfrm>
            <a:off x="1586230" y="4705350"/>
            <a:ext cx="5880735" cy="521970"/>
          </a:xfrm>
          <a:prstGeom prst="rect">
            <a:avLst/>
          </a:prstGeom>
          <a:noFill/>
          <a:ln>
            <a:noFill/>
          </a:ln>
          <a:effectLst/>
          <a:extLst>
            <a:ext uri="{909E8E84-426E-40DD-AFC4-6F175D3DCCD1}">
              <a14:hiddenFill xmlns:a14="http://schemas.microsoft.com/office/drawing/2010/main">
                <a:solidFill>
                  <a:srgbClr val="FFFF00"/>
                </a:solidFill>
              </a14:hiddenFill>
            </a:ext>
          </a:extLst>
        </p:spPr>
        <p:txBody>
          <a:bodyPr wrap="square">
            <a:spAutoFit/>
          </a:bodyPr>
          <a:p>
            <a:pPr marR="0" defTabSz="914400">
              <a:spcBef>
                <a:spcPct val="50000"/>
              </a:spcBef>
              <a:buClrTx/>
              <a:buSzTx/>
              <a:buFontTx/>
              <a:buNone/>
              <a:defRPr/>
            </a:pPr>
            <a:r>
              <a:rPr kumimoji="1" lang="zh-CN" sz="2800" b="1" kern="1200" cap="none" spc="0" normalizeH="0" baseline="0" noProof="0">
                <a:solidFill>
                  <a:srgbClr val="0000FF"/>
                </a:solidFill>
                <a:effectLst/>
                <a:latin typeface="华文中宋" panose="02010600040101010101" charset="-122"/>
                <a:ea typeface="华文中宋" panose="02010600040101010101" charset="-122"/>
                <a:cs typeface="华文中宋" panose="02010600040101010101" charset="-122"/>
              </a:rPr>
              <a:t>（</a:t>
            </a:r>
            <a:r>
              <a:rPr kumimoji="1" lang="en-US" altLang="zh-CN" sz="2800" b="1" kern="1200" cap="none" spc="0" normalizeH="0" baseline="0" noProof="0">
                <a:solidFill>
                  <a:srgbClr val="0000FF"/>
                </a:solidFill>
                <a:effectLst/>
                <a:latin typeface="华文中宋" panose="02010600040101010101" charset="-122"/>
                <a:ea typeface="华文中宋" panose="02010600040101010101" charset="-122"/>
                <a:cs typeface="华文中宋" panose="02010600040101010101" charset="-122"/>
              </a:rPr>
              <a:t>4</a:t>
            </a:r>
            <a:r>
              <a:rPr kumimoji="1" lang="zh-CN" sz="2800" b="1" kern="1200" cap="none" spc="0" normalizeH="0" baseline="0" noProof="0">
                <a:solidFill>
                  <a:srgbClr val="0000FF"/>
                </a:solidFill>
                <a:effectLst/>
                <a:latin typeface="华文中宋" panose="02010600040101010101" charset="-122"/>
                <a:ea typeface="华文中宋" panose="02010600040101010101" charset="-122"/>
                <a:cs typeface="华文中宋" panose="02010600040101010101" charset="-122"/>
              </a:rPr>
              <a:t>）意义：</a:t>
            </a:r>
            <a:endParaRPr kumimoji="1" lang="zh-CN" altLang="en-US" sz="2800" b="1" kern="1200" cap="none" spc="0" normalizeH="0" baseline="0" noProof="0">
              <a:solidFill>
                <a:srgbClr val="0000FF"/>
              </a:solidFill>
              <a:effectLst/>
              <a:latin typeface="华文中宋" panose="02010600040101010101" charset="-122"/>
              <a:ea typeface="华文中宋" panose="02010600040101010101" charset="-122"/>
              <a:cs typeface="华文中宋" panose="02010600040101010101" charset="-122"/>
            </a:endParaRPr>
          </a:p>
        </p:txBody>
      </p:sp>
      <p:sp>
        <p:nvSpPr>
          <p:cNvPr id="8" name="Text Box 21"/>
          <p:cNvSpPr txBox="1">
            <a:spLocks noChangeArrowheads="1"/>
          </p:cNvSpPr>
          <p:nvPr/>
        </p:nvSpPr>
        <p:spPr bwMode="auto">
          <a:xfrm>
            <a:off x="1586230" y="5227320"/>
            <a:ext cx="9011285" cy="521970"/>
          </a:xfrm>
          <a:prstGeom prst="rect">
            <a:avLst/>
          </a:prstGeom>
          <a:noFill/>
          <a:ln>
            <a:noFill/>
          </a:ln>
          <a:effectLst/>
          <a:extLst>
            <a:ext uri="{909E8E84-426E-40DD-AFC4-6F175D3DCCD1}">
              <a14:hiddenFill xmlns:a14="http://schemas.microsoft.com/office/drawing/2010/main">
                <a:solidFill>
                  <a:srgbClr val="FFFF00"/>
                </a:solidFill>
              </a14:hiddenFill>
            </a:ext>
          </a:extLst>
        </p:spPr>
        <p:txBody>
          <a:bodyPr wrap="square">
            <a:spAutoFit/>
          </a:bodyPr>
          <a:p>
            <a:pPr marR="0" defTabSz="914400">
              <a:spcBef>
                <a:spcPct val="50000"/>
              </a:spcBef>
              <a:buClrTx/>
              <a:buSzTx/>
              <a:buFontTx/>
              <a:buNone/>
              <a:defRPr/>
            </a:pPr>
            <a:r>
              <a:rPr kumimoji="1" lang="zh-CN" altLang="en-US" sz="2800" b="1" kern="1200" cap="none" spc="0" normalizeH="0" baseline="0" noProof="0">
                <a:solidFill>
                  <a:schemeClr val="tx1"/>
                </a:solidFill>
                <a:effectLst/>
                <a:latin typeface="华文中宋" panose="02010600040101010101" charset="-122"/>
                <a:ea typeface="华文中宋" panose="02010600040101010101" charset="-122"/>
                <a:cs typeface="华文中宋" panose="02010600040101010101" charset="-122"/>
              </a:rPr>
              <a:t>拉开了维新运动的序幕。</a:t>
            </a:r>
            <a:endParaRPr kumimoji="1" lang="zh-CN" altLang="en-US" sz="2800" b="1" kern="1200" cap="none" spc="0" normalizeH="0" baseline="0" noProof="0">
              <a:solidFill>
                <a:schemeClr val="tx1"/>
              </a:solidFill>
              <a:effectLst/>
              <a:latin typeface="华文中宋" panose="02010600040101010101" charset="-122"/>
              <a:ea typeface="华文中宋" panose="02010600040101010101" charset="-122"/>
              <a:cs typeface="华文中宋" panose="02010600040101010101" charset="-122"/>
            </a:endParaRPr>
          </a:p>
        </p:txBody>
      </p:sp>
      <p:pic>
        <p:nvPicPr>
          <p:cNvPr id="10" name="图片 9"/>
          <p:cNvPicPr>
            <a:picLocks noChangeAspect="1"/>
          </p:cNvPicPr>
          <p:nvPr/>
        </p:nvPicPr>
        <p:blipFill>
          <a:blip r:embed="rId1"/>
          <a:stretch>
            <a:fillRect/>
          </a:stretch>
        </p:blipFill>
        <p:spPr>
          <a:xfrm>
            <a:off x="7324725" y="1967230"/>
            <a:ext cx="4762500" cy="4533265"/>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3"/>
          <p:cNvSpPr>
            <a:spLocks noChangeArrowheads="1"/>
          </p:cNvSpPr>
          <p:nvPr/>
        </p:nvSpPr>
        <p:spPr bwMode="auto">
          <a:xfrm>
            <a:off x="983432" y="400010"/>
            <a:ext cx="7128791" cy="590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lnSpc>
                <a:spcPct val="150000"/>
              </a:lnSpc>
            </a:pPr>
            <a:r>
              <a:rPr lang="zh-CN" altLang="en-US" sz="2800" dirty="0">
                <a:latin typeface="微软雅黑" panose="020B0503020204020204" charset="-122"/>
                <a:ea typeface="微软雅黑" panose="020B0503020204020204" charset="-122"/>
              </a:rPr>
              <a:t>    </a:t>
            </a:r>
            <a:r>
              <a:rPr lang="zh-CN" altLang="en-US" sz="2800" b="1" dirty="0">
                <a:latin typeface="微软雅黑" panose="020B0503020204020204" charset="-122"/>
                <a:ea typeface="微软雅黑" panose="020B0503020204020204" charset="-122"/>
              </a:rPr>
              <a:t> </a:t>
            </a:r>
            <a:r>
              <a:rPr lang="en-US" altLang="zh-CN" sz="2800" b="1" dirty="0">
                <a:latin typeface="微软雅黑" panose="020B0503020204020204" charset="-122"/>
                <a:ea typeface="微软雅黑" panose="020B0503020204020204" charset="-122"/>
              </a:rPr>
              <a:t>1895</a:t>
            </a:r>
            <a:r>
              <a:rPr lang="zh-CN" altLang="en-US" sz="2800" b="1" dirty="0">
                <a:latin typeface="微软雅黑" panose="020B0503020204020204" charset="-122"/>
                <a:ea typeface="微软雅黑" panose="020B0503020204020204" charset="-122"/>
              </a:rPr>
              <a:t>年春，乙未科进士正在北京考完会试，等待发榜。</a:t>
            </a:r>
            <a:r>
              <a:rPr lang="en-US" altLang="zh-CN" sz="2800" b="1" dirty="0">
                <a:latin typeface="微软雅黑" panose="020B0503020204020204" charset="-122"/>
                <a:ea typeface="微软雅黑" panose="020B0503020204020204" charset="-122"/>
              </a:rPr>
              <a:t>《</a:t>
            </a:r>
            <a:r>
              <a:rPr lang="zh-CN" altLang="en-US" sz="2800" b="1" dirty="0">
                <a:latin typeface="微软雅黑" panose="020B0503020204020204" charset="-122"/>
                <a:ea typeface="微软雅黑" panose="020B0503020204020204" charset="-122"/>
              </a:rPr>
              <a:t>马关条约</a:t>
            </a:r>
            <a:r>
              <a:rPr lang="en-US" altLang="zh-CN" sz="2800" b="1" dirty="0">
                <a:latin typeface="微软雅黑" panose="020B0503020204020204" charset="-122"/>
                <a:ea typeface="微软雅黑" panose="020B0503020204020204" charset="-122"/>
              </a:rPr>
              <a:t>》</a:t>
            </a:r>
            <a:r>
              <a:rPr lang="zh-CN" altLang="en-US" sz="2800" b="1" dirty="0">
                <a:latin typeface="微软雅黑" panose="020B0503020204020204" charset="-122"/>
                <a:ea typeface="微软雅黑" panose="020B0503020204020204" charset="-122"/>
              </a:rPr>
              <a:t>内割让台湾及辽东，赔款二万万两的突然消息传至，在北京应试的举人群情激愤。台籍举人更是痛哭流涕。</a:t>
            </a:r>
            <a:r>
              <a:rPr lang="en-US" altLang="zh-CN" sz="2800" b="1" dirty="0">
                <a:latin typeface="微软雅黑" panose="020B0503020204020204" charset="-122"/>
                <a:ea typeface="微软雅黑" panose="020B0503020204020204" charset="-122"/>
              </a:rPr>
              <a:t>4</a:t>
            </a:r>
            <a:r>
              <a:rPr lang="zh-CN" altLang="en-US" sz="2800" b="1" dirty="0">
                <a:latin typeface="微软雅黑" panose="020B0503020204020204" charset="-122"/>
                <a:ea typeface="微软雅黑" panose="020B0503020204020204" charset="-122"/>
              </a:rPr>
              <a:t>月</a:t>
            </a:r>
            <a:r>
              <a:rPr lang="en-US" altLang="zh-CN" sz="2800" b="1" dirty="0">
                <a:latin typeface="微软雅黑" panose="020B0503020204020204" charset="-122"/>
                <a:ea typeface="微软雅黑" panose="020B0503020204020204" charset="-122"/>
              </a:rPr>
              <a:t>22</a:t>
            </a:r>
            <a:r>
              <a:rPr lang="zh-CN" altLang="en-US" sz="2800" b="1" dirty="0">
                <a:latin typeface="微软雅黑" panose="020B0503020204020204" charset="-122"/>
                <a:ea typeface="微软雅黑" panose="020B0503020204020204" charset="-122"/>
              </a:rPr>
              <a:t>日，康有为、梁启超写成一万八千字的“上今上皇帝书”，十八省举人响应，一千二百多人连署。</a:t>
            </a:r>
            <a:r>
              <a:rPr lang="en-US" altLang="zh-CN" sz="2800" b="1" dirty="0">
                <a:latin typeface="微软雅黑" panose="020B0503020204020204" charset="-122"/>
                <a:ea typeface="微软雅黑" panose="020B0503020204020204" charset="-122"/>
              </a:rPr>
              <a:t>5</a:t>
            </a:r>
            <a:r>
              <a:rPr lang="zh-CN" altLang="en-US" sz="2800" b="1" dirty="0">
                <a:latin typeface="微软雅黑" panose="020B0503020204020204" charset="-122"/>
                <a:ea typeface="微软雅黑" panose="020B0503020204020204" charset="-122"/>
              </a:rPr>
              <a:t>月</a:t>
            </a:r>
            <a:r>
              <a:rPr lang="en-US" altLang="zh-CN" sz="2800" b="1" dirty="0">
                <a:latin typeface="微软雅黑" panose="020B0503020204020204" charset="-122"/>
                <a:ea typeface="微软雅黑" panose="020B0503020204020204" charset="-122"/>
              </a:rPr>
              <a:t>2</a:t>
            </a:r>
            <a:r>
              <a:rPr lang="zh-CN" altLang="en-US" sz="2800" b="1" dirty="0">
                <a:latin typeface="微软雅黑" panose="020B0503020204020204" charset="-122"/>
                <a:ea typeface="微软雅黑" panose="020B0503020204020204" charset="-122"/>
              </a:rPr>
              <a:t>日，由康、梁二人带领，十八省举人与数千市民集“都察院”门前请代奏。 </a:t>
            </a:r>
            <a:endParaRPr lang="zh-CN" altLang="en-US" sz="2800" b="1" dirty="0">
              <a:latin typeface="微软雅黑" panose="020B0503020204020204" charset="-122"/>
              <a:ea typeface="微软雅黑" panose="020B0503020204020204" charset="-122"/>
            </a:endParaRPr>
          </a:p>
        </p:txBody>
      </p:sp>
      <p:pic>
        <p:nvPicPr>
          <p:cNvPr id="17411" name="Picture 2" descr="无标题"/>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328248" y="1772816"/>
            <a:ext cx="2854325" cy="393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p:cTn id="7" dur="500" fill="hold"/>
                                        <p:tgtEl>
                                          <p:spTgt spid="17411"/>
                                        </p:tgtEl>
                                        <p:attrNameLst>
                                          <p:attrName>ppt_w</p:attrName>
                                        </p:attrNameLst>
                                      </p:cBhvr>
                                      <p:tavLst>
                                        <p:tav tm="0">
                                          <p:val>
                                            <p:fltVal val="0"/>
                                          </p:val>
                                        </p:tav>
                                        <p:tav tm="100000">
                                          <p:val>
                                            <p:strVal val="#ppt_w"/>
                                          </p:val>
                                        </p:tav>
                                      </p:tavLst>
                                    </p:anim>
                                    <p:anim calcmode="lin" valueType="num">
                                      <p:cBhvr>
                                        <p:cTn id="8" dur="500" fill="hold"/>
                                        <p:tgtEl>
                                          <p:spTgt spid="17411"/>
                                        </p:tgtEl>
                                        <p:attrNameLst>
                                          <p:attrName>ppt_h</p:attrName>
                                        </p:attrNameLst>
                                      </p:cBhvr>
                                      <p:tavLst>
                                        <p:tav tm="0">
                                          <p:val>
                                            <p:fltVal val="0"/>
                                          </p:val>
                                        </p:tav>
                                        <p:tav tm="100000">
                                          <p:val>
                                            <p:strVal val="#ppt_h"/>
                                          </p:val>
                                        </p:tav>
                                      </p:tavLst>
                                    </p:anim>
                                    <p:animEffect transition="in" filter="fade">
                                      <p:cBhvr>
                                        <p:cTn id="9" dur="5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170" name="图片 7169" descr="《强学会》"/>
          <p:cNvPicPr>
            <a:picLocks noChangeAspect="1" noChangeArrowheads="1"/>
          </p:cNvPicPr>
          <p:nvPr/>
        </p:nvPicPr>
        <p:blipFill>
          <a:blip r:embed="rId1"/>
          <a:srcRect r="769"/>
          <a:stretch>
            <a:fillRect/>
          </a:stretch>
        </p:blipFill>
        <p:spPr bwMode="auto">
          <a:xfrm>
            <a:off x="7846060" y="323850"/>
            <a:ext cx="3031490" cy="2741930"/>
          </a:xfrm>
          <a:prstGeom prst="rect">
            <a:avLst/>
          </a:prstGeom>
          <a:noFill/>
          <a:ln w="38100">
            <a:solidFill>
              <a:srgbClr val="000000"/>
            </a:solidFill>
            <a:miter lim="800000"/>
            <a:headEnd/>
            <a:tailEnd/>
          </a:ln>
          <a:effectLst>
            <a:outerShdw dist="35921" dir="2700000" algn="ctr" rotWithShape="0">
              <a:schemeClr val="bg2"/>
            </a:outerShdw>
          </a:effectLst>
        </p:spPr>
      </p:pic>
      <p:pic>
        <p:nvPicPr>
          <p:cNvPr id="7171" name="图片 7170" descr="5C13013a"/>
          <p:cNvPicPr>
            <a:picLocks noChangeAspect="1" noChangeArrowheads="1"/>
          </p:cNvPicPr>
          <p:nvPr/>
        </p:nvPicPr>
        <p:blipFill>
          <a:blip r:embed="rId2"/>
          <a:srcRect/>
          <a:stretch>
            <a:fillRect/>
          </a:stretch>
        </p:blipFill>
        <p:spPr bwMode="auto">
          <a:xfrm>
            <a:off x="1358265" y="323850"/>
            <a:ext cx="3545205" cy="2776220"/>
          </a:xfrm>
          <a:prstGeom prst="rect">
            <a:avLst/>
          </a:prstGeom>
          <a:noFill/>
          <a:ln w="38100">
            <a:solidFill>
              <a:srgbClr val="000000"/>
            </a:solidFill>
            <a:miter lim="800000"/>
            <a:headEnd/>
            <a:tailEnd/>
          </a:ln>
          <a:effectLst>
            <a:outerShdw dist="35921" dir="2700000" algn="ctr" rotWithShape="0">
              <a:schemeClr val="bg2"/>
            </a:outerShdw>
          </a:effectLst>
        </p:spPr>
      </p:pic>
      <p:sp>
        <p:nvSpPr>
          <p:cNvPr id="7172" name="文本框 7171"/>
          <p:cNvSpPr txBox="1"/>
          <p:nvPr/>
        </p:nvSpPr>
        <p:spPr>
          <a:xfrm>
            <a:off x="1358265" y="3199130"/>
            <a:ext cx="3625215" cy="521970"/>
          </a:xfrm>
          <a:prstGeom prst="rect">
            <a:avLst/>
          </a:prstGeom>
          <a:solidFill>
            <a:srgbClr val="0000FF"/>
          </a:solidFill>
          <a:ln w="9525">
            <a:noFill/>
          </a:ln>
        </p:spPr>
        <p:txBody>
          <a:bodyPr wrap="square">
            <a:spAutoFit/>
          </a:bodyPr>
          <a:p>
            <a:pPr marR="0" algn="ctr" defTabSz="914400">
              <a:spcBef>
                <a:spcPct val="50000"/>
              </a:spcBef>
              <a:buClrTx/>
              <a:buSzTx/>
              <a:buFont typeface="Arial" panose="020B0604020202020204" pitchFamily="34" charset="0"/>
              <a:buNone/>
              <a:defRPr/>
            </a:pPr>
            <a:r>
              <a:rPr kumimoji="0" lang="zh-CN" altLang="en-US" sz="2800" b="1" kern="1200" cap="none" spc="0" normalizeH="0" baseline="0" noProof="0">
                <a:solidFill>
                  <a:schemeClr val="bg1"/>
                </a:solidFill>
                <a:effectLst/>
                <a:latin typeface="华文中宋" panose="02010600040101010101" charset="-122"/>
                <a:ea typeface="华文中宋" panose="02010600040101010101" charset="-122"/>
                <a:cs typeface="+mn-cs"/>
              </a:rPr>
              <a:t>北京强学会遗址</a:t>
            </a:r>
            <a:endParaRPr kumimoji="0" lang="zh-CN" altLang="en-US" sz="2800" b="1" kern="1200" cap="none" spc="0" normalizeH="0" baseline="0" noProof="0">
              <a:solidFill>
                <a:schemeClr val="bg1"/>
              </a:solidFill>
              <a:effectLst/>
              <a:latin typeface="华文中宋" panose="02010600040101010101" charset="-122"/>
              <a:ea typeface="华文中宋" panose="02010600040101010101" charset="-122"/>
              <a:cs typeface="+mn-cs"/>
            </a:endParaRPr>
          </a:p>
        </p:txBody>
      </p:sp>
      <p:sp>
        <p:nvSpPr>
          <p:cNvPr id="7173" name="文本框 7172"/>
          <p:cNvSpPr txBox="1"/>
          <p:nvPr/>
        </p:nvSpPr>
        <p:spPr>
          <a:xfrm>
            <a:off x="7924165" y="3265805"/>
            <a:ext cx="3103880" cy="521970"/>
          </a:xfrm>
          <a:prstGeom prst="rect">
            <a:avLst/>
          </a:prstGeom>
          <a:solidFill>
            <a:srgbClr val="0000FF"/>
          </a:solidFill>
          <a:ln w="9525">
            <a:noFill/>
          </a:ln>
        </p:spPr>
        <p:txBody>
          <a:bodyPr wrap="square">
            <a:spAutoFit/>
          </a:bodyPr>
          <a:p>
            <a:pPr lvl="0" algn="ctr">
              <a:spcBef>
                <a:spcPct val="50000"/>
              </a:spcBef>
              <a:buClrTx/>
              <a:buSzTx/>
              <a:buFont typeface="Arial" panose="020B0604020202020204" pitchFamily="34" charset="0"/>
              <a:defRPr/>
            </a:pPr>
            <a:r>
              <a:rPr lang="zh-CN" altLang="en-US" sz="2800" b="1" noProof="0">
                <a:solidFill>
                  <a:schemeClr val="bg1"/>
                </a:solidFill>
                <a:effectLst/>
                <a:latin typeface="华文中宋" panose="02010600040101010101" charset="-122"/>
                <a:ea typeface="华文中宋" panose="02010600040101010101" charset="-122"/>
                <a:sym typeface="+mn-ea"/>
              </a:rPr>
              <a:t>《强学报》书影</a:t>
            </a:r>
            <a:endParaRPr lang="zh-CN" altLang="en-US" sz="2800" b="1" noProof="0">
              <a:solidFill>
                <a:schemeClr val="bg1"/>
              </a:solidFill>
              <a:effectLst/>
              <a:latin typeface="华文中宋" panose="02010600040101010101" charset="-122"/>
              <a:ea typeface="华文中宋" panose="02010600040101010101" charset="-122"/>
              <a:sym typeface="+mn-ea"/>
            </a:endParaRPr>
          </a:p>
        </p:txBody>
      </p:sp>
      <p:pic>
        <p:nvPicPr>
          <p:cNvPr id="8199" name="图片 7174" descr="6-7"/>
          <p:cNvPicPr>
            <a:picLocks noChangeAspect="1"/>
          </p:cNvPicPr>
          <p:nvPr/>
        </p:nvPicPr>
        <p:blipFill>
          <a:blip r:embed="rId3"/>
          <a:stretch>
            <a:fillRect/>
          </a:stretch>
        </p:blipFill>
        <p:spPr>
          <a:xfrm>
            <a:off x="4983480" y="3721100"/>
            <a:ext cx="2834005" cy="2350135"/>
          </a:xfrm>
          <a:prstGeom prst="rect">
            <a:avLst/>
          </a:prstGeom>
          <a:noFill/>
          <a:ln w="9525">
            <a:noFill/>
          </a:ln>
        </p:spPr>
      </p:pic>
      <p:sp>
        <p:nvSpPr>
          <p:cNvPr id="2" name="文本框 1"/>
          <p:cNvSpPr txBox="1"/>
          <p:nvPr/>
        </p:nvSpPr>
        <p:spPr>
          <a:xfrm>
            <a:off x="1576705" y="6163945"/>
            <a:ext cx="9038590" cy="521970"/>
          </a:xfrm>
          <a:prstGeom prst="rect">
            <a:avLst/>
          </a:prstGeom>
          <a:solidFill>
            <a:srgbClr val="0000FF"/>
          </a:solidFill>
          <a:ln w="9525">
            <a:noFill/>
          </a:ln>
        </p:spPr>
        <p:txBody>
          <a:bodyPr wrap="square">
            <a:spAutoFit/>
          </a:bodyPr>
          <a:p>
            <a:pPr lvl="0" algn="ctr">
              <a:spcBef>
                <a:spcPct val="50000"/>
              </a:spcBef>
              <a:buClrTx/>
              <a:buSzTx/>
              <a:buFont typeface="Arial" panose="020B0604020202020204" pitchFamily="34" charset="0"/>
              <a:defRPr/>
            </a:pPr>
            <a:r>
              <a:rPr lang="zh-CN" altLang="en-US" sz="2800" b="1" noProof="0">
                <a:solidFill>
                  <a:schemeClr val="bg1"/>
                </a:solidFill>
                <a:effectLst/>
                <a:latin typeface="华文中宋" panose="02010600040101010101" charset="-122"/>
                <a:ea typeface="华文中宋" panose="02010600040101010101" charset="-122"/>
                <a:sym typeface="+mn-ea"/>
              </a:rPr>
              <a:t>《时务报》、《湘学报》、《国闻报》书影</a:t>
            </a:r>
            <a:endParaRPr lang="zh-CN" altLang="en-US" sz="2800" b="1" noProof="0">
              <a:solidFill>
                <a:schemeClr val="bg1"/>
              </a:solidFill>
              <a:effectLst/>
              <a:latin typeface="华文中宋" panose="02010600040101010101" charset="-122"/>
              <a:ea typeface="华文中宋" panose="02010600040101010101" charset="-122"/>
              <a:sym typeface="+mn-ea"/>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0724" name="Group 4"/>
          <p:cNvGrpSpPr/>
          <p:nvPr/>
        </p:nvGrpSpPr>
        <p:grpSpPr>
          <a:xfrm>
            <a:off x="1524000" y="1844675"/>
            <a:ext cx="2268538" cy="4256088"/>
            <a:chOff x="0" y="0"/>
            <a:chExt cx="1429" cy="2681"/>
          </a:xfrm>
        </p:grpSpPr>
        <p:pic>
          <p:nvPicPr>
            <p:cNvPr id="30734" name="Picture 5" descr="mxt29955dgd20040754578[1]"/>
            <p:cNvPicPr>
              <a:picLocks noChangeAspect="1"/>
            </p:cNvPicPr>
            <p:nvPr/>
          </p:nvPicPr>
          <p:blipFill>
            <a:blip r:embed="rId1"/>
            <a:stretch>
              <a:fillRect/>
            </a:stretch>
          </p:blipFill>
          <p:spPr>
            <a:xfrm>
              <a:off x="0" y="0"/>
              <a:ext cx="1429" cy="2223"/>
            </a:xfrm>
            <a:prstGeom prst="rect">
              <a:avLst/>
            </a:prstGeom>
            <a:noFill/>
            <a:ln w="9525">
              <a:noFill/>
            </a:ln>
          </p:spPr>
        </p:pic>
        <p:sp>
          <p:nvSpPr>
            <p:cNvPr id="30726" name="Text Box 6"/>
            <p:cNvSpPr txBox="1">
              <a:spLocks noChangeArrowheads="1"/>
            </p:cNvSpPr>
            <p:nvPr/>
          </p:nvSpPr>
          <p:spPr bwMode="auto">
            <a:xfrm>
              <a:off x="340" y="2313"/>
              <a:ext cx="953" cy="368"/>
            </a:xfrm>
            <a:prstGeom prst="rect">
              <a:avLst/>
            </a:prstGeom>
            <a:noFill/>
            <a:ln w="9525">
              <a:noFill/>
              <a:miter lim="800000"/>
            </a:ln>
          </p:spPr>
          <p:txBody>
            <a:bodyPr>
              <a:spAutoFit/>
            </a:bodyPr>
            <a:lstStyle/>
            <a:p>
              <a:pPr marR="0" defTabSz="914400">
                <a:spcBef>
                  <a:spcPct val="50000"/>
                </a:spcBef>
                <a:buClrTx/>
                <a:buSzTx/>
                <a:defRPr/>
              </a:pPr>
              <a:r>
                <a:rPr kumimoji="0" lang="zh-CN" altLang="en-US" sz="3200" b="1" kern="1200" cap="none" spc="0" normalizeH="0" baseline="0" noProof="0">
                  <a:solidFill>
                    <a:srgbClr val="0000FF"/>
                  </a:solidFill>
                  <a:effectLst>
                    <a:outerShdw blurRad="38100" dist="38100" dir="2700000" algn="tl">
                      <a:srgbClr val="C0C0C0"/>
                    </a:outerShdw>
                  </a:effectLst>
                  <a:latin typeface="Arial" panose="020B0604020202020204" pitchFamily="34" charset="0"/>
                  <a:ea typeface="仿宋_GB2312" pitchFamily="1" charset="-122"/>
                  <a:cs typeface="+mn-cs"/>
                </a:rPr>
                <a:t>康有为</a:t>
              </a:r>
              <a:endParaRPr kumimoji="0" lang="zh-CN" altLang="en-US" sz="3200" b="1" kern="1200" cap="none" spc="0" normalizeH="0" baseline="0" noProof="0">
                <a:solidFill>
                  <a:srgbClr val="0000FF"/>
                </a:solidFill>
                <a:effectLst>
                  <a:outerShdw blurRad="38100" dist="38100" dir="2700000" algn="tl">
                    <a:srgbClr val="C0C0C0"/>
                  </a:outerShdw>
                </a:effectLst>
                <a:latin typeface="Arial" panose="020B0604020202020204" pitchFamily="34" charset="0"/>
                <a:ea typeface="仿宋_GB2312" pitchFamily="1" charset="-122"/>
                <a:cs typeface="+mn-cs"/>
              </a:endParaRPr>
            </a:p>
          </p:txBody>
        </p:sp>
      </p:grpSp>
      <p:grpSp>
        <p:nvGrpSpPr>
          <p:cNvPr id="30725" name="Group 7"/>
          <p:cNvGrpSpPr/>
          <p:nvPr/>
        </p:nvGrpSpPr>
        <p:grpSpPr>
          <a:xfrm>
            <a:off x="3792538" y="1844675"/>
            <a:ext cx="2303462" cy="4256088"/>
            <a:chOff x="0" y="0"/>
            <a:chExt cx="1451" cy="2681"/>
          </a:xfrm>
        </p:grpSpPr>
        <p:pic>
          <p:nvPicPr>
            <p:cNvPr id="30732" name="Picture 8" descr="xinsrc_062010219104821137558"/>
            <p:cNvPicPr>
              <a:picLocks noChangeAspect="1"/>
            </p:cNvPicPr>
            <p:nvPr/>
          </p:nvPicPr>
          <p:blipFill>
            <a:blip r:embed="rId2"/>
            <a:stretch>
              <a:fillRect/>
            </a:stretch>
          </p:blipFill>
          <p:spPr>
            <a:xfrm>
              <a:off x="0" y="0"/>
              <a:ext cx="1451" cy="2222"/>
            </a:xfrm>
            <a:prstGeom prst="rect">
              <a:avLst/>
            </a:prstGeom>
            <a:noFill/>
            <a:ln w="9525">
              <a:noFill/>
            </a:ln>
          </p:spPr>
        </p:pic>
        <p:sp>
          <p:nvSpPr>
            <p:cNvPr id="30729" name="Text Box 9"/>
            <p:cNvSpPr txBox="1">
              <a:spLocks noChangeArrowheads="1"/>
            </p:cNvSpPr>
            <p:nvPr/>
          </p:nvSpPr>
          <p:spPr bwMode="auto">
            <a:xfrm>
              <a:off x="226" y="2313"/>
              <a:ext cx="953" cy="368"/>
            </a:xfrm>
            <a:prstGeom prst="rect">
              <a:avLst/>
            </a:prstGeom>
            <a:noFill/>
            <a:ln w="9525">
              <a:noFill/>
              <a:miter lim="800000"/>
            </a:ln>
          </p:spPr>
          <p:txBody>
            <a:bodyPr>
              <a:spAutoFit/>
            </a:bodyPr>
            <a:lstStyle/>
            <a:p>
              <a:pPr marR="0" defTabSz="914400">
                <a:spcBef>
                  <a:spcPct val="50000"/>
                </a:spcBef>
                <a:buClrTx/>
                <a:buSzTx/>
                <a:defRPr/>
              </a:pPr>
              <a:r>
                <a:rPr kumimoji="0" lang="zh-CN" altLang="en-US" sz="3200" b="1" kern="1200" cap="none" spc="0" normalizeH="0" baseline="0" noProof="0">
                  <a:solidFill>
                    <a:srgbClr val="0000FF"/>
                  </a:solidFill>
                  <a:effectLst>
                    <a:outerShdw blurRad="38100" dist="38100" dir="2700000" algn="tl">
                      <a:srgbClr val="C0C0C0"/>
                    </a:outerShdw>
                  </a:effectLst>
                  <a:latin typeface="Arial" panose="020B0604020202020204" pitchFamily="34" charset="0"/>
                  <a:ea typeface="仿宋_GB2312" pitchFamily="1" charset="-122"/>
                  <a:cs typeface="+mn-cs"/>
                </a:rPr>
                <a:t>梁启超</a:t>
              </a:r>
              <a:endParaRPr kumimoji="0" lang="zh-CN" altLang="en-US" sz="3200" b="1" kern="1200" cap="none" spc="0" normalizeH="0" baseline="0" noProof="0">
                <a:solidFill>
                  <a:srgbClr val="0000FF"/>
                </a:solidFill>
                <a:effectLst>
                  <a:outerShdw blurRad="38100" dist="38100" dir="2700000" algn="tl">
                    <a:srgbClr val="C0C0C0"/>
                  </a:outerShdw>
                </a:effectLst>
                <a:latin typeface="Arial" panose="020B0604020202020204" pitchFamily="34" charset="0"/>
                <a:ea typeface="仿宋_GB2312" pitchFamily="1" charset="-122"/>
                <a:cs typeface="+mn-cs"/>
              </a:endParaRPr>
            </a:p>
          </p:txBody>
        </p:sp>
      </p:grpSp>
      <p:grpSp>
        <p:nvGrpSpPr>
          <p:cNvPr id="2" name="Group 10"/>
          <p:cNvGrpSpPr/>
          <p:nvPr/>
        </p:nvGrpSpPr>
        <p:grpSpPr>
          <a:xfrm>
            <a:off x="6096000" y="1844675"/>
            <a:ext cx="2232025" cy="4256088"/>
            <a:chOff x="0" y="0"/>
            <a:chExt cx="1406" cy="2681"/>
          </a:xfrm>
        </p:grpSpPr>
        <p:pic>
          <p:nvPicPr>
            <p:cNvPr id="30730" name="Picture 11" descr="Img221557105"/>
            <p:cNvPicPr>
              <a:picLocks noChangeAspect="1"/>
            </p:cNvPicPr>
            <p:nvPr/>
          </p:nvPicPr>
          <p:blipFill>
            <a:blip r:embed="rId3"/>
            <a:stretch>
              <a:fillRect/>
            </a:stretch>
          </p:blipFill>
          <p:spPr>
            <a:xfrm>
              <a:off x="0" y="0"/>
              <a:ext cx="1406" cy="2222"/>
            </a:xfrm>
            <a:prstGeom prst="rect">
              <a:avLst/>
            </a:prstGeom>
            <a:noFill/>
            <a:ln w="9525">
              <a:noFill/>
            </a:ln>
          </p:spPr>
        </p:pic>
        <p:sp>
          <p:nvSpPr>
            <p:cNvPr id="3" name="Text Box 12"/>
            <p:cNvSpPr txBox="1">
              <a:spLocks noChangeArrowheads="1"/>
            </p:cNvSpPr>
            <p:nvPr/>
          </p:nvSpPr>
          <p:spPr bwMode="auto">
            <a:xfrm>
              <a:off x="227" y="2313"/>
              <a:ext cx="953" cy="368"/>
            </a:xfrm>
            <a:prstGeom prst="rect">
              <a:avLst/>
            </a:prstGeom>
            <a:noFill/>
            <a:ln w="9525">
              <a:noFill/>
              <a:miter lim="800000"/>
            </a:ln>
          </p:spPr>
          <p:txBody>
            <a:bodyPr>
              <a:spAutoFit/>
            </a:bodyPr>
            <a:lstStyle/>
            <a:p>
              <a:pPr marR="0" defTabSz="914400">
                <a:spcBef>
                  <a:spcPct val="50000"/>
                </a:spcBef>
                <a:buClrTx/>
                <a:buSzTx/>
                <a:defRPr/>
              </a:pPr>
              <a:r>
                <a:rPr kumimoji="0" lang="zh-CN" altLang="en-US" sz="3200" b="1" kern="1200" cap="none" spc="0" normalizeH="0" baseline="0" noProof="0">
                  <a:solidFill>
                    <a:srgbClr val="0000FF"/>
                  </a:solidFill>
                  <a:effectLst>
                    <a:outerShdw blurRad="38100" dist="38100" dir="2700000" algn="tl">
                      <a:srgbClr val="C0C0C0"/>
                    </a:outerShdw>
                  </a:effectLst>
                  <a:latin typeface="Arial" panose="020B0604020202020204" pitchFamily="34" charset="0"/>
                  <a:ea typeface="仿宋_GB2312" pitchFamily="1" charset="-122"/>
                  <a:cs typeface="+mn-cs"/>
                </a:rPr>
                <a:t>谭嗣同</a:t>
              </a:r>
              <a:endParaRPr kumimoji="0" lang="zh-CN" altLang="en-US" sz="3200" b="1" kern="1200" cap="none" spc="0" normalizeH="0" baseline="0" noProof="0">
                <a:solidFill>
                  <a:srgbClr val="0000FF"/>
                </a:solidFill>
                <a:effectLst>
                  <a:outerShdw blurRad="38100" dist="38100" dir="2700000" algn="tl">
                    <a:srgbClr val="C0C0C0"/>
                  </a:outerShdw>
                </a:effectLst>
                <a:latin typeface="Arial" panose="020B0604020202020204" pitchFamily="34" charset="0"/>
                <a:ea typeface="仿宋_GB2312" pitchFamily="1" charset="-122"/>
                <a:cs typeface="+mn-cs"/>
              </a:endParaRPr>
            </a:p>
          </p:txBody>
        </p:sp>
      </p:grpSp>
      <p:grpSp>
        <p:nvGrpSpPr>
          <p:cNvPr id="30727" name="Group 13"/>
          <p:cNvGrpSpPr/>
          <p:nvPr/>
        </p:nvGrpSpPr>
        <p:grpSpPr>
          <a:xfrm>
            <a:off x="8328025" y="1844675"/>
            <a:ext cx="2339975" cy="4256088"/>
            <a:chOff x="0" y="0"/>
            <a:chExt cx="1474" cy="2681"/>
          </a:xfrm>
        </p:grpSpPr>
        <p:pic>
          <p:nvPicPr>
            <p:cNvPr id="30728" name="Picture 14" descr="YANFU"/>
            <p:cNvPicPr>
              <a:picLocks noChangeAspect="1"/>
            </p:cNvPicPr>
            <p:nvPr/>
          </p:nvPicPr>
          <p:blipFill>
            <a:blip r:embed="rId4"/>
            <a:stretch>
              <a:fillRect/>
            </a:stretch>
          </p:blipFill>
          <p:spPr>
            <a:xfrm>
              <a:off x="0" y="0"/>
              <a:ext cx="1474" cy="2222"/>
            </a:xfrm>
            <a:prstGeom prst="rect">
              <a:avLst/>
            </a:prstGeom>
            <a:noFill/>
            <a:ln w="9525">
              <a:noFill/>
            </a:ln>
          </p:spPr>
        </p:pic>
        <p:sp>
          <p:nvSpPr>
            <p:cNvPr id="30735" name="Text Box 15"/>
            <p:cNvSpPr txBox="1">
              <a:spLocks noChangeArrowheads="1"/>
            </p:cNvSpPr>
            <p:nvPr/>
          </p:nvSpPr>
          <p:spPr bwMode="auto">
            <a:xfrm>
              <a:off x="408" y="2313"/>
              <a:ext cx="953" cy="368"/>
            </a:xfrm>
            <a:prstGeom prst="rect">
              <a:avLst/>
            </a:prstGeom>
            <a:noFill/>
            <a:ln w="9525">
              <a:noFill/>
              <a:miter lim="800000"/>
            </a:ln>
          </p:spPr>
          <p:txBody>
            <a:bodyPr>
              <a:spAutoFit/>
            </a:bodyPr>
            <a:lstStyle/>
            <a:p>
              <a:pPr marR="0" defTabSz="914400">
                <a:spcBef>
                  <a:spcPct val="50000"/>
                </a:spcBef>
                <a:buClrTx/>
                <a:buSzTx/>
                <a:defRPr/>
              </a:pPr>
              <a:r>
                <a:rPr kumimoji="0" lang="zh-CN" altLang="en-US" sz="3200" b="1" kern="1200" cap="none" spc="0" normalizeH="0" baseline="0" noProof="0">
                  <a:solidFill>
                    <a:srgbClr val="0000FF"/>
                  </a:solidFill>
                  <a:effectLst>
                    <a:outerShdw blurRad="38100" dist="38100" dir="2700000" algn="tl">
                      <a:srgbClr val="C0C0C0"/>
                    </a:outerShdw>
                  </a:effectLst>
                  <a:latin typeface="Arial" panose="020B0604020202020204" pitchFamily="34" charset="0"/>
                  <a:ea typeface="仿宋_GB2312" pitchFamily="1" charset="-122"/>
                  <a:cs typeface="+mn-cs"/>
                </a:rPr>
                <a:t>严复</a:t>
              </a:r>
              <a:endParaRPr kumimoji="0" lang="zh-CN" altLang="en-US" sz="3200" b="1" kern="1200" cap="none" spc="0" normalizeH="0" baseline="0" noProof="0">
                <a:solidFill>
                  <a:srgbClr val="0000FF"/>
                </a:solidFill>
                <a:effectLst>
                  <a:outerShdw blurRad="38100" dist="38100" dir="2700000" algn="tl">
                    <a:srgbClr val="C0C0C0"/>
                  </a:outerShdw>
                </a:effectLst>
                <a:latin typeface="Arial" panose="020B0604020202020204" pitchFamily="34" charset="0"/>
                <a:ea typeface="仿宋_GB2312" pitchFamily="1" charset="-122"/>
                <a:cs typeface="+mn-cs"/>
              </a:endParaRPr>
            </a:p>
          </p:txBody>
        </p:sp>
      </p:gr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41986" name="内容占位符 41985"/>
          <p:cNvGraphicFramePr/>
          <p:nvPr>
            <p:ph idx="4294967295"/>
          </p:nvPr>
        </p:nvGraphicFramePr>
        <p:xfrm>
          <a:off x="416560" y="584200"/>
          <a:ext cx="11663680" cy="6273800"/>
        </p:xfrm>
        <a:graphic>
          <a:graphicData uri="http://schemas.openxmlformats.org/drawingml/2006/table">
            <a:tbl>
              <a:tblPr/>
              <a:tblGrid>
                <a:gridCol w="731520"/>
                <a:gridCol w="1279525"/>
                <a:gridCol w="8486775"/>
                <a:gridCol w="1165860"/>
              </a:tblGrid>
              <a:tr h="586105">
                <a:tc rowSpan="5">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4000" b="1">
                          <a:solidFill>
                            <a:srgbClr val="FF0000"/>
                          </a:solidFill>
                          <a:effectLst/>
                          <a:ea typeface="方正姚体" panose="02010601030101010101" pitchFamily="2" charset="-122"/>
                        </a:rPr>
                        <a:t>资</a:t>
                      </a:r>
                      <a:endParaRPr lang="zh-CN" altLang="en-US" sz="4000" b="1">
                        <a:solidFill>
                          <a:srgbClr val="FF0000"/>
                        </a:solidFill>
                        <a:effectLst/>
                        <a:ea typeface="方正姚体" panose="02010601030101010101" pitchFamily="2" charset="-122"/>
                      </a:endParaRPr>
                    </a:p>
                    <a:p>
                      <a:pPr marL="0" lvl="0" indent="0" algn="ctr">
                        <a:buNone/>
                      </a:pPr>
                      <a:r>
                        <a:rPr lang="zh-CN" altLang="en-US" sz="4000" b="1">
                          <a:solidFill>
                            <a:srgbClr val="FF0000"/>
                          </a:solidFill>
                          <a:effectLst/>
                          <a:ea typeface="方正姚体" panose="02010601030101010101" pitchFamily="2" charset="-122"/>
                        </a:rPr>
                        <a:t>产</a:t>
                      </a:r>
                      <a:endParaRPr lang="zh-CN" altLang="en-US" sz="4000" b="1">
                        <a:solidFill>
                          <a:srgbClr val="FF0000"/>
                        </a:solidFill>
                        <a:effectLst/>
                        <a:ea typeface="方正姚体" panose="02010601030101010101" pitchFamily="2" charset="-122"/>
                      </a:endParaRPr>
                    </a:p>
                    <a:p>
                      <a:pPr marL="0" lvl="0" indent="0" algn="ctr">
                        <a:buNone/>
                      </a:pPr>
                      <a:r>
                        <a:rPr lang="zh-CN" altLang="en-US" sz="4000" b="1">
                          <a:solidFill>
                            <a:srgbClr val="FF0000"/>
                          </a:solidFill>
                          <a:effectLst/>
                          <a:ea typeface="方正姚体" panose="02010601030101010101" pitchFamily="2" charset="-122"/>
                        </a:rPr>
                        <a:t>阶</a:t>
                      </a:r>
                      <a:endParaRPr lang="zh-CN" altLang="en-US" sz="4000" b="1">
                        <a:solidFill>
                          <a:srgbClr val="FF0000"/>
                        </a:solidFill>
                        <a:effectLst/>
                        <a:ea typeface="方正姚体" panose="02010601030101010101" pitchFamily="2" charset="-122"/>
                      </a:endParaRPr>
                    </a:p>
                    <a:p>
                      <a:pPr marL="0" lvl="0" indent="0" algn="ctr">
                        <a:buNone/>
                      </a:pPr>
                      <a:r>
                        <a:rPr lang="zh-CN" altLang="en-US" sz="4000" b="1">
                          <a:solidFill>
                            <a:srgbClr val="FF0000"/>
                          </a:solidFill>
                          <a:effectLst/>
                          <a:ea typeface="方正姚体" panose="02010601030101010101" pitchFamily="2" charset="-122"/>
                        </a:rPr>
                        <a:t>级</a:t>
                      </a:r>
                      <a:endParaRPr lang="zh-CN" altLang="en-US" sz="4000" b="1">
                        <a:solidFill>
                          <a:srgbClr val="FF0000"/>
                        </a:solidFill>
                        <a:effectLst/>
                        <a:ea typeface="方正姚体" panose="02010601030101010101" pitchFamily="2" charset="-122"/>
                      </a:endParaRPr>
                    </a:p>
                    <a:p>
                      <a:pPr marL="0" lvl="0" indent="0" algn="ctr">
                        <a:buNone/>
                      </a:pPr>
                      <a:r>
                        <a:rPr lang="zh-CN" altLang="en-US" sz="4000" b="1">
                          <a:solidFill>
                            <a:srgbClr val="FF0000"/>
                          </a:solidFill>
                          <a:effectLst/>
                          <a:ea typeface="方正姚体" panose="02010601030101010101" pitchFamily="2" charset="-122"/>
                        </a:rPr>
                        <a:t>维</a:t>
                      </a:r>
                      <a:endParaRPr lang="zh-CN" altLang="en-US" sz="4000" b="1">
                        <a:solidFill>
                          <a:srgbClr val="FF0000"/>
                        </a:solidFill>
                        <a:effectLst/>
                        <a:ea typeface="方正姚体" panose="02010601030101010101" pitchFamily="2" charset="-122"/>
                      </a:endParaRPr>
                    </a:p>
                    <a:p>
                      <a:pPr marL="0" lvl="0" indent="0" algn="ctr">
                        <a:buNone/>
                      </a:pPr>
                      <a:r>
                        <a:rPr lang="zh-CN" altLang="en-US" sz="4000" b="1">
                          <a:solidFill>
                            <a:srgbClr val="FF0000"/>
                          </a:solidFill>
                          <a:effectLst/>
                          <a:ea typeface="方正姚体" panose="02010601030101010101" pitchFamily="2" charset="-122"/>
                        </a:rPr>
                        <a:t>新</a:t>
                      </a:r>
                      <a:endParaRPr lang="zh-CN" altLang="en-US" sz="4000" b="1">
                        <a:solidFill>
                          <a:srgbClr val="FF0000"/>
                        </a:solidFill>
                        <a:effectLst/>
                        <a:ea typeface="方正姚体" panose="02010601030101010101" pitchFamily="2" charset="-122"/>
                      </a:endParaRPr>
                    </a:p>
                    <a:p>
                      <a:pPr marL="0" lvl="0" indent="0" algn="ctr">
                        <a:buNone/>
                      </a:pPr>
                      <a:r>
                        <a:rPr lang="zh-CN" altLang="en-US" sz="4000" b="1">
                          <a:solidFill>
                            <a:srgbClr val="FF0000"/>
                          </a:solidFill>
                          <a:effectLst/>
                          <a:ea typeface="方正姚体" panose="02010601030101010101" pitchFamily="2" charset="-122"/>
                        </a:rPr>
                        <a:t>派</a:t>
                      </a:r>
                      <a:endParaRPr lang="zh-CN" altLang="en-US" sz="4000" b="1">
                        <a:solidFill>
                          <a:srgbClr val="FF0000"/>
                        </a:solidFill>
                        <a:effectLst/>
                        <a:ea typeface="方正姚体" panose="02010601030101010101" pitchFamily="2" charset="-122"/>
                      </a:endParaRPr>
                    </a:p>
                  </a:txBody>
                  <a:tcPr marL="90000" marR="90000" marT="46800" marB="46800" anchor="ctr" anchorCtr="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3200" b="1">
                          <a:solidFill>
                            <a:srgbClr val="0000FF"/>
                          </a:solidFill>
                          <a:effectLst>
                            <a:outerShdw blurRad="38100" dist="38100" dir="2700000">
                              <a:srgbClr val="C0C0C0"/>
                            </a:outerShdw>
                          </a:effectLst>
                          <a:ea typeface="楷体_GB2312" pitchFamily="49" charset="-122"/>
                        </a:rPr>
                        <a:t>代  表</a:t>
                      </a:r>
                      <a:endParaRPr lang="zh-CN" altLang="en-US" sz="3200" b="1">
                        <a:solidFill>
                          <a:srgbClr val="0000FF"/>
                        </a:solidFill>
                        <a:effectLst>
                          <a:outerShdw blurRad="38100" dist="38100" dir="2700000">
                            <a:srgbClr val="C0C0C0"/>
                          </a:outerShdw>
                        </a:effectLst>
                        <a:ea typeface="楷体_GB2312" pitchFamily="49" charset="-122"/>
                      </a:endParaRPr>
                    </a:p>
                  </a:txBody>
                  <a:tcPr marL="90000" marR="90000" marT="46800" marB="468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3200" b="1">
                          <a:solidFill>
                            <a:srgbClr val="0000FF"/>
                          </a:solidFill>
                          <a:effectLst>
                            <a:outerShdw blurRad="38100" dist="38100" dir="2700000">
                              <a:srgbClr val="C0C0C0"/>
                            </a:outerShdw>
                          </a:effectLst>
                          <a:ea typeface="楷体_GB2312" pitchFamily="49" charset="-122"/>
                        </a:rPr>
                        <a:t>思 想 主 张</a:t>
                      </a:r>
                      <a:endParaRPr lang="zh-CN" altLang="en-US" sz="3200" b="1">
                        <a:solidFill>
                          <a:srgbClr val="0000FF"/>
                        </a:solidFill>
                        <a:effectLst>
                          <a:outerShdw blurRad="38100" dist="38100" dir="2700000">
                            <a:srgbClr val="C0C0C0"/>
                          </a:outerShdw>
                        </a:effectLst>
                        <a:ea typeface="楷体_GB2312" pitchFamily="49" charset="-122"/>
                      </a:endParaRPr>
                    </a:p>
                  </a:txBody>
                  <a:tcPr marL="90000" marR="90000" marT="46800" marB="468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3200" b="1">
                          <a:solidFill>
                            <a:srgbClr val="0000FF"/>
                          </a:solidFill>
                          <a:effectLst>
                            <a:outerShdw blurRad="38100" dist="38100" dir="2700000">
                              <a:srgbClr val="C0C0C0"/>
                            </a:outerShdw>
                          </a:effectLst>
                          <a:ea typeface="楷体_GB2312" pitchFamily="49" charset="-122"/>
                        </a:rPr>
                        <a:t>特点</a:t>
                      </a:r>
                      <a:endParaRPr lang="zh-CN" altLang="en-US" sz="3200" b="1">
                        <a:solidFill>
                          <a:srgbClr val="0000FF"/>
                        </a:solidFill>
                        <a:effectLst>
                          <a:outerShdw blurRad="38100" dist="38100" dir="2700000">
                            <a:srgbClr val="C0C0C0"/>
                          </a:outerShdw>
                        </a:effectLst>
                        <a:ea typeface="楷体_GB2312" pitchFamily="49" charset="-122"/>
                      </a:endParaRPr>
                    </a:p>
                  </a:txBody>
                  <a:tcPr marL="90000" marR="90000" marT="46800" marB="46800"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2393315">
                <a:tc vMerge="1">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400" b="1">
                          <a:solidFill>
                            <a:srgbClr val="6600CC"/>
                          </a:solidFill>
                          <a:effectLst/>
                          <a:ea typeface="楷体_GB2312" pitchFamily="49" charset="-122"/>
                        </a:rPr>
                        <a:t>康有为</a:t>
                      </a:r>
                      <a:endParaRPr lang="zh-CN" altLang="en-US" sz="2400" b="1">
                        <a:solidFill>
                          <a:srgbClr val="6600CC"/>
                        </a:solidFill>
                        <a:effectLst/>
                        <a:ea typeface="楷体_GB2312" pitchFamily="49" charset="-122"/>
                      </a:endParaRPr>
                    </a:p>
                  </a:txBody>
                  <a:tcPr marL="90000" marR="90000" marT="46800" marB="468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endParaRPr lang="zh-CN" altLang="en-US" sz="3200" b="1" dirty="0">
                        <a:solidFill>
                          <a:srgbClr val="00FF00"/>
                        </a:solidFill>
                        <a:latin typeface="楷体_GB2312" pitchFamily="49" charset="-122"/>
                        <a:ea typeface="楷体_GB2312" pitchFamily="49" charset="-122"/>
                      </a:endParaRPr>
                    </a:p>
                  </a:txBody>
                  <a:tcPr marL="90000" marR="90000" marT="46800" marB="468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rowSpan="4">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en-US" altLang="zh-CN" sz="3200" b="1">
                        <a:solidFill>
                          <a:srgbClr val="00FF00"/>
                        </a:solidFill>
                        <a:ea typeface="楷体_GB2312" pitchFamily="49" charset="-122"/>
                      </a:endParaRPr>
                    </a:p>
                    <a:p>
                      <a:pPr marL="0" lvl="0" indent="0" algn="ctr">
                        <a:buNone/>
                      </a:pPr>
                      <a:endParaRPr lang="en-US" altLang="zh-CN" sz="3200" b="1">
                        <a:solidFill>
                          <a:srgbClr val="00FF00"/>
                        </a:solidFill>
                        <a:ea typeface="楷体_GB2312" pitchFamily="49" charset="-122"/>
                      </a:endParaRPr>
                    </a:p>
                    <a:p>
                      <a:pPr marL="0" lvl="0" indent="0" algn="ctr">
                        <a:buNone/>
                      </a:pPr>
                      <a:endParaRPr lang="en-US" altLang="zh-CN" sz="3200" b="1">
                        <a:solidFill>
                          <a:srgbClr val="00FF00"/>
                        </a:solidFill>
                        <a:ea typeface="楷体_GB2312" pitchFamily="49" charset="-122"/>
                      </a:endParaRPr>
                    </a:p>
                    <a:p>
                      <a:pPr marL="0" lvl="0" indent="0" algn="ctr">
                        <a:buNone/>
                      </a:pPr>
                      <a:endParaRPr lang="zh-CN" altLang="en-US" sz="3200" b="1">
                        <a:solidFill>
                          <a:srgbClr val="FF0000"/>
                        </a:solidFill>
                        <a:ea typeface="楷体_GB2312" pitchFamily="49" charset="-122"/>
                      </a:endParaRPr>
                    </a:p>
                  </a:txBody>
                  <a:tcPr marL="90000" marR="90000" marT="46800" marB="46800"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1225550">
                <a:tc vMerge="1">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400" b="1">
                          <a:solidFill>
                            <a:srgbClr val="6600CC"/>
                          </a:solidFill>
                          <a:effectLst/>
                          <a:ea typeface="楷体_GB2312" pitchFamily="49" charset="-122"/>
                        </a:rPr>
                        <a:t>梁启超</a:t>
                      </a:r>
                      <a:endParaRPr lang="zh-CN" altLang="en-US" sz="2400" b="1">
                        <a:solidFill>
                          <a:srgbClr val="6600CC"/>
                        </a:solidFill>
                        <a:effectLst/>
                        <a:ea typeface="楷体_GB2312" pitchFamily="49" charset="-122"/>
                      </a:endParaRPr>
                    </a:p>
                  </a:txBody>
                  <a:tcPr marL="90000" marR="90000" marT="46800" marB="468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endParaRPr lang="zh-CN" altLang="en-US" sz="3200" b="1" dirty="0">
                        <a:solidFill>
                          <a:srgbClr val="00FF00"/>
                        </a:solidFill>
                        <a:ea typeface="楷体_GB2312" pitchFamily="49" charset="-122"/>
                      </a:endParaRPr>
                    </a:p>
                  </a:txBody>
                  <a:tcPr marL="90000" marR="90000" marT="46800" marB="468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vMerge="1">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tcPr>
                </a:tc>
              </a:tr>
              <a:tr h="920115">
                <a:tc vMerge="1">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400" b="1">
                          <a:solidFill>
                            <a:srgbClr val="6600CC"/>
                          </a:solidFill>
                          <a:effectLst/>
                          <a:ea typeface="楷体_GB2312" pitchFamily="49" charset="-122"/>
                        </a:rPr>
                        <a:t>谭嗣同</a:t>
                      </a:r>
                      <a:endParaRPr lang="zh-CN" altLang="en-US" sz="2400" b="1">
                        <a:solidFill>
                          <a:srgbClr val="6600CC"/>
                        </a:solidFill>
                        <a:effectLst/>
                        <a:ea typeface="楷体_GB2312" pitchFamily="49" charset="-122"/>
                      </a:endParaRPr>
                    </a:p>
                  </a:txBody>
                  <a:tcPr marL="90000" marR="90000" marT="46800" marB="468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zh-CN" altLang="en-US" sz="3200" b="1" dirty="0">
                        <a:solidFill>
                          <a:srgbClr val="00FF00"/>
                        </a:solidFill>
                        <a:ea typeface="楷体_GB2312" pitchFamily="49" charset="-122"/>
                      </a:endParaRPr>
                    </a:p>
                  </a:txBody>
                  <a:tcPr marL="90000" marR="90000" marT="46800" marB="468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vMerge="1">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tcPr>
                </a:tc>
              </a:tr>
              <a:tr h="1148715">
                <a:tc vMerge="1">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28575" cap="flat" cmpd="sng">
                      <a:solidFill>
                        <a:schemeClr val="tx1"/>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400" b="1">
                          <a:solidFill>
                            <a:srgbClr val="6600CC"/>
                          </a:solidFill>
                          <a:effectLst/>
                          <a:ea typeface="楷体_GB2312" pitchFamily="49" charset="-122"/>
                        </a:rPr>
                        <a:t>严 复</a:t>
                      </a:r>
                      <a:endParaRPr lang="zh-CN" altLang="en-US" sz="2400" b="1">
                        <a:solidFill>
                          <a:srgbClr val="6600CC"/>
                        </a:solidFill>
                        <a:effectLst/>
                        <a:ea typeface="楷体_GB2312" pitchFamily="49" charset="-122"/>
                      </a:endParaRPr>
                    </a:p>
                  </a:txBody>
                  <a:tcPr marL="90000" marR="90000" marT="46800" marB="468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endParaRPr lang="zh-CN" altLang="en-US" sz="3200" b="1" dirty="0">
                        <a:solidFill>
                          <a:srgbClr val="00FF00"/>
                        </a:solidFill>
                        <a:ea typeface="楷体_GB2312" pitchFamily="49" charset="-122"/>
                      </a:endParaRPr>
                    </a:p>
                  </a:txBody>
                  <a:tcPr marL="90000" marR="90000" marT="46800" marB="468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vMerge="1">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B w="28575" cap="flat" cmpd="sng">
                      <a:solidFill>
                        <a:schemeClr val="tx1"/>
                      </a:solidFill>
                      <a:prstDash val="solid"/>
                      <a:headEnd type="none" w="med" len="med"/>
                      <a:tailEnd type="none" w="med" len="med"/>
                    </a:lnB>
                  </a:tcPr>
                </a:tc>
              </a:tr>
            </a:tbl>
          </a:graphicData>
        </a:graphic>
      </p:graphicFrame>
      <p:sp>
        <p:nvSpPr>
          <p:cNvPr id="42011" name="文本框 42010"/>
          <p:cNvSpPr txBox="1"/>
          <p:nvPr/>
        </p:nvSpPr>
        <p:spPr>
          <a:xfrm>
            <a:off x="11243945" y="1373505"/>
            <a:ext cx="577850" cy="5077460"/>
          </a:xfrm>
          <a:prstGeom prst="rect">
            <a:avLst/>
          </a:prstGeom>
          <a:noFill/>
          <a:ln w="9525">
            <a:noFill/>
          </a:ln>
        </p:spPr>
        <p:txBody>
          <a:bodyPr>
            <a:spAutoFit/>
          </a:bodyPr>
          <a:p>
            <a:r>
              <a:rPr lang="zh-CN" altLang="en-US" sz="3600" b="1">
                <a:solidFill>
                  <a:srgbClr val="FF3300"/>
                </a:solidFill>
                <a:latin typeface="Arial" panose="020B0604020202020204" pitchFamily="34" charset="0"/>
                <a:ea typeface="华文行楷" panose="02010800040101010101" pitchFamily="2" charset="-122"/>
              </a:rPr>
              <a:t>政</a:t>
            </a:r>
            <a:endParaRPr lang="zh-CN" altLang="en-US" sz="3600" b="1">
              <a:solidFill>
                <a:srgbClr val="FF3300"/>
              </a:solidFill>
              <a:latin typeface="Arial" panose="020B0604020202020204" pitchFamily="34" charset="0"/>
              <a:ea typeface="华文行楷" panose="02010800040101010101" pitchFamily="2" charset="-122"/>
            </a:endParaRPr>
          </a:p>
          <a:p>
            <a:r>
              <a:rPr lang="zh-CN" altLang="en-US" sz="3600" b="1">
                <a:solidFill>
                  <a:srgbClr val="FF3300"/>
                </a:solidFill>
                <a:latin typeface="Arial" panose="020B0604020202020204" pitchFamily="34" charset="0"/>
                <a:ea typeface="华文行楷" panose="02010800040101010101" pitchFamily="2" charset="-122"/>
              </a:rPr>
              <a:t>治</a:t>
            </a:r>
            <a:endParaRPr lang="zh-CN" altLang="en-US" sz="3600" b="1">
              <a:solidFill>
                <a:srgbClr val="FF3300"/>
              </a:solidFill>
              <a:latin typeface="Arial" panose="020B0604020202020204" pitchFamily="34" charset="0"/>
              <a:ea typeface="华文行楷" panose="02010800040101010101" pitchFamily="2" charset="-122"/>
            </a:endParaRPr>
          </a:p>
          <a:p>
            <a:r>
              <a:rPr lang="zh-CN" altLang="en-US" sz="3600" b="1">
                <a:solidFill>
                  <a:srgbClr val="FF3300"/>
                </a:solidFill>
                <a:latin typeface="Arial" panose="020B0604020202020204" pitchFamily="34" charset="0"/>
                <a:ea typeface="华文行楷" panose="02010800040101010101" pitchFamily="2" charset="-122"/>
              </a:rPr>
              <a:t>制</a:t>
            </a:r>
            <a:endParaRPr lang="zh-CN" altLang="en-US" sz="3600" b="1">
              <a:solidFill>
                <a:srgbClr val="FF3300"/>
              </a:solidFill>
              <a:latin typeface="Arial" panose="020B0604020202020204" pitchFamily="34" charset="0"/>
              <a:ea typeface="华文行楷" panose="02010800040101010101" pitchFamily="2" charset="-122"/>
            </a:endParaRPr>
          </a:p>
          <a:p>
            <a:r>
              <a:rPr lang="zh-CN" altLang="en-US" sz="3600" b="1">
                <a:solidFill>
                  <a:srgbClr val="FF3300"/>
                </a:solidFill>
                <a:latin typeface="Arial" panose="020B0604020202020204" pitchFamily="34" charset="0"/>
                <a:ea typeface="华文行楷" panose="02010800040101010101" pitchFamily="2" charset="-122"/>
              </a:rPr>
              <a:t>度</a:t>
            </a:r>
            <a:endParaRPr lang="zh-CN" altLang="en-US" sz="3600" b="1">
              <a:solidFill>
                <a:srgbClr val="FF3300"/>
              </a:solidFill>
              <a:latin typeface="Arial" panose="020B0604020202020204" pitchFamily="34" charset="0"/>
              <a:ea typeface="华文行楷" panose="02010800040101010101" pitchFamily="2" charset="-122"/>
            </a:endParaRPr>
          </a:p>
          <a:p>
            <a:r>
              <a:rPr lang="zh-CN" altLang="en-US" sz="3600" b="1">
                <a:solidFill>
                  <a:srgbClr val="FF3300"/>
                </a:solidFill>
                <a:latin typeface="Arial" panose="020B0604020202020204" pitchFamily="34" charset="0"/>
                <a:ea typeface="华文行楷" panose="02010800040101010101" pitchFamily="2" charset="-122"/>
              </a:rPr>
              <a:t>：</a:t>
            </a:r>
            <a:endParaRPr lang="zh-CN" altLang="en-US" sz="3600" b="1">
              <a:solidFill>
                <a:srgbClr val="FF3300"/>
              </a:solidFill>
              <a:latin typeface="Arial" panose="020B0604020202020204" pitchFamily="34" charset="0"/>
              <a:ea typeface="华文行楷" panose="02010800040101010101" pitchFamily="2" charset="-122"/>
            </a:endParaRPr>
          </a:p>
          <a:p>
            <a:r>
              <a:rPr lang="zh-CN" altLang="en-US" sz="3600" b="1">
                <a:solidFill>
                  <a:srgbClr val="0000FF"/>
                </a:solidFill>
                <a:latin typeface="Arial" panose="020B0604020202020204" pitchFamily="34" charset="0"/>
                <a:ea typeface="华文行楷" panose="02010800040101010101" pitchFamily="2" charset="-122"/>
              </a:rPr>
              <a:t>君</a:t>
            </a:r>
            <a:endParaRPr lang="zh-CN" altLang="en-US" sz="3600" b="1">
              <a:solidFill>
                <a:srgbClr val="0000FF"/>
              </a:solidFill>
              <a:latin typeface="Arial" panose="020B0604020202020204" pitchFamily="34" charset="0"/>
              <a:ea typeface="华文行楷" panose="02010800040101010101" pitchFamily="2" charset="-122"/>
            </a:endParaRPr>
          </a:p>
          <a:p>
            <a:r>
              <a:rPr lang="zh-CN" altLang="en-US" sz="3600" b="1">
                <a:solidFill>
                  <a:srgbClr val="0000FF"/>
                </a:solidFill>
                <a:latin typeface="Arial" panose="020B0604020202020204" pitchFamily="34" charset="0"/>
                <a:ea typeface="华文行楷" panose="02010800040101010101" pitchFamily="2" charset="-122"/>
              </a:rPr>
              <a:t>主</a:t>
            </a:r>
            <a:endParaRPr lang="zh-CN" altLang="en-US" sz="3600" b="1">
              <a:solidFill>
                <a:srgbClr val="0000FF"/>
              </a:solidFill>
              <a:latin typeface="Arial" panose="020B0604020202020204" pitchFamily="34" charset="0"/>
              <a:ea typeface="华文行楷" panose="02010800040101010101" pitchFamily="2" charset="-122"/>
            </a:endParaRPr>
          </a:p>
          <a:p>
            <a:r>
              <a:rPr lang="zh-CN" altLang="en-US" sz="3600" b="1">
                <a:solidFill>
                  <a:srgbClr val="0000FF"/>
                </a:solidFill>
                <a:latin typeface="Arial" panose="020B0604020202020204" pitchFamily="34" charset="0"/>
                <a:ea typeface="华文行楷" panose="02010800040101010101" pitchFamily="2" charset="-122"/>
              </a:rPr>
              <a:t>立</a:t>
            </a:r>
            <a:endParaRPr lang="zh-CN" altLang="en-US" sz="3600" b="1">
              <a:solidFill>
                <a:srgbClr val="0000FF"/>
              </a:solidFill>
              <a:latin typeface="Arial" panose="020B0604020202020204" pitchFamily="34" charset="0"/>
              <a:ea typeface="华文行楷" panose="02010800040101010101" pitchFamily="2" charset="-122"/>
            </a:endParaRPr>
          </a:p>
          <a:p>
            <a:r>
              <a:rPr lang="zh-CN" altLang="en-US" sz="3600" b="1">
                <a:solidFill>
                  <a:srgbClr val="0000FF"/>
                </a:solidFill>
                <a:latin typeface="Arial" panose="020B0604020202020204" pitchFamily="34" charset="0"/>
                <a:ea typeface="华文行楷" panose="02010800040101010101" pitchFamily="2" charset="-122"/>
              </a:rPr>
              <a:t>宪</a:t>
            </a:r>
            <a:endParaRPr lang="zh-CN" altLang="en-US" sz="3600" b="1">
              <a:solidFill>
                <a:srgbClr val="0000FF"/>
              </a:solidFill>
              <a:latin typeface="Arial" panose="020B0604020202020204" pitchFamily="34" charset="0"/>
              <a:ea typeface="华文行楷" panose="02010800040101010101" pitchFamily="2" charset="-122"/>
            </a:endParaRPr>
          </a:p>
        </p:txBody>
      </p:sp>
      <p:sp>
        <p:nvSpPr>
          <p:cNvPr id="42012" name="文本框 42011"/>
          <p:cNvSpPr txBox="1"/>
          <p:nvPr/>
        </p:nvSpPr>
        <p:spPr>
          <a:xfrm>
            <a:off x="2549525" y="1219200"/>
            <a:ext cx="8268335" cy="2306955"/>
          </a:xfrm>
          <a:prstGeom prst="rect">
            <a:avLst/>
          </a:prstGeom>
          <a:noFill/>
          <a:ln w="9525">
            <a:noFill/>
          </a:ln>
        </p:spPr>
        <p:txBody>
          <a:bodyPr wrap="square">
            <a:spAutoFit/>
          </a:bodyPr>
          <a:p>
            <a:r>
              <a:rPr lang="en-US" altLang="zh-CN" sz="2800" b="1">
                <a:solidFill>
                  <a:srgbClr val="000066"/>
                </a:solidFill>
                <a:effectLst/>
                <a:latin typeface="Arial" panose="020B0604020202020204" pitchFamily="34" charset="0"/>
                <a:ea typeface="楷体_GB2312" pitchFamily="49" charset="-122"/>
              </a:rPr>
              <a:t>1</a:t>
            </a:r>
            <a:r>
              <a:rPr lang="zh-CN" altLang="en-US" sz="2800" b="1" dirty="0">
                <a:solidFill>
                  <a:srgbClr val="000066"/>
                </a:solidFill>
                <a:effectLst/>
                <a:latin typeface="Arial" panose="020B0604020202020204" pitchFamily="34" charset="0"/>
                <a:ea typeface="楷体_GB2312" pitchFamily="49" charset="-122"/>
              </a:rPr>
              <a:t>、发动公车上书，提出具体措施，初步形成维新变法纲领。在广州设</a:t>
            </a:r>
            <a:r>
              <a:rPr lang="zh-CN" altLang="en-US" sz="2800" b="1" dirty="0">
                <a:solidFill>
                  <a:srgbClr val="FF3300"/>
                </a:solidFill>
                <a:effectLst/>
                <a:latin typeface="Arial" panose="020B0604020202020204" pitchFamily="34" charset="0"/>
                <a:ea typeface="楷体_GB2312" pitchFamily="49" charset="-122"/>
              </a:rPr>
              <a:t>万木草堂</a:t>
            </a:r>
            <a:r>
              <a:rPr lang="zh-CN" altLang="en-US" sz="2800" b="1" dirty="0">
                <a:solidFill>
                  <a:srgbClr val="000066"/>
                </a:solidFill>
                <a:effectLst/>
                <a:latin typeface="Arial" panose="020B0604020202020204" pitchFamily="34" charset="0"/>
                <a:ea typeface="楷体_GB2312" pitchFamily="49" charset="-122"/>
              </a:rPr>
              <a:t>。</a:t>
            </a:r>
            <a:endParaRPr lang="zh-CN" altLang="en-US" sz="2800" b="1" dirty="0">
              <a:solidFill>
                <a:srgbClr val="000066"/>
              </a:solidFill>
              <a:effectLst/>
              <a:latin typeface="Arial" panose="020B0604020202020204" pitchFamily="34" charset="0"/>
              <a:ea typeface="楷体_GB2312" pitchFamily="49" charset="-122"/>
            </a:endParaRPr>
          </a:p>
          <a:p>
            <a:r>
              <a:rPr lang="en-US" altLang="zh-CN" sz="2800" b="1" dirty="0">
                <a:solidFill>
                  <a:srgbClr val="000066"/>
                </a:solidFill>
                <a:effectLst/>
                <a:latin typeface="Arial" panose="020B0604020202020204" pitchFamily="34" charset="0"/>
                <a:ea typeface="楷体_GB2312" pitchFamily="49" charset="-122"/>
              </a:rPr>
              <a:t>2</a:t>
            </a:r>
            <a:r>
              <a:rPr lang="zh-CN" altLang="en-US" sz="2800" b="1" dirty="0">
                <a:solidFill>
                  <a:srgbClr val="000066"/>
                </a:solidFill>
                <a:effectLst/>
                <a:latin typeface="Arial" panose="020B0604020202020204" pitchFamily="34" charset="0"/>
                <a:ea typeface="楷体_GB2312" pitchFamily="49" charset="-122"/>
              </a:rPr>
              <a:t>、撰写</a:t>
            </a:r>
            <a:r>
              <a:rPr lang="en-US" altLang="zh-CN" sz="2800" b="1" dirty="0">
                <a:solidFill>
                  <a:srgbClr val="FF3300"/>
                </a:solidFill>
                <a:effectLst/>
                <a:latin typeface="Arial" panose="020B0604020202020204" pitchFamily="34" charset="0"/>
                <a:ea typeface="楷体_GB2312" pitchFamily="49" charset="-122"/>
              </a:rPr>
              <a:t>《</a:t>
            </a:r>
            <a:r>
              <a:rPr lang="zh-CN" altLang="en-US" sz="2800" b="1" dirty="0">
                <a:solidFill>
                  <a:srgbClr val="FF3300"/>
                </a:solidFill>
                <a:effectLst/>
                <a:latin typeface="Arial" panose="020B0604020202020204" pitchFamily="34" charset="0"/>
                <a:ea typeface="楷体_GB2312" pitchFamily="49" charset="-122"/>
              </a:rPr>
              <a:t>新学伪经考</a:t>
            </a:r>
            <a:r>
              <a:rPr lang="en-US" altLang="zh-CN" sz="2800" b="1">
                <a:solidFill>
                  <a:srgbClr val="FF3300"/>
                </a:solidFill>
                <a:effectLst/>
                <a:latin typeface="Arial" panose="020B0604020202020204" pitchFamily="34" charset="0"/>
                <a:ea typeface="楷体_GB2312" pitchFamily="49" charset="-122"/>
              </a:rPr>
              <a:t>》《</a:t>
            </a:r>
            <a:r>
              <a:rPr lang="zh-CN" altLang="en-US" sz="2800" b="1">
                <a:solidFill>
                  <a:srgbClr val="FF3300"/>
                </a:solidFill>
                <a:effectLst/>
                <a:latin typeface="Arial" panose="020B0604020202020204" pitchFamily="34" charset="0"/>
                <a:ea typeface="楷体_GB2312" pitchFamily="49" charset="-122"/>
              </a:rPr>
              <a:t>孔子改制考</a:t>
            </a:r>
            <a:r>
              <a:rPr lang="en-US" altLang="zh-CN" sz="2800" b="1">
                <a:solidFill>
                  <a:srgbClr val="FF3300"/>
                </a:solidFill>
                <a:effectLst/>
                <a:latin typeface="Arial" panose="020B0604020202020204" pitchFamily="34" charset="0"/>
                <a:ea typeface="楷体_GB2312" pitchFamily="49" charset="-122"/>
              </a:rPr>
              <a:t>》</a:t>
            </a:r>
            <a:r>
              <a:rPr lang="zh-CN" altLang="en-US" sz="2800" b="1" dirty="0">
                <a:solidFill>
                  <a:srgbClr val="000066"/>
                </a:solidFill>
                <a:effectLst/>
                <a:latin typeface="Arial" panose="020B0604020202020204" pitchFamily="34" charset="0"/>
                <a:ea typeface="楷体_GB2312" pitchFamily="49" charset="-122"/>
              </a:rPr>
              <a:t>，打着孔子的旗号宣传维新变法理论</a:t>
            </a:r>
            <a:r>
              <a:rPr lang="zh-CN" altLang="en-US" sz="3200" b="1" dirty="0">
                <a:solidFill>
                  <a:srgbClr val="000066"/>
                </a:solidFill>
                <a:effectLst/>
                <a:latin typeface="Arial" panose="020B0604020202020204" pitchFamily="34" charset="0"/>
                <a:ea typeface="楷体_GB2312" pitchFamily="49" charset="-122"/>
              </a:rPr>
              <a:t>。</a:t>
            </a:r>
            <a:endParaRPr lang="zh-CN" altLang="en-US" sz="3200" b="1" dirty="0">
              <a:solidFill>
                <a:srgbClr val="000066"/>
              </a:solidFill>
              <a:effectLst/>
              <a:latin typeface="Arial" panose="020B0604020202020204" pitchFamily="34" charset="0"/>
              <a:ea typeface="楷体_GB2312" pitchFamily="49" charset="-122"/>
            </a:endParaRPr>
          </a:p>
          <a:p>
            <a:r>
              <a:rPr lang="en-US" altLang="zh-CN" sz="2800" b="1" dirty="0">
                <a:solidFill>
                  <a:srgbClr val="000066"/>
                </a:solidFill>
                <a:effectLst/>
                <a:latin typeface="Arial" panose="020B0604020202020204" pitchFamily="34" charset="0"/>
                <a:ea typeface="楷体_GB2312" pitchFamily="49" charset="-122"/>
              </a:rPr>
              <a:t>3</a:t>
            </a:r>
            <a:r>
              <a:rPr lang="zh-CN" altLang="en-US" sz="2800" b="1" dirty="0">
                <a:solidFill>
                  <a:srgbClr val="000066"/>
                </a:solidFill>
                <a:effectLst/>
                <a:latin typeface="Arial" panose="020B0604020202020204" pitchFamily="34" charset="0"/>
                <a:ea typeface="楷体_GB2312" pitchFamily="49" charset="-122"/>
              </a:rPr>
              <a:t>、全力</a:t>
            </a:r>
            <a:r>
              <a:rPr lang="zh-CN" altLang="en-US" sz="2800" b="1" dirty="0">
                <a:solidFill>
                  <a:srgbClr val="FF3300"/>
                </a:solidFill>
                <a:effectLst/>
                <a:latin typeface="Arial" panose="020B0604020202020204" pitchFamily="34" charset="0"/>
                <a:ea typeface="楷体_GB2312" pitchFamily="49" charset="-122"/>
              </a:rPr>
              <a:t>策划新政</a:t>
            </a:r>
            <a:r>
              <a:rPr lang="zh-CN" altLang="en-US" sz="2800" b="1" dirty="0">
                <a:solidFill>
                  <a:srgbClr val="000066"/>
                </a:solidFill>
                <a:effectLst/>
                <a:latin typeface="Arial" panose="020B0604020202020204" pitchFamily="34" charset="0"/>
                <a:ea typeface="楷体_GB2312" pitchFamily="49" charset="-122"/>
              </a:rPr>
              <a:t>。</a:t>
            </a:r>
            <a:endParaRPr lang="zh-CN" altLang="en-US" sz="2800" b="1" dirty="0">
              <a:solidFill>
                <a:srgbClr val="000066"/>
              </a:solidFill>
              <a:effectLst/>
              <a:latin typeface="Arial" panose="020B0604020202020204" pitchFamily="34" charset="0"/>
              <a:ea typeface="楷体_GB2312" pitchFamily="49" charset="-122"/>
            </a:endParaRPr>
          </a:p>
        </p:txBody>
      </p:sp>
      <p:sp>
        <p:nvSpPr>
          <p:cNvPr id="42013" name="文本框 42012"/>
          <p:cNvSpPr txBox="1"/>
          <p:nvPr/>
        </p:nvSpPr>
        <p:spPr>
          <a:xfrm>
            <a:off x="2549525" y="3630930"/>
            <a:ext cx="8481695" cy="953135"/>
          </a:xfrm>
          <a:prstGeom prst="rect">
            <a:avLst/>
          </a:prstGeom>
          <a:noFill/>
          <a:ln w="9525">
            <a:noFill/>
          </a:ln>
        </p:spPr>
        <p:txBody>
          <a:bodyPr wrap="square">
            <a:spAutoFit/>
          </a:bodyPr>
          <a:p>
            <a:r>
              <a:rPr lang="zh-CN" altLang="en-US" sz="2800" b="1" dirty="0">
                <a:solidFill>
                  <a:srgbClr val="000066"/>
                </a:solidFill>
                <a:effectLst/>
                <a:latin typeface="Arial" panose="020B0604020202020204" pitchFamily="34" charset="0"/>
                <a:ea typeface="楷体_GB2312" pitchFamily="49" charset="-122"/>
              </a:rPr>
              <a:t>发表</a:t>
            </a:r>
            <a:r>
              <a:rPr lang="en-US" altLang="zh-CN" sz="2800" b="1" dirty="0">
                <a:solidFill>
                  <a:srgbClr val="FF3300"/>
                </a:solidFill>
                <a:effectLst/>
                <a:latin typeface="Arial" panose="020B0604020202020204" pitchFamily="34" charset="0"/>
                <a:ea typeface="楷体_GB2312" pitchFamily="49" charset="-122"/>
              </a:rPr>
              <a:t>《</a:t>
            </a:r>
            <a:r>
              <a:rPr lang="zh-CN" altLang="en-US" sz="2800" b="1" dirty="0">
                <a:solidFill>
                  <a:srgbClr val="FF3300"/>
                </a:solidFill>
                <a:effectLst/>
                <a:latin typeface="Arial" panose="020B0604020202020204" pitchFamily="34" charset="0"/>
                <a:ea typeface="楷体_GB2312" pitchFamily="49" charset="-122"/>
              </a:rPr>
              <a:t>变法通议</a:t>
            </a:r>
            <a:r>
              <a:rPr lang="en-US" altLang="zh-CN" sz="2800" b="1">
                <a:solidFill>
                  <a:srgbClr val="FF3300"/>
                </a:solidFill>
                <a:effectLst/>
                <a:latin typeface="Arial" panose="020B0604020202020204" pitchFamily="34" charset="0"/>
                <a:ea typeface="楷体_GB2312" pitchFamily="49" charset="-122"/>
              </a:rPr>
              <a:t>》</a:t>
            </a:r>
            <a:r>
              <a:rPr lang="zh-CN" altLang="en-US" sz="2800" b="1" dirty="0">
                <a:solidFill>
                  <a:srgbClr val="000066"/>
                </a:solidFill>
                <a:effectLst/>
                <a:latin typeface="Arial" panose="020B0604020202020204" pitchFamily="34" charset="0"/>
                <a:ea typeface="楷体_GB2312" pitchFamily="49" charset="-122"/>
              </a:rPr>
              <a:t>，指出变法是历史发展的必然；抨击君主专制制度，宣传伸民权、设议院、变法图存。</a:t>
            </a:r>
            <a:endParaRPr lang="zh-CN" altLang="en-US" sz="2800" b="1" dirty="0">
              <a:solidFill>
                <a:srgbClr val="000066"/>
              </a:solidFill>
              <a:effectLst/>
              <a:latin typeface="Arial" panose="020B0604020202020204" pitchFamily="34" charset="0"/>
              <a:ea typeface="楷体_GB2312" pitchFamily="49" charset="-122"/>
            </a:endParaRPr>
          </a:p>
        </p:txBody>
      </p:sp>
      <p:sp>
        <p:nvSpPr>
          <p:cNvPr id="42014" name="文本框 42013"/>
          <p:cNvSpPr txBox="1"/>
          <p:nvPr/>
        </p:nvSpPr>
        <p:spPr>
          <a:xfrm>
            <a:off x="2655570" y="4820285"/>
            <a:ext cx="8281670" cy="1038860"/>
          </a:xfrm>
          <a:prstGeom prst="rect">
            <a:avLst/>
          </a:prstGeom>
          <a:noFill/>
          <a:ln w="9525">
            <a:noFill/>
          </a:ln>
        </p:spPr>
        <p:txBody>
          <a:bodyPr wrap="square">
            <a:spAutoFit/>
          </a:bodyPr>
          <a:p>
            <a:pPr>
              <a:spcBef>
                <a:spcPct val="20000"/>
              </a:spcBef>
            </a:pPr>
            <a:r>
              <a:rPr lang="zh-CN" altLang="en-US" sz="2800" b="1">
                <a:solidFill>
                  <a:srgbClr val="FF3300"/>
                </a:solidFill>
                <a:effectLst/>
                <a:latin typeface="Arial" panose="020B0604020202020204" pitchFamily="34" charset="0"/>
                <a:ea typeface="楷体_GB2312" pitchFamily="49" charset="-122"/>
              </a:rPr>
              <a:t>批判</a:t>
            </a:r>
            <a:r>
              <a:rPr lang="zh-CN" altLang="en-US" sz="2800" b="1" dirty="0">
                <a:solidFill>
                  <a:srgbClr val="000066"/>
                </a:solidFill>
                <a:effectLst/>
                <a:latin typeface="Arial" panose="020B0604020202020204" pitchFamily="34" charset="0"/>
                <a:ea typeface="楷体_GB2312" pitchFamily="49" charset="-122"/>
              </a:rPr>
              <a:t>君主专制政体和纲常名教；</a:t>
            </a:r>
            <a:endParaRPr lang="zh-CN" altLang="en-US" sz="2800" b="1" dirty="0">
              <a:solidFill>
                <a:srgbClr val="000066"/>
              </a:solidFill>
              <a:effectLst/>
              <a:latin typeface="Arial" panose="020B0604020202020204" pitchFamily="34" charset="0"/>
              <a:ea typeface="楷体_GB2312" pitchFamily="49" charset="-122"/>
            </a:endParaRPr>
          </a:p>
          <a:p>
            <a:pPr>
              <a:spcBef>
                <a:spcPct val="20000"/>
              </a:spcBef>
            </a:pPr>
            <a:r>
              <a:rPr lang="zh-CN" altLang="en-US" sz="2800" b="1" dirty="0">
                <a:solidFill>
                  <a:srgbClr val="FF3300"/>
                </a:solidFill>
                <a:effectLst/>
                <a:latin typeface="Arial" panose="020B0604020202020204" pitchFamily="34" charset="0"/>
                <a:ea typeface="楷体_GB2312" pitchFamily="49" charset="-122"/>
              </a:rPr>
              <a:t>谴责</a:t>
            </a:r>
            <a:r>
              <a:rPr lang="zh-CN" altLang="en-US" sz="2800" b="1" dirty="0">
                <a:solidFill>
                  <a:srgbClr val="000066"/>
                </a:solidFill>
                <a:effectLst/>
                <a:latin typeface="Arial" panose="020B0604020202020204" pitchFamily="34" charset="0"/>
                <a:ea typeface="楷体_GB2312" pitchFamily="49" charset="-122"/>
              </a:rPr>
              <a:t>君主专制是大盗。</a:t>
            </a:r>
            <a:endParaRPr lang="zh-CN" altLang="en-US" sz="2800" b="1" dirty="0">
              <a:solidFill>
                <a:srgbClr val="000066"/>
              </a:solidFill>
              <a:effectLst/>
              <a:latin typeface="Arial" panose="020B0604020202020204" pitchFamily="34" charset="0"/>
              <a:ea typeface="楷体_GB2312" pitchFamily="49" charset="-122"/>
            </a:endParaRPr>
          </a:p>
        </p:txBody>
      </p:sp>
      <p:sp>
        <p:nvSpPr>
          <p:cNvPr id="42015" name="文本框 42014"/>
          <p:cNvSpPr txBox="1"/>
          <p:nvPr/>
        </p:nvSpPr>
        <p:spPr>
          <a:xfrm>
            <a:off x="2928620" y="5859145"/>
            <a:ext cx="5334000" cy="1038860"/>
          </a:xfrm>
          <a:prstGeom prst="rect">
            <a:avLst/>
          </a:prstGeom>
          <a:noFill/>
          <a:ln w="9525">
            <a:noFill/>
          </a:ln>
        </p:spPr>
        <p:txBody>
          <a:bodyPr>
            <a:spAutoFit/>
          </a:bodyPr>
          <a:p>
            <a:pPr>
              <a:spcBef>
                <a:spcPct val="20000"/>
              </a:spcBef>
            </a:pPr>
            <a:r>
              <a:rPr lang="zh-CN" altLang="en-US" sz="2800" b="1">
                <a:solidFill>
                  <a:srgbClr val="000066"/>
                </a:solidFill>
                <a:effectLst/>
                <a:latin typeface="Arial" panose="020B0604020202020204" pitchFamily="34" charset="0"/>
                <a:ea typeface="楷体_GB2312" pitchFamily="49" charset="-122"/>
              </a:rPr>
              <a:t>翻译</a:t>
            </a:r>
            <a:r>
              <a:rPr lang="en-US" altLang="zh-CN" sz="2800" b="1">
                <a:solidFill>
                  <a:srgbClr val="FF3300"/>
                </a:solidFill>
                <a:effectLst/>
                <a:latin typeface="Arial" panose="020B0604020202020204" pitchFamily="34" charset="0"/>
                <a:ea typeface="楷体_GB2312" pitchFamily="49" charset="-122"/>
              </a:rPr>
              <a:t>《</a:t>
            </a:r>
            <a:r>
              <a:rPr lang="zh-CN" altLang="en-US" sz="2800" b="1">
                <a:solidFill>
                  <a:srgbClr val="FF3300"/>
                </a:solidFill>
                <a:effectLst/>
                <a:latin typeface="Arial" panose="020B0604020202020204" pitchFamily="34" charset="0"/>
                <a:ea typeface="楷体_GB2312" pitchFamily="49" charset="-122"/>
              </a:rPr>
              <a:t>天演论</a:t>
            </a:r>
            <a:r>
              <a:rPr lang="en-US" altLang="zh-CN" sz="2800" b="1">
                <a:solidFill>
                  <a:srgbClr val="FF3300"/>
                </a:solidFill>
                <a:effectLst/>
                <a:latin typeface="Arial" panose="020B0604020202020204" pitchFamily="34" charset="0"/>
                <a:ea typeface="楷体_GB2312" pitchFamily="49" charset="-122"/>
              </a:rPr>
              <a:t>》</a:t>
            </a:r>
            <a:r>
              <a:rPr lang="en-US" altLang="zh-CN" sz="2800" b="1">
                <a:solidFill>
                  <a:srgbClr val="000066"/>
                </a:solidFill>
                <a:effectLst/>
                <a:latin typeface="Arial" panose="020B0604020202020204" pitchFamily="34" charset="0"/>
                <a:ea typeface="楷体_GB2312" pitchFamily="49" charset="-122"/>
              </a:rPr>
              <a:t> </a:t>
            </a:r>
            <a:r>
              <a:rPr lang="zh-CN" altLang="en-US" sz="2800" b="1">
                <a:solidFill>
                  <a:srgbClr val="000066"/>
                </a:solidFill>
                <a:effectLst/>
                <a:latin typeface="Arial" panose="020B0604020202020204" pitchFamily="34" charset="0"/>
                <a:ea typeface="楷体_GB2312" pitchFamily="49" charset="-122"/>
              </a:rPr>
              <a:t>；</a:t>
            </a:r>
            <a:endParaRPr lang="zh-CN" altLang="en-US" sz="2800" b="1">
              <a:solidFill>
                <a:srgbClr val="000066"/>
              </a:solidFill>
              <a:effectLst/>
              <a:latin typeface="Arial" panose="020B0604020202020204" pitchFamily="34" charset="0"/>
              <a:ea typeface="楷体_GB2312" pitchFamily="49" charset="-122"/>
            </a:endParaRPr>
          </a:p>
          <a:p>
            <a:pPr>
              <a:spcBef>
                <a:spcPct val="20000"/>
              </a:spcBef>
            </a:pPr>
            <a:r>
              <a:rPr lang="zh-CN" altLang="en-US" sz="2800" b="1">
                <a:solidFill>
                  <a:srgbClr val="000066"/>
                </a:solidFill>
                <a:effectLst/>
                <a:latin typeface="Arial" panose="020B0604020202020204" pitchFamily="34" charset="0"/>
                <a:ea typeface="楷体_GB2312" pitchFamily="49" charset="-122"/>
              </a:rPr>
              <a:t>宣传</a:t>
            </a:r>
            <a:r>
              <a:rPr lang="zh-CN" altLang="en-US" sz="2800" b="1">
                <a:solidFill>
                  <a:srgbClr val="FF3300"/>
                </a:solidFill>
                <a:effectLst/>
                <a:latin typeface="Arial" panose="020B0604020202020204" pitchFamily="34" charset="0"/>
                <a:ea typeface="楷体_GB2312" pitchFamily="49" charset="-122"/>
              </a:rPr>
              <a:t>物竞天择</a:t>
            </a:r>
            <a:r>
              <a:rPr lang="zh-CN" altLang="en-US" sz="2800" b="1">
                <a:solidFill>
                  <a:srgbClr val="000066"/>
                </a:solidFill>
                <a:effectLst/>
                <a:latin typeface="Arial" panose="020B0604020202020204" pitchFamily="34" charset="0"/>
                <a:ea typeface="楷体_GB2312" pitchFamily="49" charset="-122"/>
              </a:rPr>
              <a:t>，</a:t>
            </a:r>
            <a:r>
              <a:rPr lang="zh-CN" altLang="en-US" sz="2800" b="1">
                <a:solidFill>
                  <a:srgbClr val="FF3300"/>
                </a:solidFill>
                <a:effectLst/>
                <a:latin typeface="Arial" panose="020B0604020202020204" pitchFamily="34" charset="0"/>
                <a:ea typeface="楷体_GB2312" pitchFamily="49" charset="-122"/>
              </a:rPr>
              <a:t>适者生存</a:t>
            </a:r>
            <a:r>
              <a:rPr lang="zh-CN" altLang="en-US" sz="2800" b="1">
                <a:solidFill>
                  <a:srgbClr val="000066"/>
                </a:solidFill>
                <a:effectLst/>
                <a:latin typeface="Arial" panose="020B0604020202020204" pitchFamily="34" charset="0"/>
                <a:ea typeface="楷体_GB2312" pitchFamily="49" charset="-122"/>
              </a:rPr>
              <a:t>。</a:t>
            </a:r>
            <a:endParaRPr lang="zh-CN" altLang="en-US" sz="2800" b="1">
              <a:solidFill>
                <a:srgbClr val="000066"/>
              </a:solidFill>
              <a:effectLst/>
              <a:latin typeface="Arial" panose="020B0604020202020204" pitchFamily="34" charset="0"/>
              <a:ea typeface="楷体_GB2312" pitchFamily="49" charset="-122"/>
            </a:endParaRPr>
          </a:p>
        </p:txBody>
      </p:sp>
      <p:sp>
        <p:nvSpPr>
          <p:cNvPr id="42016" name="文本框 42015"/>
          <p:cNvSpPr txBox="1"/>
          <p:nvPr/>
        </p:nvSpPr>
        <p:spPr>
          <a:xfrm>
            <a:off x="2208213" y="0"/>
            <a:ext cx="7362825" cy="583565"/>
          </a:xfrm>
          <a:prstGeom prst="rect">
            <a:avLst/>
          </a:prstGeom>
          <a:noFill/>
          <a:ln w="9525">
            <a:noFill/>
          </a:ln>
        </p:spPr>
        <p:txBody>
          <a:bodyPr>
            <a:spAutoFit/>
          </a:bodyPr>
          <a:p>
            <a:r>
              <a:rPr lang="en-US" altLang="zh-CN" sz="3200" b="1" dirty="0">
                <a:latin typeface="黑体" panose="02010609060101010101" pitchFamily="2" charset="-122"/>
                <a:ea typeface="黑体" panose="02010609060101010101" pitchFamily="2" charset="-122"/>
              </a:rPr>
              <a:t>     </a:t>
            </a:r>
            <a:r>
              <a:rPr lang="zh-CN" altLang="en-US" sz="3200" b="1" dirty="0">
                <a:solidFill>
                  <a:srgbClr val="CC0066"/>
                </a:solidFill>
                <a:effectLst/>
                <a:latin typeface="黑体" panose="02010609060101010101" pitchFamily="2" charset="-122"/>
                <a:ea typeface="黑体" panose="02010609060101010101" pitchFamily="2" charset="-122"/>
              </a:rPr>
              <a:t>维</a:t>
            </a:r>
            <a:r>
              <a:rPr lang="zh-CN" altLang="en-US" sz="3200" b="1">
                <a:solidFill>
                  <a:srgbClr val="CC0066"/>
                </a:solidFill>
                <a:effectLst/>
                <a:latin typeface="黑体" panose="02010609060101010101" pitchFamily="2" charset="-122"/>
                <a:ea typeface="黑体" panose="02010609060101010101" pitchFamily="2" charset="-122"/>
              </a:rPr>
              <a:t>新派主要代表人物及其主张</a:t>
            </a:r>
            <a:endParaRPr lang="zh-CN" altLang="en-US" sz="3200" b="1">
              <a:solidFill>
                <a:srgbClr val="CC0066"/>
              </a:solidFill>
              <a:effectLst/>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1986"/>
                                        </p:tgtEl>
                                        <p:attrNameLst>
                                          <p:attrName>style.visibility</p:attrName>
                                        </p:attrNameLst>
                                      </p:cBhvr>
                                      <p:to>
                                        <p:strVal val="visible"/>
                                      </p:to>
                                    </p:set>
                                    <p:anim calcmode="lin" valueType="num">
                                      <p:cBhvr additive="base">
                                        <p:cTn id="7" dur="500" fill="hold"/>
                                        <p:tgtEl>
                                          <p:spTgt spid="41986"/>
                                        </p:tgtEl>
                                        <p:attrNameLst>
                                          <p:attrName>ppt_x</p:attrName>
                                        </p:attrNameLst>
                                      </p:cBhvr>
                                      <p:tavLst>
                                        <p:tav tm="0">
                                          <p:val>
                                            <p:strVal val="#ppt_x"/>
                                          </p:val>
                                        </p:tav>
                                        <p:tav tm="100000">
                                          <p:val>
                                            <p:strVal val="#ppt_x"/>
                                          </p:val>
                                        </p:tav>
                                      </p:tavLst>
                                    </p:anim>
                                    <p:anim calcmode="lin" valueType="num">
                                      <p:cBhvr additive="base">
                                        <p:cTn id="8" dur="500" fill="hold"/>
                                        <p:tgtEl>
                                          <p:spTgt spid="4198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42012"/>
                                        </p:tgtEl>
                                        <p:attrNameLst>
                                          <p:attrName>style.visibility</p:attrName>
                                        </p:attrNameLst>
                                      </p:cBhvr>
                                      <p:to>
                                        <p:strVal val="visible"/>
                                      </p:to>
                                    </p:set>
                                    <p:animEffect transition="in" filter="box(in)">
                                      <p:cBhvr>
                                        <p:cTn id="13" dur="500"/>
                                        <p:tgtEl>
                                          <p:spTgt spid="42012"/>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42013"/>
                                        </p:tgtEl>
                                        <p:attrNameLst>
                                          <p:attrName>style.visibility</p:attrName>
                                        </p:attrNameLst>
                                      </p:cBhvr>
                                      <p:to>
                                        <p:strVal val="visible"/>
                                      </p:to>
                                    </p:set>
                                    <p:animEffect transition="in" filter="box(in)">
                                      <p:cBhvr>
                                        <p:cTn id="18" dur="500"/>
                                        <p:tgtEl>
                                          <p:spTgt spid="42013"/>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42014"/>
                                        </p:tgtEl>
                                        <p:attrNameLst>
                                          <p:attrName>style.visibility</p:attrName>
                                        </p:attrNameLst>
                                      </p:cBhvr>
                                      <p:to>
                                        <p:strVal val="visible"/>
                                      </p:to>
                                    </p:set>
                                    <p:animEffect transition="in" filter="box(in)">
                                      <p:cBhvr>
                                        <p:cTn id="23" dur="500"/>
                                        <p:tgtEl>
                                          <p:spTgt spid="42014"/>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42015"/>
                                        </p:tgtEl>
                                        <p:attrNameLst>
                                          <p:attrName>style.visibility</p:attrName>
                                        </p:attrNameLst>
                                      </p:cBhvr>
                                      <p:to>
                                        <p:strVal val="visible"/>
                                      </p:to>
                                    </p:set>
                                    <p:animEffect transition="in" filter="box(in)">
                                      <p:cBhvr>
                                        <p:cTn id="28" dur="500"/>
                                        <p:tgtEl>
                                          <p:spTgt spid="42015"/>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42011"/>
                                        </p:tgtEl>
                                        <p:attrNameLst>
                                          <p:attrName>style.visibility</p:attrName>
                                        </p:attrNameLst>
                                      </p:cBhvr>
                                      <p:to>
                                        <p:strVal val="visible"/>
                                      </p:to>
                                    </p:set>
                                    <p:animEffect transition="in" filter="checkerboard(across)">
                                      <p:cBhvr>
                                        <p:cTn id="33" dur="500"/>
                                        <p:tgtEl>
                                          <p:spTgt spid="420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11" grpId="0"/>
      <p:bldP spid="42012" grpId="0"/>
      <p:bldP spid="42013" grpId="0"/>
      <p:bldP spid="42014" grpId="0"/>
      <p:bldP spid="420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5778" name="矩形 75777"/>
          <p:cNvSpPr/>
          <p:nvPr/>
        </p:nvSpPr>
        <p:spPr>
          <a:xfrm>
            <a:off x="587375" y="1362075"/>
            <a:ext cx="10067925" cy="1568450"/>
          </a:xfrm>
          <a:prstGeom prst="rect">
            <a:avLst/>
          </a:prstGeom>
          <a:noFill/>
          <a:ln w="9525">
            <a:noFill/>
          </a:ln>
        </p:spPr>
        <p:txBody>
          <a:bodyPr wrap="square">
            <a:spAutoFit/>
          </a:bodyPr>
          <a:p>
            <a:r>
              <a:rPr lang="en-US" altLang="zh-CN" sz="3200" b="1" dirty="0">
                <a:solidFill>
                  <a:schemeClr val="tx1"/>
                </a:solidFill>
                <a:effectLst/>
                <a:latin typeface="楷体_GB2312" pitchFamily="49" charset="-122"/>
                <a:ea typeface="楷体_GB2312" pitchFamily="49" charset="-122"/>
              </a:rPr>
              <a:t>“</a:t>
            </a:r>
            <a:r>
              <a:rPr lang="zh-CN" altLang="en-US" sz="3200" b="1" dirty="0">
                <a:solidFill>
                  <a:schemeClr val="tx1"/>
                </a:solidFill>
                <a:effectLst/>
                <a:latin typeface="楷体_GB2312" pitchFamily="49" charset="-122"/>
                <a:ea typeface="楷体_GB2312" pitchFamily="49" charset="-122"/>
              </a:rPr>
              <a:t>法者，天下之公器； 变者，天下之公理。”</a:t>
            </a:r>
            <a:endParaRPr lang="zh-CN" altLang="en-US" sz="3200" b="1" dirty="0">
              <a:solidFill>
                <a:schemeClr val="tx1"/>
              </a:solidFill>
              <a:effectLst/>
              <a:latin typeface="楷体_GB2312" pitchFamily="49" charset="-122"/>
              <a:ea typeface="楷体_GB2312" pitchFamily="49" charset="-122"/>
            </a:endParaRPr>
          </a:p>
          <a:p>
            <a:r>
              <a:rPr lang="zh-CN" altLang="en-US" sz="3200" b="1" dirty="0">
                <a:solidFill>
                  <a:schemeClr val="tx1"/>
                </a:solidFill>
                <a:effectLst/>
                <a:latin typeface="楷体_GB2312" pitchFamily="49" charset="-122"/>
                <a:ea typeface="楷体_GB2312" pitchFamily="49" charset="-122"/>
              </a:rPr>
              <a:t>“变法之本，在育人才，人才之兴，在开学校；学校之立，在变科举；而一切要其大成，在变官制。”</a:t>
            </a:r>
            <a:r>
              <a:rPr lang="zh-CN" altLang="en-US" sz="2400" b="1" dirty="0">
                <a:solidFill>
                  <a:schemeClr val="tx1"/>
                </a:solidFill>
                <a:effectLst>
                  <a:outerShdw blurRad="38100" dist="38100" dir="2700000">
                    <a:srgbClr val="C0C0C0"/>
                  </a:outerShdw>
                </a:effectLst>
                <a:latin typeface="楷体_GB2312" pitchFamily="49" charset="-122"/>
                <a:ea typeface="楷体_GB2312" pitchFamily="49" charset="-122"/>
              </a:rPr>
              <a:t>   </a:t>
            </a:r>
            <a:r>
              <a:rPr lang="zh-CN" altLang="en-US" sz="2400" b="1" dirty="0">
                <a:solidFill>
                  <a:srgbClr val="000066"/>
                </a:solidFill>
                <a:effectLst>
                  <a:outerShdw blurRad="38100" dist="38100" dir="2700000">
                    <a:srgbClr val="C0C0C0"/>
                  </a:outerShdw>
                </a:effectLst>
                <a:latin typeface="楷体_GB2312" pitchFamily="49" charset="-122"/>
                <a:ea typeface="楷体_GB2312" pitchFamily="49" charset="-122"/>
              </a:rPr>
              <a:t>              　　　　　                  </a:t>
            </a:r>
            <a:r>
              <a:rPr lang="zh-CN" altLang="en-US" sz="2400" b="1" dirty="0">
                <a:solidFill>
                  <a:srgbClr val="000066"/>
                </a:solidFill>
                <a:effectLst>
                  <a:outerShdw blurRad="38100" dist="38100" dir="2700000">
                    <a:srgbClr val="C0C0C0"/>
                  </a:outerShdw>
                </a:effectLst>
                <a:latin typeface="楷体_GB2312" pitchFamily="49" charset="-122"/>
                <a:ea typeface="楷体_GB2312" pitchFamily="49" charset="-122"/>
              </a:rPr>
              <a:t>                  </a:t>
            </a:r>
            <a:endParaRPr lang="zh-CN" altLang="en-US" sz="2400" b="1" dirty="0">
              <a:solidFill>
                <a:srgbClr val="000066"/>
              </a:solidFill>
              <a:effectLst>
                <a:outerShdw blurRad="38100" dist="38100" dir="2700000">
                  <a:srgbClr val="C0C0C0"/>
                </a:outerShdw>
              </a:effectLst>
              <a:latin typeface="楷体_GB2312" pitchFamily="49" charset="-122"/>
              <a:ea typeface="楷体_GB2312" pitchFamily="49" charset="-122"/>
            </a:endParaRPr>
          </a:p>
        </p:txBody>
      </p:sp>
      <p:sp>
        <p:nvSpPr>
          <p:cNvPr id="75780" name="文本框 75779"/>
          <p:cNvSpPr txBox="1"/>
          <p:nvPr/>
        </p:nvSpPr>
        <p:spPr>
          <a:xfrm>
            <a:off x="588010" y="3211830"/>
            <a:ext cx="9611995" cy="1568450"/>
          </a:xfrm>
          <a:prstGeom prst="rect">
            <a:avLst/>
          </a:prstGeom>
          <a:noFill/>
          <a:ln w="9525">
            <a:noFill/>
          </a:ln>
        </p:spPr>
        <p:txBody>
          <a:bodyPr wrap="square">
            <a:spAutoFit/>
          </a:bodyPr>
          <a:p>
            <a:r>
              <a:rPr lang="en-US" altLang="zh-CN" sz="3200" b="1" dirty="0">
                <a:solidFill>
                  <a:schemeClr val="tx1"/>
                </a:solidFill>
                <a:effectLst/>
                <a:latin typeface="楷体_GB2312" pitchFamily="49" charset="-122"/>
                <a:ea typeface="楷体_GB2312" pitchFamily="49" charset="-122"/>
              </a:rPr>
              <a:t>“</a:t>
            </a:r>
            <a:r>
              <a:rPr lang="zh-CN" altLang="en-US" sz="3200" b="1" dirty="0">
                <a:solidFill>
                  <a:schemeClr val="tx1"/>
                </a:solidFill>
                <a:effectLst/>
                <a:latin typeface="楷体_GB2312" pitchFamily="49" charset="-122"/>
                <a:ea typeface="楷体_GB2312" pitchFamily="49" charset="-122"/>
              </a:rPr>
              <a:t>誓杀尽天下君主，使流血满地球，以泄万民之恨。” </a:t>
            </a:r>
            <a:endParaRPr lang="zh-CN" altLang="en-US" sz="3200" b="1" dirty="0">
              <a:solidFill>
                <a:schemeClr val="tx1"/>
              </a:solidFill>
              <a:effectLst/>
              <a:latin typeface="楷体_GB2312" pitchFamily="49" charset="-122"/>
              <a:ea typeface="楷体_GB2312" pitchFamily="49" charset="-122"/>
            </a:endParaRPr>
          </a:p>
          <a:p>
            <a:r>
              <a:rPr lang="zh-CN" altLang="en-US" sz="3200" b="1" dirty="0">
                <a:solidFill>
                  <a:schemeClr val="tx1"/>
                </a:solidFill>
                <a:effectLst/>
                <a:latin typeface="楷体_GB2312" pitchFamily="49" charset="-122"/>
                <a:ea typeface="楷体_GB2312" pitchFamily="49" charset="-122"/>
              </a:rPr>
              <a:t>“各国变法无不从流血而成</a:t>
            </a:r>
            <a:r>
              <a:rPr lang="en-US" altLang="zh-CN" sz="3200" b="1" dirty="0">
                <a:solidFill>
                  <a:schemeClr val="tx1"/>
                </a:solidFill>
                <a:effectLst/>
                <a:latin typeface="楷体_GB2312" pitchFamily="49" charset="-122"/>
                <a:ea typeface="楷体_GB2312" pitchFamily="49" charset="-122"/>
              </a:rPr>
              <a:t>,</a:t>
            </a:r>
            <a:r>
              <a:rPr lang="zh-CN" altLang="en-US" sz="3200" b="1" dirty="0">
                <a:solidFill>
                  <a:schemeClr val="tx1"/>
                </a:solidFill>
                <a:effectLst/>
                <a:latin typeface="楷体_GB2312" pitchFamily="49" charset="-122"/>
                <a:ea typeface="楷体_GB2312" pitchFamily="49" charset="-122"/>
              </a:rPr>
              <a:t>今中国末闻有因变法而流血者，此国之所不倡也</a:t>
            </a:r>
            <a:r>
              <a:rPr lang="en-US" altLang="zh-CN" sz="3200" b="1" dirty="0">
                <a:solidFill>
                  <a:schemeClr val="tx1"/>
                </a:solidFill>
                <a:effectLst/>
                <a:latin typeface="楷体_GB2312" pitchFamily="49" charset="-122"/>
                <a:ea typeface="楷体_GB2312" pitchFamily="49" charset="-122"/>
              </a:rPr>
              <a:t>,</a:t>
            </a:r>
            <a:r>
              <a:rPr lang="zh-CN" altLang="en-US" sz="3200" b="1" dirty="0">
                <a:solidFill>
                  <a:schemeClr val="tx1"/>
                </a:solidFill>
                <a:effectLst/>
                <a:latin typeface="楷体_GB2312" pitchFamily="49" charset="-122"/>
                <a:ea typeface="楷体_GB2312" pitchFamily="49" charset="-122"/>
              </a:rPr>
              <a:t>有之请自嗣同始</a:t>
            </a:r>
            <a:r>
              <a:rPr lang="en-US" altLang="zh-CN" sz="3200" b="1" dirty="0">
                <a:solidFill>
                  <a:schemeClr val="tx1"/>
                </a:solidFill>
                <a:effectLst/>
                <a:latin typeface="楷体_GB2312" pitchFamily="49" charset="-122"/>
                <a:ea typeface="楷体_GB2312" pitchFamily="49" charset="-122"/>
              </a:rPr>
              <a:t>!”</a:t>
            </a:r>
            <a:r>
              <a:rPr lang="en-US" altLang="zh-CN" sz="3200" b="1">
                <a:solidFill>
                  <a:schemeClr val="tx1"/>
                </a:solidFill>
                <a:effectLst/>
                <a:latin typeface="楷体_GB2312" pitchFamily="49" charset="-122"/>
                <a:ea typeface="楷体_GB2312" pitchFamily="49" charset="-122"/>
              </a:rPr>
              <a:t> </a:t>
            </a:r>
            <a:endParaRPr lang="en-US" altLang="zh-CN" sz="3200" b="1" dirty="0">
              <a:solidFill>
                <a:schemeClr val="tx1"/>
              </a:solidFill>
              <a:effectLst/>
              <a:latin typeface="楷体_GB2312" pitchFamily="49" charset="-122"/>
              <a:ea typeface="楷体_GB2312" pitchFamily="49" charset="-122"/>
            </a:endParaRPr>
          </a:p>
        </p:txBody>
      </p:sp>
      <p:sp>
        <p:nvSpPr>
          <p:cNvPr id="75781" name="矩形 75780"/>
          <p:cNvSpPr/>
          <p:nvPr/>
        </p:nvSpPr>
        <p:spPr>
          <a:xfrm>
            <a:off x="8746490" y="2833688"/>
            <a:ext cx="1706880" cy="460375"/>
          </a:xfrm>
          <a:prstGeom prst="rect">
            <a:avLst/>
          </a:prstGeom>
          <a:noFill/>
          <a:ln w="9525">
            <a:noFill/>
          </a:ln>
        </p:spPr>
        <p:txBody>
          <a:bodyPr wrap="none" anchor="t">
            <a:spAutoFit/>
          </a:bodyPr>
          <a:p>
            <a:r>
              <a:rPr lang="en-US" altLang="zh-CN" sz="2400" b="1">
                <a:solidFill>
                  <a:srgbClr val="0000FF"/>
                </a:solidFill>
                <a:effectLst>
                  <a:outerShdw blurRad="38100" dist="38100" dir="2700000">
                    <a:srgbClr val="C0C0C0"/>
                  </a:outerShdw>
                </a:effectLst>
                <a:latin typeface="Arial" panose="020B0604020202020204" pitchFamily="34" charset="0"/>
              </a:rPr>
              <a:t>——</a:t>
            </a:r>
            <a:r>
              <a:rPr lang="zh-CN" altLang="en-US" sz="2400" b="1" dirty="0">
                <a:solidFill>
                  <a:srgbClr val="0000FF"/>
                </a:solidFill>
                <a:effectLst>
                  <a:outerShdw blurRad="38100" dist="38100" dir="2700000">
                    <a:srgbClr val="C0C0C0"/>
                  </a:outerShdw>
                </a:effectLst>
                <a:latin typeface="Arial" panose="020B0604020202020204" pitchFamily="34" charset="0"/>
              </a:rPr>
              <a:t>梁启超</a:t>
            </a:r>
            <a:endParaRPr lang="zh-CN" altLang="en-US" sz="2400">
              <a:solidFill>
                <a:srgbClr val="0000FF"/>
              </a:solidFill>
              <a:effectLst>
                <a:outerShdw blurRad="38100" dist="38100" dir="2700000">
                  <a:srgbClr val="C0C0C0"/>
                </a:outerShdw>
              </a:effectLst>
              <a:latin typeface="Arial" panose="020B0604020202020204" pitchFamily="34" charset="0"/>
            </a:endParaRPr>
          </a:p>
        </p:txBody>
      </p:sp>
      <p:sp>
        <p:nvSpPr>
          <p:cNvPr id="75782" name="矩形 75781"/>
          <p:cNvSpPr/>
          <p:nvPr/>
        </p:nvSpPr>
        <p:spPr>
          <a:xfrm>
            <a:off x="9377680" y="4552950"/>
            <a:ext cx="1706880" cy="460375"/>
          </a:xfrm>
          <a:prstGeom prst="rect">
            <a:avLst/>
          </a:prstGeom>
          <a:noFill/>
          <a:ln w="9525">
            <a:noFill/>
          </a:ln>
        </p:spPr>
        <p:txBody>
          <a:bodyPr wrap="none" anchor="t">
            <a:spAutoFit/>
          </a:bodyPr>
          <a:p>
            <a:r>
              <a:rPr lang="en-US" altLang="zh-CN" sz="2400" b="1">
                <a:solidFill>
                  <a:srgbClr val="0000FF"/>
                </a:solidFill>
                <a:effectLst>
                  <a:outerShdw blurRad="38100" dist="38100" dir="2700000">
                    <a:srgbClr val="C0C0C0"/>
                  </a:outerShdw>
                </a:effectLst>
                <a:latin typeface="Arial" panose="020B0604020202020204" pitchFamily="34" charset="0"/>
              </a:rPr>
              <a:t>——</a:t>
            </a:r>
            <a:r>
              <a:rPr lang="zh-CN" altLang="en-US" sz="2400" b="1" dirty="0">
                <a:solidFill>
                  <a:srgbClr val="0000FF"/>
                </a:solidFill>
                <a:effectLst>
                  <a:outerShdw blurRad="38100" dist="38100" dir="2700000">
                    <a:srgbClr val="C0C0C0"/>
                  </a:outerShdw>
                </a:effectLst>
                <a:latin typeface="Arial" panose="020B0604020202020204" pitchFamily="34" charset="0"/>
              </a:rPr>
              <a:t>谭嗣同</a:t>
            </a:r>
            <a:endParaRPr lang="zh-CN" altLang="en-US" sz="2400">
              <a:solidFill>
                <a:srgbClr val="0000FF"/>
              </a:solidFill>
              <a:effectLst>
                <a:outerShdw blurRad="38100" dist="38100" dir="2700000">
                  <a:srgbClr val="C0C0C0"/>
                </a:outerShdw>
              </a:effectLst>
              <a:latin typeface="Arial" panose="020B0604020202020204" pitchFamily="34" charset="0"/>
            </a:endParaRPr>
          </a:p>
        </p:txBody>
      </p:sp>
      <p:sp>
        <p:nvSpPr>
          <p:cNvPr id="75783" name="矩形 75782"/>
          <p:cNvSpPr/>
          <p:nvPr/>
        </p:nvSpPr>
        <p:spPr>
          <a:xfrm>
            <a:off x="588645" y="4935220"/>
            <a:ext cx="9396730" cy="1568450"/>
          </a:xfrm>
          <a:prstGeom prst="rect">
            <a:avLst/>
          </a:prstGeom>
          <a:noFill/>
          <a:ln w="9525">
            <a:noFill/>
          </a:ln>
        </p:spPr>
        <p:txBody>
          <a:bodyPr wrap="square">
            <a:spAutoFit/>
          </a:bodyPr>
          <a:p>
            <a:r>
              <a:rPr lang="en-US" altLang="zh-CN" sz="3200" b="1" dirty="0">
                <a:solidFill>
                  <a:schemeClr val="tx1"/>
                </a:solidFill>
                <a:effectLst/>
                <a:latin typeface="楷体_GB2312" pitchFamily="49" charset="-122"/>
                <a:ea typeface="楷体_GB2312" pitchFamily="49" charset="-122"/>
              </a:rPr>
              <a:t>“</a:t>
            </a:r>
            <a:r>
              <a:rPr lang="zh-CN" altLang="en-US" sz="3200" b="1" dirty="0">
                <a:solidFill>
                  <a:schemeClr val="tx1"/>
                </a:solidFill>
                <a:effectLst/>
                <a:latin typeface="楷体_GB2312" pitchFamily="49" charset="-122"/>
                <a:ea typeface="楷体_GB2312" pitchFamily="49" charset="-122"/>
              </a:rPr>
              <a:t>物竞天择、适者生存”  </a:t>
            </a:r>
            <a:endParaRPr lang="zh-CN" altLang="en-US" sz="3200" b="1" dirty="0">
              <a:solidFill>
                <a:schemeClr val="tx1"/>
              </a:solidFill>
              <a:effectLst/>
              <a:latin typeface="楷体_GB2312" pitchFamily="49" charset="-122"/>
              <a:ea typeface="楷体_GB2312" pitchFamily="49" charset="-122"/>
            </a:endParaRPr>
          </a:p>
          <a:p>
            <a:r>
              <a:rPr lang="zh-CN" altLang="en-US" sz="3200" b="1" dirty="0">
                <a:solidFill>
                  <a:schemeClr val="tx1"/>
                </a:solidFill>
                <a:effectLst/>
                <a:latin typeface="楷体_GB2312" pitchFamily="49" charset="-122"/>
                <a:ea typeface="楷体_GB2312" pitchFamily="49" charset="-122"/>
              </a:rPr>
              <a:t>崇尚自由是西方富强的深层原因，自由是最基本的价值，西方所说的民主是捍卫自由的一种手段。</a:t>
            </a:r>
            <a:endParaRPr lang="zh-CN" altLang="en-US" sz="3200" b="1" dirty="0">
              <a:solidFill>
                <a:schemeClr val="tx1"/>
              </a:solidFill>
              <a:effectLst/>
              <a:latin typeface="楷体_GB2312" pitchFamily="49" charset="-122"/>
              <a:ea typeface="楷体_GB2312" pitchFamily="49" charset="-122"/>
            </a:endParaRPr>
          </a:p>
        </p:txBody>
      </p:sp>
      <p:sp>
        <p:nvSpPr>
          <p:cNvPr id="75784" name="矩形 75783"/>
          <p:cNvSpPr/>
          <p:nvPr/>
        </p:nvSpPr>
        <p:spPr>
          <a:xfrm>
            <a:off x="9530080" y="6212840"/>
            <a:ext cx="1402080" cy="460375"/>
          </a:xfrm>
          <a:prstGeom prst="rect">
            <a:avLst/>
          </a:prstGeom>
          <a:noFill/>
          <a:ln w="9525">
            <a:noFill/>
          </a:ln>
        </p:spPr>
        <p:txBody>
          <a:bodyPr wrap="none" anchor="t">
            <a:spAutoFit/>
          </a:bodyPr>
          <a:p>
            <a:r>
              <a:rPr lang="en-US" altLang="zh-CN" sz="2400" b="1">
                <a:solidFill>
                  <a:srgbClr val="0000FF"/>
                </a:solidFill>
                <a:effectLst>
                  <a:outerShdw blurRad="38100" dist="38100" dir="2700000">
                    <a:srgbClr val="C0C0C0"/>
                  </a:outerShdw>
                </a:effectLst>
                <a:latin typeface="Arial" panose="020B0604020202020204" pitchFamily="34" charset="0"/>
              </a:rPr>
              <a:t>——</a:t>
            </a:r>
            <a:r>
              <a:rPr lang="zh-CN" altLang="en-US" sz="2400" b="1" dirty="0">
                <a:solidFill>
                  <a:srgbClr val="0000FF"/>
                </a:solidFill>
                <a:effectLst>
                  <a:outerShdw blurRad="38100" dist="38100" dir="2700000">
                    <a:srgbClr val="C0C0C0"/>
                  </a:outerShdw>
                </a:effectLst>
                <a:latin typeface="Arial" panose="020B0604020202020204" pitchFamily="34" charset="0"/>
              </a:rPr>
              <a:t>严复</a:t>
            </a:r>
            <a:endParaRPr lang="zh-CN" altLang="en-US" sz="2400">
              <a:solidFill>
                <a:srgbClr val="0000FF"/>
              </a:solidFill>
              <a:effectLst>
                <a:outerShdw blurRad="38100" dist="38100" dir="2700000">
                  <a:srgbClr val="C0C0C0"/>
                </a:outerShdw>
              </a:effectLst>
              <a:latin typeface="Arial" panose="020B0604020202020204" pitchFamily="34" charset="0"/>
            </a:endParaRPr>
          </a:p>
        </p:txBody>
      </p:sp>
      <p:sp>
        <p:nvSpPr>
          <p:cNvPr id="75786" name="矩形 75785"/>
          <p:cNvSpPr/>
          <p:nvPr/>
        </p:nvSpPr>
        <p:spPr>
          <a:xfrm>
            <a:off x="8746490" y="968693"/>
            <a:ext cx="1706880" cy="460375"/>
          </a:xfrm>
          <a:prstGeom prst="rect">
            <a:avLst/>
          </a:prstGeom>
          <a:noFill/>
          <a:ln w="9525">
            <a:noFill/>
          </a:ln>
        </p:spPr>
        <p:txBody>
          <a:bodyPr wrap="none" anchor="t">
            <a:spAutoFit/>
          </a:bodyPr>
          <a:p>
            <a:r>
              <a:rPr lang="en-US" altLang="zh-CN" sz="2400" b="1">
                <a:solidFill>
                  <a:srgbClr val="0000FF"/>
                </a:solidFill>
                <a:effectLst>
                  <a:outerShdw blurRad="38100" dist="38100" dir="2700000">
                    <a:srgbClr val="C0C0C0"/>
                  </a:outerShdw>
                </a:effectLst>
                <a:latin typeface="Arial" panose="020B0604020202020204" pitchFamily="34" charset="0"/>
              </a:rPr>
              <a:t>——</a:t>
            </a:r>
            <a:r>
              <a:rPr lang="zh-CN" altLang="en-US" sz="2400" b="1" dirty="0">
                <a:solidFill>
                  <a:srgbClr val="0000FF"/>
                </a:solidFill>
                <a:effectLst>
                  <a:outerShdw blurRad="38100" dist="38100" dir="2700000">
                    <a:srgbClr val="C0C0C0"/>
                  </a:outerShdw>
                </a:effectLst>
                <a:latin typeface="Arial" panose="020B0604020202020204" pitchFamily="34" charset="0"/>
              </a:rPr>
              <a:t>康有为</a:t>
            </a:r>
            <a:endParaRPr lang="zh-CN" altLang="en-US" sz="2400">
              <a:solidFill>
                <a:srgbClr val="0000FF"/>
              </a:solidFill>
              <a:effectLst>
                <a:outerShdw blurRad="38100" dist="38100" dir="2700000">
                  <a:srgbClr val="C0C0C0"/>
                </a:outerShdw>
              </a:effectLst>
              <a:latin typeface="Arial" panose="020B0604020202020204" pitchFamily="34" charset="0"/>
            </a:endParaRPr>
          </a:p>
        </p:txBody>
      </p:sp>
      <p:sp>
        <p:nvSpPr>
          <p:cNvPr id="75789" name="矩形 75788"/>
          <p:cNvSpPr/>
          <p:nvPr/>
        </p:nvSpPr>
        <p:spPr>
          <a:xfrm>
            <a:off x="1202373" y="163195"/>
            <a:ext cx="8554085" cy="583565"/>
          </a:xfrm>
          <a:prstGeom prst="rect">
            <a:avLst/>
          </a:prstGeom>
          <a:noFill/>
          <a:ln w="9525">
            <a:noFill/>
          </a:ln>
        </p:spPr>
        <p:txBody>
          <a:bodyPr wrap="none" anchor="t">
            <a:spAutoFit/>
          </a:bodyPr>
          <a:p>
            <a:r>
              <a:rPr lang="en-US" altLang="zh-CN" sz="3200" b="1" dirty="0">
                <a:solidFill>
                  <a:schemeClr val="tx1"/>
                </a:solidFill>
                <a:effectLst/>
                <a:latin typeface="楷体_GB2312" pitchFamily="49" charset="-122"/>
                <a:ea typeface="楷体_GB2312" pitchFamily="49" charset="-122"/>
              </a:rPr>
              <a:t>“</a:t>
            </a:r>
            <a:r>
              <a:rPr lang="zh-CN" altLang="en-US" sz="3200" b="1" dirty="0">
                <a:solidFill>
                  <a:schemeClr val="tx1"/>
                </a:solidFill>
                <a:effectLst/>
                <a:latin typeface="楷体_GB2312" pitchFamily="49" charset="-122"/>
                <a:ea typeface="楷体_GB2312" pitchFamily="49" charset="-122"/>
              </a:rPr>
              <a:t>时诸侯皆祭天地，孔子定为天子祭天地。 ”</a:t>
            </a:r>
            <a:endParaRPr lang="zh-CN" altLang="en-US" sz="3200" b="1" dirty="0">
              <a:solidFill>
                <a:schemeClr val="tx1"/>
              </a:solidFill>
              <a:effectLst/>
              <a:latin typeface="楷体_GB2312" pitchFamily="49" charset="-122"/>
              <a:ea typeface="楷体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5786"/>
                                        </p:tgtEl>
                                        <p:attrNameLst>
                                          <p:attrName>style.visibility</p:attrName>
                                        </p:attrNameLst>
                                      </p:cBhvr>
                                      <p:to>
                                        <p:strVal val="visible"/>
                                      </p:to>
                                    </p:set>
                                    <p:animEffect transition="in" filter="blinds(horizontal)">
                                      <p:cBhvr>
                                        <p:cTn id="7" dur="500"/>
                                        <p:tgtEl>
                                          <p:spTgt spid="7578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5781"/>
                                        </p:tgtEl>
                                        <p:attrNameLst>
                                          <p:attrName>style.visibility</p:attrName>
                                        </p:attrNameLst>
                                      </p:cBhvr>
                                      <p:to>
                                        <p:strVal val="visible"/>
                                      </p:to>
                                    </p:set>
                                    <p:animEffect transition="in" filter="blinds(horizontal)">
                                      <p:cBhvr>
                                        <p:cTn id="12" dur="500"/>
                                        <p:tgtEl>
                                          <p:spTgt spid="7578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5782"/>
                                        </p:tgtEl>
                                        <p:attrNameLst>
                                          <p:attrName>style.visibility</p:attrName>
                                        </p:attrNameLst>
                                      </p:cBhvr>
                                      <p:to>
                                        <p:strVal val="visible"/>
                                      </p:to>
                                    </p:set>
                                    <p:animEffect transition="in" filter="blinds(horizontal)">
                                      <p:cBhvr>
                                        <p:cTn id="17" dur="500"/>
                                        <p:tgtEl>
                                          <p:spTgt spid="7578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5784"/>
                                        </p:tgtEl>
                                        <p:attrNameLst>
                                          <p:attrName>style.visibility</p:attrName>
                                        </p:attrNameLst>
                                      </p:cBhvr>
                                      <p:to>
                                        <p:strVal val="visible"/>
                                      </p:to>
                                    </p:set>
                                    <p:animEffect transition="in" filter="blinds(horizontal)">
                                      <p:cBhvr>
                                        <p:cTn id="22" dur="500"/>
                                        <p:tgtEl>
                                          <p:spTgt spid="757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1" grpId="0"/>
      <p:bldP spid="75782" grpId="0"/>
      <p:bldP spid="75784" grpId="0"/>
      <p:bldP spid="7578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011" name="Picture 4"/>
          <p:cNvPicPr>
            <a:picLocks noChangeAspect="1"/>
          </p:cNvPicPr>
          <p:nvPr/>
        </p:nvPicPr>
        <p:blipFill>
          <a:blip r:embed="rId1"/>
          <a:stretch>
            <a:fillRect/>
          </a:stretch>
        </p:blipFill>
        <p:spPr>
          <a:xfrm>
            <a:off x="1241425" y="1855788"/>
            <a:ext cx="2755900" cy="4321175"/>
          </a:xfrm>
          <a:prstGeom prst="rect">
            <a:avLst/>
          </a:prstGeom>
          <a:noFill/>
          <a:ln w="9525">
            <a:noFill/>
          </a:ln>
        </p:spPr>
      </p:pic>
      <p:sp>
        <p:nvSpPr>
          <p:cNvPr id="6" name="Text Box 5"/>
          <p:cNvSpPr txBox="1">
            <a:spLocks noChangeArrowheads="1"/>
          </p:cNvSpPr>
          <p:nvPr/>
        </p:nvSpPr>
        <p:spPr bwMode="auto">
          <a:xfrm>
            <a:off x="1711325" y="842328"/>
            <a:ext cx="8748713" cy="829945"/>
          </a:xfrm>
          <a:prstGeom prst="rect">
            <a:avLst/>
          </a:prstGeom>
          <a:noFill/>
          <a:ln w="9525">
            <a:noFill/>
            <a:miter lim="800000"/>
          </a:ln>
          <a:effectLst/>
        </p:spPr>
        <p:txBody>
          <a:bodyPr anchor="ctr">
            <a:spAutoFit/>
          </a:bodyPr>
          <a:lstStyle/>
          <a:p>
            <a:pPr marR="0" algn="ctr" defTabSz="914400">
              <a:lnSpc>
                <a:spcPct val="150000"/>
              </a:lnSpc>
              <a:spcBef>
                <a:spcPct val="20000"/>
              </a:spcBef>
              <a:buClrTx/>
              <a:buSzTx/>
              <a:buFontTx/>
              <a:defRPr/>
            </a:pPr>
            <a:r>
              <a:rPr kumimoji="0" lang="zh-CN" altLang="en-US" sz="3200" b="1" kern="1200" cap="none" spc="0" normalizeH="0" baseline="0" noProof="0" dirty="0">
                <a:effectLst/>
                <a:latin typeface="Arial" panose="020B0604020202020204" pitchFamily="34" charset="0"/>
                <a:ea typeface="华文新魏" panose="02010800040101010101" pitchFamily="2" charset="-122"/>
                <a:cs typeface="+mn-cs"/>
              </a:rPr>
              <a:t>康有为为什么要打着孔子的旗号宣扬维新思想？</a:t>
            </a:r>
            <a:endParaRPr kumimoji="0" lang="zh-CN" altLang="en-US" sz="2400" b="1" kern="1200" cap="none" spc="0" normalizeH="0" baseline="0" noProof="0" dirty="0">
              <a:effectLst/>
              <a:latin typeface="Arial" panose="020B0604020202020204" pitchFamily="34" charset="0"/>
              <a:ea typeface="华文新魏" panose="02010800040101010101" pitchFamily="2" charset="-122"/>
              <a:cs typeface="+mn-cs"/>
            </a:endParaRPr>
          </a:p>
        </p:txBody>
      </p:sp>
      <p:sp>
        <p:nvSpPr>
          <p:cNvPr id="5" name="Rectangle 4"/>
          <p:cNvSpPr>
            <a:spLocks noChangeArrowheads="1"/>
          </p:cNvSpPr>
          <p:nvPr/>
        </p:nvSpPr>
        <p:spPr bwMode="auto">
          <a:xfrm rot="20739240">
            <a:off x="1636078" y="285274"/>
            <a:ext cx="1811020" cy="583565"/>
          </a:xfrm>
          <a:prstGeom prst="rect">
            <a:avLst/>
          </a:prstGeom>
          <a:solidFill>
            <a:srgbClr val="FFFF00"/>
          </a:solidFill>
          <a:ln w="9525">
            <a:noFill/>
            <a:miter lim="800000"/>
          </a:ln>
          <a:effectLst/>
        </p:spPr>
        <p:txBody>
          <a:bodyPr wrap="none" anchor="ctr" anchorCtr="1">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panose="020B0604020202020204" pitchFamily="34" charset="0"/>
                <a:ea typeface="华文新魏" panose="02010800040101010101" pitchFamily="2" charset="-122"/>
                <a:cs typeface="+mn-cs"/>
              </a:rPr>
              <a:t>课堂探究</a:t>
            </a:r>
            <a:endParaRPr kumimoji="0" lang="zh-CN" altLang="en-US" sz="32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panose="020B0604020202020204" pitchFamily="34" charset="0"/>
              <a:ea typeface="华文新魏" panose="02010800040101010101" pitchFamily="2" charset="-122"/>
              <a:cs typeface="+mn-cs"/>
            </a:endParaRPr>
          </a:p>
        </p:txBody>
      </p:sp>
      <p:sp>
        <p:nvSpPr>
          <p:cNvPr id="43014" name="矩形 7"/>
          <p:cNvSpPr/>
          <p:nvPr/>
        </p:nvSpPr>
        <p:spPr>
          <a:xfrm>
            <a:off x="4290060" y="1970405"/>
            <a:ext cx="7386320" cy="4092575"/>
          </a:xfrm>
          <a:prstGeom prst="rect">
            <a:avLst/>
          </a:prstGeom>
          <a:noFill/>
          <a:ln w="9525" cap="flat" cmpd="sng">
            <a:solidFill>
              <a:srgbClr val="800080"/>
            </a:solidFill>
            <a:prstDash val="solid"/>
            <a:miter/>
            <a:headEnd type="none" w="med" len="med"/>
            <a:tailEnd type="none" w="med" len="med"/>
          </a:ln>
        </p:spPr>
        <p:txBody>
          <a:bodyPr wrap="square">
            <a:spAutoFit/>
          </a:bodyPr>
          <a:p>
            <a:pPr eaLnBrk="0" hangingPunct="0">
              <a:spcBef>
                <a:spcPct val="50000"/>
              </a:spcBef>
            </a:pPr>
            <a:r>
              <a:rPr lang="zh-CN" altLang="en-US" sz="2800" b="1" dirty="0">
                <a:effectLst>
                  <a:outerShdw blurRad="38100" dist="38100" dir="2700000">
                    <a:srgbClr val="C0C0C0"/>
                  </a:outerShdw>
                </a:effectLst>
                <a:latin typeface="宋体" panose="02010600030101010101" pitchFamily="2" charset="-122"/>
              </a:rPr>
              <a:t>　</a:t>
            </a:r>
            <a:r>
              <a:rPr lang="en-US" altLang="zh-CN" sz="3200" b="1" dirty="0">
                <a:solidFill>
                  <a:srgbClr val="000066"/>
                </a:solidFill>
                <a:effectLst/>
                <a:latin typeface="华文新魏" panose="02010800040101010101" pitchFamily="2" charset="-122"/>
                <a:ea typeface="华文新魏" panose="02010800040101010101" pitchFamily="2" charset="-122"/>
              </a:rPr>
              <a:t>1898</a:t>
            </a:r>
            <a:r>
              <a:rPr lang="zh-CN" altLang="en-US" sz="3200" b="1" dirty="0">
                <a:solidFill>
                  <a:srgbClr val="000066"/>
                </a:solidFill>
                <a:effectLst/>
                <a:latin typeface="华文新魏" panose="02010800040101010101" pitchFamily="2" charset="-122"/>
                <a:ea typeface="华文新魏" panose="02010800040101010101" pitchFamily="2" charset="-122"/>
              </a:rPr>
              <a:t>年刊行的</a:t>
            </a:r>
            <a:r>
              <a:rPr lang="en-US" altLang="zh-CN" sz="3200" b="1" dirty="0">
                <a:solidFill>
                  <a:srgbClr val="FF3300"/>
                </a:solidFill>
                <a:effectLst/>
                <a:latin typeface="华文新魏" panose="02010800040101010101" pitchFamily="2" charset="-122"/>
                <a:ea typeface="华文新魏" panose="02010800040101010101" pitchFamily="2" charset="-122"/>
              </a:rPr>
              <a:t>《</a:t>
            </a:r>
            <a:r>
              <a:rPr lang="zh-CN" altLang="en-US" sz="3200" b="1" dirty="0">
                <a:solidFill>
                  <a:srgbClr val="FF3300"/>
                </a:solidFill>
                <a:effectLst/>
                <a:latin typeface="华文新魏" panose="02010800040101010101" pitchFamily="2" charset="-122"/>
                <a:ea typeface="华文新魏" panose="02010800040101010101" pitchFamily="2" charset="-122"/>
              </a:rPr>
              <a:t>孔子改制考</a:t>
            </a:r>
            <a:r>
              <a:rPr lang="en-US" altLang="zh-CN" sz="3200" b="1">
                <a:solidFill>
                  <a:srgbClr val="FF3300"/>
                </a:solidFill>
                <a:effectLst/>
                <a:latin typeface="华文新魏" panose="02010800040101010101" pitchFamily="2" charset="-122"/>
                <a:ea typeface="华文新魏" panose="02010800040101010101" pitchFamily="2" charset="-122"/>
              </a:rPr>
              <a:t>》</a:t>
            </a:r>
            <a:r>
              <a:rPr lang="zh-CN" altLang="en-US" sz="3200" b="1" dirty="0">
                <a:solidFill>
                  <a:srgbClr val="000066"/>
                </a:solidFill>
                <a:effectLst/>
                <a:latin typeface="华文新魏" panose="02010800040101010101" pitchFamily="2" charset="-122"/>
                <a:ea typeface="华文新魏" panose="02010800040101010101" pitchFamily="2" charset="-122"/>
              </a:rPr>
              <a:t>，着重宣传孔子“托古改制”思想，在书中，康有为把孔子尊为“</a:t>
            </a:r>
            <a:r>
              <a:rPr lang="zh-CN" altLang="en-US" sz="3200" b="1" dirty="0">
                <a:solidFill>
                  <a:srgbClr val="FF3300"/>
                </a:solidFill>
                <a:effectLst/>
                <a:latin typeface="华文新魏" panose="02010800040101010101" pitchFamily="2" charset="-122"/>
                <a:ea typeface="华文新魏" panose="02010800040101010101" pitchFamily="2" charset="-122"/>
              </a:rPr>
              <a:t>托古改制</a:t>
            </a:r>
            <a:r>
              <a:rPr lang="zh-CN" altLang="en-US" sz="3200" b="1" dirty="0">
                <a:solidFill>
                  <a:srgbClr val="000066"/>
                </a:solidFill>
                <a:effectLst/>
                <a:latin typeface="华文新魏" panose="02010800040101010101" pitchFamily="2" charset="-122"/>
                <a:ea typeface="华文新魏" panose="02010800040101010101" pitchFamily="2" charset="-122"/>
              </a:rPr>
              <a:t>”的教主，把“六经”说成是孔子“托古改制”范本。这样康有为用以证明自己的变法主张，不但没有违背孔子的遗教，而且是孔子改革思想的真正继承者。</a:t>
            </a:r>
            <a:endParaRPr lang="zh-CN" altLang="en-US" sz="3200" b="1">
              <a:solidFill>
                <a:srgbClr val="000066"/>
              </a:solidFill>
              <a:effectLst/>
              <a:latin typeface="华文新魏" panose="02010800040101010101" pitchFamily="2" charset="-122"/>
              <a:ea typeface="华文新魏" panose="02010800040101010101" pitchFamily="2" charset="-122"/>
            </a:endParaRPr>
          </a:p>
          <a:p>
            <a:pPr algn="r" eaLnBrk="0" hangingPunct="0">
              <a:spcBef>
                <a:spcPct val="50000"/>
              </a:spcBef>
            </a:pPr>
            <a:r>
              <a:rPr lang="en-US" altLang="zh-CN" sz="2400" b="1">
                <a:solidFill>
                  <a:srgbClr val="CC0066"/>
                </a:solidFill>
                <a:effectLst>
                  <a:outerShdw blurRad="38100" dist="38100" dir="2700000">
                    <a:srgbClr val="C0C0C0"/>
                  </a:outerShdw>
                </a:effectLst>
                <a:latin typeface="宋体" panose="02010600030101010101" pitchFamily="2" charset="-122"/>
                <a:ea typeface="华文新魏" panose="02010800040101010101" pitchFamily="2" charset="-122"/>
              </a:rPr>
              <a:t>——</a:t>
            </a:r>
            <a:r>
              <a:rPr lang="zh-CN" altLang="en-US" sz="2400" b="1" dirty="0">
                <a:solidFill>
                  <a:srgbClr val="CC0066"/>
                </a:solidFill>
                <a:effectLst>
                  <a:outerShdw blurRad="38100" dist="38100" dir="2700000">
                    <a:srgbClr val="C0C0C0"/>
                  </a:outerShdw>
                </a:effectLst>
                <a:latin typeface="华文新魏" panose="02010800040101010101" pitchFamily="2" charset="-122"/>
                <a:ea typeface="华文新魏" panose="02010800040101010101" pitchFamily="2" charset="-122"/>
              </a:rPr>
              <a:t>陈旭麓</a:t>
            </a:r>
            <a:r>
              <a:rPr lang="en-US" altLang="zh-CN" sz="2400" b="1" dirty="0">
                <a:solidFill>
                  <a:srgbClr val="CC0066"/>
                </a:solidFill>
                <a:effectLst>
                  <a:outerShdw blurRad="38100" dist="38100" dir="2700000">
                    <a:srgbClr val="C0C0C0"/>
                  </a:outerShdw>
                </a:effectLst>
                <a:latin typeface="华文新魏" panose="02010800040101010101" pitchFamily="2" charset="-122"/>
                <a:ea typeface="华文新魏" panose="02010800040101010101" pitchFamily="2" charset="-122"/>
              </a:rPr>
              <a:t>《</a:t>
            </a:r>
            <a:r>
              <a:rPr lang="zh-CN" altLang="en-US" sz="2400" b="1" dirty="0">
                <a:solidFill>
                  <a:srgbClr val="CC0066"/>
                </a:solidFill>
                <a:effectLst>
                  <a:outerShdw blurRad="38100" dist="38100" dir="2700000">
                    <a:srgbClr val="C0C0C0"/>
                  </a:outerShdw>
                </a:effectLst>
                <a:latin typeface="华文新魏" panose="02010800040101010101" pitchFamily="2" charset="-122"/>
                <a:ea typeface="华文新魏" panose="02010800040101010101" pitchFamily="2" charset="-122"/>
              </a:rPr>
              <a:t>中国近代史</a:t>
            </a:r>
            <a:r>
              <a:rPr lang="en-US" altLang="zh-CN" sz="2400" b="1">
                <a:solidFill>
                  <a:srgbClr val="CC0066"/>
                </a:solidFill>
                <a:effectLst>
                  <a:outerShdw blurRad="38100" dist="38100" dir="2700000">
                    <a:srgbClr val="C0C0C0"/>
                  </a:outerShdw>
                </a:effectLst>
                <a:latin typeface="华文新魏" panose="02010800040101010101" pitchFamily="2" charset="-122"/>
                <a:ea typeface="华文新魏" panose="02010800040101010101" pitchFamily="2" charset="-122"/>
              </a:rPr>
              <a:t>》</a:t>
            </a:r>
            <a:endParaRPr lang="en-US" altLang="zh-CN" sz="2400" b="1" dirty="0">
              <a:solidFill>
                <a:srgbClr val="CC0066"/>
              </a:solidFill>
              <a:effectLst>
                <a:outerShdw blurRad="38100" dist="38100" dir="2700000">
                  <a:srgbClr val="C0C0C0"/>
                </a:outerShdw>
              </a:effectLst>
              <a:latin typeface="华文新魏" panose="02010800040101010101" pitchFamily="2" charset="-122"/>
              <a:ea typeface="华文新魏" panose="02010800040101010101" pitchFamily="2" charset="-122"/>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67" name="矩形 45066"/>
          <p:cNvSpPr/>
          <p:nvPr/>
        </p:nvSpPr>
        <p:spPr>
          <a:xfrm>
            <a:off x="814705" y="4170680"/>
            <a:ext cx="10561955" cy="2331720"/>
          </a:xfrm>
          <a:prstGeom prst="rect">
            <a:avLst/>
          </a:prstGeom>
          <a:noFill/>
          <a:ln w="9525">
            <a:noFill/>
          </a:ln>
        </p:spPr>
        <p:txBody>
          <a:bodyPr wrap="square">
            <a:spAutoFit/>
          </a:bodyPr>
          <a:p>
            <a:pPr>
              <a:spcBef>
                <a:spcPct val="20000"/>
              </a:spcBef>
            </a:pPr>
            <a:r>
              <a:rPr lang="zh-CN" altLang="en-US" sz="2800" dirty="0">
                <a:solidFill>
                  <a:srgbClr val="000066"/>
                </a:solidFill>
                <a:effectLst/>
                <a:latin typeface="Arial" panose="020B0604020202020204" pitchFamily="34" charset="0"/>
              </a:rPr>
              <a:t>（</a:t>
            </a:r>
            <a:r>
              <a:rPr lang="en-US" altLang="zh-CN" sz="2800" dirty="0">
                <a:solidFill>
                  <a:srgbClr val="000066"/>
                </a:solidFill>
                <a:effectLst/>
                <a:latin typeface="Arial" panose="020B0604020202020204" pitchFamily="34" charset="0"/>
              </a:rPr>
              <a:t>1</a:t>
            </a:r>
            <a:r>
              <a:rPr lang="zh-CN" altLang="en-US" sz="2800" dirty="0">
                <a:solidFill>
                  <a:srgbClr val="000066"/>
                </a:solidFill>
                <a:effectLst/>
                <a:latin typeface="Arial" panose="020B0604020202020204" pitchFamily="34" charset="0"/>
              </a:rPr>
              <a:t>）当时中国资本主义还很</a:t>
            </a:r>
            <a:r>
              <a:rPr lang="zh-CN" altLang="en-US" sz="2800" dirty="0">
                <a:solidFill>
                  <a:srgbClr val="FF3300"/>
                </a:solidFill>
                <a:effectLst/>
                <a:latin typeface="Arial" panose="020B0604020202020204" pitchFamily="34" charset="0"/>
              </a:rPr>
              <a:t>薄弱</a:t>
            </a:r>
            <a:r>
              <a:rPr lang="zh-CN" altLang="en-US" sz="2800" dirty="0">
                <a:solidFill>
                  <a:srgbClr val="000066"/>
                </a:solidFill>
                <a:effectLst/>
                <a:latin typeface="Arial" panose="020B0604020202020204" pitchFamily="34" charset="0"/>
              </a:rPr>
              <a:t>，资产阶级力量十分</a:t>
            </a:r>
            <a:r>
              <a:rPr lang="zh-CN" altLang="en-US" sz="2800" dirty="0">
                <a:solidFill>
                  <a:srgbClr val="FF3300"/>
                </a:solidFill>
                <a:effectLst/>
                <a:latin typeface="Arial" panose="020B0604020202020204" pitchFamily="34" charset="0"/>
              </a:rPr>
              <a:t>弱小</a:t>
            </a:r>
            <a:r>
              <a:rPr lang="zh-CN" altLang="en-US" sz="2800" dirty="0">
                <a:solidFill>
                  <a:srgbClr val="000066"/>
                </a:solidFill>
                <a:effectLst/>
                <a:latin typeface="Arial" panose="020B0604020202020204" pitchFamily="34" charset="0"/>
              </a:rPr>
              <a:t>，而封建是顽固势力十分</a:t>
            </a:r>
            <a:r>
              <a:rPr lang="zh-CN" altLang="en-US" sz="2800" dirty="0">
                <a:solidFill>
                  <a:srgbClr val="FF3300"/>
                </a:solidFill>
                <a:effectLst/>
                <a:latin typeface="Arial" panose="020B0604020202020204" pitchFamily="34" charset="0"/>
              </a:rPr>
              <a:t>强大</a:t>
            </a:r>
            <a:r>
              <a:rPr lang="zh-CN" altLang="en-US" sz="2800" dirty="0">
                <a:solidFill>
                  <a:srgbClr val="000066"/>
                </a:solidFill>
                <a:effectLst/>
                <a:latin typeface="Arial" panose="020B0604020202020204" pitchFamily="34" charset="0"/>
              </a:rPr>
              <a:t>。（把孔子描述成“托古改制”的人，想以此来</a:t>
            </a:r>
            <a:r>
              <a:rPr lang="zh-CN" altLang="en-US" sz="2800" dirty="0">
                <a:solidFill>
                  <a:srgbClr val="FF3300"/>
                </a:solidFill>
                <a:effectLst/>
                <a:latin typeface="Arial" panose="020B0604020202020204" pitchFamily="34" charset="0"/>
              </a:rPr>
              <a:t>减少变法阻力</a:t>
            </a:r>
            <a:r>
              <a:rPr lang="zh-CN" altLang="en-US" sz="2800" dirty="0">
                <a:solidFill>
                  <a:srgbClr val="000066"/>
                </a:solidFill>
                <a:effectLst/>
                <a:latin typeface="Arial" panose="020B0604020202020204" pitchFamily="34" charset="0"/>
              </a:rPr>
              <a:t>。）</a:t>
            </a:r>
            <a:endParaRPr lang="zh-CN" altLang="en-US" sz="2800" dirty="0">
              <a:solidFill>
                <a:srgbClr val="000066"/>
              </a:solidFill>
              <a:effectLst/>
              <a:latin typeface="Arial" panose="020B0604020202020204" pitchFamily="34" charset="0"/>
            </a:endParaRPr>
          </a:p>
          <a:p>
            <a:pPr>
              <a:spcBef>
                <a:spcPct val="20000"/>
              </a:spcBef>
            </a:pPr>
            <a:r>
              <a:rPr lang="zh-CN" altLang="en-US" sz="2800" dirty="0">
                <a:solidFill>
                  <a:srgbClr val="000066"/>
                </a:solidFill>
                <a:effectLst/>
                <a:latin typeface="Arial" panose="020B0604020202020204" pitchFamily="34" charset="0"/>
              </a:rPr>
              <a:t>（</a:t>
            </a:r>
            <a:r>
              <a:rPr lang="en-US" altLang="zh-CN" sz="2800" dirty="0">
                <a:solidFill>
                  <a:srgbClr val="000066"/>
                </a:solidFill>
                <a:effectLst/>
                <a:latin typeface="Arial" panose="020B0604020202020204" pitchFamily="34" charset="0"/>
              </a:rPr>
              <a:t>2</a:t>
            </a:r>
            <a:r>
              <a:rPr lang="zh-CN" altLang="en-US" sz="2800" dirty="0">
                <a:solidFill>
                  <a:srgbClr val="000066"/>
                </a:solidFill>
                <a:effectLst/>
                <a:latin typeface="Arial" panose="020B0604020202020204" pitchFamily="34" charset="0"/>
              </a:rPr>
              <a:t>）民族资产阶级上层知识分子自身</a:t>
            </a:r>
            <a:r>
              <a:rPr lang="zh-CN" altLang="en-US" sz="2800" dirty="0">
                <a:solidFill>
                  <a:srgbClr val="FF3300"/>
                </a:solidFill>
                <a:effectLst/>
                <a:latin typeface="Arial" panose="020B0604020202020204" pitchFamily="34" charset="0"/>
              </a:rPr>
              <a:t>局限性</a:t>
            </a:r>
            <a:r>
              <a:rPr lang="zh-CN" altLang="en-US" sz="2800" dirty="0">
                <a:solidFill>
                  <a:srgbClr val="000066"/>
                </a:solidFill>
                <a:effectLst/>
                <a:latin typeface="Arial" panose="020B0604020202020204" pitchFamily="34" charset="0"/>
              </a:rPr>
              <a:t>。（和帝国主义</a:t>
            </a:r>
            <a:r>
              <a:rPr lang="zh-CN" altLang="en-US" sz="2800" dirty="0">
                <a:effectLst/>
                <a:latin typeface="Arial" panose="020B0604020202020204" pitchFamily="34" charset="0"/>
              </a:rPr>
              <a:t>、</a:t>
            </a:r>
            <a:r>
              <a:rPr lang="zh-CN" altLang="en-US" sz="2800" dirty="0">
                <a:solidFill>
                  <a:srgbClr val="000066"/>
                </a:solidFill>
                <a:effectLst/>
                <a:latin typeface="Arial" panose="020B0604020202020204" pitchFamily="34" charset="0"/>
              </a:rPr>
              <a:t>封建主义有着密切联系。）</a:t>
            </a:r>
            <a:endParaRPr lang="zh-CN" altLang="en-US" sz="2800" dirty="0">
              <a:solidFill>
                <a:srgbClr val="000066"/>
              </a:solidFill>
              <a:effectLst/>
              <a:latin typeface="Arial" panose="020B0604020202020204" pitchFamily="34" charset="0"/>
            </a:endParaRPr>
          </a:p>
        </p:txBody>
      </p:sp>
      <p:sp>
        <p:nvSpPr>
          <p:cNvPr id="4" name="文本框 3"/>
          <p:cNvSpPr txBox="1"/>
          <p:nvPr/>
        </p:nvSpPr>
        <p:spPr>
          <a:xfrm>
            <a:off x="934085" y="463550"/>
            <a:ext cx="2493010" cy="521970"/>
          </a:xfrm>
          <a:prstGeom prst="rect">
            <a:avLst/>
          </a:prstGeom>
          <a:noFill/>
        </p:spPr>
        <p:txBody>
          <a:bodyPr wrap="square" rtlCol="0">
            <a:spAutoFit/>
          </a:bodyPr>
          <a:p>
            <a:r>
              <a:rPr lang="zh-CN" altLang="en-US" sz="2800"/>
              <a:t>深化拓展：</a:t>
            </a:r>
            <a:endParaRPr lang="zh-CN" altLang="en-US" sz="2800"/>
          </a:p>
        </p:txBody>
      </p:sp>
      <p:sp>
        <p:nvSpPr>
          <p:cNvPr id="25603" name="文本框 23554"/>
          <p:cNvSpPr txBox="1"/>
          <p:nvPr/>
        </p:nvSpPr>
        <p:spPr>
          <a:xfrm>
            <a:off x="1490980" y="1074420"/>
            <a:ext cx="9005570" cy="1383665"/>
          </a:xfrm>
          <a:prstGeom prst="rect">
            <a:avLst/>
          </a:prstGeom>
          <a:noFill/>
          <a:ln w="28575" cap="flat" cmpd="sng">
            <a:noFill/>
            <a:prstDash val="solid"/>
            <a:miter/>
            <a:headEnd type="none" w="med" len="med"/>
            <a:tailEnd type="none" w="med" len="med"/>
          </a:ln>
          <a:extLst>
            <a:ext uri="{909E8E84-426E-40DD-AFC4-6F175D3DCCD1}">
              <a14:hiddenFill xmlns:a14="http://schemas.microsoft.com/office/drawing/2010/main">
                <a:solidFill>
                  <a:schemeClr val="bg1"/>
                </a:solidFill>
              </a14:hiddenFill>
            </a:ext>
          </a:extLst>
        </p:spPr>
        <p:txBody>
          <a:bodyPr wrap="square" anchor="t">
            <a:spAutoFit/>
          </a:bodyPr>
          <a:p>
            <a:r>
              <a:rPr lang="zh-CN" altLang="en-US" sz="2800" b="1" noProof="1" dirty="0">
                <a:effectLst>
                  <a:outerShdw blurRad="38100" dist="38100" dir="2700000">
                    <a:srgbClr val="FFFFFF"/>
                  </a:outerShdw>
                </a:effectLst>
                <a:latin typeface="+mj-ea"/>
                <a:ea typeface="+mj-ea"/>
                <a:cs typeface="+mn-ea"/>
              </a:rPr>
              <a:t>材料一  </a:t>
            </a:r>
            <a:r>
              <a:rPr lang="zh-CN" altLang="en-US" sz="2800" b="1" noProof="1" dirty="0">
                <a:effectLst>
                  <a:outerShdw blurRad="38100" dist="38100" dir="2700000">
                    <a:srgbClr val="FFFFFF"/>
                  </a:outerShdw>
                </a:effectLst>
                <a:latin typeface="楷体" panose="02010609060101010101" charset="-122"/>
                <a:ea typeface="楷体" panose="02010609060101010101" charset="-122"/>
                <a:cs typeface="+mn-ea"/>
              </a:rPr>
              <a:t>孔子是旧中国的思想中心。抓住了孔子，思想之战就成功了。</a:t>
            </a:r>
            <a:endParaRPr lang="zh-CN" altLang="en-US" sz="2800" b="1" noProof="1" dirty="0">
              <a:effectLst>
                <a:outerShdw blurRad="38100" dist="38100" dir="2700000">
                  <a:srgbClr val="FFFFFF"/>
                </a:outerShdw>
              </a:effectLst>
              <a:latin typeface="楷体" panose="02010609060101010101" charset="-122"/>
              <a:ea typeface="楷体" panose="02010609060101010101" charset="-122"/>
            </a:endParaRPr>
          </a:p>
          <a:p>
            <a:r>
              <a:rPr lang="zh-CN" altLang="en-US" sz="2800" b="1" noProof="1" dirty="0">
                <a:effectLst>
                  <a:outerShdw blurRad="38100" dist="38100" dir="2700000">
                    <a:srgbClr val="FFFFFF"/>
                  </a:outerShdw>
                </a:effectLst>
                <a:latin typeface="楷体" panose="02010609060101010101" charset="-122"/>
                <a:ea typeface="楷体" panose="02010609060101010101" charset="-122"/>
                <a:cs typeface="+mn-ea"/>
              </a:rPr>
              <a:t>                        </a:t>
            </a:r>
            <a:r>
              <a:rPr lang="en-US" altLang="x-none" sz="2800" b="1" noProof="1" dirty="0">
                <a:effectLst>
                  <a:outerShdw blurRad="38100" dist="38100" dir="2700000">
                    <a:srgbClr val="FFFFFF"/>
                  </a:outerShdw>
                </a:effectLst>
                <a:latin typeface="楷体" panose="02010609060101010101" charset="-122"/>
                <a:ea typeface="楷体" panose="02010609060101010101" charset="-122"/>
                <a:cs typeface="+mn-ea"/>
              </a:rPr>
              <a:t>——</a:t>
            </a:r>
            <a:r>
              <a:rPr lang="zh-CN" altLang="en-US" sz="2800" b="1" noProof="1" dirty="0">
                <a:effectLst>
                  <a:outerShdw blurRad="38100" dist="38100" dir="2700000">
                    <a:srgbClr val="FFFFFF"/>
                  </a:outerShdw>
                </a:effectLst>
                <a:latin typeface="楷体" panose="02010609060101010101" charset="-122"/>
                <a:ea typeface="楷体" panose="02010609060101010101" charset="-122"/>
                <a:cs typeface="+mn-ea"/>
              </a:rPr>
              <a:t>蒋廷黻</a:t>
            </a:r>
            <a:r>
              <a:rPr lang="en-US" altLang="x-none" sz="2800" b="1" noProof="1" dirty="0">
                <a:effectLst>
                  <a:outerShdw blurRad="38100" dist="38100" dir="2700000">
                    <a:srgbClr val="FFFFFF"/>
                  </a:outerShdw>
                </a:effectLst>
                <a:latin typeface="楷体" panose="02010609060101010101" charset="-122"/>
                <a:ea typeface="楷体" panose="02010609060101010101" charset="-122"/>
                <a:cs typeface="+mn-ea"/>
              </a:rPr>
              <a:t>《</a:t>
            </a:r>
            <a:r>
              <a:rPr lang="zh-CN" altLang="en-US" sz="2800" b="1" noProof="1" dirty="0">
                <a:effectLst>
                  <a:outerShdw blurRad="38100" dist="38100" dir="2700000">
                    <a:srgbClr val="FFFFFF"/>
                  </a:outerShdw>
                </a:effectLst>
                <a:latin typeface="楷体" panose="02010609060101010101" charset="-122"/>
                <a:ea typeface="楷体" panose="02010609060101010101" charset="-122"/>
                <a:cs typeface="+mn-ea"/>
              </a:rPr>
              <a:t>中国近代史</a:t>
            </a:r>
            <a:r>
              <a:rPr lang="en-US" altLang="x-none" sz="2800" b="1" noProof="1" dirty="0">
                <a:effectLst>
                  <a:outerShdw blurRad="38100" dist="38100" dir="2700000">
                    <a:srgbClr val="FFFFFF"/>
                  </a:outerShdw>
                </a:effectLst>
                <a:latin typeface="楷体" panose="02010609060101010101" charset="-122"/>
                <a:ea typeface="楷体" panose="02010609060101010101" charset="-122"/>
                <a:cs typeface="+mn-ea"/>
              </a:rPr>
              <a:t>》</a:t>
            </a:r>
            <a:endParaRPr lang="en-US" altLang="x-none" sz="2800" b="1" noProof="1" dirty="0">
              <a:effectLst>
                <a:outerShdw blurRad="38100" dist="38100" dir="2700000">
                  <a:srgbClr val="FFFFFF"/>
                </a:outerShdw>
              </a:effectLst>
              <a:latin typeface="楷体" panose="02010609060101010101" charset="-122"/>
              <a:ea typeface="楷体" panose="02010609060101010101" charset="-122"/>
            </a:endParaRPr>
          </a:p>
        </p:txBody>
      </p:sp>
      <p:sp>
        <p:nvSpPr>
          <p:cNvPr id="25602" name="文本框 23553"/>
          <p:cNvSpPr txBox="1"/>
          <p:nvPr/>
        </p:nvSpPr>
        <p:spPr>
          <a:xfrm>
            <a:off x="1600200" y="2632075"/>
            <a:ext cx="8990965" cy="1383665"/>
          </a:xfrm>
          <a:prstGeom prst="rect">
            <a:avLst/>
          </a:prstGeom>
          <a:noFill/>
          <a:ln w="28575" cap="flat" cmpd="sng">
            <a:noFill/>
            <a:prstDash val="solid"/>
            <a:miter/>
            <a:headEnd type="none" w="med" len="med"/>
            <a:tailEnd type="none" w="med" len="med"/>
          </a:ln>
          <a:extLst>
            <a:ext uri="{909E8E84-426E-40DD-AFC4-6F175D3DCCD1}">
              <a14:hiddenFill xmlns:a14="http://schemas.microsoft.com/office/drawing/2010/main">
                <a:solidFill>
                  <a:schemeClr val="bg1"/>
                </a:solidFill>
              </a14:hiddenFill>
            </a:ext>
          </a:extLst>
        </p:spPr>
        <p:txBody>
          <a:bodyPr wrap="square" anchor="t">
            <a:spAutoFit/>
          </a:bodyPr>
          <a:p>
            <a:r>
              <a:rPr lang="zh-CN" altLang="en-US" sz="2800" b="1" noProof="1" dirty="0">
                <a:effectLst>
                  <a:outerShdw blurRad="38100" dist="38100" dir="2700000">
                    <a:srgbClr val="FFFFFF"/>
                  </a:outerShdw>
                </a:effectLst>
                <a:latin typeface="+mj-ea"/>
                <a:ea typeface="+mj-ea"/>
                <a:cs typeface="+mn-ea"/>
                <a:sym typeface="宋体" panose="02010600030101010101" pitchFamily="2" charset="-122"/>
              </a:rPr>
              <a:t>材料二</a:t>
            </a:r>
            <a:r>
              <a:rPr lang="zh-CN" altLang="en-US" sz="2800" b="1" noProof="1" dirty="0">
                <a:effectLst>
                  <a:outerShdw blurRad="38100" dist="38100" dir="2700000">
                    <a:srgbClr val="FFFFFF"/>
                  </a:outerShdw>
                </a:effectLst>
                <a:latin typeface="楷体" panose="02010609060101010101" charset="-122"/>
                <a:ea typeface="楷体" panose="02010609060101010101" charset="-122"/>
                <a:cs typeface="+mn-ea"/>
                <a:sym typeface="宋体" panose="02010600030101010101" pitchFamily="2" charset="-122"/>
              </a:rPr>
              <a:t>  “布衣改制，事大骇人，故不如与之先王，既不惊人，自可避祸”</a:t>
            </a:r>
            <a:endParaRPr lang="zh-CN" altLang="en-US" sz="2800" b="1" noProof="1" dirty="0">
              <a:effectLst>
                <a:outerShdw blurRad="38100" dist="38100" dir="2700000">
                  <a:srgbClr val="FFFFFF"/>
                </a:outerShdw>
              </a:effectLst>
              <a:latin typeface="楷体" panose="02010609060101010101" charset="-122"/>
              <a:ea typeface="楷体" panose="02010609060101010101" charset="-122"/>
              <a:sym typeface="宋体" panose="02010600030101010101" pitchFamily="2" charset="-122"/>
            </a:endParaRPr>
          </a:p>
          <a:p>
            <a:r>
              <a:rPr lang="zh-CN" altLang="en-US" sz="2800" b="1" noProof="1" dirty="0">
                <a:effectLst>
                  <a:outerShdw blurRad="38100" dist="38100" dir="2700000">
                    <a:srgbClr val="FFFFFF"/>
                  </a:outerShdw>
                </a:effectLst>
                <a:latin typeface="楷体" panose="02010609060101010101" charset="-122"/>
                <a:ea typeface="楷体" panose="02010609060101010101" charset="-122"/>
                <a:cs typeface="+mn-ea"/>
                <a:sym typeface="宋体" panose="02010600030101010101" pitchFamily="2" charset="-122"/>
              </a:rPr>
              <a:t>                          ——康有为《孔子改制考》 </a:t>
            </a:r>
            <a:endParaRPr lang="zh-CN" altLang="en-US" sz="2800" b="1" noProof="1" dirty="0">
              <a:effectLst>
                <a:outerShdw blurRad="38100" dist="38100" dir="2700000">
                  <a:srgbClr val="FFFFFF"/>
                </a:outerShdw>
              </a:effectLst>
              <a:latin typeface="楷体" panose="02010609060101010101" charset="-122"/>
              <a:ea typeface="楷体" panose="02010609060101010101" charset="-122"/>
              <a:sym typeface="宋体" panose="02010600030101010101" pitchFamily="2" charset="-122"/>
            </a:endParaRPr>
          </a:p>
        </p:txBody>
      </p:sp>
    </p:spTree>
  </p:cSld>
  <p:clrMapOvr>
    <a:masterClrMapping/>
  </p:clrMapOvr>
  <p:transition spd="med">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5067"/>
                                        </p:tgtEl>
                                        <p:attrNameLst>
                                          <p:attrName>style.visibility</p:attrName>
                                        </p:attrNameLst>
                                      </p:cBhvr>
                                      <p:to>
                                        <p:strVal val="visible"/>
                                      </p:to>
                                    </p:set>
                                    <p:animEffect transition="in" filter="blinds(horizontal)">
                                      <p:cBhvr>
                                        <p:cTn id="7" dur="500"/>
                                        <p:tgtEl>
                                          <p:spTgt spid="450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矩形 7197"/>
          <p:cNvSpPr>
            <a:spLocks noChangeArrowheads="1"/>
          </p:cNvSpPr>
          <p:nvPr/>
        </p:nvSpPr>
        <p:spPr bwMode="auto">
          <a:xfrm>
            <a:off x="1203325" y="501650"/>
            <a:ext cx="245300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dirty="0">
                <a:solidFill>
                  <a:srgbClr val="FF0000"/>
                </a:solidFill>
                <a:latin typeface="微软雅黑" panose="020B0503020204020204" charset="-122"/>
                <a:ea typeface="微软雅黑" panose="020B0503020204020204" charset="-122"/>
                <a:sym typeface="宋体" panose="02010600030101010101" pitchFamily="2" charset="-122"/>
              </a:rPr>
              <a:t>2</a:t>
            </a:r>
            <a:r>
              <a:rPr lang="zh-CN" altLang="en-US" sz="3200" dirty="0">
                <a:solidFill>
                  <a:srgbClr val="FF0000"/>
                </a:solidFill>
                <a:latin typeface="微软雅黑" panose="020B0503020204020204" charset="-122"/>
                <a:ea typeface="微软雅黑" panose="020B0503020204020204" charset="-122"/>
                <a:sym typeface="宋体" panose="02010600030101010101" pitchFamily="2" charset="-122"/>
              </a:rPr>
              <a:t>、百日维新</a:t>
            </a:r>
            <a:endParaRPr lang="zh-CN" altLang="en-US" sz="3200" dirty="0">
              <a:solidFill>
                <a:srgbClr val="FF0000"/>
              </a:solidFill>
              <a:latin typeface="微软雅黑" panose="020B0503020204020204" charset="-122"/>
              <a:ea typeface="微软雅黑" panose="020B0503020204020204" charset="-122"/>
              <a:sym typeface="宋体" panose="02010600030101010101" pitchFamily="2" charset="-122"/>
            </a:endParaRPr>
          </a:p>
        </p:txBody>
      </p:sp>
      <p:sp>
        <p:nvSpPr>
          <p:cNvPr id="4" name="Rectangle 3"/>
          <p:cNvSpPr/>
          <p:nvPr/>
        </p:nvSpPr>
        <p:spPr>
          <a:xfrm>
            <a:off x="500380" y="1196975"/>
            <a:ext cx="7016115" cy="5121275"/>
          </a:xfrm>
          <a:prstGeom prst="rect">
            <a:avLst/>
          </a:prstGeom>
          <a:noFill/>
          <a:ln w="9525">
            <a:noFill/>
          </a:ln>
        </p:spPr>
        <p:txBody>
          <a:bodyPr/>
          <a:lstStyle/>
          <a:p>
            <a:pPr marL="342900" indent="-342900">
              <a:lnSpc>
                <a:spcPct val="150000"/>
              </a:lnSpc>
              <a:spcBef>
                <a:spcPct val="20000"/>
              </a:spcBef>
              <a:buFont typeface="Arial" panose="020B0604020202020204" pitchFamily="34" charset="0"/>
              <a:buChar char="•"/>
              <a:defRPr/>
            </a:pPr>
            <a:r>
              <a:rPr lang="en-US" altLang="x-none" sz="3200" noProof="1">
                <a:latin typeface="微软雅黑" panose="020B0503020204020204" charset="-122"/>
                <a:ea typeface="微软雅黑" panose="020B0503020204020204" charset="-122"/>
                <a:cs typeface="+mn-ea"/>
              </a:rPr>
              <a:t>1898</a:t>
            </a:r>
            <a:r>
              <a:rPr lang="zh-CN" altLang="en-US" sz="3200" noProof="1">
                <a:latin typeface="微软雅黑" panose="020B0503020204020204" charset="-122"/>
                <a:ea typeface="微软雅黑" panose="020B0503020204020204" charset="-122"/>
                <a:cs typeface="+mn-ea"/>
              </a:rPr>
              <a:t>年</a:t>
            </a:r>
            <a:r>
              <a:rPr lang="en-US" altLang="x-none" sz="3200" noProof="1">
                <a:latin typeface="微软雅黑" panose="020B0503020204020204" charset="-122"/>
                <a:ea typeface="微软雅黑" panose="020B0503020204020204" charset="-122"/>
                <a:cs typeface="+mn-ea"/>
              </a:rPr>
              <a:t>6</a:t>
            </a:r>
            <a:r>
              <a:rPr lang="zh-CN" altLang="en-US" sz="3200" noProof="1">
                <a:latin typeface="微软雅黑" panose="020B0503020204020204" charset="-122"/>
                <a:ea typeface="微软雅黑" panose="020B0503020204020204" charset="-122"/>
                <a:cs typeface="+mn-ea"/>
              </a:rPr>
              <a:t>月</a:t>
            </a:r>
            <a:r>
              <a:rPr lang="en-US" altLang="x-none" sz="3200" noProof="1">
                <a:latin typeface="微软雅黑" panose="020B0503020204020204" charset="-122"/>
                <a:ea typeface="微软雅黑" panose="020B0503020204020204" charset="-122"/>
                <a:cs typeface="+mn-ea"/>
              </a:rPr>
              <a:t>11</a:t>
            </a:r>
            <a:r>
              <a:rPr lang="zh-CN" altLang="en-US" sz="3200" noProof="1">
                <a:latin typeface="微软雅黑" panose="020B0503020204020204" charset="-122"/>
                <a:ea typeface="微软雅黑" panose="020B0503020204020204" charset="-122"/>
                <a:cs typeface="+mn-ea"/>
              </a:rPr>
              <a:t>日，光绪帝颁布“明定国是”的诏书，宣布“以变法为号令之宗旨，以西学为臣民之讲求，著为国是，以定众向</a:t>
            </a:r>
            <a:r>
              <a:rPr lang="en-US" altLang="x-none" sz="3200" noProof="1">
                <a:latin typeface="微软雅黑" panose="020B0503020204020204" charset="-122"/>
                <a:ea typeface="微软雅黑" panose="020B0503020204020204" charset="-122"/>
                <a:cs typeface="+mn-ea"/>
              </a:rPr>
              <a:t>……</a:t>
            </a:r>
            <a:r>
              <a:rPr lang="zh-CN" altLang="en-US" sz="3200" noProof="1">
                <a:latin typeface="微软雅黑" panose="020B0503020204020204" charset="-122"/>
                <a:ea typeface="微软雅黑" panose="020B0503020204020204" charset="-122"/>
                <a:cs typeface="+mn-ea"/>
              </a:rPr>
              <a:t>”“明定国是”诏的颁布，不仅表现了光绪帝变法的决心，也拉开了震惊中外的“百日维新”的大</a:t>
            </a:r>
            <a:r>
              <a:rPr lang="zh-CN" altLang="en-US" sz="3200" noProof="1">
                <a:latin typeface="微软雅黑" panose="020B0503020204020204" charset="-122"/>
                <a:ea typeface="微软雅黑" panose="020B0503020204020204" charset="-122"/>
                <a:cs typeface="+mn-ea"/>
              </a:rPr>
              <a:t>幕</a:t>
            </a:r>
            <a:r>
              <a:rPr lang="zh-CN" altLang="en-US" sz="3200" noProof="1">
                <a:effectLst>
                  <a:outerShdw blurRad="38100" dist="38100" dir="2700000">
                    <a:srgbClr val="FFFFFF"/>
                  </a:outerShdw>
                </a:effectLst>
                <a:latin typeface="微软雅黑" panose="020B0503020204020204" charset="-122"/>
                <a:ea typeface="微软雅黑" panose="020B0503020204020204" charset="-122"/>
                <a:cs typeface="+mn-ea"/>
              </a:rPr>
              <a:t>。 </a:t>
            </a:r>
            <a:endParaRPr lang="zh-CN" altLang="en-US" sz="3200" noProof="1">
              <a:effectLst>
                <a:outerShdw blurRad="38100" dist="38100" dir="2700000">
                  <a:srgbClr val="FFFFFF"/>
                </a:outerShdw>
              </a:effectLst>
              <a:latin typeface="微软雅黑" panose="020B0503020204020204" charset="-122"/>
              <a:ea typeface="微软雅黑" panose="020B0503020204020204" charset="-122"/>
            </a:endParaRPr>
          </a:p>
        </p:txBody>
      </p:sp>
      <p:pic>
        <p:nvPicPr>
          <p:cNvPr id="23556" name="图片 76807"/>
          <p:cNvPicPr>
            <a:picLocks noChangeAspect="1"/>
          </p:cNvPicPr>
          <p:nvPr/>
        </p:nvPicPr>
        <p:blipFill>
          <a:blip r:embed="rId1"/>
          <a:stretch>
            <a:fillRect/>
          </a:stretch>
        </p:blipFill>
        <p:spPr>
          <a:xfrm>
            <a:off x="7686675" y="780415"/>
            <a:ext cx="3925888" cy="5029200"/>
          </a:xfrm>
          <a:prstGeom prst="rect">
            <a:avLst/>
          </a:prstGeom>
          <a:noFill/>
          <a:ln w="9525">
            <a:noFill/>
          </a:ln>
        </p:spPr>
      </p:pic>
      <p:sp>
        <p:nvSpPr>
          <p:cNvPr id="23557" name="TextBox 9"/>
          <p:cNvSpPr txBox="1"/>
          <p:nvPr/>
        </p:nvSpPr>
        <p:spPr>
          <a:xfrm>
            <a:off x="7772400" y="6067425"/>
            <a:ext cx="3581400" cy="396875"/>
          </a:xfrm>
          <a:prstGeom prst="rect">
            <a:avLst/>
          </a:prstGeom>
          <a:noFill/>
          <a:ln w="9525">
            <a:noFill/>
          </a:ln>
        </p:spPr>
        <p:txBody>
          <a:bodyPr>
            <a:spAutoFit/>
          </a:bodyPr>
          <a:p>
            <a:r>
              <a:rPr lang="en-US" altLang="zh-CN" sz="2000" dirty="0">
                <a:latin typeface="楷体" panose="02010609060101010101" charset="-122"/>
                <a:ea typeface="楷体" panose="02010609060101010101" charset="-122"/>
              </a:rPr>
              <a:t>  </a:t>
            </a:r>
            <a:r>
              <a:rPr lang="zh-CN" altLang="en-US" sz="2000" dirty="0">
                <a:latin typeface="楷体" panose="02010609060101010101" charset="-122"/>
                <a:ea typeface="楷体" panose="02010609060101010101" charset="-122"/>
              </a:rPr>
              <a:t>光绪帝</a:t>
            </a:r>
            <a:r>
              <a:rPr lang="zh-CN" altLang="en-US" sz="2000" dirty="0">
                <a:latin typeface="华文楷体" panose="02010600040101010101" pitchFamily="2" charset="-122"/>
                <a:ea typeface="华文楷体" panose="02010600040101010101" pitchFamily="2" charset="-122"/>
              </a:rPr>
              <a:t>与康有为梁启超</a:t>
            </a:r>
            <a:endParaRPr lang="zh-CN" altLang="en-US" sz="2000" b="0" dirty="0">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gtEl>
                                        <p:attrNameLst>
                                          <p:attrName>fillcolor</p:attrName>
                                        </p:attrNameLst>
                                      </p:cBhvr>
                                      <p:tavLst>
                                        <p:tav tm="0">
                                          <p:val>
                                            <p:clrVal>
                                              <a:schemeClr val="accent2"/>
                                            </p:clrVal>
                                          </p:val>
                                        </p:tav>
                                        <p:tav tm="50000">
                                          <p:val>
                                            <p:clrVal>
                                              <a:schemeClr val="hlink"/>
                                            </p:clrVal>
                                          </p:val>
                                        </p:tav>
                                      </p:tavLst>
                                    </p:anim>
                                    <p:set>
                                      <p:cBhvr>
                                        <p:cTn id="9" dur="8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nvSpPr>
        <p:spPr bwMode="auto">
          <a:xfrm>
            <a:off x="1774825" y="549275"/>
            <a:ext cx="6180138"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zh-CN" altLang="en-US" sz="3600" b="1" dirty="0">
                <a:latin typeface="微软雅黑" panose="020B0503020204020204" charset="-122"/>
                <a:ea typeface="微软雅黑" panose="020B0503020204020204" charset="-122"/>
              </a:rPr>
              <a:t>光绪为什么支持变法？</a:t>
            </a:r>
            <a:endParaRPr lang="zh-CN" altLang="en-US" sz="3600" b="1" dirty="0">
              <a:latin typeface="微软雅黑" panose="020B0503020204020204" charset="-122"/>
              <a:ea typeface="微软雅黑" panose="020B0503020204020204" charset="-122"/>
            </a:endParaRPr>
          </a:p>
        </p:txBody>
      </p:sp>
      <p:sp>
        <p:nvSpPr>
          <p:cNvPr id="23556" name="Text Box 4"/>
          <p:cNvSpPr txBox="1">
            <a:spLocks noChangeArrowheads="1"/>
          </p:cNvSpPr>
          <p:nvPr/>
        </p:nvSpPr>
        <p:spPr bwMode="auto">
          <a:xfrm>
            <a:off x="1774824" y="2170113"/>
            <a:ext cx="9073703" cy="2708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200" b="1" dirty="0">
                <a:latin typeface="楷体_GB2312" panose="02010609030101010101"/>
                <a:ea typeface="微软雅黑" panose="020B0503020204020204" charset="-122"/>
              </a:rPr>
              <a:t>①巩固封建统治，希望有所作为，不当亡国之君；</a:t>
            </a:r>
            <a:endParaRPr lang="zh-CN" altLang="en-US" sz="3200" b="1" dirty="0">
              <a:latin typeface="楷体_GB2312" panose="02010609030101010101"/>
              <a:ea typeface="微软雅黑" panose="020B0503020204020204" charset="-122"/>
            </a:endParaRPr>
          </a:p>
          <a:p>
            <a:pPr>
              <a:lnSpc>
                <a:spcPct val="150000"/>
              </a:lnSpc>
              <a:spcBef>
                <a:spcPct val="50000"/>
              </a:spcBef>
            </a:pPr>
            <a:r>
              <a:rPr lang="zh-CN" altLang="en-US" sz="3200" b="1" dirty="0">
                <a:latin typeface="楷体_GB2312" panose="02010609030101010101"/>
                <a:ea typeface="微软雅黑" panose="020B0503020204020204" charset="-122"/>
              </a:rPr>
              <a:t>②</a:t>
            </a:r>
            <a:r>
              <a:rPr lang="en-US" altLang="zh-CN" sz="3200" b="1" dirty="0">
                <a:latin typeface="楷体_GB2312" panose="02010609030101010101"/>
                <a:ea typeface="微软雅黑" panose="020B0503020204020204" charset="-122"/>
              </a:rPr>
              <a:t> </a:t>
            </a:r>
            <a:r>
              <a:rPr lang="zh-CN" altLang="en-US" sz="3200" b="1" dirty="0">
                <a:latin typeface="楷体_GB2312" panose="02010609030101010101"/>
                <a:ea typeface="微软雅黑" panose="020B0503020204020204" charset="-122"/>
              </a:rPr>
              <a:t>通过变法从慈禧太后手中夺回最高统治权；</a:t>
            </a:r>
            <a:endParaRPr lang="zh-CN" altLang="en-US" sz="3200" b="1" dirty="0">
              <a:latin typeface="楷体_GB2312" panose="02010609030101010101"/>
              <a:ea typeface="微软雅黑" panose="020B0503020204020204" charset="-122"/>
            </a:endParaRPr>
          </a:p>
          <a:p>
            <a:pPr>
              <a:lnSpc>
                <a:spcPct val="150000"/>
              </a:lnSpc>
              <a:spcBef>
                <a:spcPct val="50000"/>
              </a:spcBef>
            </a:pPr>
            <a:r>
              <a:rPr lang="zh-CN" altLang="en-US" sz="3200" b="1" dirty="0">
                <a:latin typeface="楷体_GB2312" panose="02010609030101010101"/>
                <a:ea typeface="微软雅黑" panose="020B0503020204020204" charset="-122"/>
              </a:rPr>
              <a:t>③</a:t>
            </a:r>
            <a:r>
              <a:rPr lang="en-US" altLang="zh-CN" sz="3200" b="1" dirty="0">
                <a:latin typeface="楷体_GB2312" panose="02010609030101010101"/>
                <a:ea typeface="微软雅黑" panose="020B0503020204020204" charset="-122"/>
              </a:rPr>
              <a:t> </a:t>
            </a:r>
            <a:r>
              <a:rPr lang="zh-CN" altLang="en-US" sz="3200" b="1" dirty="0">
                <a:latin typeface="楷体_GB2312" panose="02010609030101010101"/>
                <a:ea typeface="微软雅黑" panose="020B0503020204020204" charset="-122"/>
              </a:rPr>
              <a:t>也有爱国、保国、抵制外强的思想。</a:t>
            </a:r>
            <a:endParaRPr lang="zh-CN" altLang="en-US" sz="3200" b="1" dirty="0">
              <a:latin typeface="楷体_GB2312" panose="02010609030101010101"/>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3556">
                                            <p:txEl>
                                              <p:charRg st="0" end="25"/>
                                            </p:txEl>
                                          </p:spTgt>
                                        </p:tgtEl>
                                        <p:attrNameLst>
                                          <p:attrName>style.visibility</p:attrName>
                                        </p:attrNameLst>
                                      </p:cBhvr>
                                      <p:to>
                                        <p:strVal val="visible"/>
                                      </p:to>
                                    </p:set>
                                    <p:animEffect transition="in" filter="fade">
                                      <p:cBhvr>
                                        <p:cTn id="7" dur="1000"/>
                                        <p:tgtEl>
                                          <p:spTgt spid="23556">
                                            <p:txEl>
                                              <p:charRg st="0" end="25"/>
                                            </p:txEl>
                                          </p:spTgt>
                                        </p:tgtEl>
                                      </p:cBhvr>
                                    </p:animEffect>
                                    <p:anim calcmode="lin" valueType="num">
                                      <p:cBhvr>
                                        <p:cTn id="8" dur="1000" fill="hold"/>
                                        <p:tgtEl>
                                          <p:spTgt spid="23556">
                                            <p:txEl>
                                              <p:charRg st="0" end="25"/>
                                            </p:txEl>
                                          </p:spTgt>
                                        </p:tgtEl>
                                        <p:attrNameLst>
                                          <p:attrName>ppt_x</p:attrName>
                                        </p:attrNameLst>
                                      </p:cBhvr>
                                      <p:tavLst>
                                        <p:tav tm="0">
                                          <p:val>
                                            <p:strVal val="#ppt_x"/>
                                          </p:val>
                                        </p:tav>
                                        <p:tav tm="100000">
                                          <p:val>
                                            <p:strVal val="#ppt_x"/>
                                          </p:val>
                                        </p:tav>
                                      </p:tavLst>
                                    </p:anim>
                                    <p:anim calcmode="lin" valueType="num">
                                      <p:cBhvr>
                                        <p:cTn id="9" dur="1000" fill="hold"/>
                                        <p:tgtEl>
                                          <p:spTgt spid="23556">
                                            <p:txEl>
                                              <p:charRg st="0" end="25"/>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23556">
                                            <p:txEl>
                                              <p:charRg st="25" end="48"/>
                                            </p:txEl>
                                          </p:spTgt>
                                        </p:tgtEl>
                                        <p:attrNameLst>
                                          <p:attrName>style.visibility</p:attrName>
                                        </p:attrNameLst>
                                      </p:cBhvr>
                                      <p:to>
                                        <p:strVal val="visible"/>
                                      </p:to>
                                    </p:set>
                                    <p:animEffect transition="in" filter="fade">
                                      <p:cBhvr>
                                        <p:cTn id="14" dur="1000"/>
                                        <p:tgtEl>
                                          <p:spTgt spid="23556">
                                            <p:txEl>
                                              <p:charRg st="25" end="48"/>
                                            </p:txEl>
                                          </p:spTgt>
                                        </p:tgtEl>
                                      </p:cBhvr>
                                    </p:animEffect>
                                    <p:anim calcmode="lin" valueType="num">
                                      <p:cBhvr>
                                        <p:cTn id="15" dur="1000" fill="hold"/>
                                        <p:tgtEl>
                                          <p:spTgt spid="23556">
                                            <p:txEl>
                                              <p:charRg st="25" end="48"/>
                                            </p:txEl>
                                          </p:spTgt>
                                        </p:tgtEl>
                                        <p:attrNameLst>
                                          <p:attrName>ppt_x</p:attrName>
                                        </p:attrNameLst>
                                      </p:cBhvr>
                                      <p:tavLst>
                                        <p:tav tm="0">
                                          <p:val>
                                            <p:strVal val="#ppt_x"/>
                                          </p:val>
                                        </p:tav>
                                        <p:tav tm="100000">
                                          <p:val>
                                            <p:strVal val="#ppt_x"/>
                                          </p:val>
                                        </p:tav>
                                      </p:tavLst>
                                    </p:anim>
                                    <p:anim calcmode="lin" valueType="num">
                                      <p:cBhvr>
                                        <p:cTn id="16" dur="1000" fill="hold"/>
                                        <p:tgtEl>
                                          <p:spTgt spid="23556">
                                            <p:txEl>
                                              <p:charRg st="25" end="48"/>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23556">
                                            <p:txEl>
                                              <p:charRg st="48" end="64"/>
                                            </p:txEl>
                                          </p:spTgt>
                                        </p:tgtEl>
                                        <p:attrNameLst>
                                          <p:attrName>style.visibility</p:attrName>
                                        </p:attrNameLst>
                                      </p:cBhvr>
                                      <p:to>
                                        <p:strVal val="visible"/>
                                      </p:to>
                                    </p:set>
                                    <p:animEffect transition="in" filter="fade">
                                      <p:cBhvr>
                                        <p:cTn id="21" dur="1000"/>
                                        <p:tgtEl>
                                          <p:spTgt spid="23556">
                                            <p:txEl>
                                              <p:charRg st="48" end="64"/>
                                            </p:txEl>
                                          </p:spTgt>
                                        </p:tgtEl>
                                      </p:cBhvr>
                                    </p:animEffect>
                                    <p:anim calcmode="lin" valueType="num">
                                      <p:cBhvr>
                                        <p:cTn id="22" dur="1000" fill="hold"/>
                                        <p:tgtEl>
                                          <p:spTgt spid="23556">
                                            <p:txEl>
                                              <p:charRg st="48" end="64"/>
                                            </p:txEl>
                                          </p:spTgt>
                                        </p:tgtEl>
                                        <p:attrNameLst>
                                          <p:attrName>ppt_x</p:attrName>
                                        </p:attrNameLst>
                                      </p:cBhvr>
                                      <p:tavLst>
                                        <p:tav tm="0">
                                          <p:val>
                                            <p:strVal val="#ppt_x"/>
                                          </p:val>
                                        </p:tav>
                                        <p:tav tm="100000">
                                          <p:val>
                                            <p:strVal val="#ppt_x"/>
                                          </p:val>
                                        </p:tav>
                                      </p:tavLst>
                                    </p:anim>
                                    <p:anim calcmode="lin" valueType="num">
                                      <p:cBhvr>
                                        <p:cTn id="23" dur="1000" fill="hold"/>
                                        <p:tgtEl>
                                          <p:spTgt spid="23556">
                                            <p:txEl>
                                              <p:charRg st="48" end="6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 Box 37"/>
          <p:cNvSpPr txBox="1">
            <a:spLocks noChangeArrowheads="1"/>
          </p:cNvSpPr>
          <p:nvPr/>
        </p:nvSpPr>
        <p:spPr bwMode="auto">
          <a:xfrm>
            <a:off x="1166779" y="549275"/>
            <a:ext cx="4300572" cy="437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70000"/>
              </a:lnSpc>
              <a:spcBef>
                <a:spcPct val="50000"/>
              </a:spcBef>
            </a:pPr>
            <a:r>
              <a:rPr lang="en-US" altLang="zh-CN" sz="3200" b="1" dirty="0">
                <a:latin typeface="微软雅黑" panose="020B0503020204020204" charset="-122"/>
                <a:ea typeface="微软雅黑" panose="020B0503020204020204" charset="-122"/>
              </a:rPr>
              <a:t>2. </a:t>
            </a:r>
            <a:r>
              <a:rPr lang="zh-CN" altLang="en-US" sz="3200" b="1" dirty="0">
                <a:latin typeface="微软雅黑" panose="020B0503020204020204" charset="-122"/>
                <a:ea typeface="微软雅黑" panose="020B0503020204020204" charset="-122"/>
              </a:rPr>
              <a:t>百日维新的内容</a:t>
            </a:r>
            <a:endParaRPr lang="zh-CN" altLang="en-US" sz="3200" b="1" dirty="0">
              <a:latin typeface="微软雅黑" panose="020B0503020204020204" charset="-122"/>
              <a:ea typeface="微软雅黑" panose="020B0503020204020204" charset="-122"/>
            </a:endParaRPr>
          </a:p>
        </p:txBody>
      </p:sp>
      <p:graphicFrame>
        <p:nvGraphicFramePr>
          <p:cNvPr id="15383" name="表格 15382"/>
          <p:cNvGraphicFramePr/>
          <p:nvPr/>
        </p:nvGraphicFramePr>
        <p:xfrm>
          <a:off x="2284413" y="1258888"/>
          <a:ext cx="7572375" cy="4884736"/>
        </p:xfrm>
        <a:graphic>
          <a:graphicData uri="http://schemas.openxmlformats.org/drawingml/2006/table">
            <a:tbl>
              <a:tblPr/>
              <a:tblGrid>
                <a:gridCol w="2253615"/>
                <a:gridCol w="5318760"/>
              </a:tblGrid>
              <a:tr h="1127873">
                <a:tc gridSpan="2">
                  <a:txBody>
                    <a:bodyPr/>
                    <a:lstStyle/>
                    <a:p>
                      <a:pPr marL="0" lvl="0" indent="0" algn="ctr">
                        <a:buNone/>
                      </a:pPr>
                      <a:r>
                        <a:rPr lang="zh-CN" altLang="en-US" sz="4000" b="1" dirty="0">
                          <a:solidFill>
                            <a:schemeClr val="tx1"/>
                          </a:solidFill>
                          <a:latin typeface="微软雅黑" panose="020B0503020204020204" charset="-122"/>
                          <a:ea typeface="微软雅黑" panose="020B0503020204020204" charset="-122"/>
                        </a:rPr>
                        <a:t>戊戌变法的主要内容</a:t>
                      </a:r>
                      <a:endParaRPr lang="zh-CN" altLang="en-US" sz="4000" b="1" dirty="0">
                        <a:solidFill>
                          <a:schemeClr val="tx1"/>
                        </a:solidFill>
                        <a:latin typeface="微软雅黑" panose="020B0503020204020204" charset="-122"/>
                        <a:ea typeface="微软雅黑" panose="020B0503020204020204" charset="-122"/>
                      </a:endParaRPr>
                    </a:p>
                    <a:p>
                      <a:pPr marL="0" lvl="0" indent="0" algn="ctr">
                        <a:buNone/>
                      </a:pPr>
                      <a:r>
                        <a:rPr lang="zh-CN" altLang="en-US" sz="2800" b="1" dirty="0">
                          <a:solidFill>
                            <a:schemeClr val="tx1"/>
                          </a:solidFill>
                          <a:latin typeface="微软雅黑" panose="020B0503020204020204" charset="-122"/>
                          <a:ea typeface="微软雅黑" panose="020B0503020204020204" charset="-122"/>
                        </a:rPr>
                        <a:t>（除“旧”布“新”</a:t>
                      </a:r>
                      <a:r>
                        <a:rPr lang="en-US" altLang="x-none" sz="2800" b="1" dirty="0">
                          <a:solidFill>
                            <a:schemeClr val="tx1"/>
                          </a:solidFill>
                          <a:latin typeface="微软雅黑" panose="020B0503020204020204" charset="-122"/>
                          <a:ea typeface="微软雅黑" panose="020B0503020204020204" charset="-122"/>
                        </a:rPr>
                        <a:t>)</a:t>
                      </a:r>
                      <a:endParaRPr lang="en-US" altLang="x-none" sz="2800" b="1" dirty="0">
                        <a:solidFill>
                          <a:schemeClr val="tx1"/>
                        </a:solidFill>
                        <a:latin typeface="微软雅黑" panose="020B0503020204020204" charset="-122"/>
                        <a:ea typeface="微软雅黑" panose="020B0503020204020204" charset="-122"/>
                      </a:endParaRPr>
                    </a:p>
                  </a:txBody>
                  <a:tcPr marT="45730" marB="45730">
                    <a:lnL w="76200" cap="flat" cmpd="sng">
                      <a:solidFill>
                        <a:schemeClr val="tx1"/>
                      </a:solidFill>
                      <a:prstDash val="solid"/>
                      <a:headEnd type="none" w="med" len="med"/>
                      <a:tailEnd type="none" w="med" len="med"/>
                    </a:lnL>
                    <a:lnR w="76200" cap="flat" cmpd="sng">
                      <a:solidFill>
                        <a:schemeClr val="tx1"/>
                      </a:solidFill>
                      <a:prstDash val="solid"/>
                      <a:headEnd type="none" w="med" len="med"/>
                      <a:tailEnd type="none" w="med" len="med"/>
                    </a:lnR>
                    <a:lnT w="762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hMerge="1">
                  <a:tcPr>
                    <a:lnR w="76200" cap="flat" cmpd="sng">
                      <a:solidFill>
                        <a:schemeClr val="tx1"/>
                      </a:solidFill>
                      <a:prstDash val="solid"/>
                      <a:headEnd type="none" w="med" len="med"/>
                      <a:tailEnd type="none" w="med" len="med"/>
                    </a:lnR>
                    <a:lnT w="762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tcPr>
                </a:tc>
              </a:tr>
              <a:tr h="972402">
                <a:tc>
                  <a:txBody>
                    <a:bodyPr/>
                    <a:lstStyle/>
                    <a:p>
                      <a:pPr marL="0" lvl="0" indent="0" algn="ctr">
                        <a:buNone/>
                      </a:pPr>
                      <a:endParaRPr lang="en-US" altLang="zh-CN" sz="1800" b="1" dirty="0">
                        <a:solidFill>
                          <a:schemeClr val="tx1"/>
                        </a:solidFill>
                        <a:latin typeface="微软雅黑" panose="020B0503020204020204" charset="-122"/>
                        <a:ea typeface="微软雅黑" panose="020B0503020204020204" charset="-122"/>
                      </a:endParaRPr>
                    </a:p>
                    <a:p>
                      <a:pPr marL="0" lvl="0" indent="0">
                        <a:buNone/>
                      </a:pPr>
                      <a:endParaRPr lang="zh-CN" altLang="en-US" sz="1800" b="1" dirty="0">
                        <a:solidFill>
                          <a:schemeClr val="tx1"/>
                        </a:solidFill>
                        <a:latin typeface="微软雅黑" panose="020B0503020204020204" charset="-122"/>
                        <a:ea typeface="微软雅黑" panose="020B0503020204020204" charset="-122"/>
                      </a:endParaRPr>
                    </a:p>
                  </a:txBody>
                  <a:tcPr marT="45730" marB="45730">
                    <a:lnL w="762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sz="2200" b="1" dirty="0">
                        <a:solidFill>
                          <a:srgbClr val="FF3300"/>
                        </a:solidFill>
                        <a:latin typeface="微软雅黑" panose="020B0503020204020204" charset="-122"/>
                        <a:ea typeface="微软雅黑" panose="020B0503020204020204" charset="-122"/>
                      </a:endParaRPr>
                    </a:p>
                  </a:txBody>
                  <a:tcPr marT="45730" marB="45730">
                    <a:lnL w="28575" cap="flat" cmpd="sng">
                      <a:solidFill>
                        <a:schemeClr val="tx1"/>
                      </a:solidFill>
                      <a:prstDash val="solid"/>
                      <a:headEnd type="none" w="med" len="med"/>
                      <a:tailEnd type="none" w="med" len="med"/>
                    </a:lnL>
                    <a:lnR w="762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905712">
                <a:tc>
                  <a:txBody>
                    <a:bodyPr/>
                    <a:lstStyle/>
                    <a:p>
                      <a:pPr marL="0" lvl="0" indent="0" algn="ctr">
                        <a:buNone/>
                      </a:pPr>
                      <a:endParaRPr lang="zh-CN" altLang="en-US" sz="1800" b="1" dirty="0">
                        <a:solidFill>
                          <a:schemeClr val="tx1"/>
                        </a:solidFill>
                        <a:latin typeface="微软雅黑" panose="020B0503020204020204" charset="-122"/>
                        <a:ea typeface="微软雅黑" panose="020B0503020204020204" charset="-122"/>
                      </a:endParaRPr>
                    </a:p>
                  </a:txBody>
                  <a:tcPr marT="45730" marB="45730">
                    <a:lnL w="762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sz="2200" b="1" dirty="0">
                        <a:solidFill>
                          <a:srgbClr val="FF3300"/>
                        </a:solidFill>
                        <a:latin typeface="微软雅黑" panose="020B0503020204020204" charset="-122"/>
                        <a:ea typeface="微软雅黑" panose="020B0503020204020204" charset="-122"/>
                      </a:endParaRPr>
                    </a:p>
                  </a:txBody>
                  <a:tcPr marT="45730" marB="45730">
                    <a:lnL w="28575" cap="flat" cmpd="sng">
                      <a:solidFill>
                        <a:schemeClr val="tx1"/>
                      </a:solidFill>
                      <a:prstDash val="solid"/>
                      <a:headEnd type="none" w="med" len="med"/>
                      <a:tailEnd type="none" w="med" len="med"/>
                    </a:lnL>
                    <a:lnR w="762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906347">
                <a:tc>
                  <a:txBody>
                    <a:bodyPr/>
                    <a:lstStyle/>
                    <a:p>
                      <a:pPr marL="0" lvl="0" indent="0" algn="ctr">
                        <a:buNone/>
                      </a:pPr>
                      <a:endParaRPr lang="zh-CN" altLang="en-US" sz="1800" b="1" dirty="0">
                        <a:solidFill>
                          <a:schemeClr val="tx1"/>
                        </a:solidFill>
                        <a:latin typeface="微软雅黑" panose="020B0503020204020204" charset="-122"/>
                        <a:ea typeface="微软雅黑" panose="020B0503020204020204" charset="-122"/>
                      </a:endParaRPr>
                    </a:p>
                  </a:txBody>
                  <a:tcPr marT="45730" marB="45730">
                    <a:lnL w="762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sz="2200" b="1" dirty="0">
                        <a:solidFill>
                          <a:srgbClr val="FF3300"/>
                        </a:solidFill>
                        <a:latin typeface="微软雅黑" panose="020B0503020204020204" charset="-122"/>
                        <a:ea typeface="微软雅黑" panose="020B0503020204020204" charset="-122"/>
                      </a:endParaRPr>
                    </a:p>
                  </a:txBody>
                  <a:tcPr marT="45730" marB="45730">
                    <a:lnL w="28575" cap="flat" cmpd="sng">
                      <a:solidFill>
                        <a:schemeClr val="tx1"/>
                      </a:solidFill>
                      <a:prstDash val="solid"/>
                      <a:headEnd type="none" w="med" len="med"/>
                      <a:tailEnd type="none" w="med" len="med"/>
                    </a:lnL>
                    <a:lnR w="762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972402">
                <a:tc>
                  <a:txBody>
                    <a:bodyPr/>
                    <a:lstStyle/>
                    <a:p>
                      <a:pPr marL="0" lvl="0" indent="0" algn="ctr">
                        <a:buNone/>
                      </a:pPr>
                      <a:endParaRPr lang="zh-CN" altLang="en-US" sz="1800" b="1" dirty="0">
                        <a:solidFill>
                          <a:schemeClr val="tx1"/>
                        </a:solidFill>
                        <a:latin typeface="微软雅黑" panose="020B0503020204020204" charset="-122"/>
                        <a:ea typeface="微软雅黑" panose="020B0503020204020204" charset="-122"/>
                      </a:endParaRPr>
                    </a:p>
                  </a:txBody>
                  <a:tcPr marT="45730" marB="45730">
                    <a:lnL w="762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76200" cap="flat" cmpd="sng">
                      <a:solidFill>
                        <a:schemeClr val="tx1"/>
                      </a:solidFill>
                      <a:prstDash val="solid"/>
                      <a:headEnd type="none" w="med" len="med"/>
                      <a:tailEnd type="none" w="med" len="med"/>
                    </a:lnB>
                    <a:lnTlToBr>
                      <a:noFill/>
                    </a:lnTlToBr>
                    <a:lnBlToTr>
                      <a:noFill/>
                    </a:lnBlToTr>
                    <a:noFill/>
                  </a:tcPr>
                </a:tc>
                <a:tc>
                  <a:txBody>
                    <a:bodyPr/>
                    <a:lstStyle/>
                    <a:p>
                      <a:pPr marL="0" lvl="0" indent="0" algn="ctr">
                        <a:buNone/>
                      </a:pPr>
                      <a:endParaRPr lang="en-US" altLang="zh-CN" sz="2200" b="1" dirty="0">
                        <a:solidFill>
                          <a:srgbClr val="FF3300"/>
                        </a:solidFill>
                        <a:latin typeface="微软雅黑" panose="020B0503020204020204" charset="-122"/>
                        <a:ea typeface="微软雅黑" panose="020B0503020204020204" charset="-122"/>
                      </a:endParaRPr>
                    </a:p>
                    <a:p>
                      <a:pPr marL="0" lvl="0" indent="0">
                        <a:buNone/>
                      </a:pPr>
                      <a:endParaRPr lang="zh-CN" altLang="en-US" sz="1800" b="1" dirty="0">
                        <a:solidFill>
                          <a:srgbClr val="FF3300"/>
                        </a:solidFill>
                        <a:latin typeface="微软雅黑" panose="020B0503020204020204" charset="-122"/>
                        <a:ea typeface="微软雅黑" panose="020B0503020204020204" charset="-122"/>
                      </a:endParaRPr>
                    </a:p>
                  </a:txBody>
                  <a:tcPr marT="45730" marB="45730">
                    <a:lnL w="28575" cap="flat" cmpd="sng">
                      <a:solidFill>
                        <a:schemeClr val="tx1"/>
                      </a:solidFill>
                      <a:prstDash val="solid"/>
                      <a:headEnd type="none" w="med" len="med"/>
                      <a:tailEnd type="none" w="med" len="med"/>
                    </a:lnL>
                    <a:lnR w="762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76200"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5402" name="文本框 15401"/>
          <p:cNvSpPr txBox="1">
            <a:spLocks noChangeArrowheads="1"/>
          </p:cNvSpPr>
          <p:nvPr/>
        </p:nvSpPr>
        <p:spPr bwMode="auto">
          <a:xfrm>
            <a:off x="4572000" y="2454275"/>
            <a:ext cx="5259388"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20000"/>
              </a:spcBef>
              <a:buClr>
                <a:schemeClr val="tx1"/>
              </a:buClr>
              <a:buFont typeface="Wingdings" panose="05000000000000000000" pitchFamily="2" charset="2"/>
              <a:buNone/>
            </a:pPr>
            <a:r>
              <a:rPr lang="zh-CN" altLang="en-US" sz="2400" b="1" dirty="0">
                <a:latin typeface="微软雅黑" panose="020B0503020204020204" charset="-122"/>
                <a:ea typeface="微软雅黑" panose="020B0503020204020204" charset="-122"/>
                <a:cs typeface="仿宋_GB2312"/>
              </a:rPr>
              <a:t>鼓励私人兴办工矿企业，发展农、工、商业；改革财政，编制国家预算</a:t>
            </a:r>
            <a:endParaRPr lang="zh-CN" altLang="en-US" sz="2400" b="1" dirty="0">
              <a:latin typeface="微软雅黑" panose="020B0503020204020204" charset="-122"/>
              <a:ea typeface="微软雅黑" panose="020B0503020204020204" charset="-122"/>
              <a:cs typeface="仿宋_GB2312"/>
            </a:endParaRPr>
          </a:p>
        </p:txBody>
      </p:sp>
      <p:sp>
        <p:nvSpPr>
          <p:cNvPr id="15403" name="文本框 15402"/>
          <p:cNvSpPr txBox="1">
            <a:spLocks noChangeArrowheads="1"/>
          </p:cNvSpPr>
          <p:nvPr/>
        </p:nvSpPr>
        <p:spPr bwMode="auto">
          <a:xfrm>
            <a:off x="4572000" y="3582988"/>
            <a:ext cx="53149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20000"/>
              </a:spcBef>
              <a:buClr>
                <a:schemeClr val="tx1"/>
              </a:buClr>
              <a:buFont typeface="Wingdings" panose="05000000000000000000" pitchFamily="2" charset="2"/>
              <a:buNone/>
            </a:pPr>
            <a:r>
              <a:rPr lang="zh-CN" altLang="en-US" sz="2400" b="1">
                <a:latin typeface="微软雅黑" panose="020B0503020204020204" charset="-122"/>
                <a:ea typeface="微软雅黑" panose="020B0503020204020204" charset="-122"/>
                <a:cs typeface="仿宋_GB2312"/>
              </a:rPr>
              <a:t>裁撤冗官冗员，允许官民上书言事</a:t>
            </a:r>
            <a:endParaRPr lang="zh-CN" altLang="en-US" sz="2400" b="1">
              <a:latin typeface="微软雅黑" panose="020B0503020204020204" charset="-122"/>
              <a:ea typeface="微软雅黑" panose="020B0503020204020204" charset="-122"/>
              <a:cs typeface="仿宋_GB2312"/>
            </a:endParaRPr>
          </a:p>
        </p:txBody>
      </p:sp>
      <p:sp>
        <p:nvSpPr>
          <p:cNvPr id="15404" name="文本框 15403"/>
          <p:cNvSpPr txBox="1">
            <a:spLocks noChangeArrowheads="1"/>
          </p:cNvSpPr>
          <p:nvPr/>
        </p:nvSpPr>
        <p:spPr bwMode="auto">
          <a:xfrm>
            <a:off x="4572000" y="4481513"/>
            <a:ext cx="52832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20000"/>
              </a:spcBef>
              <a:buClr>
                <a:schemeClr val="tx1"/>
              </a:buClr>
              <a:buFont typeface="Wingdings" panose="05000000000000000000" pitchFamily="2" charset="2"/>
              <a:buNone/>
            </a:pPr>
            <a:r>
              <a:rPr lang="zh-CN" altLang="en-US" sz="2400" b="1">
                <a:latin typeface="微软雅黑" panose="020B0503020204020204" charset="-122"/>
                <a:ea typeface="微软雅黑" panose="020B0503020204020204" charset="-122"/>
                <a:cs typeface="仿宋_GB2312"/>
              </a:rPr>
              <a:t>废除八股，改试策论，开办新式学堂</a:t>
            </a:r>
            <a:endParaRPr lang="zh-CN" altLang="en-US" sz="2400" b="1">
              <a:latin typeface="微软雅黑" panose="020B0503020204020204" charset="-122"/>
              <a:ea typeface="微软雅黑" panose="020B0503020204020204" charset="-122"/>
              <a:cs typeface="仿宋_GB2312"/>
            </a:endParaRPr>
          </a:p>
        </p:txBody>
      </p:sp>
      <p:sp>
        <p:nvSpPr>
          <p:cNvPr id="15405" name="文本框 15404"/>
          <p:cNvSpPr txBox="1">
            <a:spLocks noChangeArrowheads="1"/>
          </p:cNvSpPr>
          <p:nvPr/>
        </p:nvSpPr>
        <p:spPr bwMode="auto">
          <a:xfrm>
            <a:off x="4572000" y="5416550"/>
            <a:ext cx="364648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a:latin typeface="微软雅黑" panose="020B0503020204020204" charset="-122"/>
                <a:ea typeface="微软雅黑" panose="020B0503020204020204" charset="-122"/>
                <a:cs typeface="仿宋_GB2312"/>
              </a:rPr>
              <a:t>裁减绿营，训练新式军队</a:t>
            </a:r>
            <a:endParaRPr lang="zh-CN" altLang="en-US" sz="2400" b="1">
              <a:latin typeface="微软雅黑" panose="020B0503020204020204" charset="-122"/>
              <a:ea typeface="微软雅黑" panose="020B0503020204020204" charset="-122"/>
              <a:cs typeface="仿宋_GB2312"/>
            </a:endParaRPr>
          </a:p>
        </p:txBody>
      </p:sp>
      <p:sp>
        <p:nvSpPr>
          <p:cNvPr id="21529" name="文本框 15405"/>
          <p:cNvSpPr txBox="1">
            <a:spLocks noChangeArrowheads="1"/>
          </p:cNvSpPr>
          <p:nvPr/>
        </p:nvSpPr>
        <p:spPr bwMode="auto">
          <a:xfrm>
            <a:off x="2500313" y="2619375"/>
            <a:ext cx="18034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charset="-122"/>
                <a:ea typeface="微软雅黑" panose="020B0503020204020204" charset="-122"/>
              </a:rPr>
              <a:t>经济方面</a:t>
            </a:r>
            <a:endParaRPr lang="zh-CN" altLang="en-US" sz="2800" b="1" dirty="0">
              <a:latin typeface="微软雅黑" panose="020B0503020204020204" charset="-122"/>
              <a:ea typeface="微软雅黑" panose="020B0503020204020204" charset="-122"/>
            </a:endParaRPr>
          </a:p>
        </p:txBody>
      </p:sp>
      <p:sp>
        <p:nvSpPr>
          <p:cNvPr id="21530" name="文本框 15406"/>
          <p:cNvSpPr txBox="1">
            <a:spLocks noChangeArrowheads="1"/>
          </p:cNvSpPr>
          <p:nvPr/>
        </p:nvSpPr>
        <p:spPr bwMode="auto">
          <a:xfrm>
            <a:off x="2500313" y="3556000"/>
            <a:ext cx="19843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charset="-122"/>
                <a:ea typeface="微软雅黑" panose="020B0503020204020204" charset="-122"/>
              </a:rPr>
              <a:t>政治方面</a:t>
            </a:r>
            <a:endParaRPr lang="zh-CN" altLang="en-US" sz="2800" b="1" dirty="0">
              <a:latin typeface="微软雅黑" panose="020B0503020204020204" charset="-122"/>
              <a:ea typeface="微软雅黑" panose="020B0503020204020204" charset="-122"/>
            </a:endParaRPr>
          </a:p>
        </p:txBody>
      </p:sp>
      <p:sp>
        <p:nvSpPr>
          <p:cNvPr id="21531" name="文本框 15407"/>
          <p:cNvSpPr txBox="1">
            <a:spLocks noChangeArrowheads="1"/>
          </p:cNvSpPr>
          <p:nvPr/>
        </p:nvSpPr>
        <p:spPr bwMode="auto">
          <a:xfrm>
            <a:off x="2500313" y="4419600"/>
            <a:ext cx="1893887"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charset="-122"/>
                <a:ea typeface="微软雅黑" panose="020B0503020204020204" charset="-122"/>
              </a:rPr>
              <a:t>文化方面</a:t>
            </a:r>
            <a:endParaRPr lang="zh-CN" altLang="en-US" sz="2800" b="1" dirty="0">
              <a:latin typeface="微软雅黑" panose="020B0503020204020204" charset="-122"/>
              <a:ea typeface="微软雅黑" panose="020B0503020204020204" charset="-122"/>
            </a:endParaRPr>
          </a:p>
        </p:txBody>
      </p:sp>
      <p:sp>
        <p:nvSpPr>
          <p:cNvPr id="21532" name="文本框 15408"/>
          <p:cNvSpPr txBox="1">
            <a:spLocks noChangeArrowheads="1"/>
          </p:cNvSpPr>
          <p:nvPr/>
        </p:nvSpPr>
        <p:spPr bwMode="auto">
          <a:xfrm>
            <a:off x="2500313" y="5356225"/>
            <a:ext cx="18923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charset="-122"/>
                <a:ea typeface="微软雅黑" panose="020B0503020204020204" charset="-122"/>
              </a:rPr>
              <a:t>军事方面</a:t>
            </a:r>
            <a:endParaRPr lang="zh-CN" altLang="en-US" sz="2800" b="1" dirty="0">
              <a:latin typeface="微软雅黑" panose="020B0503020204020204" charset="-122"/>
              <a:ea typeface="微软雅黑" panose="020B0503020204020204" charset="-122"/>
            </a:endParaRPr>
          </a:p>
        </p:txBody>
      </p:sp>
      <p:sp>
        <p:nvSpPr>
          <p:cNvPr id="26661" name="Text Box 30"/>
          <p:cNvSpPr txBox="1"/>
          <p:nvPr/>
        </p:nvSpPr>
        <p:spPr>
          <a:xfrm>
            <a:off x="5095868" y="428604"/>
            <a:ext cx="5690869" cy="584775"/>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a:buFontTx/>
              <a:buNone/>
              <a:defRPr/>
            </a:pPr>
            <a:r>
              <a:rPr lang="en-US" altLang="x-none" sz="3200" b="1" noProof="1">
                <a:solidFill>
                  <a:schemeClr val="tx1"/>
                </a:solidFill>
                <a:latin typeface="微软雅黑" panose="020B0503020204020204" charset="-122"/>
                <a:ea typeface="微软雅黑" panose="020B0503020204020204" charset="-122"/>
                <a:cs typeface="+mn-ea"/>
              </a:rPr>
              <a:t>1898.6.11</a:t>
            </a:r>
            <a:r>
              <a:rPr lang="en-US" altLang="zh-CN" sz="3200" b="1" noProof="1">
                <a:solidFill>
                  <a:schemeClr val="tx1"/>
                </a:solidFill>
                <a:latin typeface="微软雅黑" panose="020B0503020204020204" charset="-122"/>
                <a:ea typeface="微软雅黑" panose="020B0503020204020204" charset="-122"/>
                <a:cs typeface="+mn-ea"/>
              </a:rPr>
              <a:t>——</a:t>
            </a:r>
            <a:r>
              <a:rPr lang="en-US" altLang="x-none" sz="3200" b="1" noProof="1">
                <a:solidFill>
                  <a:schemeClr val="tx1"/>
                </a:solidFill>
                <a:latin typeface="微软雅黑" panose="020B0503020204020204" charset="-122"/>
                <a:ea typeface="微软雅黑" panose="020B0503020204020204" charset="-122"/>
                <a:cs typeface="+mn-ea"/>
              </a:rPr>
              <a:t>1898.9.21</a:t>
            </a:r>
            <a:endParaRPr lang="en-US" altLang="x-none" sz="3200" b="1" noProof="1">
              <a:solidFill>
                <a:schemeClr val="tx1"/>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402"/>
                                        </p:tgtEl>
                                        <p:attrNameLst>
                                          <p:attrName>style.visibility</p:attrName>
                                        </p:attrNameLst>
                                      </p:cBhvr>
                                      <p:to>
                                        <p:strVal val="visible"/>
                                      </p:to>
                                    </p:set>
                                    <p:animEffect transition="in" filter="blinds(horizontal)">
                                      <p:cBhvr>
                                        <p:cTn id="7" dur="500"/>
                                        <p:tgtEl>
                                          <p:spTgt spid="1540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403">
                                            <p:txEl>
                                              <p:pRg st="0" end="0"/>
                                            </p:txEl>
                                          </p:spTgt>
                                        </p:tgtEl>
                                        <p:attrNameLst>
                                          <p:attrName>style.visibility</p:attrName>
                                        </p:attrNameLst>
                                      </p:cBhvr>
                                      <p:to>
                                        <p:strVal val="visible"/>
                                      </p:to>
                                    </p:set>
                                    <p:animEffect transition="in" filter="blinds(horizontal)">
                                      <p:cBhvr>
                                        <p:cTn id="12" dur="500"/>
                                        <p:tgtEl>
                                          <p:spTgt spid="1540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5404">
                                            <p:txEl>
                                              <p:pRg st="0" end="0"/>
                                            </p:txEl>
                                          </p:spTgt>
                                        </p:tgtEl>
                                        <p:attrNameLst>
                                          <p:attrName>style.visibility</p:attrName>
                                        </p:attrNameLst>
                                      </p:cBhvr>
                                      <p:to>
                                        <p:strVal val="visible"/>
                                      </p:to>
                                    </p:set>
                                    <p:animEffect transition="in" filter="blinds(horizontal)">
                                      <p:cBhvr>
                                        <p:cTn id="17" dur="500"/>
                                        <p:tgtEl>
                                          <p:spTgt spid="1540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405"/>
                                        </p:tgtEl>
                                        <p:attrNameLst>
                                          <p:attrName>style.visibility</p:attrName>
                                        </p:attrNameLst>
                                      </p:cBhvr>
                                      <p:to>
                                        <p:strVal val="visible"/>
                                      </p:to>
                                    </p:set>
                                    <p:animEffect transition="in" filter="blinds(horizontal)">
                                      <p:cBhvr>
                                        <p:cTn id="22" dur="500"/>
                                        <p:tgtEl>
                                          <p:spTgt spid="154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02" grpId="0"/>
      <p:bldP spid="1540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文本框 17433"/>
          <p:cNvSpPr txBox="1">
            <a:spLocks noChangeArrowheads="1"/>
          </p:cNvSpPr>
          <p:nvPr/>
        </p:nvSpPr>
        <p:spPr bwMode="auto">
          <a:xfrm>
            <a:off x="2135188" y="658813"/>
            <a:ext cx="22320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Arial" panose="020B0604020202020204" pitchFamily="34" charset="0"/>
                <a:ea typeface="微软雅黑" panose="020B0503020204020204" charset="-122"/>
              </a:rPr>
              <a:t>角色扮演</a:t>
            </a:r>
            <a:endParaRPr lang="zh-CN" altLang="en-US" sz="3600" b="1" dirty="0">
              <a:latin typeface="Arial" panose="020B0604020202020204" pitchFamily="34" charset="0"/>
              <a:ea typeface="微软雅黑" panose="020B0503020204020204" charset="-122"/>
            </a:endParaRPr>
          </a:p>
        </p:txBody>
      </p:sp>
      <p:pic>
        <p:nvPicPr>
          <p:cNvPr id="16388" name="图片 17430" descr="20300000206900131064214963132">
            <a:hlinkClick r:id="rId1"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9663" y="3003550"/>
            <a:ext cx="19812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文本框 17434"/>
          <p:cNvSpPr txBox="1">
            <a:spLocks noChangeArrowheads="1"/>
          </p:cNvSpPr>
          <p:nvPr/>
        </p:nvSpPr>
        <p:spPr bwMode="auto">
          <a:xfrm>
            <a:off x="2800350" y="5648325"/>
            <a:ext cx="9239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b="1">
                <a:latin typeface="Arial" panose="020B0604020202020204" pitchFamily="34" charset="0"/>
                <a:ea typeface="仿宋_GB2312"/>
                <a:cs typeface="仿宋_GB2312"/>
              </a:rPr>
              <a:t>实业家</a:t>
            </a:r>
            <a:endParaRPr lang="zh-CN" altLang="en-US" b="1">
              <a:latin typeface="Arial" panose="020B0604020202020204" pitchFamily="34" charset="0"/>
              <a:ea typeface="仿宋_GB2312"/>
              <a:cs typeface="仿宋_GB2312"/>
            </a:endParaRPr>
          </a:p>
        </p:txBody>
      </p:sp>
      <p:pic>
        <p:nvPicPr>
          <p:cNvPr id="16390" name="图片 17435" descr="20110809151700_25290">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79963" y="3016250"/>
            <a:ext cx="18542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文本框 17436"/>
          <p:cNvSpPr txBox="1">
            <a:spLocks noChangeArrowheads="1"/>
          </p:cNvSpPr>
          <p:nvPr/>
        </p:nvSpPr>
        <p:spPr bwMode="auto">
          <a:xfrm>
            <a:off x="4711700" y="5556250"/>
            <a:ext cx="20256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b="1">
                <a:latin typeface="Arial" panose="020B0604020202020204" pitchFamily="34" charset="0"/>
                <a:ea typeface="仿宋_GB2312"/>
                <a:cs typeface="仿宋_GB2312"/>
              </a:rPr>
              <a:t>准备科考的读书人</a:t>
            </a:r>
            <a:endParaRPr lang="zh-CN" altLang="en-US" b="1">
              <a:latin typeface="Arial" panose="020B0604020202020204" pitchFamily="34" charset="0"/>
              <a:ea typeface="仿宋_GB2312"/>
              <a:cs typeface="仿宋_GB2312"/>
            </a:endParaRPr>
          </a:p>
        </p:txBody>
      </p:sp>
      <p:sp>
        <p:nvSpPr>
          <p:cNvPr id="16392" name="文本框 17437"/>
          <p:cNvSpPr txBox="1">
            <a:spLocks noChangeArrowheads="1"/>
          </p:cNvSpPr>
          <p:nvPr/>
        </p:nvSpPr>
        <p:spPr bwMode="auto">
          <a:xfrm>
            <a:off x="7302500" y="5581650"/>
            <a:ext cx="13716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b="1">
                <a:latin typeface="Arial" panose="020B0604020202020204" pitchFamily="34" charset="0"/>
                <a:ea typeface="仿宋_GB2312"/>
                <a:cs typeface="仿宋_GB2312"/>
              </a:rPr>
              <a:t>八旗兵</a:t>
            </a:r>
            <a:endParaRPr lang="zh-CN" altLang="en-US" b="1">
              <a:latin typeface="Arial" panose="020B0604020202020204" pitchFamily="34" charset="0"/>
              <a:ea typeface="仿宋_GB2312"/>
              <a:cs typeface="仿宋_GB2312"/>
            </a:endParaRPr>
          </a:p>
        </p:txBody>
      </p:sp>
      <p:pic>
        <p:nvPicPr>
          <p:cNvPr id="16393" name="图片 17438" descr="69511239238433187">
            <a:hlinkClick r:id="" action="ppaction://noaction"/>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9450" y="3016250"/>
            <a:ext cx="1919288"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0" name="Rectangle 3"/>
          <p:cNvSpPr>
            <a:spLocks noGrp="1" noChangeArrowheads="1"/>
          </p:cNvSpPr>
          <p:nvPr/>
        </p:nvSpPr>
        <p:spPr bwMode="auto">
          <a:xfrm>
            <a:off x="1725589" y="1340768"/>
            <a:ext cx="8361362"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nSpc>
                <a:spcPct val="150000"/>
              </a:lnSpc>
              <a:spcBef>
                <a:spcPct val="20000"/>
              </a:spcBef>
            </a:pPr>
            <a:r>
              <a:rPr lang="en-US" altLang="zh-CN" sz="3200" dirty="0">
                <a:solidFill>
                  <a:schemeClr val="hlink"/>
                </a:solidFill>
                <a:latin typeface="微软雅黑" panose="020B0503020204020204" charset="-122"/>
                <a:ea typeface="微软雅黑" panose="020B0503020204020204" charset="-122"/>
              </a:rPr>
              <a:t>         </a:t>
            </a:r>
            <a:r>
              <a:rPr lang="zh-CN" altLang="en-US" sz="3200" b="1" dirty="0">
                <a:latin typeface="微软雅黑" panose="020B0503020204020204" charset="-122"/>
                <a:ea typeface="微软雅黑" panose="020B0503020204020204" charset="-122"/>
              </a:rPr>
              <a:t>请同学们根据下面三个角色，谈谈百日维新对你们的影响？</a:t>
            </a:r>
            <a:endParaRPr lang="zh-CN" altLang="en-US" sz="32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0">
                                            <p:txEl>
                                              <p:pRg st="0" end="0"/>
                                            </p:txEl>
                                          </p:spTgt>
                                        </p:tgtEl>
                                        <p:attrNameLst>
                                          <p:attrName>style.visibility</p:attrName>
                                        </p:attrNameLst>
                                      </p:cBhvr>
                                      <p:to>
                                        <p:strVal val="visible"/>
                                      </p:to>
                                    </p:set>
                                    <p:animEffect transition="in" filter="fade">
                                      <p:cBhvr>
                                        <p:cTn id="7" dur="2000"/>
                                        <p:tgtEl>
                                          <p:spTgt spid="2765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nodeType="clickEffect">
                                  <p:stCondLst>
                                    <p:cond delay="0"/>
                                  </p:stCondLst>
                                  <p:childTnLst>
                                    <p:set>
                                      <p:cBhvr>
                                        <p:cTn id="11" dur="1" fill="hold">
                                          <p:stCondLst>
                                            <p:cond delay="0"/>
                                          </p:stCondLst>
                                        </p:cTn>
                                        <p:tgtEl>
                                          <p:spTgt spid="16388"/>
                                        </p:tgtEl>
                                        <p:attrNameLst>
                                          <p:attrName>style.visibility</p:attrName>
                                        </p:attrNameLst>
                                      </p:cBhvr>
                                      <p:to>
                                        <p:strVal val="visible"/>
                                      </p:to>
                                    </p:set>
                                    <p:animEffect transition="in" filter="fade">
                                      <p:cBhvr>
                                        <p:cTn id="12" dur="800" decel="100000"/>
                                        <p:tgtEl>
                                          <p:spTgt spid="16388"/>
                                        </p:tgtEl>
                                      </p:cBhvr>
                                    </p:animEffect>
                                    <p:anim calcmode="lin" valueType="num">
                                      <p:cBhvr>
                                        <p:cTn id="13" dur="800" decel="100000" fill="hold"/>
                                        <p:tgtEl>
                                          <p:spTgt spid="16388"/>
                                        </p:tgtEl>
                                        <p:attrNameLst>
                                          <p:attrName>style.rotation</p:attrName>
                                        </p:attrNameLst>
                                      </p:cBhvr>
                                      <p:tavLst>
                                        <p:tav tm="0">
                                          <p:val>
                                            <p:fltVal val="-90"/>
                                          </p:val>
                                        </p:tav>
                                        <p:tav tm="100000">
                                          <p:val>
                                            <p:fltVal val="0"/>
                                          </p:val>
                                        </p:tav>
                                      </p:tavLst>
                                    </p:anim>
                                    <p:anim calcmode="lin" valueType="num">
                                      <p:cBhvr>
                                        <p:cTn id="14" dur="800" decel="100000" fill="hold"/>
                                        <p:tgtEl>
                                          <p:spTgt spid="16388"/>
                                        </p:tgtEl>
                                        <p:attrNameLst>
                                          <p:attrName>ppt_x</p:attrName>
                                        </p:attrNameLst>
                                      </p:cBhvr>
                                      <p:tavLst>
                                        <p:tav tm="0">
                                          <p:val>
                                            <p:strVal val="#ppt_x+0.4"/>
                                          </p:val>
                                        </p:tav>
                                        <p:tav tm="100000">
                                          <p:val>
                                            <p:strVal val="#ppt_x-0.05"/>
                                          </p:val>
                                        </p:tav>
                                      </p:tavLst>
                                    </p:anim>
                                    <p:anim calcmode="lin" valueType="num">
                                      <p:cBhvr>
                                        <p:cTn id="15" dur="800" decel="100000" fill="hold"/>
                                        <p:tgtEl>
                                          <p:spTgt spid="16388"/>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16388"/>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16388"/>
                                        </p:tgtEl>
                                        <p:attrNameLst>
                                          <p:attrName>ppt_y</p:attrName>
                                        </p:attrNameLst>
                                      </p:cBhvr>
                                      <p:tavLst>
                                        <p:tav tm="0">
                                          <p:val>
                                            <p:strVal val="#ppt_y+0.1"/>
                                          </p:val>
                                        </p:tav>
                                        <p:tav tm="100000">
                                          <p:val>
                                            <p:strVal val="#ppt_y"/>
                                          </p:val>
                                        </p:tav>
                                      </p:tavLst>
                                    </p:anim>
                                  </p:childTnLst>
                                </p:cTn>
                              </p:par>
                              <p:par>
                                <p:cTn id="18" presetID="30" presetClass="entr" presetSubtype="0" fill="hold" grpId="0" nodeType="withEffect">
                                  <p:stCondLst>
                                    <p:cond delay="0"/>
                                  </p:stCondLst>
                                  <p:childTnLst>
                                    <p:set>
                                      <p:cBhvr>
                                        <p:cTn id="19" dur="1" fill="hold">
                                          <p:stCondLst>
                                            <p:cond delay="0"/>
                                          </p:stCondLst>
                                        </p:cTn>
                                        <p:tgtEl>
                                          <p:spTgt spid="16389"/>
                                        </p:tgtEl>
                                        <p:attrNameLst>
                                          <p:attrName>style.visibility</p:attrName>
                                        </p:attrNameLst>
                                      </p:cBhvr>
                                      <p:to>
                                        <p:strVal val="visible"/>
                                      </p:to>
                                    </p:set>
                                    <p:animEffect transition="in" filter="fade">
                                      <p:cBhvr>
                                        <p:cTn id="20" dur="800" decel="100000"/>
                                        <p:tgtEl>
                                          <p:spTgt spid="16389"/>
                                        </p:tgtEl>
                                      </p:cBhvr>
                                    </p:animEffect>
                                    <p:anim calcmode="lin" valueType="num">
                                      <p:cBhvr>
                                        <p:cTn id="21" dur="800" decel="100000" fill="hold"/>
                                        <p:tgtEl>
                                          <p:spTgt spid="16389"/>
                                        </p:tgtEl>
                                        <p:attrNameLst>
                                          <p:attrName>style.rotation</p:attrName>
                                        </p:attrNameLst>
                                      </p:cBhvr>
                                      <p:tavLst>
                                        <p:tav tm="0">
                                          <p:val>
                                            <p:fltVal val="-90"/>
                                          </p:val>
                                        </p:tav>
                                        <p:tav tm="100000">
                                          <p:val>
                                            <p:fltVal val="0"/>
                                          </p:val>
                                        </p:tav>
                                      </p:tavLst>
                                    </p:anim>
                                    <p:anim calcmode="lin" valueType="num">
                                      <p:cBhvr>
                                        <p:cTn id="22" dur="800" decel="100000" fill="hold"/>
                                        <p:tgtEl>
                                          <p:spTgt spid="16389"/>
                                        </p:tgtEl>
                                        <p:attrNameLst>
                                          <p:attrName>ppt_x</p:attrName>
                                        </p:attrNameLst>
                                      </p:cBhvr>
                                      <p:tavLst>
                                        <p:tav tm="0">
                                          <p:val>
                                            <p:strVal val="#ppt_x+0.4"/>
                                          </p:val>
                                        </p:tav>
                                        <p:tav tm="100000">
                                          <p:val>
                                            <p:strVal val="#ppt_x-0.05"/>
                                          </p:val>
                                        </p:tav>
                                      </p:tavLst>
                                    </p:anim>
                                    <p:anim calcmode="lin" valueType="num">
                                      <p:cBhvr>
                                        <p:cTn id="23" dur="800" decel="100000" fill="hold"/>
                                        <p:tgtEl>
                                          <p:spTgt spid="16389"/>
                                        </p:tgtEl>
                                        <p:attrNameLst>
                                          <p:attrName>ppt_y</p:attrName>
                                        </p:attrNameLst>
                                      </p:cBhvr>
                                      <p:tavLst>
                                        <p:tav tm="0">
                                          <p:val>
                                            <p:strVal val="#ppt_y-0.4"/>
                                          </p:val>
                                        </p:tav>
                                        <p:tav tm="100000">
                                          <p:val>
                                            <p:strVal val="#ppt_y+0.1"/>
                                          </p:val>
                                        </p:tav>
                                      </p:tavLst>
                                    </p:anim>
                                    <p:anim calcmode="lin" valueType="num">
                                      <p:cBhvr>
                                        <p:cTn id="24" dur="200" accel="100000" fill="hold">
                                          <p:stCondLst>
                                            <p:cond delay="800"/>
                                          </p:stCondLst>
                                        </p:cTn>
                                        <p:tgtEl>
                                          <p:spTgt spid="16389"/>
                                        </p:tgtEl>
                                        <p:attrNameLst>
                                          <p:attrName>ppt_x</p:attrName>
                                        </p:attrNameLst>
                                      </p:cBhvr>
                                      <p:tavLst>
                                        <p:tav tm="0">
                                          <p:val>
                                            <p:strVal val="#ppt_x-0.05"/>
                                          </p:val>
                                        </p:tav>
                                        <p:tav tm="100000">
                                          <p:val>
                                            <p:strVal val="#ppt_x"/>
                                          </p:val>
                                        </p:tav>
                                      </p:tavLst>
                                    </p:anim>
                                    <p:anim calcmode="lin" valueType="num">
                                      <p:cBhvr>
                                        <p:cTn id="25" dur="200" accel="100000" fill="hold">
                                          <p:stCondLst>
                                            <p:cond delay="800"/>
                                          </p:stCondLst>
                                        </p:cTn>
                                        <p:tgtEl>
                                          <p:spTgt spid="16389"/>
                                        </p:tgtEl>
                                        <p:attrNameLst>
                                          <p:attrName>ppt_y</p:attrName>
                                        </p:attrNameLst>
                                      </p:cBhvr>
                                      <p:tavLst>
                                        <p:tav tm="0">
                                          <p:val>
                                            <p:strVal val="#ppt_y+0.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16390"/>
                                        </p:tgtEl>
                                        <p:attrNameLst>
                                          <p:attrName>style.visibility</p:attrName>
                                        </p:attrNameLst>
                                      </p:cBhvr>
                                      <p:to>
                                        <p:strVal val="visible"/>
                                      </p:to>
                                    </p:set>
                                    <p:animEffect transition="in" filter="checkerboard(across)">
                                      <p:cBhvr>
                                        <p:cTn id="30" dur="500"/>
                                        <p:tgtEl>
                                          <p:spTgt spid="16390"/>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6391"/>
                                        </p:tgtEl>
                                        <p:attrNameLst>
                                          <p:attrName>style.visibility</p:attrName>
                                        </p:attrNameLst>
                                      </p:cBhvr>
                                      <p:to>
                                        <p:strVal val="visible"/>
                                      </p:to>
                                    </p:set>
                                    <p:animEffect transition="in" filter="checkerboard(across)">
                                      <p:cBhvr>
                                        <p:cTn id="33" dur="500"/>
                                        <p:tgtEl>
                                          <p:spTgt spid="16391"/>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16393"/>
                                        </p:tgtEl>
                                        <p:attrNameLst>
                                          <p:attrName>style.visibility</p:attrName>
                                        </p:attrNameLst>
                                      </p:cBhvr>
                                      <p:to>
                                        <p:strVal val="visible"/>
                                      </p:to>
                                    </p:set>
                                    <p:animEffect transition="in" filter="checkerboard(across)">
                                      <p:cBhvr>
                                        <p:cTn id="38" dur="500"/>
                                        <p:tgtEl>
                                          <p:spTgt spid="16393"/>
                                        </p:tgtEl>
                                      </p:cBhvr>
                                    </p:animEffect>
                                  </p:childTnLst>
                                </p:cTn>
                              </p:par>
                              <p:par>
                                <p:cTn id="39" presetID="5" presetClass="entr" presetSubtype="10" fill="hold" grpId="0" nodeType="withEffect">
                                  <p:stCondLst>
                                    <p:cond delay="0"/>
                                  </p:stCondLst>
                                  <p:childTnLst>
                                    <p:set>
                                      <p:cBhvr>
                                        <p:cTn id="40" dur="1" fill="hold">
                                          <p:stCondLst>
                                            <p:cond delay="0"/>
                                          </p:stCondLst>
                                        </p:cTn>
                                        <p:tgtEl>
                                          <p:spTgt spid="16392"/>
                                        </p:tgtEl>
                                        <p:attrNameLst>
                                          <p:attrName>style.visibility</p:attrName>
                                        </p:attrNameLst>
                                      </p:cBhvr>
                                      <p:to>
                                        <p:strVal val="visible"/>
                                      </p:to>
                                    </p:set>
                                    <p:animEffect transition="in" filter="checkerboard(across)">
                                      <p:cBhvr>
                                        <p:cTn id="41" dur="500"/>
                                        <p:tgtEl>
                                          <p:spTgt spid="163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P spid="16391" grpId="0"/>
      <p:bldP spid="16392" grpId="0"/>
      <p:bldP spid="27650"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 Box 5"/>
          <p:cNvSpPr txBox="1">
            <a:spLocks noChangeArrowheads="1"/>
          </p:cNvSpPr>
          <p:nvPr/>
        </p:nvSpPr>
        <p:spPr bwMode="auto">
          <a:xfrm>
            <a:off x="1778000" y="405130"/>
            <a:ext cx="571309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latin typeface="微软雅黑" panose="020B0503020204020204" charset="-122"/>
                <a:ea typeface="微软雅黑" panose="020B0503020204020204" charset="-122"/>
              </a:rPr>
              <a:t>3.</a:t>
            </a:r>
            <a:r>
              <a:rPr lang="zh-CN" altLang="en-US" sz="3200" b="1" dirty="0">
                <a:latin typeface="微软雅黑" panose="020B0503020204020204" charset="-122"/>
                <a:ea typeface="微软雅黑" panose="020B0503020204020204" charset="-122"/>
              </a:rPr>
              <a:t>结果：</a:t>
            </a:r>
            <a:r>
              <a:rPr lang="zh-CN" altLang="en-US" sz="3200" b="1" dirty="0">
                <a:latin typeface="微软雅黑" panose="020B0503020204020204" charset="-122"/>
                <a:ea typeface="微软雅黑" panose="020B0503020204020204" charset="-122"/>
              </a:rPr>
              <a:t>戊戌变法的失败</a:t>
            </a:r>
            <a:endParaRPr lang="zh-CN" altLang="en-US" sz="3200" b="1" dirty="0">
              <a:latin typeface="微软雅黑" panose="020B0503020204020204" charset="-122"/>
              <a:ea typeface="微软雅黑" panose="020B0503020204020204" charset="-122"/>
            </a:endParaRPr>
          </a:p>
        </p:txBody>
      </p:sp>
      <p:graphicFrame>
        <p:nvGraphicFramePr>
          <p:cNvPr id="28674" name="Object 2"/>
          <p:cNvGraphicFramePr>
            <a:graphicFrameLocks noChangeAspect="1"/>
          </p:cNvGraphicFramePr>
          <p:nvPr/>
        </p:nvGraphicFramePr>
        <p:xfrm>
          <a:off x="5953124" y="1142984"/>
          <a:ext cx="3055210" cy="3000396"/>
        </p:xfrm>
        <a:graphic>
          <a:graphicData uri="http://schemas.openxmlformats.org/presentationml/2006/ole">
            <mc:AlternateContent xmlns:mc="http://schemas.openxmlformats.org/markup-compatibility/2006">
              <mc:Choice xmlns:v="urn:schemas-microsoft-com:vml" Requires="v">
                <p:oleObj spid="_x0000_s2050" name="" r:id="rId1" imgW="2409190" imgH="2232025" progId="PBrush">
                  <p:embed/>
                </p:oleObj>
              </mc:Choice>
              <mc:Fallback>
                <p:oleObj name="" r:id="rId1" imgW="2409190" imgH="2232025" progId="PBrush">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3124" y="1142984"/>
                        <a:ext cx="3055210" cy="3000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8675" name="Text Box 3"/>
          <p:cNvSpPr txBox="1">
            <a:spLocks noChangeArrowheads="1"/>
          </p:cNvSpPr>
          <p:nvPr/>
        </p:nvSpPr>
        <p:spPr bwMode="auto">
          <a:xfrm>
            <a:off x="1523968" y="4214818"/>
            <a:ext cx="8610600" cy="1955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b="1" dirty="0">
                <a:latin typeface="微软雅黑" panose="020B0503020204020204" charset="-122"/>
                <a:ea typeface="微软雅黑" panose="020B0503020204020204" charset="-122"/>
              </a:rPr>
              <a:t>    </a:t>
            </a:r>
            <a:r>
              <a:rPr lang="zh-CN" altLang="en-US" sz="2800" b="1" dirty="0">
                <a:latin typeface="微软雅黑" panose="020B0503020204020204" charset="-122"/>
                <a:ea typeface="微软雅黑" panose="020B0503020204020204" charset="-122"/>
              </a:rPr>
              <a:t>  慈禧太后（</a:t>
            </a:r>
            <a:r>
              <a:rPr lang="en-US" altLang="zh-CN" sz="2800" b="1" dirty="0">
                <a:latin typeface="微软雅黑" panose="020B0503020204020204" charset="-122"/>
                <a:ea typeface="微软雅黑" panose="020B0503020204020204" charset="-122"/>
              </a:rPr>
              <a:t>1835—1908</a:t>
            </a:r>
            <a:r>
              <a:rPr lang="zh-CN" altLang="en-US" sz="2800" b="1" dirty="0">
                <a:latin typeface="微软雅黑" panose="020B0503020204020204" charset="-122"/>
                <a:ea typeface="微软雅黑" panose="020B0503020204020204" charset="-122"/>
              </a:rPr>
              <a:t>），</a:t>
            </a:r>
            <a:r>
              <a:rPr lang="en-US" altLang="zh-CN" sz="2800" b="1" dirty="0">
                <a:latin typeface="微软雅黑" panose="020B0503020204020204" charset="-122"/>
                <a:ea typeface="微软雅黑" panose="020B0503020204020204" charset="-122"/>
              </a:rPr>
              <a:t>1898</a:t>
            </a:r>
            <a:r>
              <a:rPr lang="zh-CN" altLang="en-US" sz="2800" b="1" dirty="0">
                <a:latin typeface="微软雅黑" panose="020B0503020204020204" charset="-122"/>
                <a:ea typeface="微软雅黑" panose="020B0503020204020204" charset="-122"/>
              </a:rPr>
              <a:t>年</a:t>
            </a:r>
            <a:r>
              <a:rPr lang="en-US" altLang="zh-CN" sz="2800" b="1" dirty="0">
                <a:latin typeface="微软雅黑" panose="020B0503020204020204" charset="-122"/>
                <a:ea typeface="微软雅黑" panose="020B0503020204020204" charset="-122"/>
              </a:rPr>
              <a:t>9</a:t>
            </a:r>
            <a:r>
              <a:rPr lang="zh-CN" altLang="en-US" sz="2800" b="1" dirty="0">
                <a:latin typeface="微软雅黑" panose="020B0503020204020204" charset="-122"/>
                <a:ea typeface="微软雅黑" panose="020B0503020204020204" charset="-122"/>
              </a:rPr>
              <a:t>月</a:t>
            </a:r>
            <a:r>
              <a:rPr lang="en-US" altLang="zh-CN" sz="2800" b="1" dirty="0">
                <a:latin typeface="微软雅黑" panose="020B0503020204020204" charset="-122"/>
                <a:ea typeface="微软雅黑" panose="020B0503020204020204" charset="-122"/>
              </a:rPr>
              <a:t>21</a:t>
            </a:r>
            <a:r>
              <a:rPr lang="zh-CN" altLang="en-US" sz="2800" b="1" dirty="0">
                <a:latin typeface="微软雅黑" panose="020B0503020204020204" charset="-122"/>
                <a:ea typeface="微软雅黑" panose="020B0503020204020204" charset="-122"/>
              </a:rPr>
              <a:t>日发动戊戌政变，囚禁光绪，逮捕了维新派人士，掌握清政府全权，戊戌变法失败。</a:t>
            </a:r>
            <a:endParaRPr lang="zh-CN" altLang="en-US" sz="2800" b="1" dirty="0">
              <a:latin typeface="微软雅黑" panose="020B0503020204020204" charset="-122"/>
              <a:ea typeface="微软雅黑" panose="020B0503020204020204" charset="-122"/>
            </a:endParaRPr>
          </a:p>
        </p:txBody>
      </p:sp>
      <p:graphicFrame>
        <p:nvGraphicFramePr>
          <p:cNvPr id="28676" name="Object 4"/>
          <p:cNvGraphicFramePr>
            <a:graphicFrameLocks noChangeAspect="1"/>
          </p:cNvGraphicFramePr>
          <p:nvPr/>
        </p:nvGraphicFramePr>
        <p:xfrm>
          <a:off x="2128838" y="1127919"/>
          <a:ext cx="2974890" cy="3086899"/>
        </p:xfrm>
        <a:graphic>
          <a:graphicData uri="http://schemas.openxmlformats.org/presentationml/2006/ole">
            <mc:AlternateContent xmlns:mc="http://schemas.openxmlformats.org/markup-compatibility/2006">
              <mc:Choice xmlns:v="urn:schemas-microsoft-com:vml" Requires="v">
                <p:oleObj spid="_x0000_s2051" name="" r:id="rId3" imgW="1743075" imgH="1809750" progId="PBrush">
                  <p:embed/>
                </p:oleObj>
              </mc:Choice>
              <mc:Fallback>
                <p:oleObj name="" r:id="rId3" imgW="1743075" imgH="1809750" progId="PBrush">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8838" y="1127919"/>
                        <a:ext cx="2974890" cy="3086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28676"/>
                                        </p:tgtEl>
                                        <p:attrNameLst>
                                          <p:attrName>style.visibility</p:attrName>
                                        </p:attrNameLst>
                                      </p:cBhvr>
                                      <p:to>
                                        <p:strVal val="visible"/>
                                      </p:to>
                                    </p:set>
                                    <p:anim calcmode="lin" valueType="num">
                                      <p:cBhvr>
                                        <p:cTn id="7" dur="500" fill="hold"/>
                                        <p:tgtEl>
                                          <p:spTgt spid="28676"/>
                                        </p:tgtEl>
                                        <p:attrNameLst>
                                          <p:attrName>ppt_w</p:attrName>
                                        </p:attrNameLst>
                                      </p:cBhvr>
                                      <p:tavLst>
                                        <p:tav tm="0">
                                          <p:val>
                                            <p:fltVal val="0"/>
                                          </p:val>
                                        </p:tav>
                                        <p:tav tm="100000">
                                          <p:val>
                                            <p:strVal val="#ppt_w"/>
                                          </p:val>
                                        </p:tav>
                                      </p:tavLst>
                                    </p:anim>
                                    <p:anim calcmode="lin" valueType="num">
                                      <p:cBhvr>
                                        <p:cTn id="8" dur="500" fill="hold"/>
                                        <p:tgtEl>
                                          <p:spTgt spid="28676"/>
                                        </p:tgtEl>
                                        <p:attrNameLst>
                                          <p:attrName>ppt_h</p:attrName>
                                        </p:attrNameLst>
                                      </p:cBhvr>
                                      <p:tavLst>
                                        <p:tav tm="0">
                                          <p:val>
                                            <p:fltVal val="0"/>
                                          </p:val>
                                        </p:tav>
                                        <p:tav tm="100000">
                                          <p:val>
                                            <p:strVal val="#ppt_h"/>
                                          </p:val>
                                        </p:tav>
                                      </p:tavLst>
                                    </p:anim>
                                    <p:anim calcmode="lin" valueType="num">
                                      <p:cBhvr>
                                        <p:cTn id="9" dur="500" fill="hold"/>
                                        <p:tgtEl>
                                          <p:spTgt spid="28676"/>
                                        </p:tgtEl>
                                        <p:attrNameLst>
                                          <p:attrName>ppt_x</p:attrName>
                                        </p:attrNameLst>
                                      </p:cBhvr>
                                      <p:tavLst>
                                        <p:tav tm="0">
                                          <p:val>
                                            <p:fltVal val="0.5"/>
                                          </p:val>
                                        </p:tav>
                                        <p:tav tm="100000">
                                          <p:val>
                                            <p:strVal val="#ppt_x"/>
                                          </p:val>
                                        </p:tav>
                                      </p:tavLst>
                                    </p:anim>
                                    <p:anim calcmode="lin" valueType="num">
                                      <p:cBhvr>
                                        <p:cTn id="10" dur="500" fill="hold"/>
                                        <p:tgtEl>
                                          <p:spTgt spid="28676"/>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23" presetClass="entr" presetSubtype="528" fill="hold" nodeType="afterEffect">
                                  <p:stCondLst>
                                    <p:cond delay="0"/>
                                  </p:stCondLst>
                                  <p:childTnLst>
                                    <p:set>
                                      <p:cBhvr>
                                        <p:cTn id="13" dur="1" fill="hold">
                                          <p:stCondLst>
                                            <p:cond delay="0"/>
                                          </p:stCondLst>
                                        </p:cTn>
                                        <p:tgtEl>
                                          <p:spTgt spid="28674"/>
                                        </p:tgtEl>
                                        <p:attrNameLst>
                                          <p:attrName>style.visibility</p:attrName>
                                        </p:attrNameLst>
                                      </p:cBhvr>
                                      <p:to>
                                        <p:strVal val="visible"/>
                                      </p:to>
                                    </p:set>
                                    <p:anim calcmode="lin" valueType="num">
                                      <p:cBhvr>
                                        <p:cTn id="14" dur="500" fill="hold"/>
                                        <p:tgtEl>
                                          <p:spTgt spid="28674"/>
                                        </p:tgtEl>
                                        <p:attrNameLst>
                                          <p:attrName>ppt_w</p:attrName>
                                        </p:attrNameLst>
                                      </p:cBhvr>
                                      <p:tavLst>
                                        <p:tav tm="0">
                                          <p:val>
                                            <p:fltVal val="0"/>
                                          </p:val>
                                        </p:tav>
                                        <p:tav tm="100000">
                                          <p:val>
                                            <p:strVal val="#ppt_w"/>
                                          </p:val>
                                        </p:tav>
                                      </p:tavLst>
                                    </p:anim>
                                    <p:anim calcmode="lin" valueType="num">
                                      <p:cBhvr>
                                        <p:cTn id="15" dur="500" fill="hold"/>
                                        <p:tgtEl>
                                          <p:spTgt spid="28674"/>
                                        </p:tgtEl>
                                        <p:attrNameLst>
                                          <p:attrName>ppt_h</p:attrName>
                                        </p:attrNameLst>
                                      </p:cBhvr>
                                      <p:tavLst>
                                        <p:tav tm="0">
                                          <p:val>
                                            <p:fltVal val="0"/>
                                          </p:val>
                                        </p:tav>
                                        <p:tav tm="100000">
                                          <p:val>
                                            <p:strVal val="#ppt_h"/>
                                          </p:val>
                                        </p:tav>
                                      </p:tavLst>
                                    </p:anim>
                                    <p:anim calcmode="lin" valueType="num">
                                      <p:cBhvr>
                                        <p:cTn id="16" dur="500" fill="hold"/>
                                        <p:tgtEl>
                                          <p:spTgt spid="28674"/>
                                        </p:tgtEl>
                                        <p:attrNameLst>
                                          <p:attrName>ppt_x</p:attrName>
                                        </p:attrNameLst>
                                      </p:cBhvr>
                                      <p:tavLst>
                                        <p:tav tm="0">
                                          <p:val>
                                            <p:fltVal val="0.5"/>
                                          </p:val>
                                        </p:tav>
                                        <p:tav tm="100000">
                                          <p:val>
                                            <p:strVal val="#ppt_x"/>
                                          </p:val>
                                        </p:tav>
                                      </p:tavLst>
                                    </p:anim>
                                    <p:anim calcmode="lin" valueType="num">
                                      <p:cBhvr>
                                        <p:cTn id="17" dur="500" fill="hold"/>
                                        <p:tgtEl>
                                          <p:spTgt spid="28674"/>
                                        </p:tgtEl>
                                        <p:attrNameLst>
                                          <p:attrName>ppt_y</p:attrName>
                                        </p:attrNameLst>
                                      </p:cBhvr>
                                      <p:tavLst>
                                        <p:tav tm="0">
                                          <p:val>
                                            <p:fltVal val="0.5"/>
                                          </p:val>
                                        </p:tav>
                                        <p:tav tm="100000">
                                          <p:val>
                                            <p:strVal val="#ppt_y"/>
                                          </p:val>
                                        </p:tav>
                                      </p:tavLst>
                                    </p:anim>
                                  </p:childTnLst>
                                </p:cTn>
                              </p:par>
                            </p:childTnLst>
                          </p:cTn>
                        </p:par>
                        <p:par>
                          <p:cTn id="18" fill="hold">
                            <p:stCondLst>
                              <p:cond delay="1000"/>
                            </p:stCondLst>
                            <p:childTnLst>
                              <p:par>
                                <p:cTn id="19" presetID="5" presetClass="entr" presetSubtype="10" fill="hold" grpId="0" nodeType="afterEffect">
                                  <p:stCondLst>
                                    <p:cond delay="0"/>
                                  </p:stCondLst>
                                  <p:iterate type="lt">
                                    <p:tmPct val="100000"/>
                                  </p:iterate>
                                  <p:childTnLst>
                                    <p:set>
                                      <p:cBhvr>
                                        <p:cTn id="20" dur="1" fill="hold">
                                          <p:stCondLst>
                                            <p:cond delay="0"/>
                                          </p:stCondLst>
                                        </p:cTn>
                                        <p:tgtEl>
                                          <p:spTgt spid="28675"/>
                                        </p:tgtEl>
                                        <p:attrNameLst>
                                          <p:attrName>style.visibility</p:attrName>
                                        </p:attrNameLst>
                                      </p:cBhvr>
                                      <p:to>
                                        <p:strVal val="visible"/>
                                      </p:to>
                                    </p:set>
                                    <p:animEffect transition="in" filter="checkerboard(across)">
                                      <p:cBhvr>
                                        <p:cTn id="21" dur="75"/>
                                        <p:tgtEl>
                                          <p:spTgt spid="28675"/>
                                        </p:tgtEl>
                                      </p:cBhvr>
                                    </p:animEffect>
                                  </p:childTnLst>
                                  <p:subTnLst>
                                    <p:audio>
                                      <p:cMediaNode>
                                        <p:cTn display="0" masterRel="sameClick">
                                          <p:stCondLst>
                                            <p:cond evt="begin" delay="0">
                                              <p:tn val="19"/>
                                            </p:cond>
                                          </p:stCondLst>
                                          <p:endCondLst>
                                            <p:cond evt="onStopAudio" delay="0">
                                              <p:tgtEl>
                                                <p:sldTgt/>
                                              </p:tgtEl>
                                            </p:cond>
                                          </p:endCondLst>
                                        </p:cTn>
                                        <p:tgtEl>
                                          <p:sndTgt r:embed="rId5"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3"/>
          <p:cNvSpPr txBox="1">
            <a:spLocks noChangeArrowheads="1"/>
          </p:cNvSpPr>
          <p:nvPr/>
        </p:nvSpPr>
        <p:spPr bwMode="auto">
          <a:xfrm>
            <a:off x="1846833" y="5436513"/>
            <a:ext cx="900169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noProof="1">
                <a:solidFill>
                  <a:srgbClr val="0000FF"/>
                </a:solidFill>
                <a:ea typeface="微软雅黑" panose="020B0503020204020204" charset="-122"/>
              </a:rPr>
              <a:t>中南海瀛台，戊戌政变后，光绪帝被囚禁在这里。</a:t>
            </a:r>
            <a:endParaRPr lang="zh-CN" altLang="en-US" sz="3200" b="1" noProof="1">
              <a:solidFill>
                <a:srgbClr val="0000FF"/>
              </a:solidFill>
              <a:ea typeface="微软雅黑" panose="020B0503020204020204" charset="-122"/>
            </a:endParaRPr>
          </a:p>
        </p:txBody>
      </p:sp>
      <p:pic>
        <p:nvPicPr>
          <p:cNvPr id="24578" name="Picture 5" descr="中南海瀛台 副本"/>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282825" y="765175"/>
            <a:ext cx="3751263" cy="415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5" descr="瀛台"/>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42050" y="769938"/>
            <a:ext cx="3741738" cy="411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0"/>
                                  </p:stCondLst>
                                  <p:iterate type="lt">
                                    <p:tmPct val="100000"/>
                                  </p:iterate>
                                  <p:childTnLst>
                                    <p:set>
                                      <p:cBhvr>
                                        <p:cTn id="6" dur="1" fill="hold">
                                          <p:stCondLst>
                                            <p:cond delay="0"/>
                                          </p:stCondLst>
                                        </p:cTn>
                                        <p:tgtEl>
                                          <p:spTgt spid="29698"/>
                                        </p:tgtEl>
                                        <p:attrNameLst>
                                          <p:attrName>style.visibility</p:attrName>
                                        </p:attrNameLst>
                                      </p:cBhvr>
                                      <p:to>
                                        <p:strVal val="visible"/>
                                      </p:to>
                                    </p:set>
                                    <p:animEffect transition="in" filter="blinds(vertical)">
                                      <p:cBhvr>
                                        <p:cTn id="7" dur="75"/>
                                        <p:tgtEl>
                                          <p:spTgt spid="29698"/>
                                        </p:tgtEl>
                                      </p:cBhvr>
                                    </p:animEffect>
                                  </p:childTnLst>
                                  <p:subTnLst>
                                    <p:audio>
                                      <p:cMediaNode>
                                        <p:cTn display="0" masterRel="sameClick">
                                          <p:stCondLst>
                                            <p:cond evt="begin" delay="0">
                                              <p:tn val="5"/>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7" name="组合 79879"/>
          <p:cNvGrpSpPr/>
          <p:nvPr/>
        </p:nvGrpSpPr>
        <p:grpSpPr>
          <a:xfrm>
            <a:off x="409575" y="1343025"/>
            <a:ext cx="5816600" cy="4194175"/>
            <a:chOff x="144" y="1152"/>
            <a:chExt cx="3664" cy="2642"/>
          </a:xfrm>
        </p:grpSpPr>
        <p:pic>
          <p:nvPicPr>
            <p:cNvPr id="26629" name="图片 79875"/>
            <p:cNvPicPr>
              <a:picLocks noChangeAspect="1"/>
            </p:cNvPicPr>
            <p:nvPr/>
          </p:nvPicPr>
          <p:blipFill>
            <a:blip r:embed="rId1"/>
            <a:stretch>
              <a:fillRect/>
            </a:stretch>
          </p:blipFill>
          <p:spPr>
            <a:xfrm>
              <a:off x="144" y="1152"/>
              <a:ext cx="3664" cy="2181"/>
            </a:xfrm>
            <a:prstGeom prst="rect">
              <a:avLst/>
            </a:prstGeom>
            <a:noFill/>
            <a:ln w="9525">
              <a:noFill/>
            </a:ln>
          </p:spPr>
        </p:pic>
        <p:sp>
          <p:nvSpPr>
            <p:cNvPr id="2" name="TextBox 6"/>
            <p:cNvSpPr txBox="1"/>
            <p:nvPr/>
          </p:nvSpPr>
          <p:spPr>
            <a:xfrm>
              <a:off x="576" y="3504"/>
              <a:ext cx="2688" cy="290"/>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ctr"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5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1">
                  <a:ln>
                    <a:noFill/>
                  </a:ln>
                  <a:solidFill>
                    <a:srgbClr val="000000"/>
                  </a:solidFill>
                  <a:effectLst/>
                  <a:uLnTx/>
                  <a:uFillTx/>
                  <a:latin typeface="微软雅黑" panose="020B0503020204020204" charset="-122"/>
                  <a:ea typeface="微软雅黑" panose="020B0503020204020204" charset="-122"/>
                  <a:cs typeface="+mn-cs"/>
                </a:rPr>
                <a:t>  </a:t>
              </a:r>
              <a:r>
                <a:rPr kumimoji="0" lang="zh-CN" altLang="en-US" sz="2400" b="0" i="0" u="none" strike="noStrike" kern="1200" cap="none" spc="0" normalizeH="0" baseline="0" noProof="1">
                  <a:ln>
                    <a:noFill/>
                  </a:ln>
                  <a:solidFill>
                    <a:srgbClr val="000000"/>
                  </a:solidFill>
                  <a:effectLst/>
                  <a:uLnTx/>
                  <a:uFillTx/>
                  <a:latin typeface="微软雅黑" panose="020B0503020204020204" charset="-122"/>
                  <a:ea typeface="微软雅黑" panose="020B0503020204020204" charset="-122"/>
                  <a:cs typeface="+mn-cs"/>
                </a:rPr>
                <a:t>戊戌六君子在菜市口被杀</a:t>
              </a:r>
              <a:endParaRPr kumimoji="0" lang="zh-CN" altLang="en-US" sz="28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endParaRPr>
            </a:p>
          </p:txBody>
        </p:sp>
      </p:grpSp>
      <p:pic>
        <p:nvPicPr>
          <p:cNvPr id="3" name="图片 2"/>
          <p:cNvPicPr>
            <a:picLocks noChangeAspect="1"/>
          </p:cNvPicPr>
          <p:nvPr/>
        </p:nvPicPr>
        <p:blipFill>
          <a:blip r:embed="rId2"/>
          <a:stretch>
            <a:fillRect/>
          </a:stretch>
        </p:blipFill>
        <p:spPr>
          <a:xfrm>
            <a:off x="6226810" y="847725"/>
            <a:ext cx="5812790" cy="5724525"/>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Text Box 2"/>
          <p:cNvSpPr txBox="1">
            <a:spLocks noChangeArrowheads="1"/>
          </p:cNvSpPr>
          <p:nvPr/>
        </p:nvSpPr>
        <p:spPr bwMode="auto">
          <a:xfrm>
            <a:off x="774065" y="945515"/>
            <a:ext cx="10991850" cy="5954395"/>
          </a:xfrm>
          <a:prstGeom prst="rect">
            <a:avLst/>
          </a:prstGeom>
          <a:noFill/>
          <a:ln w="9525">
            <a:noFill/>
            <a:miter lim="800000"/>
          </a:ln>
        </p:spPr>
        <p:txBody>
          <a:bodyPr wrap="square">
            <a:spAutoFit/>
          </a:bodyPr>
          <a:p>
            <a:pPr>
              <a:spcBef>
                <a:spcPct val="50000"/>
              </a:spcBef>
            </a:pPr>
            <a:r>
              <a:rPr lang="zh-CN" altLang="en-US" sz="3200" b="1">
                <a:solidFill>
                  <a:srgbClr val="0000FF"/>
                </a:solidFill>
                <a:latin typeface="宋体" panose="02010600030101010101" pitchFamily="2" charset="-122"/>
                <a:ea typeface="宋体" panose="02010600030101010101" pitchFamily="2" charset="-122"/>
              </a:rPr>
              <a:t>材料一</a:t>
            </a:r>
            <a:r>
              <a:rPr lang="zh-CN" altLang="en-US" sz="3200" b="1">
                <a:solidFill>
                  <a:srgbClr val="000000"/>
                </a:solidFill>
                <a:latin typeface="黑体" panose="02010609060101010101" pitchFamily="2" charset="-122"/>
                <a:ea typeface="黑体" panose="02010609060101010101" pitchFamily="2" charset="-122"/>
              </a:rPr>
              <a:t>  </a:t>
            </a:r>
            <a:r>
              <a:rPr lang="zh-CN" altLang="en-US" sz="3200" b="1">
                <a:solidFill>
                  <a:srgbClr val="000000"/>
                </a:solidFill>
                <a:latin typeface="楷体" panose="02010609060101010101" charset="-122"/>
                <a:ea typeface="楷体" panose="02010609060101010101" charset="-122"/>
              </a:rPr>
              <a:t>变法遭到守旧势力的强烈抵制和反对，除慈禧控制的朝廷外，各省督抚大多持观望态度。</a:t>
            </a:r>
            <a:endParaRPr lang="zh-CN" altLang="en-US" sz="3200" b="1">
              <a:solidFill>
                <a:srgbClr val="000000"/>
              </a:solidFill>
              <a:latin typeface="楷体" panose="02010609060101010101" charset="-122"/>
              <a:ea typeface="楷体" panose="02010609060101010101" charset="-122"/>
            </a:endParaRPr>
          </a:p>
          <a:p>
            <a:pPr>
              <a:spcBef>
                <a:spcPct val="50000"/>
              </a:spcBef>
            </a:pPr>
            <a:endParaRPr lang="zh-CN" altLang="en-US" sz="1000" b="1">
              <a:solidFill>
                <a:srgbClr val="0000FF"/>
              </a:solidFill>
              <a:latin typeface="宋体" panose="02010600030101010101" pitchFamily="2" charset="-122"/>
              <a:ea typeface="宋体" panose="02010600030101010101" pitchFamily="2" charset="-122"/>
            </a:endParaRPr>
          </a:p>
          <a:p>
            <a:pPr>
              <a:spcBef>
                <a:spcPct val="50000"/>
              </a:spcBef>
            </a:pPr>
            <a:r>
              <a:rPr lang="zh-CN" altLang="en-US" sz="3200" b="1">
                <a:solidFill>
                  <a:srgbClr val="0000FF"/>
                </a:solidFill>
                <a:latin typeface="宋体" panose="02010600030101010101" pitchFamily="2" charset="-122"/>
                <a:ea typeface="宋体" panose="02010600030101010101" pitchFamily="2" charset="-122"/>
              </a:rPr>
              <a:t>材料二</a:t>
            </a:r>
            <a:r>
              <a:rPr lang="zh-CN" altLang="en-US" sz="3200" b="1">
                <a:solidFill>
                  <a:srgbClr val="0000FF"/>
                </a:solidFill>
                <a:latin typeface="黑体" panose="02010609060101010101" pitchFamily="2" charset="-122"/>
                <a:ea typeface="黑体" panose="02010609060101010101" pitchFamily="2" charset="-122"/>
              </a:rPr>
              <a:t>  </a:t>
            </a:r>
            <a:r>
              <a:rPr lang="zh-CN" altLang="en-US" sz="3200" b="1">
                <a:solidFill>
                  <a:srgbClr val="000000"/>
                </a:solidFill>
                <a:latin typeface="楷体" panose="02010609060101010101" charset="-122"/>
                <a:ea typeface="楷体" panose="02010609060101010101" charset="-122"/>
              </a:rPr>
              <a:t>变法形势危急时，维新派势单力薄，只好把希望寄托在袁世凯的身上，结果被袁世凯出卖。</a:t>
            </a:r>
            <a:endParaRPr lang="zh-CN" altLang="en-US" sz="3200" b="1">
              <a:solidFill>
                <a:srgbClr val="0000FF"/>
              </a:solidFill>
              <a:latin typeface="黑体" panose="02010609060101010101" pitchFamily="2" charset="-122"/>
              <a:ea typeface="黑体" panose="02010609060101010101" pitchFamily="2" charset="-122"/>
            </a:endParaRPr>
          </a:p>
          <a:p>
            <a:pPr>
              <a:spcBef>
                <a:spcPct val="50000"/>
              </a:spcBef>
            </a:pPr>
            <a:endParaRPr lang="zh-CN" altLang="en-US" sz="1000" b="1">
              <a:solidFill>
                <a:srgbClr val="0000FF"/>
              </a:solidFill>
              <a:latin typeface="宋体" panose="02010600030101010101" pitchFamily="2" charset="-122"/>
              <a:ea typeface="宋体" panose="02010600030101010101" pitchFamily="2" charset="-122"/>
            </a:endParaRPr>
          </a:p>
          <a:p>
            <a:pPr>
              <a:spcBef>
                <a:spcPct val="50000"/>
              </a:spcBef>
            </a:pPr>
            <a:r>
              <a:rPr lang="zh-CN" altLang="en-US" sz="3200" b="1">
                <a:solidFill>
                  <a:srgbClr val="0000FF"/>
                </a:solidFill>
                <a:latin typeface="宋体" panose="02010600030101010101" pitchFamily="2" charset="-122"/>
                <a:ea typeface="宋体" panose="02010600030101010101" pitchFamily="2" charset="-122"/>
              </a:rPr>
              <a:t>材料三</a:t>
            </a:r>
            <a:r>
              <a:rPr lang="zh-CN" altLang="en-US" sz="3200" b="1">
                <a:solidFill>
                  <a:srgbClr val="000000"/>
                </a:solidFill>
                <a:latin typeface="黑体" panose="02010609060101010101" pitchFamily="2" charset="-122"/>
                <a:ea typeface="黑体" panose="02010609060101010101" pitchFamily="2" charset="-122"/>
              </a:rPr>
              <a:t>  </a:t>
            </a:r>
            <a:r>
              <a:rPr lang="zh-CN" altLang="en-US" sz="3200" b="1">
                <a:solidFill>
                  <a:srgbClr val="000000"/>
                </a:solidFill>
                <a:latin typeface="楷体" panose="02010609060101010101" charset="-122"/>
                <a:ea typeface="楷体" panose="02010609060101010101" charset="-122"/>
              </a:rPr>
              <a:t>当慈禧太后把光绪帝囚禁后，他无奈的感慨：“朕虽有改革之心，却毫无实权，朕就是一个傀儡呀！”</a:t>
            </a:r>
            <a:endParaRPr lang="zh-CN" altLang="en-US" sz="3200" b="1">
              <a:solidFill>
                <a:srgbClr val="000000"/>
              </a:solidFill>
              <a:latin typeface="楷体" panose="02010609060101010101" charset="-122"/>
              <a:ea typeface="楷体" panose="02010609060101010101" charset="-122"/>
            </a:endParaRPr>
          </a:p>
          <a:p>
            <a:pPr>
              <a:spcBef>
                <a:spcPct val="50000"/>
              </a:spcBef>
            </a:pPr>
            <a:endParaRPr lang="zh-CN" altLang="en-US" sz="1000" b="1">
              <a:solidFill>
                <a:srgbClr val="0000FF"/>
              </a:solidFill>
              <a:latin typeface="宋体" panose="02010600030101010101" pitchFamily="2" charset="-122"/>
              <a:ea typeface="宋体" panose="02010600030101010101" pitchFamily="2" charset="-122"/>
            </a:endParaRPr>
          </a:p>
          <a:p>
            <a:pPr>
              <a:spcBef>
                <a:spcPct val="50000"/>
              </a:spcBef>
            </a:pPr>
            <a:r>
              <a:rPr lang="zh-CN" altLang="en-US" sz="3200" b="1">
                <a:solidFill>
                  <a:srgbClr val="0000FF"/>
                </a:solidFill>
                <a:latin typeface="宋体" panose="02010600030101010101" pitchFamily="2" charset="-122"/>
                <a:ea typeface="宋体" panose="02010600030101010101" pitchFamily="2" charset="-122"/>
              </a:rPr>
              <a:t>材料四  </a:t>
            </a:r>
            <a:r>
              <a:rPr lang="zh-CN" altLang="en-US" sz="3200" b="1">
                <a:solidFill>
                  <a:srgbClr val="000000"/>
                </a:solidFill>
                <a:latin typeface="楷体" panose="02010609060101010101" charset="-122"/>
                <a:ea typeface="楷体" panose="02010609060101010101" charset="-122"/>
              </a:rPr>
              <a:t>戊戌变法的阶级基础是知识分子和民族资产阶级，当变法曲终人散之时，广大的人民群众对此很漠然，好多人不知道具体的情况。</a:t>
            </a:r>
            <a:endParaRPr lang="zh-CN" altLang="en-US" sz="3200" b="1">
              <a:solidFill>
                <a:srgbClr val="000000"/>
              </a:solidFill>
              <a:latin typeface="楷体" panose="02010609060101010101" charset="-122"/>
              <a:ea typeface="楷体" panose="02010609060101010101" charset="-122"/>
            </a:endParaRPr>
          </a:p>
        </p:txBody>
      </p:sp>
      <p:sp>
        <p:nvSpPr>
          <p:cNvPr id="26626" name="Text Box 4"/>
          <p:cNvSpPr txBox="1">
            <a:spLocks noChangeArrowheads="1"/>
          </p:cNvSpPr>
          <p:nvPr/>
        </p:nvSpPr>
        <p:spPr bwMode="auto">
          <a:xfrm>
            <a:off x="849630" y="300355"/>
            <a:ext cx="7016115" cy="645160"/>
          </a:xfrm>
          <a:prstGeom prst="rect">
            <a:avLst/>
          </a:prstGeom>
          <a:noFill/>
          <a:ln w="38100">
            <a:noFill/>
          </a:ln>
        </p:spPr>
        <p:txBody>
          <a:bodyPr vert="horz" wrap="square" anchor="t">
            <a:spAutoFit/>
          </a:bodyPr>
          <a:p>
            <a:pPr lvl="0" algn="ctr"/>
            <a:r>
              <a:rPr lang="zh-CN" altLang="en-US" sz="3600" b="1" dirty="0">
                <a:solidFill>
                  <a:srgbClr val="FF0000"/>
                </a:solidFill>
                <a:effectLst/>
                <a:latin typeface="DFKai-SB" panose="03000509000000000000" pitchFamily="65" charset="-120"/>
                <a:ea typeface="DFKai-SB" panose="03000509000000000000" pitchFamily="65" charset="-120"/>
                <a:cs typeface="+mn-ea"/>
                <a:sym typeface="+mn-ea"/>
              </a:rPr>
              <a:t>戊戌变法失败的原因有哪些？</a:t>
            </a:r>
            <a:endParaRPr lang="zh-CN" altLang="en-US" sz="3600" b="1" dirty="0">
              <a:solidFill>
                <a:srgbClr val="FF0000"/>
              </a:solidFill>
              <a:effectLst/>
              <a:latin typeface="DFKai-SB" panose="03000509000000000000" pitchFamily="65" charset="-120"/>
              <a:ea typeface="DFKai-SB" panose="03000509000000000000" pitchFamily="65" charset="-120"/>
              <a:cs typeface="+mn-ea"/>
              <a:sym typeface="+mn-ea"/>
            </a:endParaRPr>
          </a:p>
        </p:txBody>
      </p:sp>
      <p:sp>
        <p:nvSpPr>
          <p:cNvPr id="24582" name="Rectangle 6"/>
          <p:cNvSpPr>
            <a:spLocks noChangeArrowheads="1"/>
          </p:cNvSpPr>
          <p:nvPr/>
        </p:nvSpPr>
        <p:spPr bwMode="auto">
          <a:xfrm>
            <a:off x="4569143" y="3303270"/>
            <a:ext cx="2320290" cy="521970"/>
          </a:xfrm>
          <a:prstGeom prst="rect">
            <a:avLst/>
          </a:prstGeom>
          <a:solidFill>
            <a:srgbClr val="FFFF00"/>
          </a:solidFill>
          <a:ln w="9525">
            <a:noFill/>
            <a:miter lim="800000"/>
          </a:ln>
        </p:spPr>
        <p:txBody>
          <a:bodyPr wrap="none" rtlCol="0" anchor="t">
            <a:spAutoFit/>
          </a:bodyPr>
          <a:lstStyle/>
          <a:p>
            <a:pPr lvl="0" algn="l"/>
            <a:r>
              <a:rPr lang="zh-CN" altLang="en-US" sz="2800" b="1">
                <a:solidFill>
                  <a:srgbClr val="0000FF"/>
                </a:solidFill>
                <a:latin typeface="华文中宋" panose="02010600040101010101" charset="-122"/>
                <a:ea typeface="华文中宋" panose="02010600040101010101" charset="-122"/>
                <a:sym typeface="+mn-ea"/>
              </a:rPr>
              <a:t>袁世凯的出卖</a:t>
            </a:r>
            <a:endParaRPr lang="zh-CN" altLang="en-US" sz="2800" b="1">
              <a:solidFill>
                <a:srgbClr val="0000FF"/>
              </a:solidFill>
              <a:latin typeface="华文中宋" panose="02010600040101010101" charset="-122"/>
              <a:ea typeface="华文中宋" panose="02010600040101010101" charset="-122"/>
              <a:sym typeface="+mn-ea"/>
            </a:endParaRPr>
          </a:p>
        </p:txBody>
      </p:sp>
      <p:sp>
        <p:nvSpPr>
          <p:cNvPr id="24583" name="Rectangle 7"/>
          <p:cNvSpPr>
            <a:spLocks noChangeArrowheads="1"/>
          </p:cNvSpPr>
          <p:nvPr/>
        </p:nvSpPr>
        <p:spPr bwMode="auto">
          <a:xfrm>
            <a:off x="3679190" y="4730433"/>
            <a:ext cx="4805680" cy="521970"/>
          </a:xfrm>
          <a:prstGeom prst="rect">
            <a:avLst/>
          </a:prstGeom>
          <a:solidFill>
            <a:srgbClr val="FFFF00"/>
          </a:solidFill>
          <a:ln w="9525">
            <a:noFill/>
            <a:miter lim="800000"/>
          </a:ln>
        </p:spPr>
        <p:txBody>
          <a:bodyPr wrap="none" rtlCol="0" anchor="t">
            <a:spAutoFit/>
          </a:bodyPr>
          <a:lstStyle/>
          <a:p>
            <a:pPr lvl="0" algn="l"/>
            <a:r>
              <a:rPr lang="zh-CN" altLang="en-US" sz="2800" b="1" dirty="0">
                <a:latin typeface="微软雅黑" panose="020B0503020204020204" charset="-122"/>
                <a:ea typeface="微软雅黑" panose="020B0503020204020204" charset="-122"/>
                <a:sym typeface="+mn-ea"/>
              </a:rPr>
              <a:t>寄希望于无实权的皇帝身上。</a:t>
            </a:r>
            <a:endParaRPr lang="zh-CN" altLang="en-US" sz="2800" b="1">
              <a:solidFill>
                <a:srgbClr val="0000FF"/>
              </a:solidFill>
              <a:latin typeface="华文中宋" panose="02010600040101010101" charset="-122"/>
              <a:ea typeface="华文中宋" panose="02010600040101010101" charset="-122"/>
              <a:sym typeface="+mn-ea"/>
            </a:endParaRPr>
          </a:p>
        </p:txBody>
      </p:sp>
      <p:sp>
        <p:nvSpPr>
          <p:cNvPr id="24584" name="Rectangle 8"/>
          <p:cNvSpPr>
            <a:spLocks noChangeArrowheads="1"/>
          </p:cNvSpPr>
          <p:nvPr/>
        </p:nvSpPr>
        <p:spPr bwMode="auto">
          <a:xfrm>
            <a:off x="4371340" y="6296343"/>
            <a:ext cx="4101465" cy="521970"/>
          </a:xfrm>
          <a:prstGeom prst="rect">
            <a:avLst/>
          </a:prstGeom>
          <a:solidFill>
            <a:srgbClr val="FFFF00"/>
          </a:solidFill>
          <a:ln w="9525">
            <a:noFill/>
            <a:miter lim="800000"/>
          </a:ln>
        </p:spPr>
        <p:txBody>
          <a:bodyPr wrap="none" rtlCol="0" anchor="t">
            <a:spAutoFit/>
          </a:bodyPr>
          <a:lstStyle/>
          <a:p>
            <a:pPr lvl="0" algn="l"/>
            <a:r>
              <a:rPr lang="zh-CN" altLang="en-US" sz="2800" b="1">
                <a:solidFill>
                  <a:srgbClr val="0000FF"/>
                </a:solidFill>
                <a:latin typeface="华文中宋" panose="02010600040101010101" charset="-122"/>
                <a:ea typeface="华文中宋" panose="02010600040101010101" charset="-122"/>
                <a:sym typeface="+mn-ea"/>
              </a:rPr>
              <a:t>脱离群众，缺乏改革基础</a:t>
            </a:r>
            <a:endParaRPr lang="zh-CN" altLang="en-US" sz="2800" b="1">
              <a:solidFill>
                <a:srgbClr val="0000FF"/>
              </a:solidFill>
              <a:latin typeface="华文中宋" panose="02010600040101010101" charset="-122"/>
              <a:ea typeface="华文中宋" panose="02010600040101010101" charset="-122"/>
              <a:sym typeface="+mn-ea"/>
            </a:endParaRPr>
          </a:p>
        </p:txBody>
      </p:sp>
      <p:sp>
        <p:nvSpPr>
          <p:cNvPr id="25604" name="Text Box 4"/>
          <p:cNvSpPr txBox="1"/>
          <p:nvPr/>
        </p:nvSpPr>
        <p:spPr>
          <a:xfrm>
            <a:off x="1592580" y="5774690"/>
            <a:ext cx="9006840" cy="521970"/>
          </a:xfrm>
          <a:prstGeom prst="rect">
            <a:avLst/>
          </a:prstGeom>
          <a:solidFill>
            <a:srgbClr val="0000FF"/>
          </a:solidFill>
        </p:spPr>
        <p:style>
          <a:lnRef idx="1">
            <a:schemeClr val="accent1"/>
          </a:lnRef>
          <a:fillRef idx="2">
            <a:schemeClr val="accent1"/>
          </a:fillRef>
          <a:effectRef idx="1">
            <a:schemeClr val="accent1"/>
          </a:effectRef>
          <a:fontRef idx="minor">
            <a:schemeClr val="dk1"/>
          </a:fontRef>
        </p:style>
        <p:txBody>
          <a:bodyPr wrap="square">
            <a:spAutoFit/>
          </a:bodyPr>
          <a:lstStyle/>
          <a:p>
            <a:r>
              <a:rPr lang="zh-CN" altLang="en-US" sz="2800" b="1" noProof="1">
                <a:solidFill>
                  <a:schemeClr val="bg1"/>
                </a:solidFill>
                <a:effectLst>
                  <a:outerShdw blurRad="38100" dist="38100" dir="2700000" algn="tl">
                    <a:srgbClr val="000000">
                      <a:alpha val="43137"/>
                    </a:srgbClr>
                  </a:outerShdw>
                </a:effectLst>
                <a:latin typeface="华文中宋" panose="02010600040101010101" charset="-122"/>
                <a:ea typeface="华文中宋" panose="02010600040101010101" charset="-122"/>
              </a:rPr>
              <a:t>根本原因：中国民族资本主义发展的程度不高。</a:t>
            </a:r>
            <a:endParaRPr lang="zh-CN" altLang="en-US" sz="2800" b="1" noProof="1">
              <a:solidFill>
                <a:schemeClr val="bg1"/>
              </a:solidFill>
              <a:effectLst>
                <a:outerShdw blurRad="38100" dist="38100" dir="2700000" algn="tl">
                  <a:srgbClr val="000000">
                    <a:alpha val="43137"/>
                  </a:srgbClr>
                </a:outerShdw>
              </a:effectLst>
              <a:latin typeface="华文中宋" panose="02010600040101010101" charset="-122"/>
              <a:ea typeface="华文中宋" panose="02010600040101010101" charset="-122"/>
            </a:endParaRPr>
          </a:p>
        </p:txBody>
      </p:sp>
      <p:sp>
        <p:nvSpPr>
          <p:cNvPr id="3" name="矩形 2"/>
          <p:cNvSpPr/>
          <p:nvPr/>
        </p:nvSpPr>
        <p:spPr bwMode="auto">
          <a:xfrm>
            <a:off x="3302635" y="1940560"/>
            <a:ext cx="5170170" cy="521970"/>
          </a:xfrm>
          <a:prstGeom prst="rect">
            <a:avLst/>
          </a:prstGeom>
          <a:solidFill>
            <a:srgbClr val="FFFF00"/>
          </a:solidFill>
          <a:ln w="9525">
            <a:noFill/>
            <a:miter lim="800000"/>
          </a:ln>
        </p:spPr>
        <p:txBody>
          <a:bodyPr wrap="none" rtlCol="0" anchor="t">
            <a:spAutoFit/>
          </a:bodyPr>
          <a:lstStyle/>
          <a:p>
            <a:pPr lvl="0" algn="l"/>
            <a:r>
              <a:rPr lang="zh-CN" altLang="en-US" sz="2800" b="1">
                <a:solidFill>
                  <a:srgbClr val="0000FF"/>
                </a:solidFill>
                <a:latin typeface="华文中宋" panose="02010600040101010101" charset="-122"/>
                <a:ea typeface="华文中宋" panose="02010600040101010101" charset="-122"/>
                <a:sym typeface="+mn-ea"/>
              </a:rPr>
              <a:t>慈禧太后为首的顽固派势力强大</a:t>
            </a:r>
            <a:endParaRPr lang="zh-CN" altLang="en-US" sz="2800" b="1">
              <a:solidFill>
                <a:srgbClr val="0000FF"/>
              </a:solidFill>
              <a:latin typeface="华文中宋" panose="02010600040101010101" charset="-122"/>
              <a:ea typeface="华文中宋" panose="02010600040101010101"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625"/>
                                        </p:tgtEl>
                                        <p:attrNameLst>
                                          <p:attrName>style.visibility</p:attrName>
                                        </p:attrNameLst>
                                      </p:cBhvr>
                                      <p:to>
                                        <p:strVal val="visible"/>
                                      </p:to>
                                    </p:set>
                                    <p:animEffect transition="in" filter="blinds(horizontal)">
                                      <p:cBhvr>
                                        <p:cTn id="7" dur="500"/>
                                        <p:tgtEl>
                                          <p:spTgt spid="26625"/>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p:tgtEl>
                                          <p:spTgt spid="3"/>
                                        </p:tgtEl>
                                        <p:attrNameLst>
                                          <p:attrName>ppt_y</p:attrName>
                                        </p:attrNameLst>
                                      </p:cBhvr>
                                      <p:tavLst>
                                        <p:tav tm="0">
                                          <p:val>
                                            <p:strVal val="#ppt_y+#ppt_h*1.125000"/>
                                          </p:val>
                                        </p:tav>
                                        <p:tav tm="100000">
                                          <p:val>
                                            <p:strVal val="#ppt_y"/>
                                          </p:val>
                                        </p:tav>
                                      </p:tavLst>
                                    </p:anim>
                                    <p:animEffect transition="in" filter="wipe(up)">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24582"/>
                                        </p:tgtEl>
                                        <p:attrNameLst>
                                          <p:attrName>style.visibility</p:attrName>
                                        </p:attrNameLst>
                                      </p:cBhvr>
                                      <p:to>
                                        <p:strVal val="visible"/>
                                      </p:to>
                                    </p:set>
                                    <p:anim calcmode="lin" valueType="num">
                                      <p:cBhvr>
                                        <p:cTn id="18" dur="500" fill="hold"/>
                                        <p:tgtEl>
                                          <p:spTgt spid="24582"/>
                                        </p:tgtEl>
                                        <p:attrNameLst>
                                          <p:attrName>ppt_x</p:attrName>
                                        </p:attrNameLst>
                                      </p:cBhvr>
                                      <p:tavLst>
                                        <p:tav tm="0">
                                          <p:val>
                                            <p:strVal val="1+#ppt_w/2"/>
                                          </p:val>
                                        </p:tav>
                                        <p:tav tm="100000">
                                          <p:val>
                                            <p:strVal val="#ppt_x"/>
                                          </p:val>
                                        </p:tav>
                                      </p:tavLst>
                                    </p:anim>
                                    <p:anim calcmode="lin" valueType="num">
                                      <p:cBhvr>
                                        <p:cTn id="19" dur="500" fill="hold"/>
                                        <p:tgtEl>
                                          <p:spTgt spid="2458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24583"/>
                                        </p:tgtEl>
                                        <p:attrNameLst>
                                          <p:attrName>style.visibility</p:attrName>
                                        </p:attrNameLst>
                                      </p:cBhvr>
                                      <p:to>
                                        <p:strVal val="visible"/>
                                      </p:to>
                                    </p:set>
                                    <p:anim calcmode="lin" valueType="num">
                                      <p:cBhvr>
                                        <p:cTn id="24" dur="500" fill="hold"/>
                                        <p:tgtEl>
                                          <p:spTgt spid="24583"/>
                                        </p:tgtEl>
                                        <p:attrNameLst>
                                          <p:attrName>ppt_x</p:attrName>
                                        </p:attrNameLst>
                                      </p:cBhvr>
                                      <p:tavLst>
                                        <p:tav tm="0">
                                          <p:val>
                                            <p:strVal val="1+#ppt_w/2"/>
                                          </p:val>
                                        </p:tav>
                                        <p:tav tm="100000">
                                          <p:val>
                                            <p:strVal val="#ppt_x"/>
                                          </p:val>
                                        </p:tav>
                                      </p:tavLst>
                                    </p:anim>
                                    <p:anim calcmode="lin" valueType="num">
                                      <p:cBhvr>
                                        <p:cTn id="25" dur="500" fill="hold"/>
                                        <p:tgtEl>
                                          <p:spTgt spid="24583"/>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24584"/>
                                        </p:tgtEl>
                                        <p:attrNameLst>
                                          <p:attrName>style.visibility</p:attrName>
                                        </p:attrNameLst>
                                      </p:cBhvr>
                                      <p:to>
                                        <p:strVal val="visible"/>
                                      </p:to>
                                    </p:set>
                                    <p:anim calcmode="lin" valueType="num">
                                      <p:cBhvr>
                                        <p:cTn id="30" dur="500" fill="hold"/>
                                        <p:tgtEl>
                                          <p:spTgt spid="24584"/>
                                        </p:tgtEl>
                                        <p:attrNameLst>
                                          <p:attrName>ppt_x</p:attrName>
                                        </p:attrNameLst>
                                      </p:cBhvr>
                                      <p:tavLst>
                                        <p:tav tm="0">
                                          <p:val>
                                            <p:strVal val="1+#ppt_w/2"/>
                                          </p:val>
                                        </p:tav>
                                        <p:tav tm="100000">
                                          <p:val>
                                            <p:strVal val="#ppt_x"/>
                                          </p:val>
                                        </p:tav>
                                      </p:tavLst>
                                    </p:anim>
                                    <p:anim calcmode="lin" valueType="num">
                                      <p:cBhvr>
                                        <p:cTn id="31" dur="500" fill="hold"/>
                                        <p:tgtEl>
                                          <p:spTgt spid="24584"/>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5604"/>
                                        </p:tgtEl>
                                        <p:attrNameLst>
                                          <p:attrName>style.visibility</p:attrName>
                                        </p:attrNameLst>
                                      </p:cBhvr>
                                      <p:to>
                                        <p:strVal val="visible"/>
                                      </p:to>
                                    </p:set>
                                    <p:anim calcmode="lin" valueType="num">
                                      <p:cBhvr>
                                        <p:cTn id="36" dur="500" fill="hold"/>
                                        <p:tgtEl>
                                          <p:spTgt spid="25604"/>
                                        </p:tgtEl>
                                        <p:attrNameLst>
                                          <p:attrName>ppt_x</p:attrName>
                                        </p:attrNameLst>
                                      </p:cBhvr>
                                      <p:tavLst>
                                        <p:tav tm="0">
                                          <p:val>
                                            <p:strVal val="#ppt_x"/>
                                          </p:val>
                                        </p:tav>
                                        <p:tav tm="100000">
                                          <p:val>
                                            <p:strVal val="#ppt_x"/>
                                          </p:val>
                                        </p:tav>
                                      </p:tavLst>
                                    </p:anim>
                                    <p:anim calcmode="lin" valueType="num">
                                      <p:cBhvr>
                                        <p:cTn id="37"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2" grpId="0" bldLvl="0" animBg="1"/>
      <p:bldP spid="24583" grpId="0" bldLvl="0" animBg="1"/>
      <p:bldP spid="24584" grpId="0" bldLvl="0" animBg="1"/>
      <p:bldP spid="25604" grpId="0" bldLvl="0" animBg="1"/>
      <p:bldP spid="3" grpId="0" bldLvl="0" animBg="1"/>
      <p:bldP spid="266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8674" name="组合 65550"/>
          <p:cNvGrpSpPr/>
          <p:nvPr/>
        </p:nvGrpSpPr>
        <p:grpSpPr>
          <a:xfrm>
            <a:off x="2209800" y="762000"/>
            <a:ext cx="7696200" cy="4191000"/>
            <a:chOff x="432" y="480"/>
            <a:chExt cx="4848" cy="2640"/>
          </a:xfrm>
        </p:grpSpPr>
        <p:sp>
          <p:nvSpPr>
            <p:cNvPr id="28681" name="Text Box 4"/>
            <p:cNvSpPr txBox="1"/>
            <p:nvPr/>
          </p:nvSpPr>
          <p:spPr>
            <a:xfrm>
              <a:off x="2976" y="480"/>
              <a:ext cx="2304" cy="1531"/>
            </a:xfrm>
            <a:prstGeom prst="rect">
              <a:avLst/>
            </a:prstGeom>
            <a:solidFill>
              <a:schemeClr val="bg1"/>
            </a:solidFill>
            <a:ln w="25400" cap="flat" cmpd="sng">
              <a:solidFill>
                <a:schemeClr val="accent2"/>
              </a:solidFill>
              <a:prstDash val="solid"/>
              <a:miter/>
              <a:headEnd type="none" w="med" len="med"/>
              <a:tailEnd type="none" w="med" len="med"/>
            </a:ln>
          </p:spPr>
          <p:txBody>
            <a:bodyPr>
              <a:spAutoFit/>
            </a:bodyPr>
            <a:p>
              <a:pPr eaLnBrk="0" hangingPunct="0"/>
              <a:r>
                <a:rPr lang="zh-CN" altLang="en-US" sz="2800" dirty="0">
                  <a:solidFill>
                    <a:srgbClr val="FF0000"/>
                  </a:solidFill>
                  <a:latin typeface="宋体" panose="02010600030101010101" pitchFamily="2" charset="-122"/>
                  <a:ea typeface="华文中宋" panose="02010600040101010101" charset="-122"/>
                </a:rPr>
                <a:t>谭嗣同：</a:t>
              </a:r>
              <a:endParaRPr lang="zh-CN" altLang="en-US" sz="2800" dirty="0">
                <a:solidFill>
                  <a:srgbClr val="FF0000"/>
                </a:solidFill>
                <a:latin typeface="宋体" panose="02010600030101010101" pitchFamily="2" charset="-122"/>
                <a:ea typeface="华文中宋" panose="02010600040101010101" charset="-122"/>
              </a:endParaRPr>
            </a:p>
            <a:p>
              <a:pPr eaLnBrk="0" hangingPunct="0"/>
              <a:r>
                <a:rPr lang="zh-CN" altLang="en-US" sz="2800" dirty="0">
                  <a:solidFill>
                    <a:srgbClr val="000000"/>
                  </a:solidFill>
                  <a:latin typeface="宋体" panose="02010600030101010101" pitchFamily="2" charset="-122"/>
                </a:rPr>
                <a:t>   </a:t>
              </a:r>
              <a:r>
                <a:rPr lang="zh-CN" altLang="en-US" sz="2400" dirty="0">
                  <a:solidFill>
                    <a:srgbClr val="000000"/>
                  </a:solidFill>
                  <a:latin typeface="宋体" panose="02010600030101010101" pitchFamily="2" charset="-122"/>
                </a:rPr>
                <a:t>各国变法无不从流血而成，今日中国未闻有因变法而流血者，此国之所以不昌也。有之，请从嗣同始！</a:t>
              </a:r>
              <a:endParaRPr lang="zh-CN" altLang="en-US" sz="2400" dirty="0">
                <a:solidFill>
                  <a:srgbClr val="000000"/>
                </a:solidFill>
                <a:latin typeface="宋体" panose="02010600030101010101" pitchFamily="2" charset="-122"/>
              </a:endParaRPr>
            </a:p>
          </p:txBody>
        </p:sp>
        <p:pic>
          <p:nvPicPr>
            <p:cNvPr id="28682" name="图片 65543"/>
            <p:cNvPicPr>
              <a:picLocks noChangeAspect="1"/>
            </p:cNvPicPr>
            <p:nvPr/>
          </p:nvPicPr>
          <p:blipFill>
            <a:blip r:embed="rId1"/>
            <a:stretch>
              <a:fillRect/>
            </a:stretch>
          </p:blipFill>
          <p:spPr>
            <a:xfrm>
              <a:off x="432" y="576"/>
              <a:ext cx="1682" cy="2544"/>
            </a:xfrm>
            <a:prstGeom prst="rect">
              <a:avLst/>
            </a:prstGeom>
            <a:noFill/>
            <a:ln w="9525">
              <a:noFill/>
            </a:ln>
          </p:spPr>
        </p:pic>
      </p:grpSp>
      <p:grpSp>
        <p:nvGrpSpPr>
          <p:cNvPr id="3" name="组合 65551"/>
          <p:cNvGrpSpPr/>
          <p:nvPr/>
        </p:nvGrpSpPr>
        <p:grpSpPr>
          <a:xfrm>
            <a:off x="2362200" y="3276600"/>
            <a:ext cx="7545388" cy="3581400"/>
            <a:chOff x="528" y="2064"/>
            <a:chExt cx="4753" cy="2256"/>
          </a:xfrm>
        </p:grpSpPr>
        <p:pic>
          <p:nvPicPr>
            <p:cNvPr id="28679" name="图片 65545"/>
            <p:cNvPicPr>
              <a:picLocks noChangeAspect="1"/>
            </p:cNvPicPr>
            <p:nvPr/>
          </p:nvPicPr>
          <p:blipFill>
            <a:blip r:embed="rId2"/>
            <a:stretch>
              <a:fillRect/>
            </a:stretch>
          </p:blipFill>
          <p:spPr>
            <a:xfrm>
              <a:off x="3264" y="2064"/>
              <a:ext cx="2017" cy="2256"/>
            </a:xfrm>
            <a:prstGeom prst="rect">
              <a:avLst/>
            </a:prstGeom>
            <a:noFill/>
            <a:ln w="9525">
              <a:noFill/>
            </a:ln>
          </p:spPr>
        </p:pic>
        <p:sp>
          <p:nvSpPr>
            <p:cNvPr id="28680" name="Text Box 4"/>
            <p:cNvSpPr txBox="1"/>
            <p:nvPr/>
          </p:nvSpPr>
          <p:spPr>
            <a:xfrm>
              <a:off x="528" y="3408"/>
              <a:ext cx="2304" cy="600"/>
            </a:xfrm>
            <a:prstGeom prst="rect">
              <a:avLst/>
            </a:prstGeom>
            <a:solidFill>
              <a:schemeClr val="bg1"/>
            </a:solidFill>
            <a:ln w="25400" cap="flat" cmpd="sng">
              <a:solidFill>
                <a:schemeClr val="accent2"/>
              </a:solidFill>
              <a:prstDash val="solid"/>
              <a:miter/>
              <a:headEnd type="none" w="med" len="med"/>
              <a:tailEnd type="none" w="med" len="med"/>
            </a:ln>
          </p:spPr>
          <p:txBody>
            <a:bodyPr>
              <a:spAutoFit/>
            </a:bodyPr>
            <a:p>
              <a:pPr eaLnBrk="0" hangingPunct="0"/>
              <a:r>
                <a:rPr lang="zh-CN" altLang="en-US" sz="2800" dirty="0">
                  <a:solidFill>
                    <a:srgbClr val="FF0000"/>
                  </a:solidFill>
                  <a:latin typeface="宋体" panose="02010600030101010101" pitchFamily="2" charset="-122"/>
                  <a:ea typeface="华文中宋" panose="02010600040101010101" charset="-122"/>
                </a:rPr>
                <a:t>刘光第：</a:t>
              </a:r>
              <a:endParaRPr lang="zh-CN" altLang="en-US" sz="2800" dirty="0">
                <a:solidFill>
                  <a:srgbClr val="FF0000"/>
                </a:solidFill>
                <a:latin typeface="宋体" panose="02010600030101010101" pitchFamily="2" charset="-122"/>
                <a:ea typeface="华文中宋" panose="02010600040101010101" charset="-122"/>
              </a:endParaRPr>
            </a:p>
            <a:p>
              <a:pPr eaLnBrk="0" hangingPunct="0"/>
              <a:r>
                <a:rPr lang="zh-CN" altLang="en-US" sz="2800" dirty="0">
                  <a:solidFill>
                    <a:srgbClr val="000000"/>
                  </a:solidFill>
                  <a:latin typeface="宋体" panose="02010600030101010101" pitchFamily="2" charset="-122"/>
                </a:rPr>
                <a:t>     </a:t>
              </a:r>
              <a:r>
                <a:rPr lang="zh-CN" altLang="en-US" sz="2400" dirty="0">
                  <a:solidFill>
                    <a:srgbClr val="000000"/>
                  </a:solidFill>
                  <a:latin typeface="宋体" panose="02010600030101010101" pitchFamily="2" charset="-122"/>
                </a:rPr>
                <a:t>吾属死，正气尽矣</a:t>
              </a:r>
              <a:endParaRPr lang="zh-CN" altLang="en-US" sz="2400" dirty="0">
                <a:solidFill>
                  <a:srgbClr val="000000"/>
                </a:solidFill>
                <a:latin typeface="宋体" panose="02010600030101010101" pitchFamily="2" charset="-122"/>
              </a:endParaRPr>
            </a:p>
          </p:txBody>
        </p:sp>
      </p:grpSp>
      <p:sp>
        <p:nvSpPr>
          <p:cNvPr id="28676" name="圆角矩形 65547"/>
          <p:cNvSpPr/>
          <p:nvPr/>
        </p:nvSpPr>
        <p:spPr>
          <a:xfrm>
            <a:off x="1524000" y="0"/>
            <a:ext cx="6324600" cy="609600"/>
          </a:xfrm>
          <a:prstGeom prst="roundRect">
            <a:avLst>
              <a:gd name="adj" fmla="val 16667"/>
            </a:avLst>
          </a:prstGeom>
          <a:solidFill>
            <a:srgbClr val="CCFFCC"/>
          </a:solidFill>
          <a:ln w="9525" cap="flat" cmpd="sng">
            <a:solidFill>
              <a:schemeClr val="tx1"/>
            </a:solidFill>
            <a:prstDash val="solid"/>
            <a:headEnd type="none" w="med" len="med"/>
            <a:tailEnd type="none" w="med" len="med"/>
          </a:ln>
        </p:spPr>
        <p:txBody>
          <a:bodyPr wrap="none" anchor="ctr"/>
          <a:p>
            <a:pPr algn="ctr"/>
            <a:r>
              <a:rPr lang="zh-CN" altLang="en-US" sz="2400" dirty="0">
                <a:solidFill>
                  <a:srgbClr val="800000"/>
                </a:solidFill>
                <a:latin typeface="Arial" panose="020B0604020202020204" pitchFamily="34" charset="0"/>
                <a:ea typeface="黑体" panose="02010609060101010101" pitchFamily="2" charset="-122"/>
              </a:rPr>
              <a:t>戊戌年再看戊戌维新</a:t>
            </a:r>
            <a:r>
              <a:rPr lang="en-US" altLang="zh-CN" sz="2400" dirty="0">
                <a:solidFill>
                  <a:srgbClr val="800000"/>
                </a:solidFill>
                <a:latin typeface="黑体" panose="02010609060101010101" pitchFamily="2" charset="-122"/>
                <a:ea typeface="黑体" panose="02010609060101010101" pitchFamily="2" charset="-122"/>
              </a:rPr>
              <a:t>——</a:t>
            </a:r>
            <a:r>
              <a:rPr lang="zh-CN" altLang="en-US" sz="2400" dirty="0">
                <a:solidFill>
                  <a:srgbClr val="800000"/>
                </a:solidFill>
                <a:latin typeface="Arial" panose="020B0604020202020204" pitchFamily="34" charset="0"/>
                <a:ea typeface="黑体" panose="02010609060101010101" pitchFamily="2" charset="-122"/>
              </a:rPr>
              <a:t>价值探析</a:t>
            </a:r>
            <a:endParaRPr lang="zh-CN" altLang="en-US" sz="2400" dirty="0">
              <a:solidFill>
                <a:srgbClr val="800000"/>
              </a:solidFill>
              <a:latin typeface="Arial" panose="020B0604020202020204" pitchFamily="34" charset="0"/>
              <a:ea typeface="黑体" panose="02010609060101010101" pitchFamily="2" charset="-122"/>
            </a:endParaRPr>
          </a:p>
        </p:txBody>
      </p:sp>
      <p:sp>
        <p:nvSpPr>
          <p:cNvPr id="65549" name="圆角矩形 65548"/>
          <p:cNvSpPr/>
          <p:nvPr/>
        </p:nvSpPr>
        <p:spPr>
          <a:xfrm>
            <a:off x="5791200" y="2743200"/>
            <a:ext cx="4495800" cy="609600"/>
          </a:xfrm>
          <a:prstGeom prst="roundRect">
            <a:avLst>
              <a:gd name="adj" fmla="val 16667"/>
            </a:avLst>
          </a:prstGeom>
          <a:solidFill>
            <a:srgbClr val="CCFFCC"/>
          </a:solidFill>
          <a:ln w="9525" cap="flat" cmpd="sng">
            <a:solidFill>
              <a:schemeClr val="tx1"/>
            </a:solidFill>
            <a:prstDash val="solid"/>
            <a:headEnd type="none" w="med" len="med"/>
            <a:tailEnd type="none" w="med" len="med"/>
          </a:ln>
        </p:spPr>
        <p:txBody>
          <a:bodyPr wrap="none" anchor="ctr"/>
          <a:p>
            <a:pPr algn="ctr"/>
            <a:r>
              <a:rPr lang="zh-CN" altLang="en-US" sz="2400" dirty="0">
                <a:solidFill>
                  <a:srgbClr val="800000"/>
                </a:solidFill>
                <a:latin typeface="Arial" panose="020B0604020202020204" pitchFamily="34" charset="0"/>
                <a:ea typeface="黑体" panose="02010609060101010101" pitchFamily="2" charset="-122"/>
              </a:rPr>
              <a:t>民族使命感，以己之血警醒世人</a:t>
            </a:r>
            <a:endParaRPr lang="zh-CN" altLang="en-US" sz="2400" dirty="0">
              <a:solidFill>
                <a:srgbClr val="800000"/>
              </a:solidFill>
              <a:latin typeface="Arial" panose="020B0604020202020204" pitchFamily="34" charset="0"/>
              <a:ea typeface="黑体" panose="02010609060101010101" pitchFamily="2" charset="-122"/>
            </a:endParaRPr>
          </a:p>
        </p:txBody>
      </p:sp>
      <p:sp>
        <p:nvSpPr>
          <p:cNvPr id="65550" name="圆角矩形 65549"/>
          <p:cNvSpPr/>
          <p:nvPr/>
        </p:nvSpPr>
        <p:spPr>
          <a:xfrm>
            <a:off x="1828800" y="4800600"/>
            <a:ext cx="4495800" cy="609600"/>
          </a:xfrm>
          <a:prstGeom prst="roundRect">
            <a:avLst>
              <a:gd name="adj" fmla="val 16667"/>
            </a:avLst>
          </a:prstGeom>
          <a:solidFill>
            <a:srgbClr val="CCFFCC"/>
          </a:solidFill>
          <a:ln w="9525" cap="flat" cmpd="sng">
            <a:solidFill>
              <a:schemeClr val="tx1"/>
            </a:solidFill>
            <a:prstDash val="solid"/>
            <a:headEnd type="none" w="med" len="med"/>
            <a:tailEnd type="none" w="med" len="med"/>
          </a:ln>
        </p:spPr>
        <p:txBody>
          <a:bodyPr wrap="none" anchor="ctr"/>
          <a:p>
            <a:pPr algn="ctr"/>
            <a:r>
              <a:rPr lang="zh-CN" altLang="en-US" sz="2400" dirty="0">
                <a:solidFill>
                  <a:srgbClr val="800000"/>
                </a:solidFill>
                <a:latin typeface="Arial" panose="020B0604020202020204" pitchFamily="34" charset="0"/>
                <a:ea typeface="黑体" panose="02010609060101010101" pitchFamily="2" charset="-122"/>
              </a:rPr>
              <a:t>改良之路受阻；清廷腐败日益暴露</a:t>
            </a:r>
            <a:endParaRPr lang="zh-CN" altLang="en-US" sz="2400" dirty="0">
              <a:solidFill>
                <a:srgbClr val="800000"/>
              </a:solidFill>
              <a:latin typeface="Arial" panose="020B0604020202020204" pitchFamily="34" charset="0"/>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5549"/>
                                        </p:tgtEl>
                                        <p:attrNameLst>
                                          <p:attrName>style.visibility</p:attrName>
                                        </p:attrNameLst>
                                      </p:cBhvr>
                                      <p:to>
                                        <p:strVal val="visible"/>
                                      </p:to>
                                    </p:set>
                                    <p:animEffect transition="in" filter="blinds(horizontal)">
                                      <p:cBhvr>
                                        <p:cTn id="7" dur="500"/>
                                        <p:tgtEl>
                                          <p:spTgt spid="6554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5550"/>
                                        </p:tgtEl>
                                        <p:attrNameLst>
                                          <p:attrName>style.visibility</p:attrName>
                                        </p:attrNameLst>
                                      </p:cBhvr>
                                      <p:to>
                                        <p:strVal val="visible"/>
                                      </p:to>
                                    </p:set>
                                    <p:animEffect transition="in" filter="blinds(horizontal)">
                                      <p:cBhvr>
                                        <p:cTn id="17" dur="500"/>
                                        <p:tgtEl>
                                          <p:spTgt spid="655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9" grpId="0" bldLvl="0" animBg="1"/>
      <p:bldP spid="65550"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TextBox 6"/>
          <p:cNvSpPr txBox="1"/>
          <p:nvPr/>
        </p:nvSpPr>
        <p:spPr>
          <a:xfrm>
            <a:off x="1981200" y="1447800"/>
            <a:ext cx="8305800" cy="409257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ctr"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5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2400" b="0" i="0" u="none" strike="noStrike" kern="1200" cap="none" spc="0" normalizeH="0" baseline="0" noProof="1">
              <a:ln>
                <a:noFill/>
              </a:ln>
              <a:solidFill>
                <a:srgbClr val="000000"/>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1">
                <a:ln>
                  <a:noFill/>
                </a:ln>
                <a:solidFill>
                  <a:srgbClr val="000000"/>
                </a:solidFill>
                <a:effectLst/>
                <a:uLnTx/>
                <a:uFillTx/>
                <a:latin typeface="微软雅黑" panose="020B0503020204020204" charset="-122"/>
                <a:ea typeface="微软雅黑" panose="020B0503020204020204" charset="-122"/>
                <a:cs typeface="+mn-cs"/>
              </a:rPr>
              <a:t>       </a:t>
            </a:r>
            <a:r>
              <a:rPr kumimoji="0" lang="en-US" altLang="zh-CN" sz="2800" b="1" i="0" u="none" strike="noStrike" kern="1200" cap="none" spc="0" normalizeH="0" baseline="0" noProof="1">
                <a:ln>
                  <a:noFill/>
                </a:ln>
                <a:solidFill>
                  <a:srgbClr val="000000"/>
                </a:solidFill>
                <a:effectLst/>
                <a:uLnTx/>
                <a:uFillTx/>
                <a:latin typeface="宋体" panose="02010600030101010101" pitchFamily="2" charset="-122"/>
                <a:ea typeface="宋体" panose="02010600030101010101" pitchFamily="2" charset="-122"/>
                <a:cs typeface="+mn-cs"/>
              </a:rPr>
              <a:t>1895</a:t>
            </a:r>
            <a:r>
              <a:rPr kumimoji="0" lang="zh-CN" altLang="en-US" sz="2800" b="1" i="0" u="none" strike="noStrike" kern="1200" cap="none" spc="0" normalizeH="0" baseline="0" noProof="1">
                <a:ln>
                  <a:noFill/>
                </a:ln>
                <a:solidFill>
                  <a:srgbClr val="000000"/>
                </a:solidFill>
                <a:effectLst/>
                <a:uLnTx/>
                <a:uFillTx/>
                <a:latin typeface="宋体" panose="02010600030101010101" pitchFamily="2" charset="-122"/>
                <a:ea typeface="宋体" panose="02010600030101010101" pitchFamily="2" charset="-122"/>
                <a:cs typeface="+mn-cs"/>
              </a:rPr>
              <a:t>年，当孙中山第一次在广州发动起义时，“举国舆论莫不目予辈为乱臣贼子，大逆不道，咒诅谩骂之声不绝于耳”；而仅隔了</a:t>
            </a:r>
            <a:r>
              <a:rPr kumimoji="0" lang="en-US" altLang="zh-CN" sz="2800" b="1" i="0" u="none" strike="noStrike" kern="1200" cap="none" spc="0" normalizeH="0" baseline="0" noProof="1">
                <a:ln>
                  <a:noFill/>
                </a:ln>
                <a:solidFill>
                  <a:srgbClr val="000000"/>
                </a:solidFill>
                <a:effectLst/>
                <a:uLnTx/>
                <a:uFillTx/>
                <a:latin typeface="宋体" panose="02010600030101010101" pitchFamily="2" charset="-122"/>
                <a:ea typeface="宋体" panose="02010600030101010101" pitchFamily="2" charset="-122"/>
                <a:cs typeface="+mn-cs"/>
              </a:rPr>
              <a:t>5</a:t>
            </a:r>
            <a:r>
              <a:rPr kumimoji="0" lang="zh-CN" altLang="en-US" sz="2800" b="1" i="0" u="none" strike="noStrike" kern="1200" cap="none" spc="0" normalizeH="0" baseline="0" noProof="1">
                <a:ln>
                  <a:noFill/>
                </a:ln>
                <a:solidFill>
                  <a:srgbClr val="000000"/>
                </a:solidFill>
                <a:effectLst/>
                <a:uLnTx/>
                <a:uFillTx/>
                <a:latin typeface="宋体" panose="02010600030101010101" pitchFamily="2" charset="-122"/>
                <a:ea typeface="宋体" panose="02010600030101010101" pitchFamily="2" charset="-122"/>
                <a:cs typeface="+mn-cs"/>
              </a:rPr>
              <a:t>年，当</a:t>
            </a:r>
            <a:r>
              <a:rPr kumimoji="0" lang="en-US" altLang="zh-CN" sz="2800" b="1" i="0" u="none" strike="noStrike" kern="1200" cap="none" spc="0" normalizeH="0" baseline="0" noProof="1">
                <a:ln>
                  <a:noFill/>
                </a:ln>
                <a:solidFill>
                  <a:srgbClr val="000000"/>
                </a:solidFill>
                <a:effectLst/>
                <a:uLnTx/>
                <a:uFillTx/>
                <a:latin typeface="宋体" panose="02010600030101010101" pitchFamily="2" charset="-122"/>
                <a:ea typeface="宋体" panose="02010600030101010101" pitchFamily="2" charset="-122"/>
                <a:cs typeface="+mn-cs"/>
              </a:rPr>
              <a:t>1900</a:t>
            </a:r>
            <a:r>
              <a:rPr kumimoji="0" lang="zh-CN" altLang="en-US" sz="2800" b="1" i="0" u="none" strike="noStrike" kern="1200" cap="none" spc="0" normalizeH="0" baseline="0" noProof="1">
                <a:ln>
                  <a:noFill/>
                </a:ln>
                <a:solidFill>
                  <a:srgbClr val="000000"/>
                </a:solidFill>
                <a:effectLst/>
                <a:uLnTx/>
                <a:uFillTx/>
                <a:latin typeface="宋体" panose="02010600030101010101" pitchFamily="2" charset="-122"/>
                <a:ea typeface="宋体" panose="02010600030101010101" pitchFamily="2" charset="-122"/>
                <a:cs typeface="+mn-cs"/>
              </a:rPr>
              <a:t>年他再派郑士良到惠州发动起义时，“则鲜闻一般人之恶声相加，而有识之士且多为吾人扼腕叹息，恨其事之不成矣。前后相较，差如天渊”</a:t>
            </a:r>
            <a:r>
              <a:rPr kumimoji="0" lang="zh-CN" altLang="en-US" sz="28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a:t>
            </a:r>
            <a:endParaRPr kumimoji="0" lang="zh-CN" altLang="en-US" sz="28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8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                </a:t>
            </a:r>
            <a:r>
              <a:rPr kumimoji="0" lang="en-US" altLang="zh-CN"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a:t>
            </a:r>
            <a:r>
              <a:rPr kumimoji="0" lang="zh-CN" altLang="en-US"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张永泉</a:t>
            </a:r>
            <a:r>
              <a:rPr kumimoji="0" lang="en-US" altLang="zh-CN"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a:t>
            </a:r>
            <a:r>
              <a:rPr kumimoji="0" lang="zh-CN" altLang="en-US"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戊戌变法的伟大历史功绩必须充分肯定</a:t>
            </a:r>
            <a:r>
              <a:rPr kumimoji="0" lang="en-US" altLang="zh-CN"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a:t>
            </a:r>
            <a:endParaRPr kumimoji="0" lang="en-US" altLang="zh-CN"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endParaRPr>
          </a:p>
        </p:txBody>
      </p:sp>
      <p:sp>
        <p:nvSpPr>
          <p:cNvPr id="80902" name="圆角矩形 80901"/>
          <p:cNvSpPr/>
          <p:nvPr/>
        </p:nvSpPr>
        <p:spPr>
          <a:xfrm>
            <a:off x="1828800" y="5486400"/>
            <a:ext cx="6553200" cy="609600"/>
          </a:xfrm>
          <a:prstGeom prst="roundRect">
            <a:avLst>
              <a:gd name="adj" fmla="val 16667"/>
            </a:avLst>
          </a:prstGeom>
          <a:solidFill>
            <a:srgbClr val="CCFFCC"/>
          </a:solidFill>
          <a:ln w="9525" cap="flat" cmpd="sng">
            <a:solidFill>
              <a:schemeClr val="tx1"/>
            </a:solidFill>
            <a:prstDash val="solid"/>
            <a:headEnd type="none" w="med" len="med"/>
            <a:tailEnd type="none" w="med" len="med"/>
          </a:ln>
        </p:spPr>
        <p:txBody>
          <a:bodyPr wrap="none" anchor="ctr"/>
          <a:p>
            <a:pPr algn="ctr"/>
            <a:r>
              <a:rPr lang="zh-CN" altLang="en-US" sz="2400" dirty="0">
                <a:solidFill>
                  <a:srgbClr val="800000"/>
                </a:solidFill>
                <a:latin typeface="Arial" panose="020B0604020202020204" pitchFamily="34" charset="0"/>
                <a:ea typeface="黑体" panose="02010609060101010101" pitchFamily="2" charset="-122"/>
              </a:rPr>
              <a:t>改良之路行不通；革命思想逐渐得到认同</a:t>
            </a:r>
            <a:endParaRPr lang="zh-CN" altLang="en-US" sz="2400" dirty="0">
              <a:solidFill>
                <a:srgbClr val="800000"/>
              </a:solidFill>
              <a:latin typeface="Arial" panose="020B0604020202020204" pitchFamily="34" charset="0"/>
              <a:ea typeface="黑体" panose="02010609060101010101" pitchFamily="2" charset="-122"/>
            </a:endParaRPr>
          </a:p>
        </p:txBody>
      </p:sp>
      <p:sp>
        <p:nvSpPr>
          <p:cNvPr id="29700" name="圆角矩形 80903"/>
          <p:cNvSpPr/>
          <p:nvPr/>
        </p:nvSpPr>
        <p:spPr>
          <a:xfrm>
            <a:off x="1524000" y="0"/>
            <a:ext cx="6324600" cy="609600"/>
          </a:xfrm>
          <a:prstGeom prst="roundRect">
            <a:avLst>
              <a:gd name="adj" fmla="val 16667"/>
            </a:avLst>
          </a:prstGeom>
          <a:solidFill>
            <a:srgbClr val="CCFFCC"/>
          </a:solidFill>
          <a:ln w="9525" cap="flat" cmpd="sng">
            <a:solidFill>
              <a:schemeClr val="tx1"/>
            </a:solidFill>
            <a:prstDash val="solid"/>
            <a:headEnd type="none" w="med" len="med"/>
            <a:tailEnd type="none" w="med" len="med"/>
          </a:ln>
        </p:spPr>
        <p:txBody>
          <a:bodyPr wrap="none" anchor="ctr"/>
          <a:p>
            <a:pPr algn="ctr"/>
            <a:r>
              <a:rPr lang="zh-CN" altLang="en-US" sz="2400" dirty="0">
                <a:solidFill>
                  <a:srgbClr val="800000"/>
                </a:solidFill>
                <a:latin typeface="Arial" panose="020B0604020202020204" pitchFamily="34" charset="0"/>
                <a:ea typeface="黑体" panose="02010609060101010101" pitchFamily="2" charset="-122"/>
              </a:rPr>
              <a:t>戊戌年再看戊戌维新</a:t>
            </a:r>
            <a:r>
              <a:rPr lang="en-US" altLang="zh-CN" sz="2400" dirty="0">
                <a:solidFill>
                  <a:srgbClr val="800000"/>
                </a:solidFill>
                <a:latin typeface="黑体" panose="02010609060101010101" pitchFamily="2" charset="-122"/>
                <a:ea typeface="黑体" panose="02010609060101010101" pitchFamily="2" charset="-122"/>
              </a:rPr>
              <a:t>——</a:t>
            </a:r>
            <a:r>
              <a:rPr lang="zh-CN" altLang="en-US" sz="2400" dirty="0">
                <a:solidFill>
                  <a:srgbClr val="800000"/>
                </a:solidFill>
                <a:latin typeface="Arial" panose="020B0604020202020204" pitchFamily="34" charset="0"/>
                <a:ea typeface="黑体" panose="02010609060101010101" pitchFamily="2" charset="-122"/>
              </a:rPr>
              <a:t>价值探析</a:t>
            </a:r>
            <a:endParaRPr lang="zh-CN" altLang="en-US" sz="2400" dirty="0">
              <a:solidFill>
                <a:srgbClr val="800000"/>
              </a:solidFill>
              <a:latin typeface="Arial" panose="020B0604020202020204" pitchFamily="34"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0902"/>
                                        </p:tgtEl>
                                        <p:attrNameLst>
                                          <p:attrName>style.visibility</p:attrName>
                                        </p:attrNameLst>
                                      </p:cBhvr>
                                      <p:to>
                                        <p:strVal val="visible"/>
                                      </p:to>
                                    </p:set>
                                    <p:animEffect transition="in" filter="blinds(horizontal)">
                                      <p:cBhvr>
                                        <p:cTn id="7" dur="500"/>
                                        <p:tgtEl>
                                          <p:spTgt spid="809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2"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ChangeArrowheads="1"/>
          </p:cNvSpPr>
          <p:nvPr/>
        </p:nvSpPr>
        <p:spPr bwMode="auto">
          <a:xfrm>
            <a:off x="1765300" y="385763"/>
            <a:ext cx="5872163" cy="645160"/>
          </a:xfrm>
          <a:prstGeom prst="rect">
            <a:avLst/>
          </a:prstGeom>
          <a:noFill/>
          <a:ln>
            <a:noFill/>
          </a:ln>
        </p:spPr>
        <p:txBody>
          <a:bodyPr>
            <a:spAutoFit/>
          </a:bodyPr>
          <a:lstStyle/>
          <a:p>
            <a:pPr>
              <a:spcBef>
                <a:spcPct val="50000"/>
              </a:spcBef>
            </a:pPr>
            <a:r>
              <a:rPr lang="en-US" altLang="zh-CN" sz="3600" b="1" dirty="0">
                <a:latin typeface="微软雅黑" panose="020B0503020204020204" charset="-122"/>
                <a:ea typeface="微软雅黑" panose="020B0503020204020204" charset="-122"/>
              </a:rPr>
              <a:t>4. </a:t>
            </a:r>
            <a:r>
              <a:rPr lang="zh-CN" altLang="en-US" sz="3600" b="1" dirty="0">
                <a:latin typeface="微软雅黑" panose="020B0503020204020204" charset="-122"/>
                <a:ea typeface="微软雅黑" panose="020B0503020204020204" charset="-122"/>
              </a:rPr>
              <a:t>戊戌变法的意义与教训</a:t>
            </a:r>
            <a:endParaRPr lang="zh-CN" altLang="en-US" sz="3600" b="1" dirty="0">
              <a:latin typeface="微软雅黑" panose="020B0503020204020204" charset="-122"/>
              <a:ea typeface="微软雅黑" panose="020B0503020204020204" charset="-122"/>
            </a:endParaRPr>
          </a:p>
        </p:txBody>
      </p:sp>
      <p:sp>
        <p:nvSpPr>
          <p:cNvPr id="27671" name="矩形 27670"/>
          <p:cNvSpPr>
            <a:spLocks noChangeArrowheads="1"/>
          </p:cNvSpPr>
          <p:nvPr/>
        </p:nvSpPr>
        <p:spPr bwMode="auto">
          <a:xfrm>
            <a:off x="1631504" y="1196752"/>
            <a:ext cx="9001000" cy="4462760"/>
          </a:xfrm>
          <a:prstGeom prst="rect">
            <a:avLst/>
          </a:prstGeom>
          <a:noFill/>
          <a:ln w="82550" cmpd="tri">
            <a:solidFill>
              <a:srgbClr val="000000"/>
            </a:solidFill>
            <a:miter lim="800000"/>
          </a:ln>
        </p:spPr>
        <p:txBody>
          <a:bodyPr wrap="square">
            <a:spAutoFit/>
          </a:bodyPr>
          <a:lstStyle/>
          <a:p>
            <a:pPr>
              <a:spcBef>
                <a:spcPct val="50000"/>
              </a:spcBef>
            </a:pPr>
            <a:r>
              <a:rPr lang="en-US" altLang="zh-CN" sz="2800" b="1" dirty="0">
                <a:latin typeface="微软雅黑" panose="020B0503020204020204" charset="-122"/>
                <a:ea typeface="微软雅黑" panose="020B0503020204020204" charset="-122"/>
              </a:rPr>
              <a:t>  </a:t>
            </a:r>
            <a:r>
              <a:rPr lang="zh-CN" altLang="en-US" sz="3200" b="1" u="sng" dirty="0">
                <a:latin typeface="微软雅黑" panose="020B0503020204020204" charset="-122"/>
                <a:ea typeface="微软雅黑" panose="020B0503020204020204" charset="-122"/>
              </a:rPr>
              <a:t>历史意义</a:t>
            </a:r>
            <a:endParaRPr lang="zh-CN" altLang="en-US" sz="3200" b="1" u="sng" dirty="0">
              <a:latin typeface="微软雅黑" panose="020B0503020204020204" charset="-122"/>
              <a:ea typeface="微软雅黑" panose="020B0503020204020204" charset="-122"/>
            </a:endParaRPr>
          </a:p>
          <a:p>
            <a:pPr>
              <a:lnSpc>
                <a:spcPct val="150000"/>
              </a:lnSpc>
              <a:spcBef>
                <a:spcPct val="50000"/>
              </a:spcBef>
            </a:pPr>
            <a:r>
              <a:rPr lang="en-US" altLang="zh-CN" sz="2800" b="1" dirty="0">
                <a:latin typeface="微软雅黑" panose="020B0503020204020204" charset="-122"/>
                <a:ea typeface="微软雅黑" panose="020B0503020204020204" charset="-122"/>
              </a:rPr>
              <a:t>  1.</a:t>
            </a:r>
            <a:r>
              <a:rPr lang="zh-CN" altLang="en-US" sz="2800" b="1" dirty="0">
                <a:latin typeface="微软雅黑" panose="020B0503020204020204" charset="-122"/>
                <a:ea typeface="微软雅黑" panose="020B0503020204020204" charset="-122"/>
              </a:rPr>
              <a:t>在帝国主义侵略日益加深的紧要关头，要求挽救民族危亡，发展资本主义，具有爱国和进步的作用。</a:t>
            </a:r>
            <a:endParaRPr lang="zh-CN" altLang="en-US" sz="2800" b="1" dirty="0">
              <a:latin typeface="微软雅黑" panose="020B0503020204020204" charset="-122"/>
              <a:ea typeface="微软雅黑" panose="020B0503020204020204" charset="-122"/>
            </a:endParaRPr>
          </a:p>
          <a:p>
            <a:pPr>
              <a:lnSpc>
                <a:spcPct val="150000"/>
              </a:lnSpc>
              <a:spcBef>
                <a:spcPct val="50000"/>
              </a:spcBef>
            </a:pPr>
            <a:r>
              <a:rPr lang="en-US" altLang="zh-CN" sz="2800" b="1" dirty="0">
                <a:latin typeface="微软雅黑" panose="020B0503020204020204" charset="-122"/>
                <a:ea typeface="微软雅黑" panose="020B0503020204020204" charset="-122"/>
              </a:rPr>
              <a:t>  2.</a:t>
            </a:r>
            <a:r>
              <a:rPr lang="zh-CN" altLang="en-US" sz="2800" b="1" dirty="0">
                <a:latin typeface="微软雅黑" panose="020B0503020204020204" charset="-122"/>
                <a:ea typeface="微软雅黑" panose="020B0503020204020204" charset="-122"/>
              </a:rPr>
              <a:t>传播了资产阶级政治学说和自然科学知识</a:t>
            </a:r>
            <a:r>
              <a:rPr lang="en-US" altLang="zh-CN" sz="2800" b="1" dirty="0">
                <a:latin typeface="微软雅黑" panose="020B0503020204020204" charset="-122"/>
                <a:ea typeface="微软雅黑" panose="020B0503020204020204" charset="-122"/>
              </a:rPr>
              <a:t>,</a:t>
            </a:r>
            <a:r>
              <a:rPr lang="zh-CN" altLang="en-US" sz="2800" b="1" dirty="0">
                <a:latin typeface="微软雅黑" panose="020B0503020204020204" charset="-122"/>
                <a:ea typeface="微软雅黑" panose="020B0503020204020204" charset="-122"/>
              </a:rPr>
              <a:t>在社会上起了思想启蒙作用。</a:t>
            </a:r>
            <a:endParaRPr lang="zh-CN" altLang="en-US" sz="2800" b="1" dirty="0">
              <a:latin typeface="微软雅黑" panose="020B0503020204020204" charset="-122"/>
              <a:ea typeface="微软雅黑" panose="020B0503020204020204" charset="-122"/>
            </a:endParaRPr>
          </a:p>
          <a:p>
            <a:pPr>
              <a:lnSpc>
                <a:spcPct val="150000"/>
              </a:lnSpc>
              <a:spcBef>
                <a:spcPct val="50000"/>
              </a:spcBef>
            </a:pPr>
            <a:r>
              <a:rPr lang="zh-CN" altLang="en-US" sz="2800" b="1" dirty="0">
                <a:latin typeface="微软雅黑" panose="020B0503020204020204" charset="-122"/>
                <a:ea typeface="微软雅黑" panose="020B0503020204020204" charset="-122"/>
              </a:rPr>
              <a:t>  </a:t>
            </a:r>
            <a:r>
              <a:rPr lang="en-US" altLang="zh-CN" sz="2800" b="1" dirty="0">
                <a:latin typeface="微软雅黑" panose="020B0503020204020204" charset="-122"/>
                <a:ea typeface="微软雅黑" panose="020B0503020204020204" charset="-122"/>
              </a:rPr>
              <a:t>3.</a:t>
            </a:r>
            <a:r>
              <a:rPr lang="zh-CN" altLang="en-US" sz="2800" b="1" dirty="0">
                <a:latin typeface="微软雅黑" panose="020B0503020204020204" charset="-122"/>
                <a:ea typeface="微软雅黑" panose="020B0503020204020204" charset="-122"/>
              </a:rPr>
              <a:t>加快了中国近代化的进程。</a:t>
            </a:r>
            <a:endParaRPr lang="zh-CN" altLang="en-US" sz="2800" b="1" dirty="0">
              <a:latin typeface="微软雅黑" panose="020B0503020204020204" charset="-122"/>
              <a:ea typeface="微软雅黑" panose="020B0503020204020204" charset="-122"/>
            </a:endParaRPr>
          </a:p>
        </p:txBody>
      </p:sp>
      <p:sp>
        <p:nvSpPr>
          <p:cNvPr id="2" name="矩形 1"/>
          <p:cNvSpPr>
            <a:spLocks noChangeArrowheads="1"/>
          </p:cNvSpPr>
          <p:nvPr/>
        </p:nvSpPr>
        <p:spPr bwMode="auto">
          <a:xfrm>
            <a:off x="1631504" y="5869771"/>
            <a:ext cx="9001000" cy="583565"/>
          </a:xfrm>
          <a:prstGeom prst="rect">
            <a:avLst/>
          </a:prstGeom>
          <a:noFill/>
          <a:ln w="82550" cmpd="tri">
            <a:solidFill>
              <a:srgbClr val="000000"/>
            </a:solidFill>
            <a:miter lim="800000"/>
          </a:ln>
        </p:spPr>
        <p:txBody>
          <a:bodyPr wrap="square">
            <a:spAutoFit/>
          </a:bodyPr>
          <a:lstStyle/>
          <a:p>
            <a:pPr>
              <a:spcBef>
                <a:spcPct val="50000"/>
              </a:spcBef>
            </a:pPr>
            <a:r>
              <a:rPr lang="zh-CN" altLang="en-US" sz="3200" b="1" dirty="0">
                <a:latin typeface="文鼎CS大黑"/>
                <a:ea typeface="微软雅黑" panose="020B0503020204020204" charset="-122"/>
              </a:rPr>
              <a:t>教训：资本主义的改良主义道路在中国行不通！</a:t>
            </a:r>
            <a:endParaRPr lang="zh-CN" altLang="en-US" sz="3200" b="1" dirty="0">
              <a:latin typeface="文鼎CS大黑"/>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7671">
                                            <p:txEl>
                                              <p:pRg st="0" end="0"/>
                                            </p:txEl>
                                          </p:spTgt>
                                        </p:tgtEl>
                                        <p:attrNameLst>
                                          <p:attrName>style.visibility</p:attrName>
                                        </p:attrNameLst>
                                      </p:cBhvr>
                                      <p:to>
                                        <p:strVal val="visible"/>
                                      </p:to>
                                    </p:set>
                                    <p:animEffect transition="in" filter="blinds(horizontal)">
                                      <p:cBhvr>
                                        <p:cTn id="7" dur="500"/>
                                        <p:tgtEl>
                                          <p:spTgt spid="276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7671">
                                            <p:txEl>
                                              <p:pRg st="1" end="1"/>
                                            </p:txEl>
                                          </p:spTgt>
                                        </p:tgtEl>
                                        <p:attrNameLst>
                                          <p:attrName>style.visibility</p:attrName>
                                        </p:attrNameLst>
                                      </p:cBhvr>
                                      <p:to>
                                        <p:strVal val="visible"/>
                                      </p:to>
                                    </p:set>
                                    <p:animEffect transition="in" filter="blinds(horizontal)">
                                      <p:cBhvr>
                                        <p:cTn id="12" dur="500"/>
                                        <p:tgtEl>
                                          <p:spTgt spid="276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7671">
                                            <p:txEl>
                                              <p:pRg st="2" end="2"/>
                                            </p:txEl>
                                          </p:spTgt>
                                        </p:tgtEl>
                                        <p:attrNameLst>
                                          <p:attrName>style.visibility</p:attrName>
                                        </p:attrNameLst>
                                      </p:cBhvr>
                                      <p:to>
                                        <p:strVal val="visible"/>
                                      </p:to>
                                    </p:set>
                                    <p:animEffect transition="in" filter="blinds(horizontal)">
                                      <p:cBhvr>
                                        <p:cTn id="17" dur="500"/>
                                        <p:tgtEl>
                                          <p:spTgt spid="2767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7671">
                                            <p:txEl>
                                              <p:pRg st="3" end="3"/>
                                            </p:txEl>
                                          </p:spTgt>
                                        </p:tgtEl>
                                        <p:attrNameLst>
                                          <p:attrName>style.visibility</p:attrName>
                                        </p:attrNameLst>
                                      </p:cBhvr>
                                      <p:to>
                                        <p:strVal val="visible"/>
                                      </p:to>
                                    </p:set>
                                    <p:animEffect transition="in" filter="blinds(horizontal)">
                                      <p:cBhvr>
                                        <p:cTn id="22" dur="500"/>
                                        <p:tgtEl>
                                          <p:spTgt spid="2767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026" name="Object 2"/>
          <p:cNvGraphicFramePr/>
          <p:nvPr/>
        </p:nvGraphicFramePr>
        <p:xfrm>
          <a:off x="144780" y="0"/>
          <a:ext cx="11805920" cy="6858000"/>
        </p:xfrm>
        <a:graphic>
          <a:graphicData uri="http://schemas.openxmlformats.org/presentationml/2006/ole">
            <mc:AlternateContent xmlns:mc="http://schemas.openxmlformats.org/markup-compatibility/2006">
              <mc:Choice xmlns:v="urn:schemas-microsoft-com:vml" Requires="v">
                <p:oleObj spid="_x0000_s3076" name="" r:id="rId1" imgW="3762375" imgH="2990850" progId="MSMap.8">
                  <p:embed/>
                </p:oleObj>
              </mc:Choice>
              <mc:Fallback>
                <p:oleObj name="" r:id="rId1" imgW="3762375" imgH="2990850" progId="MSMap.8">
                  <p:embed/>
                  <p:pic>
                    <p:nvPicPr>
                      <p:cNvPr id="0" name="图片 3075"/>
                      <p:cNvPicPr/>
                      <p:nvPr/>
                    </p:nvPicPr>
                    <p:blipFill>
                      <a:blip r:embed="rId2"/>
                      <a:stretch>
                        <a:fillRect/>
                      </a:stretch>
                    </p:blipFill>
                    <p:spPr>
                      <a:xfrm>
                        <a:off x="144780" y="0"/>
                        <a:ext cx="11805920" cy="6858000"/>
                      </a:xfrm>
                      <a:prstGeom prst="rect">
                        <a:avLst/>
                      </a:prstGeom>
                      <a:solidFill>
                        <a:schemeClr val="accent1"/>
                      </a:solidFill>
                      <a:ln w="28575" cap="flat" cmpd="sng">
                        <a:solidFill>
                          <a:schemeClr val="tx1"/>
                        </a:solidFill>
                        <a:prstDash val="solid"/>
                        <a:miter/>
                        <a:headEnd type="none" w="med" len="med"/>
                        <a:tailEnd type="none" w="med" len="med"/>
                      </a:ln>
                    </p:spPr>
                  </p:pic>
                </p:oleObj>
              </mc:Fallback>
            </mc:AlternateContent>
          </a:graphicData>
        </a:graphic>
      </p:graphicFrame>
      <p:sp>
        <p:nvSpPr>
          <p:cNvPr id="1027" name="AutoShape 3"/>
          <p:cNvSpPr/>
          <p:nvPr/>
        </p:nvSpPr>
        <p:spPr>
          <a:xfrm>
            <a:off x="5486400" y="1592263"/>
            <a:ext cx="152400" cy="152400"/>
          </a:xfrm>
          <a:custGeom>
            <a:avLst/>
            <a:gdLst/>
            <a:ahLst/>
            <a:cxnLst>
              <a:cxn ang="0">
                <a:pos x="2147483647" y="0"/>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Lst>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solidFill>
          <a:ln w="9525" cap="flat" cmpd="sng">
            <a:solidFill>
              <a:schemeClr val="tx1"/>
            </a:solidFill>
            <a:prstDash val="solid"/>
            <a:round/>
            <a:headEnd type="none" w="med" len="med"/>
            <a:tailEnd type="none" w="med" len="med"/>
          </a:ln>
        </p:spPr>
        <p:txBody>
          <a:bodyPr wrap="none" anchor="ctr"/>
          <a:p>
            <a:endParaRPr lang="zh-CN" altLang="en-US" b="0" dirty="0">
              <a:latin typeface="Arial" panose="020B0604020202020204" pitchFamily="34" charset="0"/>
            </a:endParaRPr>
          </a:p>
        </p:txBody>
      </p:sp>
      <p:sp>
        <p:nvSpPr>
          <p:cNvPr id="1028" name="Oval 4"/>
          <p:cNvSpPr/>
          <p:nvPr/>
        </p:nvSpPr>
        <p:spPr>
          <a:xfrm>
            <a:off x="5838825" y="2173288"/>
            <a:ext cx="104775" cy="104775"/>
          </a:xfrm>
          <a:prstGeom prst="ellipse">
            <a:avLst/>
          </a:prstGeom>
          <a:solidFill>
            <a:srgbClr val="990033"/>
          </a:solidFill>
          <a:ln w="9525" cap="flat" cmpd="sng">
            <a:solidFill>
              <a:schemeClr val="tx1"/>
            </a:solidFill>
            <a:prstDash val="solid"/>
            <a:headEnd type="none" w="med" len="med"/>
            <a:tailEnd type="none" w="med" len="med"/>
          </a:ln>
        </p:spPr>
        <p:txBody>
          <a:bodyPr wrap="none" anchor="ctr"/>
          <a:p>
            <a:endParaRPr lang="zh-CN" altLang="en-US" b="0" dirty="0">
              <a:latin typeface="Arial" panose="020B0604020202020204" pitchFamily="34" charset="0"/>
            </a:endParaRPr>
          </a:p>
        </p:txBody>
      </p:sp>
      <p:sp>
        <p:nvSpPr>
          <p:cNvPr id="1029" name="Oval 5"/>
          <p:cNvSpPr/>
          <p:nvPr/>
        </p:nvSpPr>
        <p:spPr>
          <a:xfrm>
            <a:off x="6019800" y="2278063"/>
            <a:ext cx="104775" cy="104775"/>
          </a:xfrm>
          <a:prstGeom prst="ellipse">
            <a:avLst/>
          </a:prstGeom>
          <a:solidFill>
            <a:srgbClr val="FF66FF"/>
          </a:solidFill>
          <a:ln w="9525" cap="flat" cmpd="sng">
            <a:solidFill>
              <a:schemeClr val="tx1"/>
            </a:solidFill>
            <a:prstDash val="solid"/>
            <a:headEnd type="none" w="med" len="med"/>
            <a:tailEnd type="none" w="med" len="med"/>
          </a:ln>
        </p:spPr>
        <p:txBody>
          <a:bodyPr wrap="none" anchor="ctr"/>
          <a:p>
            <a:endParaRPr lang="zh-CN" altLang="en-US" b="0" dirty="0">
              <a:latin typeface="Arial" panose="020B0604020202020204" pitchFamily="34" charset="0"/>
            </a:endParaRPr>
          </a:p>
        </p:txBody>
      </p:sp>
      <p:sp>
        <p:nvSpPr>
          <p:cNvPr id="1030" name="Oval 6"/>
          <p:cNvSpPr/>
          <p:nvPr/>
        </p:nvSpPr>
        <p:spPr>
          <a:xfrm>
            <a:off x="5619750" y="1906588"/>
            <a:ext cx="104775" cy="104775"/>
          </a:xfrm>
          <a:prstGeom prst="ellipse">
            <a:avLst/>
          </a:prstGeom>
          <a:solidFill>
            <a:srgbClr val="FF66FF"/>
          </a:solidFill>
          <a:ln w="9525" cap="flat" cmpd="sng">
            <a:solidFill>
              <a:schemeClr val="tx1"/>
            </a:solidFill>
            <a:prstDash val="solid"/>
            <a:headEnd type="none" w="med" len="med"/>
            <a:tailEnd type="none" w="med" len="med"/>
          </a:ln>
        </p:spPr>
        <p:txBody>
          <a:bodyPr wrap="none" anchor="ctr"/>
          <a:p>
            <a:endParaRPr lang="zh-CN" altLang="en-US" b="0" dirty="0">
              <a:latin typeface="Arial" panose="020B0604020202020204" pitchFamily="34" charset="0"/>
            </a:endParaRPr>
          </a:p>
        </p:txBody>
      </p:sp>
      <p:sp>
        <p:nvSpPr>
          <p:cNvPr id="1031" name="Oval 7"/>
          <p:cNvSpPr/>
          <p:nvPr/>
        </p:nvSpPr>
        <p:spPr>
          <a:xfrm>
            <a:off x="6019800" y="4792663"/>
            <a:ext cx="104775" cy="104775"/>
          </a:xfrm>
          <a:prstGeom prst="ellipse">
            <a:avLst/>
          </a:prstGeom>
          <a:solidFill>
            <a:srgbClr val="990033"/>
          </a:solidFill>
          <a:ln w="9525" cap="flat" cmpd="sng">
            <a:solidFill>
              <a:schemeClr val="tx1"/>
            </a:solidFill>
            <a:prstDash val="solid"/>
            <a:headEnd type="none" w="med" len="med"/>
            <a:tailEnd type="none" w="med" len="med"/>
          </a:ln>
        </p:spPr>
        <p:txBody>
          <a:bodyPr wrap="none" anchor="ctr"/>
          <a:p>
            <a:endParaRPr lang="zh-CN" altLang="en-US" b="0" dirty="0">
              <a:latin typeface="Arial" panose="020B0604020202020204" pitchFamily="34" charset="0"/>
            </a:endParaRPr>
          </a:p>
        </p:txBody>
      </p:sp>
      <p:sp>
        <p:nvSpPr>
          <p:cNvPr id="1032" name="Oval 8"/>
          <p:cNvSpPr/>
          <p:nvPr/>
        </p:nvSpPr>
        <p:spPr>
          <a:xfrm>
            <a:off x="8382000" y="4792663"/>
            <a:ext cx="104775" cy="104775"/>
          </a:xfrm>
          <a:prstGeom prst="ellipse">
            <a:avLst/>
          </a:prstGeom>
          <a:solidFill>
            <a:srgbClr val="990033"/>
          </a:solidFill>
          <a:ln w="9525" cap="flat" cmpd="sng">
            <a:solidFill>
              <a:schemeClr val="tx1"/>
            </a:solidFill>
            <a:prstDash val="solid"/>
            <a:headEnd type="none" w="med" len="med"/>
            <a:tailEnd type="none" w="med" len="med"/>
          </a:ln>
        </p:spPr>
        <p:txBody>
          <a:bodyPr wrap="none" anchor="ctr"/>
          <a:p>
            <a:endParaRPr lang="zh-CN" altLang="en-US" b="0" dirty="0">
              <a:latin typeface="Arial" panose="020B0604020202020204" pitchFamily="34" charset="0"/>
            </a:endParaRPr>
          </a:p>
        </p:txBody>
      </p:sp>
      <p:sp>
        <p:nvSpPr>
          <p:cNvPr id="1033" name="Text Box 9"/>
          <p:cNvSpPr txBox="1"/>
          <p:nvPr/>
        </p:nvSpPr>
        <p:spPr>
          <a:xfrm>
            <a:off x="144780" y="0"/>
            <a:ext cx="3783965" cy="645160"/>
          </a:xfrm>
          <a:prstGeom prst="rect">
            <a:avLst/>
          </a:prstGeom>
          <a:solidFill>
            <a:srgbClr val="CCFFFF"/>
          </a:solidFill>
          <a:ln w="9525" cap="flat" cmpd="sng">
            <a:solidFill>
              <a:srgbClr val="9933FF"/>
            </a:solidFill>
            <a:prstDash val="solid"/>
            <a:miter/>
            <a:headEnd type="none" w="med" len="med"/>
            <a:tailEnd type="none" w="med" len="med"/>
          </a:ln>
        </p:spPr>
        <p:txBody>
          <a:bodyPr wrap="square" lIns="54000" rIns="54000">
            <a:spAutoFit/>
          </a:bodyPr>
          <a:p>
            <a:pPr algn="l">
              <a:spcBef>
                <a:spcPct val="50000"/>
              </a:spcBef>
            </a:pPr>
            <a:r>
              <a:rPr lang="zh-CN" altLang="en-US" sz="3600" b="0" dirty="0">
                <a:solidFill>
                  <a:srgbClr val="990033"/>
                </a:solidFill>
                <a:latin typeface="Times New Roman" panose="02020603050405020304" pitchFamily="18" charset="0"/>
                <a:ea typeface="黑体" panose="02010609060101010101" pitchFamily="2" charset="-122"/>
              </a:rPr>
              <a:t>二、义和团运动</a:t>
            </a:r>
            <a:endParaRPr lang="zh-CN" altLang="en-US" sz="3600" b="0" dirty="0">
              <a:solidFill>
                <a:srgbClr val="990033"/>
              </a:solidFill>
              <a:latin typeface="Times New Roman" panose="02020603050405020304" pitchFamily="18" charset="0"/>
              <a:ea typeface="黑体" panose="02010609060101010101" pitchFamily="2" charset="-122"/>
            </a:endParaRPr>
          </a:p>
        </p:txBody>
      </p:sp>
      <p:sp>
        <p:nvSpPr>
          <p:cNvPr id="1034" name="Freeform 10"/>
          <p:cNvSpPr/>
          <p:nvPr/>
        </p:nvSpPr>
        <p:spPr>
          <a:xfrm>
            <a:off x="6481763" y="5554663"/>
            <a:ext cx="700087" cy="630237"/>
          </a:xfrm>
          <a:custGeom>
            <a:avLst/>
            <a:gdLst>
              <a:gd name="txL" fmla="*/ 0 w 441"/>
              <a:gd name="txT" fmla="*/ 0 h 397"/>
              <a:gd name="txR" fmla="*/ 441 w 441"/>
              <a:gd name="txB" fmla="*/ 397 h 397"/>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Lst>
            <a:rect l="txL" t="txT" r="txR" b="txB"/>
            <a:pathLst>
              <a:path w="441" h="397">
                <a:moveTo>
                  <a:pt x="441" y="228"/>
                </a:moveTo>
                <a:cubicBezTo>
                  <a:pt x="423" y="255"/>
                  <a:pt x="377" y="365"/>
                  <a:pt x="357" y="372"/>
                </a:cubicBezTo>
                <a:cubicBezTo>
                  <a:pt x="333" y="380"/>
                  <a:pt x="285" y="396"/>
                  <a:pt x="285" y="396"/>
                </a:cubicBezTo>
                <a:cubicBezTo>
                  <a:pt x="253" y="392"/>
                  <a:pt x="218" y="397"/>
                  <a:pt x="189" y="384"/>
                </a:cubicBezTo>
                <a:cubicBezTo>
                  <a:pt x="177" y="379"/>
                  <a:pt x="183" y="359"/>
                  <a:pt x="177" y="348"/>
                </a:cubicBezTo>
                <a:cubicBezTo>
                  <a:pt x="171" y="335"/>
                  <a:pt x="164" y="321"/>
                  <a:pt x="153" y="312"/>
                </a:cubicBezTo>
                <a:cubicBezTo>
                  <a:pt x="131" y="293"/>
                  <a:pt x="105" y="280"/>
                  <a:pt x="81" y="264"/>
                </a:cubicBezTo>
                <a:cubicBezTo>
                  <a:pt x="69" y="256"/>
                  <a:pt x="45" y="240"/>
                  <a:pt x="45" y="240"/>
                </a:cubicBezTo>
                <a:cubicBezTo>
                  <a:pt x="18" y="159"/>
                  <a:pt x="0" y="136"/>
                  <a:pt x="33" y="36"/>
                </a:cubicBezTo>
                <a:cubicBezTo>
                  <a:pt x="37" y="24"/>
                  <a:pt x="58" y="30"/>
                  <a:pt x="69" y="24"/>
                </a:cubicBezTo>
                <a:cubicBezTo>
                  <a:pt x="82" y="18"/>
                  <a:pt x="93" y="8"/>
                  <a:pt x="105" y="0"/>
                </a:cubicBezTo>
                <a:cubicBezTo>
                  <a:pt x="214" y="16"/>
                  <a:pt x="162" y="3"/>
                  <a:pt x="261" y="36"/>
                </a:cubicBezTo>
                <a:cubicBezTo>
                  <a:pt x="273" y="40"/>
                  <a:pt x="297" y="48"/>
                  <a:pt x="297" y="48"/>
                </a:cubicBezTo>
                <a:cubicBezTo>
                  <a:pt x="327" y="138"/>
                  <a:pt x="283" y="30"/>
                  <a:pt x="345" y="108"/>
                </a:cubicBezTo>
                <a:cubicBezTo>
                  <a:pt x="353" y="118"/>
                  <a:pt x="351" y="133"/>
                  <a:pt x="357" y="144"/>
                </a:cubicBezTo>
                <a:cubicBezTo>
                  <a:pt x="372" y="174"/>
                  <a:pt x="406" y="228"/>
                  <a:pt x="441" y="228"/>
                </a:cubicBezTo>
                <a:close/>
              </a:path>
            </a:pathLst>
          </a:custGeom>
          <a:solidFill>
            <a:srgbClr val="FFFFCC">
              <a:alpha val="50195"/>
            </a:srgbClr>
          </a:solidFill>
          <a:ln w="9525" cap="flat" cmpd="sng">
            <a:solidFill>
              <a:schemeClr val="tx1"/>
            </a:solidFill>
            <a:prstDash val="solid"/>
            <a:round/>
            <a:headEnd type="none" w="med" len="med"/>
            <a:tailEnd type="none" w="med" len="med"/>
          </a:ln>
        </p:spPr>
        <p:txBody>
          <a:bodyPr wrap="none" anchor="ctr"/>
          <a:p>
            <a:endParaRPr lang="zh-CN" altLang="en-US" b="0" dirty="0">
              <a:latin typeface="Arial" panose="020B0604020202020204" pitchFamily="34" charset="0"/>
            </a:endParaRPr>
          </a:p>
        </p:txBody>
      </p:sp>
      <p:sp>
        <p:nvSpPr>
          <p:cNvPr id="1035" name="Freeform 11"/>
          <p:cNvSpPr/>
          <p:nvPr/>
        </p:nvSpPr>
        <p:spPr>
          <a:xfrm rot="199056">
            <a:off x="4686300" y="5840413"/>
            <a:ext cx="1770063" cy="1009650"/>
          </a:xfrm>
          <a:custGeom>
            <a:avLst/>
            <a:gdLst>
              <a:gd name="txL" fmla="*/ 0 w 1115"/>
              <a:gd name="txT" fmla="*/ 0 h 711"/>
              <a:gd name="txR" fmla="*/ 1115 w 1115"/>
              <a:gd name="txB" fmla="*/ 711 h 711"/>
            </a:gdLst>
            <a:ahLst/>
            <a:cxnLst>
              <a:cxn ang="0">
                <a:pos x="2147483647" y="2147483647"/>
              </a:cxn>
              <a:cxn ang="0">
                <a:pos x="0"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1115" h="711">
                <a:moveTo>
                  <a:pt x="1068" y="444"/>
                </a:moveTo>
                <a:cubicBezTo>
                  <a:pt x="14" y="431"/>
                  <a:pt x="165" y="711"/>
                  <a:pt x="0" y="216"/>
                </a:cubicBezTo>
                <a:cubicBezTo>
                  <a:pt x="14" y="160"/>
                  <a:pt x="41" y="116"/>
                  <a:pt x="60" y="60"/>
                </a:cubicBezTo>
                <a:cubicBezTo>
                  <a:pt x="64" y="48"/>
                  <a:pt x="60" y="28"/>
                  <a:pt x="72" y="24"/>
                </a:cubicBezTo>
                <a:cubicBezTo>
                  <a:pt x="96" y="16"/>
                  <a:pt x="144" y="0"/>
                  <a:pt x="144" y="0"/>
                </a:cubicBezTo>
                <a:cubicBezTo>
                  <a:pt x="174" y="45"/>
                  <a:pt x="187" y="93"/>
                  <a:pt x="204" y="144"/>
                </a:cubicBezTo>
                <a:cubicBezTo>
                  <a:pt x="208" y="156"/>
                  <a:pt x="212" y="168"/>
                  <a:pt x="216" y="180"/>
                </a:cubicBezTo>
                <a:cubicBezTo>
                  <a:pt x="220" y="192"/>
                  <a:pt x="228" y="216"/>
                  <a:pt x="228" y="216"/>
                </a:cubicBezTo>
                <a:cubicBezTo>
                  <a:pt x="280" y="212"/>
                  <a:pt x="333" y="214"/>
                  <a:pt x="384" y="204"/>
                </a:cubicBezTo>
                <a:cubicBezTo>
                  <a:pt x="398" y="201"/>
                  <a:pt x="407" y="186"/>
                  <a:pt x="420" y="180"/>
                </a:cubicBezTo>
                <a:cubicBezTo>
                  <a:pt x="455" y="163"/>
                  <a:pt x="491" y="144"/>
                  <a:pt x="528" y="132"/>
                </a:cubicBezTo>
                <a:cubicBezTo>
                  <a:pt x="576" y="136"/>
                  <a:pt x="627" y="127"/>
                  <a:pt x="672" y="144"/>
                </a:cubicBezTo>
                <a:cubicBezTo>
                  <a:pt x="687" y="150"/>
                  <a:pt x="679" y="176"/>
                  <a:pt x="684" y="192"/>
                </a:cubicBezTo>
                <a:cubicBezTo>
                  <a:pt x="696" y="232"/>
                  <a:pt x="691" y="232"/>
                  <a:pt x="732" y="252"/>
                </a:cubicBezTo>
                <a:cubicBezTo>
                  <a:pt x="787" y="279"/>
                  <a:pt x="909" y="274"/>
                  <a:pt x="936" y="276"/>
                </a:cubicBezTo>
                <a:cubicBezTo>
                  <a:pt x="960" y="284"/>
                  <a:pt x="984" y="292"/>
                  <a:pt x="1008" y="300"/>
                </a:cubicBezTo>
                <a:cubicBezTo>
                  <a:pt x="1115" y="336"/>
                  <a:pt x="1083" y="295"/>
                  <a:pt x="1068" y="444"/>
                </a:cubicBezTo>
                <a:close/>
              </a:path>
            </a:pathLst>
          </a:custGeom>
          <a:solidFill>
            <a:srgbClr val="FFFFCC">
              <a:alpha val="50195"/>
            </a:srgbClr>
          </a:solidFill>
          <a:ln w="9525" cap="flat" cmpd="sng">
            <a:solidFill>
              <a:schemeClr val="tx1"/>
            </a:solidFill>
            <a:prstDash val="solid"/>
            <a:round/>
            <a:headEnd type="none" w="med" len="med"/>
            <a:tailEnd type="none" w="med" len="med"/>
          </a:ln>
        </p:spPr>
        <p:txBody>
          <a:bodyPr wrap="none" anchor="ctr"/>
          <a:p>
            <a:endParaRPr lang="zh-CN" altLang="en-US" b="0" dirty="0">
              <a:latin typeface="Arial" panose="020B0604020202020204" pitchFamily="34" charset="0"/>
            </a:endParaRPr>
          </a:p>
        </p:txBody>
      </p:sp>
      <p:sp>
        <p:nvSpPr>
          <p:cNvPr id="1036" name="Freeform 12"/>
          <p:cNvSpPr/>
          <p:nvPr/>
        </p:nvSpPr>
        <p:spPr>
          <a:xfrm>
            <a:off x="3929063" y="3722688"/>
            <a:ext cx="1195387" cy="1698625"/>
          </a:xfrm>
          <a:custGeom>
            <a:avLst/>
            <a:gdLst>
              <a:gd name="txL" fmla="*/ 0 w 753"/>
              <a:gd name="txT" fmla="*/ 0 h 1070"/>
              <a:gd name="txR" fmla="*/ 753 w 753"/>
              <a:gd name="txB" fmla="*/ 1070 h 1070"/>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753" h="1070">
                <a:moveTo>
                  <a:pt x="429" y="2"/>
                </a:moveTo>
                <a:cubicBezTo>
                  <a:pt x="453" y="6"/>
                  <a:pt x="481" y="0"/>
                  <a:pt x="501" y="14"/>
                </a:cubicBezTo>
                <a:cubicBezTo>
                  <a:pt x="525" y="31"/>
                  <a:pt x="525" y="70"/>
                  <a:pt x="549" y="86"/>
                </a:cubicBezTo>
                <a:cubicBezTo>
                  <a:pt x="561" y="94"/>
                  <a:pt x="573" y="102"/>
                  <a:pt x="585" y="110"/>
                </a:cubicBezTo>
                <a:cubicBezTo>
                  <a:pt x="598" y="149"/>
                  <a:pt x="632" y="179"/>
                  <a:pt x="645" y="218"/>
                </a:cubicBezTo>
                <a:cubicBezTo>
                  <a:pt x="653" y="242"/>
                  <a:pt x="669" y="290"/>
                  <a:pt x="669" y="290"/>
                </a:cubicBezTo>
                <a:cubicBezTo>
                  <a:pt x="665" y="338"/>
                  <a:pt x="670" y="388"/>
                  <a:pt x="657" y="434"/>
                </a:cubicBezTo>
                <a:cubicBezTo>
                  <a:pt x="653" y="448"/>
                  <a:pt x="631" y="448"/>
                  <a:pt x="621" y="458"/>
                </a:cubicBezTo>
                <a:cubicBezTo>
                  <a:pt x="611" y="468"/>
                  <a:pt x="605" y="482"/>
                  <a:pt x="597" y="494"/>
                </a:cubicBezTo>
                <a:cubicBezTo>
                  <a:pt x="569" y="604"/>
                  <a:pt x="504" y="625"/>
                  <a:pt x="405" y="650"/>
                </a:cubicBezTo>
                <a:cubicBezTo>
                  <a:pt x="367" y="707"/>
                  <a:pt x="357" y="706"/>
                  <a:pt x="393" y="806"/>
                </a:cubicBezTo>
                <a:cubicBezTo>
                  <a:pt x="395" y="810"/>
                  <a:pt x="457" y="825"/>
                  <a:pt x="477" y="830"/>
                </a:cubicBezTo>
                <a:cubicBezTo>
                  <a:pt x="559" y="884"/>
                  <a:pt x="658" y="878"/>
                  <a:pt x="753" y="890"/>
                </a:cubicBezTo>
                <a:cubicBezTo>
                  <a:pt x="733" y="950"/>
                  <a:pt x="753" y="922"/>
                  <a:pt x="669" y="950"/>
                </a:cubicBezTo>
                <a:cubicBezTo>
                  <a:pt x="655" y="955"/>
                  <a:pt x="646" y="968"/>
                  <a:pt x="633" y="974"/>
                </a:cubicBezTo>
                <a:cubicBezTo>
                  <a:pt x="622" y="980"/>
                  <a:pt x="608" y="980"/>
                  <a:pt x="597" y="986"/>
                </a:cubicBezTo>
                <a:cubicBezTo>
                  <a:pt x="544" y="1016"/>
                  <a:pt x="509" y="1051"/>
                  <a:pt x="453" y="1070"/>
                </a:cubicBezTo>
                <a:cubicBezTo>
                  <a:pt x="421" y="1066"/>
                  <a:pt x="388" y="1066"/>
                  <a:pt x="357" y="1058"/>
                </a:cubicBezTo>
                <a:cubicBezTo>
                  <a:pt x="307" y="1044"/>
                  <a:pt x="329" y="1013"/>
                  <a:pt x="273" y="998"/>
                </a:cubicBezTo>
                <a:cubicBezTo>
                  <a:pt x="230" y="987"/>
                  <a:pt x="185" y="990"/>
                  <a:pt x="141" y="986"/>
                </a:cubicBezTo>
                <a:cubicBezTo>
                  <a:pt x="113" y="944"/>
                  <a:pt x="105" y="914"/>
                  <a:pt x="69" y="878"/>
                </a:cubicBezTo>
                <a:cubicBezTo>
                  <a:pt x="48" y="816"/>
                  <a:pt x="0" y="787"/>
                  <a:pt x="45" y="710"/>
                </a:cubicBezTo>
                <a:cubicBezTo>
                  <a:pt x="68" y="671"/>
                  <a:pt x="125" y="662"/>
                  <a:pt x="153" y="626"/>
                </a:cubicBezTo>
                <a:cubicBezTo>
                  <a:pt x="171" y="603"/>
                  <a:pt x="185" y="578"/>
                  <a:pt x="201" y="554"/>
                </a:cubicBezTo>
                <a:cubicBezTo>
                  <a:pt x="209" y="542"/>
                  <a:pt x="225" y="518"/>
                  <a:pt x="225" y="518"/>
                </a:cubicBezTo>
                <a:cubicBezTo>
                  <a:pt x="234" y="405"/>
                  <a:pt x="242" y="275"/>
                  <a:pt x="345" y="206"/>
                </a:cubicBezTo>
                <a:cubicBezTo>
                  <a:pt x="353" y="194"/>
                  <a:pt x="358" y="179"/>
                  <a:pt x="369" y="170"/>
                </a:cubicBezTo>
                <a:cubicBezTo>
                  <a:pt x="379" y="162"/>
                  <a:pt x="396" y="167"/>
                  <a:pt x="405" y="158"/>
                </a:cubicBezTo>
                <a:cubicBezTo>
                  <a:pt x="414" y="149"/>
                  <a:pt x="411" y="133"/>
                  <a:pt x="417" y="122"/>
                </a:cubicBezTo>
                <a:cubicBezTo>
                  <a:pt x="454" y="47"/>
                  <a:pt x="447" y="131"/>
                  <a:pt x="429" y="2"/>
                </a:cubicBezTo>
                <a:close/>
              </a:path>
            </a:pathLst>
          </a:custGeom>
          <a:solidFill>
            <a:srgbClr val="FFFFCC">
              <a:alpha val="50195"/>
            </a:srgbClr>
          </a:solidFill>
          <a:ln w="9525" cap="flat" cmpd="sng">
            <a:solidFill>
              <a:schemeClr val="tx1"/>
            </a:solidFill>
            <a:prstDash val="solid"/>
            <a:round/>
            <a:headEnd type="none" w="med" len="med"/>
            <a:tailEnd type="none" w="med" len="med"/>
          </a:ln>
        </p:spPr>
        <p:txBody>
          <a:bodyPr wrap="none" anchor="ctr"/>
          <a:p>
            <a:endParaRPr lang="zh-CN" altLang="en-US" b="0" dirty="0">
              <a:latin typeface="Arial" panose="020B0604020202020204" pitchFamily="34" charset="0"/>
            </a:endParaRPr>
          </a:p>
        </p:txBody>
      </p:sp>
      <p:sp>
        <p:nvSpPr>
          <p:cNvPr id="1040" name="Freeform 16"/>
          <p:cNvSpPr/>
          <p:nvPr/>
        </p:nvSpPr>
        <p:spPr>
          <a:xfrm>
            <a:off x="3976688" y="3730625"/>
            <a:ext cx="1154112" cy="1682750"/>
          </a:xfrm>
          <a:custGeom>
            <a:avLst/>
            <a:gdLst>
              <a:gd name="txL" fmla="*/ 0 w 727"/>
              <a:gd name="txT" fmla="*/ 0 h 1060"/>
              <a:gd name="txR" fmla="*/ 727 w 727"/>
              <a:gd name="txB" fmla="*/ 1060 h 1060"/>
            </a:gdLst>
            <a:ah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Lst>
            <a:rect l="txL" t="txT" r="txR" b="txB"/>
            <a:pathLst>
              <a:path w="727" h="1060">
                <a:moveTo>
                  <a:pt x="412" y="0"/>
                </a:moveTo>
                <a:cubicBezTo>
                  <a:pt x="419" y="53"/>
                  <a:pt x="431" y="81"/>
                  <a:pt x="393" y="119"/>
                </a:cubicBezTo>
                <a:cubicBezTo>
                  <a:pt x="376" y="170"/>
                  <a:pt x="347" y="149"/>
                  <a:pt x="302" y="164"/>
                </a:cubicBezTo>
                <a:cubicBezTo>
                  <a:pt x="299" y="179"/>
                  <a:pt x="301" y="197"/>
                  <a:pt x="293" y="210"/>
                </a:cubicBezTo>
                <a:cubicBezTo>
                  <a:pt x="282" y="229"/>
                  <a:pt x="247" y="256"/>
                  <a:pt x="247" y="256"/>
                </a:cubicBezTo>
                <a:cubicBezTo>
                  <a:pt x="241" y="274"/>
                  <a:pt x="235" y="293"/>
                  <a:pt x="229" y="311"/>
                </a:cubicBezTo>
                <a:cubicBezTo>
                  <a:pt x="226" y="320"/>
                  <a:pt x="220" y="338"/>
                  <a:pt x="220" y="338"/>
                </a:cubicBezTo>
                <a:cubicBezTo>
                  <a:pt x="212" y="419"/>
                  <a:pt x="217" y="457"/>
                  <a:pt x="165" y="512"/>
                </a:cubicBezTo>
                <a:cubicBezTo>
                  <a:pt x="159" y="530"/>
                  <a:pt x="152" y="549"/>
                  <a:pt x="146" y="567"/>
                </a:cubicBezTo>
                <a:cubicBezTo>
                  <a:pt x="143" y="576"/>
                  <a:pt x="146" y="591"/>
                  <a:pt x="137" y="594"/>
                </a:cubicBezTo>
                <a:cubicBezTo>
                  <a:pt x="119" y="600"/>
                  <a:pt x="100" y="606"/>
                  <a:pt x="82" y="612"/>
                </a:cubicBezTo>
                <a:cubicBezTo>
                  <a:pt x="73" y="615"/>
                  <a:pt x="55" y="621"/>
                  <a:pt x="55" y="621"/>
                </a:cubicBezTo>
                <a:cubicBezTo>
                  <a:pt x="35" y="643"/>
                  <a:pt x="17" y="660"/>
                  <a:pt x="0" y="685"/>
                </a:cubicBezTo>
                <a:cubicBezTo>
                  <a:pt x="3" y="731"/>
                  <a:pt x="4" y="777"/>
                  <a:pt x="9" y="823"/>
                </a:cubicBezTo>
                <a:cubicBezTo>
                  <a:pt x="10" y="832"/>
                  <a:pt x="16" y="841"/>
                  <a:pt x="18" y="850"/>
                </a:cubicBezTo>
                <a:cubicBezTo>
                  <a:pt x="22" y="865"/>
                  <a:pt x="18" y="884"/>
                  <a:pt x="28" y="896"/>
                </a:cubicBezTo>
                <a:cubicBezTo>
                  <a:pt x="36" y="905"/>
                  <a:pt x="52" y="902"/>
                  <a:pt x="64" y="905"/>
                </a:cubicBezTo>
                <a:cubicBezTo>
                  <a:pt x="78" y="961"/>
                  <a:pt x="85" y="998"/>
                  <a:pt x="92" y="1060"/>
                </a:cubicBezTo>
                <a:cubicBezTo>
                  <a:pt x="151" y="1050"/>
                  <a:pt x="205" y="1032"/>
                  <a:pt x="265" y="1024"/>
                </a:cubicBezTo>
                <a:cubicBezTo>
                  <a:pt x="283" y="1018"/>
                  <a:pt x="303" y="996"/>
                  <a:pt x="320" y="1005"/>
                </a:cubicBezTo>
                <a:cubicBezTo>
                  <a:pt x="329" y="1009"/>
                  <a:pt x="321" y="1027"/>
                  <a:pt x="329" y="1033"/>
                </a:cubicBezTo>
                <a:cubicBezTo>
                  <a:pt x="345" y="1046"/>
                  <a:pt x="460" y="1059"/>
                  <a:pt x="466" y="1060"/>
                </a:cubicBezTo>
                <a:cubicBezTo>
                  <a:pt x="516" y="1054"/>
                  <a:pt x="557" y="1048"/>
                  <a:pt x="604" y="1033"/>
                </a:cubicBezTo>
                <a:cubicBezTo>
                  <a:pt x="613" y="1027"/>
                  <a:pt x="623" y="1023"/>
                  <a:pt x="631" y="1015"/>
                </a:cubicBezTo>
                <a:cubicBezTo>
                  <a:pt x="639" y="1007"/>
                  <a:pt x="640" y="993"/>
                  <a:pt x="649" y="987"/>
                </a:cubicBezTo>
                <a:cubicBezTo>
                  <a:pt x="665" y="977"/>
                  <a:pt x="704" y="969"/>
                  <a:pt x="704" y="969"/>
                </a:cubicBezTo>
                <a:cubicBezTo>
                  <a:pt x="710" y="951"/>
                  <a:pt x="727" y="933"/>
                  <a:pt x="722" y="914"/>
                </a:cubicBezTo>
                <a:cubicBezTo>
                  <a:pt x="709" y="862"/>
                  <a:pt x="681" y="840"/>
                  <a:pt x="631" y="823"/>
                </a:cubicBezTo>
                <a:cubicBezTo>
                  <a:pt x="625" y="817"/>
                  <a:pt x="621" y="808"/>
                  <a:pt x="613" y="804"/>
                </a:cubicBezTo>
                <a:cubicBezTo>
                  <a:pt x="596" y="795"/>
                  <a:pt x="558" y="786"/>
                  <a:pt x="558" y="786"/>
                </a:cubicBezTo>
                <a:cubicBezTo>
                  <a:pt x="502" y="800"/>
                  <a:pt x="448" y="795"/>
                  <a:pt x="393" y="777"/>
                </a:cubicBezTo>
                <a:cubicBezTo>
                  <a:pt x="363" y="757"/>
                  <a:pt x="351" y="747"/>
                  <a:pt x="338" y="713"/>
                </a:cubicBezTo>
                <a:cubicBezTo>
                  <a:pt x="367" y="685"/>
                  <a:pt x="402" y="688"/>
                  <a:pt x="439" y="676"/>
                </a:cubicBezTo>
                <a:cubicBezTo>
                  <a:pt x="463" y="652"/>
                  <a:pt x="489" y="636"/>
                  <a:pt x="512" y="612"/>
                </a:cubicBezTo>
                <a:cubicBezTo>
                  <a:pt x="522" y="581"/>
                  <a:pt x="527" y="512"/>
                  <a:pt x="558" y="493"/>
                </a:cubicBezTo>
                <a:cubicBezTo>
                  <a:pt x="574" y="483"/>
                  <a:pt x="613" y="475"/>
                  <a:pt x="613" y="475"/>
                </a:cubicBezTo>
                <a:cubicBezTo>
                  <a:pt x="619" y="466"/>
                  <a:pt x="623" y="455"/>
                  <a:pt x="631" y="448"/>
                </a:cubicBezTo>
                <a:cubicBezTo>
                  <a:pt x="638" y="442"/>
                  <a:pt x="657" y="448"/>
                  <a:pt x="658" y="439"/>
                </a:cubicBezTo>
                <a:cubicBezTo>
                  <a:pt x="668" y="367"/>
                  <a:pt x="659" y="311"/>
                  <a:pt x="622" y="256"/>
                </a:cubicBezTo>
                <a:cubicBezTo>
                  <a:pt x="619" y="247"/>
                  <a:pt x="618" y="236"/>
                  <a:pt x="613" y="228"/>
                </a:cubicBezTo>
                <a:cubicBezTo>
                  <a:pt x="608" y="221"/>
                  <a:pt x="598" y="218"/>
                  <a:pt x="594" y="210"/>
                </a:cubicBezTo>
                <a:cubicBezTo>
                  <a:pt x="570" y="163"/>
                  <a:pt x="576" y="147"/>
                  <a:pt x="540" y="109"/>
                </a:cubicBezTo>
                <a:cubicBezTo>
                  <a:pt x="531" y="86"/>
                  <a:pt x="518" y="48"/>
                  <a:pt x="494" y="36"/>
                </a:cubicBezTo>
                <a:cubicBezTo>
                  <a:pt x="477" y="27"/>
                  <a:pt x="455" y="29"/>
                  <a:pt x="439" y="18"/>
                </a:cubicBezTo>
                <a:cubicBezTo>
                  <a:pt x="430" y="12"/>
                  <a:pt x="421" y="6"/>
                  <a:pt x="412" y="0"/>
                </a:cubicBezTo>
                <a:close/>
              </a:path>
            </a:pathLst>
          </a:custGeom>
          <a:solidFill>
            <a:srgbClr val="6600CC"/>
          </a:solidFill>
          <a:ln w="19050" cap="flat" cmpd="sng">
            <a:solidFill>
              <a:srgbClr val="0000CC"/>
            </a:solidFill>
            <a:prstDash val="solid"/>
            <a:round/>
            <a:headEnd type="none" w="med" len="med"/>
            <a:tailEnd type="none" w="med" len="med"/>
          </a:ln>
        </p:spPr>
        <p:txBody>
          <a:bodyPr/>
          <a:p>
            <a:endParaRPr lang="zh-CN" altLang="en-US" b="0" dirty="0">
              <a:latin typeface="Arial" panose="020B0604020202020204" pitchFamily="34" charset="0"/>
            </a:endParaRPr>
          </a:p>
        </p:txBody>
      </p:sp>
      <p:sp>
        <p:nvSpPr>
          <p:cNvPr id="1041" name="Freeform 17"/>
          <p:cNvSpPr/>
          <p:nvPr/>
        </p:nvSpPr>
        <p:spPr>
          <a:xfrm>
            <a:off x="6465888" y="5559425"/>
            <a:ext cx="719137" cy="658813"/>
          </a:xfrm>
          <a:custGeom>
            <a:avLst/>
            <a:gdLst>
              <a:gd name="txL" fmla="*/ 0 w 453"/>
              <a:gd name="txT" fmla="*/ 0 h 415"/>
              <a:gd name="txR" fmla="*/ 453 w 453"/>
              <a:gd name="txB" fmla="*/ 415 h 415"/>
            </a:gdLst>
            <a:ah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Lst>
            <a:rect l="txL" t="txT" r="txR" b="txB"/>
            <a:pathLst>
              <a:path w="453" h="415">
                <a:moveTo>
                  <a:pt x="124" y="0"/>
                </a:moveTo>
                <a:cubicBezTo>
                  <a:pt x="160" y="3"/>
                  <a:pt x="197" y="3"/>
                  <a:pt x="233" y="9"/>
                </a:cubicBezTo>
                <a:cubicBezTo>
                  <a:pt x="252" y="12"/>
                  <a:pt x="270" y="21"/>
                  <a:pt x="288" y="27"/>
                </a:cubicBezTo>
                <a:cubicBezTo>
                  <a:pt x="297" y="30"/>
                  <a:pt x="316" y="36"/>
                  <a:pt x="316" y="36"/>
                </a:cubicBezTo>
                <a:cubicBezTo>
                  <a:pt x="358" y="80"/>
                  <a:pt x="345" y="148"/>
                  <a:pt x="389" y="192"/>
                </a:cubicBezTo>
                <a:cubicBezTo>
                  <a:pt x="405" y="240"/>
                  <a:pt x="402" y="244"/>
                  <a:pt x="453" y="256"/>
                </a:cubicBezTo>
                <a:cubicBezTo>
                  <a:pt x="450" y="265"/>
                  <a:pt x="451" y="276"/>
                  <a:pt x="444" y="283"/>
                </a:cubicBezTo>
                <a:cubicBezTo>
                  <a:pt x="437" y="290"/>
                  <a:pt x="425" y="288"/>
                  <a:pt x="416" y="292"/>
                </a:cubicBezTo>
                <a:cubicBezTo>
                  <a:pt x="378" y="311"/>
                  <a:pt x="358" y="342"/>
                  <a:pt x="316" y="356"/>
                </a:cubicBezTo>
                <a:cubicBezTo>
                  <a:pt x="276" y="415"/>
                  <a:pt x="236" y="383"/>
                  <a:pt x="169" y="375"/>
                </a:cubicBezTo>
                <a:cubicBezTo>
                  <a:pt x="166" y="354"/>
                  <a:pt x="167" y="331"/>
                  <a:pt x="160" y="311"/>
                </a:cubicBezTo>
                <a:cubicBezTo>
                  <a:pt x="156" y="299"/>
                  <a:pt x="116" y="258"/>
                  <a:pt x="105" y="247"/>
                </a:cubicBezTo>
                <a:cubicBezTo>
                  <a:pt x="73" y="215"/>
                  <a:pt x="39" y="175"/>
                  <a:pt x="14" y="137"/>
                </a:cubicBezTo>
                <a:cubicBezTo>
                  <a:pt x="0" y="92"/>
                  <a:pt x="2" y="124"/>
                  <a:pt x="23" y="82"/>
                </a:cubicBezTo>
                <a:cubicBezTo>
                  <a:pt x="27" y="74"/>
                  <a:pt x="24" y="60"/>
                  <a:pt x="32" y="55"/>
                </a:cubicBezTo>
                <a:cubicBezTo>
                  <a:pt x="45" y="46"/>
                  <a:pt x="65" y="53"/>
                  <a:pt x="78" y="45"/>
                </a:cubicBezTo>
                <a:cubicBezTo>
                  <a:pt x="96" y="34"/>
                  <a:pt x="109" y="15"/>
                  <a:pt x="124" y="0"/>
                </a:cubicBezTo>
                <a:close/>
              </a:path>
            </a:pathLst>
          </a:custGeom>
          <a:solidFill>
            <a:srgbClr val="6600CC"/>
          </a:solidFill>
          <a:ln w="19050" cap="flat" cmpd="sng">
            <a:solidFill>
              <a:srgbClr val="0000CC"/>
            </a:solidFill>
            <a:prstDash val="solid"/>
            <a:round/>
            <a:headEnd type="none" w="med" len="med"/>
            <a:tailEnd type="none" w="med" len="med"/>
          </a:ln>
        </p:spPr>
        <p:txBody>
          <a:bodyPr/>
          <a:p>
            <a:endParaRPr lang="zh-CN" altLang="en-US" b="0" dirty="0">
              <a:latin typeface="Arial" panose="020B0604020202020204" pitchFamily="34" charset="0"/>
            </a:endParaRPr>
          </a:p>
        </p:txBody>
      </p:sp>
      <p:sp>
        <p:nvSpPr>
          <p:cNvPr id="1042" name="Freeform 18"/>
          <p:cNvSpPr/>
          <p:nvPr/>
        </p:nvSpPr>
        <p:spPr>
          <a:xfrm>
            <a:off x="4633913" y="5819775"/>
            <a:ext cx="1897062" cy="776288"/>
          </a:xfrm>
          <a:custGeom>
            <a:avLst/>
            <a:gdLst>
              <a:gd name="txL" fmla="*/ 0 w 1195"/>
              <a:gd name="txT" fmla="*/ 0 h 489"/>
              <a:gd name="txR" fmla="*/ 1195 w 1195"/>
              <a:gd name="txB" fmla="*/ 489 h 489"/>
            </a:gdLst>
            <a:ah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Lst>
            <a:rect l="txL" t="txT" r="txR" b="txB"/>
            <a:pathLst>
              <a:path w="1195" h="489">
                <a:moveTo>
                  <a:pt x="126" y="0"/>
                </a:moveTo>
                <a:cubicBezTo>
                  <a:pt x="150" y="3"/>
                  <a:pt x="176" y="2"/>
                  <a:pt x="199" y="9"/>
                </a:cubicBezTo>
                <a:cubicBezTo>
                  <a:pt x="231" y="19"/>
                  <a:pt x="225" y="95"/>
                  <a:pt x="226" y="101"/>
                </a:cubicBezTo>
                <a:cubicBezTo>
                  <a:pt x="232" y="129"/>
                  <a:pt x="236" y="161"/>
                  <a:pt x="254" y="183"/>
                </a:cubicBezTo>
                <a:cubicBezTo>
                  <a:pt x="266" y="198"/>
                  <a:pt x="286" y="206"/>
                  <a:pt x="299" y="220"/>
                </a:cubicBezTo>
                <a:cubicBezTo>
                  <a:pt x="319" y="218"/>
                  <a:pt x="418" y="215"/>
                  <a:pt x="455" y="201"/>
                </a:cubicBezTo>
                <a:cubicBezTo>
                  <a:pt x="465" y="197"/>
                  <a:pt x="472" y="187"/>
                  <a:pt x="482" y="183"/>
                </a:cubicBezTo>
                <a:cubicBezTo>
                  <a:pt x="517" y="168"/>
                  <a:pt x="565" y="162"/>
                  <a:pt x="601" y="156"/>
                </a:cubicBezTo>
                <a:cubicBezTo>
                  <a:pt x="634" y="121"/>
                  <a:pt x="652" y="143"/>
                  <a:pt x="692" y="156"/>
                </a:cubicBezTo>
                <a:cubicBezTo>
                  <a:pt x="706" y="169"/>
                  <a:pt x="724" y="178"/>
                  <a:pt x="738" y="192"/>
                </a:cubicBezTo>
                <a:cubicBezTo>
                  <a:pt x="754" y="208"/>
                  <a:pt x="753" y="228"/>
                  <a:pt x="775" y="238"/>
                </a:cubicBezTo>
                <a:cubicBezTo>
                  <a:pt x="845" y="272"/>
                  <a:pt x="931" y="261"/>
                  <a:pt x="1003" y="265"/>
                </a:cubicBezTo>
                <a:cubicBezTo>
                  <a:pt x="1055" y="283"/>
                  <a:pt x="1098" y="312"/>
                  <a:pt x="1150" y="329"/>
                </a:cubicBezTo>
                <a:cubicBezTo>
                  <a:pt x="1172" y="353"/>
                  <a:pt x="1195" y="366"/>
                  <a:pt x="1159" y="412"/>
                </a:cubicBezTo>
                <a:cubicBezTo>
                  <a:pt x="1147" y="427"/>
                  <a:pt x="1104" y="430"/>
                  <a:pt x="1104" y="430"/>
                </a:cubicBezTo>
                <a:cubicBezTo>
                  <a:pt x="845" y="424"/>
                  <a:pt x="668" y="415"/>
                  <a:pt x="427" y="430"/>
                </a:cubicBezTo>
                <a:cubicBezTo>
                  <a:pt x="339" y="489"/>
                  <a:pt x="213" y="479"/>
                  <a:pt x="126" y="421"/>
                </a:cubicBezTo>
                <a:cubicBezTo>
                  <a:pt x="123" y="412"/>
                  <a:pt x="120" y="402"/>
                  <a:pt x="116" y="393"/>
                </a:cubicBezTo>
                <a:cubicBezTo>
                  <a:pt x="111" y="383"/>
                  <a:pt x="102" y="376"/>
                  <a:pt x="98" y="366"/>
                </a:cubicBezTo>
                <a:cubicBezTo>
                  <a:pt x="79" y="323"/>
                  <a:pt x="83" y="296"/>
                  <a:pt x="52" y="265"/>
                </a:cubicBezTo>
                <a:cubicBezTo>
                  <a:pt x="49" y="256"/>
                  <a:pt x="48" y="246"/>
                  <a:pt x="43" y="238"/>
                </a:cubicBezTo>
                <a:cubicBezTo>
                  <a:pt x="36" y="227"/>
                  <a:pt x="18" y="224"/>
                  <a:pt x="16" y="211"/>
                </a:cubicBezTo>
                <a:cubicBezTo>
                  <a:pt x="0" y="121"/>
                  <a:pt x="54" y="96"/>
                  <a:pt x="116" y="55"/>
                </a:cubicBezTo>
                <a:cubicBezTo>
                  <a:pt x="132" y="45"/>
                  <a:pt x="123" y="18"/>
                  <a:pt x="126" y="0"/>
                </a:cubicBezTo>
                <a:close/>
              </a:path>
            </a:pathLst>
          </a:custGeom>
          <a:solidFill>
            <a:srgbClr val="6600CC"/>
          </a:solidFill>
          <a:ln w="19050" cap="flat" cmpd="sng">
            <a:solidFill>
              <a:srgbClr val="0000CC"/>
            </a:solidFill>
            <a:prstDash val="solid"/>
            <a:round/>
            <a:headEnd type="none" w="med" len="med"/>
            <a:tailEnd type="none" w="med" len="med"/>
          </a:ln>
        </p:spPr>
        <p:txBody>
          <a:bodyPr/>
          <a:p>
            <a:endParaRPr lang="zh-CN" altLang="en-US" b="0" dirty="0">
              <a:latin typeface="Arial" panose="020B0604020202020204" pitchFamily="34" charset="0"/>
            </a:endParaRPr>
          </a:p>
        </p:txBody>
      </p:sp>
      <p:sp>
        <p:nvSpPr>
          <p:cNvPr id="64531" name="Freeform 19"/>
          <p:cNvSpPr/>
          <p:nvPr/>
        </p:nvSpPr>
        <p:spPr>
          <a:xfrm>
            <a:off x="3541713" y="750888"/>
            <a:ext cx="5226050" cy="5878512"/>
          </a:xfrm>
          <a:custGeom>
            <a:avLst/>
            <a:gdLst>
              <a:gd name="txL" fmla="*/ 0 w 3292"/>
              <a:gd name="txT" fmla="*/ 0 h 3773"/>
              <a:gd name="txR" fmla="*/ 3292 w 3292"/>
              <a:gd name="txB" fmla="*/ 3773 h 3773"/>
            </a:gdLst>
            <a:ah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3292" h="3773">
                <a:moveTo>
                  <a:pt x="1765" y="72"/>
                </a:moveTo>
                <a:cubicBezTo>
                  <a:pt x="1686" y="46"/>
                  <a:pt x="1607" y="26"/>
                  <a:pt x="1529" y="0"/>
                </a:cubicBezTo>
                <a:cubicBezTo>
                  <a:pt x="1499" y="6"/>
                  <a:pt x="1466" y="6"/>
                  <a:pt x="1438" y="18"/>
                </a:cubicBezTo>
                <a:cubicBezTo>
                  <a:pt x="1382" y="42"/>
                  <a:pt x="1362" y="113"/>
                  <a:pt x="1329" y="163"/>
                </a:cubicBezTo>
                <a:cubicBezTo>
                  <a:pt x="1296" y="214"/>
                  <a:pt x="1237" y="236"/>
                  <a:pt x="1183" y="254"/>
                </a:cubicBezTo>
                <a:cubicBezTo>
                  <a:pt x="1158" y="252"/>
                  <a:pt x="1004" y="250"/>
                  <a:pt x="947" y="218"/>
                </a:cubicBezTo>
                <a:cubicBezTo>
                  <a:pt x="909" y="197"/>
                  <a:pt x="838" y="145"/>
                  <a:pt x="838" y="145"/>
                </a:cubicBezTo>
                <a:cubicBezTo>
                  <a:pt x="723" y="151"/>
                  <a:pt x="607" y="153"/>
                  <a:pt x="492" y="163"/>
                </a:cubicBezTo>
                <a:cubicBezTo>
                  <a:pt x="473" y="165"/>
                  <a:pt x="445" y="163"/>
                  <a:pt x="438" y="181"/>
                </a:cubicBezTo>
                <a:cubicBezTo>
                  <a:pt x="405" y="265"/>
                  <a:pt x="549" y="340"/>
                  <a:pt x="602" y="363"/>
                </a:cubicBezTo>
                <a:cubicBezTo>
                  <a:pt x="637" y="378"/>
                  <a:pt x="711" y="399"/>
                  <a:pt x="711" y="399"/>
                </a:cubicBezTo>
                <a:cubicBezTo>
                  <a:pt x="723" y="411"/>
                  <a:pt x="738" y="421"/>
                  <a:pt x="747" y="436"/>
                </a:cubicBezTo>
                <a:cubicBezTo>
                  <a:pt x="797" y="521"/>
                  <a:pt x="719" y="576"/>
                  <a:pt x="674" y="636"/>
                </a:cubicBezTo>
                <a:cubicBezTo>
                  <a:pt x="601" y="734"/>
                  <a:pt x="612" y="716"/>
                  <a:pt x="583" y="799"/>
                </a:cubicBezTo>
                <a:cubicBezTo>
                  <a:pt x="595" y="835"/>
                  <a:pt x="608" y="872"/>
                  <a:pt x="620" y="908"/>
                </a:cubicBezTo>
                <a:cubicBezTo>
                  <a:pt x="626" y="926"/>
                  <a:pt x="638" y="963"/>
                  <a:pt x="638" y="963"/>
                </a:cubicBezTo>
                <a:cubicBezTo>
                  <a:pt x="632" y="1005"/>
                  <a:pt x="639" y="1052"/>
                  <a:pt x="620" y="1090"/>
                </a:cubicBezTo>
                <a:cubicBezTo>
                  <a:pt x="611" y="1107"/>
                  <a:pt x="582" y="1099"/>
                  <a:pt x="565" y="1108"/>
                </a:cubicBezTo>
                <a:cubicBezTo>
                  <a:pt x="467" y="1163"/>
                  <a:pt x="390" y="1216"/>
                  <a:pt x="329" y="1308"/>
                </a:cubicBezTo>
                <a:cubicBezTo>
                  <a:pt x="335" y="1338"/>
                  <a:pt x="325" y="1377"/>
                  <a:pt x="347" y="1399"/>
                </a:cubicBezTo>
                <a:cubicBezTo>
                  <a:pt x="374" y="1426"/>
                  <a:pt x="419" y="1427"/>
                  <a:pt x="456" y="1436"/>
                </a:cubicBezTo>
                <a:cubicBezTo>
                  <a:pt x="533" y="1455"/>
                  <a:pt x="600" y="1479"/>
                  <a:pt x="674" y="1508"/>
                </a:cubicBezTo>
                <a:cubicBezTo>
                  <a:pt x="797" y="1631"/>
                  <a:pt x="691" y="1763"/>
                  <a:pt x="602" y="1854"/>
                </a:cubicBezTo>
                <a:cubicBezTo>
                  <a:pt x="574" y="1935"/>
                  <a:pt x="550" y="1925"/>
                  <a:pt x="492" y="1981"/>
                </a:cubicBezTo>
                <a:cubicBezTo>
                  <a:pt x="472" y="2083"/>
                  <a:pt x="458" y="2197"/>
                  <a:pt x="383" y="2272"/>
                </a:cubicBezTo>
                <a:cubicBezTo>
                  <a:pt x="340" y="2402"/>
                  <a:pt x="379" y="2360"/>
                  <a:pt x="292" y="2417"/>
                </a:cubicBezTo>
                <a:cubicBezTo>
                  <a:pt x="272" y="2478"/>
                  <a:pt x="247" y="2517"/>
                  <a:pt x="202" y="2563"/>
                </a:cubicBezTo>
                <a:cubicBezTo>
                  <a:pt x="196" y="2587"/>
                  <a:pt x="190" y="2611"/>
                  <a:pt x="183" y="2635"/>
                </a:cubicBezTo>
                <a:cubicBezTo>
                  <a:pt x="178" y="2654"/>
                  <a:pt x="181" y="2679"/>
                  <a:pt x="165" y="2690"/>
                </a:cubicBezTo>
                <a:cubicBezTo>
                  <a:pt x="134" y="2712"/>
                  <a:pt x="56" y="2726"/>
                  <a:pt x="56" y="2726"/>
                </a:cubicBezTo>
                <a:cubicBezTo>
                  <a:pt x="39" y="2863"/>
                  <a:pt x="0" y="2951"/>
                  <a:pt x="147" y="2999"/>
                </a:cubicBezTo>
                <a:cubicBezTo>
                  <a:pt x="181" y="3101"/>
                  <a:pt x="139" y="3022"/>
                  <a:pt x="274" y="3090"/>
                </a:cubicBezTo>
                <a:cubicBezTo>
                  <a:pt x="302" y="3104"/>
                  <a:pt x="332" y="3159"/>
                  <a:pt x="347" y="3181"/>
                </a:cubicBezTo>
                <a:cubicBezTo>
                  <a:pt x="366" y="3258"/>
                  <a:pt x="352" y="3344"/>
                  <a:pt x="383" y="3417"/>
                </a:cubicBezTo>
                <a:cubicBezTo>
                  <a:pt x="400" y="3456"/>
                  <a:pt x="444" y="3478"/>
                  <a:pt x="474" y="3508"/>
                </a:cubicBezTo>
                <a:cubicBezTo>
                  <a:pt x="486" y="3520"/>
                  <a:pt x="502" y="3530"/>
                  <a:pt x="511" y="3544"/>
                </a:cubicBezTo>
                <a:cubicBezTo>
                  <a:pt x="523" y="3562"/>
                  <a:pt x="532" y="3584"/>
                  <a:pt x="547" y="3599"/>
                </a:cubicBezTo>
                <a:cubicBezTo>
                  <a:pt x="627" y="3679"/>
                  <a:pt x="795" y="3678"/>
                  <a:pt x="892" y="3689"/>
                </a:cubicBezTo>
                <a:cubicBezTo>
                  <a:pt x="1214" y="3773"/>
                  <a:pt x="1034" y="3733"/>
                  <a:pt x="1765" y="3689"/>
                </a:cubicBezTo>
                <a:cubicBezTo>
                  <a:pt x="1837" y="3685"/>
                  <a:pt x="1911" y="3631"/>
                  <a:pt x="1983" y="3617"/>
                </a:cubicBezTo>
                <a:cubicBezTo>
                  <a:pt x="2110" y="3592"/>
                  <a:pt x="2044" y="3604"/>
                  <a:pt x="2183" y="3580"/>
                </a:cubicBezTo>
                <a:cubicBezTo>
                  <a:pt x="2195" y="3568"/>
                  <a:pt x="2207" y="3555"/>
                  <a:pt x="2220" y="3544"/>
                </a:cubicBezTo>
                <a:cubicBezTo>
                  <a:pt x="2271" y="3504"/>
                  <a:pt x="2311" y="3496"/>
                  <a:pt x="2220" y="3526"/>
                </a:cubicBezTo>
                <a:cubicBezTo>
                  <a:pt x="2157" y="3589"/>
                  <a:pt x="2134" y="3627"/>
                  <a:pt x="2056" y="3653"/>
                </a:cubicBezTo>
                <a:cubicBezTo>
                  <a:pt x="2038" y="3647"/>
                  <a:pt x="2015" y="3649"/>
                  <a:pt x="2001" y="3635"/>
                </a:cubicBezTo>
                <a:cubicBezTo>
                  <a:pt x="1987" y="3621"/>
                  <a:pt x="2002" y="3585"/>
                  <a:pt x="1983" y="3580"/>
                </a:cubicBezTo>
                <a:cubicBezTo>
                  <a:pt x="1907" y="3558"/>
                  <a:pt x="1826" y="3568"/>
                  <a:pt x="1747" y="3562"/>
                </a:cubicBezTo>
                <a:cubicBezTo>
                  <a:pt x="1710" y="3451"/>
                  <a:pt x="1757" y="3546"/>
                  <a:pt x="1601" y="3453"/>
                </a:cubicBezTo>
                <a:cubicBezTo>
                  <a:pt x="1579" y="3440"/>
                  <a:pt x="1565" y="3417"/>
                  <a:pt x="1547" y="3399"/>
                </a:cubicBezTo>
                <a:cubicBezTo>
                  <a:pt x="1541" y="3363"/>
                  <a:pt x="1542" y="3324"/>
                  <a:pt x="1529" y="3290"/>
                </a:cubicBezTo>
                <a:cubicBezTo>
                  <a:pt x="1523" y="3274"/>
                  <a:pt x="1503" y="3267"/>
                  <a:pt x="1492" y="3253"/>
                </a:cubicBezTo>
                <a:cubicBezTo>
                  <a:pt x="1478" y="3236"/>
                  <a:pt x="1468" y="3217"/>
                  <a:pt x="1456" y="3199"/>
                </a:cubicBezTo>
                <a:cubicBezTo>
                  <a:pt x="1517" y="3138"/>
                  <a:pt x="1567" y="3081"/>
                  <a:pt x="1638" y="3035"/>
                </a:cubicBezTo>
                <a:cubicBezTo>
                  <a:pt x="1671" y="2802"/>
                  <a:pt x="1605" y="2974"/>
                  <a:pt x="1856" y="2890"/>
                </a:cubicBezTo>
                <a:cubicBezTo>
                  <a:pt x="1874" y="2884"/>
                  <a:pt x="1863" y="2851"/>
                  <a:pt x="1874" y="2835"/>
                </a:cubicBezTo>
                <a:cubicBezTo>
                  <a:pt x="1888" y="2814"/>
                  <a:pt x="1911" y="2799"/>
                  <a:pt x="1929" y="2781"/>
                </a:cubicBezTo>
                <a:cubicBezTo>
                  <a:pt x="1935" y="2763"/>
                  <a:pt x="1930" y="2735"/>
                  <a:pt x="1947" y="2726"/>
                </a:cubicBezTo>
                <a:cubicBezTo>
                  <a:pt x="1964" y="2717"/>
                  <a:pt x="1983" y="2737"/>
                  <a:pt x="2001" y="2744"/>
                </a:cubicBezTo>
                <a:cubicBezTo>
                  <a:pt x="2044" y="2761"/>
                  <a:pt x="2086" y="2781"/>
                  <a:pt x="2129" y="2799"/>
                </a:cubicBezTo>
                <a:cubicBezTo>
                  <a:pt x="2153" y="2787"/>
                  <a:pt x="2176" y="2773"/>
                  <a:pt x="2201" y="2762"/>
                </a:cubicBezTo>
                <a:cubicBezTo>
                  <a:pt x="2219" y="2754"/>
                  <a:pt x="2239" y="2735"/>
                  <a:pt x="2256" y="2744"/>
                </a:cubicBezTo>
                <a:cubicBezTo>
                  <a:pt x="2273" y="2753"/>
                  <a:pt x="2268" y="2781"/>
                  <a:pt x="2274" y="2799"/>
                </a:cubicBezTo>
                <a:cubicBezTo>
                  <a:pt x="2229" y="2867"/>
                  <a:pt x="2119" y="2952"/>
                  <a:pt x="2038" y="2981"/>
                </a:cubicBezTo>
                <a:cubicBezTo>
                  <a:pt x="2008" y="3011"/>
                  <a:pt x="1960" y="3030"/>
                  <a:pt x="1947" y="3071"/>
                </a:cubicBezTo>
                <a:cubicBezTo>
                  <a:pt x="1924" y="3142"/>
                  <a:pt x="1943" y="3113"/>
                  <a:pt x="1892" y="3162"/>
                </a:cubicBezTo>
                <a:cubicBezTo>
                  <a:pt x="1858" y="3265"/>
                  <a:pt x="1877" y="3345"/>
                  <a:pt x="1983" y="3380"/>
                </a:cubicBezTo>
                <a:cubicBezTo>
                  <a:pt x="2024" y="3421"/>
                  <a:pt x="2052" y="3467"/>
                  <a:pt x="2092" y="3508"/>
                </a:cubicBezTo>
                <a:cubicBezTo>
                  <a:pt x="2141" y="3502"/>
                  <a:pt x="2191" y="3504"/>
                  <a:pt x="2238" y="3490"/>
                </a:cubicBezTo>
                <a:cubicBezTo>
                  <a:pt x="2315" y="3467"/>
                  <a:pt x="2268" y="3331"/>
                  <a:pt x="2347" y="3308"/>
                </a:cubicBezTo>
                <a:cubicBezTo>
                  <a:pt x="2394" y="3294"/>
                  <a:pt x="2444" y="3296"/>
                  <a:pt x="2492" y="3290"/>
                </a:cubicBezTo>
                <a:cubicBezTo>
                  <a:pt x="2510" y="3284"/>
                  <a:pt x="2533" y="3285"/>
                  <a:pt x="2547" y="3271"/>
                </a:cubicBezTo>
                <a:cubicBezTo>
                  <a:pt x="2556" y="3262"/>
                  <a:pt x="2582" y="3145"/>
                  <a:pt x="2583" y="3144"/>
                </a:cubicBezTo>
                <a:cubicBezTo>
                  <a:pt x="2595" y="3126"/>
                  <a:pt x="2620" y="3120"/>
                  <a:pt x="2638" y="3108"/>
                </a:cubicBezTo>
                <a:cubicBezTo>
                  <a:pt x="2638" y="3107"/>
                  <a:pt x="2665" y="2990"/>
                  <a:pt x="2674" y="2981"/>
                </a:cubicBezTo>
                <a:cubicBezTo>
                  <a:pt x="2688" y="2967"/>
                  <a:pt x="2712" y="2971"/>
                  <a:pt x="2729" y="2962"/>
                </a:cubicBezTo>
                <a:cubicBezTo>
                  <a:pt x="2863" y="2894"/>
                  <a:pt x="2705" y="2951"/>
                  <a:pt x="2838" y="2908"/>
                </a:cubicBezTo>
                <a:cubicBezTo>
                  <a:pt x="2858" y="2846"/>
                  <a:pt x="2883" y="2808"/>
                  <a:pt x="2929" y="2762"/>
                </a:cubicBezTo>
                <a:cubicBezTo>
                  <a:pt x="2894" y="2728"/>
                  <a:pt x="2819" y="2672"/>
                  <a:pt x="2874" y="2617"/>
                </a:cubicBezTo>
                <a:cubicBezTo>
                  <a:pt x="2888" y="2603"/>
                  <a:pt x="2911" y="2605"/>
                  <a:pt x="2929" y="2599"/>
                </a:cubicBezTo>
                <a:cubicBezTo>
                  <a:pt x="2941" y="2581"/>
                  <a:pt x="2944" y="2551"/>
                  <a:pt x="2965" y="2544"/>
                </a:cubicBezTo>
                <a:cubicBezTo>
                  <a:pt x="2975" y="2541"/>
                  <a:pt x="3075" y="2575"/>
                  <a:pt x="3092" y="2581"/>
                </a:cubicBezTo>
                <a:cubicBezTo>
                  <a:pt x="3104" y="2545"/>
                  <a:pt x="3117" y="2508"/>
                  <a:pt x="3129" y="2472"/>
                </a:cubicBezTo>
                <a:cubicBezTo>
                  <a:pt x="3139" y="2442"/>
                  <a:pt x="3229" y="2390"/>
                  <a:pt x="3256" y="2363"/>
                </a:cubicBezTo>
                <a:cubicBezTo>
                  <a:pt x="3268" y="2327"/>
                  <a:pt x="3292" y="2290"/>
                  <a:pt x="3256" y="2254"/>
                </a:cubicBezTo>
                <a:cubicBezTo>
                  <a:pt x="3242" y="2240"/>
                  <a:pt x="3218" y="2244"/>
                  <a:pt x="3201" y="2235"/>
                </a:cubicBezTo>
                <a:cubicBezTo>
                  <a:pt x="3182" y="2225"/>
                  <a:pt x="3167" y="2208"/>
                  <a:pt x="3147" y="2199"/>
                </a:cubicBezTo>
                <a:cubicBezTo>
                  <a:pt x="3064" y="2162"/>
                  <a:pt x="3002" y="2157"/>
                  <a:pt x="2929" y="2108"/>
                </a:cubicBezTo>
                <a:cubicBezTo>
                  <a:pt x="2749" y="2130"/>
                  <a:pt x="2818" y="2091"/>
                  <a:pt x="2710" y="2199"/>
                </a:cubicBezTo>
                <a:cubicBezTo>
                  <a:pt x="2683" y="2226"/>
                  <a:pt x="2601" y="2235"/>
                  <a:pt x="2601" y="2235"/>
                </a:cubicBezTo>
                <a:cubicBezTo>
                  <a:pt x="2574" y="2317"/>
                  <a:pt x="2521" y="2365"/>
                  <a:pt x="2474" y="2435"/>
                </a:cubicBezTo>
                <a:cubicBezTo>
                  <a:pt x="2262" y="2393"/>
                  <a:pt x="2478" y="2448"/>
                  <a:pt x="2329" y="2381"/>
                </a:cubicBezTo>
                <a:cubicBezTo>
                  <a:pt x="2236" y="2339"/>
                  <a:pt x="2134" y="2322"/>
                  <a:pt x="2038" y="2290"/>
                </a:cubicBezTo>
                <a:cubicBezTo>
                  <a:pt x="1950" y="2202"/>
                  <a:pt x="1984" y="2246"/>
                  <a:pt x="1929" y="2163"/>
                </a:cubicBezTo>
                <a:cubicBezTo>
                  <a:pt x="1935" y="2133"/>
                  <a:pt x="1932" y="2099"/>
                  <a:pt x="1947" y="2072"/>
                </a:cubicBezTo>
                <a:cubicBezTo>
                  <a:pt x="1983" y="2008"/>
                  <a:pt x="2064" y="1966"/>
                  <a:pt x="2129" y="1945"/>
                </a:cubicBezTo>
                <a:cubicBezTo>
                  <a:pt x="2177" y="1799"/>
                  <a:pt x="2105" y="1968"/>
                  <a:pt x="2201" y="1872"/>
                </a:cubicBezTo>
                <a:cubicBezTo>
                  <a:pt x="2215" y="1858"/>
                  <a:pt x="2211" y="1834"/>
                  <a:pt x="2220" y="1817"/>
                </a:cubicBezTo>
                <a:cubicBezTo>
                  <a:pt x="2230" y="1798"/>
                  <a:pt x="2244" y="1781"/>
                  <a:pt x="2256" y="1763"/>
                </a:cubicBezTo>
                <a:cubicBezTo>
                  <a:pt x="2227" y="1675"/>
                  <a:pt x="2181" y="1646"/>
                  <a:pt x="2110" y="1599"/>
                </a:cubicBezTo>
                <a:cubicBezTo>
                  <a:pt x="1975" y="1626"/>
                  <a:pt x="1943" y="1641"/>
                  <a:pt x="1765" y="1599"/>
                </a:cubicBezTo>
                <a:cubicBezTo>
                  <a:pt x="1740" y="1593"/>
                  <a:pt x="1732" y="1559"/>
                  <a:pt x="1711" y="1545"/>
                </a:cubicBezTo>
                <a:cubicBezTo>
                  <a:pt x="1677" y="1522"/>
                  <a:pt x="1635" y="1512"/>
                  <a:pt x="1601" y="1490"/>
                </a:cubicBezTo>
                <a:cubicBezTo>
                  <a:pt x="1595" y="1472"/>
                  <a:pt x="1595" y="1451"/>
                  <a:pt x="1583" y="1436"/>
                </a:cubicBezTo>
                <a:cubicBezTo>
                  <a:pt x="1569" y="1419"/>
                  <a:pt x="1532" y="1421"/>
                  <a:pt x="1529" y="1399"/>
                </a:cubicBezTo>
                <a:cubicBezTo>
                  <a:pt x="1501" y="1158"/>
                  <a:pt x="1493" y="1183"/>
                  <a:pt x="1583" y="1090"/>
                </a:cubicBezTo>
                <a:cubicBezTo>
                  <a:pt x="1589" y="1066"/>
                  <a:pt x="1590" y="1039"/>
                  <a:pt x="1601" y="1017"/>
                </a:cubicBezTo>
                <a:cubicBezTo>
                  <a:pt x="1661" y="898"/>
                  <a:pt x="1904" y="914"/>
                  <a:pt x="1983" y="908"/>
                </a:cubicBezTo>
                <a:cubicBezTo>
                  <a:pt x="1989" y="878"/>
                  <a:pt x="1986" y="845"/>
                  <a:pt x="2001" y="818"/>
                </a:cubicBezTo>
                <a:cubicBezTo>
                  <a:pt x="2012" y="799"/>
                  <a:pt x="2046" y="801"/>
                  <a:pt x="2056" y="781"/>
                </a:cubicBezTo>
                <a:cubicBezTo>
                  <a:pt x="2081" y="731"/>
                  <a:pt x="2074" y="671"/>
                  <a:pt x="2092" y="618"/>
                </a:cubicBezTo>
                <a:cubicBezTo>
                  <a:pt x="2086" y="582"/>
                  <a:pt x="2100" y="535"/>
                  <a:pt x="2074" y="509"/>
                </a:cubicBezTo>
                <a:cubicBezTo>
                  <a:pt x="2056" y="491"/>
                  <a:pt x="2025" y="520"/>
                  <a:pt x="2001" y="527"/>
                </a:cubicBezTo>
                <a:cubicBezTo>
                  <a:pt x="1964" y="538"/>
                  <a:pt x="1892" y="563"/>
                  <a:pt x="1892" y="563"/>
                </a:cubicBezTo>
                <a:cubicBezTo>
                  <a:pt x="1760" y="537"/>
                  <a:pt x="1640" y="478"/>
                  <a:pt x="1565" y="363"/>
                </a:cubicBezTo>
                <a:cubicBezTo>
                  <a:pt x="1586" y="256"/>
                  <a:pt x="1574" y="251"/>
                  <a:pt x="1674" y="218"/>
                </a:cubicBezTo>
                <a:cubicBezTo>
                  <a:pt x="1708" y="184"/>
                  <a:pt x="1725" y="172"/>
                  <a:pt x="1747" y="127"/>
                </a:cubicBezTo>
                <a:cubicBezTo>
                  <a:pt x="1756" y="110"/>
                  <a:pt x="1765" y="72"/>
                  <a:pt x="1765" y="72"/>
                </a:cubicBezTo>
                <a:close/>
              </a:path>
            </a:pathLst>
          </a:custGeom>
          <a:solidFill>
            <a:srgbClr val="FF0000">
              <a:alpha val="50195"/>
            </a:srgbClr>
          </a:solidFill>
          <a:ln w="9525" cap="flat" cmpd="sng">
            <a:solidFill>
              <a:srgbClr val="FF0000"/>
            </a:solidFill>
            <a:prstDash val="solid"/>
            <a:round/>
            <a:headEnd type="none" w="med" len="med"/>
            <a:tailEnd type="none" w="med" len="med"/>
          </a:ln>
        </p:spPr>
        <p:txBody>
          <a:bodyPr wrap="none" anchor="ctr"/>
          <a:p>
            <a:endParaRPr lang="zh-CN" altLang="en-US" b="0" dirty="0">
              <a:latin typeface="Arial" panose="020B0604020202020204" pitchFamily="34" charset="0"/>
            </a:endParaRPr>
          </a:p>
        </p:txBody>
      </p:sp>
      <p:pic>
        <p:nvPicPr>
          <p:cNvPr id="1047" name="Picture 23" descr="457345391859"/>
          <p:cNvPicPr>
            <a:picLocks noChangeAspect="1"/>
          </p:cNvPicPr>
          <p:nvPr/>
        </p:nvPicPr>
        <p:blipFill>
          <a:blip r:embed="rId3"/>
          <a:stretch>
            <a:fillRect/>
          </a:stretch>
        </p:blipFill>
        <p:spPr>
          <a:xfrm>
            <a:off x="144463" y="623253"/>
            <a:ext cx="2305050" cy="1912937"/>
          </a:xfrm>
          <a:prstGeom prst="rect">
            <a:avLst/>
          </a:prstGeom>
          <a:noFill/>
          <a:ln w="9525">
            <a:noFill/>
          </a:ln>
        </p:spPr>
      </p:pic>
      <p:pic>
        <p:nvPicPr>
          <p:cNvPr id="2" name="图片 1"/>
          <p:cNvPicPr>
            <a:picLocks noChangeAspect="1"/>
          </p:cNvPicPr>
          <p:nvPr/>
        </p:nvPicPr>
        <p:blipFill>
          <a:blip r:embed="rId4"/>
          <a:stretch>
            <a:fillRect/>
          </a:stretch>
        </p:blipFill>
        <p:spPr>
          <a:xfrm>
            <a:off x="3445510" y="876300"/>
            <a:ext cx="7975600" cy="59817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childTnLst>
                                    <p:set>
                                      <p:cBhvr>
                                        <p:cTn id="6" dur="1" fill="hold">
                                          <p:stCondLst>
                                            <p:cond delay="0"/>
                                          </p:stCondLst>
                                        </p:cTn>
                                        <p:tgtEl>
                                          <p:spTgt spid="64531"/>
                                        </p:tgtEl>
                                        <p:attrNameLst>
                                          <p:attrName>style.visibility</p:attrName>
                                        </p:attrNameLst>
                                      </p:cBhvr>
                                      <p:to>
                                        <p:strVal val="visible"/>
                                      </p:to>
                                    </p:set>
                                    <p:animEffect transition="in" filter="checkerboard(down)">
                                      <p:cBhvr>
                                        <p:cTn id="7" dur="500"/>
                                        <p:tgtEl>
                                          <p:spTgt spid="64531"/>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047"/>
                                        </p:tgtEl>
                                        <p:attrNameLst>
                                          <p:attrName>style.visibility</p:attrName>
                                        </p:attrNameLst>
                                      </p:cBhvr>
                                      <p:to>
                                        <p:strVal val="visible"/>
                                      </p:to>
                                    </p:set>
                                    <p:animEffect transition="in" filter="box(in)">
                                      <p:cBhvr>
                                        <p:cTn id="12" dur="500"/>
                                        <p:tgtEl>
                                          <p:spTgt spid="104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31"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矩形 5"/>
          <p:cNvSpPr/>
          <p:nvPr/>
        </p:nvSpPr>
        <p:spPr>
          <a:xfrm>
            <a:off x="848360" y="238125"/>
            <a:ext cx="10495280" cy="4246245"/>
          </a:xfrm>
          <a:prstGeom prst="rect">
            <a:avLst/>
          </a:prstGeom>
          <a:noFill/>
          <a:ln w="9525">
            <a:noFill/>
          </a:ln>
        </p:spPr>
        <p:txBody>
          <a:bodyPr wrap="square">
            <a:spAutoFit/>
          </a:bodyPr>
          <a:p>
            <a:pPr eaLnBrk="1" hangingPunct="1">
              <a:lnSpc>
                <a:spcPct val="150000"/>
              </a:lnSpc>
            </a:pPr>
            <a:r>
              <a:rPr lang="zh-CN" altLang="en-US" sz="3200" dirty="0">
                <a:latin typeface="微软雅黑" panose="020B0503020204020204" charset="-122"/>
                <a:ea typeface="微软雅黑" panose="020B0503020204020204" charset="-122"/>
              </a:rPr>
              <a:t>材料一　既占上海，又割台湾，胶州强立埠，国土欲分，自古夷狄之横，未有甚于今日者。</a:t>
            </a:r>
            <a:endParaRPr lang="zh-CN" altLang="en-US" sz="2600" dirty="0">
              <a:latin typeface="微软雅黑" panose="020B0503020204020204" charset="-122"/>
              <a:ea typeface="微软雅黑" panose="020B0503020204020204" charset="-122"/>
            </a:endParaRPr>
          </a:p>
          <a:p>
            <a:pPr algn="r" eaLnBrk="1" hangingPunct="1">
              <a:lnSpc>
                <a:spcPct val="150000"/>
              </a:lnSpc>
            </a:pPr>
            <a:r>
              <a:rPr lang="en-US" altLang="zh-CN" sz="2600" dirty="0">
                <a:latin typeface="微软雅黑" panose="020B0503020204020204" charset="-122"/>
                <a:ea typeface="微软雅黑" panose="020B0503020204020204" charset="-122"/>
              </a:rPr>
              <a:t>——</a:t>
            </a:r>
            <a:r>
              <a:rPr lang="zh-CN" altLang="en-US" sz="2600" dirty="0">
                <a:latin typeface="微软雅黑" panose="020B0503020204020204" charset="-122"/>
                <a:ea typeface="微软雅黑" panose="020B0503020204020204" charset="-122"/>
              </a:rPr>
              <a:t>苑书义等</a:t>
            </a:r>
            <a:r>
              <a:rPr lang="en-US" altLang="zh-CN" sz="2600" dirty="0">
                <a:latin typeface="微软雅黑" panose="020B0503020204020204" charset="-122"/>
                <a:ea typeface="微软雅黑" panose="020B0503020204020204" charset="-122"/>
              </a:rPr>
              <a:t>《</a:t>
            </a:r>
            <a:r>
              <a:rPr lang="zh-CN" altLang="en-US" sz="2600" dirty="0">
                <a:latin typeface="微软雅黑" panose="020B0503020204020204" charset="-122"/>
                <a:ea typeface="微软雅黑" panose="020B0503020204020204" charset="-122"/>
              </a:rPr>
              <a:t>中国近代史编</a:t>
            </a:r>
            <a:r>
              <a:rPr lang="en-US" altLang="zh-CN" sz="2600" dirty="0">
                <a:latin typeface="微软雅黑" panose="020B0503020204020204" charset="-122"/>
                <a:ea typeface="微软雅黑" panose="020B0503020204020204" charset="-122"/>
              </a:rPr>
              <a:t>》</a:t>
            </a:r>
            <a:endParaRPr lang="en-US" altLang="zh-CN" sz="2600" dirty="0">
              <a:latin typeface="微软雅黑" panose="020B0503020204020204" charset="-122"/>
              <a:ea typeface="微软雅黑" panose="020B0503020204020204" charset="-122"/>
            </a:endParaRPr>
          </a:p>
          <a:p>
            <a:pPr eaLnBrk="1" hangingPunct="1">
              <a:lnSpc>
                <a:spcPct val="150000"/>
              </a:lnSpc>
            </a:pPr>
            <a:r>
              <a:rPr lang="zh-CN" altLang="en-US" sz="3200" dirty="0">
                <a:latin typeface="微软雅黑" panose="020B0503020204020204" charset="-122"/>
                <a:ea typeface="微软雅黑" panose="020B0503020204020204" charset="-122"/>
              </a:rPr>
              <a:t>材料二　最恨和约，误国殃民，上行下效，民冤不伸，原忍至今，羽翼洋人，趋炎附势，肆虐同群。</a:t>
            </a:r>
            <a:endParaRPr lang="zh-CN" altLang="en-US" sz="2600" dirty="0">
              <a:latin typeface="微软雅黑" panose="020B0503020204020204" charset="-122"/>
              <a:ea typeface="微软雅黑" panose="020B0503020204020204" charset="-122"/>
            </a:endParaRPr>
          </a:p>
          <a:p>
            <a:pPr algn="r" eaLnBrk="1" hangingPunct="1">
              <a:lnSpc>
                <a:spcPct val="150000"/>
              </a:lnSpc>
            </a:pPr>
            <a:r>
              <a:rPr lang="en-US" altLang="zh-CN" sz="2600" dirty="0">
                <a:latin typeface="微软雅黑" panose="020B0503020204020204" charset="-122"/>
                <a:ea typeface="微软雅黑" panose="020B0503020204020204" charset="-122"/>
              </a:rPr>
              <a:t>——《</a:t>
            </a:r>
            <a:r>
              <a:rPr lang="zh-CN" altLang="en-US" sz="2600" dirty="0">
                <a:latin typeface="微软雅黑" panose="020B0503020204020204" charset="-122"/>
                <a:ea typeface="微软雅黑" panose="020B0503020204020204" charset="-122"/>
              </a:rPr>
              <a:t>拳匪纪事</a:t>
            </a:r>
            <a:r>
              <a:rPr lang="en-US" altLang="zh-CN" sz="2600" dirty="0">
                <a:latin typeface="微软雅黑" panose="020B0503020204020204" charset="-122"/>
                <a:ea typeface="微软雅黑" panose="020B0503020204020204" charset="-122"/>
              </a:rPr>
              <a:t>》</a:t>
            </a:r>
            <a:endParaRPr lang="en-US" altLang="zh-CN" sz="2600" dirty="0">
              <a:latin typeface="微软雅黑" panose="020B0503020204020204" charset="-122"/>
              <a:ea typeface="微软雅黑" panose="020B0503020204020204" charset="-122"/>
            </a:endParaRPr>
          </a:p>
        </p:txBody>
      </p:sp>
      <p:sp>
        <p:nvSpPr>
          <p:cNvPr id="8" name="矩形 7"/>
          <p:cNvSpPr/>
          <p:nvPr/>
        </p:nvSpPr>
        <p:spPr>
          <a:xfrm>
            <a:off x="525780" y="434975"/>
            <a:ext cx="11140440" cy="477012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600" b="0" i="0" u="none" strike="noStrike" kern="1200" cap="none" spc="0" normalizeH="0" baseline="0" noProof="0" dirty="0">
              <a:ln>
                <a:noFill/>
              </a:ln>
              <a:solidFill>
                <a:schemeClr val="lt1"/>
              </a:solidFill>
              <a:effectLst/>
              <a:uLnTx/>
              <a:uFillTx/>
              <a:latin typeface="黑体" panose="02010609060101010101" pitchFamily="2" charset="-122"/>
              <a:ea typeface="微软雅黑" panose="020B0503020204020204" charset="-122"/>
              <a:cs typeface="+mn-cs"/>
              <a:sym typeface="黑体" panose="02010609060101010101" pitchFamily="2" charset="-122"/>
            </a:endParaRPr>
          </a:p>
        </p:txBody>
      </p:sp>
      <p:sp>
        <p:nvSpPr>
          <p:cNvPr id="6" name="矩形 5"/>
          <p:cNvSpPr>
            <a:spLocks noChangeArrowheads="1"/>
          </p:cNvSpPr>
          <p:nvPr/>
        </p:nvSpPr>
        <p:spPr bwMode="auto">
          <a:xfrm>
            <a:off x="905510" y="4379595"/>
            <a:ext cx="10669905" cy="2214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nSpc>
                <a:spcPct val="150000"/>
              </a:lnSpc>
            </a:pPr>
            <a:r>
              <a:rPr lang="zh-CN" altLang="zh-CN" sz="3200" dirty="0">
                <a:latin typeface="微软雅黑" panose="020B0503020204020204" charset="-122"/>
                <a:ea typeface="微软雅黑" panose="020B0503020204020204" charset="-122"/>
              </a:rPr>
              <a:t>材</a:t>
            </a:r>
            <a:r>
              <a:rPr lang="en-US" altLang="zh-CN" sz="3200" dirty="0">
                <a:latin typeface="微软雅黑" panose="020B0503020204020204" charset="-122"/>
                <a:ea typeface="微软雅黑" panose="020B0503020204020204" charset="-122"/>
              </a:rPr>
              <a:t> </a:t>
            </a:r>
            <a:r>
              <a:rPr lang="zh-CN" altLang="zh-CN" sz="3200" dirty="0">
                <a:latin typeface="微软雅黑" panose="020B0503020204020204" charset="-122"/>
                <a:ea typeface="微软雅黑" panose="020B0503020204020204" charset="-122"/>
              </a:rPr>
              <a:t>料三：</a:t>
            </a:r>
            <a:r>
              <a:rPr lang="zh-CN" altLang="en-US" sz="3000" dirty="0">
                <a:latin typeface="微软雅黑" panose="020B0503020204020204" charset="-122"/>
                <a:ea typeface="微软雅黑" panose="020B0503020204020204" charset="-122"/>
              </a:rPr>
              <a:t>   于是西人之教堂遂为若辈之城社，而民教涉讼之案，地方官几于不敢问矣！因而教焰日张，民气日积，自来教堂之变端，何莫非平时积忿之所致哉！</a:t>
            </a:r>
            <a:endParaRPr lang="zh-CN" altLang="zh-CN" sz="3000"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矩形 5"/>
          <p:cNvSpPr/>
          <p:nvPr/>
        </p:nvSpPr>
        <p:spPr>
          <a:xfrm>
            <a:off x="540946" y="380528"/>
            <a:ext cx="5522966" cy="829945"/>
          </a:xfrm>
          <a:prstGeom prst="rect">
            <a:avLst/>
          </a:prstGeom>
          <a:noFill/>
          <a:ln w="9525">
            <a:noFill/>
          </a:ln>
        </p:spPr>
        <p:txBody>
          <a:bodyPr>
            <a:spAutoFit/>
          </a:bodyPr>
          <a:p>
            <a:pPr eaLnBrk="1" hangingPunct="1">
              <a:lnSpc>
                <a:spcPct val="150000"/>
              </a:lnSpc>
            </a:pPr>
            <a:r>
              <a:rPr lang="zh-CN" altLang="en-US" sz="3200" b="1" dirty="0">
                <a:solidFill>
                  <a:srgbClr val="000000"/>
                </a:solidFill>
                <a:latin typeface="微软雅黑" panose="020B0503020204020204" charset="-122"/>
                <a:ea typeface="微软雅黑" panose="020B0503020204020204" charset="-122"/>
              </a:rPr>
              <a:t>义和团运动为什么会兴起？</a:t>
            </a:r>
            <a:endParaRPr lang="en-US" altLang="zh-CN" sz="3200" b="1" dirty="0">
              <a:solidFill>
                <a:srgbClr val="000000"/>
              </a:solidFill>
              <a:latin typeface="微软雅黑" panose="020B0503020204020204" charset="-122"/>
              <a:ea typeface="微软雅黑" panose="020B0503020204020204" charset="-122"/>
            </a:endParaRPr>
          </a:p>
        </p:txBody>
      </p:sp>
      <p:sp>
        <p:nvSpPr>
          <p:cNvPr id="2" name="矩形 1"/>
          <p:cNvSpPr/>
          <p:nvPr/>
        </p:nvSpPr>
        <p:spPr>
          <a:xfrm>
            <a:off x="308610" y="1279525"/>
            <a:ext cx="11574780" cy="5077460"/>
          </a:xfrm>
          <a:prstGeom prst="rect">
            <a:avLst/>
          </a:prstGeom>
          <a:noFill/>
          <a:ln w="9525">
            <a:noFill/>
          </a:ln>
        </p:spPr>
        <p:txBody>
          <a:bodyPr wrap="square">
            <a:spAutoFit/>
          </a:bodyPr>
          <a:p>
            <a:pPr eaLnBrk="1" hangingPunct="1">
              <a:lnSpc>
                <a:spcPct val="150000"/>
              </a:lnSpc>
            </a:pPr>
            <a:r>
              <a:rPr lang="zh-CN" altLang="en-US" sz="3600" dirty="0">
                <a:solidFill>
                  <a:srgbClr val="000000"/>
                </a:solidFill>
                <a:latin typeface="微软雅黑" panose="020B0503020204020204" charset="-122"/>
                <a:ea typeface="微软雅黑" panose="020B0503020204020204" charset="-122"/>
              </a:rPr>
              <a:t>（</a:t>
            </a:r>
            <a:r>
              <a:rPr lang="en-US" altLang="zh-CN" sz="3600" dirty="0">
                <a:solidFill>
                  <a:srgbClr val="000000"/>
                </a:solidFill>
                <a:latin typeface="微软雅黑" panose="020B0503020204020204" charset="-122"/>
                <a:ea typeface="微软雅黑" panose="020B0503020204020204" charset="-122"/>
              </a:rPr>
              <a:t>1</a:t>
            </a:r>
            <a:r>
              <a:rPr lang="zh-CN" altLang="en-US" sz="3600" dirty="0">
                <a:solidFill>
                  <a:srgbClr val="000000"/>
                </a:solidFill>
                <a:latin typeface="微软雅黑" panose="020B0503020204020204" charset="-122"/>
                <a:ea typeface="微软雅黑" panose="020B0503020204020204" charset="-122"/>
              </a:rPr>
              <a:t>）</a:t>
            </a:r>
            <a:r>
              <a:rPr lang="zh-CN" altLang="en-US" sz="3600" dirty="0">
                <a:solidFill>
                  <a:srgbClr val="C00000"/>
                </a:solidFill>
                <a:latin typeface="微软雅黑" panose="020B0503020204020204" charset="-122"/>
                <a:ea typeface="微软雅黑" panose="020B0503020204020204" charset="-122"/>
              </a:rPr>
              <a:t>根本原因</a:t>
            </a:r>
            <a:r>
              <a:rPr lang="zh-CN" altLang="en-US" sz="3600" dirty="0">
                <a:solidFill>
                  <a:srgbClr val="000000"/>
                </a:solidFill>
                <a:latin typeface="微软雅黑" panose="020B0503020204020204" charset="-122"/>
                <a:ea typeface="微软雅黑" panose="020B0503020204020204" charset="-122"/>
              </a:rPr>
              <a:t>：中日甲午战争后，帝国主义列强掀起瓜分中国的狂潮，民族危机日益深重，民族矛盾空前激化。</a:t>
            </a:r>
            <a:endParaRPr lang="zh-CN" altLang="en-US" sz="3600" dirty="0">
              <a:solidFill>
                <a:srgbClr val="000000"/>
              </a:solidFill>
              <a:latin typeface="微软雅黑" panose="020B0503020204020204" charset="-122"/>
              <a:ea typeface="微软雅黑" panose="020B0503020204020204" charset="-122"/>
            </a:endParaRPr>
          </a:p>
          <a:p>
            <a:pPr eaLnBrk="1" hangingPunct="1">
              <a:lnSpc>
                <a:spcPct val="150000"/>
              </a:lnSpc>
            </a:pPr>
            <a:r>
              <a:rPr lang="zh-CN" altLang="en-US" sz="3600" dirty="0">
                <a:solidFill>
                  <a:srgbClr val="000000"/>
                </a:solidFill>
                <a:latin typeface="微软雅黑" panose="020B0503020204020204" charset="-122"/>
                <a:ea typeface="微软雅黑" panose="020B0503020204020204" charset="-122"/>
              </a:rPr>
              <a:t>（</a:t>
            </a:r>
            <a:r>
              <a:rPr lang="en-US" altLang="zh-CN" sz="3600" dirty="0">
                <a:solidFill>
                  <a:srgbClr val="000000"/>
                </a:solidFill>
                <a:latin typeface="微软雅黑" panose="020B0503020204020204" charset="-122"/>
                <a:ea typeface="微软雅黑" panose="020B0503020204020204" charset="-122"/>
              </a:rPr>
              <a:t>2</a:t>
            </a:r>
            <a:r>
              <a:rPr lang="zh-CN" altLang="en-US" sz="3600" dirty="0">
                <a:solidFill>
                  <a:srgbClr val="000000"/>
                </a:solidFill>
                <a:latin typeface="微软雅黑" panose="020B0503020204020204" charset="-122"/>
                <a:ea typeface="微软雅黑" panose="020B0503020204020204" charset="-122"/>
              </a:rPr>
              <a:t>）</a:t>
            </a:r>
            <a:r>
              <a:rPr lang="zh-CN" altLang="en-US" sz="3600" dirty="0">
                <a:solidFill>
                  <a:srgbClr val="C00000"/>
                </a:solidFill>
                <a:latin typeface="微软雅黑" panose="020B0503020204020204" charset="-122"/>
                <a:ea typeface="微软雅黑" panose="020B0503020204020204" charset="-122"/>
              </a:rPr>
              <a:t>客观原因</a:t>
            </a:r>
            <a:r>
              <a:rPr lang="zh-CN" altLang="en-US" sz="3600" dirty="0">
                <a:solidFill>
                  <a:srgbClr val="000000"/>
                </a:solidFill>
                <a:latin typeface="微软雅黑" panose="020B0503020204020204" charset="-122"/>
                <a:ea typeface="微软雅黑" panose="020B0503020204020204" charset="-122"/>
              </a:rPr>
              <a:t>：戊戌变法失败后，国势垂危，中国人民无法指望清政府承担反帝重任，只能挺身而出。</a:t>
            </a:r>
            <a:endParaRPr lang="zh-CN" altLang="en-US" sz="3600" dirty="0">
              <a:solidFill>
                <a:srgbClr val="000000"/>
              </a:solidFill>
              <a:latin typeface="微软雅黑" panose="020B0503020204020204" charset="-122"/>
              <a:ea typeface="微软雅黑" panose="020B0503020204020204" charset="-122"/>
            </a:endParaRPr>
          </a:p>
          <a:p>
            <a:pPr eaLnBrk="1" hangingPunct="1">
              <a:lnSpc>
                <a:spcPct val="150000"/>
              </a:lnSpc>
            </a:pPr>
            <a:r>
              <a:rPr lang="zh-CN" altLang="en-US" sz="3600" dirty="0">
                <a:solidFill>
                  <a:srgbClr val="000000"/>
                </a:solidFill>
                <a:latin typeface="微软雅黑" panose="020B0503020204020204" charset="-122"/>
                <a:ea typeface="微软雅黑" panose="020B0503020204020204" charset="-122"/>
              </a:rPr>
              <a:t>（</a:t>
            </a:r>
            <a:r>
              <a:rPr lang="en-US" altLang="zh-CN" sz="3600" dirty="0">
                <a:solidFill>
                  <a:srgbClr val="000000"/>
                </a:solidFill>
                <a:latin typeface="微软雅黑" panose="020B0503020204020204" charset="-122"/>
                <a:ea typeface="微软雅黑" panose="020B0503020204020204" charset="-122"/>
              </a:rPr>
              <a:t>3</a:t>
            </a:r>
            <a:r>
              <a:rPr lang="zh-CN" altLang="en-US" sz="3600" dirty="0">
                <a:solidFill>
                  <a:srgbClr val="000000"/>
                </a:solidFill>
                <a:latin typeface="微软雅黑" panose="020B0503020204020204" charset="-122"/>
                <a:ea typeface="微软雅黑" panose="020B0503020204020204" charset="-122"/>
              </a:rPr>
              <a:t>）</a:t>
            </a:r>
            <a:r>
              <a:rPr lang="zh-CN" altLang="en-US" sz="3600" dirty="0">
                <a:solidFill>
                  <a:srgbClr val="C00000"/>
                </a:solidFill>
                <a:latin typeface="微软雅黑" panose="020B0503020204020204" charset="-122"/>
                <a:ea typeface="微软雅黑" panose="020B0503020204020204" charset="-122"/>
              </a:rPr>
              <a:t>直接原因</a:t>
            </a:r>
            <a:r>
              <a:rPr lang="zh-CN" altLang="en-US" sz="3600" dirty="0">
                <a:solidFill>
                  <a:srgbClr val="000000"/>
                </a:solidFill>
                <a:latin typeface="微软雅黑" panose="020B0503020204020204" charset="-122"/>
                <a:ea typeface="微软雅黑" panose="020B0503020204020204" charset="-122"/>
              </a:rPr>
              <a:t>：山东人民的反洋教斗争。最终由山东冠县起义揭开了义和团反帝爱国运动的序幕。</a:t>
            </a:r>
            <a:endParaRPr lang="zh-CN" altLang="en-US" sz="3600" dirty="0">
              <a:solidFill>
                <a:srgbClr val="00000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1746" name="图片 31745" descr="1"/>
          <p:cNvPicPr>
            <a:picLocks noChangeAspect="1"/>
          </p:cNvPicPr>
          <p:nvPr/>
        </p:nvPicPr>
        <p:blipFill>
          <a:blip r:embed="rId1"/>
          <a:srcRect b="5287"/>
          <a:stretch>
            <a:fillRect/>
          </a:stretch>
        </p:blipFill>
        <p:spPr>
          <a:xfrm>
            <a:off x="1383030" y="712470"/>
            <a:ext cx="3048000" cy="4362450"/>
          </a:xfrm>
          <a:prstGeom prst="rect">
            <a:avLst/>
          </a:prstGeom>
          <a:solidFill>
            <a:srgbClr val="00FF00"/>
          </a:solidFill>
          <a:ln w="57150" cap="flat" cmpd="sng">
            <a:noFill/>
            <a:prstDash val="solid"/>
            <a:miter/>
            <a:headEnd type="none" w="med" len="med"/>
            <a:tailEnd type="none" w="med" len="med"/>
          </a:ln>
        </p:spPr>
      </p:pic>
      <p:pic>
        <p:nvPicPr>
          <p:cNvPr id="31747" name="图片 31746" descr="2"/>
          <p:cNvPicPr>
            <a:picLocks noChangeAspect="1"/>
          </p:cNvPicPr>
          <p:nvPr/>
        </p:nvPicPr>
        <p:blipFill>
          <a:blip r:embed="rId2"/>
          <a:stretch>
            <a:fillRect/>
          </a:stretch>
        </p:blipFill>
        <p:spPr>
          <a:xfrm>
            <a:off x="4659630" y="712470"/>
            <a:ext cx="2590800" cy="4346575"/>
          </a:xfrm>
          <a:prstGeom prst="rect">
            <a:avLst/>
          </a:prstGeom>
          <a:solidFill>
            <a:srgbClr val="00FF00"/>
          </a:solidFill>
          <a:ln w="57150" cap="flat" cmpd="sng">
            <a:noFill/>
            <a:prstDash val="solid"/>
            <a:miter/>
            <a:headEnd type="none" w="med" len="med"/>
            <a:tailEnd type="none" w="med" len="med"/>
          </a:ln>
        </p:spPr>
      </p:pic>
      <p:pic>
        <p:nvPicPr>
          <p:cNvPr id="31748" name="图片 31747" descr="16"/>
          <p:cNvPicPr>
            <a:picLocks noChangeAspect="1"/>
          </p:cNvPicPr>
          <p:nvPr/>
        </p:nvPicPr>
        <p:blipFill>
          <a:blip r:embed="rId3"/>
          <a:stretch>
            <a:fillRect/>
          </a:stretch>
        </p:blipFill>
        <p:spPr>
          <a:xfrm>
            <a:off x="7479030" y="712470"/>
            <a:ext cx="2987675" cy="4359275"/>
          </a:xfrm>
          <a:prstGeom prst="rect">
            <a:avLst/>
          </a:prstGeom>
          <a:noFill/>
          <a:ln w="57150" cap="flat" cmpd="sng">
            <a:noFill/>
            <a:prstDash val="solid"/>
            <a:miter/>
            <a:headEnd type="none" w="med" len="med"/>
            <a:tailEnd type="none" w="med" len="med"/>
          </a:ln>
        </p:spPr>
      </p:pic>
      <p:pic>
        <p:nvPicPr>
          <p:cNvPr id="31749" name="图片 31748" descr="义和团被清政府利用后打出的“扶清灭洋”的旗子"/>
          <p:cNvPicPr>
            <a:picLocks noChangeAspect="1"/>
          </p:cNvPicPr>
          <p:nvPr/>
        </p:nvPicPr>
        <p:blipFill>
          <a:blip r:embed="rId4"/>
          <a:stretch>
            <a:fillRect/>
          </a:stretch>
        </p:blipFill>
        <p:spPr>
          <a:xfrm>
            <a:off x="7479030" y="712470"/>
            <a:ext cx="2952750" cy="4046538"/>
          </a:xfrm>
          <a:prstGeom prst="rect">
            <a:avLst/>
          </a:prstGeom>
          <a:noFill/>
          <a:ln w="9525" cap="flat" cmpd="sng">
            <a:noFill/>
            <a:prstDash val="solid"/>
            <a:miter/>
            <a:headEnd type="none" w="med" len="med"/>
            <a:tailEnd type="none" w="med" len="med"/>
          </a:ln>
          <a:effectLst>
            <a:outerShdw dist="107763" dir="2699999" algn="ctr" rotWithShape="0">
              <a:srgbClr val="808080">
                <a:alpha val="50000"/>
              </a:srgbClr>
            </a:outerShdw>
          </a:effectLst>
        </p:spPr>
      </p:pic>
      <p:sp>
        <p:nvSpPr>
          <p:cNvPr id="31751" name="矩形 31750"/>
          <p:cNvSpPr/>
          <p:nvPr/>
        </p:nvSpPr>
        <p:spPr>
          <a:xfrm>
            <a:off x="1535430" y="4554220"/>
            <a:ext cx="3276600" cy="517525"/>
          </a:xfrm>
          <a:prstGeom prst="rect">
            <a:avLst/>
          </a:prstGeom>
          <a:noFill/>
          <a:ln w="9525">
            <a:noFill/>
          </a:ln>
        </p:spPr>
        <p:txBody>
          <a:bodyPr vert="horz" wrap="square" anchor="ctr">
            <a:spAutoFit/>
          </a:bodyPr>
          <a:p>
            <a:endParaRPr lang="zh-CN" altLang="en-US" sz="2800" b="1" dirty="0">
              <a:latin typeface="Arial" panose="020B0604020202020204" pitchFamily="34" charset="0"/>
            </a:endParaRPr>
          </a:p>
        </p:txBody>
      </p:sp>
      <p:sp>
        <p:nvSpPr>
          <p:cNvPr id="31752" name="文本框 31751"/>
          <p:cNvSpPr txBox="1"/>
          <p:nvPr/>
        </p:nvSpPr>
        <p:spPr>
          <a:xfrm>
            <a:off x="1992630" y="4598670"/>
            <a:ext cx="1704975" cy="460375"/>
          </a:xfrm>
          <a:prstGeom prst="rect">
            <a:avLst/>
          </a:prstGeom>
          <a:solidFill>
            <a:srgbClr val="FFFFFF">
              <a:alpha val="100000"/>
            </a:srgbClr>
          </a:solidFill>
          <a:ln w="9525">
            <a:noFill/>
          </a:ln>
        </p:spPr>
        <p:txBody>
          <a:bodyPr wrap="none" lIns="90170" tIns="46990" rIns="90170" bIns="46990" anchor="t">
            <a:spAutoFit/>
          </a:bodyPr>
          <a:p>
            <a:r>
              <a:rPr lang="zh-CN" altLang="en-US" sz="2400" b="1" dirty="0">
                <a:latin typeface="Arial" panose="020B0604020202020204" pitchFamily="34" charset="0"/>
              </a:rPr>
              <a:t>义和团战士</a:t>
            </a:r>
            <a:endParaRPr lang="zh-CN" altLang="en-US" sz="2400" b="1" dirty="0">
              <a:latin typeface="Arial" panose="020B0604020202020204" pitchFamily="34" charset="0"/>
            </a:endParaRPr>
          </a:p>
        </p:txBody>
      </p:sp>
      <p:sp>
        <p:nvSpPr>
          <p:cNvPr id="7172" name="文本框 23554"/>
          <p:cNvSpPr txBox="1">
            <a:spLocks noChangeArrowheads="1"/>
          </p:cNvSpPr>
          <p:nvPr/>
        </p:nvSpPr>
        <p:spPr bwMode="auto">
          <a:xfrm>
            <a:off x="1383224" y="5153769"/>
            <a:ext cx="9793088"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3000" dirty="0">
                <a:latin typeface="微软雅黑" panose="020B0503020204020204" charset="-122"/>
                <a:ea typeface="微软雅黑" panose="020B0503020204020204" charset="-122"/>
              </a:rPr>
              <a:t>    </a:t>
            </a:r>
            <a:r>
              <a:rPr lang="zh-CN" altLang="en-US" sz="3000" dirty="0">
                <a:latin typeface="微软雅黑" panose="020B0503020204020204" charset="-122"/>
                <a:ea typeface="微软雅黑" panose="020B0503020204020204" charset="-122"/>
              </a:rPr>
              <a:t>义和团的主要成员是贫苦农民，也有手工业者和城市贫民。义和团战士多头裹红巾、腰扎红带，手执大刀长矛。</a:t>
            </a:r>
            <a:endParaRPr lang="zh-CN" altLang="en-US" sz="3000" dirty="0">
              <a:latin typeface="微软雅黑" panose="020B0503020204020204" charset="-122"/>
              <a:ea typeface="微软雅黑" panose="020B0503020204020204" charset="-122"/>
            </a:endParaRPr>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7172"/>
                                        </p:tgtEl>
                                        <p:attrNameLst>
                                          <p:attrName>style.visibility</p:attrName>
                                        </p:attrNameLst>
                                      </p:cBhvr>
                                      <p:to>
                                        <p:strVal val="visible"/>
                                      </p:to>
                                    </p:set>
                                    <p:anim calcmode="discrete" valueType="clr">
                                      <p:cBhvr override="childStyle">
                                        <p:cTn id="7" dur="80"/>
                                        <p:tgtEl>
                                          <p:spTgt spid="717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172"/>
                                        </p:tgtEl>
                                        <p:attrNameLst>
                                          <p:attrName>fillcolor</p:attrName>
                                        </p:attrNameLst>
                                      </p:cBhvr>
                                      <p:tavLst>
                                        <p:tav tm="0">
                                          <p:val>
                                            <p:clrVal>
                                              <a:schemeClr val="accent2"/>
                                            </p:clrVal>
                                          </p:val>
                                        </p:tav>
                                        <p:tav tm="50000">
                                          <p:val>
                                            <p:clrVal>
                                              <a:schemeClr val="hlink"/>
                                            </p:clrVal>
                                          </p:val>
                                        </p:tav>
                                      </p:tavLst>
                                    </p:anim>
                                    <p:set>
                                      <p:cBhvr>
                                        <p:cTn id="9" dur="80"/>
                                        <p:tgtEl>
                                          <p:spTgt spid="717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矩形 7174"/>
          <p:cNvSpPr>
            <a:spLocks noChangeArrowheads="1"/>
          </p:cNvSpPr>
          <p:nvPr/>
        </p:nvSpPr>
        <p:spPr bwMode="auto">
          <a:xfrm>
            <a:off x="1753072" y="260648"/>
            <a:ext cx="2914167"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p>
            <a:pPr>
              <a:lnSpc>
                <a:spcPct val="90000"/>
              </a:lnSpc>
              <a:spcBef>
                <a:spcPct val="20000"/>
              </a:spcBef>
            </a:pPr>
            <a:r>
              <a:rPr lang="en-US" altLang="zh-CN" sz="3600" b="1" dirty="0">
                <a:latin typeface="微软雅黑" panose="020B0503020204020204" charset="-122"/>
                <a:ea typeface="微软雅黑" panose="020B0503020204020204" charset="-122"/>
              </a:rPr>
              <a:t>2.</a:t>
            </a:r>
            <a:r>
              <a:rPr lang="zh-CN" altLang="en-US" sz="3600" b="1" dirty="0">
                <a:latin typeface="微软雅黑" panose="020B0503020204020204" charset="-122"/>
                <a:ea typeface="微软雅黑" panose="020B0503020204020204" charset="-122"/>
              </a:rPr>
              <a:t>发 展</a:t>
            </a:r>
            <a:endParaRPr lang="zh-CN" altLang="en-US" sz="3600" b="1" dirty="0">
              <a:latin typeface="微软雅黑" panose="020B0503020204020204" charset="-122"/>
              <a:ea typeface="微软雅黑" panose="020B0503020204020204" charset="-122"/>
            </a:endParaRPr>
          </a:p>
        </p:txBody>
      </p:sp>
      <p:sp>
        <p:nvSpPr>
          <p:cNvPr id="11266" name="Text Box 21"/>
          <p:cNvSpPr txBox="1">
            <a:spLocks noChangeArrowheads="1"/>
          </p:cNvSpPr>
          <p:nvPr/>
        </p:nvSpPr>
        <p:spPr bwMode="auto">
          <a:xfrm>
            <a:off x="4727129" y="1911350"/>
            <a:ext cx="15843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en-US" sz="2800" dirty="0">
              <a:latin typeface="Arial" panose="020B0604020202020204" pitchFamily="34" charset="0"/>
              <a:ea typeface="微软雅黑" panose="020B0503020204020204" charset="-122"/>
            </a:endParaRPr>
          </a:p>
        </p:txBody>
      </p:sp>
      <p:sp>
        <p:nvSpPr>
          <p:cNvPr id="8195" name="圆角矩形 27"/>
          <p:cNvSpPr>
            <a:spLocks noChangeArrowheads="1"/>
          </p:cNvSpPr>
          <p:nvPr/>
        </p:nvSpPr>
        <p:spPr bwMode="auto">
          <a:xfrm>
            <a:off x="2016125" y="1270000"/>
            <a:ext cx="1316038" cy="452438"/>
          </a:xfrm>
          <a:prstGeom prst="roundRect">
            <a:avLst>
              <a:gd name="adj" fmla="val 16667"/>
            </a:avLst>
          </a:prstGeom>
          <a:noFill/>
          <a:ln w="9525">
            <a:noFill/>
            <a:round/>
          </a:ln>
          <a:effectLst>
            <a:outerShdw dist="23000" dir="5400000" algn="ctr" rotWithShape="0">
              <a:srgbClr val="000000">
                <a:alpha val="32999"/>
              </a:srgbClr>
            </a:outerShdw>
          </a:effectLst>
        </p:spPr>
        <p:txBody>
          <a:bodyPr anchor="ctr"/>
          <a:lstStyle/>
          <a:p>
            <a:pPr algn="ctr"/>
            <a:r>
              <a:rPr lang="zh-CN" altLang="en-US" sz="3200" dirty="0">
                <a:latin typeface="微软雅黑" panose="020B0503020204020204" charset="-122"/>
                <a:ea typeface="微软雅黑" panose="020B0503020204020204" charset="-122"/>
              </a:rPr>
              <a:t>政 策</a:t>
            </a:r>
            <a:endParaRPr lang="zh-CN" altLang="en-US" sz="3200" dirty="0">
              <a:latin typeface="微软雅黑" panose="020B0503020204020204" charset="-122"/>
              <a:ea typeface="微软雅黑" panose="020B0503020204020204" charset="-122"/>
            </a:endParaRPr>
          </a:p>
        </p:txBody>
      </p:sp>
      <p:sp>
        <p:nvSpPr>
          <p:cNvPr id="8196" name="圆角矩形 27"/>
          <p:cNvSpPr>
            <a:spLocks noChangeArrowheads="1"/>
          </p:cNvSpPr>
          <p:nvPr/>
        </p:nvSpPr>
        <p:spPr bwMode="auto">
          <a:xfrm>
            <a:off x="2016125" y="2686050"/>
            <a:ext cx="1316038" cy="452438"/>
          </a:xfrm>
          <a:prstGeom prst="roundRect">
            <a:avLst>
              <a:gd name="adj" fmla="val 16667"/>
            </a:avLst>
          </a:prstGeom>
          <a:noFill/>
          <a:ln w="9525">
            <a:noFill/>
            <a:round/>
          </a:ln>
          <a:effectLst>
            <a:outerShdw dist="23000" dir="5400000" algn="ctr" rotWithShape="0">
              <a:srgbClr val="000000">
                <a:alpha val="32999"/>
              </a:srgbClr>
            </a:outerShdw>
          </a:effectLst>
        </p:spPr>
        <p:txBody>
          <a:bodyPr anchor="ctr"/>
          <a:lstStyle/>
          <a:p>
            <a:pPr algn="ctr"/>
            <a:r>
              <a:rPr lang="zh-CN" altLang="en-US" sz="3200" dirty="0">
                <a:latin typeface="微软雅黑" panose="020B0503020204020204" charset="-122"/>
                <a:ea typeface="微软雅黑" panose="020B0503020204020204" charset="-122"/>
              </a:rPr>
              <a:t>斗 争</a:t>
            </a:r>
            <a:endParaRPr lang="zh-CN" altLang="en-US" sz="3200" dirty="0">
              <a:latin typeface="微软雅黑" panose="020B0503020204020204" charset="-122"/>
              <a:ea typeface="微软雅黑" panose="020B0503020204020204" charset="-122"/>
            </a:endParaRPr>
          </a:p>
        </p:txBody>
      </p:sp>
      <p:sp>
        <p:nvSpPr>
          <p:cNvPr id="8197" name="圆角矩形 27"/>
          <p:cNvSpPr>
            <a:spLocks noChangeArrowheads="1"/>
          </p:cNvSpPr>
          <p:nvPr/>
        </p:nvSpPr>
        <p:spPr bwMode="auto">
          <a:xfrm>
            <a:off x="2016125" y="4289385"/>
            <a:ext cx="1316038" cy="452437"/>
          </a:xfrm>
          <a:prstGeom prst="roundRect">
            <a:avLst>
              <a:gd name="adj" fmla="val 16667"/>
            </a:avLst>
          </a:prstGeom>
          <a:noFill/>
          <a:ln w="9525">
            <a:noFill/>
            <a:round/>
          </a:ln>
          <a:effectLst>
            <a:outerShdw dist="23000" dir="5400000" algn="ctr" rotWithShape="0">
              <a:srgbClr val="000000">
                <a:alpha val="32999"/>
              </a:srgbClr>
            </a:outerShdw>
          </a:effectLst>
        </p:spPr>
        <p:txBody>
          <a:bodyPr anchor="ctr"/>
          <a:lstStyle/>
          <a:p>
            <a:pPr algn="ctr"/>
            <a:r>
              <a:rPr lang="zh-CN" altLang="en-US" sz="3200" dirty="0">
                <a:latin typeface="微软雅黑" panose="020B0503020204020204" charset="-122"/>
                <a:ea typeface="微软雅黑" panose="020B0503020204020204" charset="-122"/>
              </a:rPr>
              <a:t>成 就</a:t>
            </a:r>
            <a:endParaRPr lang="zh-CN" altLang="en-US" sz="3200" dirty="0">
              <a:latin typeface="微软雅黑" panose="020B0503020204020204" charset="-122"/>
              <a:ea typeface="微软雅黑" panose="020B0503020204020204" charset="-122"/>
            </a:endParaRPr>
          </a:p>
        </p:txBody>
      </p:sp>
      <p:sp>
        <p:nvSpPr>
          <p:cNvPr id="18440" name="Text Box 29"/>
          <p:cNvSpPr txBox="1">
            <a:spLocks noChangeArrowheads="1"/>
          </p:cNvSpPr>
          <p:nvPr/>
        </p:nvSpPr>
        <p:spPr bwMode="auto">
          <a:xfrm>
            <a:off x="3694113" y="1196975"/>
            <a:ext cx="6723062"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000" b="1" dirty="0">
                <a:latin typeface="微软雅黑" panose="020B0503020204020204" charset="-122"/>
                <a:ea typeface="微软雅黑" panose="020B0503020204020204" charset="-122"/>
              </a:rPr>
              <a:t>清政府招抚义和团，并承认其合法地位</a:t>
            </a:r>
            <a:endParaRPr lang="zh-CN" altLang="en-US" sz="3000" b="1" dirty="0">
              <a:latin typeface="微软雅黑" panose="020B0503020204020204" charset="-122"/>
              <a:ea typeface="微软雅黑" panose="020B0503020204020204" charset="-122"/>
            </a:endParaRPr>
          </a:p>
        </p:txBody>
      </p:sp>
      <p:sp>
        <p:nvSpPr>
          <p:cNvPr id="18441" name="Rectangle 30"/>
          <p:cNvSpPr>
            <a:spLocks noChangeArrowheads="1"/>
          </p:cNvSpPr>
          <p:nvPr/>
        </p:nvSpPr>
        <p:spPr bwMode="auto">
          <a:xfrm>
            <a:off x="3968304" y="1973263"/>
            <a:ext cx="6565900"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000" b="1" dirty="0">
                <a:latin typeface="微软雅黑" panose="020B0503020204020204" charset="-122"/>
                <a:ea typeface="微软雅黑" panose="020B0503020204020204" charset="-122"/>
              </a:rPr>
              <a:t>粘贴文告，揭露帝国主义的侵略罪行 </a:t>
            </a:r>
            <a:endParaRPr lang="zh-CN" altLang="en-US" sz="3000" b="1" dirty="0">
              <a:latin typeface="微软雅黑" panose="020B0503020204020204" charset="-122"/>
              <a:ea typeface="微软雅黑" panose="020B0503020204020204" charset="-122"/>
            </a:endParaRPr>
          </a:p>
        </p:txBody>
      </p:sp>
      <p:sp>
        <p:nvSpPr>
          <p:cNvPr id="5" name="Rectangle 30"/>
          <p:cNvSpPr>
            <a:spLocks noChangeArrowheads="1"/>
          </p:cNvSpPr>
          <p:nvPr/>
        </p:nvSpPr>
        <p:spPr bwMode="auto">
          <a:xfrm>
            <a:off x="3985766" y="2743760"/>
            <a:ext cx="6790754"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ct val="50000"/>
              </a:spcBef>
            </a:pPr>
            <a:r>
              <a:rPr lang="zh-CN" altLang="en-US" sz="3000" b="1" dirty="0">
                <a:latin typeface="微软雅黑" panose="020B0503020204020204" charset="-122"/>
                <a:ea typeface="微软雅黑" panose="020B0503020204020204" charset="-122"/>
              </a:rPr>
              <a:t>捣毁教堂、拆毁铁路、砍断电线，表达对外国侵略者的愤怒。 </a:t>
            </a:r>
            <a:endParaRPr lang="zh-CN" altLang="en-US" sz="3000" b="1" dirty="0">
              <a:latin typeface="微软雅黑" panose="020B0503020204020204" charset="-122"/>
              <a:ea typeface="微软雅黑" panose="020B0503020204020204" charset="-122"/>
            </a:endParaRPr>
          </a:p>
        </p:txBody>
      </p:sp>
      <p:sp>
        <p:nvSpPr>
          <p:cNvPr id="6" name="左大括号 5"/>
          <p:cNvSpPr/>
          <p:nvPr/>
        </p:nvSpPr>
        <p:spPr>
          <a:xfrm>
            <a:off x="3587750" y="2206625"/>
            <a:ext cx="334963" cy="1374775"/>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buFontTx/>
              <a:buNone/>
              <a:defRPr/>
            </a:pPr>
            <a:endParaRPr lang="zh-CN" altLang="en-US" noProof="1">
              <a:latin typeface="微软雅黑" panose="020B0503020204020204" charset="-122"/>
              <a:ea typeface="微软雅黑" panose="020B0503020204020204" charset="-122"/>
            </a:endParaRPr>
          </a:p>
        </p:txBody>
      </p:sp>
      <p:sp>
        <p:nvSpPr>
          <p:cNvPr id="7" name="Text Box 29"/>
          <p:cNvSpPr txBox="1">
            <a:spLocks noChangeArrowheads="1"/>
          </p:cNvSpPr>
          <p:nvPr/>
        </p:nvSpPr>
        <p:spPr bwMode="auto">
          <a:xfrm>
            <a:off x="3676650" y="4278272"/>
            <a:ext cx="6254750"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000" b="1" dirty="0">
                <a:latin typeface="微软雅黑" panose="020B0503020204020204" charset="-122"/>
                <a:ea typeface="微软雅黑" panose="020B0503020204020204" charset="-122"/>
              </a:rPr>
              <a:t>到</a:t>
            </a:r>
            <a:r>
              <a:rPr lang="en-US" altLang="zh-CN" sz="3000" b="1" dirty="0">
                <a:latin typeface="微软雅黑" panose="020B0503020204020204" charset="-122"/>
                <a:ea typeface="微软雅黑" panose="020B0503020204020204" charset="-122"/>
              </a:rPr>
              <a:t>1900</a:t>
            </a:r>
            <a:r>
              <a:rPr lang="zh-CN" altLang="en-US" sz="3000" b="1" dirty="0">
                <a:latin typeface="微软雅黑" panose="020B0503020204020204" charset="-122"/>
                <a:ea typeface="微软雅黑" panose="020B0503020204020204" charset="-122"/>
              </a:rPr>
              <a:t>年，义和团控制了京津地区。</a:t>
            </a:r>
            <a:endParaRPr lang="zh-CN" altLang="en-US" sz="3000" b="1" dirty="0">
              <a:latin typeface="微软雅黑" panose="020B0503020204020204" charset="-122"/>
              <a:ea typeface="微软雅黑" panose="020B0503020204020204" charset="-122"/>
            </a:endParaRPr>
          </a:p>
        </p:txBody>
      </p:sp>
      <p:sp>
        <p:nvSpPr>
          <p:cNvPr id="8203" name="上箭头 7"/>
          <p:cNvSpPr>
            <a:spLocks noChangeArrowheads="1"/>
          </p:cNvSpPr>
          <p:nvPr/>
        </p:nvSpPr>
        <p:spPr bwMode="auto">
          <a:xfrm rot="10800000">
            <a:off x="5791200" y="4800560"/>
            <a:ext cx="503238" cy="739775"/>
          </a:xfrm>
          <a:prstGeom prst="upArrow">
            <a:avLst>
              <a:gd name="adj1" fmla="val 50000"/>
              <a:gd name="adj2" fmla="val 53677"/>
            </a:avLst>
          </a:prstGeom>
        </p:spPr>
        <p:style>
          <a:lnRef idx="2">
            <a:schemeClr val="dk1"/>
          </a:lnRef>
          <a:fillRef idx="1">
            <a:schemeClr val="lt1"/>
          </a:fillRef>
          <a:effectRef idx="0">
            <a:schemeClr val="dk1"/>
          </a:effectRef>
          <a:fontRef idx="minor">
            <a:schemeClr val="dk1"/>
          </a:fontRef>
        </p:style>
        <p:txBody>
          <a:bodyPr/>
          <a:lstStyle/>
          <a:p>
            <a:endParaRPr lang="zh-CN" altLang="en-US" dirty="0">
              <a:latin typeface="Arial" panose="020B0604020202020204" pitchFamily="34" charset="0"/>
              <a:ea typeface="微软雅黑" panose="020B0503020204020204" charset="-122"/>
            </a:endParaRPr>
          </a:p>
        </p:txBody>
      </p:sp>
      <p:sp>
        <p:nvSpPr>
          <p:cNvPr id="9" name="矩形 8"/>
          <p:cNvSpPr/>
          <p:nvPr/>
        </p:nvSpPr>
        <p:spPr>
          <a:xfrm>
            <a:off x="3032759" y="5664160"/>
            <a:ext cx="6126480" cy="645160"/>
          </a:xfrm>
          <a:prstGeom prst="rect">
            <a:avLst/>
          </a:prstGeom>
          <a:noFill/>
          <a:ln>
            <a:noFill/>
          </a:ln>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Tx/>
              <a:buNone/>
              <a:defRPr/>
            </a:pPr>
            <a:r>
              <a:rPr lang="zh-CN" altLang="en-US" sz="3600" b="1" noProof="1">
                <a:latin typeface="文鼎CS大黑" panose="02010609010101010101" charset="0"/>
                <a:ea typeface="微软雅黑" panose="020B0503020204020204" charset="-122"/>
              </a:rPr>
              <a:t>引发帝国主义不满，联合侵华</a:t>
            </a:r>
            <a:endParaRPr lang="zh-CN" altLang="en-US" sz="3600" b="1" noProof="1">
              <a:latin typeface="文鼎CS大黑" panose="02010609010101010101" charset="0"/>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500"/>
                                        <p:tgtEl>
                                          <p:spTgt spid="5125"/>
                                        </p:tgtEl>
                                        <p:attrNameLst>
                                          <p:attrName>ppt_y</p:attrName>
                                        </p:attrNameLst>
                                      </p:cBhvr>
                                      <p:tavLst>
                                        <p:tav tm="0">
                                          <p:val>
                                            <p:strVal val="#ppt_y+#ppt_h*1.125000"/>
                                          </p:val>
                                        </p:tav>
                                        <p:tav tm="100000">
                                          <p:val>
                                            <p:strVal val="#ppt_y"/>
                                          </p:val>
                                        </p:tav>
                                      </p:tavLst>
                                    </p:anim>
                                    <p:animEffect transition="in" filter="wipe(up)">
                                      <p:cBhvr>
                                        <p:cTn id="8" dur="500"/>
                                        <p:tgtEl>
                                          <p:spTgt spid="5125"/>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8195"/>
                                        </p:tgtEl>
                                        <p:attrNameLst>
                                          <p:attrName>style.visibility</p:attrName>
                                        </p:attrNameLst>
                                      </p:cBhvr>
                                      <p:to>
                                        <p:strVal val="visible"/>
                                      </p:to>
                                    </p:set>
                                    <p:animEffect transition="in" filter="fade">
                                      <p:cBhvr>
                                        <p:cTn id="13" dur="800" decel="100000"/>
                                        <p:tgtEl>
                                          <p:spTgt spid="8195"/>
                                        </p:tgtEl>
                                      </p:cBhvr>
                                    </p:animEffect>
                                    <p:anim calcmode="lin" valueType="num">
                                      <p:cBhvr>
                                        <p:cTn id="14" dur="800" decel="100000" fill="hold"/>
                                        <p:tgtEl>
                                          <p:spTgt spid="8195"/>
                                        </p:tgtEl>
                                        <p:attrNameLst>
                                          <p:attrName>style.rotation</p:attrName>
                                        </p:attrNameLst>
                                      </p:cBhvr>
                                      <p:tavLst>
                                        <p:tav tm="0">
                                          <p:val>
                                            <p:fltVal val="-90"/>
                                          </p:val>
                                        </p:tav>
                                        <p:tav tm="100000">
                                          <p:val>
                                            <p:fltVal val="0"/>
                                          </p:val>
                                        </p:tav>
                                      </p:tavLst>
                                    </p:anim>
                                    <p:anim calcmode="lin" valueType="num">
                                      <p:cBhvr>
                                        <p:cTn id="15" dur="800" decel="100000" fill="hold"/>
                                        <p:tgtEl>
                                          <p:spTgt spid="8195"/>
                                        </p:tgtEl>
                                        <p:attrNameLst>
                                          <p:attrName>ppt_x</p:attrName>
                                        </p:attrNameLst>
                                      </p:cBhvr>
                                      <p:tavLst>
                                        <p:tav tm="0">
                                          <p:val>
                                            <p:strVal val="#ppt_x+0.4"/>
                                          </p:val>
                                        </p:tav>
                                        <p:tav tm="100000">
                                          <p:val>
                                            <p:strVal val="#ppt_x-0.05"/>
                                          </p:val>
                                        </p:tav>
                                      </p:tavLst>
                                    </p:anim>
                                    <p:anim calcmode="lin" valueType="num">
                                      <p:cBhvr>
                                        <p:cTn id="16" dur="800" decel="100000" fill="hold"/>
                                        <p:tgtEl>
                                          <p:spTgt spid="8195"/>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8195"/>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8195"/>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8440"/>
                                        </p:tgtEl>
                                        <p:attrNameLst>
                                          <p:attrName>style.visibility</p:attrName>
                                        </p:attrNameLst>
                                      </p:cBhvr>
                                      <p:to>
                                        <p:strVal val="visible"/>
                                      </p:to>
                                    </p:set>
                                    <p:anim calcmode="lin" valueType="num">
                                      <p:cBhvr>
                                        <p:cTn id="23" dur="500" fill="hold"/>
                                        <p:tgtEl>
                                          <p:spTgt spid="18440"/>
                                        </p:tgtEl>
                                        <p:attrNameLst>
                                          <p:attrName>ppt_x</p:attrName>
                                        </p:attrNameLst>
                                      </p:cBhvr>
                                      <p:tavLst>
                                        <p:tav tm="0">
                                          <p:val>
                                            <p:strVal val="#ppt_x"/>
                                          </p:val>
                                        </p:tav>
                                        <p:tav tm="100000">
                                          <p:val>
                                            <p:strVal val="#ppt_x"/>
                                          </p:val>
                                        </p:tav>
                                      </p:tavLst>
                                    </p:anim>
                                    <p:anim calcmode="lin" valueType="num">
                                      <p:cBhvr>
                                        <p:cTn id="24" dur="500" fill="hold"/>
                                        <p:tgtEl>
                                          <p:spTgt spid="1844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0" presetClass="entr" presetSubtype="0" fill="hold" grpId="0" nodeType="clickEffect">
                                  <p:stCondLst>
                                    <p:cond delay="0"/>
                                  </p:stCondLst>
                                  <p:childTnLst>
                                    <p:set>
                                      <p:cBhvr>
                                        <p:cTn id="28" dur="1" fill="hold">
                                          <p:stCondLst>
                                            <p:cond delay="0"/>
                                          </p:stCondLst>
                                        </p:cTn>
                                        <p:tgtEl>
                                          <p:spTgt spid="8196"/>
                                        </p:tgtEl>
                                        <p:attrNameLst>
                                          <p:attrName>style.visibility</p:attrName>
                                        </p:attrNameLst>
                                      </p:cBhvr>
                                      <p:to>
                                        <p:strVal val="visible"/>
                                      </p:to>
                                    </p:set>
                                    <p:animEffect transition="in" filter="fade">
                                      <p:cBhvr>
                                        <p:cTn id="29" dur="800" decel="100000"/>
                                        <p:tgtEl>
                                          <p:spTgt spid="8196"/>
                                        </p:tgtEl>
                                      </p:cBhvr>
                                    </p:animEffect>
                                    <p:anim calcmode="lin" valueType="num">
                                      <p:cBhvr>
                                        <p:cTn id="30" dur="800" decel="100000" fill="hold"/>
                                        <p:tgtEl>
                                          <p:spTgt spid="8196"/>
                                        </p:tgtEl>
                                        <p:attrNameLst>
                                          <p:attrName>style.rotation</p:attrName>
                                        </p:attrNameLst>
                                      </p:cBhvr>
                                      <p:tavLst>
                                        <p:tav tm="0">
                                          <p:val>
                                            <p:fltVal val="-90"/>
                                          </p:val>
                                        </p:tav>
                                        <p:tav tm="100000">
                                          <p:val>
                                            <p:fltVal val="0"/>
                                          </p:val>
                                        </p:tav>
                                      </p:tavLst>
                                    </p:anim>
                                    <p:anim calcmode="lin" valueType="num">
                                      <p:cBhvr>
                                        <p:cTn id="31" dur="800" decel="100000" fill="hold"/>
                                        <p:tgtEl>
                                          <p:spTgt spid="8196"/>
                                        </p:tgtEl>
                                        <p:attrNameLst>
                                          <p:attrName>ppt_x</p:attrName>
                                        </p:attrNameLst>
                                      </p:cBhvr>
                                      <p:tavLst>
                                        <p:tav tm="0">
                                          <p:val>
                                            <p:strVal val="#ppt_x+0.4"/>
                                          </p:val>
                                        </p:tav>
                                        <p:tav tm="100000">
                                          <p:val>
                                            <p:strVal val="#ppt_x-0.05"/>
                                          </p:val>
                                        </p:tav>
                                      </p:tavLst>
                                    </p:anim>
                                    <p:anim calcmode="lin" valueType="num">
                                      <p:cBhvr>
                                        <p:cTn id="32" dur="800" decel="100000" fill="hold"/>
                                        <p:tgtEl>
                                          <p:spTgt spid="8196"/>
                                        </p:tgtEl>
                                        <p:attrNameLst>
                                          <p:attrName>ppt_y</p:attrName>
                                        </p:attrNameLst>
                                      </p:cBhvr>
                                      <p:tavLst>
                                        <p:tav tm="0">
                                          <p:val>
                                            <p:strVal val="#ppt_y-0.4"/>
                                          </p:val>
                                        </p:tav>
                                        <p:tav tm="100000">
                                          <p:val>
                                            <p:strVal val="#ppt_y+0.1"/>
                                          </p:val>
                                        </p:tav>
                                      </p:tavLst>
                                    </p:anim>
                                    <p:anim calcmode="lin" valueType="num">
                                      <p:cBhvr>
                                        <p:cTn id="33" dur="200" accel="100000" fill="hold">
                                          <p:stCondLst>
                                            <p:cond delay="800"/>
                                          </p:stCondLst>
                                        </p:cTn>
                                        <p:tgtEl>
                                          <p:spTgt spid="8196"/>
                                        </p:tgtEl>
                                        <p:attrNameLst>
                                          <p:attrName>ppt_x</p:attrName>
                                        </p:attrNameLst>
                                      </p:cBhvr>
                                      <p:tavLst>
                                        <p:tav tm="0">
                                          <p:val>
                                            <p:strVal val="#ppt_x-0.05"/>
                                          </p:val>
                                        </p:tav>
                                        <p:tav tm="100000">
                                          <p:val>
                                            <p:strVal val="#ppt_x"/>
                                          </p:val>
                                        </p:tav>
                                      </p:tavLst>
                                    </p:anim>
                                    <p:anim calcmode="lin" valueType="num">
                                      <p:cBhvr>
                                        <p:cTn id="34" dur="200" accel="100000" fill="hold">
                                          <p:stCondLst>
                                            <p:cond delay="800"/>
                                          </p:stCondLst>
                                        </p:cTn>
                                        <p:tgtEl>
                                          <p:spTgt spid="8196"/>
                                        </p:tgtEl>
                                        <p:attrNameLst>
                                          <p:attrName>ppt_y</p:attrName>
                                        </p:attrNameLst>
                                      </p:cBhvr>
                                      <p:tavLst>
                                        <p:tav tm="0">
                                          <p:val>
                                            <p:strVal val="#ppt_y+0.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0"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800" decel="100000"/>
                                        <p:tgtEl>
                                          <p:spTgt spid="6"/>
                                        </p:tgtEl>
                                      </p:cBhvr>
                                    </p:animEffect>
                                    <p:anim calcmode="lin" valueType="num">
                                      <p:cBhvr>
                                        <p:cTn id="40" dur="800" decel="100000" fill="hold"/>
                                        <p:tgtEl>
                                          <p:spTgt spid="6"/>
                                        </p:tgtEl>
                                        <p:attrNameLst>
                                          <p:attrName>style.rotation</p:attrName>
                                        </p:attrNameLst>
                                      </p:cBhvr>
                                      <p:tavLst>
                                        <p:tav tm="0">
                                          <p:val>
                                            <p:fltVal val="-90"/>
                                          </p:val>
                                        </p:tav>
                                        <p:tav tm="100000">
                                          <p:val>
                                            <p:fltVal val="0"/>
                                          </p:val>
                                        </p:tav>
                                      </p:tavLst>
                                    </p:anim>
                                    <p:anim calcmode="lin" valueType="num">
                                      <p:cBhvr>
                                        <p:cTn id="41" dur="800" decel="100000" fill="hold"/>
                                        <p:tgtEl>
                                          <p:spTgt spid="6"/>
                                        </p:tgtEl>
                                        <p:attrNameLst>
                                          <p:attrName>ppt_x</p:attrName>
                                        </p:attrNameLst>
                                      </p:cBhvr>
                                      <p:tavLst>
                                        <p:tav tm="0">
                                          <p:val>
                                            <p:strVal val="#ppt_x+0.4"/>
                                          </p:val>
                                        </p:tav>
                                        <p:tav tm="100000">
                                          <p:val>
                                            <p:strVal val="#ppt_x-0.05"/>
                                          </p:val>
                                        </p:tav>
                                      </p:tavLst>
                                    </p:anim>
                                    <p:anim calcmode="lin" valueType="num">
                                      <p:cBhvr>
                                        <p:cTn id="42" dur="800" decel="100000" fill="hold"/>
                                        <p:tgtEl>
                                          <p:spTgt spid="6"/>
                                        </p:tgtEl>
                                        <p:attrNameLst>
                                          <p:attrName>ppt_y</p:attrName>
                                        </p:attrNameLst>
                                      </p:cBhvr>
                                      <p:tavLst>
                                        <p:tav tm="0">
                                          <p:val>
                                            <p:strVal val="#ppt_y-0.4"/>
                                          </p:val>
                                        </p:tav>
                                        <p:tav tm="100000">
                                          <p:val>
                                            <p:strVal val="#ppt_y+0.1"/>
                                          </p:val>
                                        </p:tav>
                                      </p:tavLst>
                                    </p:anim>
                                    <p:anim calcmode="lin" valueType="num">
                                      <p:cBhvr>
                                        <p:cTn id="43"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44"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8441"/>
                                        </p:tgtEl>
                                        <p:attrNameLst>
                                          <p:attrName>style.visibility</p:attrName>
                                        </p:attrNameLst>
                                      </p:cBhvr>
                                      <p:to>
                                        <p:strVal val="visible"/>
                                      </p:to>
                                    </p:set>
                                    <p:anim calcmode="lin" valueType="num">
                                      <p:cBhvr>
                                        <p:cTn id="49" dur="500" fill="hold"/>
                                        <p:tgtEl>
                                          <p:spTgt spid="18441"/>
                                        </p:tgtEl>
                                        <p:attrNameLst>
                                          <p:attrName>ppt_x</p:attrName>
                                        </p:attrNameLst>
                                      </p:cBhvr>
                                      <p:tavLst>
                                        <p:tav tm="0">
                                          <p:val>
                                            <p:strVal val="#ppt_x"/>
                                          </p:val>
                                        </p:tav>
                                        <p:tav tm="100000">
                                          <p:val>
                                            <p:strVal val="#ppt_x"/>
                                          </p:val>
                                        </p:tav>
                                      </p:tavLst>
                                    </p:anim>
                                    <p:anim calcmode="lin" valueType="num">
                                      <p:cBhvr>
                                        <p:cTn id="50" dur="500" fill="hold"/>
                                        <p:tgtEl>
                                          <p:spTgt spid="18441"/>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500" fill="hold"/>
                                        <p:tgtEl>
                                          <p:spTgt spid="5"/>
                                        </p:tgtEl>
                                        <p:attrNameLst>
                                          <p:attrName>ppt_x</p:attrName>
                                        </p:attrNameLst>
                                      </p:cBhvr>
                                      <p:tavLst>
                                        <p:tav tm="0">
                                          <p:val>
                                            <p:strVal val="#ppt_x"/>
                                          </p:val>
                                        </p:tav>
                                        <p:tav tm="100000">
                                          <p:val>
                                            <p:strVal val="#ppt_x"/>
                                          </p:val>
                                        </p:tav>
                                      </p:tavLst>
                                    </p:anim>
                                    <p:anim calcmode="lin" valueType="num">
                                      <p:cBhvr>
                                        <p:cTn id="5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8197"/>
                                        </p:tgtEl>
                                        <p:attrNameLst>
                                          <p:attrName>style.visibility</p:attrName>
                                        </p:attrNameLst>
                                      </p:cBhvr>
                                      <p:to>
                                        <p:strVal val="visible"/>
                                      </p:to>
                                    </p:set>
                                    <p:animEffect transition="in" filter="blinds(horizontal)">
                                      <p:cBhvr>
                                        <p:cTn id="61" dur="500"/>
                                        <p:tgtEl>
                                          <p:spTgt spid="8197"/>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500" fill="hold"/>
                                        <p:tgtEl>
                                          <p:spTgt spid="7"/>
                                        </p:tgtEl>
                                        <p:attrNameLst>
                                          <p:attrName>ppt_x</p:attrName>
                                        </p:attrNameLst>
                                      </p:cBhvr>
                                      <p:tavLst>
                                        <p:tav tm="0">
                                          <p:val>
                                            <p:strVal val="#ppt_x"/>
                                          </p:val>
                                        </p:tav>
                                        <p:tav tm="100000">
                                          <p:val>
                                            <p:strVal val="#ppt_x"/>
                                          </p:val>
                                        </p:tav>
                                      </p:tavLst>
                                    </p:anim>
                                    <p:anim calcmode="lin" valueType="num">
                                      <p:cBhvr>
                                        <p:cTn id="6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8203"/>
                                        </p:tgtEl>
                                        <p:attrNameLst>
                                          <p:attrName>style.visibility</p:attrName>
                                        </p:attrNameLst>
                                      </p:cBhvr>
                                      <p:to>
                                        <p:strVal val="visible"/>
                                      </p:to>
                                    </p:set>
                                    <p:animEffect transition="in" filter="blinds(horizontal)">
                                      <p:cBhvr>
                                        <p:cTn id="72" dur="500"/>
                                        <p:tgtEl>
                                          <p:spTgt spid="8203"/>
                                        </p:tgtEl>
                                      </p:cBhvr>
                                    </p:animEffect>
                                  </p:childTnLst>
                                </p:cTn>
                              </p:par>
                            </p:childTnLst>
                          </p:cTn>
                        </p:par>
                      </p:childTnLst>
                    </p:cTn>
                  </p:par>
                  <p:par>
                    <p:cTn id="73" fill="hold">
                      <p:stCondLst>
                        <p:cond delay="indefinite"/>
                      </p:stCondLst>
                      <p:childTnLst>
                        <p:par>
                          <p:cTn id="74" fill="hold">
                            <p:stCondLst>
                              <p:cond delay="0"/>
                            </p:stCondLst>
                            <p:childTnLst>
                              <p:par>
                                <p:cTn id="75" presetID="27" presetClass="entr" presetSubtype="0" fill="hold" grpId="0" nodeType="clickEffect">
                                  <p:stCondLst>
                                    <p:cond delay="0"/>
                                  </p:stCondLst>
                                  <p:iterate type="lt">
                                    <p:tmPct val="50000"/>
                                  </p:iterate>
                                  <p:childTnLst>
                                    <p:set>
                                      <p:cBhvr>
                                        <p:cTn id="76" dur="1" fill="hold">
                                          <p:stCondLst>
                                            <p:cond delay="0"/>
                                          </p:stCondLst>
                                        </p:cTn>
                                        <p:tgtEl>
                                          <p:spTgt spid="9"/>
                                        </p:tgtEl>
                                        <p:attrNameLst>
                                          <p:attrName>style.visibility</p:attrName>
                                        </p:attrNameLst>
                                      </p:cBhvr>
                                      <p:to>
                                        <p:strVal val="visible"/>
                                      </p:to>
                                    </p:set>
                                    <p:anim calcmode="discrete" valueType="clr">
                                      <p:cBhvr override="childStyle">
                                        <p:cTn id="77"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78" dur="80"/>
                                        <p:tgtEl>
                                          <p:spTgt spid="9"/>
                                        </p:tgtEl>
                                        <p:attrNameLst>
                                          <p:attrName>fillcolor</p:attrName>
                                        </p:attrNameLst>
                                      </p:cBhvr>
                                      <p:tavLst>
                                        <p:tav tm="0">
                                          <p:val>
                                            <p:clrVal>
                                              <a:schemeClr val="accent2"/>
                                            </p:clrVal>
                                          </p:val>
                                        </p:tav>
                                        <p:tav tm="50000">
                                          <p:val>
                                            <p:clrVal>
                                              <a:schemeClr val="hlink"/>
                                            </p:clrVal>
                                          </p:val>
                                        </p:tav>
                                      </p:tavLst>
                                    </p:anim>
                                    <p:set>
                                      <p:cBhvr>
                                        <p:cTn id="79" dur="80"/>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bldLvl="0"/>
      <p:bldP spid="8195" grpId="0" bldLvl="0" animBg="1"/>
      <p:bldP spid="8196" grpId="0" bldLvl="0" animBg="1"/>
      <p:bldP spid="8197" grpId="0" bldLvl="0" animBg="1"/>
      <p:bldP spid="18440" grpId="0"/>
      <p:bldP spid="18441" grpId="0"/>
      <p:bldP spid="5" grpId="0"/>
      <p:bldP spid="6" grpId="0" bldLvl="0" animBg="1"/>
      <p:bldP spid="7" grpId="0"/>
      <p:bldP spid="8203" grpId="0" bldLvl="0" animBg="1"/>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89" name="图片 1"/>
          <p:cNvPicPr>
            <a:picLocks noChangeAspect="1"/>
          </p:cNvPicPr>
          <p:nvPr/>
        </p:nvPicPr>
        <p:blipFill>
          <a:blip r:embed="rId1"/>
          <a:stretch>
            <a:fillRect/>
          </a:stretch>
        </p:blipFill>
        <p:spPr bwMode="auto">
          <a:xfrm>
            <a:off x="1600835" y="1116965"/>
            <a:ext cx="8219440" cy="5222240"/>
          </a:xfrm>
          <a:prstGeom prst="rect">
            <a:avLst/>
          </a:prstGeom>
          <a:ln>
            <a:noFill/>
          </a:ln>
          <a:effectLst>
            <a:outerShdw blurRad="292100" dist="139700" dir="2700000" algn="tl" rotWithShape="0">
              <a:srgbClr val="333333">
                <a:alpha val="65000"/>
              </a:srgbClr>
            </a:outerShdw>
          </a:effectLst>
        </p:spPr>
      </p:pic>
      <p:sp>
        <p:nvSpPr>
          <p:cNvPr id="6" name="文本框 5"/>
          <p:cNvSpPr txBox="1"/>
          <p:nvPr/>
        </p:nvSpPr>
        <p:spPr>
          <a:xfrm>
            <a:off x="1397000" y="309245"/>
            <a:ext cx="9011285" cy="583565"/>
          </a:xfrm>
          <a:prstGeom prst="rect">
            <a:avLst/>
          </a:prstGeom>
          <a:noFill/>
          <a:ln w="9525">
            <a:noFill/>
            <a:miter/>
          </a:ln>
          <a:extLst>
            <a:ext uri="{909E8E84-426E-40DD-AFC4-6F175D3DCCD1}">
              <a14:hiddenFill xmlns:a14="http://schemas.microsoft.com/office/drawing/2010/main">
                <a:solidFill>
                  <a:srgbClr val="0000FF">
                    <a:alpha val="100000"/>
                  </a:srgbClr>
                </a:solidFill>
              </a14:hiddenFill>
            </a:ext>
          </a:extLst>
        </p:spPr>
        <p:txBody>
          <a:bodyPr wrap="square">
            <a:spAutoFit/>
          </a:bodyPr>
          <a:p>
            <a:pPr algn="just"/>
            <a:r>
              <a:rPr sz="3200" b="1" noProof="1">
                <a:solidFill>
                  <a:schemeClr val="tx1"/>
                </a:solidFill>
                <a:effectLst/>
                <a:latin typeface="Arial" panose="020B0604020202020204" pitchFamily="34" charset="0"/>
                <a:ea typeface="华文中宋" panose="02010600040101010101" charset="-122"/>
                <a:cs typeface="Arial" panose="020B0604020202020204" pitchFamily="34" charset="0"/>
              </a:rPr>
              <a:t>1898</a:t>
            </a:r>
            <a:r>
              <a:rPr lang="zh-CN" sz="3200" b="1" noProof="1">
                <a:solidFill>
                  <a:schemeClr val="tx1"/>
                </a:solidFill>
                <a:effectLst/>
                <a:latin typeface="Arial" panose="020B0604020202020204" pitchFamily="34" charset="0"/>
                <a:ea typeface="华文中宋" panose="02010600040101010101" charset="-122"/>
                <a:cs typeface="Arial" panose="020B0604020202020204" pitchFamily="34" charset="0"/>
              </a:rPr>
              <a:t>兴起于山东，</a:t>
            </a:r>
            <a:r>
              <a:rPr sz="3200" b="1" noProof="1">
                <a:solidFill>
                  <a:schemeClr val="tx1"/>
                </a:solidFill>
                <a:effectLst/>
                <a:latin typeface="Arial" panose="020B0604020202020204" pitchFamily="34" charset="0"/>
                <a:ea typeface="华文中宋" panose="02010600040101010101" charset="-122"/>
                <a:cs typeface="Arial" panose="020B0604020202020204" pitchFamily="34" charset="0"/>
              </a:rPr>
              <a:t>1900</a:t>
            </a:r>
            <a:r>
              <a:rPr lang="zh-CN" sz="3200" b="1" noProof="1">
                <a:solidFill>
                  <a:schemeClr val="tx1"/>
                </a:solidFill>
                <a:effectLst/>
                <a:latin typeface="Arial" panose="020B0604020202020204" pitchFamily="34" charset="0"/>
                <a:ea typeface="华文中宋" panose="02010600040101010101" charset="-122"/>
                <a:cs typeface="Arial" panose="020B0604020202020204" pitchFamily="34" charset="0"/>
              </a:rPr>
              <a:t>年</a:t>
            </a:r>
            <a:r>
              <a:rPr sz="3200" b="1" noProof="1">
                <a:solidFill>
                  <a:schemeClr val="tx1"/>
                </a:solidFill>
                <a:effectLst/>
                <a:latin typeface="Arial" panose="020B0604020202020204" pitchFamily="34" charset="0"/>
                <a:ea typeface="华文中宋" panose="02010600040101010101" charset="-122"/>
                <a:cs typeface="Arial" panose="020B0604020202020204" pitchFamily="34" charset="0"/>
              </a:rPr>
              <a:t>，</a:t>
            </a:r>
            <a:r>
              <a:rPr lang="zh-CN" sz="3200" b="1" noProof="1">
                <a:solidFill>
                  <a:schemeClr val="tx1"/>
                </a:solidFill>
                <a:effectLst/>
                <a:latin typeface="Arial" panose="020B0604020202020204" pitchFamily="34" charset="0"/>
                <a:ea typeface="华文中宋" panose="02010600040101010101" charset="-122"/>
                <a:cs typeface="Arial" panose="020B0604020202020204" pitchFamily="34" charset="0"/>
              </a:rPr>
              <a:t>在京津地区形成高潮。</a:t>
            </a:r>
            <a:endParaRPr lang="zh-CN" sz="3200" b="1" noProof="1">
              <a:solidFill>
                <a:schemeClr val="tx1"/>
              </a:solidFill>
              <a:effectLst/>
              <a:latin typeface="Arial" panose="020B0604020202020204" pitchFamily="34" charset="0"/>
              <a:ea typeface="华文中宋" panose="02010600040101010101" charset="-122"/>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clickPar">
                                  <p:stCondLst>
                                    <p:cond delay="0"/>
                                  </p:stCondLst>
                                  <p:childTnLst>
                                    <p:set>
                                      <p:cBhvr>
                                        <p:cTn id="6" dur="1" fill="hold">
                                          <p:stCondLst>
                                            <p:cond delay="0"/>
                                          </p:stCondLst>
                                        </p:cTn>
                                        <p:tgtEl>
                                          <p:spTgt spid="12289"/>
                                        </p:tgtEl>
                                        <p:attrNameLst>
                                          <p:attrName>style.visibility</p:attrName>
                                        </p:attrNameLst>
                                      </p:cBhvr>
                                      <p:to>
                                        <p:strVal val="visible"/>
                                      </p:to>
                                    </p:set>
                                    <p:animEffect transition="in" filter="fade">
                                      <p:cBhvr>
                                        <p:cTn id="7" dur="800" decel="100000"/>
                                        <p:tgtEl>
                                          <p:spTgt spid="12289"/>
                                        </p:tgtEl>
                                      </p:cBhvr>
                                    </p:animEffect>
                                    <p:anim calcmode="lin" valueType="num">
                                      <p:cBhvr>
                                        <p:cTn id="8" dur="800" decel="100000" fill="hold"/>
                                        <p:tgtEl>
                                          <p:spTgt spid="12289"/>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12289"/>
                                        </p:tgtEl>
                                        <p:attrNameLst>
                                          <p:attrName>ppt_x</p:attrName>
                                        </p:attrNameLst>
                                      </p:cBhvr>
                                      <p:tavLst>
                                        <p:tav tm="0">
                                          <p:val>
                                            <p:strVal val="#ppt_x+0.4"/>
                                          </p:val>
                                        </p:tav>
                                        <p:tav tm="100000">
                                          <p:val>
                                            <p:strVal val="#ppt_x-0.05"/>
                                          </p:val>
                                        </p:tav>
                                      </p:tavLst>
                                    </p:anim>
                                    <p:anim calcmode="lin" valueType="num">
                                      <p:cBhvr>
                                        <p:cTn id="10" dur="800" decel="100000" fill="hold"/>
                                        <p:tgtEl>
                                          <p:spTgt spid="1228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228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228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p:tgtEl>
                                          <p:spTgt spid="6"/>
                                        </p:tgtEl>
                                        <p:attrNameLst>
                                          <p:attrName>ppt_y</p:attrName>
                                        </p:attrNameLst>
                                      </p:cBhvr>
                                      <p:tavLst>
                                        <p:tav tm="0">
                                          <p:val>
                                            <p:strVal val="#ppt_y+#ppt_h*1.125000"/>
                                          </p:val>
                                        </p:tav>
                                        <p:tav tm="100000">
                                          <p:val>
                                            <p:strVal val="#ppt_y"/>
                                          </p:val>
                                        </p:tav>
                                      </p:tavLst>
                                    </p:anim>
                                    <p:animEffect transition="in" filter="wipe(up)">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1" name="Text Box 3"/>
          <p:cNvSpPr txBox="1"/>
          <p:nvPr/>
        </p:nvSpPr>
        <p:spPr>
          <a:xfrm>
            <a:off x="317500" y="836930"/>
            <a:ext cx="11890375" cy="2707005"/>
          </a:xfrm>
          <a:prstGeom prst="rect">
            <a:avLst/>
          </a:prstGeom>
          <a:noFill/>
          <a:ln w="9525">
            <a:noFill/>
          </a:ln>
        </p:spPr>
        <p:txBody>
          <a:bodyPr wrap="square">
            <a:spAutoFit/>
          </a:bodyPr>
          <a:p>
            <a:pPr algn="l">
              <a:spcBef>
                <a:spcPct val="50000"/>
              </a:spcBef>
            </a:pPr>
            <a:r>
              <a:rPr lang="zh-CN" altLang="en-US" sz="2600" b="0" dirty="0">
                <a:latin typeface="Arial" panose="020B0604020202020204" pitchFamily="34" charset="0"/>
              </a:rPr>
              <a:t>         </a:t>
            </a:r>
            <a:r>
              <a:rPr lang="en-US" altLang="zh-CN" sz="3200">
                <a:latin typeface="黑体" panose="02010609060101010101" pitchFamily="2" charset="-122"/>
                <a:ea typeface="黑体" panose="02010609060101010101" pitchFamily="2" charset="-122"/>
              </a:rPr>
              <a:t>1900</a:t>
            </a:r>
            <a:r>
              <a:rPr lang="zh-CN" altLang="en-US" sz="3200" dirty="0">
                <a:latin typeface="黑体" panose="02010609060101010101" pitchFamily="2" charset="-122"/>
                <a:ea typeface="黑体" panose="02010609060101010101" pitchFamily="2" charset="-122"/>
              </a:rPr>
              <a:t>年，英国海军中将西摩尔进犯北京，这支队伍从天津老龙头出发时以军乐队壮行，最后以一支长长的担架队沮丧地败回。西摩尔事后回忆说：“如果义和团所用武器是近代枪炮，那么，我率领的联军必定会全军覆灭。” </a:t>
            </a:r>
            <a:endParaRPr lang="en-US" altLang="zh-CN" sz="3200">
              <a:latin typeface="黑体" panose="02010609060101010101" pitchFamily="2" charset="-122"/>
              <a:ea typeface="黑体" panose="02010609060101010101" pitchFamily="2" charset="-122"/>
            </a:endParaRPr>
          </a:p>
          <a:p>
            <a:pPr algn="l">
              <a:spcBef>
                <a:spcPct val="50000"/>
              </a:spcBef>
            </a:pPr>
            <a:r>
              <a:rPr lang="en-US" altLang="zh-CN" sz="2800">
                <a:latin typeface="黑体" panose="02010609060101010101" pitchFamily="2" charset="-122"/>
                <a:ea typeface="黑体" panose="02010609060101010101" pitchFamily="2" charset="-122"/>
              </a:rPr>
              <a:t>                                              ——《</a:t>
            </a:r>
            <a:r>
              <a:rPr lang="zh-CN" altLang="en-US" sz="2800" dirty="0">
                <a:latin typeface="黑体" panose="02010609060101010101" pitchFamily="2" charset="-122"/>
                <a:ea typeface="黑体" panose="02010609060101010101" pitchFamily="2" charset="-122"/>
              </a:rPr>
              <a:t>西摩尔回忆录</a:t>
            </a:r>
            <a:r>
              <a:rPr lang="en-US" altLang="zh-CN" sz="2800">
                <a:latin typeface="黑体" panose="02010609060101010101" pitchFamily="2" charset="-122"/>
                <a:ea typeface="黑体" panose="02010609060101010101" pitchFamily="2" charset="-122"/>
              </a:rPr>
              <a:t>》</a:t>
            </a:r>
            <a:endParaRPr lang="zh-CN" altLang="en-US" sz="2800" dirty="0">
              <a:latin typeface="黑体" panose="02010609060101010101" pitchFamily="2" charset="-122"/>
              <a:ea typeface="黑体" panose="02010609060101010101" pitchFamily="2" charset="-122"/>
            </a:endParaRPr>
          </a:p>
        </p:txBody>
      </p:sp>
      <p:sp>
        <p:nvSpPr>
          <p:cNvPr id="22533" name="Text Box 9"/>
          <p:cNvSpPr txBox="1"/>
          <p:nvPr/>
        </p:nvSpPr>
        <p:spPr>
          <a:xfrm>
            <a:off x="317500" y="3665220"/>
            <a:ext cx="11890375" cy="1370965"/>
          </a:xfrm>
          <a:prstGeom prst="rect">
            <a:avLst/>
          </a:prstGeom>
          <a:noFill/>
          <a:ln w="9525">
            <a:noFill/>
          </a:ln>
        </p:spPr>
        <p:txBody>
          <a:bodyPr wrap="square">
            <a:spAutoFit/>
          </a:bodyPr>
          <a:p>
            <a:pPr algn="just">
              <a:lnSpc>
                <a:spcPct val="130000"/>
              </a:lnSpc>
              <a:spcBef>
                <a:spcPct val="50000"/>
              </a:spcBef>
            </a:pPr>
            <a:r>
              <a:rPr lang="zh-CN" altLang="en-US" sz="3200" dirty="0">
                <a:latin typeface="黑体" panose="02010609060101010101" pitchFamily="2" charset="-122"/>
                <a:ea typeface="黑体" panose="02010609060101010101" pitchFamily="2" charset="-122"/>
              </a:rPr>
              <a:t>中国民众尚含有无限蓬勃生机，</a:t>
            </a:r>
            <a:r>
              <a:rPr lang="zh-CN" altLang="en-US" sz="3200" dirty="0">
                <a:solidFill>
                  <a:srgbClr val="FF0000"/>
                </a:solidFill>
                <a:latin typeface="黑体" panose="02010609060101010101" pitchFamily="2" charset="-122"/>
                <a:ea typeface="黑体" panose="02010609060101010101" pitchFamily="2" charset="-122"/>
              </a:rPr>
              <a:t>故瓜分一事，实为下策</a:t>
            </a:r>
            <a:r>
              <a:rPr lang="zh-CN" altLang="en-US" sz="3200" dirty="0">
                <a:latin typeface="黑体" panose="02010609060101010101" pitchFamily="2" charset="-122"/>
                <a:ea typeface="黑体" panose="02010609060101010101" pitchFamily="2" charset="-122"/>
              </a:rPr>
              <a:t> 。</a:t>
            </a:r>
            <a:r>
              <a:rPr lang="zh-CN" altLang="en-US" sz="2800" dirty="0">
                <a:latin typeface="黑体" panose="02010609060101010101" pitchFamily="2" charset="-122"/>
                <a:ea typeface="黑体" panose="02010609060101010101" pitchFamily="2" charset="-122"/>
              </a:rPr>
              <a:t>                                     </a:t>
            </a:r>
            <a:r>
              <a:rPr lang="en-US" altLang="zh-CN" sz="280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瓦德西拳乱笔记</a:t>
            </a:r>
            <a:r>
              <a:rPr lang="en-US" altLang="zh-CN" sz="2800">
                <a:latin typeface="黑体" panose="02010609060101010101" pitchFamily="2" charset="-122"/>
                <a:ea typeface="黑体" panose="02010609060101010101" pitchFamily="2" charset="-122"/>
              </a:rPr>
              <a:t>》</a:t>
            </a:r>
            <a:endParaRPr lang="zh-CN" altLang="en-US" sz="2800" b="0" dirty="0">
              <a:latin typeface="黑体" panose="02010609060101010101" pitchFamily="2" charset="-122"/>
              <a:ea typeface="黑体" panose="02010609060101010101" pitchFamily="2" charset="-122"/>
            </a:endParaRPr>
          </a:p>
        </p:txBody>
      </p:sp>
      <p:sp>
        <p:nvSpPr>
          <p:cNvPr id="19460" name="Text Box 13"/>
          <p:cNvSpPr txBox="1"/>
          <p:nvPr/>
        </p:nvSpPr>
        <p:spPr>
          <a:xfrm>
            <a:off x="1743075" y="5381625"/>
            <a:ext cx="8467090" cy="1198880"/>
          </a:xfrm>
          <a:prstGeom prst="rect">
            <a:avLst/>
          </a:prstGeom>
          <a:noFill/>
          <a:ln w="9525">
            <a:noFill/>
          </a:ln>
        </p:spPr>
        <p:txBody>
          <a:bodyPr wrap="square">
            <a:spAutoFit/>
          </a:bodyPr>
          <a:p>
            <a:pPr>
              <a:spcBef>
                <a:spcPct val="50000"/>
              </a:spcBef>
            </a:pPr>
            <a:r>
              <a:rPr lang="zh-CN" altLang="en-US" sz="3600" b="1" dirty="0">
                <a:solidFill>
                  <a:srgbClr val="7030A0"/>
                </a:solidFill>
                <a:latin typeface="Arial" panose="020B0604020202020204" pitchFamily="34" charset="0"/>
              </a:rPr>
              <a:t>义和团战士不畏强暴，英勇斗争，阻止了列强瓜分中国阴谋的实现</a:t>
            </a:r>
            <a:endParaRPr lang="zh-CN" altLang="en-US" sz="3600" b="1" dirty="0">
              <a:solidFill>
                <a:srgbClr val="7030A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box(in)">
                                      <p:cBhvr>
                                        <p:cTn id="7" dur="5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bldLvl="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6967220" y="1924685"/>
            <a:ext cx="4762500" cy="3571875"/>
          </a:xfrm>
          <a:prstGeom prst="rect">
            <a:avLst/>
          </a:prstGeom>
        </p:spPr>
      </p:pic>
      <p:pic>
        <p:nvPicPr>
          <p:cNvPr id="4" name="图片 3"/>
          <p:cNvPicPr>
            <a:picLocks noChangeAspect="1"/>
          </p:cNvPicPr>
          <p:nvPr/>
        </p:nvPicPr>
        <p:blipFill>
          <a:blip r:embed="rId2"/>
          <a:stretch>
            <a:fillRect/>
          </a:stretch>
        </p:blipFill>
        <p:spPr>
          <a:xfrm>
            <a:off x="379730" y="1153160"/>
            <a:ext cx="6213475" cy="455168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文本框 34817"/>
          <p:cNvSpPr txBox="1"/>
          <p:nvPr/>
        </p:nvSpPr>
        <p:spPr>
          <a:xfrm>
            <a:off x="621665" y="678815"/>
            <a:ext cx="11162665" cy="4984750"/>
          </a:xfrm>
          <a:prstGeom prst="rect">
            <a:avLst/>
          </a:prstGeom>
          <a:noFill/>
          <a:ln w="9525">
            <a:noFill/>
          </a:ln>
        </p:spPr>
        <p:txBody>
          <a:bodyPr wrap="square">
            <a:spAutoFit/>
          </a:bodyPr>
          <a:p>
            <a:pPr>
              <a:spcBef>
                <a:spcPct val="50000"/>
              </a:spcBef>
            </a:pPr>
            <a:endParaRPr lang="zh-CN" altLang="en-US" sz="2400" b="1" dirty="0">
              <a:latin typeface="Times New Roman" panose="02020603050405020304" pitchFamily="18" charset="0"/>
            </a:endParaRPr>
          </a:p>
          <a:p>
            <a:pPr>
              <a:spcBef>
                <a:spcPct val="50000"/>
              </a:spcBef>
            </a:pPr>
            <a:r>
              <a:rPr lang="zh-CN" altLang="en-US" sz="3600" b="1" dirty="0">
                <a:solidFill>
                  <a:schemeClr val="tx1"/>
                </a:solidFill>
                <a:latin typeface="宋体" panose="02010600030101010101" pitchFamily="2" charset="-122"/>
                <a:ea typeface="宋体" panose="02010600030101010101" pitchFamily="2" charset="-122"/>
                <a:cs typeface="宋体" panose="02010600030101010101" pitchFamily="2" charset="-122"/>
              </a:rPr>
              <a:t>神助拳，义和团，只因鬼子闹中原。天无语，地焦干，只因鬼子止住天。天爷恼，仙爷烦，一同下山把道传。        </a:t>
            </a:r>
            <a:endParaRPr lang="zh-CN" altLang="en-US" sz="3600" b="1"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pPr>
              <a:spcBef>
                <a:spcPct val="50000"/>
              </a:spcBef>
            </a:pPr>
            <a:r>
              <a:rPr lang="zh-CN" altLang="en-US" sz="3600" b="1" dirty="0">
                <a:solidFill>
                  <a:schemeClr val="tx1"/>
                </a:solidFill>
                <a:latin typeface="宋体" panose="02010600030101010101" pitchFamily="2" charset="-122"/>
                <a:ea typeface="宋体" panose="02010600030101010101" pitchFamily="2" charset="-122"/>
                <a:cs typeface="宋体" panose="02010600030101010101" pitchFamily="2" charset="-122"/>
              </a:rPr>
              <a:t>神出洞，仙下山，附着人体把拳玩。</a:t>
            </a:r>
            <a:r>
              <a:rPr lang="zh-CN" altLang="en-US" sz="3600" b="1" dirty="0">
                <a:solidFill>
                  <a:srgbClr val="FF0000"/>
                </a:solidFill>
                <a:latin typeface="宋体" panose="02010600030101010101" pitchFamily="2" charset="-122"/>
                <a:ea typeface="宋体" panose="02010600030101010101" pitchFamily="2" charset="-122"/>
                <a:cs typeface="宋体" panose="02010600030101010101" pitchFamily="2" charset="-122"/>
              </a:rPr>
              <a:t>掀铁路，拔线杆，紧急毁坏火轮船</a:t>
            </a:r>
            <a:r>
              <a:rPr lang="zh-CN" altLang="en-US" sz="3600" b="1" dirty="0">
                <a:solidFill>
                  <a:schemeClr val="tx1"/>
                </a:solidFill>
                <a:latin typeface="宋体" panose="02010600030101010101" pitchFamily="2" charset="-122"/>
                <a:ea typeface="宋体" panose="02010600030101010101" pitchFamily="2" charset="-122"/>
                <a:cs typeface="宋体" panose="02010600030101010101" pitchFamily="2" charset="-122"/>
              </a:rPr>
              <a:t>。大法鬼，心胆寒，英美德俄尽萧然。洋鬼子，都杀尽，</a:t>
            </a:r>
            <a:r>
              <a:rPr lang="zh-CN" altLang="en-US" sz="3600" b="1" dirty="0">
                <a:solidFill>
                  <a:srgbClr val="FF0000"/>
                </a:solidFill>
                <a:latin typeface="宋体" panose="02010600030101010101" pitchFamily="2" charset="-122"/>
                <a:ea typeface="宋体" panose="02010600030101010101" pitchFamily="2" charset="-122"/>
                <a:cs typeface="宋体" panose="02010600030101010101" pitchFamily="2" charset="-122"/>
              </a:rPr>
              <a:t>大清一统定江山</a:t>
            </a:r>
            <a:r>
              <a:rPr lang="zh-CN" altLang="en-US" sz="3600" b="1" dirty="0">
                <a:solidFill>
                  <a:schemeClr val="tx1"/>
                </a:solidFill>
                <a:latin typeface="宋体" panose="02010600030101010101" pitchFamily="2" charset="-122"/>
                <a:ea typeface="宋体" panose="02010600030101010101" pitchFamily="2" charset="-122"/>
                <a:cs typeface="宋体" panose="02010600030101010101" pitchFamily="2" charset="-122"/>
              </a:rPr>
              <a:t>。</a:t>
            </a:r>
            <a:endParaRPr lang="zh-CN" altLang="en-US" sz="3600" b="1"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pPr>
              <a:spcBef>
                <a:spcPct val="50000"/>
              </a:spcBef>
            </a:pPr>
            <a:r>
              <a:rPr lang="en-US" altLang="zh-CN" sz="2400" b="1" dirty="0">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400" b="1" dirty="0">
                <a:solidFill>
                  <a:srgbClr val="000000"/>
                </a:solidFill>
                <a:latin typeface="Times New Roman" panose="02020603050405020304" pitchFamily="18" charset="0"/>
                <a:ea typeface="宋体" panose="02010600030101010101" pitchFamily="2" charset="-122"/>
                <a:cs typeface="+mn-ea"/>
                <a:sym typeface="+mn-ea"/>
              </a:rPr>
              <a:t>刘宗绪：</a:t>
            </a:r>
            <a:r>
              <a:rPr lang="en-US" altLang="zh-CN" sz="2400" b="1" dirty="0">
                <a:solidFill>
                  <a:srgbClr val="000000"/>
                </a:solidFill>
                <a:latin typeface="Times New Roman" panose="02020603050405020304" pitchFamily="18" charset="0"/>
                <a:ea typeface="宋体" panose="02010600030101010101" pitchFamily="2" charset="-122"/>
                <a:cs typeface="+mn-ea"/>
                <a:sym typeface="+mn-ea"/>
              </a:rPr>
              <a:t>《</a:t>
            </a:r>
            <a:r>
              <a:rPr lang="zh-CN" altLang="en-US" sz="2400" b="1" dirty="0">
                <a:solidFill>
                  <a:srgbClr val="000000"/>
                </a:solidFill>
                <a:latin typeface="Times New Roman" panose="02020603050405020304" pitchFamily="18" charset="0"/>
                <a:ea typeface="宋体" panose="02010600030101010101" pitchFamily="2" charset="-122"/>
                <a:cs typeface="+mn-ea"/>
                <a:sym typeface="+mn-ea"/>
              </a:rPr>
              <a:t>历史新知识创新能力培养</a:t>
            </a:r>
            <a:r>
              <a:rPr lang="en-US" altLang="zh-CN" sz="2400" b="1" dirty="0">
                <a:solidFill>
                  <a:srgbClr val="000000"/>
                </a:solidFill>
                <a:latin typeface="Times New Roman" panose="02020603050405020304" pitchFamily="18" charset="0"/>
                <a:ea typeface="宋体" panose="02010600030101010101" pitchFamily="2" charset="-122"/>
                <a:cs typeface="+mn-ea"/>
                <a:sym typeface="+mn-ea"/>
              </a:rPr>
              <a:t>》</a:t>
            </a:r>
            <a:endParaRPr lang="zh-CN" altLang="en-US" sz="2800" b="1"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pPr>
              <a:spcBef>
                <a:spcPct val="50000"/>
              </a:spcBef>
            </a:pPr>
            <a:endParaRPr lang="zh-CN" altLang="en-US" sz="2800" b="1" dirty="0">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Tree>
    <p:custDataLst>
      <p:tags r:id="rId1"/>
    </p:custData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6500" name="矩形 106499"/>
          <p:cNvSpPr/>
          <p:nvPr/>
        </p:nvSpPr>
        <p:spPr>
          <a:xfrm>
            <a:off x="702310" y="876935"/>
            <a:ext cx="6902450" cy="2061210"/>
          </a:xfrm>
          <a:prstGeom prst="rect">
            <a:avLst/>
          </a:prstGeom>
          <a:noFill/>
          <a:ln w="9525">
            <a:noFill/>
          </a:ln>
        </p:spPr>
        <p:txBody>
          <a:bodyPr wrap="square" anchor="ctr">
            <a:spAutoFit/>
          </a:bodyPr>
          <a:p>
            <a:pPr indent="200025" eaLnBrk="0" hangingPunct="0">
              <a:buClrTx/>
            </a:pPr>
            <a:r>
              <a:rPr lang="zh-CN" altLang="en-US" sz="3200" b="1" dirty="0">
                <a:solidFill>
                  <a:schemeClr val="tx1"/>
                </a:solidFill>
                <a:latin typeface="宋体" panose="02010600030101010101" pitchFamily="2" charset="-122"/>
              </a:rPr>
              <a:t>失败原因</a:t>
            </a:r>
            <a:endParaRPr lang="en-US" altLang="zh-CN" sz="3200" b="1">
              <a:solidFill>
                <a:schemeClr val="tx1"/>
              </a:solidFill>
              <a:latin typeface="宋体" panose="02010600030101010101" pitchFamily="2" charset="-122"/>
            </a:endParaRPr>
          </a:p>
          <a:p>
            <a:pPr indent="200025" eaLnBrk="0" hangingPunct="0">
              <a:buClrTx/>
            </a:pPr>
            <a:r>
              <a:rPr lang="en-US" altLang="zh-CN" sz="3200" b="1" dirty="0">
                <a:solidFill>
                  <a:schemeClr val="tx1"/>
                </a:solidFill>
                <a:latin typeface="宋体" panose="02010600030101010101" pitchFamily="2" charset="-122"/>
              </a:rPr>
              <a:t>  </a:t>
            </a:r>
            <a:r>
              <a:rPr lang="zh-CN" altLang="en-US" sz="3200" b="1" dirty="0">
                <a:solidFill>
                  <a:schemeClr val="tx1"/>
                </a:solidFill>
                <a:latin typeface="宋体" panose="02010600030101010101" pitchFamily="2" charset="-122"/>
              </a:rPr>
              <a:t>主要</a:t>
            </a:r>
            <a:r>
              <a:rPr lang="en-US" altLang="zh-CN" sz="3200" b="1">
                <a:solidFill>
                  <a:schemeClr val="tx1"/>
                </a:solidFill>
                <a:latin typeface="Times New Roman" panose="02020603050405020304" pitchFamily="18" charset="0"/>
              </a:rPr>
              <a:t>—</a:t>
            </a:r>
            <a:r>
              <a:rPr lang="zh-CN" altLang="en-US" sz="3200" b="1" dirty="0">
                <a:solidFill>
                  <a:schemeClr val="tx1"/>
                </a:solidFill>
                <a:latin typeface="宋体" panose="02010600030101010101" pitchFamily="2" charset="-122"/>
              </a:rPr>
              <a:t>中外反动势力的联合剿杀</a:t>
            </a:r>
            <a:endParaRPr lang="zh-CN" altLang="en-US" sz="3200" b="1" dirty="0">
              <a:solidFill>
                <a:schemeClr val="tx1"/>
              </a:solidFill>
              <a:latin typeface="Arial Black" panose="020B0A04020102020204" pitchFamily="34" charset="0"/>
            </a:endParaRPr>
          </a:p>
          <a:p>
            <a:pPr indent="200025" eaLnBrk="0" hangingPunct="0">
              <a:buClrTx/>
            </a:pPr>
            <a:r>
              <a:rPr lang="zh-CN" altLang="en-US" sz="3200" b="1" dirty="0">
                <a:solidFill>
                  <a:schemeClr val="tx1"/>
                </a:solidFill>
                <a:latin typeface="宋体" panose="02010600030101010101" pitchFamily="2" charset="-122"/>
              </a:rPr>
              <a:t>  根本－农民阶级自身的局限性</a:t>
            </a:r>
            <a:endParaRPr lang="zh-CN" altLang="en-US" sz="3200" b="1" dirty="0">
              <a:solidFill>
                <a:schemeClr val="tx1"/>
              </a:solidFill>
              <a:latin typeface="宋体" panose="02010600030101010101" pitchFamily="2" charset="-122"/>
            </a:endParaRPr>
          </a:p>
          <a:p>
            <a:pPr indent="200025" eaLnBrk="0" hangingPunct="0">
              <a:buClrTx/>
            </a:pPr>
            <a:endParaRPr lang="zh-CN" altLang="en-US" sz="3200" b="1" dirty="0">
              <a:solidFill>
                <a:schemeClr val="tx1"/>
              </a:solidFill>
              <a:latin typeface="黑体" panose="02010609060101010101" pitchFamily="2" charset="-122"/>
              <a:ea typeface="黑体" panose="02010609060101010101" pitchFamily="2" charset="-122"/>
            </a:endParaRPr>
          </a:p>
        </p:txBody>
      </p:sp>
      <p:pic>
        <p:nvPicPr>
          <p:cNvPr id="2" name="图片 1"/>
          <p:cNvPicPr>
            <a:picLocks noChangeAspect="1"/>
          </p:cNvPicPr>
          <p:nvPr/>
        </p:nvPicPr>
        <p:blipFill>
          <a:blip r:embed="rId1"/>
          <a:stretch>
            <a:fillRect/>
          </a:stretch>
        </p:blipFill>
        <p:spPr>
          <a:xfrm>
            <a:off x="7605395" y="392430"/>
            <a:ext cx="3933825" cy="5819775"/>
          </a:xfrm>
          <a:prstGeom prst="rect">
            <a:avLst/>
          </a:prstGeom>
        </p:spPr>
      </p:pic>
    </p:spTree>
  </p:cSld>
  <p:clrMapOvr>
    <a:masterClrMapping/>
  </p:clrMapOvr>
  <p:transition>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5" name="矩形 17410"/>
          <p:cNvSpPr/>
          <p:nvPr/>
        </p:nvSpPr>
        <p:spPr>
          <a:xfrm>
            <a:off x="1338580" y="690245"/>
            <a:ext cx="3498850" cy="583565"/>
          </a:xfrm>
          <a:prstGeom prst="rect">
            <a:avLst/>
          </a:prstGeom>
          <a:noFill/>
          <a:ln w="9525">
            <a:noFill/>
            <a:miter/>
          </a:ln>
          <a:extLst>
            <a:ext uri="{909E8E84-426E-40DD-AFC4-6F175D3DCCD1}">
              <a14:hiddenFill xmlns:a14="http://schemas.microsoft.com/office/drawing/2010/main">
                <a:solidFill>
                  <a:schemeClr val="bg1"/>
                </a:solidFill>
              </a14:hiddenFill>
            </a:ext>
          </a:extLst>
        </p:spPr>
        <p:txBody>
          <a:bodyPr wrap="square" anchor="t">
            <a:spAutoFit/>
          </a:bodyPr>
          <a:p>
            <a:pPr lvl="0" algn="just" fontAlgn="base"/>
            <a:r>
              <a:rPr lang="zh-CN" altLang="en-US" sz="3200" b="1" strike="noStrike" noProof="1" dirty="0">
                <a:solidFill>
                  <a:schemeClr val="tx1"/>
                </a:solidFill>
                <a:effectLst/>
                <a:latin typeface="华文中宋" panose="02010600040101010101" charset="-122"/>
                <a:ea typeface="华文中宋" panose="02010600040101010101" charset="-122"/>
                <a:cs typeface="+mn-ea"/>
                <a:sym typeface="Arial" panose="020B0604020202020204"/>
              </a:rPr>
              <a:t>失败原因：</a:t>
            </a:r>
            <a:endParaRPr lang="zh-CN" altLang="en-US" sz="2400" b="1" strike="noStrike" noProof="1" dirty="0">
              <a:solidFill>
                <a:srgbClr val="C00000"/>
              </a:solidFill>
              <a:effectLst/>
              <a:latin typeface="楷体" panose="02010609060101010101" charset="-122"/>
              <a:ea typeface="楷体" panose="02010609060101010101" charset="-122"/>
              <a:cs typeface="+mn-ea"/>
              <a:sym typeface="Arial" panose="020B0604020202020204"/>
            </a:endParaRPr>
          </a:p>
        </p:txBody>
      </p:sp>
      <p:sp>
        <p:nvSpPr>
          <p:cNvPr id="81926" name="文本框 81925"/>
          <p:cNvSpPr txBox="1"/>
          <p:nvPr/>
        </p:nvSpPr>
        <p:spPr>
          <a:xfrm>
            <a:off x="1593850" y="1588135"/>
            <a:ext cx="9004300" cy="583565"/>
          </a:xfrm>
          <a:prstGeom prst="rect">
            <a:avLst/>
          </a:prstGeom>
          <a:noFill/>
          <a:ln w="9525">
            <a:noFill/>
            <a:miter/>
          </a:ln>
          <a:extLst>
            <a:ext uri="{909E8E84-426E-40DD-AFC4-6F175D3DCCD1}">
              <a14:hiddenFill xmlns:a14="http://schemas.microsoft.com/office/drawing/2010/main">
                <a:solidFill>
                  <a:srgbClr val="0000FF">
                    <a:alpha val="100000"/>
                  </a:srgbClr>
                </a:solidFill>
              </a14:hiddenFill>
            </a:ext>
          </a:extLst>
        </p:spPr>
        <p:txBody>
          <a:bodyPr wrap="square">
            <a:spAutoFit/>
          </a:bodyPr>
          <a:p>
            <a:pPr lvl="0" algn="just"/>
            <a:r>
              <a:rPr lang="en-US" sz="3200" b="1">
                <a:solidFill>
                  <a:srgbClr val="FF0000"/>
                </a:solidFill>
                <a:effectLst/>
                <a:latin typeface="华文中宋" panose="02010600040101010101" charset="-122"/>
                <a:ea typeface="华文中宋" panose="02010600040101010101" charset="-122"/>
                <a:cs typeface="+mn-ea"/>
                <a:sym typeface="+mn-ea"/>
              </a:rPr>
              <a:t>1.</a:t>
            </a:r>
            <a:r>
              <a:rPr sz="3200" b="1">
                <a:solidFill>
                  <a:srgbClr val="FF0000"/>
                </a:solidFill>
                <a:effectLst/>
                <a:latin typeface="华文中宋" panose="02010600040101010101" charset="-122"/>
                <a:ea typeface="华文中宋" panose="02010600040101010101" charset="-122"/>
                <a:cs typeface="+mn-ea"/>
                <a:sym typeface="+mn-ea"/>
              </a:rPr>
              <a:t>中外反动势力的联合剿杀</a:t>
            </a:r>
            <a:r>
              <a:rPr lang="zh-CN" sz="3200" b="1">
                <a:solidFill>
                  <a:srgbClr val="FF0000"/>
                </a:solidFill>
                <a:effectLst/>
                <a:latin typeface="华文中宋" panose="02010600040101010101" charset="-122"/>
                <a:ea typeface="华文中宋" panose="02010600040101010101" charset="-122"/>
                <a:cs typeface="+mn-ea"/>
                <a:sym typeface="+mn-ea"/>
              </a:rPr>
              <a:t>；</a:t>
            </a:r>
            <a:endParaRPr lang="zh-CN" sz="3200" b="1">
              <a:solidFill>
                <a:srgbClr val="FF0000"/>
              </a:solidFill>
              <a:effectLst/>
              <a:latin typeface="华文中宋" panose="02010600040101010101" charset="-122"/>
              <a:ea typeface="华文中宋" panose="02010600040101010101" charset="-122"/>
              <a:cs typeface="+mn-ea"/>
              <a:sym typeface="+mn-ea"/>
            </a:endParaRPr>
          </a:p>
        </p:txBody>
      </p:sp>
      <p:sp>
        <p:nvSpPr>
          <p:cNvPr id="81928" name="文本框 81927"/>
          <p:cNvSpPr txBox="1"/>
          <p:nvPr/>
        </p:nvSpPr>
        <p:spPr>
          <a:xfrm>
            <a:off x="1593850" y="2110105"/>
            <a:ext cx="9003665" cy="583565"/>
          </a:xfrm>
          <a:prstGeom prst="rect">
            <a:avLst/>
          </a:prstGeom>
          <a:noFill/>
          <a:ln w="9525">
            <a:noFill/>
            <a:miter/>
          </a:ln>
          <a:extLst>
            <a:ext uri="{909E8E84-426E-40DD-AFC4-6F175D3DCCD1}">
              <a14:hiddenFill xmlns:a14="http://schemas.microsoft.com/office/drawing/2010/main">
                <a:solidFill>
                  <a:srgbClr val="0000FF">
                    <a:alpha val="100000"/>
                  </a:srgbClr>
                </a:solidFill>
              </a14:hiddenFill>
            </a:ext>
          </a:extLst>
        </p:spPr>
        <p:txBody>
          <a:bodyPr vert="horz" wrap="square" anchor="t">
            <a:spAutoFit/>
          </a:bodyPr>
          <a:p>
            <a:pPr lvl="0" algn="just"/>
            <a:r>
              <a:rPr lang="en-US" altLang="zh-CN" sz="2800" b="1">
                <a:solidFill>
                  <a:srgbClr val="FF0000"/>
                </a:solidFill>
                <a:effectLst/>
                <a:latin typeface="华文中宋" panose="02010600040101010101" charset="-122"/>
                <a:ea typeface="华文中宋" panose="02010600040101010101" charset="-122"/>
                <a:cs typeface="+mn-ea"/>
                <a:sym typeface="Arial" panose="020B0604020202020204" pitchFamily="34" charset="0"/>
              </a:rPr>
              <a:t>2</a:t>
            </a:r>
            <a:r>
              <a:rPr lang="en-US" altLang="zh-CN" sz="3200" b="1">
                <a:solidFill>
                  <a:srgbClr val="FF0000"/>
                </a:solidFill>
                <a:effectLst/>
                <a:latin typeface="华文中宋" panose="02010600040101010101" charset="-122"/>
                <a:ea typeface="华文中宋" panose="02010600040101010101" charset="-122"/>
                <a:cs typeface="+mn-ea"/>
                <a:sym typeface="Arial" panose="020B0604020202020204" pitchFamily="34" charset="0"/>
              </a:rPr>
              <a:t>.</a:t>
            </a:r>
            <a:r>
              <a:rPr sz="3200" b="1">
                <a:solidFill>
                  <a:srgbClr val="FF0000"/>
                </a:solidFill>
                <a:effectLst/>
                <a:latin typeface="华文中宋" panose="02010600040101010101" charset="-122"/>
                <a:ea typeface="华文中宋" panose="02010600040101010101" charset="-122"/>
                <a:cs typeface="+mn-ea"/>
                <a:sym typeface="Arial" panose="020B0604020202020204" pitchFamily="34" charset="0"/>
              </a:rPr>
              <a:t>农民阶级的局限性。</a:t>
            </a:r>
            <a:r>
              <a:rPr sz="2400" b="1">
                <a:solidFill>
                  <a:srgbClr val="0000FF"/>
                </a:solidFill>
                <a:effectLst/>
                <a:latin typeface="楷体" panose="02010609060101010101" charset="-122"/>
                <a:ea typeface="楷体" panose="02010609060101010101" charset="-122"/>
                <a:cs typeface="+mn-ea"/>
                <a:sym typeface="Arial" panose="020B0604020202020204" pitchFamily="34" charset="0"/>
              </a:rPr>
              <a:t>（根本原因）</a:t>
            </a:r>
            <a:endParaRPr sz="2400" b="1">
              <a:solidFill>
                <a:srgbClr val="0000FF"/>
              </a:solidFill>
              <a:effectLst/>
              <a:latin typeface="楷体" panose="02010609060101010101" charset="-122"/>
              <a:ea typeface="楷体" panose="02010609060101010101" charset="-122"/>
              <a:cs typeface="+mn-ea"/>
              <a:sym typeface="Arial" panose="020B0604020202020204" pitchFamily="34" charset="0"/>
            </a:endParaRPr>
          </a:p>
        </p:txBody>
      </p:sp>
      <p:sp>
        <p:nvSpPr>
          <p:cNvPr id="198660" name="Text Box 4"/>
          <p:cNvSpPr txBox="1"/>
          <p:nvPr/>
        </p:nvSpPr>
        <p:spPr>
          <a:xfrm>
            <a:off x="1593850" y="3074035"/>
            <a:ext cx="2691130" cy="521970"/>
          </a:xfrm>
          <a:prstGeom prst="rect">
            <a:avLst/>
          </a:prstGeom>
          <a:solidFill>
            <a:srgbClr val="FFCC66"/>
          </a:solidFill>
          <a:ln w="12700">
            <a:noFill/>
          </a:ln>
        </p:spPr>
        <p:txBody>
          <a:bodyPr wrap="square">
            <a:spAutoFit/>
          </a:bodyPr>
          <a:p>
            <a:r>
              <a:rPr lang="zh-CN" altLang="en-US" sz="2800" b="1" dirty="0">
                <a:solidFill>
                  <a:srgbClr val="0000FF"/>
                </a:solidFill>
                <a:latin typeface="微软雅黑" panose="020B0503020204020204" charset="-122"/>
                <a:ea typeface="微软雅黑" panose="020B0503020204020204" charset="-122"/>
              </a:rPr>
              <a:t>清政府的策略：</a:t>
            </a:r>
            <a:endParaRPr lang="zh-CN" altLang="en-US" sz="2800" b="1" dirty="0">
              <a:solidFill>
                <a:srgbClr val="0000FF"/>
              </a:solidFill>
              <a:latin typeface="微软雅黑" panose="020B0503020204020204" charset="-122"/>
              <a:ea typeface="微软雅黑" panose="020B0503020204020204" charset="-122"/>
            </a:endParaRPr>
          </a:p>
        </p:txBody>
      </p:sp>
      <p:sp>
        <p:nvSpPr>
          <p:cNvPr id="2" name="文本框 1"/>
          <p:cNvSpPr txBox="1"/>
          <p:nvPr/>
        </p:nvSpPr>
        <p:spPr>
          <a:xfrm>
            <a:off x="4429125" y="3074035"/>
            <a:ext cx="1819910" cy="521970"/>
          </a:xfrm>
          <a:prstGeom prst="rect">
            <a:avLst/>
          </a:prstGeom>
          <a:noFill/>
          <a:ln w="9525">
            <a:noFill/>
            <a:miter/>
          </a:ln>
          <a:extLst>
            <a:ext uri="{909E8E84-426E-40DD-AFC4-6F175D3DCCD1}">
              <a14:hiddenFill xmlns:a14="http://schemas.microsoft.com/office/drawing/2010/main">
                <a:solidFill>
                  <a:srgbClr val="0000FF">
                    <a:alpha val="100000"/>
                  </a:srgbClr>
                </a:solidFill>
              </a14:hiddenFill>
            </a:ext>
          </a:extLst>
        </p:spPr>
        <p:txBody>
          <a:bodyPr wrap="square">
            <a:spAutoFit/>
          </a:bodyPr>
          <a:p>
            <a:pPr algn="just"/>
            <a:r>
              <a:rPr lang="zh-CN" sz="2800" b="1" noProof="1">
                <a:solidFill>
                  <a:srgbClr val="0000FF"/>
                </a:solidFill>
                <a:effectLst/>
                <a:latin typeface="华文中宋" panose="02010600040101010101" charset="-122"/>
                <a:ea typeface="华文中宋" panose="02010600040101010101" charset="-122"/>
                <a:cs typeface="+mn-ea"/>
              </a:rPr>
              <a:t>先抚后剿</a:t>
            </a:r>
            <a:endParaRPr lang="zh-CN" sz="2800" b="1" noProof="1">
              <a:solidFill>
                <a:srgbClr val="0000FF"/>
              </a:solidFill>
              <a:effectLst/>
              <a:latin typeface="华文中宋" panose="02010600040101010101" charset="-122"/>
              <a:ea typeface="华文中宋" panose="02010600040101010101" charset="-122"/>
              <a:cs typeface="+mn-ea"/>
            </a:endParaRPr>
          </a:p>
        </p:txBody>
      </p:sp>
      <p:sp>
        <p:nvSpPr>
          <p:cNvPr id="3" name="Line 29"/>
          <p:cNvSpPr/>
          <p:nvPr/>
        </p:nvSpPr>
        <p:spPr>
          <a:xfrm>
            <a:off x="6049328" y="3335020"/>
            <a:ext cx="576262" cy="0"/>
          </a:xfrm>
          <a:prstGeom prst="line">
            <a:avLst/>
          </a:prstGeom>
          <a:ln w="76200" cap="flat" cmpd="sng">
            <a:solidFill>
              <a:srgbClr val="FF0000"/>
            </a:solidFill>
            <a:prstDash val="solid"/>
            <a:round/>
            <a:headEnd type="none" w="med" len="med"/>
            <a:tailEnd type="triangle" w="med" len="med"/>
          </a:ln>
        </p:spPr>
      </p:sp>
      <p:sp>
        <p:nvSpPr>
          <p:cNvPr id="4" name="文本框 3"/>
          <p:cNvSpPr txBox="1"/>
          <p:nvPr/>
        </p:nvSpPr>
        <p:spPr>
          <a:xfrm>
            <a:off x="6625590" y="3074035"/>
            <a:ext cx="1320165" cy="521970"/>
          </a:xfrm>
          <a:prstGeom prst="rect">
            <a:avLst/>
          </a:prstGeom>
          <a:noFill/>
          <a:ln w="9525">
            <a:noFill/>
            <a:miter/>
          </a:ln>
          <a:extLst>
            <a:ext uri="{909E8E84-426E-40DD-AFC4-6F175D3DCCD1}">
              <a14:hiddenFill xmlns:a14="http://schemas.microsoft.com/office/drawing/2010/main">
                <a:solidFill>
                  <a:srgbClr val="0000FF">
                    <a:alpha val="100000"/>
                  </a:srgbClr>
                </a:solidFill>
              </a14:hiddenFill>
            </a:ext>
          </a:extLst>
        </p:spPr>
        <p:txBody>
          <a:bodyPr wrap="square">
            <a:spAutoFit/>
          </a:bodyPr>
          <a:p>
            <a:pPr algn="just"/>
            <a:r>
              <a:rPr lang="zh-CN" sz="2800" b="1" noProof="1">
                <a:solidFill>
                  <a:srgbClr val="0000FF"/>
                </a:solidFill>
                <a:effectLst/>
                <a:latin typeface="华文中宋" panose="02010600040101010101" charset="-122"/>
                <a:ea typeface="华文中宋" panose="02010600040101010101" charset="-122"/>
                <a:cs typeface="+mn-ea"/>
              </a:rPr>
              <a:t>招抚</a:t>
            </a:r>
            <a:endParaRPr lang="zh-CN" sz="2800" b="1" noProof="1">
              <a:solidFill>
                <a:srgbClr val="0000FF"/>
              </a:solidFill>
              <a:effectLst/>
              <a:latin typeface="华文中宋" panose="02010600040101010101" charset="-122"/>
              <a:ea typeface="华文中宋" panose="02010600040101010101" charset="-122"/>
              <a:cs typeface="+mn-ea"/>
            </a:endParaRPr>
          </a:p>
        </p:txBody>
      </p:sp>
      <p:sp>
        <p:nvSpPr>
          <p:cNvPr id="5" name="Line 29"/>
          <p:cNvSpPr/>
          <p:nvPr/>
        </p:nvSpPr>
        <p:spPr>
          <a:xfrm>
            <a:off x="7596823" y="3335020"/>
            <a:ext cx="576262" cy="0"/>
          </a:xfrm>
          <a:prstGeom prst="line">
            <a:avLst/>
          </a:prstGeom>
          <a:ln w="76200" cap="flat" cmpd="sng">
            <a:solidFill>
              <a:srgbClr val="FF0000"/>
            </a:solidFill>
            <a:prstDash val="solid"/>
            <a:round/>
            <a:headEnd type="none" w="med" len="med"/>
            <a:tailEnd type="triangle" w="med" len="med"/>
          </a:ln>
        </p:spPr>
      </p:sp>
      <p:sp>
        <p:nvSpPr>
          <p:cNvPr id="6" name="文本框 5"/>
          <p:cNvSpPr txBox="1"/>
          <p:nvPr/>
        </p:nvSpPr>
        <p:spPr>
          <a:xfrm>
            <a:off x="8173085" y="3074035"/>
            <a:ext cx="1320165" cy="521970"/>
          </a:xfrm>
          <a:prstGeom prst="rect">
            <a:avLst/>
          </a:prstGeom>
          <a:noFill/>
          <a:ln w="9525">
            <a:noFill/>
            <a:miter/>
          </a:ln>
          <a:extLst>
            <a:ext uri="{909E8E84-426E-40DD-AFC4-6F175D3DCCD1}">
              <a14:hiddenFill xmlns:a14="http://schemas.microsoft.com/office/drawing/2010/main">
                <a:solidFill>
                  <a:srgbClr val="0000FF">
                    <a:alpha val="100000"/>
                  </a:srgbClr>
                </a:solidFill>
              </a14:hiddenFill>
            </a:ext>
          </a:extLst>
        </p:spPr>
        <p:txBody>
          <a:bodyPr wrap="square">
            <a:spAutoFit/>
          </a:bodyPr>
          <a:p>
            <a:pPr algn="just"/>
            <a:r>
              <a:rPr lang="zh-CN" sz="2800" b="1" noProof="1">
                <a:solidFill>
                  <a:srgbClr val="0000FF"/>
                </a:solidFill>
                <a:effectLst/>
                <a:latin typeface="华文中宋" panose="02010600040101010101" charset="-122"/>
                <a:ea typeface="华文中宋" panose="02010600040101010101" charset="-122"/>
                <a:cs typeface="+mn-ea"/>
              </a:rPr>
              <a:t>铲除</a:t>
            </a:r>
            <a:endParaRPr lang="zh-CN" sz="2800" b="1" noProof="1">
              <a:solidFill>
                <a:srgbClr val="0000FF"/>
              </a:solidFill>
              <a:effectLst/>
              <a:latin typeface="华文中宋" panose="02010600040101010101" charset="-122"/>
              <a:ea typeface="华文中宋" panose="02010600040101010101" charset="-122"/>
              <a:cs typeface="+mn-ea"/>
            </a:endParaRPr>
          </a:p>
        </p:txBody>
      </p:sp>
      <p:sp>
        <p:nvSpPr>
          <p:cNvPr id="7" name="Text Box 4"/>
          <p:cNvSpPr txBox="1"/>
          <p:nvPr/>
        </p:nvSpPr>
        <p:spPr>
          <a:xfrm>
            <a:off x="1585595" y="3947160"/>
            <a:ext cx="2699385" cy="521970"/>
          </a:xfrm>
          <a:prstGeom prst="rect">
            <a:avLst/>
          </a:prstGeom>
          <a:solidFill>
            <a:srgbClr val="FFCC66"/>
          </a:solidFill>
          <a:ln w="12700">
            <a:noFill/>
          </a:ln>
        </p:spPr>
        <p:txBody>
          <a:bodyPr wrap="square">
            <a:spAutoFit/>
          </a:bodyPr>
          <a:p>
            <a:r>
              <a:rPr lang="zh-CN" altLang="en-US" sz="2800" b="1" dirty="0">
                <a:solidFill>
                  <a:srgbClr val="0000FF"/>
                </a:solidFill>
                <a:latin typeface="微软雅黑" panose="020B0503020204020204" charset="-122"/>
                <a:ea typeface="微软雅黑" panose="020B0503020204020204" charset="-122"/>
              </a:rPr>
              <a:t>列强的态度：</a:t>
            </a:r>
            <a:endParaRPr lang="zh-CN" altLang="en-US" sz="2800" b="1" dirty="0">
              <a:solidFill>
                <a:srgbClr val="0000FF"/>
              </a:solidFill>
              <a:latin typeface="微软雅黑" panose="020B0503020204020204" charset="-122"/>
              <a:ea typeface="微软雅黑" panose="020B0503020204020204" charset="-122"/>
            </a:endParaRPr>
          </a:p>
        </p:txBody>
      </p:sp>
      <p:sp>
        <p:nvSpPr>
          <p:cNvPr id="8" name="文本框 7"/>
          <p:cNvSpPr txBox="1"/>
          <p:nvPr/>
        </p:nvSpPr>
        <p:spPr>
          <a:xfrm>
            <a:off x="4420870" y="3947160"/>
            <a:ext cx="2955925" cy="521970"/>
          </a:xfrm>
          <a:prstGeom prst="rect">
            <a:avLst/>
          </a:prstGeom>
          <a:noFill/>
          <a:ln w="9525">
            <a:noFill/>
            <a:miter/>
          </a:ln>
          <a:extLst>
            <a:ext uri="{909E8E84-426E-40DD-AFC4-6F175D3DCCD1}">
              <a14:hiddenFill xmlns:a14="http://schemas.microsoft.com/office/drawing/2010/main">
                <a:solidFill>
                  <a:srgbClr val="0000FF">
                    <a:alpha val="100000"/>
                  </a:srgbClr>
                </a:solidFill>
              </a14:hiddenFill>
            </a:ext>
          </a:extLst>
        </p:spPr>
        <p:txBody>
          <a:bodyPr wrap="square">
            <a:spAutoFit/>
          </a:bodyPr>
          <a:p>
            <a:pPr algn="just"/>
            <a:r>
              <a:rPr lang="zh-CN" sz="2800" b="1" noProof="1">
                <a:solidFill>
                  <a:srgbClr val="0000FF"/>
                </a:solidFill>
                <a:effectLst/>
                <a:latin typeface="华文中宋" panose="02010600040101010101" charset="-122"/>
                <a:ea typeface="华文中宋" panose="02010600040101010101" charset="-122"/>
                <a:cs typeface="+mn-ea"/>
              </a:rPr>
              <a:t>要求清政府取缔</a:t>
            </a:r>
            <a:endParaRPr lang="zh-CN" sz="2800" b="1" noProof="1">
              <a:solidFill>
                <a:srgbClr val="0000FF"/>
              </a:solidFill>
              <a:effectLst/>
              <a:latin typeface="华文中宋" panose="02010600040101010101" charset="-122"/>
              <a:ea typeface="华文中宋" panose="02010600040101010101" charset="-122"/>
              <a:cs typeface="+mn-ea"/>
            </a:endParaRPr>
          </a:p>
        </p:txBody>
      </p:sp>
      <p:sp>
        <p:nvSpPr>
          <p:cNvPr id="9" name="Line 29"/>
          <p:cNvSpPr/>
          <p:nvPr/>
        </p:nvSpPr>
        <p:spPr>
          <a:xfrm>
            <a:off x="7136448" y="4208145"/>
            <a:ext cx="576262" cy="0"/>
          </a:xfrm>
          <a:prstGeom prst="line">
            <a:avLst/>
          </a:prstGeom>
          <a:ln w="76200" cap="flat" cmpd="sng">
            <a:solidFill>
              <a:srgbClr val="FF0000"/>
            </a:solidFill>
            <a:prstDash val="solid"/>
            <a:round/>
            <a:headEnd type="none" w="med" len="med"/>
            <a:tailEnd type="triangle" w="med" len="med"/>
          </a:ln>
        </p:spPr>
      </p:sp>
      <p:sp>
        <p:nvSpPr>
          <p:cNvPr id="10" name="文本框 9"/>
          <p:cNvSpPr txBox="1"/>
          <p:nvPr/>
        </p:nvSpPr>
        <p:spPr>
          <a:xfrm>
            <a:off x="7815580" y="3947160"/>
            <a:ext cx="1899285" cy="521970"/>
          </a:xfrm>
          <a:prstGeom prst="rect">
            <a:avLst/>
          </a:prstGeom>
          <a:noFill/>
          <a:ln w="9525">
            <a:noFill/>
            <a:miter/>
          </a:ln>
          <a:extLst>
            <a:ext uri="{909E8E84-426E-40DD-AFC4-6F175D3DCCD1}">
              <a14:hiddenFill xmlns:a14="http://schemas.microsoft.com/office/drawing/2010/main">
                <a:solidFill>
                  <a:srgbClr val="0000FF">
                    <a:alpha val="100000"/>
                  </a:srgbClr>
                </a:solidFill>
              </a14:hiddenFill>
            </a:ext>
          </a:extLst>
        </p:spPr>
        <p:txBody>
          <a:bodyPr wrap="square">
            <a:spAutoFit/>
          </a:bodyPr>
          <a:p>
            <a:pPr algn="just"/>
            <a:r>
              <a:rPr lang="zh-CN" sz="2800" b="1" noProof="1">
                <a:solidFill>
                  <a:srgbClr val="0000FF"/>
                </a:solidFill>
                <a:effectLst/>
                <a:latin typeface="华文中宋" panose="02010600040101010101" charset="-122"/>
                <a:ea typeface="华文中宋" panose="02010600040101010101" charset="-122"/>
                <a:cs typeface="+mn-ea"/>
              </a:rPr>
              <a:t>联合镇压</a:t>
            </a:r>
            <a:endParaRPr lang="zh-CN" sz="2800" b="1" noProof="1">
              <a:solidFill>
                <a:srgbClr val="0000FF"/>
              </a:solidFill>
              <a:effectLst/>
              <a:latin typeface="华文中宋" panose="02010600040101010101" charset="-122"/>
              <a:ea typeface="华文中宋" panose="02010600040101010101" charset="-122"/>
              <a:cs typeface="+mn-ea"/>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80695" y="1024255"/>
            <a:ext cx="10515600" cy="4351338"/>
          </a:xfrm>
        </p:spPr>
        <p:txBody>
          <a:bodyPr/>
          <a:p>
            <a:pPr marL="0" indent="0">
              <a:buNone/>
            </a:pPr>
            <a:r>
              <a:rPr lang="zh-CN" altLang="en-US" sz="3600" b="1">
                <a:latin typeface="宋体" panose="02010600030101010101" pitchFamily="2" charset="-122"/>
                <a:ea typeface="宋体" panose="02010600030101010101" pitchFamily="2" charset="-122"/>
                <a:cs typeface="宋体" panose="02010600030101010101" pitchFamily="2" charset="-122"/>
                <a:sym typeface="+mn-ea"/>
              </a:rPr>
              <a:t>对义和团运动“扶清灭洋”口号的认识</a:t>
            </a:r>
            <a:endParaRPr lang="zh-CN" altLang="en-US" sz="3600" b="1">
              <a:latin typeface="宋体" panose="02010600030101010101" pitchFamily="2" charset="-122"/>
              <a:ea typeface="宋体" panose="02010600030101010101" pitchFamily="2" charset="-122"/>
              <a:cs typeface="宋体" panose="02010600030101010101" pitchFamily="2" charset="-122"/>
            </a:endParaRPr>
          </a:p>
          <a:p>
            <a:endParaRPr lang="zh-CN" altLang="en-US" b="1">
              <a:latin typeface="Arial" panose="020B0604020202020204" pitchFamily="34" charset="0"/>
              <a:sym typeface="+mn-ea"/>
            </a:endParaRPr>
          </a:p>
          <a:p>
            <a:endParaRPr lang="zh-CN" altLang="en-US" b="1">
              <a:latin typeface="Arial" panose="020B0604020202020204" pitchFamily="34" charset="0"/>
            </a:endParaRPr>
          </a:p>
          <a:p>
            <a:endParaRPr lang="zh-CN" altLang="en-US"/>
          </a:p>
        </p:txBody>
      </p:sp>
      <p:sp>
        <p:nvSpPr>
          <p:cNvPr id="4" name="文本框 3"/>
          <p:cNvSpPr txBox="1"/>
          <p:nvPr/>
        </p:nvSpPr>
        <p:spPr>
          <a:xfrm>
            <a:off x="586105" y="1923415"/>
            <a:ext cx="10927715" cy="4523105"/>
          </a:xfrm>
          <a:prstGeom prst="rect">
            <a:avLst/>
          </a:prstGeom>
          <a:noFill/>
        </p:spPr>
        <p:txBody>
          <a:bodyPr wrap="square" rtlCol="0">
            <a:spAutoFit/>
          </a:bodyPr>
          <a:p>
            <a:r>
              <a:rPr lang="en-US" altLang="zh-CN" sz="3600" b="1">
                <a:solidFill>
                  <a:srgbClr val="CC0000"/>
                </a:solidFill>
                <a:latin typeface="宋体" panose="02010600030101010101" pitchFamily="2" charset="-122"/>
                <a:ea typeface="宋体" panose="02010600030101010101" pitchFamily="2" charset="-122"/>
                <a:cs typeface="宋体" panose="02010600030101010101" pitchFamily="2" charset="-122"/>
                <a:sym typeface="+mn-ea"/>
              </a:rPr>
              <a:t>(1)</a:t>
            </a:r>
            <a:r>
              <a:rPr lang="zh-CN" altLang="en-US" sz="3600" b="1">
                <a:solidFill>
                  <a:srgbClr val="CC0000"/>
                </a:solidFill>
                <a:latin typeface="宋体" panose="02010600030101010101" pitchFamily="2" charset="-122"/>
                <a:ea typeface="宋体" panose="02010600030101010101" pitchFamily="2" charset="-122"/>
                <a:cs typeface="宋体" panose="02010600030101010101" pitchFamily="2" charset="-122"/>
                <a:sym typeface="+mn-ea"/>
              </a:rPr>
              <a:t>具有爱国性质</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：反映了当时帝国主义与中华民族的矛盾成为中国社会的主要矛盾。</a:t>
            </a:r>
            <a:r>
              <a:rPr lang="zh-CN" altLang="en-US" sz="3600" b="1" dirty="0">
                <a:latin typeface="华文中宋" panose="02010600040101010101" charset="-122"/>
                <a:ea typeface="华文中宋" panose="02010600040101010101" charset="-122"/>
                <a:sym typeface="+mn-ea"/>
              </a:rPr>
              <a:t>反映出中国人民反对帝国主义、挽救民族危亡的强烈要求和愿望；对动员各阶层人士参加反侵略斗争起积极的作用。</a:t>
            </a:r>
            <a:endParaRPr lang="zh-CN" altLang="en-US" sz="3600" b="1">
              <a:latin typeface="宋体" panose="02010600030101010101" pitchFamily="2" charset="-122"/>
              <a:ea typeface="宋体" panose="02010600030101010101" pitchFamily="2" charset="-122"/>
              <a:cs typeface="宋体" panose="02010600030101010101" pitchFamily="2" charset="-122"/>
              <a:sym typeface="+mn-ea"/>
            </a:endParaRPr>
          </a:p>
          <a:p>
            <a:r>
              <a:rPr lang="en-US" altLang="zh-CN" sz="3600" b="1">
                <a:solidFill>
                  <a:srgbClr val="CC0000"/>
                </a:solidFill>
                <a:latin typeface="宋体" panose="02010600030101010101" pitchFamily="2" charset="-122"/>
                <a:ea typeface="宋体" panose="02010600030101010101" pitchFamily="2" charset="-122"/>
                <a:cs typeface="宋体" panose="02010600030101010101" pitchFamily="2" charset="-122"/>
                <a:sym typeface="+mn-ea"/>
              </a:rPr>
              <a:t>(2)</a:t>
            </a:r>
            <a:r>
              <a:rPr lang="zh-CN" altLang="en-US" sz="3600" b="1">
                <a:solidFill>
                  <a:srgbClr val="CC0000"/>
                </a:solidFill>
                <a:latin typeface="宋体" panose="02010600030101010101" pitchFamily="2" charset="-122"/>
                <a:ea typeface="宋体" panose="02010600030101010101" pitchFamily="2" charset="-122"/>
                <a:cs typeface="宋体" panose="02010600030101010101" pitchFamily="2" charset="-122"/>
                <a:sym typeface="+mn-ea"/>
              </a:rPr>
              <a:t>具有局限性：</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“扶清”容易</a:t>
            </a:r>
            <a:r>
              <a:rPr lang="zh-CN" altLang="en-US" sz="3600" b="1">
                <a:solidFill>
                  <a:srgbClr val="D60093"/>
                </a:solidFill>
                <a:latin typeface="宋体" panose="02010600030101010101" pitchFamily="2" charset="-122"/>
                <a:ea typeface="宋体" panose="02010600030101010101" pitchFamily="2" charset="-122"/>
                <a:cs typeface="宋体" panose="02010600030101010101" pitchFamily="2" charset="-122"/>
                <a:sym typeface="+mn-ea"/>
              </a:rPr>
              <a:t>放松对清政府的警惕</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3600" b="1" dirty="0">
                <a:latin typeface="华文中宋" panose="02010600040101010101" charset="-122"/>
                <a:ea typeface="华文中宋" panose="02010600040101010101" charset="-122"/>
                <a:cs typeface="华文中宋" panose="02010600040101010101" charset="-122"/>
                <a:sym typeface="+mn-ea"/>
              </a:rPr>
              <a:t>为清政府控制、利用和镇压义和团提供了条件。</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“灭洋”</a:t>
            </a:r>
            <a:r>
              <a:rPr lang="zh-CN" altLang="en-US" sz="3600" b="1">
                <a:solidFill>
                  <a:srgbClr val="D60093"/>
                </a:solidFill>
                <a:latin typeface="宋体" panose="02010600030101010101" pitchFamily="2" charset="-122"/>
                <a:ea typeface="宋体" panose="02010600030101010101" pitchFamily="2" charset="-122"/>
                <a:cs typeface="宋体" panose="02010600030101010101" pitchFamily="2" charset="-122"/>
                <a:sym typeface="+mn-ea"/>
              </a:rPr>
              <a:t>带有盲目、笼统的排外性质</a:t>
            </a:r>
            <a:r>
              <a:rPr lang="zh-CN" altLang="en-US" sz="3600" b="1">
                <a:latin typeface="宋体" panose="02010600030101010101" pitchFamily="2" charset="-122"/>
                <a:ea typeface="宋体" panose="02010600030101010101" pitchFamily="2" charset="-122"/>
                <a:cs typeface="宋体" panose="02010600030101010101" pitchFamily="2" charset="-122"/>
                <a:sym typeface="+mn-ea"/>
              </a:rPr>
              <a:t>，带有浓厚的愚昧落后色彩，不利于中国的近代化。</a:t>
            </a:r>
            <a:endParaRPr lang="zh-CN" altLang="en-US" sz="3600" b="1">
              <a:latin typeface="宋体" panose="02010600030101010101" pitchFamily="2" charset="-122"/>
              <a:ea typeface="宋体" panose="02010600030101010101" pitchFamily="2" charset="-122"/>
              <a:cs typeface="宋体" panose="02010600030101010101" pitchFamily="2" charset="-122"/>
              <a:sym typeface="+mn-ea"/>
            </a:endParaRPr>
          </a:p>
        </p:txBody>
      </p:sp>
    </p:spTree>
    <p:custDataLst>
      <p:tags r:id="rId1"/>
    </p:custData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矩形 5"/>
          <p:cNvSpPr/>
          <p:nvPr/>
        </p:nvSpPr>
        <p:spPr>
          <a:xfrm>
            <a:off x="396875" y="117475"/>
            <a:ext cx="11420475" cy="5123180"/>
          </a:xfrm>
          <a:prstGeom prst="rect">
            <a:avLst/>
          </a:prstGeom>
          <a:noFill/>
          <a:ln w="9525">
            <a:noFill/>
          </a:ln>
        </p:spPr>
        <p:txBody>
          <a:bodyPr wrap="square">
            <a:spAutoFit/>
          </a:bodyPr>
          <a:p>
            <a:pPr eaLnBrk="1" hangingPunct="1">
              <a:lnSpc>
                <a:spcPct val="150000"/>
              </a:lnSpc>
            </a:pPr>
            <a:r>
              <a:rPr lang="zh-CN" altLang="en-US" sz="3200" dirty="0">
                <a:latin typeface="微软雅黑" panose="020B0503020204020204" charset="-122"/>
                <a:ea typeface="微软雅黑" panose="020B0503020204020204" charset="-122"/>
              </a:rPr>
              <a:t>材料一　孙中山评价义和团“对于欧美新文化之反动，其勇锐之气，殊不可当，真是令人惊奇佩服。所以经过那次血战之后，外国人才知道，中国还有民族思想，这种民族是不可消灭的”。</a:t>
            </a:r>
            <a:endParaRPr lang="zh-CN" altLang="en-US" sz="3200" dirty="0">
              <a:latin typeface="微软雅黑" panose="020B0503020204020204" charset="-122"/>
              <a:ea typeface="微软雅黑" panose="020B0503020204020204" charset="-122"/>
            </a:endParaRPr>
          </a:p>
          <a:p>
            <a:pPr eaLnBrk="1" hangingPunct="1">
              <a:lnSpc>
                <a:spcPct val="150000"/>
              </a:lnSpc>
            </a:pPr>
            <a:r>
              <a:rPr lang="zh-CN" altLang="en-US" sz="3200" dirty="0">
                <a:latin typeface="微软雅黑" panose="020B0503020204020204" charset="-122"/>
                <a:ea typeface="微软雅黑" panose="020B0503020204020204" charset="-122"/>
              </a:rPr>
              <a:t>　　材料二　中国民众尚含有无限蓬勃生机</a:t>
            </a:r>
            <a:r>
              <a:rPr lang="en-US" altLang="zh-CN" sz="3200" dirty="0">
                <a:latin typeface="微软雅黑" panose="020B0503020204020204" charset="-122"/>
                <a:ea typeface="微软雅黑" panose="020B0503020204020204" charset="-122"/>
              </a:rPr>
              <a:t>……</a:t>
            </a:r>
            <a:r>
              <a:rPr lang="zh-CN" altLang="en-US" sz="3200" dirty="0">
                <a:latin typeface="微软雅黑" panose="020B0503020204020204" charset="-122"/>
                <a:ea typeface="微软雅黑" panose="020B0503020204020204" charset="-122"/>
              </a:rPr>
              <a:t>无论欧美日本各国，皆无此脑力兵力可以统治此天下生灵四分之一也。</a:t>
            </a:r>
            <a:r>
              <a:rPr lang="en-US" altLang="zh-CN" sz="3200" dirty="0">
                <a:latin typeface="微软雅黑" panose="020B0503020204020204" charset="-122"/>
                <a:ea typeface="微软雅黑" panose="020B0503020204020204" charset="-122"/>
              </a:rPr>
              <a:t>……</a:t>
            </a:r>
            <a:r>
              <a:rPr lang="zh-CN" altLang="en-US" sz="3200" dirty="0">
                <a:latin typeface="微软雅黑" panose="020B0503020204020204" charset="-122"/>
                <a:ea typeface="微软雅黑" panose="020B0503020204020204" charset="-122"/>
              </a:rPr>
              <a:t>故瓜分一事，实为下策。</a:t>
            </a:r>
            <a:endParaRPr lang="zh-CN" altLang="en-US" sz="3200" dirty="0">
              <a:latin typeface="微软雅黑" panose="020B0503020204020204" charset="-122"/>
              <a:ea typeface="微软雅黑" panose="020B0503020204020204" charset="-122"/>
            </a:endParaRPr>
          </a:p>
          <a:p>
            <a:pPr algn="r" eaLnBrk="1" hangingPunct="1">
              <a:lnSpc>
                <a:spcPct val="150000"/>
              </a:lnSpc>
            </a:pPr>
            <a:r>
              <a:rPr lang="en-US" altLang="zh-CN" sz="2600" dirty="0">
                <a:latin typeface="微软雅黑" panose="020B0503020204020204" charset="-122"/>
                <a:ea typeface="微软雅黑" panose="020B0503020204020204" charset="-122"/>
              </a:rPr>
              <a:t>——《</a:t>
            </a:r>
            <a:r>
              <a:rPr lang="zh-CN" altLang="en-US" sz="2600" dirty="0">
                <a:latin typeface="微软雅黑" panose="020B0503020204020204" charset="-122"/>
                <a:ea typeface="微软雅黑" panose="020B0503020204020204" charset="-122"/>
              </a:rPr>
              <a:t>瓦德西拳乱笔记</a:t>
            </a:r>
            <a:r>
              <a:rPr lang="en-US" altLang="zh-CN" sz="2600" dirty="0">
                <a:latin typeface="微软雅黑" panose="020B0503020204020204" charset="-122"/>
                <a:ea typeface="微软雅黑" panose="020B0503020204020204" charset="-122"/>
              </a:rPr>
              <a:t>》</a:t>
            </a:r>
            <a:endParaRPr lang="en-US" altLang="zh-CN" sz="2600" dirty="0">
              <a:latin typeface="微软雅黑" panose="020B0503020204020204" charset="-122"/>
              <a:ea typeface="微软雅黑" panose="020B0503020204020204" charset="-122"/>
            </a:endParaRPr>
          </a:p>
        </p:txBody>
      </p:sp>
      <p:sp>
        <p:nvSpPr>
          <p:cNvPr id="7" name="矩形 6"/>
          <p:cNvSpPr/>
          <p:nvPr/>
        </p:nvSpPr>
        <p:spPr>
          <a:xfrm>
            <a:off x="982345" y="5240655"/>
            <a:ext cx="10125075" cy="829945"/>
          </a:xfrm>
          <a:prstGeom prst="rect">
            <a:avLst/>
          </a:prstGeom>
          <a:noFill/>
          <a:ln w="9525">
            <a:noFill/>
          </a:ln>
        </p:spPr>
        <p:txBody>
          <a:bodyPr wrap="square">
            <a:spAutoFit/>
          </a:bodyPr>
          <a:p>
            <a:pPr indent="557530" eaLnBrk="1" hangingPunct="1">
              <a:lnSpc>
                <a:spcPct val="150000"/>
              </a:lnSpc>
            </a:pPr>
            <a:r>
              <a:rPr lang="zh-CN" altLang="en-US" sz="3200" b="1" dirty="0">
                <a:solidFill>
                  <a:srgbClr val="7030A0"/>
                </a:solidFill>
                <a:latin typeface="微软雅黑" panose="020B0503020204020204" charset="-122"/>
                <a:ea typeface="微软雅黑" panose="020B0503020204020204" charset="-122"/>
              </a:rPr>
              <a:t>阅读材料，说明义和团运动的历史意义是什么？</a:t>
            </a:r>
            <a:endParaRPr lang="zh-CN" altLang="en-US" sz="3200" b="1" dirty="0">
              <a:solidFill>
                <a:srgbClr val="7030A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6501" name="云形标注 106500"/>
          <p:cNvSpPr/>
          <p:nvPr/>
        </p:nvSpPr>
        <p:spPr>
          <a:xfrm>
            <a:off x="3321050" y="620078"/>
            <a:ext cx="8820150" cy="5400675"/>
          </a:xfrm>
          <a:prstGeom prst="cloudCallout">
            <a:avLst>
              <a:gd name="adj1" fmla="val -28204"/>
              <a:gd name="adj2" fmla="val 63875"/>
            </a:avLst>
          </a:prstGeom>
          <a:noFill/>
          <a:ln w="9525">
            <a:noFill/>
          </a:ln>
        </p:spPr>
        <p:txBody>
          <a:bodyPr anchor="ctr"/>
          <a:p>
            <a:r>
              <a:rPr lang="en-US" altLang="zh-CN" sz="3600" b="1" dirty="0">
                <a:solidFill>
                  <a:srgbClr val="0000FF"/>
                </a:solidFill>
                <a:latin typeface="Arial Black" panose="020B0A04020102020204" pitchFamily="34" charset="0"/>
                <a:ea typeface="黑体" panose="02010609060101010101" pitchFamily="2" charset="-122"/>
              </a:rPr>
              <a:t>  </a:t>
            </a:r>
            <a:endParaRPr lang="en-US" altLang="zh-CN" sz="3600" b="1" dirty="0">
              <a:solidFill>
                <a:srgbClr val="0000FF"/>
              </a:solidFill>
              <a:latin typeface="Arial Black" panose="020B0A04020102020204" pitchFamily="34" charset="0"/>
              <a:ea typeface="黑体" panose="02010609060101010101" pitchFamily="2" charset="-122"/>
            </a:endParaRPr>
          </a:p>
          <a:p>
            <a:pPr algn="ctr"/>
            <a:endParaRPr lang="zh-CN" altLang="en-US" sz="3600" b="1" dirty="0">
              <a:solidFill>
                <a:srgbClr val="7030A0"/>
              </a:solidFill>
              <a:effectLst/>
              <a:latin typeface="Arial Black" panose="020B0A04020102020204" pitchFamily="34" charset="0"/>
              <a:ea typeface="黑体" panose="02010609060101010101" pitchFamily="2" charset="-122"/>
            </a:endParaRPr>
          </a:p>
        </p:txBody>
      </p:sp>
      <p:sp>
        <p:nvSpPr>
          <p:cNvPr id="2" name="文本框 1"/>
          <p:cNvSpPr txBox="1"/>
          <p:nvPr/>
        </p:nvSpPr>
        <p:spPr>
          <a:xfrm>
            <a:off x="1632585" y="2536825"/>
            <a:ext cx="9989185" cy="1568450"/>
          </a:xfrm>
          <a:prstGeom prst="rect">
            <a:avLst/>
          </a:prstGeom>
          <a:noFill/>
        </p:spPr>
        <p:txBody>
          <a:bodyPr wrap="square" rtlCol="0" anchor="t">
            <a:spAutoFit/>
          </a:bodyPr>
          <a:p>
            <a:r>
              <a:rPr lang="en-US" altLang="zh-CN" sz="3200" b="1" dirty="0">
                <a:solidFill>
                  <a:srgbClr val="7030A0"/>
                </a:solidFill>
                <a:effectLst/>
                <a:latin typeface="Arial Black" panose="020B0A04020102020204" pitchFamily="34" charset="0"/>
                <a:ea typeface="黑体" panose="02010609060101010101" pitchFamily="2" charset="-122"/>
                <a:sym typeface="+mn-ea"/>
              </a:rPr>
              <a:t>①</a:t>
            </a:r>
            <a:r>
              <a:rPr lang="zh-CN" altLang="en-US" sz="3200" b="1" dirty="0">
                <a:solidFill>
                  <a:srgbClr val="7030A0"/>
                </a:solidFill>
                <a:effectLst/>
                <a:latin typeface="Arial Black" panose="020B0A04020102020204" pitchFamily="34" charset="0"/>
                <a:ea typeface="黑体" panose="02010609060101010101" pitchFamily="2" charset="-122"/>
                <a:sym typeface="+mn-ea"/>
              </a:rPr>
              <a:t>性质：人民自发的反帝爱国运动</a:t>
            </a:r>
            <a:endParaRPr lang="zh-CN" altLang="en-US" sz="3200" b="1" dirty="0">
              <a:solidFill>
                <a:srgbClr val="7030A0"/>
              </a:solidFill>
              <a:effectLst/>
              <a:latin typeface="Arial Black" panose="020B0A04020102020204" pitchFamily="34" charset="0"/>
              <a:ea typeface="黑体" panose="02010609060101010101" pitchFamily="2" charset="-122"/>
            </a:endParaRPr>
          </a:p>
          <a:p>
            <a:r>
              <a:rPr lang="en-US" altLang="zh-CN" sz="3200" b="1" dirty="0">
                <a:solidFill>
                  <a:srgbClr val="7030A0"/>
                </a:solidFill>
                <a:effectLst/>
                <a:latin typeface="Arial Black" panose="020B0A04020102020204" pitchFamily="34" charset="0"/>
                <a:ea typeface="黑体" panose="02010609060101010101" pitchFamily="2" charset="-122"/>
                <a:sym typeface="+mn-ea"/>
              </a:rPr>
              <a:t>②</a:t>
            </a:r>
            <a:r>
              <a:rPr lang="zh-CN" altLang="en-US" sz="3200" b="1" dirty="0">
                <a:solidFill>
                  <a:srgbClr val="7030A0"/>
                </a:solidFill>
                <a:effectLst/>
                <a:latin typeface="Arial Black" panose="020B0A04020102020204" pitchFamily="34" charset="0"/>
                <a:ea typeface="黑体" panose="02010609060101010101" pitchFamily="2" charset="-122"/>
                <a:sym typeface="+mn-ea"/>
              </a:rPr>
              <a:t>影响：是中国近代反帝爱国斗争史上光辉的一页；阻止了列强瓜分中国意图，</a:t>
            </a:r>
            <a:r>
              <a:rPr lang="zh-CN" sz="3200" b="1">
                <a:solidFill>
                  <a:srgbClr val="0000FF"/>
                </a:solidFill>
                <a:effectLst/>
                <a:latin typeface="华文中宋" panose="02010600040101010101" charset="-122"/>
                <a:ea typeface="华文中宋" panose="02010600040101010101" charset="-122"/>
                <a:cs typeface="+mn-ea"/>
                <a:sym typeface="+mn-ea"/>
              </a:rPr>
              <a:t>无法阻止中国向半殖民地沉沦</a:t>
            </a:r>
            <a:r>
              <a:rPr sz="3200" b="1">
                <a:solidFill>
                  <a:srgbClr val="0000FF"/>
                </a:solidFill>
                <a:effectLst/>
                <a:latin typeface="华文中宋" panose="02010600040101010101" charset="-122"/>
                <a:ea typeface="华文中宋" panose="02010600040101010101" charset="-122"/>
                <a:cs typeface="+mn-ea"/>
                <a:sym typeface="+mn-ea"/>
              </a:rPr>
              <a:t>。</a:t>
            </a:r>
            <a:endParaRPr lang="zh-CN" altLang="en-US" sz="3200" b="1" dirty="0">
              <a:solidFill>
                <a:srgbClr val="7030A0"/>
              </a:solidFill>
              <a:effectLst/>
              <a:latin typeface="Arial Black" panose="020B0A04020102020204" pitchFamily="34" charset="0"/>
              <a:ea typeface="黑体" panose="02010609060101010101" pitchFamily="2" charset="-122"/>
              <a:sym typeface="+mn-ea"/>
            </a:endParaRPr>
          </a:p>
        </p:txBody>
      </p:sp>
      <p:sp>
        <p:nvSpPr>
          <p:cNvPr id="3" name="文本框 2"/>
          <p:cNvSpPr txBox="1"/>
          <p:nvPr/>
        </p:nvSpPr>
        <p:spPr>
          <a:xfrm>
            <a:off x="875665" y="1449070"/>
            <a:ext cx="3174365" cy="583565"/>
          </a:xfrm>
          <a:prstGeom prst="rect">
            <a:avLst/>
          </a:prstGeom>
          <a:noFill/>
        </p:spPr>
        <p:txBody>
          <a:bodyPr wrap="square" rtlCol="0">
            <a:spAutoFit/>
          </a:bodyPr>
          <a:p>
            <a:r>
              <a:rPr lang="zh-CN" altLang="en-US" sz="3200"/>
              <a:t>意义：</a:t>
            </a:r>
            <a:endParaRPr lang="zh-CN" altLang="en-US" sz="3200"/>
          </a:p>
        </p:txBody>
      </p:sp>
    </p:spTree>
  </p:cSld>
  <p:clrMapOvr>
    <a:masterClrMapping/>
  </p:clrMapOvr>
  <p:transition>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文本框 9217"/>
          <p:cNvSpPr/>
          <p:nvPr/>
        </p:nvSpPr>
        <p:spPr>
          <a:xfrm>
            <a:off x="1222375" y="259080"/>
            <a:ext cx="3793490" cy="583565"/>
          </a:xfrm>
          <a:prstGeom prst="rect">
            <a:avLst/>
          </a:prstGeom>
          <a:noFill/>
          <a:ln w="28575" cap="flat" cmpd="sng">
            <a:noFill/>
            <a:prstDash val="solid"/>
            <a:bevel/>
            <a:headEnd type="none" w="med" len="med"/>
            <a:tailEnd type="none" w="med" len="med"/>
          </a:ln>
          <a:extLst>
            <a:ext uri="{909E8E84-426E-40DD-AFC4-6F175D3DCCD1}">
              <a14:hiddenFill xmlns:a14="http://schemas.microsoft.com/office/drawing/2010/main">
                <a:solidFill>
                  <a:srgbClr val="FF0000"/>
                </a:solidFill>
              </a14:hiddenFill>
            </a:ext>
          </a:extLst>
        </p:spPr>
        <p:txBody>
          <a:bodyPr wrap="square" anchor="t">
            <a:spAutoFit/>
          </a:bodyPr>
          <a:p>
            <a:pPr lvl="0" algn="just" fontAlgn="base"/>
            <a:r>
              <a:rPr lang="zh-CN" altLang="en-US" sz="3200" b="1" dirty="0">
                <a:solidFill>
                  <a:srgbClr val="FF0000"/>
                </a:solidFill>
                <a:latin typeface="DFKai-SB" panose="03000509000000000000" pitchFamily="65" charset="-120"/>
                <a:ea typeface="华文中宋" panose="02010600040101010101" charset="-122"/>
                <a:sym typeface="Arial" panose="020B0604020202020204" pitchFamily="34" charset="0"/>
              </a:rPr>
              <a:t>三.八国联军侵华：</a:t>
            </a:r>
            <a:endParaRPr lang="zh-CN" altLang="en-US" sz="3200" b="1" dirty="0">
              <a:solidFill>
                <a:srgbClr val="FF0000"/>
              </a:solidFill>
              <a:latin typeface="DFKai-SB" panose="03000509000000000000" pitchFamily="65" charset="-120"/>
              <a:ea typeface="华文中宋" panose="02010600040101010101" charset="-122"/>
              <a:sym typeface="Arial" panose="020B0604020202020204" pitchFamily="34" charset="0"/>
            </a:endParaRPr>
          </a:p>
        </p:txBody>
      </p:sp>
      <p:sp>
        <p:nvSpPr>
          <p:cNvPr id="63505" name="文本框 63504"/>
          <p:cNvSpPr txBox="1"/>
          <p:nvPr/>
        </p:nvSpPr>
        <p:spPr>
          <a:xfrm>
            <a:off x="1577975" y="2102485"/>
            <a:ext cx="9018905" cy="583565"/>
          </a:xfrm>
          <a:prstGeom prst="rect">
            <a:avLst/>
          </a:prstGeom>
          <a:noFill/>
          <a:ln w="9525">
            <a:noFill/>
            <a:miter/>
          </a:ln>
          <a:extLst>
            <a:ext uri="{909E8E84-426E-40DD-AFC4-6F175D3DCCD1}">
              <a14:hiddenFill xmlns:a14="http://schemas.microsoft.com/office/drawing/2010/main">
                <a:solidFill>
                  <a:schemeClr val="bg1"/>
                </a:solidFill>
              </a14:hiddenFill>
            </a:ext>
          </a:extLst>
        </p:spPr>
        <p:txBody>
          <a:bodyPr wrap="square">
            <a:spAutoFit/>
          </a:bodyPr>
          <a:p>
            <a:pPr>
              <a:spcBef>
                <a:spcPct val="50000"/>
              </a:spcBef>
            </a:pPr>
            <a:r>
              <a:rPr sz="3200" b="1">
                <a:solidFill>
                  <a:srgbClr val="0000FF"/>
                </a:solidFill>
                <a:effectLst/>
                <a:latin typeface="华文中宋" panose="02010600040101010101" charset="-122"/>
                <a:ea typeface="华文中宋" panose="02010600040101010101" charset="-122"/>
              </a:rPr>
              <a:t>镇压义和团运动</a:t>
            </a:r>
            <a:r>
              <a:rPr lang="zh-CN" sz="3200" b="1">
                <a:solidFill>
                  <a:srgbClr val="0000FF"/>
                </a:solidFill>
                <a:effectLst/>
                <a:latin typeface="华文中宋" panose="02010600040101010101" charset="-122"/>
                <a:ea typeface="华文中宋" panose="02010600040101010101" charset="-122"/>
              </a:rPr>
              <a:t>，</a:t>
            </a:r>
            <a:r>
              <a:rPr sz="3200" b="1">
                <a:solidFill>
                  <a:srgbClr val="0000FF"/>
                </a:solidFill>
                <a:effectLst/>
                <a:latin typeface="华文中宋" panose="02010600040101010101" charset="-122"/>
                <a:ea typeface="华文中宋" panose="02010600040101010101" charset="-122"/>
              </a:rPr>
              <a:t>维护在华利益</a:t>
            </a:r>
            <a:r>
              <a:rPr lang="zh-CN" sz="3200" b="1">
                <a:solidFill>
                  <a:srgbClr val="0000FF"/>
                </a:solidFill>
                <a:effectLst/>
                <a:latin typeface="华文中宋" panose="02010600040101010101" charset="-122"/>
                <a:ea typeface="华文中宋" panose="02010600040101010101" charset="-122"/>
              </a:rPr>
              <a:t>；</a:t>
            </a:r>
            <a:endParaRPr lang="zh-CN" sz="3200" b="1">
              <a:solidFill>
                <a:srgbClr val="0000FF"/>
              </a:solidFill>
              <a:effectLst/>
              <a:latin typeface="华文中宋" panose="02010600040101010101" charset="-122"/>
              <a:ea typeface="华文中宋" panose="02010600040101010101" charset="-122"/>
            </a:endParaRPr>
          </a:p>
        </p:txBody>
      </p:sp>
      <p:sp>
        <p:nvSpPr>
          <p:cNvPr id="8" name="文本框 7"/>
          <p:cNvSpPr txBox="1"/>
          <p:nvPr/>
        </p:nvSpPr>
        <p:spPr>
          <a:xfrm>
            <a:off x="1511300" y="1142365"/>
            <a:ext cx="2849245" cy="583565"/>
          </a:xfrm>
          <a:prstGeom prst="rect">
            <a:avLst/>
          </a:prstGeom>
          <a:noFill/>
          <a:ln w="9525">
            <a:noFill/>
            <a:miter/>
          </a:ln>
          <a:extLst>
            <a:ext uri="{909E8E84-426E-40DD-AFC4-6F175D3DCCD1}">
              <a14:hiddenFill xmlns:a14="http://schemas.microsoft.com/office/drawing/2010/main">
                <a:solidFill>
                  <a:schemeClr val="bg1"/>
                </a:solidFill>
              </a14:hiddenFill>
            </a:ext>
          </a:extLst>
        </p:spPr>
        <p:txBody>
          <a:bodyPr wrap="square">
            <a:spAutoFit/>
          </a:bodyPr>
          <a:p>
            <a:pPr>
              <a:spcBef>
                <a:spcPct val="50000"/>
              </a:spcBef>
            </a:pPr>
            <a:r>
              <a:rPr lang="en-US" sz="3200" b="1">
                <a:solidFill>
                  <a:srgbClr val="FF0000"/>
                </a:solidFill>
                <a:effectLst/>
                <a:latin typeface="华文中宋" panose="02010600040101010101" charset="-122"/>
                <a:ea typeface="华文中宋" panose="02010600040101010101" charset="-122"/>
              </a:rPr>
              <a:t>1.</a:t>
            </a:r>
            <a:r>
              <a:rPr lang="zh-CN" altLang="en-US" sz="3200" b="1">
                <a:solidFill>
                  <a:srgbClr val="FF0000"/>
                </a:solidFill>
                <a:effectLst/>
                <a:latin typeface="华文中宋" panose="02010600040101010101" charset="-122"/>
                <a:ea typeface="华文中宋" panose="02010600040101010101" charset="-122"/>
              </a:rPr>
              <a:t>直接原因：</a:t>
            </a:r>
            <a:endParaRPr lang="zh-CN" altLang="en-US" sz="3200" b="1">
              <a:solidFill>
                <a:srgbClr val="FF0000"/>
              </a:solidFill>
              <a:effectLst/>
              <a:latin typeface="华文中宋" panose="02010600040101010101" charset="-122"/>
              <a:ea typeface="华文中宋" panose="02010600040101010101" charset="-122"/>
            </a:endParaRPr>
          </a:p>
        </p:txBody>
      </p:sp>
      <p:sp>
        <p:nvSpPr>
          <p:cNvPr id="6" name="文本框 5"/>
          <p:cNvSpPr txBox="1"/>
          <p:nvPr/>
        </p:nvSpPr>
        <p:spPr>
          <a:xfrm>
            <a:off x="1590040" y="2889250"/>
            <a:ext cx="3145155" cy="583565"/>
          </a:xfrm>
          <a:prstGeom prst="rect">
            <a:avLst/>
          </a:prstGeom>
          <a:noFill/>
          <a:ln w="9525">
            <a:noFill/>
            <a:miter/>
          </a:ln>
          <a:extLst>
            <a:ext uri="{909E8E84-426E-40DD-AFC4-6F175D3DCCD1}">
              <a14:hiddenFill xmlns:a14="http://schemas.microsoft.com/office/drawing/2010/main">
                <a:solidFill>
                  <a:schemeClr val="bg1"/>
                </a:solidFill>
              </a14:hiddenFill>
            </a:ext>
          </a:extLst>
        </p:spPr>
        <p:txBody>
          <a:bodyPr wrap="square">
            <a:spAutoFit/>
          </a:bodyPr>
          <a:p>
            <a:pPr>
              <a:spcBef>
                <a:spcPct val="50000"/>
              </a:spcBef>
            </a:pPr>
            <a:r>
              <a:rPr lang="en-US" sz="3200" b="1">
                <a:solidFill>
                  <a:srgbClr val="FF0000"/>
                </a:solidFill>
                <a:effectLst/>
                <a:latin typeface="华文中宋" panose="02010600040101010101" charset="-122"/>
                <a:ea typeface="华文中宋" panose="02010600040101010101" charset="-122"/>
              </a:rPr>
              <a:t>2.</a:t>
            </a:r>
            <a:r>
              <a:rPr lang="zh-CN" altLang="en-US" sz="3200" b="1">
                <a:solidFill>
                  <a:srgbClr val="FF0000"/>
                </a:solidFill>
                <a:effectLst/>
                <a:latin typeface="华文中宋" panose="02010600040101010101" charset="-122"/>
                <a:ea typeface="华文中宋" panose="02010600040101010101" charset="-122"/>
              </a:rPr>
              <a:t>根本原因：</a:t>
            </a:r>
            <a:endParaRPr lang="zh-CN" altLang="en-US" sz="3200" b="1">
              <a:solidFill>
                <a:srgbClr val="FF0000"/>
              </a:solidFill>
              <a:effectLst/>
              <a:latin typeface="华文中宋" panose="02010600040101010101" charset="-122"/>
              <a:ea typeface="华文中宋" panose="02010600040101010101" charset="-122"/>
            </a:endParaRPr>
          </a:p>
        </p:txBody>
      </p:sp>
      <p:sp>
        <p:nvSpPr>
          <p:cNvPr id="7" name="文本框 6"/>
          <p:cNvSpPr txBox="1"/>
          <p:nvPr/>
        </p:nvSpPr>
        <p:spPr>
          <a:xfrm>
            <a:off x="1590040" y="3592195"/>
            <a:ext cx="5752465" cy="583565"/>
          </a:xfrm>
          <a:prstGeom prst="rect">
            <a:avLst/>
          </a:prstGeom>
          <a:noFill/>
          <a:ln w="9525">
            <a:noFill/>
            <a:miter/>
          </a:ln>
          <a:extLst>
            <a:ext uri="{909E8E84-426E-40DD-AFC4-6F175D3DCCD1}">
              <a14:hiddenFill xmlns:a14="http://schemas.microsoft.com/office/drawing/2010/main">
                <a:solidFill>
                  <a:schemeClr val="bg1"/>
                </a:solidFill>
              </a14:hiddenFill>
            </a:ext>
          </a:extLst>
        </p:spPr>
        <p:txBody>
          <a:bodyPr wrap="square">
            <a:spAutoFit/>
          </a:bodyPr>
          <a:p>
            <a:pPr>
              <a:spcBef>
                <a:spcPct val="50000"/>
              </a:spcBef>
            </a:pPr>
            <a:r>
              <a:rPr sz="3200" b="1">
                <a:solidFill>
                  <a:srgbClr val="0000FF"/>
                </a:solidFill>
                <a:effectLst/>
                <a:latin typeface="华文中宋" panose="02010600040101010101" charset="-122"/>
                <a:ea typeface="华文中宋" panose="02010600040101010101" charset="-122"/>
              </a:rPr>
              <a:t>列强为进一步瓜分中国</a:t>
            </a:r>
            <a:r>
              <a:rPr lang="zh-CN" sz="3200" b="1">
                <a:solidFill>
                  <a:srgbClr val="0000FF"/>
                </a:solidFill>
                <a:effectLst/>
                <a:latin typeface="华文中宋" panose="02010600040101010101" charset="-122"/>
                <a:ea typeface="华文中宋" panose="02010600040101010101" charset="-122"/>
              </a:rPr>
              <a:t>。</a:t>
            </a:r>
            <a:endParaRPr lang="zh-CN" sz="3200" b="1">
              <a:solidFill>
                <a:srgbClr val="0000FF"/>
              </a:solidFill>
              <a:effectLst/>
              <a:latin typeface="华文中宋" panose="02010600040101010101" charset="-122"/>
              <a:ea typeface="华文中宋" panose="02010600040101010101" charset="-122"/>
            </a:endParaRPr>
          </a:p>
        </p:txBody>
      </p:sp>
      <p:pic>
        <p:nvPicPr>
          <p:cNvPr id="34820" name="图片 30723"/>
          <p:cNvPicPr>
            <a:picLocks noChangeAspect="1"/>
          </p:cNvPicPr>
          <p:nvPr/>
        </p:nvPicPr>
        <p:blipFill>
          <a:blip r:embed="rId1"/>
          <a:stretch>
            <a:fillRect/>
          </a:stretch>
        </p:blipFill>
        <p:spPr>
          <a:xfrm>
            <a:off x="1524000" y="3175"/>
            <a:ext cx="8943975" cy="6702425"/>
          </a:xfrm>
          <a:prstGeom prst="rect">
            <a:avLst/>
          </a:prstGeom>
          <a:noFill/>
          <a:ln w="9525">
            <a:noFill/>
          </a:ln>
        </p:spPr>
      </p:pic>
      <p:pic>
        <p:nvPicPr>
          <p:cNvPr id="2" name="图片 1"/>
          <p:cNvPicPr>
            <a:picLocks noChangeAspect="1"/>
          </p:cNvPicPr>
          <p:nvPr/>
        </p:nvPicPr>
        <p:blipFill>
          <a:blip r:embed="rId2"/>
          <a:stretch>
            <a:fillRect/>
          </a:stretch>
        </p:blipFill>
        <p:spPr>
          <a:xfrm>
            <a:off x="814705" y="318770"/>
            <a:ext cx="10619740" cy="61868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p:tgtEl>
                                          <p:spTgt spid="8"/>
                                        </p:tgtEl>
                                        <p:attrNameLst>
                                          <p:attrName>ppt_y</p:attrName>
                                        </p:attrNameLst>
                                      </p:cBhvr>
                                      <p:tavLst>
                                        <p:tav tm="0">
                                          <p:val>
                                            <p:strVal val="#ppt_y+#ppt_h*1.125000"/>
                                          </p:val>
                                        </p:tav>
                                        <p:tav tm="100000">
                                          <p:val>
                                            <p:strVal val="#ppt_y"/>
                                          </p:val>
                                        </p:tav>
                                      </p:tavLst>
                                    </p:anim>
                                    <p:animEffect transition="in" filter="wipe(up)">
                                      <p:cBhvr>
                                        <p:cTn id="8" dur="500"/>
                                        <p:tgtEl>
                                          <p:spTgt spid="8"/>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p:tgtEl>
                                          <p:spTgt spid="6"/>
                                        </p:tgtEl>
                                        <p:attrNameLst>
                                          <p:attrName>ppt_y</p:attrName>
                                        </p:attrNameLst>
                                      </p:cBhvr>
                                      <p:tavLst>
                                        <p:tav tm="0">
                                          <p:val>
                                            <p:strVal val="#ppt_y+#ppt_h*1.125000"/>
                                          </p:val>
                                        </p:tav>
                                        <p:tav tm="100000">
                                          <p:val>
                                            <p:strVal val="#ppt_y"/>
                                          </p:val>
                                        </p:tav>
                                      </p:tavLst>
                                    </p:anim>
                                    <p:animEffect transition="in" filter="wipe(up)">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4820"/>
                                        </p:tgtEl>
                                        <p:attrNameLst>
                                          <p:attrName>style.visibility</p:attrName>
                                        </p:attrNameLst>
                                      </p:cBhvr>
                                      <p:to>
                                        <p:strVal val="visible"/>
                                      </p:to>
                                    </p:set>
                                    <p:anim calcmode="lin" valueType="num">
                                      <p:cBhvr additive="base">
                                        <p:cTn id="19" dur="500" fill="hold"/>
                                        <p:tgtEl>
                                          <p:spTgt spid="34820"/>
                                        </p:tgtEl>
                                        <p:attrNameLst>
                                          <p:attrName>ppt_x</p:attrName>
                                        </p:attrNameLst>
                                      </p:cBhvr>
                                      <p:tavLst>
                                        <p:tav tm="0">
                                          <p:val>
                                            <p:strVal val="#ppt_x"/>
                                          </p:val>
                                        </p:tav>
                                        <p:tav tm="100000">
                                          <p:val>
                                            <p:strVal val="#ppt_x"/>
                                          </p:val>
                                        </p:tav>
                                      </p:tavLst>
                                    </p:anim>
                                    <p:anim calcmode="lin" valueType="num">
                                      <p:cBhvr additive="base">
                                        <p:cTn id="20" dur="500" fill="hold"/>
                                        <p:tgtEl>
                                          <p:spTgt spid="3482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5842" name="图片 83971"/>
          <p:cNvPicPr>
            <a:picLocks noChangeAspect="1"/>
          </p:cNvPicPr>
          <p:nvPr/>
        </p:nvPicPr>
        <p:blipFill>
          <a:blip r:embed="rId1"/>
          <a:stretch>
            <a:fillRect/>
          </a:stretch>
        </p:blipFill>
        <p:spPr>
          <a:xfrm>
            <a:off x="1828800" y="228600"/>
            <a:ext cx="3779838" cy="4953000"/>
          </a:xfrm>
          <a:prstGeom prst="rect">
            <a:avLst/>
          </a:prstGeom>
          <a:noFill/>
          <a:ln w="9525">
            <a:noFill/>
          </a:ln>
        </p:spPr>
      </p:pic>
      <p:sp>
        <p:nvSpPr>
          <p:cNvPr id="35843" name="文本框 83972"/>
          <p:cNvSpPr txBox="1"/>
          <p:nvPr/>
        </p:nvSpPr>
        <p:spPr>
          <a:xfrm>
            <a:off x="1828800" y="5715000"/>
            <a:ext cx="3505200" cy="398780"/>
          </a:xfrm>
          <a:prstGeom prst="rect">
            <a:avLst/>
          </a:prstGeom>
          <a:noFill/>
          <a:ln w="9525">
            <a:noFill/>
          </a:ln>
        </p:spPr>
        <p:txBody>
          <a:bodyPr>
            <a:spAutoFit/>
          </a:bodyPr>
          <a:p>
            <a:pPr algn="ctr">
              <a:spcBef>
                <a:spcPct val="50000"/>
              </a:spcBef>
            </a:pPr>
            <a:r>
              <a:rPr lang="zh-CN" altLang="en-US" sz="2000" dirty="0">
                <a:latin typeface="Arial" panose="020B0604020202020204" pitchFamily="34" charset="0"/>
              </a:rPr>
              <a:t>天津，被炸死的中国人</a:t>
            </a:r>
            <a:endParaRPr lang="zh-CN" altLang="en-US" sz="2000" dirty="0">
              <a:latin typeface="Arial" panose="020B0604020202020204" pitchFamily="34" charset="0"/>
            </a:endParaRPr>
          </a:p>
        </p:txBody>
      </p:sp>
      <p:pic>
        <p:nvPicPr>
          <p:cNvPr id="35844" name="图片 83973"/>
          <p:cNvPicPr>
            <a:picLocks noChangeAspect="1"/>
          </p:cNvPicPr>
          <p:nvPr/>
        </p:nvPicPr>
        <p:blipFill>
          <a:blip r:embed="rId2"/>
          <a:stretch>
            <a:fillRect/>
          </a:stretch>
        </p:blipFill>
        <p:spPr>
          <a:xfrm>
            <a:off x="6172200" y="457200"/>
            <a:ext cx="3975100" cy="4381500"/>
          </a:xfrm>
          <a:prstGeom prst="rect">
            <a:avLst/>
          </a:prstGeom>
          <a:noFill/>
          <a:ln w="9525">
            <a:noFill/>
          </a:ln>
        </p:spPr>
      </p:pic>
      <p:sp>
        <p:nvSpPr>
          <p:cNvPr id="35845" name="文本框 83974"/>
          <p:cNvSpPr txBox="1"/>
          <p:nvPr/>
        </p:nvSpPr>
        <p:spPr>
          <a:xfrm>
            <a:off x="6553200" y="5562600"/>
            <a:ext cx="3505200" cy="706755"/>
          </a:xfrm>
          <a:prstGeom prst="rect">
            <a:avLst/>
          </a:prstGeom>
          <a:noFill/>
          <a:ln w="9525">
            <a:noFill/>
          </a:ln>
        </p:spPr>
        <p:txBody>
          <a:bodyPr>
            <a:spAutoFit/>
          </a:bodyPr>
          <a:p>
            <a:pPr algn="ctr">
              <a:spcBef>
                <a:spcPct val="50000"/>
              </a:spcBef>
            </a:pPr>
            <a:r>
              <a:rPr lang="zh-CN" altLang="en-US" sz="2000" dirty="0">
                <a:latin typeface="Arial" panose="020B0604020202020204" pitchFamily="34" charset="0"/>
              </a:rPr>
              <a:t>天津，被美国军队捕获的义和团民</a:t>
            </a:r>
            <a:endParaRPr lang="zh-CN" altLang="en-US" sz="2000" dirty="0">
              <a:latin typeface="Arial" panose="020B0604020202020204"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图片 13321" descr="000300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452530" y="928670"/>
            <a:ext cx="4825676" cy="3588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2" name="文本框 13322"/>
          <p:cNvSpPr txBox="1">
            <a:spLocks noChangeArrowheads="1"/>
          </p:cNvSpPr>
          <p:nvPr/>
        </p:nvSpPr>
        <p:spPr bwMode="auto">
          <a:xfrm>
            <a:off x="1084015" y="4649977"/>
            <a:ext cx="558804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charset="-122"/>
                <a:ea typeface="微软雅黑" panose="020B0503020204020204" charset="-122"/>
              </a:rPr>
              <a:t>被八国联军炮火轰毁的北京正阳门</a:t>
            </a:r>
            <a:endParaRPr lang="zh-CN" altLang="en-US" sz="2800" b="1" dirty="0">
              <a:latin typeface="微软雅黑" panose="020B0503020204020204" charset="-122"/>
              <a:ea typeface="微软雅黑" panose="020B0503020204020204" charset="-122"/>
            </a:endParaRPr>
          </a:p>
        </p:txBody>
      </p:sp>
      <p:pic>
        <p:nvPicPr>
          <p:cNvPr id="15363" name="图片 13323" descr="0002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4908" y="1000107"/>
            <a:ext cx="3811480" cy="5410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文本框 13324"/>
          <p:cNvSpPr txBox="1">
            <a:spLocks noChangeArrowheads="1"/>
          </p:cNvSpPr>
          <p:nvPr/>
        </p:nvSpPr>
        <p:spPr bwMode="auto">
          <a:xfrm>
            <a:off x="3027164" y="5157192"/>
            <a:ext cx="3644900" cy="1308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微软雅黑" panose="020B0503020204020204" charset="-122"/>
                <a:ea typeface="微软雅黑" panose="020B0503020204020204" charset="-122"/>
              </a:rPr>
              <a:t>八国联军为炫耀武力，在紫禁城举行阅兵式。</a:t>
            </a:r>
            <a:endParaRPr lang="zh-CN" altLang="en-US" sz="28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800" decel="100000"/>
                                        <p:tgtEl>
                                          <p:spTgt spid="15362"/>
                                        </p:tgtEl>
                                      </p:cBhvr>
                                    </p:animEffect>
                                    <p:anim calcmode="lin" valueType="num">
                                      <p:cBhvr>
                                        <p:cTn id="8" dur="800" decel="100000" fill="hold"/>
                                        <p:tgtEl>
                                          <p:spTgt spid="15362"/>
                                        </p:tgtEl>
                                        <p:attrNameLst>
                                          <p:attrName>style.rotation</p:attrName>
                                        </p:attrNameLst>
                                      </p:cBhvr>
                                      <p:tavLst>
                                        <p:tav tm="0">
                                          <p:val>
                                            <p:fltVal val="-90"/>
                                          </p:val>
                                        </p:tav>
                                        <p:tav tm="100000">
                                          <p:val>
                                            <p:fltVal val="0"/>
                                          </p:val>
                                        </p:tav>
                                      </p:tavLst>
                                    </p:anim>
                                    <p:anim calcmode="lin" valueType="num">
                                      <p:cBhvr>
                                        <p:cTn id="9" dur="800" decel="100000" fill="hold"/>
                                        <p:tgtEl>
                                          <p:spTgt spid="15362"/>
                                        </p:tgtEl>
                                        <p:attrNameLst>
                                          <p:attrName>ppt_x</p:attrName>
                                        </p:attrNameLst>
                                      </p:cBhvr>
                                      <p:tavLst>
                                        <p:tav tm="0">
                                          <p:val>
                                            <p:strVal val="#ppt_x+0.4"/>
                                          </p:val>
                                        </p:tav>
                                        <p:tav tm="100000">
                                          <p:val>
                                            <p:strVal val="#ppt_x-0.05"/>
                                          </p:val>
                                        </p:tav>
                                      </p:tavLst>
                                    </p:anim>
                                    <p:anim calcmode="lin" valueType="num">
                                      <p:cBhvr>
                                        <p:cTn id="10" dur="800" decel="100000" fill="hold"/>
                                        <p:tgtEl>
                                          <p:spTgt spid="1536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536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5362"/>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15361"/>
                                        </p:tgtEl>
                                        <p:attrNameLst>
                                          <p:attrName>style.visibility</p:attrName>
                                        </p:attrNameLst>
                                      </p:cBhvr>
                                      <p:to>
                                        <p:strVal val="visible"/>
                                      </p:to>
                                    </p:set>
                                    <p:animEffect transition="in" filter="fade">
                                      <p:cBhvr>
                                        <p:cTn id="15" dur="800" decel="100000"/>
                                        <p:tgtEl>
                                          <p:spTgt spid="15361"/>
                                        </p:tgtEl>
                                      </p:cBhvr>
                                    </p:animEffect>
                                    <p:anim calcmode="lin" valueType="num">
                                      <p:cBhvr>
                                        <p:cTn id="16" dur="800" decel="100000" fill="hold"/>
                                        <p:tgtEl>
                                          <p:spTgt spid="15361"/>
                                        </p:tgtEl>
                                        <p:attrNameLst>
                                          <p:attrName>style.rotation</p:attrName>
                                        </p:attrNameLst>
                                      </p:cBhvr>
                                      <p:tavLst>
                                        <p:tav tm="0">
                                          <p:val>
                                            <p:fltVal val="-90"/>
                                          </p:val>
                                        </p:tav>
                                        <p:tav tm="100000">
                                          <p:val>
                                            <p:fltVal val="0"/>
                                          </p:val>
                                        </p:tav>
                                      </p:tavLst>
                                    </p:anim>
                                    <p:anim calcmode="lin" valueType="num">
                                      <p:cBhvr>
                                        <p:cTn id="17" dur="800" decel="100000" fill="hold"/>
                                        <p:tgtEl>
                                          <p:spTgt spid="15361"/>
                                        </p:tgtEl>
                                        <p:attrNameLst>
                                          <p:attrName>ppt_x</p:attrName>
                                        </p:attrNameLst>
                                      </p:cBhvr>
                                      <p:tavLst>
                                        <p:tav tm="0">
                                          <p:val>
                                            <p:strVal val="#ppt_x+0.4"/>
                                          </p:val>
                                        </p:tav>
                                        <p:tav tm="100000">
                                          <p:val>
                                            <p:strVal val="#ppt_x-0.05"/>
                                          </p:val>
                                        </p:tav>
                                      </p:tavLst>
                                    </p:anim>
                                    <p:anim calcmode="lin" valueType="num">
                                      <p:cBhvr>
                                        <p:cTn id="18" dur="800" decel="100000" fill="hold"/>
                                        <p:tgtEl>
                                          <p:spTgt spid="15361"/>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5361"/>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5361"/>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nodeType="clickEffect">
                                  <p:stCondLst>
                                    <p:cond delay="0"/>
                                  </p:stCondLst>
                                  <p:childTnLst>
                                    <p:set>
                                      <p:cBhvr>
                                        <p:cTn id="24" dur="1" fill="hold">
                                          <p:stCondLst>
                                            <p:cond delay="0"/>
                                          </p:stCondLst>
                                        </p:cTn>
                                        <p:tgtEl>
                                          <p:spTgt spid="15363"/>
                                        </p:tgtEl>
                                        <p:attrNameLst>
                                          <p:attrName>style.visibility</p:attrName>
                                        </p:attrNameLst>
                                      </p:cBhvr>
                                      <p:to>
                                        <p:strVal val="visible"/>
                                      </p:to>
                                    </p:set>
                                    <p:animEffect transition="in" filter="fade">
                                      <p:cBhvr>
                                        <p:cTn id="25" dur="800" decel="100000"/>
                                        <p:tgtEl>
                                          <p:spTgt spid="15363"/>
                                        </p:tgtEl>
                                      </p:cBhvr>
                                    </p:animEffect>
                                    <p:anim calcmode="lin" valueType="num">
                                      <p:cBhvr>
                                        <p:cTn id="26" dur="800" decel="100000" fill="hold"/>
                                        <p:tgtEl>
                                          <p:spTgt spid="15363"/>
                                        </p:tgtEl>
                                        <p:attrNameLst>
                                          <p:attrName>style.rotation</p:attrName>
                                        </p:attrNameLst>
                                      </p:cBhvr>
                                      <p:tavLst>
                                        <p:tav tm="0">
                                          <p:val>
                                            <p:fltVal val="-90"/>
                                          </p:val>
                                        </p:tav>
                                        <p:tav tm="100000">
                                          <p:val>
                                            <p:fltVal val="0"/>
                                          </p:val>
                                        </p:tav>
                                      </p:tavLst>
                                    </p:anim>
                                    <p:anim calcmode="lin" valueType="num">
                                      <p:cBhvr>
                                        <p:cTn id="27" dur="800" decel="100000" fill="hold"/>
                                        <p:tgtEl>
                                          <p:spTgt spid="15363"/>
                                        </p:tgtEl>
                                        <p:attrNameLst>
                                          <p:attrName>ppt_x</p:attrName>
                                        </p:attrNameLst>
                                      </p:cBhvr>
                                      <p:tavLst>
                                        <p:tav tm="0">
                                          <p:val>
                                            <p:strVal val="#ppt_x+0.4"/>
                                          </p:val>
                                        </p:tav>
                                        <p:tav tm="100000">
                                          <p:val>
                                            <p:strVal val="#ppt_x-0.05"/>
                                          </p:val>
                                        </p:tav>
                                      </p:tavLst>
                                    </p:anim>
                                    <p:anim calcmode="lin" valueType="num">
                                      <p:cBhvr>
                                        <p:cTn id="28" dur="800" decel="100000" fill="hold"/>
                                        <p:tgtEl>
                                          <p:spTgt spid="15363"/>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15363"/>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15363"/>
                                        </p:tgtEl>
                                        <p:attrNameLst>
                                          <p:attrName>ppt_y</p:attrName>
                                        </p:attrNameLst>
                                      </p:cBhvr>
                                      <p:tavLst>
                                        <p:tav tm="0">
                                          <p:val>
                                            <p:strVal val="#ppt_y+0.1"/>
                                          </p:val>
                                        </p:tav>
                                        <p:tav tm="100000">
                                          <p:val>
                                            <p:strVal val="#ppt_y"/>
                                          </p:val>
                                        </p:tav>
                                      </p:tavLst>
                                    </p:anim>
                                  </p:childTnLst>
                                </p:cTn>
                              </p:par>
                              <p:par>
                                <p:cTn id="31" presetID="30" presetClass="entr" presetSubtype="0" fill="hold" grpId="0" nodeType="withEffect">
                                  <p:stCondLst>
                                    <p:cond delay="0"/>
                                  </p:stCondLst>
                                  <p:childTnLst>
                                    <p:set>
                                      <p:cBhvr>
                                        <p:cTn id="32" dur="1" fill="hold">
                                          <p:stCondLst>
                                            <p:cond delay="0"/>
                                          </p:stCondLst>
                                        </p:cTn>
                                        <p:tgtEl>
                                          <p:spTgt spid="15364"/>
                                        </p:tgtEl>
                                        <p:attrNameLst>
                                          <p:attrName>style.visibility</p:attrName>
                                        </p:attrNameLst>
                                      </p:cBhvr>
                                      <p:to>
                                        <p:strVal val="visible"/>
                                      </p:to>
                                    </p:set>
                                    <p:animEffect transition="in" filter="fade">
                                      <p:cBhvr>
                                        <p:cTn id="33" dur="800" decel="100000"/>
                                        <p:tgtEl>
                                          <p:spTgt spid="15364"/>
                                        </p:tgtEl>
                                      </p:cBhvr>
                                    </p:animEffect>
                                    <p:anim calcmode="lin" valueType="num">
                                      <p:cBhvr>
                                        <p:cTn id="34" dur="800" decel="100000" fill="hold"/>
                                        <p:tgtEl>
                                          <p:spTgt spid="15364"/>
                                        </p:tgtEl>
                                        <p:attrNameLst>
                                          <p:attrName>style.rotation</p:attrName>
                                        </p:attrNameLst>
                                      </p:cBhvr>
                                      <p:tavLst>
                                        <p:tav tm="0">
                                          <p:val>
                                            <p:fltVal val="-90"/>
                                          </p:val>
                                        </p:tav>
                                        <p:tav tm="100000">
                                          <p:val>
                                            <p:fltVal val="0"/>
                                          </p:val>
                                        </p:tav>
                                      </p:tavLst>
                                    </p:anim>
                                    <p:anim calcmode="lin" valueType="num">
                                      <p:cBhvr>
                                        <p:cTn id="35" dur="800" decel="100000" fill="hold"/>
                                        <p:tgtEl>
                                          <p:spTgt spid="15364"/>
                                        </p:tgtEl>
                                        <p:attrNameLst>
                                          <p:attrName>ppt_x</p:attrName>
                                        </p:attrNameLst>
                                      </p:cBhvr>
                                      <p:tavLst>
                                        <p:tav tm="0">
                                          <p:val>
                                            <p:strVal val="#ppt_x+0.4"/>
                                          </p:val>
                                        </p:tav>
                                        <p:tav tm="100000">
                                          <p:val>
                                            <p:strVal val="#ppt_x-0.05"/>
                                          </p:val>
                                        </p:tav>
                                      </p:tavLst>
                                    </p:anim>
                                    <p:anim calcmode="lin" valueType="num">
                                      <p:cBhvr>
                                        <p:cTn id="36" dur="800" decel="100000" fill="hold"/>
                                        <p:tgtEl>
                                          <p:spTgt spid="15364"/>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15364"/>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1536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8" name="文本框 84998"/>
          <p:cNvSpPr txBox="1"/>
          <p:nvPr/>
        </p:nvSpPr>
        <p:spPr>
          <a:xfrm>
            <a:off x="1524000" y="4876800"/>
            <a:ext cx="3733800" cy="398780"/>
          </a:xfrm>
          <a:prstGeom prst="rect">
            <a:avLst/>
          </a:prstGeom>
          <a:noFill/>
          <a:ln w="9525">
            <a:noFill/>
          </a:ln>
        </p:spPr>
        <p:txBody>
          <a:bodyPr>
            <a:spAutoFit/>
          </a:bodyPr>
          <a:p>
            <a:pPr algn="ctr">
              <a:spcBef>
                <a:spcPct val="50000"/>
              </a:spcBef>
            </a:pPr>
            <a:r>
              <a:rPr lang="zh-CN" altLang="en-US" sz="2000" dirty="0">
                <a:latin typeface="Arial" panose="020B0604020202020204" pitchFamily="34" charset="0"/>
              </a:rPr>
              <a:t>北京，被屠杀中国人尸横城墙</a:t>
            </a:r>
            <a:endParaRPr lang="zh-CN" altLang="en-US" sz="2000" dirty="0">
              <a:latin typeface="Arial" panose="020B0604020202020204" pitchFamily="34" charset="0"/>
            </a:endParaRPr>
          </a:p>
        </p:txBody>
      </p:sp>
      <p:pic>
        <p:nvPicPr>
          <p:cNvPr id="36869" name="图片 84999"/>
          <p:cNvPicPr>
            <a:picLocks noChangeAspect="1"/>
          </p:cNvPicPr>
          <p:nvPr/>
        </p:nvPicPr>
        <p:blipFill>
          <a:blip r:embed="rId1"/>
          <a:stretch>
            <a:fillRect/>
          </a:stretch>
        </p:blipFill>
        <p:spPr>
          <a:xfrm>
            <a:off x="5695950" y="2906713"/>
            <a:ext cx="5562600" cy="3836987"/>
          </a:xfrm>
          <a:prstGeom prst="rect">
            <a:avLst/>
          </a:prstGeom>
          <a:noFill/>
          <a:ln w="9525">
            <a:noFill/>
          </a:ln>
        </p:spPr>
      </p:pic>
      <p:pic>
        <p:nvPicPr>
          <p:cNvPr id="15361" name="Picture 2" descr="八国联军进入大清门"/>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529" y="219053"/>
            <a:ext cx="4882893" cy="386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5361"/>
                                        </p:tgtEl>
                                        <p:attrNameLst>
                                          <p:attrName>style.visibility</p:attrName>
                                        </p:attrNameLst>
                                      </p:cBhvr>
                                      <p:to>
                                        <p:strVal val="visible"/>
                                      </p:to>
                                    </p:set>
                                    <p:anim calcmode="lin" valueType="num">
                                      <p:cBhvr>
                                        <p:cTn id="7" dur="500"/>
                                        <p:tgtEl>
                                          <p:spTgt spid="15361"/>
                                        </p:tgtEl>
                                        <p:attrNameLst>
                                          <p:attrName>ppt_y</p:attrName>
                                        </p:attrNameLst>
                                      </p:cBhvr>
                                      <p:tavLst>
                                        <p:tav tm="0">
                                          <p:val>
                                            <p:strVal val="#ppt_y+#ppt_h*1.125000"/>
                                          </p:val>
                                        </p:tav>
                                        <p:tav tm="100000">
                                          <p:val>
                                            <p:strVal val="#ppt_y"/>
                                          </p:val>
                                        </p:tav>
                                      </p:tavLst>
                                    </p:anim>
                                    <p:animEffect transition="in" filter="wipe(up)">
                                      <p:cBhvr>
                                        <p:cTn id="8" dur="500"/>
                                        <p:tgtEl>
                                          <p:spTgt spid="153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图片 37891" descr="八国联军在紫禁城的乾清宫"/>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637665" y="320675"/>
            <a:ext cx="7413625" cy="5341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4" name="文本框 37893"/>
          <p:cNvSpPr txBox="1">
            <a:spLocks noChangeArrowheads="1"/>
          </p:cNvSpPr>
          <p:nvPr/>
        </p:nvSpPr>
        <p:spPr bwMode="auto">
          <a:xfrm>
            <a:off x="2300260" y="5967423"/>
            <a:ext cx="647700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200" b="1" dirty="0">
                <a:latin typeface="微软雅黑" panose="020B0503020204020204" charset="-122"/>
                <a:ea typeface="微软雅黑" panose="020B0503020204020204" charset="-122"/>
              </a:rPr>
              <a:t>八国联军在紫禁城的乾清宫</a:t>
            </a:r>
            <a:endParaRPr lang="zh-CN" altLang="en-US" sz="32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6081" name="Picture 7" descr="W020080923590079232581"/>
          <p:cNvPicPr>
            <a:picLocks noChangeAspect="1"/>
          </p:cNvPicPr>
          <p:nvPr/>
        </p:nvPicPr>
        <p:blipFill>
          <a:blip r:embed="rId1"/>
          <a:stretch>
            <a:fillRect/>
          </a:stretch>
        </p:blipFill>
        <p:spPr>
          <a:xfrm>
            <a:off x="1524000" y="1268413"/>
            <a:ext cx="4859338" cy="5589587"/>
          </a:xfrm>
          <a:prstGeom prst="rect">
            <a:avLst/>
          </a:prstGeom>
          <a:noFill/>
          <a:ln w="9525">
            <a:noFill/>
          </a:ln>
        </p:spPr>
      </p:pic>
      <p:sp>
        <p:nvSpPr>
          <p:cNvPr id="99336" name="Text Box 8"/>
          <p:cNvSpPr txBox="1"/>
          <p:nvPr/>
        </p:nvSpPr>
        <p:spPr>
          <a:xfrm>
            <a:off x="6716395" y="476250"/>
            <a:ext cx="2891155" cy="6048375"/>
          </a:xfrm>
          <a:prstGeom prst="rect">
            <a:avLst/>
          </a:prstGeom>
          <a:solidFill>
            <a:srgbClr val="B7E2FF"/>
          </a:solidFill>
          <a:ln w="9525">
            <a:noFill/>
          </a:ln>
        </p:spPr>
        <p:txBody>
          <a:bodyPr vert="eaVert" anchor="t">
            <a:spAutoFit/>
          </a:bodyPr>
          <a:p>
            <a:pPr>
              <a:spcBef>
                <a:spcPct val="50000"/>
              </a:spcBef>
            </a:pPr>
            <a:r>
              <a:rPr lang="en-US" altLang="zh-CN" sz="4400" b="1" dirty="0">
                <a:solidFill>
                  <a:schemeClr val="tx2"/>
                </a:solidFill>
                <a:latin typeface="Arial" panose="020B0604020202020204" pitchFamily="34" charset="0"/>
                <a:ea typeface="黑体" panose="02010609060101010101" pitchFamily="2" charset="-122"/>
              </a:rPr>
              <a:t>     </a:t>
            </a:r>
            <a:r>
              <a:rPr lang="zh-CN" altLang="en-US" sz="4400" b="1" dirty="0">
                <a:solidFill>
                  <a:srgbClr val="000C0C"/>
                </a:solidFill>
                <a:latin typeface="Arial" panose="020B0604020202020204" pitchFamily="34" charset="0"/>
                <a:ea typeface="黑体" panose="02010609060101010101" pitchFamily="2" charset="-122"/>
              </a:rPr>
              <a:t>经此抢劫，中国“自元明以来之积蓄，上自典章文物，下至国宝奇珍，扫地遂尽。”</a:t>
            </a:r>
            <a:endParaRPr lang="zh-CN" altLang="en-US" sz="4400" b="1" dirty="0">
              <a:solidFill>
                <a:srgbClr val="000C0C"/>
              </a:solidFill>
              <a:latin typeface="Arial" panose="020B0604020202020204" pitchFamily="34" charset="0"/>
              <a:ea typeface="黑体" panose="02010609060101010101" pitchFamily="2" charset="-122"/>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6" name="文本框 33795"/>
          <p:cNvSpPr txBox="1"/>
          <p:nvPr/>
        </p:nvSpPr>
        <p:spPr>
          <a:xfrm>
            <a:off x="1524000" y="4953000"/>
            <a:ext cx="8763000" cy="1714500"/>
          </a:xfrm>
          <a:prstGeom prst="rect">
            <a:avLst/>
          </a:prstGeom>
          <a:noFill/>
          <a:ln w="9525">
            <a:noFill/>
          </a:ln>
        </p:spPr>
        <p:txBody>
          <a:bodyPr>
            <a:spAutoFit/>
          </a:bodyPr>
          <a:p>
            <a:pPr>
              <a:lnSpc>
                <a:spcPct val="130000"/>
              </a:lnSpc>
              <a:spcBef>
                <a:spcPct val="50000"/>
              </a:spcBef>
            </a:pPr>
            <a:r>
              <a:rPr lang="zh-CN" altLang="en-US" sz="2400" dirty="0">
                <a:solidFill>
                  <a:srgbClr val="0033CC"/>
                </a:solidFill>
                <a:latin typeface="楷体_GB2312" panose="02010609030101010101"/>
              </a:rPr>
              <a:t>八国联军攻入北京之后，慈禧仓皇出逃。</a:t>
            </a:r>
            <a:r>
              <a:rPr lang="en-US" altLang="zh-CN" sz="2400" dirty="0">
                <a:solidFill>
                  <a:srgbClr val="0033CC"/>
                </a:solidFill>
                <a:latin typeface="楷体_GB2312" panose="02010609030101010101"/>
              </a:rPr>
              <a:t>1900</a:t>
            </a:r>
            <a:r>
              <a:rPr lang="zh-CN" altLang="en-US" sz="2400" dirty="0">
                <a:solidFill>
                  <a:srgbClr val="0033CC"/>
                </a:solidFill>
                <a:latin typeface="楷体_GB2312" panose="02010609030101010101"/>
              </a:rPr>
              <a:t>年</a:t>
            </a:r>
            <a:r>
              <a:rPr lang="en-US" altLang="zh-CN" sz="2400" dirty="0">
                <a:solidFill>
                  <a:srgbClr val="0033CC"/>
                </a:solidFill>
                <a:latin typeface="楷体_GB2312" panose="02010609030101010101"/>
              </a:rPr>
              <a:t>9</a:t>
            </a:r>
            <a:r>
              <a:rPr lang="zh-CN" altLang="en-US" sz="2400" dirty="0">
                <a:solidFill>
                  <a:srgbClr val="0033CC"/>
                </a:solidFill>
                <a:latin typeface="楷体_GB2312" panose="02010609030101010101"/>
              </a:rPr>
              <a:t>月</a:t>
            </a:r>
            <a:r>
              <a:rPr lang="en-US" altLang="zh-CN" sz="2400" dirty="0">
                <a:solidFill>
                  <a:srgbClr val="0033CC"/>
                </a:solidFill>
                <a:latin typeface="楷体_GB2312" panose="02010609030101010101"/>
              </a:rPr>
              <a:t>7</a:t>
            </a:r>
            <a:r>
              <a:rPr lang="zh-CN" altLang="en-US" sz="2400" dirty="0">
                <a:solidFill>
                  <a:srgbClr val="0033CC"/>
                </a:solidFill>
                <a:latin typeface="楷体_GB2312" panose="02010609030101010101"/>
              </a:rPr>
              <a:t>日上谕：“义和团实为肇祸之由，今欲拔本塞源，非痛加划除不可。”</a:t>
            </a:r>
            <a:endParaRPr lang="zh-CN" altLang="en-US" sz="2400" dirty="0">
              <a:solidFill>
                <a:srgbClr val="0033CC"/>
              </a:solidFill>
              <a:latin typeface="楷体_GB2312" panose="02010609030101010101"/>
            </a:endParaRPr>
          </a:p>
          <a:p>
            <a:pPr>
              <a:lnSpc>
                <a:spcPct val="130000"/>
              </a:lnSpc>
              <a:spcBef>
                <a:spcPct val="50000"/>
              </a:spcBef>
            </a:pPr>
            <a:r>
              <a:rPr lang="zh-CN" altLang="en-US" sz="2400" dirty="0">
                <a:solidFill>
                  <a:srgbClr val="0033CC"/>
                </a:solidFill>
                <a:latin typeface="楷体_GB2312" panose="02010609030101010101"/>
              </a:rPr>
              <a:t>        </a:t>
            </a:r>
            <a:r>
              <a:rPr lang="en-US" altLang="zh-CN" sz="2400" dirty="0">
                <a:solidFill>
                  <a:srgbClr val="0033CC"/>
                </a:solidFill>
                <a:latin typeface="Arial" panose="020B0604020202020204" pitchFamily="34" charset="0"/>
              </a:rPr>
              <a:t>——</a:t>
            </a:r>
            <a:r>
              <a:rPr lang="zh-CN" altLang="en-US" sz="2400" dirty="0">
                <a:solidFill>
                  <a:srgbClr val="0033CC"/>
                </a:solidFill>
                <a:latin typeface="楷体_GB2312" panose="02010609030101010101"/>
              </a:rPr>
              <a:t>金家瑞，林淑惠 </a:t>
            </a:r>
            <a:r>
              <a:rPr lang="en-US" altLang="zh-CN" sz="2400" dirty="0">
                <a:solidFill>
                  <a:srgbClr val="0033CC"/>
                </a:solidFill>
                <a:latin typeface="楷体_GB2312" panose="02010609030101010101"/>
              </a:rPr>
              <a:t>《</a:t>
            </a:r>
            <a:r>
              <a:rPr lang="zh-CN" altLang="en-US" sz="2400" dirty="0">
                <a:solidFill>
                  <a:srgbClr val="0033CC"/>
                </a:solidFill>
                <a:latin typeface="楷体_GB2312" panose="02010609030101010101"/>
              </a:rPr>
              <a:t>有关义和团上谕</a:t>
            </a:r>
            <a:r>
              <a:rPr lang="en-US" altLang="zh-CN" sz="2400" dirty="0">
                <a:solidFill>
                  <a:srgbClr val="0033CC"/>
                </a:solidFill>
                <a:latin typeface="楷体_GB2312" panose="02010609030101010101"/>
              </a:rPr>
              <a:t>》</a:t>
            </a:r>
            <a:endParaRPr lang="en-US" altLang="zh-CN" sz="2400" dirty="0">
              <a:solidFill>
                <a:srgbClr val="0033CC"/>
              </a:solidFill>
              <a:latin typeface="楷体_GB2312" panose="02010609030101010101"/>
            </a:endParaRPr>
          </a:p>
        </p:txBody>
      </p:sp>
      <p:pic>
        <p:nvPicPr>
          <p:cNvPr id="37891" name="图片 33797"/>
          <p:cNvPicPr>
            <a:picLocks noChangeAspect="1"/>
          </p:cNvPicPr>
          <p:nvPr/>
        </p:nvPicPr>
        <p:blipFill>
          <a:blip r:embed="rId1"/>
          <a:stretch>
            <a:fillRect/>
          </a:stretch>
        </p:blipFill>
        <p:spPr>
          <a:xfrm>
            <a:off x="1720850" y="571500"/>
            <a:ext cx="6737350" cy="4176713"/>
          </a:xfrm>
          <a:prstGeom prst="rect">
            <a:avLst/>
          </a:prstGeom>
          <a:noFill/>
          <a:ln w="9525">
            <a:noFill/>
          </a:ln>
        </p:spPr>
      </p:pic>
      <p:sp>
        <p:nvSpPr>
          <p:cNvPr id="37892" name="文本框 33798"/>
          <p:cNvSpPr txBox="1"/>
          <p:nvPr/>
        </p:nvSpPr>
        <p:spPr>
          <a:xfrm>
            <a:off x="9001125" y="4048125"/>
            <a:ext cx="2209800" cy="398780"/>
          </a:xfrm>
          <a:prstGeom prst="rect">
            <a:avLst/>
          </a:prstGeom>
          <a:noFill/>
          <a:ln w="9525">
            <a:noFill/>
          </a:ln>
        </p:spPr>
        <p:txBody>
          <a:bodyPr>
            <a:spAutoFit/>
          </a:bodyPr>
          <a:p>
            <a:pPr algn="ctr">
              <a:spcBef>
                <a:spcPct val="50000"/>
              </a:spcBef>
            </a:pPr>
            <a:r>
              <a:rPr lang="zh-CN" altLang="en-US" sz="2000" dirty="0">
                <a:latin typeface="Arial" panose="020B0604020202020204" pitchFamily="34" charset="0"/>
              </a:rPr>
              <a:t>慈禧出逃</a:t>
            </a:r>
            <a:endParaRPr lang="zh-CN" altLang="en-US" sz="2000"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796"/>
                                        </p:tgtEl>
                                        <p:attrNameLst>
                                          <p:attrName>style.visibility</p:attrName>
                                        </p:attrNameLst>
                                      </p:cBhvr>
                                      <p:to>
                                        <p:strVal val="visible"/>
                                      </p:to>
                                    </p:set>
                                    <p:animEffect transition="in" filter="blinds(horizontal)">
                                      <p:cBhvr>
                                        <p:cTn id="7" dur="500"/>
                                        <p:tgtEl>
                                          <p:spTgt spid="33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258445" y="175260"/>
            <a:ext cx="6339840" cy="3244850"/>
          </a:xfrm>
          <a:prstGeom prst="rect">
            <a:avLst/>
          </a:prstGeom>
        </p:spPr>
      </p:pic>
      <p:pic>
        <p:nvPicPr>
          <p:cNvPr id="3" name="图片 2"/>
          <p:cNvPicPr>
            <a:picLocks noChangeAspect="1"/>
          </p:cNvPicPr>
          <p:nvPr/>
        </p:nvPicPr>
        <p:blipFill>
          <a:blip r:embed="rId2"/>
          <a:stretch>
            <a:fillRect/>
          </a:stretch>
        </p:blipFill>
        <p:spPr>
          <a:xfrm>
            <a:off x="6801485" y="175260"/>
            <a:ext cx="4743450" cy="3562350"/>
          </a:xfrm>
          <a:prstGeom prst="rect">
            <a:avLst/>
          </a:prstGeom>
        </p:spPr>
      </p:pic>
      <p:pic>
        <p:nvPicPr>
          <p:cNvPr id="4" name="图片 3"/>
          <p:cNvPicPr>
            <a:picLocks noChangeAspect="1"/>
          </p:cNvPicPr>
          <p:nvPr/>
        </p:nvPicPr>
        <p:blipFill>
          <a:blip r:embed="rId3"/>
          <a:stretch>
            <a:fillRect/>
          </a:stretch>
        </p:blipFill>
        <p:spPr>
          <a:xfrm>
            <a:off x="3441065" y="3490595"/>
            <a:ext cx="2914650" cy="3343275"/>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780415" y="1381125"/>
            <a:ext cx="4991100" cy="4076700"/>
          </a:xfrm>
          <a:prstGeom prst="rect">
            <a:avLst/>
          </a:prstGeom>
        </p:spPr>
      </p:pic>
      <p:pic>
        <p:nvPicPr>
          <p:cNvPr id="5" name="图片 4"/>
          <p:cNvPicPr>
            <a:picLocks noChangeAspect="1"/>
          </p:cNvPicPr>
          <p:nvPr/>
        </p:nvPicPr>
        <p:blipFill>
          <a:blip r:embed="rId2"/>
          <a:stretch>
            <a:fillRect/>
          </a:stretch>
        </p:blipFill>
        <p:spPr>
          <a:xfrm>
            <a:off x="5942965" y="1400175"/>
            <a:ext cx="5648960" cy="4057650"/>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6948170" y="763905"/>
            <a:ext cx="4762500" cy="5543550"/>
          </a:xfrm>
          <a:prstGeom prst="rect">
            <a:avLst/>
          </a:prstGeom>
        </p:spPr>
      </p:pic>
      <p:sp>
        <p:nvSpPr>
          <p:cNvPr id="3" name="文本框 2"/>
          <p:cNvSpPr txBox="1"/>
          <p:nvPr/>
        </p:nvSpPr>
        <p:spPr>
          <a:xfrm>
            <a:off x="220345" y="374650"/>
            <a:ext cx="6483985" cy="6000750"/>
          </a:xfrm>
          <a:prstGeom prst="rect">
            <a:avLst/>
          </a:prstGeom>
          <a:noFill/>
        </p:spPr>
        <p:txBody>
          <a:bodyPr wrap="square" rtlCol="0" anchor="t">
            <a:spAutoFit/>
          </a:bodyPr>
          <a:p>
            <a:r>
              <a:rPr lang="en-US" altLang="zh-CN"/>
              <a:t>  </a:t>
            </a:r>
            <a:r>
              <a:rPr lang="en-US" altLang="zh-CN" sz="2400"/>
              <a:t>  </a:t>
            </a:r>
            <a:r>
              <a:rPr lang="zh-CN" altLang="en-US" sz="2400"/>
              <a:t>1900年6月，英美帝国主义与清南方各省督抚达成“东南互保”协议。义和团运动兴起后，英国深恐波及属其势力范围的长江流域，便策动两江总督刘坤一、湖广总督张之洞等与列强合作，经买办官僚盛宣怀从中牵线策划，由上海道台余联沅出面，与各国驻沪领事商定《东南保护约款》和《保护上海城厢内外章程》，规定上海租界归各国共同保护，长江及苏杭内地均归各省督抚保护。清室向十一国宣战后，两江总督刘坤一、湖广总督张之洞、两广总督李鸿章和闽浙总督许应骙、四川总督奎俊、铁路大臣盛宣怀、山东巡抚袁世凯，即和各参战国达成协议，称东南互保。他们称皇室诏令是义和团胁持下的“矫诏、乱命”，在东南各省违抗支持义和团的命令。此举使得清廷颜面扫地，革命势力得到发展。</a:t>
            </a:r>
            <a:endParaRPr lang="zh-CN" altLang="en-US" sz="240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图片 34817" descr="13"/>
          <p:cNvPicPr>
            <a:picLocks noChangeAspect="1" noChangeArrowheads="1"/>
          </p:cNvPicPr>
          <p:nvPr/>
        </p:nvPicPr>
        <p:blipFill>
          <a:blip r:embed="rId1">
            <a:extLst>
              <a:ext uri="{28A0092B-C50C-407E-A947-70E740481C1C}">
                <a14:useLocalDpi xmlns:a14="http://schemas.microsoft.com/office/drawing/2010/main" val="0"/>
              </a:ext>
            </a:extLst>
          </a:blip>
          <a:srcRect b="6396"/>
          <a:stretch>
            <a:fillRect/>
          </a:stretch>
        </p:blipFill>
        <p:spPr bwMode="auto">
          <a:xfrm>
            <a:off x="490220" y="371475"/>
            <a:ext cx="5922645" cy="3868420"/>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4819" name="矩形 34818"/>
          <p:cNvSpPr>
            <a:spLocks noChangeArrowheads="1"/>
          </p:cNvSpPr>
          <p:nvPr/>
        </p:nvSpPr>
        <p:spPr bwMode="auto">
          <a:xfrm>
            <a:off x="1614458" y="4310068"/>
            <a:ext cx="8642350" cy="224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50000"/>
              </a:lnSpc>
            </a:pPr>
            <a:r>
              <a:rPr lang="en-US" altLang="zh-CN" sz="2400" b="1" dirty="0">
                <a:latin typeface="微软雅黑" panose="020B0503020204020204" charset="-122"/>
                <a:ea typeface="微软雅黑" panose="020B0503020204020204" charset="-122"/>
              </a:rPr>
              <a:t>《</a:t>
            </a:r>
            <a:r>
              <a:rPr lang="zh-CN" altLang="en-US" sz="2400" b="1" dirty="0">
                <a:latin typeface="微软雅黑" panose="020B0503020204020204" charset="-122"/>
                <a:ea typeface="微软雅黑" panose="020B0503020204020204" charset="-122"/>
              </a:rPr>
              <a:t>辛丑条约</a:t>
            </a:r>
            <a:r>
              <a:rPr lang="en-US" altLang="zh-CN" sz="2400" b="1" dirty="0">
                <a:latin typeface="微软雅黑" panose="020B0503020204020204" charset="-122"/>
                <a:ea typeface="微软雅黑" panose="020B0503020204020204" charset="-122"/>
              </a:rPr>
              <a:t>》</a:t>
            </a:r>
            <a:r>
              <a:rPr lang="zh-CN" altLang="en-US" sz="2400" b="1" dirty="0">
                <a:latin typeface="微软雅黑" panose="020B0503020204020204" charset="-122"/>
                <a:ea typeface="微软雅黑" panose="020B0503020204020204" charset="-122"/>
              </a:rPr>
              <a:t>签订图</a:t>
            </a:r>
            <a:endParaRPr lang="zh-CN" altLang="en-US" sz="2400" dirty="0">
              <a:latin typeface="微软雅黑" panose="020B0503020204020204" charset="-122"/>
              <a:ea typeface="微软雅黑" panose="020B0503020204020204" charset="-122"/>
            </a:endParaRPr>
          </a:p>
          <a:p>
            <a:pPr>
              <a:lnSpc>
                <a:spcPct val="150000"/>
              </a:lnSpc>
            </a:pPr>
            <a:r>
              <a:rPr lang="zh-CN" altLang="en-US" sz="2400" dirty="0">
                <a:latin typeface="微软雅黑" panose="020B0503020204020204" charset="-122"/>
                <a:ea typeface="微软雅黑" panose="020B0503020204020204" charset="-122"/>
              </a:rPr>
              <a:t>　　</a:t>
            </a:r>
            <a:r>
              <a:rPr lang="en-US" altLang="zh-CN" sz="2400" dirty="0">
                <a:latin typeface="微软雅黑" panose="020B0503020204020204" charset="-122"/>
                <a:ea typeface="微软雅黑" panose="020B0503020204020204" charset="-122"/>
              </a:rPr>
              <a:t>1901</a:t>
            </a:r>
            <a:r>
              <a:rPr lang="zh-CN" altLang="en-US" sz="2400" dirty="0">
                <a:latin typeface="微软雅黑" panose="020B0503020204020204" charset="-122"/>
                <a:ea typeface="微软雅黑" panose="020B0503020204020204" charset="-122"/>
              </a:rPr>
              <a:t>年</a:t>
            </a:r>
            <a:r>
              <a:rPr lang="en-US" altLang="zh-CN" sz="2400" dirty="0">
                <a:latin typeface="微软雅黑" panose="020B0503020204020204" charset="-122"/>
                <a:ea typeface="微软雅黑" panose="020B0503020204020204" charset="-122"/>
              </a:rPr>
              <a:t>9</a:t>
            </a:r>
            <a:r>
              <a:rPr lang="zh-CN" altLang="en-US" sz="2400" dirty="0">
                <a:latin typeface="微软雅黑" panose="020B0503020204020204" charset="-122"/>
                <a:ea typeface="微软雅黑" panose="020B0503020204020204" charset="-122"/>
              </a:rPr>
              <a:t>月</a:t>
            </a:r>
            <a:r>
              <a:rPr lang="en-US" altLang="zh-CN" sz="2400" dirty="0">
                <a:latin typeface="微软雅黑" panose="020B0503020204020204" charset="-122"/>
                <a:ea typeface="微软雅黑" panose="020B0503020204020204" charset="-122"/>
              </a:rPr>
              <a:t>7</a:t>
            </a:r>
            <a:r>
              <a:rPr lang="zh-CN" altLang="en-US" sz="2400" dirty="0">
                <a:latin typeface="微软雅黑" panose="020B0503020204020204" charset="-122"/>
                <a:ea typeface="微软雅黑" panose="020B0503020204020204" charset="-122"/>
              </a:rPr>
              <a:t>日清政府与德、俄、英、法等十一个帝国主义国家签订了空前丧权辱国的</a:t>
            </a:r>
            <a:r>
              <a:rPr lang="en-US" altLang="zh-CN" sz="2400" dirty="0">
                <a:latin typeface="微软雅黑" panose="020B0503020204020204" charset="-122"/>
                <a:ea typeface="微软雅黑" panose="020B0503020204020204" charset="-122"/>
              </a:rPr>
              <a:t>《</a:t>
            </a:r>
            <a:r>
              <a:rPr lang="zh-CN" altLang="en-US" sz="2400" dirty="0">
                <a:latin typeface="微软雅黑" panose="020B0503020204020204" charset="-122"/>
                <a:ea typeface="微软雅黑" panose="020B0503020204020204" charset="-122"/>
              </a:rPr>
              <a:t>辛丑条约</a:t>
            </a:r>
            <a:r>
              <a:rPr lang="en-US" altLang="zh-CN" sz="2400" dirty="0">
                <a:latin typeface="微软雅黑" panose="020B0503020204020204" charset="-122"/>
                <a:ea typeface="微软雅黑" panose="020B0503020204020204" charset="-122"/>
              </a:rPr>
              <a:t>》</a:t>
            </a:r>
            <a:r>
              <a:rPr lang="zh-CN" altLang="en-US" sz="2400" dirty="0">
                <a:latin typeface="微软雅黑" panose="020B0503020204020204" charset="-122"/>
                <a:ea typeface="微软雅黑" panose="020B0503020204020204" charset="-122"/>
              </a:rPr>
              <a:t>。这就是李鸿章和庆亲王奕劻代表清政府与各国列强签约时的情景。</a:t>
            </a:r>
            <a:endParaRPr lang="zh-CN" altLang="en-US" sz="2400" dirty="0">
              <a:latin typeface="微软雅黑" panose="020B0503020204020204" charset="-122"/>
              <a:ea typeface="微软雅黑" panose="020B0503020204020204" charset="-122"/>
            </a:endParaRPr>
          </a:p>
        </p:txBody>
      </p:sp>
      <p:pic>
        <p:nvPicPr>
          <p:cNvPr id="49153" name="Picture 4" descr="辛丑条约签字"/>
          <p:cNvPicPr>
            <a:picLocks noChangeAspect="1"/>
          </p:cNvPicPr>
          <p:nvPr/>
        </p:nvPicPr>
        <p:blipFill>
          <a:blip r:embed="rId2"/>
          <a:stretch>
            <a:fillRect/>
          </a:stretch>
        </p:blipFill>
        <p:spPr>
          <a:xfrm>
            <a:off x="7535545" y="60960"/>
            <a:ext cx="4004310" cy="466534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fade">
                                      <p:cBhvr>
                                        <p:cTn id="7" dur="800" decel="100000"/>
                                        <p:tgtEl>
                                          <p:spTgt spid="19457"/>
                                        </p:tgtEl>
                                      </p:cBhvr>
                                    </p:animEffect>
                                    <p:anim calcmode="lin" valueType="num">
                                      <p:cBhvr>
                                        <p:cTn id="8" dur="800" decel="100000" fill="hold"/>
                                        <p:tgtEl>
                                          <p:spTgt spid="19457"/>
                                        </p:tgtEl>
                                        <p:attrNameLst>
                                          <p:attrName>style.rotation</p:attrName>
                                        </p:attrNameLst>
                                      </p:cBhvr>
                                      <p:tavLst>
                                        <p:tav tm="0">
                                          <p:val>
                                            <p:fltVal val="-90"/>
                                          </p:val>
                                        </p:tav>
                                        <p:tav tm="100000">
                                          <p:val>
                                            <p:fltVal val="0"/>
                                          </p:val>
                                        </p:tav>
                                      </p:tavLst>
                                    </p:anim>
                                    <p:anim calcmode="lin" valueType="num">
                                      <p:cBhvr>
                                        <p:cTn id="9" dur="800" decel="100000" fill="hold"/>
                                        <p:tgtEl>
                                          <p:spTgt spid="19457"/>
                                        </p:tgtEl>
                                        <p:attrNameLst>
                                          <p:attrName>ppt_x</p:attrName>
                                        </p:attrNameLst>
                                      </p:cBhvr>
                                      <p:tavLst>
                                        <p:tav tm="0">
                                          <p:val>
                                            <p:strVal val="#ppt_x+0.4"/>
                                          </p:val>
                                        </p:tav>
                                        <p:tav tm="100000">
                                          <p:val>
                                            <p:strVal val="#ppt_x-0.05"/>
                                          </p:val>
                                        </p:tav>
                                      </p:tavLst>
                                    </p:anim>
                                    <p:anim calcmode="lin" valueType="num">
                                      <p:cBhvr>
                                        <p:cTn id="10" dur="800" decel="100000" fill="hold"/>
                                        <p:tgtEl>
                                          <p:spTgt spid="1945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945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945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34819"/>
                                        </p:tgtEl>
                                        <p:attrNameLst>
                                          <p:attrName>style.visibility</p:attrName>
                                        </p:attrNameLst>
                                      </p:cBhvr>
                                      <p:to>
                                        <p:strVal val="visible"/>
                                      </p:to>
                                    </p:set>
                                    <p:anim calcmode="discrete" valueType="clr">
                                      <p:cBhvr override="childStyle">
                                        <p:cTn id="17" dur="80"/>
                                        <p:tgtEl>
                                          <p:spTgt spid="34819"/>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34819"/>
                                        </p:tgtEl>
                                        <p:attrNameLst>
                                          <p:attrName>fillcolor</p:attrName>
                                        </p:attrNameLst>
                                      </p:cBhvr>
                                      <p:tavLst>
                                        <p:tav tm="0">
                                          <p:val>
                                            <p:clrVal>
                                              <a:schemeClr val="accent2"/>
                                            </p:clrVal>
                                          </p:val>
                                        </p:tav>
                                        <p:tav tm="50000">
                                          <p:val>
                                            <p:clrVal>
                                              <a:schemeClr val="hlink"/>
                                            </p:clrVal>
                                          </p:val>
                                        </p:tav>
                                      </p:tavLst>
                                    </p:anim>
                                    <p:set>
                                      <p:cBhvr>
                                        <p:cTn id="19" dur="80"/>
                                        <p:tgtEl>
                                          <p:spTgt spid="3481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5" name="矩形 17410"/>
          <p:cNvSpPr/>
          <p:nvPr/>
        </p:nvSpPr>
        <p:spPr>
          <a:xfrm>
            <a:off x="976630" y="204470"/>
            <a:ext cx="4260850" cy="583565"/>
          </a:xfrm>
          <a:prstGeom prst="rect">
            <a:avLst/>
          </a:prstGeom>
          <a:noFill/>
          <a:ln w="9525">
            <a:noFill/>
            <a:miter/>
          </a:ln>
          <a:extLst>
            <a:ext uri="{909E8E84-426E-40DD-AFC4-6F175D3DCCD1}">
              <a14:hiddenFill xmlns:a14="http://schemas.microsoft.com/office/drawing/2010/main">
                <a:solidFill>
                  <a:schemeClr val="bg1"/>
                </a:solidFill>
              </a14:hiddenFill>
            </a:ext>
          </a:extLst>
        </p:spPr>
        <p:txBody>
          <a:bodyPr wrap="square" anchor="t">
            <a:spAutoFit/>
          </a:bodyPr>
          <a:p>
            <a:pPr lvl="0" algn="just" fontAlgn="base"/>
            <a:r>
              <a:rPr lang="zh-CN" altLang="en-US" sz="3200" b="1" strike="noStrike" noProof="1" dirty="0">
                <a:solidFill>
                  <a:schemeClr val="tx1"/>
                </a:solidFill>
                <a:effectLst/>
                <a:latin typeface="华文中宋" panose="02010600040101010101" charset="-122"/>
                <a:ea typeface="华文中宋" panose="02010600040101010101" charset="-122"/>
                <a:cs typeface="+mn-ea"/>
                <a:sym typeface="Arial" panose="020B0604020202020204"/>
              </a:rPr>
              <a:t>结果：</a:t>
            </a:r>
            <a:r>
              <a:rPr lang="zh-CN" altLang="en-US" sz="2800" b="1" dirty="0">
                <a:solidFill>
                  <a:srgbClr val="FF0000"/>
                </a:solidFill>
                <a:effectLst/>
                <a:latin typeface="华文中宋" panose="02010600040101010101" charset="-122"/>
                <a:ea typeface="华文中宋" panose="02010600040101010101" charset="-122"/>
                <a:cs typeface="+mn-ea"/>
                <a:sym typeface="Arial" panose="020B0604020202020204"/>
              </a:rPr>
              <a:t>签订《辛丑条约》</a:t>
            </a:r>
            <a:endParaRPr lang="zh-CN" altLang="en-US" sz="2400" b="1" strike="noStrike" noProof="1" dirty="0">
              <a:solidFill>
                <a:srgbClr val="C00000"/>
              </a:solidFill>
              <a:effectLst/>
              <a:latin typeface="楷体" panose="02010609060101010101" charset="-122"/>
              <a:ea typeface="楷体" panose="02010609060101010101" charset="-122"/>
              <a:cs typeface="+mn-ea"/>
              <a:sym typeface="Arial" panose="020B0604020202020204"/>
            </a:endParaRPr>
          </a:p>
        </p:txBody>
      </p:sp>
      <p:graphicFrame>
        <p:nvGraphicFramePr>
          <p:cNvPr id="431183" name="Group 79"/>
          <p:cNvGraphicFramePr>
            <a:graphicFrameLocks noGrp="1"/>
          </p:cNvGraphicFramePr>
          <p:nvPr>
            <p:custDataLst>
              <p:tags r:id="rId1"/>
            </p:custDataLst>
          </p:nvPr>
        </p:nvGraphicFramePr>
        <p:xfrm>
          <a:off x="232410" y="866775"/>
          <a:ext cx="11790680" cy="6054725"/>
        </p:xfrm>
        <a:graphic>
          <a:graphicData uri="http://schemas.openxmlformats.org/drawingml/2006/table">
            <a:tbl>
              <a:tblPr/>
              <a:tblGrid>
                <a:gridCol w="5782945"/>
                <a:gridCol w="6007735"/>
              </a:tblGrid>
              <a:tr h="640080">
                <a:tc>
                  <a:txBody>
                    <a:bodyPr/>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anose="020B0503020204020204" charset="-122"/>
                          <a:ea typeface="微软雅黑" panose="020B0503020204020204" charset="-122"/>
                          <a:cs typeface="Times New Roman" panose="02020603050405020304" pitchFamily="18" charset="0"/>
                        </a:rPr>
                        <a:t>条约内容</a:t>
                      </a:r>
                      <a:endParaRPr kumimoji="0" lang="zh-CN" altLang="en-US" sz="2800" b="1" i="0" u="none" strike="noStrike" cap="none" normalizeH="0" baseline="0" smtClean="0">
                        <a:ln>
                          <a:noFill/>
                        </a:ln>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2800" b="1" i="0" u="none" strike="noStrike" cap="none" normalizeH="0" baseline="0" smtClean="0">
                          <a:ln>
                            <a:noFill/>
                          </a:ln>
                          <a:solidFill>
                            <a:srgbClr val="0000FF"/>
                          </a:solidFill>
                          <a:effectLst/>
                          <a:latin typeface="微软雅黑" panose="020B0503020204020204" charset="-122"/>
                          <a:ea typeface="微软雅黑" panose="020B0503020204020204" charset="-122"/>
                          <a:cs typeface="Times New Roman" panose="02020603050405020304" pitchFamily="18" charset="0"/>
                        </a:rPr>
                        <a:t>主要危害</a:t>
                      </a:r>
                      <a:endParaRPr kumimoji="0" lang="zh-CN" altLang="en-US" sz="2800" b="1" i="0" u="none" strike="noStrike" cap="none" normalizeH="0" baseline="0" smtClean="0">
                        <a:ln>
                          <a:noFill/>
                        </a:ln>
                        <a:solidFill>
                          <a:srgbClr val="0000FF"/>
                        </a:solidFill>
                        <a:effectLst/>
                        <a:latin typeface="微软雅黑" panose="020B0503020204020204" charset="-122"/>
                        <a:ea typeface="微软雅黑" panose="020B0503020204020204"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90550">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rPr>
                        <a:t>惩办</a:t>
                      </a:r>
                      <a:r>
                        <a:rPr kumimoji="0" lang="en-US" altLang="zh-CN"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rPr>
                        <a:t>“</a:t>
                      </a:r>
                      <a:r>
                        <a:rPr kumimoji="0" lang="zh-CN" altLang="en-US"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rPr>
                        <a:t>首祸诸臣</a:t>
                      </a:r>
                      <a:r>
                        <a:rPr kumimoji="0" lang="en-US" altLang="zh-CN"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rPr>
                        <a:t>”</a:t>
                      </a:r>
                      <a:endParaRPr kumimoji="0" lang="en-US" altLang="zh-CN"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2800" b="0" i="0" u="none" strike="noStrike" cap="none" normalizeH="0" baseline="0" smtClean="0">
                        <a:ln>
                          <a:noFill/>
                        </a:ln>
                        <a:solidFill>
                          <a:srgbClr val="0000FF"/>
                        </a:solidFill>
                        <a:effectLst/>
                        <a:latin typeface="华文中宋" panose="02010600040101010101" charset="-122"/>
                        <a:ea typeface="华文中宋" panose="02010600040101010101" charset="-122"/>
                        <a:cs typeface="华文中宋" panose="02010600040101010101"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46785">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800" b="0" i="0" u="none" strike="noStrike" cap="none" normalizeH="0" baseline="0" smtClean="0">
                          <a:ln>
                            <a:noFill/>
                          </a:ln>
                          <a:effectLst/>
                          <a:latin typeface="Arial" panose="020B0604020202020204" pitchFamily="34" charset="0"/>
                          <a:ea typeface="华文中宋" panose="02010600040101010101" charset="-122"/>
                          <a:cs typeface="Arial" panose="020B0604020202020204" pitchFamily="34" charset="0"/>
                        </a:rPr>
                        <a:t>赔偿各国白银</a:t>
                      </a:r>
                      <a:r>
                        <a:rPr kumimoji="0" lang="en-US" altLang="zh-CN" sz="2800" b="0" i="0" u="none" strike="noStrike" cap="none" normalizeH="0" baseline="0" smtClean="0">
                          <a:ln>
                            <a:noFill/>
                          </a:ln>
                          <a:effectLst/>
                          <a:latin typeface="Arial" panose="020B0604020202020204" pitchFamily="34" charset="0"/>
                          <a:ea typeface="华文中宋" panose="02010600040101010101" charset="-122"/>
                          <a:cs typeface="Arial" panose="020B0604020202020204" pitchFamily="34" charset="0"/>
                        </a:rPr>
                        <a:t>4.5</a:t>
                      </a:r>
                      <a:r>
                        <a:rPr kumimoji="0" lang="zh-CN" altLang="en-US" sz="2800" b="0" i="0" u="none" strike="noStrike" cap="none" normalizeH="0" baseline="0" smtClean="0">
                          <a:ln>
                            <a:noFill/>
                          </a:ln>
                          <a:effectLst/>
                          <a:latin typeface="Arial" panose="020B0604020202020204" pitchFamily="34" charset="0"/>
                          <a:ea typeface="华文中宋" panose="02010600040101010101" charset="-122"/>
                          <a:cs typeface="Arial" panose="020B0604020202020204" pitchFamily="34" charset="0"/>
                        </a:rPr>
                        <a:t>亿两，分</a:t>
                      </a:r>
                      <a:r>
                        <a:rPr kumimoji="0" lang="en-US" altLang="zh-CN" sz="2800" b="0" i="0" u="none" strike="noStrike" cap="none" normalizeH="0" baseline="0" smtClean="0">
                          <a:ln>
                            <a:noFill/>
                          </a:ln>
                          <a:effectLst/>
                          <a:latin typeface="Arial" panose="020B0604020202020204" pitchFamily="34" charset="0"/>
                          <a:ea typeface="华文中宋" panose="02010600040101010101" charset="-122"/>
                          <a:cs typeface="Arial" panose="020B0604020202020204" pitchFamily="34" charset="0"/>
                        </a:rPr>
                        <a:t>39</a:t>
                      </a:r>
                      <a:r>
                        <a:rPr kumimoji="0" lang="zh-CN" altLang="en-US" sz="2800" b="0" i="0" u="none" strike="noStrike" cap="none" normalizeH="0" baseline="0" smtClean="0">
                          <a:ln>
                            <a:noFill/>
                          </a:ln>
                          <a:effectLst/>
                          <a:latin typeface="Arial" panose="020B0604020202020204" pitchFamily="34" charset="0"/>
                          <a:ea typeface="华文中宋" panose="02010600040101010101" charset="-122"/>
                          <a:cs typeface="Arial" panose="020B0604020202020204" pitchFamily="34" charset="0"/>
                        </a:rPr>
                        <a:t>年还清，本息合计9.8亿两</a:t>
                      </a:r>
                      <a:endParaRPr kumimoji="0" lang="zh-CN" altLang="en-US" sz="2800" b="0" i="0" u="none" strike="noStrike" cap="none" normalizeH="0" baseline="0" smtClean="0">
                        <a:ln>
                          <a:noFill/>
                        </a:ln>
                        <a:effectLst/>
                        <a:latin typeface="Arial" panose="020B0604020202020204" pitchFamily="34" charset="0"/>
                        <a:ea typeface="华文中宋" panose="02010600040101010101" charset="-122"/>
                        <a:cs typeface="Arial" panose="020B0604020202020204"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r>
                        <a:rPr lang="zh-CN" altLang="en-US" sz="2800" b="0" smtClean="0">
                          <a:ln>
                            <a:noFill/>
                          </a:ln>
                          <a:solidFill>
                            <a:srgbClr val="0000FF"/>
                          </a:solidFill>
                          <a:effectLst/>
                          <a:latin typeface="华文中宋" panose="02010600040101010101" charset="-122"/>
                          <a:ea typeface="华文中宋" panose="02010600040101010101" charset="-122"/>
                          <a:cs typeface="华文中宋" panose="02010600040101010101" charset="-122"/>
                          <a:sym typeface="+mn-ea"/>
                        </a:rPr>
                        <a:t>加重了中国人民负担</a:t>
                      </a:r>
                      <a:r>
                        <a:rPr lang="en-US" altLang="zh-CN" sz="2800" b="0" smtClean="0">
                          <a:ln>
                            <a:noFill/>
                          </a:ln>
                          <a:solidFill>
                            <a:srgbClr val="0000FF"/>
                          </a:solidFill>
                          <a:effectLst/>
                          <a:latin typeface="华文中宋" panose="02010600040101010101" charset="-122"/>
                          <a:ea typeface="华文中宋" panose="02010600040101010101" charset="-122"/>
                          <a:cs typeface="华文中宋" panose="02010600040101010101" charset="-122"/>
                          <a:sym typeface="+mn-ea"/>
                        </a:rPr>
                        <a:t>,</a:t>
                      </a:r>
                      <a:r>
                        <a:rPr lang="zh-CN" altLang="en-US" sz="2800" b="0" smtClean="0">
                          <a:ln>
                            <a:noFill/>
                          </a:ln>
                          <a:solidFill>
                            <a:srgbClr val="0000FF"/>
                          </a:solidFill>
                          <a:effectLst/>
                          <a:latin typeface="华文中宋" panose="02010600040101010101" charset="-122"/>
                          <a:ea typeface="华文中宋" panose="02010600040101010101" charset="-122"/>
                          <a:cs typeface="华文中宋" panose="02010600040101010101" charset="-122"/>
                          <a:sym typeface="+mn-ea"/>
                        </a:rPr>
                        <a:t>使中国税收受到列强控制</a:t>
                      </a:r>
                      <a:endParaRPr kumimoji="0" lang="zh-CN" altLang="en-US" sz="2800" b="0" i="0" u="none" strike="noStrike" cap="none" normalizeH="0" baseline="0" smtClean="0">
                        <a:ln>
                          <a:noFill/>
                        </a:ln>
                        <a:solidFill>
                          <a:srgbClr val="0000FF"/>
                        </a:solidFill>
                        <a:effectLst/>
                        <a:latin typeface="华文中宋" panose="02010600040101010101" charset="-122"/>
                        <a:ea typeface="华文中宋" panose="02010600040101010101" charset="-122"/>
                        <a:cs typeface="华文中宋" panose="02010600040101010101" charset="-122"/>
                        <a:sym typeface="+mn-ea"/>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30300">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rPr>
                        <a:t>将北京东交民巷划定为使馆区，中国人不得居住，各国可派兵驻守</a:t>
                      </a:r>
                      <a:endParaRPr kumimoji="0" lang="zh-CN" altLang="en-US"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r>
                        <a:rPr lang="zh-CN" altLang="en-US" sz="2800" b="0" smtClean="0">
                          <a:ln>
                            <a:noFill/>
                          </a:ln>
                          <a:solidFill>
                            <a:srgbClr val="0000FF"/>
                          </a:solidFill>
                          <a:effectLst/>
                          <a:latin typeface="华文中宋" panose="02010600040101010101" charset="-122"/>
                          <a:ea typeface="华文中宋" panose="02010600040101010101" charset="-122"/>
                          <a:cs typeface="华文中宋" panose="02010600040101010101" charset="-122"/>
                          <a:sym typeface="+mn-ea"/>
                        </a:rPr>
                        <a:t>“使馆界”成为“国中之国”，成为列强策划侵略中国的大本营</a:t>
                      </a:r>
                      <a:endParaRPr kumimoji="0" lang="zh-CN" altLang="en-US" sz="2800" b="0" i="0" u="none" strike="noStrike" cap="none" normalizeH="0" baseline="0" smtClean="0">
                        <a:ln>
                          <a:noFill/>
                        </a:ln>
                        <a:solidFill>
                          <a:srgbClr val="0000FF"/>
                        </a:solidFill>
                        <a:effectLst/>
                        <a:latin typeface="华文中宋" panose="02010600040101010101" charset="-122"/>
                        <a:ea typeface="华文中宋" panose="02010600040101010101" charset="-122"/>
                        <a:cs typeface="华文中宋" panose="02010600040101010101" charset="-122"/>
                        <a:sym typeface="+mn-ea"/>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73505">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rPr>
                        <a:t>拆除大沽及有碍北京至海通道的所有炮台，各国可在北京至山海关铁路沿线</a:t>
                      </a:r>
                      <a:r>
                        <a:rPr kumimoji="0" lang="en-US" altLang="zh-CN" sz="2800" b="0" i="0" u="none" strike="noStrike" cap="none" normalizeH="0" baseline="0" smtClean="0">
                          <a:ln>
                            <a:noFill/>
                          </a:ln>
                          <a:solidFill>
                            <a:schemeClr val="tx1"/>
                          </a:solidFill>
                          <a:effectLst/>
                          <a:latin typeface="Arial" panose="020B0604020202020204" pitchFamily="34" charset="0"/>
                          <a:ea typeface="华文中宋" panose="02010600040101010101" charset="-122"/>
                          <a:cs typeface="Arial" panose="020B0604020202020204" pitchFamily="34" charset="0"/>
                        </a:rPr>
                        <a:t>12</a:t>
                      </a:r>
                      <a:r>
                        <a:rPr kumimoji="0" lang="zh-CN" altLang="en-US"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rPr>
                        <a:t>个重要地区驻扎军队</a:t>
                      </a:r>
                      <a:endParaRPr kumimoji="0" lang="zh-CN" altLang="en-US"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r>
                        <a:rPr lang="zh-CN" altLang="en-US" sz="2800" b="0" smtClean="0">
                          <a:ln>
                            <a:noFill/>
                          </a:ln>
                          <a:solidFill>
                            <a:srgbClr val="0000FF"/>
                          </a:solidFill>
                          <a:effectLst/>
                          <a:latin typeface="华文中宋" panose="02010600040101010101" charset="-122"/>
                          <a:ea typeface="华文中宋" panose="02010600040101010101" charset="-122"/>
                          <a:cs typeface="华文中宋" panose="02010600040101010101" charset="-122"/>
                          <a:sym typeface="+mn-ea"/>
                        </a:rPr>
                        <a:t>清朝腹地京津至山海关广大地区，置于列强武装控制之下</a:t>
                      </a:r>
                      <a:endParaRPr kumimoji="0" lang="zh-CN" altLang="en-US" sz="2800" b="0" i="0" u="none" strike="noStrike" cap="none" normalizeH="0" baseline="0" smtClean="0">
                        <a:ln>
                          <a:noFill/>
                        </a:ln>
                        <a:solidFill>
                          <a:srgbClr val="0000FF"/>
                        </a:solidFill>
                        <a:effectLst/>
                        <a:latin typeface="华文中宋" panose="02010600040101010101" charset="-122"/>
                        <a:ea typeface="华文中宋" panose="02010600040101010101" charset="-122"/>
                        <a:cs typeface="华文中宋" panose="02010600040101010101" charset="-122"/>
                        <a:sym typeface="+mn-ea"/>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73505">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rPr>
                        <a:t>禁止华北科举考试</a:t>
                      </a:r>
                      <a:r>
                        <a:rPr kumimoji="0" lang="en-US" altLang="zh-CN" sz="2800" b="0" i="0" u="none" strike="noStrike" cap="none" normalizeH="0" baseline="0" smtClean="0">
                          <a:ln>
                            <a:noFill/>
                          </a:ln>
                          <a:solidFill>
                            <a:schemeClr val="tx1"/>
                          </a:solidFill>
                          <a:effectLst/>
                          <a:latin typeface="Arial" panose="020B0604020202020204" pitchFamily="34" charset="0"/>
                          <a:ea typeface="华文中宋" panose="02010600040101010101" charset="-122"/>
                          <a:cs typeface="Arial" panose="020B0604020202020204" pitchFamily="34" charset="0"/>
                        </a:rPr>
                        <a:t>5</a:t>
                      </a:r>
                      <a:r>
                        <a:rPr kumimoji="0" lang="zh-CN" altLang="en-US"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rPr>
                        <a:t>年，禁止中国人成立或加入任何</a:t>
                      </a:r>
                      <a:r>
                        <a:rPr kumimoji="0" lang="en-US" altLang="zh-CN"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rPr>
                        <a:t>“</a:t>
                      </a:r>
                      <a:r>
                        <a:rPr kumimoji="0" lang="zh-CN" altLang="en-US"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rPr>
                        <a:t>与诸国仇敌之会</a:t>
                      </a:r>
                      <a:r>
                        <a:rPr kumimoji="0" lang="en-US" altLang="zh-CN"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rPr>
                        <a:t>”</a:t>
                      </a:r>
                      <a:endParaRPr kumimoji="0" lang="en-US" altLang="zh-CN" sz="2800" b="0" i="0" u="none" strike="noStrike" cap="none" normalizeH="0" baseline="0" smtClean="0">
                        <a:ln>
                          <a:noFill/>
                        </a:ln>
                        <a:solidFill>
                          <a:schemeClr val="tx1"/>
                        </a:solidFill>
                        <a:effectLst/>
                        <a:latin typeface="华文中宋" panose="02010600040101010101" charset="-122"/>
                        <a:ea typeface="华文中宋" panose="02010600040101010101" charset="-122"/>
                        <a:cs typeface="华文中宋" panose="02010600040101010101"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p>
                      <a:pPr marL="0" marR="0" lvl="0" indent="0" algn="l" defTabSz="914400" rtl="0" eaLnBrk="0" fontAlgn="base" latinLnBrk="0" hangingPunct="0">
                        <a:lnSpc>
                          <a:spcPct val="100000"/>
                        </a:lnSpc>
                        <a:spcBef>
                          <a:spcPct val="0"/>
                        </a:spcBef>
                        <a:spcAft>
                          <a:spcPct val="0"/>
                        </a:spcAft>
                        <a:buClrTx/>
                        <a:buSzTx/>
                        <a:buFontTx/>
                        <a:buNone/>
                      </a:pPr>
                      <a:r>
                        <a:rPr lang="zh-CN" altLang="en-US" sz="2800" b="0" smtClean="0">
                          <a:ln>
                            <a:noFill/>
                          </a:ln>
                          <a:solidFill>
                            <a:srgbClr val="0000FF"/>
                          </a:solidFill>
                          <a:effectLst/>
                          <a:latin typeface="华文中宋" panose="02010600040101010101" charset="-122"/>
                          <a:ea typeface="华文中宋" panose="02010600040101010101" charset="-122"/>
                          <a:cs typeface="Times New Roman" panose="02020603050405020304" pitchFamily="18" charset="0"/>
                          <a:sym typeface="+mn-ea"/>
                        </a:rPr>
                        <a:t>标志着清政府成为帝国主义统治中国的工具</a:t>
                      </a:r>
                      <a:endParaRPr kumimoji="0" lang="zh-CN" altLang="en-US" sz="2800" b="0" i="0" u="none" strike="noStrike" cap="none" normalizeH="0" baseline="0" smtClean="0">
                        <a:ln>
                          <a:noFill/>
                        </a:ln>
                        <a:solidFill>
                          <a:srgbClr val="0000FF"/>
                        </a:solidFill>
                        <a:effectLst/>
                        <a:latin typeface="华文中宋" panose="02010600040101010101" charset="-122"/>
                        <a:ea typeface="华文中宋" panose="02010600040101010101" charset="-122"/>
                        <a:cs typeface="Times New Roman" panose="02020603050405020304" pitchFamily="18" charset="0"/>
                        <a:sym typeface="+mn-ea"/>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additive="base">
                                        <p:cTn id="7" dur="500"/>
                                        <p:tgtEl>
                                          <p:spTgt spid="18435"/>
                                        </p:tgtEl>
                                        <p:attrNameLst>
                                          <p:attrName>ppt_y</p:attrName>
                                        </p:attrNameLst>
                                      </p:cBhvr>
                                      <p:tavLst>
                                        <p:tav tm="0">
                                          <p:val>
                                            <p:strVal val="#ppt_y+#ppt_h*1.125000"/>
                                          </p:val>
                                        </p:tav>
                                        <p:tav tm="100000">
                                          <p:val>
                                            <p:strVal val="#ppt_y"/>
                                          </p:val>
                                        </p:tav>
                                      </p:tavLst>
                                    </p:anim>
                                    <p:animEffect transition="in" filter="wipe(up)">
                                      <p:cBhvr>
                                        <p:cTn id="8" dur="500"/>
                                        <p:tgtEl>
                                          <p:spTgt spid="1843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431183"/>
                                        </p:tgtEl>
                                        <p:attrNameLst>
                                          <p:attrName>style.visibility</p:attrName>
                                        </p:attrNameLst>
                                      </p:cBhvr>
                                      <p:to>
                                        <p:strVal val="visible"/>
                                      </p:to>
                                    </p:set>
                                    <p:anim calcmode="lin" valueType="num">
                                      <p:cBhvr additive="base">
                                        <p:cTn id="13" dur="500"/>
                                        <p:tgtEl>
                                          <p:spTgt spid="431183"/>
                                        </p:tgtEl>
                                        <p:attrNameLst>
                                          <p:attrName>ppt_y</p:attrName>
                                        </p:attrNameLst>
                                      </p:cBhvr>
                                      <p:tavLst>
                                        <p:tav tm="0">
                                          <p:val>
                                            <p:strVal val="#ppt_y+#ppt_h*1.125000"/>
                                          </p:val>
                                        </p:tav>
                                        <p:tav tm="100000">
                                          <p:val>
                                            <p:strVal val="#ppt_y"/>
                                          </p:val>
                                        </p:tav>
                                      </p:tavLst>
                                    </p:anim>
                                    <p:animEffect transition="in" filter="wipe(up)">
                                      <p:cBhvr>
                                        <p:cTn id="14" dur="500"/>
                                        <p:tgtEl>
                                          <p:spTgt spid="431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30" name="表格 48129"/>
          <p:cNvGraphicFramePr/>
          <p:nvPr/>
        </p:nvGraphicFramePr>
        <p:xfrm>
          <a:off x="1992313" y="1565870"/>
          <a:ext cx="8135620" cy="4681220"/>
        </p:xfrm>
        <a:graphic>
          <a:graphicData uri="http://schemas.openxmlformats.org/drawingml/2006/table">
            <a:tbl>
              <a:tblPr>
                <a:tableStyleId>{BC89EF96-8CEA-46FF-86C4-4CE0E7609802}</a:tableStyleId>
              </a:tblPr>
              <a:tblGrid>
                <a:gridCol w="1222375"/>
                <a:gridCol w="3201670"/>
                <a:gridCol w="2134870"/>
                <a:gridCol w="1576705"/>
              </a:tblGrid>
              <a:tr h="586105">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3200" b="1" dirty="0">
                        <a:solidFill>
                          <a:srgbClr val="0000FF"/>
                        </a:solidFill>
                        <a:latin typeface="微软雅黑" panose="020B0503020204020204" charset="-122"/>
                        <a:ea typeface="微软雅黑" panose="020B0503020204020204" charset="-122"/>
                      </a:endParaRPr>
                    </a:p>
                  </a:txBody>
                  <a:tcPr/>
                </a:tc>
                <a:tc>
                  <a:txBody>
                    <a:bodyPr/>
                    <a:lstStyle/>
                    <a:p>
                      <a:pPr marL="0" lvl="0" indent="0" algn="ctr" eaLnBrk="1" hangingPunct="1">
                        <a:spcBef>
                          <a:spcPct val="20000"/>
                        </a:spcBef>
                        <a:buClr>
                          <a:schemeClr val="hlink"/>
                        </a:buClr>
                        <a:buSzPct val="75000"/>
                        <a:buFont typeface="Wingdings" panose="05000000000000000000" pitchFamily="2" charset="2"/>
                        <a:buNone/>
                      </a:pPr>
                      <a:r>
                        <a:rPr lang="zh-CN" altLang="en-US" sz="2800" b="1" kern="1200" dirty="0">
                          <a:solidFill>
                            <a:schemeClr val="tx1"/>
                          </a:solidFill>
                          <a:latin typeface="微软雅黑" panose="020B0503020204020204" charset="-122"/>
                          <a:ea typeface="微软雅黑" panose="020B0503020204020204" charset="-122"/>
                          <a:cs typeface="+mn-cs"/>
                        </a:rPr>
                        <a:t>内 容</a:t>
                      </a:r>
                      <a:r>
                        <a:rPr lang="zh-CN" altLang="en-US" sz="3200" b="1" dirty="0">
                          <a:solidFill>
                            <a:schemeClr val="tx1"/>
                          </a:solidFill>
                          <a:latin typeface="微软雅黑" panose="020B0503020204020204" charset="-122"/>
                          <a:ea typeface="微软雅黑" panose="020B0503020204020204" charset="-122"/>
                        </a:rPr>
                        <a:t> </a:t>
                      </a:r>
                      <a:endParaRPr lang="zh-CN" altLang="en-US" sz="3200" b="1" dirty="0">
                        <a:solidFill>
                          <a:schemeClr val="tx1"/>
                        </a:solidFill>
                        <a:latin typeface="微软雅黑" panose="020B0503020204020204" charset="-122"/>
                        <a:ea typeface="微软雅黑" panose="020B0503020204020204" charset="-122"/>
                      </a:endParaRPr>
                    </a:p>
                  </a:txBody>
                  <a:tcPr/>
                </a:tc>
                <a:tc gridSpan="2">
                  <a:txBody>
                    <a:bodyPr/>
                    <a:lstStyle/>
                    <a:p>
                      <a:pPr marL="0" lvl="0" indent="0" algn="l" rtl="0" eaLnBrk="1" fontAlgn="base" hangingPunct="1">
                        <a:spcBef>
                          <a:spcPct val="0"/>
                        </a:spcBef>
                        <a:spcAft>
                          <a:spcPct val="0"/>
                        </a:spcAft>
                        <a:buClr>
                          <a:schemeClr val="hlink"/>
                        </a:buClr>
                        <a:buSzPct val="75000"/>
                        <a:buFont typeface="Arial" panose="020B0604020202020204" pitchFamily="34" charset="0"/>
                        <a:buNone/>
                      </a:pPr>
                      <a:r>
                        <a:rPr lang="zh-CN" altLang="en-US" sz="2800" b="1" kern="1200" dirty="0">
                          <a:solidFill>
                            <a:schemeClr val="tx1"/>
                          </a:solidFill>
                          <a:latin typeface="微软雅黑" panose="020B0503020204020204" charset="-122"/>
                          <a:ea typeface="微软雅黑" panose="020B0503020204020204" charset="-122"/>
                          <a:cs typeface="+mn-cs"/>
                        </a:rPr>
                        <a:t>危害及影响</a:t>
                      </a:r>
                      <a:endParaRPr lang="zh-CN" altLang="en-US" sz="2800" b="1" kern="1200" dirty="0">
                        <a:solidFill>
                          <a:schemeClr val="tx1"/>
                        </a:solidFill>
                        <a:latin typeface="微软雅黑" panose="020B0503020204020204" charset="-122"/>
                        <a:ea typeface="微软雅黑" panose="020B0503020204020204" charset="-122"/>
                        <a:cs typeface="+mn-cs"/>
                      </a:endParaRPr>
                    </a:p>
                  </a:txBody>
                  <a:tcPr/>
                </a:tc>
                <a:tc hMerge="1">
                  <a:tcPr>
                    <a:lnR w="57150" cap="flat" cmpd="sng">
                      <a:solidFill>
                        <a:schemeClr val="tx1"/>
                      </a:solidFill>
                      <a:prstDash val="solid"/>
                      <a:headEnd type="none" w="med" len="med"/>
                      <a:tailEnd type="none" w="med" len="med"/>
                    </a:lnR>
                    <a:lnT w="57150" cap="flat" cmpd="sng">
                      <a:solidFill>
                        <a:schemeClr val="tx1"/>
                      </a:solidFill>
                      <a:prstDash val="solid"/>
                      <a:headEnd type="none" w="med" len="med"/>
                      <a:tailEnd type="none" w="med" len="med"/>
                    </a:lnT>
                    <a:lnB w="57150" cap="flat" cmpd="sng">
                      <a:solidFill>
                        <a:schemeClr val="tx1"/>
                      </a:solidFill>
                      <a:prstDash val="solid"/>
                      <a:headEnd type="none" w="med" len="med"/>
                      <a:tailEnd type="none" w="med" len="med"/>
                    </a:lnB>
                  </a:tcPr>
                </a:tc>
              </a:tr>
              <a:tr h="958850">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charset="-122"/>
                        <a:ea typeface="微软雅黑" panose="020B050302020402020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charset="-122"/>
                        <a:ea typeface="微软雅黑" panose="020B050302020402020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charset="-122"/>
                        <a:ea typeface="微软雅黑" panose="020B0503020204020204" charset="-122"/>
                      </a:endParaRPr>
                    </a:p>
                  </a:txBody>
                  <a:tcPr/>
                </a:tc>
                <a:tc rowSpan="4">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charset="-122"/>
                        <a:ea typeface="微软雅黑" panose="020B0503020204020204" charset="-122"/>
                      </a:endParaRPr>
                    </a:p>
                  </a:txBody>
                  <a:tcPr/>
                </a:tc>
              </a:tr>
              <a:tr h="1064260">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charset="-122"/>
                        <a:ea typeface="微软雅黑" panose="020B050302020402020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charset="-122"/>
                        <a:ea typeface="微软雅黑" panose="020B050302020402020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charset="-122"/>
                        <a:ea typeface="微软雅黑" panose="020B0503020204020204" charset="-122"/>
                      </a:endParaRPr>
                    </a:p>
                  </a:txBody>
                  <a:tcPr/>
                </a:tc>
                <a:tc vMerge="1">
                  <a:tcPr>
                    <a:lnL w="57150" cap="flat" cmpd="sng">
                      <a:solidFill>
                        <a:schemeClr val="tx1"/>
                      </a:solidFill>
                      <a:prstDash val="solid"/>
                      <a:headEnd type="none" w="med" len="med"/>
                      <a:tailEnd type="none" w="med" len="med"/>
                    </a:lnL>
                    <a:lnR w="57150" cap="flat" cmpd="sng">
                      <a:solidFill>
                        <a:schemeClr val="tx1"/>
                      </a:solidFill>
                      <a:prstDash val="solid"/>
                      <a:headEnd type="none" w="med" len="med"/>
                      <a:tailEnd type="none" w="med" len="med"/>
                    </a:lnR>
                  </a:tcPr>
                </a:tc>
              </a:tr>
              <a:tr h="1089025">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charset="-122"/>
                        <a:ea typeface="微软雅黑" panose="020B050302020402020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charset="-122"/>
                        <a:ea typeface="微软雅黑" panose="020B050302020402020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charset="-122"/>
                        <a:ea typeface="微软雅黑" panose="020B0503020204020204" charset="-122"/>
                      </a:endParaRPr>
                    </a:p>
                  </a:txBody>
                  <a:tcPr/>
                </a:tc>
                <a:tc vMerge="1">
                  <a:tcPr>
                    <a:lnL w="57150" cap="flat" cmpd="sng">
                      <a:solidFill>
                        <a:schemeClr val="tx1"/>
                      </a:solidFill>
                      <a:prstDash val="solid"/>
                      <a:headEnd type="none" w="med" len="med"/>
                      <a:tailEnd type="none" w="med" len="med"/>
                    </a:lnL>
                    <a:lnR w="57150" cap="flat" cmpd="sng">
                      <a:solidFill>
                        <a:schemeClr val="tx1"/>
                      </a:solidFill>
                      <a:prstDash val="solid"/>
                      <a:headEnd type="none" w="med" len="med"/>
                      <a:tailEnd type="none" w="med" len="med"/>
                    </a:lnR>
                  </a:tcPr>
                </a:tc>
              </a:tr>
              <a:tr h="982980">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charset="-122"/>
                        <a:ea typeface="微软雅黑" panose="020B050302020402020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charset="-122"/>
                        <a:ea typeface="微软雅黑" panose="020B050302020402020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charset="-122"/>
                        <a:ea typeface="微软雅黑" panose="020B0503020204020204" charset="-122"/>
                      </a:endParaRPr>
                    </a:p>
                  </a:txBody>
                  <a:tcPr/>
                </a:tc>
                <a:tc vMerge="1">
                  <a:tcPr>
                    <a:lnL w="57150" cap="flat" cmpd="sng">
                      <a:solidFill>
                        <a:schemeClr val="tx1"/>
                      </a:solidFill>
                      <a:prstDash val="solid"/>
                      <a:headEnd type="none" w="med" len="med"/>
                      <a:tailEnd type="none" w="med" len="med"/>
                    </a:lnL>
                    <a:lnR w="57150" cap="flat" cmpd="sng">
                      <a:solidFill>
                        <a:schemeClr val="tx1"/>
                      </a:solidFill>
                      <a:prstDash val="solid"/>
                      <a:headEnd type="none" w="med" len="med"/>
                      <a:tailEnd type="none" w="med" len="med"/>
                    </a:lnR>
                    <a:lnB w="57150" cap="flat" cmpd="sng">
                      <a:solidFill>
                        <a:schemeClr val="tx1"/>
                      </a:solidFill>
                      <a:prstDash val="solid"/>
                      <a:headEnd type="none" w="med" len="med"/>
                      <a:tailEnd type="none" w="med" len="med"/>
                    </a:lnB>
                  </a:tcPr>
                </a:tc>
              </a:tr>
            </a:tbl>
          </a:graphicData>
        </a:graphic>
      </p:graphicFrame>
      <p:sp>
        <p:nvSpPr>
          <p:cNvPr id="20509" name="Text Box 31"/>
          <p:cNvSpPr txBox="1">
            <a:spLocks noChangeArrowheads="1"/>
          </p:cNvSpPr>
          <p:nvPr/>
        </p:nvSpPr>
        <p:spPr bwMode="auto">
          <a:xfrm>
            <a:off x="3228975" y="2116733"/>
            <a:ext cx="3097213"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charset="-122"/>
                <a:ea typeface="微软雅黑" panose="020B0503020204020204" charset="-122"/>
              </a:rPr>
              <a:t>赔白银</a:t>
            </a:r>
            <a:r>
              <a:rPr lang="en-US" altLang="zh-CN" sz="2800" b="1" dirty="0">
                <a:latin typeface="微软雅黑" panose="020B0503020204020204" charset="-122"/>
                <a:ea typeface="微软雅黑" panose="020B0503020204020204" charset="-122"/>
              </a:rPr>
              <a:t>4.5</a:t>
            </a:r>
            <a:r>
              <a:rPr lang="zh-CN" altLang="en-US" sz="2800" b="1" dirty="0">
                <a:latin typeface="微软雅黑" panose="020B0503020204020204" charset="-122"/>
                <a:ea typeface="微软雅黑" panose="020B0503020204020204" charset="-122"/>
              </a:rPr>
              <a:t>亿两，分39年还清。</a:t>
            </a:r>
            <a:endParaRPr lang="zh-CN" altLang="en-US" sz="2800" b="1" dirty="0">
              <a:latin typeface="微软雅黑" panose="020B0503020204020204" charset="-122"/>
              <a:ea typeface="微软雅黑" panose="020B0503020204020204" charset="-122"/>
            </a:endParaRPr>
          </a:p>
        </p:txBody>
      </p:sp>
      <p:sp>
        <p:nvSpPr>
          <p:cNvPr id="20510" name="Text Box 33"/>
          <p:cNvSpPr txBox="1">
            <a:spLocks noChangeArrowheads="1"/>
          </p:cNvSpPr>
          <p:nvPr/>
        </p:nvSpPr>
        <p:spPr bwMode="auto">
          <a:xfrm>
            <a:off x="3203575" y="4213820"/>
            <a:ext cx="3201988"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charset="-122"/>
                <a:ea typeface="微软雅黑" panose="020B0503020204020204" charset="-122"/>
              </a:rPr>
              <a:t>划定使馆界；改设外务部，</a:t>
            </a:r>
            <a:endParaRPr lang="zh-CN" altLang="en-US" sz="2800" b="1" dirty="0">
              <a:latin typeface="微软雅黑" panose="020B0503020204020204" charset="-122"/>
              <a:ea typeface="微软雅黑" panose="020B0503020204020204" charset="-122"/>
            </a:endParaRPr>
          </a:p>
        </p:txBody>
      </p:sp>
      <p:sp>
        <p:nvSpPr>
          <p:cNvPr id="20511" name="Text Box 35"/>
          <p:cNvSpPr txBox="1">
            <a:spLocks noChangeArrowheads="1"/>
          </p:cNvSpPr>
          <p:nvPr/>
        </p:nvSpPr>
        <p:spPr bwMode="auto">
          <a:xfrm>
            <a:off x="3260725" y="3262908"/>
            <a:ext cx="31242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charset="-122"/>
                <a:ea typeface="微软雅黑" panose="020B0503020204020204" charset="-122"/>
              </a:rPr>
              <a:t>严禁人民反帝活动</a:t>
            </a:r>
            <a:endParaRPr lang="zh-CN" altLang="en-US" sz="2800" b="1" dirty="0">
              <a:latin typeface="微软雅黑" panose="020B0503020204020204" charset="-122"/>
              <a:ea typeface="微软雅黑" panose="020B0503020204020204" charset="-122"/>
            </a:endParaRPr>
          </a:p>
        </p:txBody>
      </p:sp>
      <p:sp>
        <p:nvSpPr>
          <p:cNvPr id="20512" name="Text Box 37"/>
          <p:cNvSpPr txBox="1">
            <a:spLocks noChangeArrowheads="1"/>
          </p:cNvSpPr>
          <p:nvPr/>
        </p:nvSpPr>
        <p:spPr bwMode="auto">
          <a:xfrm>
            <a:off x="3195638" y="5294908"/>
            <a:ext cx="3228975"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charset="-122"/>
                <a:ea typeface="微软雅黑" panose="020B0503020204020204" charset="-122"/>
              </a:rPr>
              <a:t>拆毁炮台，不得设防，允许各国驻兵</a:t>
            </a:r>
            <a:endParaRPr lang="zh-CN" altLang="en-US" sz="2800" b="1" dirty="0">
              <a:latin typeface="微软雅黑" panose="020B0503020204020204" charset="-122"/>
              <a:ea typeface="微软雅黑" panose="020B0503020204020204" charset="-122"/>
            </a:endParaRPr>
          </a:p>
        </p:txBody>
      </p:sp>
      <p:sp>
        <p:nvSpPr>
          <p:cNvPr id="48162" name="Text Box 40"/>
          <p:cNvSpPr txBox="1">
            <a:spLocks noChangeArrowheads="1"/>
          </p:cNvSpPr>
          <p:nvPr/>
        </p:nvSpPr>
        <p:spPr bwMode="auto">
          <a:xfrm>
            <a:off x="1997075" y="2292945"/>
            <a:ext cx="1223963"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charset="-122"/>
                <a:ea typeface="微软雅黑" panose="020B0503020204020204" charset="-122"/>
              </a:rPr>
              <a:t>经 济</a:t>
            </a:r>
            <a:endParaRPr lang="zh-CN" altLang="en-US" sz="2800" b="1" dirty="0">
              <a:latin typeface="微软雅黑" panose="020B0503020204020204" charset="-122"/>
              <a:ea typeface="微软雅黑" panose="020B0503020204020204" charset="-122"/>
            </a:endParaRPr>
          </a:p>
        </p:txBody>
      </p:sp>
      <p:sp>
        <p:nvSpPr>
          <p:cNvPr id="48163" name="Text Box 41"/>
          <p:cNvSpPr txBox="1">
            <a:spLocks noChangeArrowheads="1"/>
          </p:cNvSpPr>
          <p:nvPr/>
        </p:nvSpPr>
        <p:spPr bwMode="auto">
          <a:xfrm>
            <a:off x="1997075" y="4420195"/>
            <a:ext cx="12255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charset="-122"/>
                <a:ea typeface="微软雅黑" panose="020B0503020204020204" charset="-122"/>
              </a:rPr>
              <a:t>外 交</a:t>
            </a:r>
            <a:endParaRPr lang="zh-CN" altLang="en-US" sz="2800" b="1" dirty="0">
              <a:latin typeface="微软雅黑" panose="020B0503020204020204" charset="-122"/>
              <a:ea typeface="微软雅黑" panose="020B0503020204020204" charset="-122"/>
            </a:endParaRPr>
          </a:p>
        </p:txBody>
      </p:sp>
      <p:sp>
        <p:nvSpPr>
          <p:cNvPr id="48164" name="Text Box 42"/>
          <p:cNvSpPr txBox="1">
            <a:spLocks noChangeArrowheads="1"/>
          </p:cNvSpPr>
          <p:nvPr/>
        </p:nvSpPr>
        <p:spPr bwMode="auto">
          <a:xfrm>
            <a:off x="2006600" y="3348633"/>
            <a:ext cx="12223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charset="-122"/>
                <a:ea typeface="微软雅黑" panose="020B0503020204020204" charset="-122"/>
              </a:rPr>
              <a:t>政 治</a:t>
            </a:r>
            <a:endParaRPr lang="zh-CN" altLang="en-US" sz="2800" b="1" dirty="0">
              <a:latin typeface="微软雅黑" panose="020B0503020204020204" charset="-122"/>
              <a:ea typeface="微软雅黑" panose="020B0503020204020204" charset="-122"/>
            </a:endParaRPr>
          </a:p>
        </p:txBody>
      </p:sp>
      <p:sp>
        <p:nvSpPr>
          <p:cNvPr id="48165" name="Text Box 43"/>
          <p:cNvSpPr txBox="1">
            <a:spLocks noChangeArrowheads="1"/>
          </p:cNvSpPr>
          <p:nvPr/>
        </p:nvSpPr>
        <p:spPr bwMode="auto">
          <a:xfrm>
            <a:off x="1997075" y="5456833"/>
            <a:ext cx="12255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charset="-122"/>
                <a:ea typeface="微软雅黑" panose="020B0503020204020204" charset="-122"/>
              </a:rPr>
              <a:t>军 事</a:t>
            </a:r>
            <a:endParaRPr lang="zh-CN" altLang="en-US" sz="2800" b="1" dirty="0">
              <a:latin typeface="微软雅黑" panose="020B0503020204020204" charset="-122"/>
              <a:ea typeface="微软雅黑" panose="020B0503020204020204" charset="-122"/>
            </a:endParaRPr>
          </a:p>
        </p:txBody>
      </p:sp>
      <p:sp>
        <p:nvSpPr>
          <p:cNvPr id="26663" name="Text Box 44"/>
          <p:cNvSpPr txBox="1">
            <a:spLocks noChangeArrowheads="1"/>
          </p:cNvSpPr>
          <p:nvPr/>
        </p:nvSpPr>
        <p:spPr bwMode="auto">
          <a:xfrm>
            <a:off x="2108993" y="1570633"/>
            <a:ext cx="10001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charset="-122"/>
                <a:ea typeface="微软雅黑" panose="020B0503020204020204" charset="-122"/>
              </a:rPr>
              <a:t>项 目</a:t>
            </a:r>
            <a:endParaRPr lang="zh-CN" altLang="en-US" sz="2800" b="1" dirty="0">
              <a:latin typeface="微软雅黑" panose="020B0503020204020204" charset="-122"/>
              <a:ea typeface="微软雅黑" panose="020B0503020204020204" charset="-122"/>
            </a:endParaRPr>
          </a:p>
        </p:txBody>
      </p:sp>
      <p:sp>
        <p:nvSpPr>
          <p:cNvPr id="14" name="Text Box 32"/>
          <p:cNvSpPr txBox="1">
            <a:spLocks noChangeArrowheads="1"/>
          </p:cNvSpPr>
          <p:nvPr/>
        </p:nvSpPr>
        <p:spPr bwMode="auto">
          <a:xfrm>
            <a:off x="6477000" y="2248495"/>
            <a:ext cx="18002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charset="-122"/>
                <a:ea typeface="微软雅黑" panose="020B0503020204020204" charset="-122"/>
              </a:rPr>
              <a:t>经济受制</a:t>
            </a:r>
            <a:endParaRPr lang="zh-CN" altLang="en-US" sz="2800" b="1" dirty="0">
              <a:latin typeface="微软雅黑" panose="020B0503020204020204" charset="-122"/>
              <a:ea typeface="微软雅黑" panose="020B0503020204020204" charset="-122"/>
            </a:endParaRPr>
          </a:p>
        </p:txBody>
      </p:sp>
      <p:sp>
        <p:nvSpPr>
          <p:cNvPr id="15" name="Text Box 34"/>
          <p:cNvSpPr txBox="1">
            <a:spLocks noChangeArrowheads="1"/>
          </p:cNvSpPr>
          <p:nvPr/>
        </p:nvSpPr>
        <p:spPr bwMode="auto">
          <a:xfrm>
            <a:off x="6477000" y="4191595"/>
            <a:ext cx="1822450"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charset="-122"/>
                <a:ea typeface="微软雅黑" panose="020B0503020204020204" charset="-122"/>
              </a:rPr>
              <a:t>内政外交被控制</a:t>
            </a:r>
            <a:endParaRPr lang="zh-CN" altLang="en-US" sz="2800" b="1" dirty="0">
              <a:latin typeface="微软雅黑" panose="020B0503020204020204" charset="-122"/>
              <a:ea typeface="微软雅黑" panose="020B0503020204020204" charset="-122"/>
            </a:endParaRPr>
          </a:p>
        </p:txBody>
      </p:sp>
      <p:sp>
        <p:nvSpPr>
          <p:cNvPr id="16" name="Text Box 36"/>
          <p:cNvSpPr txBox="1">
            <a:spLocks noChangeArrowheads="1"/>
          </p:cNvSpPr>
          <p:nvPr/>
        </p:nvSpPr>
        <p:spPr bwMode="auto">
          <a:xfrm>
            <a:off x="6497275" y="3194744"/>
            <a:ext cx="2085975"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400" b="1" dirty="0">
                <a:latin typeface="微软雅黑" panose="020B0503020204020204" charset="-122"/>
                <a:ea typeface="微软雅黑" panose="020B0503020204020204" charset="-122"/>
              </a:rPr>
              <a:t>清政府成为洋人统治的工具</a:t>
            </a:r>
            <a:endParaRPr lang="zh-CN" altLang="en-US" sz="2400" b="1" dirty="0">
              <a:latin typeface="微软雅黑" panose="020B0503020204020204" charset="-122"/>
              <a:ea typeface="微软雅黑" panose="020B0503020204020204" charset="-122"/>
            </a:endParaRPr>
          </a:p>
        </p:txBody>
      </p:sp>
      <p:sp>
        <p:nvSpPr>
          <p:cNvPr id="17" name="Text Box 38"/>
          <p:cNvSpPr txBox="1">
            <a:spLocks noChangeArrowheads="1"/>
          </p:cNvSpPr>
          <p:nvPr/>
        </p:nvSpPr>
        <p:spPr bwMode="auto">
          <a:xfrm>
            <a:off x="6477000" y="5263158"/>
            <a:ext cx="1820863"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charset="-122"/>
                <a:ea typeface="微软雅黑" panose="020B0503020204020204" charset="-122"/>
              </a:rPr>
              <a:t>军事失去自主权</a:t>
            </a:r>
            <a:endParaRPr lang="zh-CN" altLang="en-US" sz="2800" b="1" dirty="0">
              <a:latin typeface="微软雅黑" panose="020B0503020204020204" charset="-122"/>
              <a:ea typeface="微软雅黑" panose="020B0503020204020204" charset="-122"/>
            </a:endParaRPr>
          </a:p>
        </p:txBody>
      </p:sp>
      <p:sp>
        <p:nvSpPr>
          <p:cNvPr id="18" name="Text Box 39"/>
          <p:cNvSpPr txBox="1">
            <a:spLocks noChangeArrowheads="1"/>
          </p:cNvSpPr>
          <p:nvPr/>
        </p:nvSpPr>
        <p:spPr bwMode="auto">
          <a:xfrm>
            <a:off x="8513128" y="2142133"/>
            <a:ext cx="1667510"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15000"/>
              </a:lnSpc>
            </a:pPr>
            <a:r>
              <a:rPr lang="zh-CN" altLang="en-US" sz="2800" b="1" dirty="0">
                <a:latin typeface="微软雅黑" panose="020B0503020204020204" charset="-122"/>
                <a:ea typeface="微软雅黑" panose="020B0503020204020204" charset="-122"/>
              </a:rPr>
              <a:t>清政府完全沦为帝国主义的侵华工具中国完全沦为半殖民地半封建社会</a:t>
            </a:r>
            <a:endParaRPr lang="en-US" altLang="zh-CN" sz="2800" b="1" dirty="0">
              <a:latin typeface="微软雅黑" panose="020B0503020204020204" charset="-122"/>
              <a:ea typeface="微软雅黑" panose="020B0503020204020204" charset="-122"/>
            </a:endParaRPr>
          </a:p>
        </p:txBody>
      </p:sp>
      <p:sp>
        <p:nvSpPr>
          <p:cNvPr id="26669" name="文本框 32771">
            <a:hlinkClick r:id="rId1" action="ppaction://hlinksldjump"/>
          </p:cNvPr>
          <p:cNvSpPr txBox="1">
            <a:spLocks noChangeArrowheads="1"/>
          </p:cNvSpPr>
          <p:nvPr/>
        </p:nvSpPr>
        <p:spPr bwMode="auto">
          <a:xfrm>
            <a:off x="1774825" y="476672"/>
            <a:ext cx="482600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微软雅黑" panose="020B0503020204020204" charset="-122"/>
                <a:ea typeface="微软雅黑" panose="020B0503020204020204" charset="-122"/>
              </a:rPr>
              <a:t>2</a:t>
            </a:r>
            <a:r>
              <a:rPr lang="en-US" altLang="zh-CN" sz="3200" b="1" dirty="0">
                <a:latin typeface="微软雅黑" panose="020B0503020204020204" charset="-122"/>
                <a:ea typeface="微软雅黑" panose="020B0503020204020204" charset="-122"/>
              </a:rPr>
              <a:t>.</a:t>
            </a:r>
            <a:r>
              <a:rPr lang="zh-CN" altLang="en-US" sz="3200" b="1" dirty="0">
                <a:latin typeface="微软雅黑" panose="020B0503020204020204" charset="-122"/>
                <a:ea typeface="微软雅黑" panose="020B0503020204020204" charset="-122"/>
              </a:rPr>
              <a:t>内容、影响：</a:t>
            </a:r>
            <a:endParaRPr lang="zh-CN" altLang="en-US" sz="32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8162"/>
                                        </p:tgtEl>
                                        <p:attrNameLst>
                                          <p:attrName>style.visibility</p:attrName>
                                        </p:attrNameLst>
                                      </p:cBhvr>
                                      <p:to>
                                        <p:strVal val="visible"/>
                                      </p:to>
                                    </p:set>
                                    <p:anim calcmode="lin" valueType="num">
                                      <p:cBhvr>
                                        <p:cTn id="7" dur="500" fill="hold"/>
                                        <p:tgtEl>
                                          <p:spTgt spid="48162"/>
                                        </p:tgtEl>
                                        <p:attrNameLst>
                                          <p:attrName>ppt_x</p:attrName>
                                        </p:attrNameLst>
                                      </p:cBhvr>
                                      <p:tavLst>
                                        <p:tav tm="0">
                                          <p:val>
                                            <p:strVal val="0-#ppt_w/2"/>
                                          </p:val>
                                        </p:tav>
                                        <p:tav tm="100000">
                                          <p:val>
                                            <p:strVal val="#ppt_x"/>
                                          </p:val>
                                        </p:tav>
                                      </p:tavLst>
                                    </p:anim>
                                    <p:anim calcmode="lin" valueType="num">
                                      <p:cBhvr>
                                        <p:cTn id="8" dur="500" fill="hold"/>
                                        <p:tgtEl>
                                          <p:spTgt spid="4816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8164"/>
                                        </p:tgtEl>
                                        <p:attrNameLst>
                                          <p:attrName>style.visibility</p:attrName>
                                        </p:attrNameLst>
                                      </p:cBhvr>
                                      <p:to>
                                        <p:strVal val="visible"/>
                                      </p:to>
                                    </p:set>
                                    <p:anim calcmode="lin" valueType="num">
                                      <p:cBhvr>
                                        <p:cTn id="13" dur="500" fill="hold"/>
                                        <p:tgtEl>
                                          <p:spTgt spid="48164"/>
                                        </p:tgtEl>
                                        <p:attrNameLst>
                                          <p:attrName>ppt_x</p:attrName>
                                        </p:attrNameLst>
                                      </p:cBhvr>
                                      <p:tavLst>
                                        <p:tav tm="0">
                                          <p:val>
                                            <p:strVal val="0-#ppt_w/2"/>
                                          </p:val>
                                        </p:tav>
                                        <p:tav tm="100000">
                                          <p:val>
                                            <p:strVal val="#ppt_x"/>
                                          </p:val>
                                        </p:tav>
                                      </p:tavLst>
                                    </p:anim>
                                    <p:anim calcmode="lin" valueType="num">
                                      <p:cBhvr>
                                        <p:cTn id="14" dur="500" fill="hold"/>
                                        <p:tgtEl>
                                          <p:spTgt spid="4816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8163"/>
                                        </p:tgtEl>
                                        <p:attrNameLst>
                                          <p:attrName>style.visibility</p:attrName>
                                        </p:attrNameLst>
                                      </p:cBhvr>
                                      <p:to>
                                        <p:strVal val="visible"/>
                                      </p:to>
                                    </p:set>
                                    <p:anim calcmode="lin" valueType="num">
                                      <p:cBhvr>
                                        <p:cTn id="19" dur="500" fill="hold"/>
                                        <p:tgtEl>
                                          <p:spTgt spid="48163"/>
                                        </p:tgtEl>
                                        <p:attrNameLst>
                                          <p:attrName>ppt_x</p:attrName>
                                        </p:attrNameLst>
                                      </p:cBhvr>
                                      <p:tavLst>
                                        <p:tav tm="0">
                                          <p:val>
                                            <p:strVal val="0-#ppt_w/2"/>
                                          </p:val>
                                        </p:tav>
                                        <p:tav tm="100000">
                                          <p:val>
                                            <p:strVal val="#ppt_x"/>
                                          </p:val>
                                        </p:tav>
                                      </p:tavLst>
                                    </p:anim>
                                    <p:anim calcmode="lin" valueType="num">
                                      <p:cBhvr>
                                        <p:cTn id="20" dur="500" fill="hold"/>
                                        <p:tgtEl>
                                          <p:spTgt spid="4816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8165"/>
                                        </p:tgtEl>
                                        <p:attrNameLst>
                                          <p:attrName>style.visibility</p:attrName>
                                        </p:attrNameLst>
                                      </p:cBhvr>
                                      <p:to>
                                        <p:strVal val="visible"/>
                                      </p:to>
                                    </p:set>
                                    <p:anim calcmode="lin" valueType="num">
                                      <p:cBhvr>
                                        <p:cTn id="25" dur="500" fill="hold"/>
                                        <p:tgtEl>
                                          <p:spTgt spid="48165"/>
                                        </p:tgtEl>
                                        <p:attrNameLst>
                                          <p:attrName>ppt_x</p:attrName>
                                        </p:attrNameLst>
                                      </p:cBhvr>
                                      <p:tavLst>
                                        <p:tav tm="0">
                                          <p:val>
                                            <p:strVal val="0-#ppt_w/2"/>
                                          </p:val>
                                        </p:tav>
                                        <p:tav tm="100000">
                                          <p:val>
                                            <p:strVal val="#ppt_x"/>
                                          </p:val>
                                        </p:tav>
                                      </p:tavLst>
                                    </p:anim>
                                    <p:anim calcmode="lin" valueType="num">
                                      <p:cBhvr>
                                        <p:cTn id="26" dur="500" fill="hold"/>
                                        <p:tgtEl>
                                          <p:spTgt spid="48165"/>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0" presetClass="entr" presetSubtype="0" fill="hold" grpId="0" nodeType="clickEffect">
                                  <p:stCondLst>
                                    <p:cond delay="0"/>
                                  </p:stCondLst>
                                  <p:childTnLst>
                                    <p:set>
                                      <p:cBhvr>
                                        <p:cTn id="30" dur="1" fill="hold">
                                          <p:stCondLst>
                                            <p:cond delay="0"/>
                                          </p:stCondLst>
                                        </p:cTn>
                                        <p:tgtEl>
                                          <p:spTgt spid="20509"/>
                                        </p:tgtEl>
                                        <p:attrNameLst>
                                          <p:attrName>style.visibility</p:attrName>
                                        </p:attrNameLst>
                                      </p:cBhvr>
                                      <p:to>
                                        <p:strVal val="visible"/>
                                      </p:to>
                                    </p:set>
                                    <p:animEffect transition="in" filter="fade">
                                      <p:cBhvr>
                                        <p:cTn id="31" dur="800" decel="100000"/>
                                        <p:tgtEl>
                                          <p:spTgt spid="20509"/>
                                        </p:tgtEl>
                                      </p:cBhvr>
                                    </p:animEffect>
                                    <p:anim calcmode="lin" valueType="num">
                                      <p:cBhvr>
                                        <p:cTn id="32" dur="800" decel="100000" fill="hold"/>
                                        <p:tgtEl>
                                          <p:spTgt spid="20509"/>
                                        </p:tgtEl>
                                        <p:attrNameLst>
                                          <p:attrName>style.rotation</p:attrName>
                                        </p:attrNameLst>
                                      </p:cBhvr>
                                      <p:tavLst>
                                        <p:tav tm="0">
                                          <p:val>
                                            <p:fltVal val="-90"/>
                                          </p:val>
                                        </p:tav>
                                        <p:tav tm="100000">
                                          <p:val>
                                            <p:fltVal val="0"/>
                                          </p:val>
                                        </p:tav>
                                      </p:tavLst>
                                    </p:anim>
                                    <p:anim calcmode="lin" valueType="num">
                                      <p:cBhvr>
                                        <p:cTn id="33" dur="800" decel="100000" fill="hold"/>
                                        <p:tgtEl>
                                          <p:spTgt spid="20509"/>
                                        </p:tgtEl>
                                        <p:attrNameLst>
                                          <p:attrName>ppt_x</p:attrName>
                                        </p:attrNameLst>
                                      </p:cBhvr>
                                      <p:tavLst>
                                        <p:tav tm="0">
                                          <p:val>
                                            <p:strVal val="#ppt_x+0.4"/>
                                          </p:val>
                                        </p:tav>
                                        <p:tav tm="100000">
                                          <p:val>
                                            <p:strVal val="#ppt_x-0.05"/>
                                          </p:val>
                                        </p:tav>
                                      </p:tavLst>
                                    </p:anim>
                                    <p:anim calcmode="lin" valueType="num">
                                      <p:cBhvr>
                                        <p:cTn id="34" dur="800" decel="100000" fill="hold"/>
                                        <p:tgtEl>
                                          <p:spTgt spid="20509"/>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20509"/>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20509"/>
                                        </p:tgtEl>
                                        <p:attrNameLst>
                                          <p:attrName>ppt_y</p:attrName>
                                        </p:attrNameLst>
                                      </p:cBhvr>
                                      <p:tavLst>
                                        <p:tav tm="0">
                                          <p:val>
                                            <p:strVal val="#ppt_y+0.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0" presetClass="entr" presetSubtype="0" fill="hold" grpId="0" nodeType="clickEffect">
                                  <p:stCondLst>
                                    <p:cond delay="0"/>
                                  </p:stCondLst>
                                  <p:childTnLst>
                                    <p:set>
                                      <p:cBhvr>
                                        <p:cTn id="40" dur="1" fill="hold">
                                          <p:stCondLst>
                                            <p:cond delay="0"/>
                                          </p:stCondLst>
                                        </p:cTn>
                                        <p:tgtEl>
                                          <p:spTgt spid="20511"/>
                                        </p:tgtEl>
                                        <p:attrNameLst>
                                          <p:attrName>style.visibility</p:attrName>
                                        </p:attrNameLst>
                                      </p:cBhvr>
                                      <p:to>
                                        <p:strVal val="visible"/>
                                      </p:to>
                                    </p:set>
                                    <p:animEffect transition="in" filter="fade">
                                      <p:cBhvr>
                                        <p:cTn id="41" dur="800" decel="100000"/>
                                        <p:tgtEl>
                                          <p:spTgt spid="20511"/>
                                        </p:tgtEl>
                                      </p:cBhvr>
                                    </p:animEffect>
                                    <p:anim calcmode="lin" valueType="num">
                                      <p:cBhvr>
                                        <p:cTn id="42" dur="800" decel="100000" fill="hold"/>
                                        <p:tgtEl>
                                          <p:spTgt spid="20511"/>
                                        </p:tgtEl>
                                        <p:attrNameLst>
                                          <p:attrName>style.rotation</p:attrName>
                                        </p:attrNameLst>
                                      </p:cBhvr>
                                      <p:tavLst>
                                        <p:tav tm="0">
                                          <p:val>
                                            <p:fltVal val="-90"/>
                                          </p:val>
                                        </p:tav>
                                        <p:tav tm="100000">
                                          <p:val>
                                            <p:fltVal val="0"/>
                                          </p:val>
                                        </p:tav>
                                      </p:tavLst>
                                    </p:anim>
                                    <p:anim calcmode="lin" valueType="num">
                                      <p:cBhvr>
                                        <p:cTn id="43" dur="800" decel="100000" fill="hold"/>
                                        <p:tgtEl>
                                          <p:spTgt spid="20511"/>
                                        </p:tgtEl>
                                        <p:attrNameLst>
                                          <p:attrName>ppt_x</p:attrName>
                                        </p:attrNameLst>
                                      </p:cBhvr>
                                      <p:tavLst>
                                        <p:tav tm="0">
                                          <p:val>
                                            <p:strVal val="#ppt_x+0.4"/>
                                          </p:val>
                                        </p:tav>
                                        <p:tav tm="100000">
                                          <p:val>
                                            <p:strVal val="#ppt_x-0.05"/>
                                          </p:val>
                                        </p:tav>
                                      </p:tavLst>
                                    </p:anim>
                                    <p:anim calcmode="lin" valueType="num">
                                      <p:cBhvr>
                                        <p:cTn id="44" dur="800" decel="100000" fill="hold"/>
                                        <p:tgtEl>
                                          <p:spTgt spid="20511"/>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20511"/>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20511"/>
                                        </p:tgtEl>
                                        <p:attrNameLst>
                                          <p:attrName>ppt_y</p:attrName>
                                        </p:attrNameLst>
                                      </p:cBhvr>
                                      <p:tavLst>
                                        <p:tav tm="0">
                                          <p:val>
                                            <p:strVal val="#ppt_y+0.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7" presetClass="entr" presetSubtype="4" fill="hold" grpId="0" nodeType="clickEffect">
                                  <p:stCondLst>
                                    <p:cond delay="0"/>
                                  </p:stCondLst>
                                  <p:childTnLst>
                                    <p:set>
                                      <p:cBhvr>
                                        <p:cTn id="50" dur="1" fill="hold">
                                          <p:stCondLst>
                                            <p:cond delay="0"/>
                                          </p:stCondLst>
                                        </p:cTn>
                                        <p:tgtEl>
                                          <p:spTgt spid="20510"/>
                                        </p:tgtEl>
                                        <p:attrNameLst>
                                          <p:attrName>style.visibility</p:attrName>
                                        </p:attrNameLst>
                                      </p:cBhvr>
                                      <p:to>
                                        <p:strVal val="visible"/>
                                      </p:to>
                                    </p:set>
                                    <p:anim calcmode="lin" valueType="num">
                                      <p:cBhvr additive="base">
                                        <p:cTn id="51" dur="5000" fill="hold"/>
                                        <p:tgtEl>
                                          <p:spTgt spid="20510"/>
                                        </p:tgtEl>
                                        <p:attrNameLst>
                                          <p:attrName>ppt_x</p:attrName>
                                        </p:attrNameLst>
                                      </p:cBhvr>
                                      <p:tavLst>
                                        <p:tav tm="0">
                                          <p:val>
                                            <p:strVal val="#ppt_x"/>
                                          </p:val>
                                        </p:tav>
                                        <p:tav tm="100000">
                                          <p:val>
                                            <p:strVal val="#ppt_x"/>
                                          </p:val>
                                        </p:tav>
                                      </p:tavLst>
                                    </p:anim>
                                    <p:anim calcmode="lin" valueType="num">
                                      <p:cBhvr additive="base">
                                        <p:cTn id="52" dur="5000" fill="hold"/>
                                        <p:tgtEl>
                                          <p:spTgt spid="20510"/>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20512"/>
                                        </p:tgtEl>
                                        <p:attrNameLst>
                                          <p:attrName>style.visibility</p:attrName>
                                        </p:attrNameLst>
                                      </p:cBhvr>
                                      <p:to>
                                        <p:strVal val="visible"/>
                                      </p:to>
                                    </p:set>
                                    <p:animEffect transition="in" filter="fade">
                                      <p:cBhvr>
                                        <p:cTn id="57" dur="800" decel="100000"/>
                                        <p:tgtEl>
                                          <p:spTgt spid="20512"/>
                                        </p:tgtEl>
                                      </p:cBhvr>
                                    </p:animEffect>
                                    <p:anim calcmode="lin" valueType="num">
                                      <p:cBhvr>
                                        <p:cTn id="58" dur="800" decel="100000" fill="hold"/>
                                        <p:tgtEl>
                                          <p:spTgt spid="20512"/>
                                        </p:tgtEl>
                                        <p:attrNameLst>
                                          <p:attrName>style.rotation</p:attrName>
                                        </p:attrNameLst>
                                      </p:cBhvr>
                                      <p:tavLst>
                                        <p:tav tm="0">
                                          <p:val>
                                            <p:fltVal val="-90"/>
                                          </p:val>
                                        </p:tav>
                                        <p:tav tm="100000">
                                          <p:val>
                                            <p:fltVal val="0"/>
                                          </p:val>
                                        </p:tav>
                                      </p:tavLst>
                                    </p:anim>
                                    <p:anim calcmode="lin" valueType="num">
                                      <p:cBhvr>
                                        <p:cTn id="59" dur="800" decel="100000" fill="hold"/>
                                        <p:tgtEl>
                                          <p:spTgt spid="20512"/>
                                        </p:tgtEl>
                                        <p:attrNameLst>
                                          <p:attrName>ppt_x</p:attrName>
                                        </p:attrNameLst>
                                      </p:cBhvr>
                                      <p:tavLst>
                                        <p:tav tm="0">
                                          <p:val>
                                            <p:strVal val="#ppt_x+0.4"/>
                                          </p:val>
                                        </p:tav>
                                        <p:tav tm="100000">
                                          <p:val>
                                            <p:strVal val="#ppt_x-0.05"/>
                                          </p:val>
                                        </p:tav>
                                      </p:tavLst>
                                    </p:anim>
                                    <p:anim calcmode="lin" valueType="num">
                                      <p:cBhvr>
                                        <p:cTn id="60" dur="800" decel="100000" fill="hold"/>
                                        <p:tgtEl>
                                          <p:spTgt spid="20512"/>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20512"/>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20512"/>
                                        </p:tgtEl>
                                        <p:attrNameLst>
                                          <p:attrName>ppt_y</p:attrName>
                                        </p:attrNameLst>
                                      </p:cBhvr>
                                      <p:tavLst>
                                        <p:tav tm="0">
                                          <p:val>
                                            <p:strVal val="#ppt_y+0.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linds(horizontal)">
                                      <p:cBhvr>
                                        <p:cTn id="67" dur="500"/>
                                        <p:tgtEl>
                                          <p:spTgt spid="14"/>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blinds(horizontal)">
                                      <p:cBhvr>
                                        <p:cTn id="72" dur="500"/>
                                        <p:tgtEl>
                                          <p:spTgt spid="16"/>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blinds(horizontal)">
                                      <p:cBhvr>
                                        <p:cTn id="77" dur="500"/>
                                        <p:tgtEl>
                                          <p:spTgt spid="15"/>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blinds(horizontal)">
                                      <p:cBhvr>
                                        <p:cTn id="82" dur="500"/>
                                        <p:tgtEl>
                                          <p:spTgt spid="17"/>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1" fill="hold" grpId="0" nodeType="clickEffect">
                                  <p:stCondLst>
                                    <p:cond delay="0"/>
                                  </p:stCondLst>
                                  <p:childTnLst>
                                    <p:set>
                                      <p:cBhvr>
                                        <p:cTn id="86" dur="1" fill="hold">
                                          <p:stCondLst>
                                            <p:cond delay="0"/>
                                          </p:stCondLst>
                                        </p:cTn>
                                        <p:tgtEl>
                                          <p:spTgt spid="18"/>
                                        </p:tgtEl>
                                        <p:attrNameLst>
                                          <p:attrName>style.visibility</p:attrName>
                                        </p:attrNameLst>
                                      </p:cBhvr>
                                      <p:to>
                                        <p:strVal val="visible"/>
                                      </p:to>
                                    </p:set>
                                    <p:animEffect transition="in" filter="wipe(up)">
                                      <p:cBhvr>
                                        <p:cTn id="87"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9" grpId="0"/>
      <p:bldP spid="20510" grpId="0"/>
      <p:bldP spid="20511" grpId="0"/>
      <p:bldP spid="20512" grpId="0"/>
      <p:bldP spid="48162" grpId="0"/>
      <p:bldP spid="48163" grpId="0"/>
      <p:bldP spid="48164" grpId="0"/>
      <p:bldP spid="48165" grpId="0"/>
      <p:bldP spid="14" grpId="0"/>
      <p:bldP spid="15" grpId="0"/>
      <p:bldP spid="16" grpId="0"/>
      <p:bldP spid="17" grpId="0"/>
      <p:bldP spid="1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1" name="文本框 52225"/>
          <p:cNvSpPr txBox="1"/>
          <p:nvPr/>
        </p:nvSpPr>
        <p:spPr>
          <a:xfrm>
            <a:off x="1828800" y="250825"/>
            <a:ext cx="8839200" cy="583565"/>
          </a:xfrm>
          <a:prstGeom prst="rect">
            <a:avLst/>
          </a:prstGeom>
          <a:noFill/>
          <a:ln w="9525">
            <a:noFill/>
          </a:ln>
        </p:spPr>
        <p:txBody>
          <a:bodyPr anchor="t">
            <a:spAutoFit/>
          </a:bodyPr>
          <a:p>
            <a:pPr>
              <a:spcBef>
                <a:spcPct val="50000"/>
              </a:spcBef>
            </a:pPr>
            <a:r>
              <a:rPr lang="zh-CN" altLang="en-US" sz="3200" b="1">
                <a:latin typeface="Arial" panose="020B0604020202020204" pitchFamily="34" charset="0"/>
                <a:ea typeface="宋体" panose="02010600030101010101" pitchFamily="2" charset="-122"/>
              </a:rPr>
              <a:t>近代中国完全沦为半殖民地半封建社会的过程：</a:t>
            </a:r>
            <a:endParaRPr lang="zh-CN" altLang="en-US" sz="3200" b="1">
              <a:solidFill>
                <a:srgbClr val="FF0000"/>
              </a:solidFill>
              <a:latin typeface="Arial" panose="020B0604020202020204" pitchFamily="34" charset="0"/>
              <a:ea typeface="宋体" panose="02010600030101010101" pitchFamily="2" charset="-122"/>
            </a:endParaRPr>
          </a:p>
        </p:txBody>
      </p:sp>
      <p:sp>
        <p:nvSpPr>
          <p:cNvPr id="61442" name="文本框 52226"/>
          <p:cNvSpPr txBox="1"/>
          <p:nvPr/>
        </p:nvSpPr>
        <p:spPr>
          <a:xfrm>
            <a:off x="2049463" y="1758950"/>
            <a:ext cx="4046537" cy="829945"/>
          </a:xfrm>
          <a:prstGeom prst="rect">
            <a:avLst/>
          </a:prstGeom>
          <a:noFill/>
          <a:ln w="9525">
            <a:noFill/>
          </a:ln>
        </p:spPr>
        <p:txBody>
          <a:bodyPr anchor="t">
            <a:spAutoFit/>
          </a:bodyPr>
          <a:p>
            <a:r>
              <a:rPr lang="zh-CN" altLang="en-US" sz="2400" b="1">
                <a:solidFill>
                  <a:srgbClr val="3333FF"/>
                </a:solidFill>
                <a:latin typeface="Arial" panose="020B0604020202020204" pitchFamily="34" charset="0"/>
                <a:ea typeface="宋体" panose="02010600030101010101" pitchFamily="2" charset="-122"/>
              </a:rPr>
              <a:t>第一次鸦片战争</a:t>
            </a:r>
            <a:r>
              <a:rPr lang="zh-CN" altLang="en-US" b="1">
                <a:solidFill>
                  <a:srgbClr val="FF0000"/>
                </a:solidFill>
                <a:latin typeface="Arial" panose="020B0604020202020204" pitchFamily="34" charset="0"/>
                <a:ea typeface="宋体" panose="02010600030101010101" pitchFamily="2" charset="-122"/>
              </a:rPr>
              <a:t>（</a:t>
            </a:r>
            <a:r>
              <a:rPr lang="en-US" altLang="zh-CN" b="1">
                <a:solidFill>
                  <a:srgbClr val="FF0000"/>
                </a:solidFill>
                <a:latin typeface="Arial" panose="020B0604020202020204" pitchFamily="34" charset="0"/>
                <a:ea typeface="宋体" panose="02010600030101010101" pitchFamily="2" charset="-122"/>
              </a:rPr>
              <a:t>1840-1842</a:t>
            </a:r>
            <a:r>
              <a:rPr lang="zh-CN" altLang="en-US" b="1">
                <a:solidFill>
                  <a:srgbClr val="FF0000"/>
                </a:solidFill>
                <a:latin typeface="Arial" panose="020B0604020202020204" pitchFamily="34" charset="0"/>
                <a:ea typeface="宋体" panose="02010600030101010101" pitchFamily="2" charset="-122"/>
              </a:rPr>
              <a:t>）</a:t>
            </a:r>
            <a:endParaRPr lang="zh-CN" altLang="en-US" sz="2800" b="1">
              <a:solidFill>
                <a:srgbClr val="3333FF"/>
              </a:solidFill>
              <a:latin typeface="Arial" panose="020B0604020202020204" pitchFamily="34" charset="0"/>
              <a:ea typeface="宋体" panose="02010600030101010101" pitchFamily="2" charset="-122"/>
            </a:endParaRPr>
          </a:p>
          <a:p>
            <a:r>
              <a:rPr lang="en-US" altLang="zh-CN" sz="2400" b="1">
                <a:solidFill>
                  <a:srgbClr val="3333FF"/>
                </a:solidFill>
                <a:latin typeface="Arial" panose="020B0604020202020204" pitchFamily="34" charset="0"/>
                <a:ea typeface="宋体" panose="02010600030101010101" pitchFamily="2" charset="-122"/>
              </a:rPr>
              <a:t>《</a:t>
            </a:r>
            <a:r>
              <a:rPr lang="zh-CN" altLang="en-US" sz="2400" b="1">
                <a:solidFill>
                  <a:srgbClr val="3333FF"/>
                </a:solidFill>
                <a:latin typeface="Arial" panose="020B0604020202020204" pitchFamily="34" charset="0"/>
                <a:ea typeface="宋体" panose="02010600030101010101" pitchFamily="2" charset="-122"/>
              </a:rPr>
              <a:t>南京条约</a:t>
            </a:r>
            <a:r>
              <a:rPr lang="en-US" altLang="zh-CN" sz="2400" b="1">
                <a:solidFill>
                  <a:srgbClr val="3333FF"/>
                </a:solidFill>
                <a:latin typeface="Arial" panose="020B0604020202020204" pitchFamily="34" charset="0"/>
                <a:ea typeface="宋体" panose="02010600030101010101" pitchFamily="2" charset="-122"/>
              </a:rPr>
              <a:t>》</a:t>
            </a:r>
            <a:endParaRPr lang="en-US" altLang="zh-CN" sz="2400" b="1">
              <a:solidFill>
                <a:srgbClr val="3333FF"/>
              </a:solidFill>
              <a:latin typeface="Arial" panose="020B0604020202020204" pitchFamily="34" charset="0"/>
              <a:ea typeface="宋体" panose="02010600030101010101" pitchFamily="2" charset="-122"/>
            </a:endParaRPr>
          </a:p>
        </p:txBody>
      </p:sp>
      <p:sp>
        <p:nvSpPr>
          <p:cNvPr id="61443" name="文本框 52227"/>
          <p:cNvSpPr txBox="1"/>
          <p:nvPr/>
        </p:nvSpPr>
        <p:spPr>
          <a:xfrm>
            <a:off x="6608763" y="1752600"/>
            <a:ext cx="2937510" cy="829945"/>
          </a:xfrm>
          <a:prstGeom prst="rect">
            <a:avLst/>
          </a:prstGeom>
          <a:noFill/>
          <a:ln w="9525">
            <a:noFill/>
          </a:ln>
        </p:spPr>
        <p:txBody>
          <a:bodyPr wrap="none" anchor="t">
            <a:spAutoFit/>
          </a:bodyPr>
          <a:p>
            <a:r>
              <a:rPr lang="zh-CN" altLang="en-US" sz="2400" b="1">
                <a:solidFill>
                  <a:srgbClr val="3333FF"/>
                </a:solidFill>
                <a:latin typeface="Arial" panose="020B0604020202020204" pitchFamily="34" charset="0"/>
                <a:ea typeface="宋体" panose="02010600030101010101" pitchFamily="2" charset="-122"/>
              </a:rPr>
              <a:t>中国</a:t>
            </a:r>
            <a:r>
              <a:rPr lang="zh-CN" altLang="en-US" sz="2400" b="1">
                <a:solidFill>
                  <a:srgbClr val="FF0000"/>
                </a:solidFill>
                <a:latin typeface="Arial" panose="020B0604020202020204" pitchFamily="34" charset="0"/>
                <a:ea typeface="宋体" panose="02010600030101010101" pitchFamily="2" charset="-122"/>
              </a:rPr>
              <a:t>开始沦为</a:t>
            </a:r>
            <a:r>
              <a:rPr lang="zh-CN" altLang="en-US" sz="2400" b="1">
                <a:solidFill>
                  <a:srgbClr val="3333FF"/>
                </a:solidFill>
                <a:latin typeface="Arial" panose="020B0604020202020204" pitchFamily="34" charset="0"/>
                <a:ea typeface="宋体" panose="02010600030101010101" pitchFamily="2" charset="-122"/>
              </a:rPr>
              <a:t>半殖民</a:t>
            </a:r>
            <a:endParaRPr lang="zh-CN" altLang="en-US" sz="2400" b="1">
              <a:solidFill>
                <a:srgbClr val="3333FF"/>
              </a:solidFill>
              <a:latin typeface="Arial" panose="020B0604020202020204" pitchFamily="34" charset="0"/>
              <a:ea typeface="宋体" panose="02010600030101010101" pitchFamily="2" charset="-122"/>
            </a:endParaRPr>
          </a:p>
          <a:p>
            <a:r>
              <a:rPr lang="zh-CN" altLang="en-US" sz="2400" b="1">
                <a:solidFill>
                  <a:srgbClr val="3333FF"/>
                </a:solidFill>
                <a:latin typeface="Arial" panose="020B0604020202020204" pitchFamily="34" charset="0"/>
                <a:ea typeface="宋体" panose="02010600030101010101" pitchFamily="2" charset="-122"/>
              </a:rPr>
              <a:t>半封建社会</a:t>
            </a:r>
            <a:endParaRPr lang="zh-CN" altLang="en-US" sz="2400" b="1">
              <a:solidFill>
                <a:srgbClr val="3333FF"/>
              </a:solidFill>
              <a:latin typeface="Arial" panose="020B0604020202020204" pitchFamily="34" charset="0"/>
              <a:ea typeface="宋体" panose="02010600030101010101" pitchFamily="2" charset="-122"/>
            </a:endParaRPr>
          </a:p>
        </p:txBody>
      </p:sp>
      <p:sp>
        <p:nvSpPr>
          <p:cNvPr id="61444" name="文本框 52228"/>
          <p:cNvSpPr txBox="1"/>
          <p:nvPr/>
        </p:nvSpPr>
        <p:spPr>
          <a:xfrm>
            <a:off x="2001838" y="3124200"/>
            <a:ext cx="3941762" cy="829945"/>
          </a:xfrm>
          <a:prstGeom prst="rect">
            <a:avLst/>
          </a:prstGeom>
          <a:noFill/>
          <a:ln w="9525">
            <a:noFill/>
          </a:ln>
        </p:spPr>
        <p:txBody>
          <a:bodyPr anchor="t">
            <a:spAutoFit/>
          </a:bodyPr>
          <a:p>
            <a:r>
              <a:rPr lang="zh-CN" altLang="en-US" sz="2400" b="1">
                <a:solidFill>
                  <a:srgbClr val="3333FF"/>
                </a:solidFill>
                <a:latin typeface="Arial" panose="020B0604020202020204" pitchFamily="34" charset="0"/>
                <a:ea typeface="宋体" panose="02010600030101010101" pitchFamily="2" charset="-122"/>
              </a:rPr>
              <a:t>第二次鸦片战争</a:t>
            </a:r>
            <a:r>
              <a:rPr lang="zh-CN" altLang="en-US" b="1">
                <a:solidFill>
                  <a:srgbClr val="FF0000"/>
                </a:solidFill>
                <a:latin typeface="Arial" panose="020B0604020202020204" pitchFamily="34" charset="0"/>
                <a:ea typeface="宋体" panose="02010600030101010101" pitchFamily="2" charset="-122"/>
              </a:rPr>
              <a:t>（</a:t>
            </a:r>
            <a:r>
              <a:rPr lang="en-US" altLang="zh-CN" b="1">
                <a:solidFill>
                  <a:srgbClr val="FF0000"/>
                </a:solidFill>
                <a:latin typeface="Arial" panose="020B0604020202020204" pitchFamily="34" charset="0"/>
                <a:ea typeface="宋体" panose="02010600030101010101" pitchFamily="2" charset="-122"/>
              </a:rPr>
              <a:t>1856-1860</a:t>
            </a:r>
            <a:r>
              <a:rPr lang="zh-CN" altLang="en-US" b="1">
                <a:solidFill>
                  <a:srgbClr val="FF0000"/>
                </a:solidFill>
                <a:latin typeface="Arial" panose="020B0604020202020204" pitchFamily="34" charset="0"/>
                <a:ea typeface="宋体" panose="02010600030101010101" pitchFamily="2" charset="-122"/>
              </a:rPr>
              <a:t>）</a:t>
            </a:r>
            <a:endParaRPr lang="zh-CN" altLang="en-US" sz="2800" b="1">
              <a:solidFill>
                <a:srgbClr val="3333FF"/>
              </a:solidFill>
              <a:latin typeface="Arial" panose="020B0604020202020204" pitchFamily="34" charset="0"/>
              <a:ea typeface="宋体" panose="02010600030101010101" pitchFamily="2" charset="-122"/>
            </a:endParaRPr>
          </a:p>
          <a:p>
            <a:r>
              <a:rPr lang="en-US" altLang="zh-CN" sz="2400" b="1">
                <a:solidFill>
                  <a:srgbClr val="3333FF"/>
                </a:solidFill>
                <a:latin typeface="Arial" panose="020B0604020202020204" pitchFamily="34" charset="0"/>
                <a:ea typeface="宋体" panose="02010600030101010101" pitchFamily="2" charset="-122"/>
              </a:rPr>
              <a:t>《</a:t>
            </a:r>
            <a:r>
              <a:rPr lang="zh-CN" altLang="en-US" sz="2400" b="1">
                <a:solidFill>
                  <a:srgbClr val="3333FF"/>
                </a:solidFill>
                <a:latin typeface="Arial" panose="020B0604020202020204" pitchFamily="34" charset="0"/>
                <a:ea typeface="宋体" panose="02010600030101010101" pitchFamily="2" charset="-122"/>
              </a:rPr>
              <a:t>天津条约</a:t>
            </a:r>
            <a:r>
              <a:rPr lang="en-US" altLang="zh-CN" sz="2400" b="1">
                <a:solidFill>
                  <a:srgbClr val="3333FF"/>
                </a:solidFill>
                <a:latin typeface="Arial" panose="020B0604020202020204" pitchFamily="34" charset="0"/>
                <a:ea typeface="宋体" panose="02010600030101010101" pitchFamily="2" charset="-122"/>
              </a:rPr>
              <a:t>》《</a:t>
            </a:r>
            <a:r>
              <a:rPr lang="zh-CN" altLang="en-US" sz="2400" b="1">
                <a:solidFill>
                  <a:srgbClr val="3333FF"/>
                </a:solidFill>
                <a:latin typeface="Arial" panose="020B0604020202020204" pitchFamily="34" charset="0"/>
                <a:ea typeface="宋体" panose="02010600030101010101" pitchFamily="2" charset="-122"/>
              </a:rPr>
              <a:t>北京条约</a:t>
            </a:r>
            <a:r>
              <a:rPr lang="en-US" altLang="zh-CN" sz="2400" b="1">
                <a:solidFill>
                  <a:srgbClr val="3333FF"/>
                </a:solidFill>
                <a:latin typeface="Arial" panose="020B0604020202020204" pitchFamily="34" charset="0"/>
                <a:ea typeface="宋体" panose="02010600030101010101" pitchFamily="2" charset="-122"/>
              </a:rPr>
              <a:t>》</a:t>
            </a:r>
            <a:endParaRPr lang="en-US" altLang="zh-CN" sz="2400" b="1">
              <a:solidFill>
                <a:srgbClr val="3333FF"/>
              </a:solidFill>
              <a:latin typeface="Arial" panose="020B0604020202020204" pitchFamily="34" charset="0"/>
              <a:ea typeface="宋体" panose="02010600030101010101" pitchFamily="2" charset="-122"/>
            </a:endParaRPr>
          </a:p>
        </p:txBody>
      </p:sp>
      <p:sp>
        <p:nvSpPr>
          <p:cNvPr id="61445" name="文本框 52229"/>
          <p:cNvSpPr txBox="1"/>
          <p:nvPr/>
        </p:nvSpPr>
        <p:spPr>
          <a:xfrm>
            <a:off x="6588125" y="3136900"/>
            <a:ext cx="2631440" cy="829945"/>
          </a:xfrm>
          <a:prstGeom prst="rect">
            <a:avLst/>
          </a:prstGeom>
          <a:noFill/>
          <a:ln w="9525">
            <a:noFill/>
          </a:ln>
        </p:spPr>
        <p:txBody>
          <a:bodyPr wrap="none" anchor="t">
            <a:spAutoFit/>
          </a:bodyPr>
          <a:p>
            <a:r>
              <a:rPr lang="zh-CN" altLang="en-US" sz="2400" b="1">
                <a:solidFill>
                  <a:srgbClr val="3333FF"/>
                </a:solidFill>
                <a:latin typeface="Arial" panose="020B0604020202020204" pitchFamily="34" charset="0"/>
                <a:ea typeface="宋体" panose="02010600030101010101" pitchFamily="2" charset="-122"/>
              </a:rPr>
              <a:t>使中国社会半殖民</a:t>
            </a:r>
            <a:endParaRPr lang="zh-CN" altLang="en-US" sz="2400" b="1">
              <a:solidFill>
                <a:srgbClr val="3333FF"/>
              </a:solidFill>
              <a:latin typeface="Arial" panose="020B0604020202020204" pitchFamily="34" charset="0"/>
              <a:ea typeface="宋体" panose="02010600030101010101" pitchFamily="2" charset="-122"/>
            </a:endParaRPr>
          </a:p>
          <a:p>
            <a:r>
              <a:rPr lang="zh-CN" altLang="en-US" sz="2400" b="1">
                <a:solidFill>
                  <a:srgbClr val="3333FF"/>
                </a:solidFill>
                <a:latin typeface="Arial" panose="020B0604020202020204" pitchFamily="34" charset="0"/>
                <a:ea typeface="宋体" panose="02010600030101010101" pitchFamily="2" charset="-122"/>
              </a:rPr>
              <a:t>半封建的程度</a:t>
            </a:r>
            <a:r>
              <a:rPr lang="zh-CN" altLang="en-US" sz="2400" b="1">
                <a:solidFill>
                  <a:srgbClr val="FF0000"/>
                </a:solidFill>
                <a:latin typeface="Arial" panose="020B0604020202020204" pitchFamily="34" charset="0"/>
                <a:ea typeface="宋体" panose="02010600030101010101" pitchFamily="2" charset="-122"/>
              </a:rPr>
              <a:t>加深</a:t>
            </a:r>
            <a:endParaRPr lang="zh-CN" altLang="en-US" sz="2400" b="1">
              <a:solidFill>
                <a:srgbClr val="FF0000"/>
              </a:solidFill>
              <a:latin typeface="Arial" panose="020B0604020202020204" pitchFamily="34" charset="0"/>
              <a:ea typeface="宋体" panose="02010600030101010101" pitchFamily="2" charset="-122"/>
            </a:endParaRPr>
          </a:p>
        </p:txBody>
      </p:sp>
      <p:sp>
        <p:nvSpPr>
          <p:cNvPr id="61446" name="文本框 52230"/>
          <p:cNvSpPr txBox="1"/>
          <p:nvPr/>
        </p:nvSpPr>
        <p:spPr>
          <a:xfrm>
            <a:off x="2049463" y="4438650"/>
            <a:ext cx="3824605" cy="829945"/>
          </a:xfrm>
          <a:prstGeom prst="rect">
            <a:avLst/>
          </a:prstGeom>
          <a:noFill/>
          <a:ln w="9525">
            <a:noFill/>
          </a:ln>
        </p:spPr>
        <p:txBody>
          <a:bodyPr wrap="none" anchor="t">
            <a:spAutoFit/>
          </a:bodyPr>
          <a:p>
            <a:r>
              <a:rPr lang="zh-CN" altLang="en-US" sz="2400" b="1">
                <a:solidFill>
                  <a:srgbClr val="3333FF"/>
                </a:solidFill>
                <a:latin typeface="Arial" panose="020B0604020202020204" pitchFamily="34" charset="0"/>
                <a:ea typeface="宋体" panose="02010600030101010101" pitchFamily="2" charset="-122"/>
              </a:rPr>
              <a:t>中日甲午战争   </a:t>
            </a:r>
            <a:r>
              <a:rPr lang="zh-CN" altLang="en-US" b="1">
                <a:solidFill>
                  <a:srgbClr val="FF0000"/>
                </a:solidFill>
                <a:latin typeface="Arial" panose="020B0604020202020204" pitchFamily="34" charset="0"/>
                <a:ea typeface="宋体" panose="02010600030101010101" pitchFamily="2" charset="-122"/>
              </a:rPr>
              <a:t>（</a:t>
            </a:r>
            <a:r>
              <a:rPr lang="en-US" altLang="zh-CN" b="1">
                <a:solidFill>
                  <a:srgbClr val="FF0000"/>
                </a:solidFill>
                <a:latin typeface="Arial" panose="020B0604020202020204" pitchFamily="34" charset="0"/>
                <a:ea typeface="宋体" panose="02010600030101010101" pitchFamily="2" charset="-122"/>
              </a:rPr>
              <a:t>1894-1895</a:t>
            </a:r>
            <a:r>
              <a:rPr lang="zh-CN" altLang="en-US" b="1">
                <a:solidFill>
                  <a:srgbClr val="FF0000"/>
                </a:solidFill>
                <a:latin typeface="Arial" panose="020B0604020202020204" pitchFamily="34" charset="0"/>
                <a:ea typeface="宋体" panose="02010600030101010101" pitchFamily="2" charset="-122"/>
              </a:rPr>
              <a:t>）</a:t>
            </a:r>
            <a:endParaRPr lang="zh-CN" altLang="en-US" sz="2800" b="1">
              <a:solidFill>
                <a:srgbClr val="3333FF"/>
              </a:solidFill>
              <a:latin typeface="Arial" panose="020B0604020202020204" pitchFamily="34" charset="0"/>
              <a:ea typeface="宋体" panose="02010600030101010101" pitchFamily="2" charset="-122"/>
            </a:endParaRPr>
          </a:p>
          <a:p>
            <a:r>
              <a:rPr lang="en-US" altLang="zh-CN" sz="2400" b="1">
                <a:solidFill>
                  <a:srgbClr val="3333FF"/>
                </a:solidFill>
                <a:latin typeface="Arial" panose="020B0604020202020204" pitchFamily="34" charset="0"/>
                <a:ea typeface="宋体" panose="02010600030101010101" pitchFamily="2" charset="-122"/>
              </a:rPr>
              <a:t>《</a:t>
            </a:r>
            <a:r>
              <a:rPr lang="zh-CN" altLang="en-US" sz="2400" b="1">
                <a:solidFill>
                  <a:srgbClr val="3333FF"/>
                </a:solidFill>
                <a:latin typeface="Arial" panose="020B0604020202020204" pitchFamily="34" charset="0"/>
                <a:ea typeface="宋体" panose="02010600030101010101" pitchFamily="2" charset="-122"/>
              </a:rPr>
              <a:t>马关条约</a:t>
            </a:r>
            <a:r>
              <a:rPr lang="en-US" altLang="zh-CN" sz="2400" b="1">
                <a:solidFill>
                  <a:srgbClr val="3333FF"/>
                </a:solidFill>
                <a:latin typeface="Arial" panose="020B0604020202020204" pitchFamily="34" charset="0"/>
                <a:ea typeface="宋体" panose="02010600030101010101" pitchFamily="2" charset="-122"/>
              </a:rPr>
              <a:t>》</a:t>
            </a:r>
            <a:endParaRPr lang="en-US" altLang="zh-CN" sz="2400" b="1">
              <a:solidFill>
                <a:srgbClr val="3333FF"/>
              </a:solidFill>
              <a:latin typeface="Arial" panose="020B0604020202020204" pitchFamily="34" charset="0"/>
              <a:ea typeface="宋体" panose="02010600030101010101" pitchFamily="2" charset="-122"/>
            </a:endParaRPr>
          </a:p>
        </p:txBody>
      </p:sp>
      <p:sp>
        <p:nvSpPr>
          <p:cNvPr id="61447" name="文本框 52231"/>
          <p:cNvSpPr txBox="1"/>
          <p:nvPr/>
        </p:nvSpPr>
        <p:spPr>
          <a:xfrm>
            <a:off x="6464300" y="4419600"/>
            <a:ext cx="3243580" cy="829945"/>
          </a:xfrm>
          <a:prstGeom prst="rect">
            <a:avLst/>
          </a:prstGeom>
          <a:noFill/>
          <a:ln w="9525">
            <a:noFill/>
          </a:ln>
        </p:spPr>
        <p:txBody>
          <a:bodyPr wrap="none" anchor="t">
            <a:spAutoFit/>
          </a:bodyPr>
          <a:p>
            <a:r>
              <a:rPr lang="zh-CN" altLang="en-US" sz="2400" b="1">
                <a:solidFill>
                  <a:srgbClr val="3333FF"/>
                </a:solidFill>
                <a:latin typeface="Arial" panose="020B0604020202020204" pitchFamily="34" charset="0"/>
                <a:ea typeface="宋体" panose="02010600030101010101" pitchFamily="2" charset="-122"/>
              </a:rPr>
              <a:t>使中国社会半殖民</a:t>
            </a:r>
            <a:endParaRPr lang="zh-CN" altLang="en-US" sz="2400" b="1">
              <a:solidFill>
                <a:srgbClr val="3333FF"/>
              </a:solidFill>
              <a:latin typeface="Arial" panose="020B0604020202020204" pitchFamily="34" charset="0"/>
              <a:ea typeface="宋体" panose="02010600030101010101" pitchFamily="2" charset="-122"/>
            </a:endParaRPr>
          </a:p>
          <a:p>
            <a:r>
              <a:rPr lang="zh-CN" altLang="en-US" sz="2400" b="1">
                <a:solidFill>
                  <a:srgbClr val="3333FF"/>
                </a:solidFill>
                <a:latin typeface="Arial" panose="020B0604020202020204" pitchFamily="34" charset="0"/>
                <a:ea typeface="宋体" panose="02010600030101010101" pitchFamily="2" charset="-122"/>
              </a:rPr>
              <a:t>半封建的程度</a:t>
            </a:r>
            <a:r>
              <a:rPr lang="zh-CN" altLang="en-US" sz="2400" b="1">
                <a:solidFill>
                  <a:srgbClr val="FF0000"/>
                </a:solidFill>
                <a:latin typeface="Arial" panose="020B0604020202020204" pitchFamily="34" charset="0"/>
                <a:ea typeface="宋体" panose="02010600030101010101" pitchFamily="2" charset="-122"/>
              </a:rPr>
              <a:t>大大加深</a:t>
            </a:r>
            <a:endParaRPr lang="zh-CN" altLang="en-US" sz="2400" b="1">
              <a:solidFill>
                <a:srgbClr val="FF0000"/>
              </a:solidFill>
              <a:latin typeface="Arial" panose="020B0604020202020204" pitchFamily="34" charset="0"/>
              <a:ea typeface="宋体" panose="02010600030101010101" pitchFamily="2" charset="-122"/>
            </a:endParaRPr>
          </a:p>
        </p:txBody>
      </p:sp>
      <p:sp>
        <p:nvSpPr>
          <p:cNvPr id="61448" name="文本框 52232"/>
          <p:cNvSpPr txBox="1"/>
          <p:nvPr/>
        </p:nvSpPr>
        <p:spPr>
          <a:xfrm>
            <a:off x="1981200" y="5794375"/>
            <a:ext cx="3909060" cy="829945"/>
          </a:xfrm>
          <a:prstGeom prst="rect">
            <a:avLst/>
          </a:prstGeom>
          <a:noFill/>
          <a:ln w="9525">
            <a:noFill/>
          </a:ln>
        </p:spPr>
        <p:txBody>
          <a:bodyPr wrap="none" anchor="t">
            <a:spAutoFit/>
          </a:bodyPr>
          <a:p>
            <a:r>
              <a:rPr lang="zh-CN" altLang="en-US" sz="2400" b="1">
                <a:solidFill>
                  <a:srgbClr val="3333FF"/>
                </a:solidFill>
                <a:latin typeface="Arial" panose="020B0604020202020204" pitchFamily="34" charset="0"/>
                <a:ea typeface="宋体" panose="02010600030101010101" pitchFamily="2" charset="-122"/>
              </a:rPr>
              <a:t>八国联军侵华    </a:t>
            </a:r>
            <a:r>
              <a:rPr lang="zh-CN" altLang="en-US" b="1">
                <a:solidFill>
                  <a:srgbClr val="FF0000"/>
                </a:solidFill>
                <a:latin typeface="Arial" panose="020B0604020202020204" pitchFamily="34" charset="0"/>
                <a:ea typeface="宋体" panose="02010600030101010101" pitchFamily="2" charset="-122"/>
              </a:rPr>
              <a:t>（</a:t>
            </a:r>
            <a:r>
              <a:rPr lang="en-US" altLang="zh-CN" b="1">
                <a:solidFill>
                  <a:srgbClr val="FF0000"/>
                </a:solidFill>
                <a:latin typeface="Arial" panose="020B0604020202020204" pitchFamily="34" charset="0"/>
                <a:ea typeface="宋体" panose="02010600030101010101" pitchFamily="2" charset="-122"/>
              </a:rPr>
              <a:t>1900-1901</a:t>
            </a:r>
            <a:r>
              <a:rPr lang="zh-CN" altLang="en-US" b="1">
                <a:solidFill>
                  <a:srgbClr val="FF0000"/>
                </a:solidFill>
                <a:latin typeface="Arial" panose="020B0604020202020204" pitchFamily="34" charset="0"/>
                <a:ea typeface="宋体" panose="02010600030101010101" pitchFamily="2" charset="-122"/>
              </a:rPr>
              <a:t>）</a:t>
            </a:r>
            <a:endParaRPr lang="zh-CN" altLang="en-US" sz="2800" b="1">
              <a:solidFill>
                <a:srgbClr val="3333FF"/>
              </a:solidFill>
              <a:latin typeface="Arial" panose="020B0604020202020204" pitchFamily="34" charset="0"/>
              <a:ea typeface="宋体" panose="02010600030101010101" pitchFamily="2" charset="-122"/>
            </a:endParaRPr>
          </a:p>
          <a:p>
            <a:r>
              <a:rPr lang="en-US" altLang="zh-CN" sz="2400" b="1">
                <a:solidFill>
                  <a:srgbClr val="3333FF"/>
                </a:solidFill>
                <a:latin typeface="Arial" panose="020B0604020202020204" pitchFamily="34" charset="0"/>
                <a:ea typeface="宋体" panose="02010600030101010101" pitchFamily="2" charset="-122"/>
              </a:rPr>
              <a:t>《</a:t>
            </a:r>
            <a:r>
              <a:rPr lang="zh-CN" altLang="en-US" sz="2400" b="1">
                <a:solidFill>
                  <a:srgbClr val="3333FF"/>
                </a:solidFill>
                <a:latin typeface="Arial" panose="020B0604020202020204" pitchFamily="34" charset="0"/>
                <a:ea typeface="宋体" panose="02010600030101010101" pitchFamily="2" charset="-122"/>
              </a:rPr>
              <a:t>辛丑条约</a:t>
            </a:r>
            <a:r>
              <a:rPr lang="en-US" altLang="zh-CN" sz="2400" b="1">
                <a:solidFill>
                  <a:srgbClr val="3333FF"/>
                </a:solidFill>
                <a:latin typeface="Arial" panose="020B0604020202020204" pitchFamily="34" charset="0"/>
                <a:ea typeface="宋体" panose="02010600030101010101" pitchFamily="2" charset="-122"/>
              </a:rPr>
              <a:t>》</a:t>
            </a:r>
            <a:endParaRPr lang="en-US" altLang="zh-CN" sz="2400" b="1">
              <a:solidFill>
                <a:srgbClr val="3333FF"/>
              </a:solidFill>
              <a:latin typeface="Arial" panose="020B0604020202020204" pitchFamily="34" charset="0"/>
              <a:ea typeface="宋体" panose="02010600030101010101" pitchFamily="2" charset="-122"/>
            </a:endParaRPr>
          </a:p>
        </p:txBody>
      </p:sp>
      <p:sp>
        <p:nvSpPr>
          <p:cNvPr id="61449" name="文本框 52233"/>
          <p:cNvSpPr txBox="1"/>
          <p:nvPr/>
        </p:nvSpPr>
        <p:spPr>
          <a:xfrm>
            <a:off x="6516688" y="5702300"/>
            <a:ext cx="3243580" cy="829945"/>
          </a:xfrm>
          <a:prstGeom prst="rect">
            <a:avLst/>
          </a:prstGeom>
          <a:noFill/>
          <a:ln w="9525">
            <a:noFill/>
          </a:ln>
        </p:spPr>
        <p:txBody>
          <a:bodyPr wrap="none" anchor="t">
            <a:spAutoFit/>
          </a:bodyPr>
          <a:p>
            <a:r>
              <a:rPr lang="zh-CN" altLang="en-US" sz="2400" b="1">
                <a:solidFill>
                  <a:srgbClr val="3333FF"/>
                </a:solidFill>
                <a:latin typeface="Arial" panose="020B0604020202020204" pitchFamily="34" charset="0"/>
                <a:ea typeface="宋体" panose="02010600030101010101" pitchFamily="2" charset="-122"/>
              </a:rPr>
              <a:t>使中国</a:t>
            </a:r>
            <a:r>
              <a:rPr lang="zh-CN" altLang="en-US" sz="2400" b="1">
                <a:solidFill>
                  <a:srgbClr val="FF0000"/>
                </a:solidFill>
                <a:latin typeface="Arial" panose="020B0604020202020204" pitchFamily="34" charset="0"/>
                <a:ea typeface="宋体" panose="02010600030101010101" pitchFamily="2" charset="-122"/>
              </a:rPr>
              <a:t>完全沦为</a:t>
            </a:r>
            <a:r>
              <a:rPr lang="zh-CN" altLang="en-US" sz="2400" b="1">
                <a:solidFill>
                  <a:srgbClr val="3333FF"/>
                </a:solidFill>
                <a:latin typeface="Arial" panose="020B0604020202020204" pitchFamily="34" charset="0"/>
                <a:ea typeface="宋体" panose="02010600030101010101" pitchFamily="2" charset="-122"/>
              </a:rPr>
              <a:t>半殖民</a:t>
            </a:r>
            <a:endParaRPr lang="zh-CN" altLang="en-US" sz="2400" b="1">
              <a:solidFill>
                <a:srgbClr val="3333FF"/>
              </a:solidFill>
              <a:latin typeface="Arial" panose="020B0604020202020204" pitchFamily="34" charset="0"/>
              <a:ea typeface="宋体" panose="02010600030101010101" pitchFamily="2" charset="-122"/>
            </a:endParaRPr>
          </a:p>
          <a:p>
            <a:r>
              <a:rPr lang="zh-CN" altLang="en-US" sz="2400" b="1">
                <a:solidFill>
                  <a:srgbClr val="3333FF"/>
                </a:solidFill>
                <a:latin typeface="Arial" panose="020B0604020202020204" pitchFamily="34" charset="0"/>
                <a:ea typeface="宋体" panose="02010600030101010101" pitchFamily="2" charset="-122"/>
              </a:rPr>
              <a:t>半封建的社会</a:t>
            </a:r>
            <a:endParaRPr lang="zh-CN" altLang="en-US" sz="2400" b="1">
              <a:solidFill>
                <a:srgbClr val="3333FF"/>
              </a:solidFill>
              <a:latin typeface="Arial" panose="020B0604020202020204" pitchFamily="34" charset="0"/>
              <a:ea typeface="宋体" panose="02010600030101010101" pitchFamily="2" charset="-122"/>
            </a:endParaRPr>
          </a:p>
        </p:txBody>
      </p:sp>
      <p:sp>
        <p:nvSpPr>
          <p:cNvPr id="61450" name="文本框 51202"/>
          <p:cNvSpPr txBox="1"/>
          <p:nvPr/>
        </p:nvSpPr>
        <p:spPr>
          <a:xfrm>
            <a:off x="1828800" y="1014413"/>
            <a:ext cx="8610600" cy="583565"/>
          </a:xfrm>
          <a:prstGeom prst="rect">
            <a:avLst/>
          </a:prstGeom>
          <a:solidFill>
            <a:srgbClr val="CCFFFF"/>
          </a:solidFill>
          <a:ln w="9525">
            <a:noFill/>
          </a:ln>
        </p:spPr>
        <p:txBody>
          <a:bodyPr anchor="t">
            <a:spAutoFit/>
          </a:bodyPr>
          <a:p>
            <a:pPr>
              <a:spcBef>
                <a:spcPct val="50000"/>
              </a:spcBef>
            </a:pPr>
            <a:r>
              <a:rPr lang="zh-CN" altLang="en-US" sz="3200" b="1">
                <a:solidFill>
                  <a:srgbClr val="FF0000"/>
                </a:solidFill>
                <a:latin typeface="黑体" panose="02010609060101010101" pitchFamily="2" charset="-122"/>
                <a:ea typeface="黑体" panose="02010609060101010101" pitchFamily="2" charset="-122"/>
              </a:rPr>
              <a:t>列强的侵华战争给中国带来了什么严重后果？</a:t>
            </a:r>
            <a:endParaRPr lang="zh-CN" altLang="en-US" sz="3200" b="1">
              <a:solidFill>
                <a:srgbClr val="FF0000"/>
              </a:solidFill>
              <a:latin typeface="黑体" panose="02010609060101010101" pitchFamily="2" charset="-122"/>
              <a:ea typeface="黑体" panose="02010609060101010101" pitchFamily="2" charset="-122"/>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nvSpPr>
        <p:spPr>
          <a:xfrm>
            <a:off x="457200" y="7143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ysClr val="windowText" lastClr="000000"/>
                </a:solidFill>
                <a:latin typeface="+mj-lt"/>
                <a:ea typeface="+mj-ea"/>
                <a:cs typeface="+mj-cs"/>
              </a:defRPr>
            </a:lvl1pPr>
          </a:lstStyle>
          <a:p>
            <a:pPr algn="l"/>
            <a:r>
              <a:rPr lang="zh-CN" altLang="zh-CN" sz="4000" b="1" dirty="0" smtClean="0"/>
              <a:t>五次侵华战争的影响</a:t>
            </a:r>
            <a:endParaRPr lang="zh-CN" altLang="zh-CN" sz="4000" b="1" dirty="0" smtClean="0"/>
          </a:p>
        </p:txBody>
      </p:sp>
      <p:sp>
        <p:nvSpPr>
          <p:cNvPr id="4" name="内容占位符 2"/>
          <p:cNvSpPr>
            <a:spLocks noGrp="1"/>
          </p:cNvSpPr>
          <p:nvPr/>
        </p:nvSpPr>
        <p:spPr>
          <a:xfrm>
            <a:off x="457200" y="1214755"/>
            <a:ext cx="11411585" cy="4944745"/>
          </a:xfrm>
          <a:prstGeom prst="rect">
            <a:avLst/>
          </a:prstGeom>
        </p:spPr>
        <p:txBody>
          <a:bodyPr vert="horz" lIns="91440" tIns="45720" rIns="91440" bIns="45720" rtlCol="0">
            <a:normAutofit fontScale="90000"/>
          </a:bodyPr>
          <a:lstStyle>
            <a:lvl1pPr marL="342900" indent="-342900" algn="l" defTabSz="914400" rtl="0" eaLnBrk="1" latinLnBrk="0" hangingPunct="1">
              <a:spcBef>
                <a:spcPct val="20000"/>
              </a:spcBef>
              <a:buFont typeface="Arial" panose="020B0604020202020204" pitchFamily="34" charset="0"/>
              <a:buChar char="•"/>
              <a:defRPr sz="3200" kern="1200">
                <a:solidFill>
                  <a:sysClr val="windowText" lastClr="000000"/>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ysClr val="windowText" lastClr="000000"/>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ysClr val="windowText" lastClr="000000"/>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ysClr val="windowText" lastClr="000000"/>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ysClr val="windowText" lastClr="00000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ysClr val="windowText" lastClr="000000"/>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ysClr val="windowText" lastClr="000000"/>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ysClr val="windowText" lastClr="000000"/>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ysClr val="windowText" lastClr="000000"/>
                </a:solidFill>
                <a:latin typeface="+mn-lt"/>
                <a:ea typeface="+mn-ea"/>
                <a:cs typeface="+mn-cs"/>
              </a:defRPr>
            </a:lvl9pPr>
          </a:lstStyle>
          <a:p>
            <a:pPr marL="0" indent="0">
              <a:buNone/>
            </a:pPr>
            <a:r>
              <a:rPr lang="zh-CN" altLang="zh-CN" b="1" dirty="0" smtClean="0"/>
              <a:t>（</a:t>
            </a:r>
            <a:r>
              <a:rPr lang="en-US" altLang="zh-CN" b="1" dirty="0" smtClean="0"/>
              <a:t>1</a:t>
            </a:r>
            <a:r>
              <a:rPr lang="zh-CN" altLang="zh-CN" b="1" dirty="0" smtClean="0"/>
              <a:t>）</a:t>
            </a:r>
            <a:r>
              <a:rPr lang="zh-CN" altLang="zh-CN" sz="3600" b="1" dirty="0" smtClean="0"/>
              <a:t>消极性：（主要）</a:t>
            </a:r>
            <a:endParaRPr lang="zh-CN" altLang="zh-CN" sz="3600" dirty="0" smtClean="0"/>
          </a:p>
          <a:p>
            <a:pPr marL="0" indent="0">
              <a:buNone/>
            </a:pPr>
            <a:r>
              <a:rPr lang="zh-CN" altLang="zh-CN" b="1" dirty="0" smtClean="0"/>
              <a:t>①</a:t>
            </a:r>
            <a:r>
              <a:rPr lang="zh-CN" altLang="zh-CN" b="1" dirty="0" smtClean="0">
                <a:solidFill>
                  <a:srgbClr val="FF0000"/>
                </a:solidFill>
              </a:rPr>
              <a:t>人民</a:t>
            </a:r>
            <a:r>
              <a:rPr lang="zh-CN" altLang="zh-CN" b="1" dirty="0" smtClean="0"/>
              <a:t>：列强无视中国人民的基本生存权，疯狂掠夺中国人民的财产；</a:t>
            </a:r>
            <a:endParaRPr lang="zh-CN" altLang="zh-CN" dirty="0" smtClean="0"/>
          </a:p>
          <a:p>
            <a:pPr marL="0" indent="0">
              <a:buNone/>
            </a:pPr>
            <a:r>
              <a:rPr lang="zh-CN" altLang="zh-CN" b="1" dirty="0" smtClean="0"/>
              <a:t>②</a:t>
            </a:r>
            <a:r>
              <a:rPr lang="zh-CN" altLang="zh-CN" b="1" dirty="0" smtClean="0">
                <a:solidFill>
                  <a:srgbClr val="FF0000"/>
                </a:solidFill>
              </a:rPr>
              <a:t>国家</a:t>
            </a:r>
            <a:r>
              <a:rPr lang="zh-CN" altLang="zh-CN" b="1" dirty="0" smtClean="0"/>
              <a:t>：</a:t>
            </a:r>
            <a:endParaRPr lang="zh-CN" altLang="zh-CN" b="1" dirty="0" smtClean="0"/>
          </a:p>
          <a:p>
            <a:pPr marL="0" indent="0">
              <a:buNone/>
            </a:pPr>
            <a:r>
              <a:rPr lang="zh-CN" altLang="zh-CN" b="1" dirty="0" smtClean="0">
                <a:solidFill>
                  <a:srgbClr val="FF0000"/>
                </a:solidFill>
              </a:rPr>
              <a:t>文化</a:t>
            </a:r>
            <a:r>
              <a:rPr lang="zh-CN" altLang="zh-CN" b="1" dirty="0" smtClean="0"/>
              <a:t>：严重毁坏中华文明遗产；</a:t>
            </a:r>
            <a:endParaRPr lang="zh-CN" altLang="zh-CN" b="1" dirty="0" smtClean="0"/>
          </a:p>
          <a:p>
            <a:pPr marL="0" indent="0">
              <a:buNone/>
            </a:pPr>
            <a:r>
              <a:rPr lang="zh-CN" altLang="zh-CN" b="1" dirty="0" smtClean="0">
                <a:solidFill>
                  <a:srgbClr val="FF0000"/>
                </a:solidFill>
              </a:rPr>
              <a:t>政治</a:t>
            </a:r>
            <a:r>
              <a:rPr lang="zh-CN" altLang="zh-CN" b="1" dirty="0" smtClean="0"/>
              <a:t>：强迫清政府签订割地赔款条约，破坏中国领土、领海和 司法等</a:t>
            </a:r>
            <a:endParaRPr lang="zh-CN" altLang="zh-CN" b="1" dirty="0" smtClean="0"/>
          </a:p>
          <a:p>
            <a:pPr marL="0" indent="0">
              <a:buNone/>
            </a:pPr>
            <a:r>
              <a:rPr lang="zh-CN" altLang="zh-CN" b="1" dirty="0" smtClean="0"/>
              <a:t>            方面的主权完整；</a:t>
            </a:r>
            <a:endParaRPr lang="zh-CN" altLang="zh-CN" b="1" dirty="0" smtClean="0"/>
          </a:p>
          <a:p>
            <a:pPr marL="0" indent="0">
              <a:buNone/>
            </a:pPr>
            <a:r>
              <a:rPr lang="zh-CN" altLang="zh-CN" b="1" dirty="0" smtClean="0">
                <a:solidFill>
                  <a:srgbClr val="FF0000"/>
                </a:solidFill>
              </a:rPr>
              <a:t>经济</a:t>
            </a:r>
            <a:r>
              <a:rPr lang="zh-CN" altLang="zh-CN" b="1" dirty="0" smtClean="0"/>
              <a:t>：疯狂地向中国倾销商品和掠夺原料，控制中国的经济命脉。</a:t>
            </a:r>
            <a:endParaRPr lang="zh-CN" altLang="zh-CN" b="1" dirty="0" smtClean="0">
              <a:latin typeface="黑体" panose="02010609060101010101" pitchFamily="2" charset="-122"/>
              <a:ea typeface="黑体" panose="02010609060101010101" pitchFamily="2" charset="-122"/>
            </a:endParaRPr>
          </a:p>
        </p:txBody>
      </p:sp>
      <p:sp>
        <p:nvSpPr>
          <p:cNvPr id="3" name="文本框 2"/>
          <p:cNvSpPr txBox="1"/>
          <p:nvPr/>
        </p:nvSpPr>
        <p:spPr>
          <a:xfrm>
            <a:off x="652780" y="5156835"/>
            <a:ext cx="10708640" cy="1309370"/>
          </a:xfrm>
          <a:prstGeom prst="rect">
            <a:avLst/>
          </a:prstGeom>
          <a:noFill/>
        </p:spPr>
        <p:txBody>
          <a:bodyPr wrap="square" rtlCol="0">
            <a:spAutoFit/>
          </a:bodyPr>
          <a:p>
            <a:pPr algn="l">
              <a:spcBef>
                <a:spcPct val="20000"/>
              </a:spcBef>
              <a:buFont typeface="Arial" panose="020B0604020202020204" pitchFamily="34" charset="0"/>
            </a:pPr>
            <a:r>
              <a:rPr lang="zh-CN" altLang="zh-CN" sz="3600" b="1" dirty="0" smtClean="0">
                <a:solidFill>
                  <a:srgbClr val="FF0000"/>
                </a:solidFill>
                <a:latin typeface="黑体" panose="02010609060101010101" pitchFamily="2" charset="-122"/>
                <a:ea typeface="黑体" panose="02010609060101010101" pitchFamily="2" charset="-122"/>
                <a:sym typeface="+mn-ea"/>
              </a:rPr>
              <a:t>结论</a:t>
            </a:r>
            <a:r>
              <a:rPr lang="zh-CN" altLang="zh-CN" sz="3600" b="1" dirty="0" smtClean="0">
                <a:solidFill>
                  <a:sysClr val="windowText" lastClr="000000"/>
                </a:solidFill>
                <a:latin typeface="黑体" panose="02010609060101010101" pitchFamily="2" charset="-122"/>
                <a:ea typeface="黑体" panose="02010609060101010101" pitchFamily="2" charset="-122"/>
                <a:sym typeface="+mn-ea"/>
              </a:rPr>
              <a:t>：使主权独立的中国逐渐沦为受外国支配的</a:t>
            </a:r>
            <a:r>
              <a:rPr lang="zh-CN" altLang="en-US" sz="3600" b="1" dirty="0" smtClean="0">
                <a:solidFill>
                  <a:sysClr val="windowText" lastClr="000000"/>
                </a:solidFill>
                <a:latin typeface="黑体" panose="02010609060101010101" pitchFamily="2" charset="-122"/>
                <a:ea typeface="黑体" panose="02010609060101010101" pitchFamily="2" charset="-122"/>
                <a:sym typeface="+mn-ea"/>
              </a:rPr>
              <a:t>半</a:t>
            </a:r>
            <a:endParaRPr lang="zh-CN" altLang="en-US" sz="3600" b="1" dirty="0" smtClean="0">
              <a:solidFill>
                <a:sysClr val="windowText" lastClr="000000"/>
              </a:solidFill>
              <a:latin typeface="黑体" panose="02010609060101010101" pitchFamily="2" charset="-122"/>
              <a:ea typeface="黑体" panose="02010609060101010101" pitchFamily="2" charset="-122"/>
              <a:sym typeface="+mn-ea"/>
            </a:endParaRPr>
          </a:p>
          <a:p>
            <a:pPr algn="l">
              <a:spcBef>
                <a:spcPct val="20000"/>
              </a:spcBef>
              <a:buFont typeface="Arial" panose="020B0604020202020204" pitchFamily="34" charset="0"/>
            </a:pPr>
            <a:r>
              <a:rPr lang="zh-CN" altLang="en-US" sz="3600" b="1" dirty="0" smtClean="0">
                <a:solidFill>
                  <a:sysClr val="windowText" lastClr="000000"/>
                </a:solidFill>
                <a:latin typeface="黑体" panose="02010609060101010101" pitchFamily="2" charset="-122"/>
                <a:ea typeface="黑体" panose="02010609060101010101" pitchFamily="2" charset="-122"/>
                <a:sym typeface="+mn-ea"/>
              </a:rPr>
              <a:t>      殖民地半封建</a:t>
            </a:r>
            <a:r>
              <a:rPr lang="zh-CN" altLang="zh-CN" sz="3600" b="1" dirty="0" smtClean="0">
                <a:solidFill>
                  <a:sysClr val="windowText" lastClr="000000"/>
                </a:solidFill>
                <a:latin typeface="黑体" panose="02010609060101010101" pitchFamily="2" charset="-122"/>
                <a:ea typeface="黑体" panose="02010609060101010101" pitchFamily="2" charset="-122"/>
                <a:sym typeface="+mn-ea"/>
              </a:rPr>
              <a:t>国家。</a:t>
            </a:r>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内容占位符 2"/>
          <p:cNvSpPr>
            <a:spLocks noGrp="1"/>
          </p:cNvSpPr>
          <p:nvPr/>
        </p:nvSpPr>
        <p:spPr>
          <a:xfrm>
            <a:off x="373380" y="1528445"/>
            <a:ext cx="11901170" cy="4526280"/>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ysClr val="windowText" lastClr="000000"/>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ysClr val="windowText" lastClr="000000"/>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ysClr val="windowText" lastClr="000000"/>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ysClr val="windowText" lastClr="000000"/>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ysClr val="windowText" lastClr="000000"/>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ysClr val="windowText" lastClr="000000"/>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ysClr val="windowText" lastClr="000000"/>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ysClr val="windowText" lastClr="000000"/>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ysClr val="windowText" lastClr="000000"/>
                </a:solidFill>
                <a:latin typeface="+mn-lt"/>
                <a:ea typeface="+mn-ea"/>
                <a:cs typeface="+mn-cs"/>
              </a:defRPr>
            </a:lvl9pPr>
          </a:lstStyle>
          <a:p>
            <a:pPr marL="0" indent="0">
              <a:buNone/>
            </a:pPr>
            <a:r>
              <a:rPr lang="zh-CN" altLang="zh-CN" b="1" dirty="0" smtClean="0"/>
              <a:t>①</a:t>
            </a:r>
            <a:r>
              <a:rPr lang="zh-CN" altLang="zh-CN" b="1" dirty="0" smtClean="0">
                <a:solidFill>
                  <a:srgbClr val="FF0000"/>
                </a:solidFill>
              </a:rPr>
              <a:t>政治</a:t>
            </a:r>
            <a:r>
              <a:rPr lang="zh-CN" altLang="zh-CN" b="1" dirty="0" smtClean="0"/>
              <a:t>：闭关锁国被打破，有利于中华民族融入世界发展潮流。</a:t>
            </a:r>
            <a:endParaRPr lang="zh-CN" altLang="zh-CN" dirty="0" smtClean="0"/>
          </a:p>
          <a:p>
            <a:pPr marL="0" indent="0">
              <a:buNone/>
            </a:pPr>
            <a:r>
              <a:rPr lang="zh-CN" altLang="zh-CN" b="1" dirty="0" smtClean="0"/>
              <a:t>②</a:t>
            </a:r>
            <a:r>
              <a:rPr lang="zh-CN" altLang="zh-CN" b="1" dirty="0" smtClean="0">
                <a:solidFill>
                  <a:srgbClr val="FF0000"/>
                </a:solidFill>
              </a:rPr>
              <a:t>经济</a:t>
            </a:r>
            <a:r>
              <a:rPr lang="zh-CN" altLang="zh-CN" b="1" dirty="0" smtClean="0"/>
              <a:t>：自然经济逐步解体，为中国民族资本主义的产生和发展</a:t>
            </a:r>
            <a:endParaRPr lang="zh-CN" altLang="zh-CN" b="1" dirty="0" smtClean="0"/>
          </a:p>
          <a:p>
            <a:pPr marL="0" indent="0">
              <a:buNone/>
            </a:pPr>
            <a:r>
              <a:rPr lang="zh-CN" altLang="zh-CN" b="1" dirty="0" smtClean="0"/>
              <a:t>                提供了条件。</a:t>
            </a:r>
            <a:endParaRPr lang="zh-CN" altLang="zh-CN" dirty="0" smtClean="0"/>
          </a:p>
          <a:p>
            <a:pPr marL="0" indent="0">
              <a:buNone/>
            </a:pPr>
            <a:r>
              <a:rPr lang="zh-CN" altLang="zh-CN" b="1" dirty="0" smtClean="0"/>
              <a:t>③</a:t>
            </a:r>
            <a:r>
              <a:rPr lang="zh-CN" altLang="zh-CN" b="1" dirty="0" smtClean="0">
                <a:solidFill>
                  <a:srgbClr val="FF0000"/>
                </a:solidFill>
              </a:rPr>
              <a:t>思想</a:t>
            </a:r>
            <a:r>
              <a:rPr lang="zh-CN" altLang="zh-CN" b="1" dirty="0" smtClean="0"/>
              <a:t>：促使中国人民的觉醒，开始学习西方，寻求救国救民之</a:t>
            </a:r>
            <a:endParaRPr lang="zh-CN" altLang="zh-CN" b="1" dirty="0" smtClean="0"/>
          </a:p>
          <a:p>
            <a:pPr marL="0" indent="0">
              <a:buNone/>
            </a:pPr>
            <a:r>
              <a:rPr lang="zh-CN" altLang="zh-CN" b="1" dirty="0" smtClean="0"/>
              <a:t>                道。</a:t>
            </a:r>
            <a:endParaRPr lang="zh-CN" altLang="zh-CN" dirty="0" smtClean="0"/>
          </a:p>
          <a:p>
            <a:pPr marL="0" indent="0">
              <a:buNone/>
            </a:pPr>
            <a:r>
              <a:rPr lang="zh-CN" altLang="zh-CN" b="1" dirty="0" smtClean="0"/>
              <a:t>④</a:t>
            </a:r>
            <a:r>
              <a:rPr lang="zh-CN" altLang="zh-CN" b="1" dirty="0" smtClean="0">
                <a:solidFill>
                  <a:srgbClr val="FF0000"/>
                </a:solidFill>
              </a:rPr>
              <a:t>社会生活</a:t>
            </a:r>
            <a:r>
              <a:rPr lang="zh-CN" altLang="zh-CN" b="1" dirty="0" smtClean="0"/>
              <a:t>：人们的衣食住行开始与国际接轨。</a:t>
            </a:r>
            <a:endParaRPr lang="zh-CN" altLang="zh-CN" dirty="0" smtClean="0"/>
          </a:p>
          <a:p>
            <a:pPr marL="0" indent="0">
              <a:buNone/>
            </a:pPr>
            <a:r>
              <a:rPr lang="zh-CN" altLang="zh-CN" b="1" dirty="0" smtClean="0"/>
              <a:t> </a:t>
            </a:r>
            <a:endParaRPr lang="zh-CN" altLang="zh-CN" b="1" dirty="0" smtClean="0"/>
          </a:p>
          <a:p>
            <a:pPr marL="0" indent="0">
              <a:buNone/>
            </a:pPr>
            <a:r>
              <a:rPr lang="zh-CN" altLang="zh-CN" b="1" dirty="0" smtClean="0">
                <a:solidFill>
                  <a:srgbClr val="FF0000"/>
                </a:solidFill>
                <a:latin typeface="黑体" panose="02010609060101010101" pitchFamily="2" charset="-122"/>
                <a:ea typeface="黑体" panose="02010609060101010101" pitchFamily="2" charset="-122"/>
              </a:rPr>
              <a:t>           </a:t>
            </a:r>
            <a:endParaRPr lang="zh-CN" altLang="en-US" dirty="0">
              <a:latin typeface="黑体" panose="02010609060101010101" pitchFamily="2" charset="-122"/>
              <a:ea typeface="黑体" panose="02010609060101010101" pitchFamily="2" charset="-122"/>
            </a:endParaRPr>
          </a:p>
        </p:txBody>
      </p:sp>
      <p:sp>
        <p:nvSpPr>
          <p:cNvPr id="6" name="文本框 5"/>
          <p:cNvSpPr txBox="1"/>
          <p:nvPr/>
        </p:nvSpPr>
        <p:spPr>
          <a:xfrm>
            <a:off x="373380" y="670560"/>
            <a:ext cx="5575300" cy="706755"/>
          </a:xfrm>
          <a:prstGeom prst="rect">
            <a:avLst/>
          </a:prstGeom>
          <a:noFill/>
        </p:spPr>
        <p:txBody>
          <a:bodyPr wrap="square" rtlCol="0">
            <a:spAutoFit/>
          </a:bodyPr>
          <a:p>
            <a:r>
              <a:rPr lang="zh-CN" altLang="zh-CN" sz="4000" b="1">
                <a:ea typeface="宋体" panose="02010600030101010101" pitchFamily="2" charset="-122"/>
              </a:rPr>
              <a:t>（</a:t>
            </a:r>
            <a:r>
              <a:rPr lang="en-US" altLang="zh-CN" sz="4000" b="1">
                <a:ea typeface="宋体" panose="02010600030101010101" pitchFamily="2" charset="-122"/>
              </a:rPr>
              <a:t>2</a:t>
            </a:r>
            <a:r>
              <a:rPr lang="zh-CN" altLang="en-US" sz="4000" b="1">
                <a:ea typeface="宋体" panose="02010600030101010101" pitchFamily="2" charset="-122"/>
              </a:rPr>
              <a:t>）积极性</a:t>
            </a:r>
            <a:endParaRPr lang="zh-CN" altLang="en-US" sz="4000" b="1">
              <a:ea typeface="宋体" panose="02010600030101010101" pitchFamily="2" charset="-122"/>
            </a:endParaRPr>
          </a:p>
        </p:txBody>
      </p:sp>
      <p:sp>
        <p:nvSpPr>
          <p:cNvPr id="4" name="文本框 3"/>
          <p:cNvSpPr txBox="1"/>
          <p:nvPr/>
        </p:nvSpPr>
        <p:spPr>
          <a:xfrm>
            <a:off x="2186305" y="5053965"/>
            <a:ext cx="8161020" cy="706755"/>
          </a:xfrm>
          <a:prstGeom prst="rect">
            <a:avLst/>
          </a:prstGeom>
          <a:noFill/>
        </p:spPr>
        <p:txBody>
          <a:bodyPr wrap="square" rtlCol="0">
            <a:spAutoFit/>
          </a:bodyPr>
          <a:p>
            <a:r>
              <a:rPr lang="zh-CN" altLang="zh-CN" sz="4000" b="1" dirty="0" smtClean="0">
                <a:solidFill>
                  <a:srgbClr val="FF0000"/>
                </a:solidFill>
                <a:latin typeface="黑体" panose="02010609060101010101" pitchFamily="2" charset="-122"/>
                <a:ea typeface="黑体" panose="02010609060101010101" pitchFamily="2" charset="-122"/>
                <a:sym typeface="+mn-ea"/>
              </a:rPr>
              <a:t>结论</a:t>
            </a:r>
            <a:r>
              <a:rPr lang="zh-CN" altLang="zh-CN" sz="4000" b="1" dirty="0" smtClean="0">
                <a:latin typeface="黑体" panose="02010609060101010101" pitchFamily="2" charset="-122"/>
                <a:ea typeface="黑体" panose="02010609060101010101" pitchFamily="2" charset="-122"/>
                <a:sym typeface="+mn-ea"/>
              </a:rPr>
              <a:t>：客观上促进中国近代化进程。</a:t>
            </a:r>
            <a:endParaRPr lang="zh-CN" altLang="zh-CN" sz="4000" b="1" dirty="0" smtClean="0">
              <a:latin typeface="黑体" panose="02010609060101010101" pitchFamily="2" charset="-122"/>
              <a:ea typeface="黑体" panose="0201060906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4.xml><?xml version="1.0" encoding="utf-8"?>
<p:tagLst xmlns:p="http://schemas.openxmlformats.org/presentationml/2006/main">
  <p:tag name="KSO_WM_BEAUTIFY_FLAG" val="#wm#"/>
  <p:tag name="KSO_WM_TEMPLATE_CATEGORY" val="custom"/>
  <p:tag name="KSO_WM_TEMPLATE_INDEX" val="20187308"/>
</p:tagLst>
</file>

<file path=ppt/tags/tag65.xml><?xml version="1.0" encoding="utf-8"?>
<p:tagLst xmlns:p="http://schemas.openxmlformats.org/presentationml/2006/main">
  <p:tag name="KSO_WM_BEAUTIFY_FLAG" val="#wm#"/>
  <p:tag name="KSO_WM_TEMPLATE_CATEGORY" val="custom"/>
  <p:tag name="KSO_WM_TEMPLATE_INDEX" val="20187308"/>
</p:tagLst>
</file>

<file path=ppt/tags/tag66.xml><?xml version="1.0" encoding="utf-8"?>
<p:tagLst xmlns:p="http://schemas.openxmlformats.org/presentationml/2006/main">
  <p:tag name="KSO_WM_BEAUTIFY_FLAG" val="#wm#"/>
  <p:tag name="KSO_WM_TEMPLATE_CATEGORY" val="custom"/>
  <p:tag name="KSO_WM_TEMPLATE_INDEX" val="20187308"/>
</p:tagLst>
</file>

<file path=ppt/tags/tag67.xml><?xml version="1.0" encoding="utf-8"?>
<p:tagLst xmlns:p="http://schemas.openxmlformats.org/presentationml/2006/main">
  <p:tag name="KSO_WM_BEAUTIFY_FLAG" val="#wm#"/>
  <p:tag name="KSO_WM_TEMPLATE_CATEGORY" val="custom"/>
  <p:tag name="KSO_WM_TEMPLATE_INDEX" val="20187308"/>
</p:tagLst>
</file>

<file path=ppt/tags/tag68.xml><?xml version="1.0" encoding="utf-8"?>
<p:tagLst xmlns:p="http://schemas.openxmlformats.org/presentationml/2006/main">
  <p:tag name="KSO_WM_BEAUTIFY_FLAG" val="#wm#"/>
  <p:tag name="KSO_WM_TEMPLATE_CATEGORY" val="custom"/>
  <p:tag name="KSO_WM_TEMPLATE_INDEX" val="20187308"/>
</p:tagLst>
</file>

<file path=ppt/tags/tag69.xml><?xml version="1.0" encoding="utf-8"?>
<p:tagLst xmlns:p="http://schemas.openxmlformats.org/presentationml/2006/main">
  <p:tag name="KSO_WM_UNIT_TABLE_BEAUTIFY" val="smartTable{4003014b-d742-40c5-8136-2fdc97a3f21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6004</Words>
  <Application>WPS 演示</Application>
  <PresentationFormat>宽屏</PresentationFormat>
  <Paragraphs>539</Paragraphs>
  <Slides>52</Slides>
  <Notes>1</Notes>
  <HiddenSlides>0</HiddenSlides>
  <MMClips>0</MMClips>
  <ScaleCrop>false</ScaleCrop>
  <HeadingPairs>
    <vt:vector size="8" baseType="variant">
      <vt:variant>
        <vt:lpstr>已用的字体</vt:lpstr>
      </vt:variant>
      <vt:variant>
        <vt:i4>27</vt:i4>
      </vt:variant>
      <vt:variant>
        <vt:lpstr>主题</vt:lpstr>
      </vt:variant>
      <vt:variant>
        <vt:i4>1</vt:i4>
      </vt:variant>
      <vt:variant>
        <vt:lpstr>嵌入 OLE 服务器</vt:lpstr>
      </vt:variant>
      <vt:variant>
        <vt:i4>3</vt:i4>
      </vt:variant>
      <vt:variant>
        <vt:lpstr>幻灯片标题</vt:lpstr>
      </vt:variant>
      <vt:variant>
        <vt:i4>52</vt:i4>
      </vt:variant>
    </vt:vector>
  </HeadingPairs>
  <TitlesOfParts>
    <vt:vector size="83" baseType="lpstr">
      <vt:lpstr>Arial</vt:lpstr>
      <vt:lpstr>宋体</vt:lpstr>
      <vt:lpstr>Wingdings</vt:lpstr>
      <vt:lpstr>微软雅黑</vt:lpstr>
      <vt:lpstr>Arial Unicode MS</vt:lpstr>
      <vt:lpstr>黑体</vt:lpstr>
      <vt:lpstr>楷体_GB2312</vt:lpstr>
      <vt:lpstr>新宋体</vt:lpstr>
      <vt:lpstr>仿宋_GB2312</vt:lpstr>
      <vt:lpstr>仿宋</vt:lpstr>
      <vt:lpstr>方正姚体</vt:lpstr>
      <vt:lpstr>华文行楷</vt:lpstr>
      <vt:lpstr>华文新魏</vt:lpstr>
      <vt:lpstr>楷体</vt:lpstr>
      <vt:lpstr>DFKai-SB</vt:lpstr>
      <vt:lpstr>华文中宋</vt:lpstr>
      <vt:lpstr>Arial</vt:lpstr>
      <vt:lpstr>Calibri</vt:lpstr>
      <vt:lpstr>华文楷体</vt:lpstr>
      <vt:lpstr>楷体_GB2312</vt:lpstr>
      <vt:lpstr>仿宋_GB2312</vt:lpstr>
      <vt:lpstr>等线</vt:lpstr>
      <vt:lpstr>文鼎CS大黑</vt:lpstr>
      <vt:lpstr>Times New Roman</vt:lpstr>
      <vt:lpstr>文鼎CS大黑</vt:lpstr>
      <vt:lpstr>Arial Black</vt:lpstr>
      <vt:lpstr>Times New Roman</vt:lpstr>
      <vt:lpstr>Office 主题​​</vt:lpstr>
      <vt:lpstr>PBrush</vt:lpstr>
      <vt:lpstr>PBrush</vt:lpstr>
      <vt:lpstr>MSMap.8</vt:lpstr>
      <vt:lpstr>第18课  wan'jiu'y</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好名字可以让你的朋友更容易记住你</cp:lastModifiedBy>
  <cp:revision>29</cp:revision>
  <dcterms:created xsi:type="dcterms:W3CDTF">2019-06-19T02:08:00Z</dcterms:created>
  <dcterms:modified xsi:type="dcterms:W3CDTF">2019-10-22T23:20:25Z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2052-11.1.0.9145</vt:lpwstr>
  </property>
</Properties>
</file>