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 id="2147483675" r:id="rId4"/>
  </p:sldMasterIdLst>
  <p:notesMasterIdLst>
    <p:notesMasterId r:id="rId5"/>
  </p:notesMasterIdLst>
  <p:sldIdLst>
    <p:sldId id="410" r:id="rId6"/>
    <p:sldId id="424" r:id="rId7"/>
    <p:sldId id="535" r:id="rId8"/>
    <p:sldId id="438" r:id="rId9"/>
    <p:sldId id="412" r:id="rId10"/>
    <p:sldId id="413" r:id="rId11"/>
    <p:sldId id="439" r:id="rId12"/>
    <p:sldId id="440" r:id="rId13"/>
    <p:sldId id="441" r:id="rId14"/>
    <p:sldId id="442" r:id="rId15"/>
    <p:sldId id="443" r:id="rId16"/>
    <p:sldId id="444" r:id="rId17"/>
    <p:sldId id="445" r:id="rId18"/>
    <p:sldId id="447" r:id="rId19"/>
    <p:sldId id="448" r:id="rId20"/>
    <p:sldId id="449" r:id="rId21"/>
    <p:sldId id="450" r:id="rId22"/>
    <p:sldId id="451" r:id="rId23"/>
    <p:sldId id="452" r:id="rId24"/>
    <p:sldId id="454" r:id="rId25"/>
    <p:sldId id="455" r:id="rId26"/>
    <p:sldId id="479" r:id="rId27"/>
    <p:sldId id="480" r:id="rId28"/>
    <p:sldId id="481" r:id="rId29"/>
    <p:sldId id="482" r:id="rId30"/>
    <p:sldId id="457" r:id="rId31"/>
    <p:sldId id="483" r:id="rId32"/>
    <p:sldId id="419" r:id="rId33"/>
    <p:sldId id="487" r:id="rId34"/>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29"/>
        <p:guide pos="371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1.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slide" Target="slides/slide23.xml" /><Relationship Id="rId29" Type="http://schemas.openxmlformats.org/officeDocument/2006/relationships/slide" Target="slides/slide24.xml" /><Relationship Id="rId3" Type="http://schemas.openxmlformats.org/officeDocument/2006/relationships/slideMaster" Target="slideMasters/slideMaster2.xml" /><Relationship Id="rId30" Type="http://schemas.openxmlformats.org/officeDocument/2006/relationships/slide" Target="slides/slide25.xml" /><Relationship Id="rId31" Type="http://schemas.openxmlformats.org/officeDocument/2006/relationships/slide" Target="slides/slide26.xml" /><Relationship Id="rId32" Type="http://schemas.openxmlformats.org/officeDocument/2006/relationships/slide" Target="slides/slide27.xml" /><Relationship Id="rId33" Type="http://schemas.openxmlformats.org/officeDocument/2006/relationships/slide" Target="slides/slide28.xml" /><Relationship Id="rId34" Type="http://schemas.openxmlformats.org/officeDocument/2006/relationships/slide" Target="slides/slide29.xml" /><Relationship Id="rId35" Type="http://schemas.openxmlformats.org/officeDocument/2006/relationships/tags" Target="tags/tag76.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heme" Target="theme/theme1.xml" /><Relationship Id="rId39" Type="http://schemas.openxmlformats.org/officeDocument/2006/relationships/tableStyles" Target="tableStyles.xml" /><Relationship Id="rId4" Type="http://schemas.openxmlformats.org/officeDocument/2006/relationships/slideMaster" Target="slideMasters/slideMaster3.xml" /><Relationship Id="rId5" Type="http://schemas.openxmlformats.org/officeDocument/2006/relationships/notesMaster" Target="notesMasters/notesMaster1.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a:t>
            </a:fld>
            <a:endParaRPr 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5</a:t>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6</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latin typeface="楷体" panose="02010609060101010101" pitchFamily="49" charset="-122"/>
                <a:ea typeface="楷体" panose="02010609060101010101" pitchFamily="49" charset="-122"/>
                <a:sym typeface="+mn-ea"/>
              </a:rPr>
              <a:t>材料三：民族资本主义的发展既遭到帝国主义的扼杀和限制，又受到本国封建势力的阻碍，这就不可避免地使矛盾激化和促进人们新的觉醒。</a:t>
            </a:r>
            <a:endParaRPr lang="zh-CN" altLang="en-US">
              <a:latin typeface="楷体" panose="02010609060101010101" pitchFamily="49" charset="-122"/>
              <a:ea typeface="楷体" panose="02010609060101010101" pitchFamily="49" charset="-122"/>
            </a:endParaRPr>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pPr>
              <a:tabLst>
                <a:tab pos="2628265"/>
              </a:tabLst>
            </a:pP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19</a:t>
            </a:r>
            <a:r>
              <a:rPr lang="zh-CN" altLang="zh-CN" kern="100">
                <a:latin typeface="楷体" panose="02010609060101010101" pitchFamily="49" charset="-122"/>
                <a:ea typeface="楷体" panose="02010609060101010101" pitchFamily="49" charset="-122"/>
                <a:cs typeface="Times New Roman" panose="02020603050405020304" charset="0"/>
                <a:sym typeface="+mn-ea"/>
              </a:rPr>
              <a:t>世纪</a:t>
            </a: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50</a:t>
            </a:r>
            <a:r>
              <a:rPr lang="zh-CN" altLang="zh-CN" kern="100">
                <a:latin typeface="楷体" panose="02010609060101010101" pitchFamily="49" charset="-122"/>
                <a:ea typeface="楷体" panose="02010609060101010101" pitchFamily="49" charset="-122"/>
                <a:cs typeface="Times New Roman" panose="02020603050405020304" charset="0"/>
                <a:sym typeface="+mn-ea"/>
              </a:rPr>
              <a:t>年代，英国人开始在印度兴办较大规模的工厂，印度人很快跟进，棉纺织业成为民族工业发展的主要部门。到第一次世界大战前，全印度棉纺织厂增加到</a:t>
            </a: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264</a:t>
            </a:r>
            <a:r>
              <a:rPr lang="zh-CN" altLang="zh-CN" kern="100">
                <a:latin typeface="楷体" panose="02010609060101010101" pitchFamily="49" charset="-122"/>
                <a:ea typeface="楷体" panose="02010609060101010101" pitchFamily="49" charset="-122"/>
                <a:cs typeface="Times New Roman" panose="02020603050405020304" charset="0"/>
                <a:sym typeface="+mn-ea"/>
              </a:rPr>
              <a:t>个，绝大部分属于印资。印度工厂生产的棉布和进口棉布在国内棉布消费总量中的比重，</a:t>
            </a: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1901</a:t>
            </a:r>
            <a:r>
              <a:rPr lang="zh-CN" altLang="zh-CN" kern="100">
                <a:latin typeface="楷体" panose="02010609060101010101" pitchFamily="49" charset="-122"/>
                <a:ea typeface="楷体" panose="02010609060101010101" pitchFamily="49" charset="-122"/>
                <a:cs typeface="Times New Roman" panose="02020603050405020304" charset="0"/>
                <a:sym typeface="+mn-ea"/>
              </a:rPr>
              <a:t>～</a:t>
            </a: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1902</a:t>
            </a:r>
            <a:r>
              <a:rPr lang="zh-CN" altLang="zh-CN" kern="100">
                <a:latin typeface="楷体" panose="02010609060101010101" pitchFamily="49" charset="-122"/>
                <a:ea typeface="楷体" panose="02010609060101010101" pitchFamily="49" charset="-122"/>
                <a:cs typeface="Times New Roman" panose="02020603050405020304" charset="0"/>
                <a:sym typeface="+mn-ea"/>
              </a:rPr>
              <a:t>年度分别为</a:t>
            </a: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11.9%</a:t>
            </a:r>
            <a:r>
              <a:rPr lang="zh-CN" altLang="zh-CN" kern="100">
                <a:latin typeface="楷体" panose="02010609060101010101" pitchFamily="49" charset="-122"/>
                <a:ea typeface="楷体" panose="02010609060101010101" pitchFamily="49" charset="-122"/>
                <a:cs typeface="Times New Roman" panose="02020603050405020304" charset="0"/>
                <a:sym typeface="+mn-ea"/>
              </a:rPr>
              <a:t>、</a:t>
            </a: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62.7%,1911</a:t>
            </a:r>
            <a:r>
              <a:rPr lang="zh-CN" altLang="zh-CN" kern="100">
                <a:latin typeface="楷体" panose="02010609060101010101" pitchFamily="49" charset="-122"/>
                <a:ea typeface="楷体" panose="02010609060101010101" pitchFamily="49" charset="-122"/>
                <a:cs typeface="Times New Roman" panose="02020603050405020304" charset="0"/>
                <a:sym typeface="+mn-ea"/>
              </a:rPr>
              <a:t>～</a:t>
            </a: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1912</a:t>
            </a:r>
            <a:r>
              <a:rPr lang="zh-CN" altLang="zh-CN" kern="100">
                <a:latin typeface="楷体" panose="02010609060101010101" pitchFamily="49" charset="-122"/>
                <a:ea typeface="楷体" panose="02010609060101010101" pitchFamily="49" charset="-122"/>
                <a:cs typeface="Times New Roman" panose="02020603050405020304" charset="0"/>
                <a:sym typeface="+mn-ea"/>
              </a:rPr>
              <a:t>年度分别为</a:t>
            </a: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23.3%</a:t>
            </a:r>
            <a:r>
              <a:rPr lang="zh-CN" altLang="zh-CN" kern="100">
                <a:latin typeface="楷体" panose="02010609060101010101" pitchFamily="49" charset="-122"/>
                <a:ea typeface="楷体" panose="02010609060101010101" pitchFamily="49" charset="-122"/>
                <a:cs typeface="Times New Roman" panose="02020603050405020304" charset="0"/>
                <a:sym typeface="+mn-ea"/>
              </a:rPr>
              <a:t>、</a:t>
            </a:r>
            <a:r>
              <a:rPr lang="en-US" altLang="zh-CN" kern="100">
                <a:latin typeface="楷体" panose="02010609060101010101" pitchFamily="49" charset="-122"/>
                <a:ea typeface="楷体" panose="02010609060101010101" pitchFamily="49" charset="-122"/>
                <a:cs typeface="Courier New" panose="02070309020205020404" pitchFamily="49" charset="0"/>
                <a:sym typeface="+mn-ea"/>
              </a:rPr>
              <a:t>54%</a:t>
            </a:r>
            <a:r>
              <a:rPr lang="zh-CN" altLang="zh-CN" kern="100">
                <a:latin typeface="楷体" panose="02010609060101010101" pitchFamily="49" charset="-122"/>
                <a:ea typeface="楷体" panose="02010609060101010101" pitchFamily="49" charset="-122"/>
                <a:cs typeface="Times New Roman" panose="02020603050405020304" charset="0"/>
                <a:sym typeface="+mn-ea"/>
              </a:rPr>
              <a:t>。但是，这一时期印度工业的发展并没有改变印度作为英国的商品市场和原料产地的性质。</a:t>
            </a:r>
            <a:endParaRPr lang="zh-CN" altLang="zh-CN" kern="100">
              <a:latin typeface="楷体" panose="02010609060101010101" pitchFamily="49" charset="-122"/>
              <a:ea typeface="楷体" panose="02010609060101010101" pitchFamily="49" charset="-122"/>
              <a:cs typeface="Courier New" panose="02070309020205020404" pitchFamily="49" charset="0"/>
            </a:endParaRPr>
          </a:p>
          <a:p>
            <a:pPr indent="267970" algn="r">
              <a:tabLst>
                <a:tab pos="2628265"/>
              </a:tabLst>
            </a:pPr>
            <a:r>
              <a:rPr lang="en-US" altLang="zh-CN" kern="100">
                <a:latin typeface="+mn-ea"/>
                <a:cs typeface="Courier New" panose="02070309020205020404" pitchFamily="49" charset="0"/>
                <a:sym typeface="+mn-ea"/>
              </a:rPr>
              <a:t>       ——</a:t>
            </a:r>
            <a:r>
              <a:rPr lang="zh-CN" altLang="zh-CN" kern="100">
                <a:latin typeface="+mn-ea"/>
                <a:cs typeface="Times New Roman" panose="02020603050405020304" charset="0"/>
                <a:sym typeface="+mn-ea"/>
              </a:rPr>
              <a:t>摘编自林承节《殖民主义史</a:t>
            </a:r>
            <a:r>
              <a:rPr lang="en-US" altLang="zh-CN" kern="100">
                <a:latin typeface="+mn-ea"/>
                <a:cs typeface="Courier New" panose="02070309020205020404" pitchFamily="49" charset="0"/>
                <a:sym typeface="+mn-ea"/>
              </a:rPr>
              <a:t>(</a:t>
            </a:r>
            <a:r>
              <a:rPr lang="zh-CN" altLang="zh-CN" kern="100">
                <a:latin typeface="+mn-ea"/>
                <a:cs typeface="Times New Roman" panose="02020603050405020304" charset="0"/>
                <a:sym typeface="+mn-ea"/>
              </a:rPr>
              <a:t>南亚卷</a:t>
            </a:r>
            <a:r>
              <a:rPr lang="en-US" altLang="zh-CN" kern="100">
                <a:latin typeface="+mn-ea"/>
                <a:cs typeface="Courier New" panose="02070309020205020404" pitchFamily="49" charset="0"/>
                <a:sym typeface="+mn-ea"/>
              </a:rPr>
              <a:t>)</a:t>
            </a:r>
            <a:r>
              <a:rPr lang="zh-CN" altLang="zh-CN" kern="100">
                <a:latin typeface="+mn-ea"/>
                <a:cs typeface="Times New Roman" panose="02020603050405020304" charset="0"/>
                <a:sym typeface="+mn-ea"/>
              </a:rPr>
              <a:t>》</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t>①有了较为明确的革命纲领 ②有统一的全国革命政党的领导 ③选择了正确的斗争道路</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b="1">
                <a:latin typeface="楷体" panose="02010609060101010101" pitchFamily="49" charset="-122"/>
                <a:ea typeface="楷体" panose="02010609060101010101" pitchFamily="49" charset="-122"/>
                <a:sym typeface="宋体" panose="02010600030101010101" pitchFamily="2" charset="-122"/>
              </a:rPr>
              <a:t>为了自卫，非洲居民自动组织起来，在一些要道</a:t>
            </a:r>
            <a:r>
              <a:rPr lang="zh-CN" altLang="en-US" b="1">
                <a:solidFill>
                  <a:srgbClr val="FF0000"/>
                </a:solidFill>
                <a:latin typeface="楷体" panose="02010609060101010101" pitchFamily="49" charset="-122"/>
                <a:ea typeface="楷体" panose="02010609060101010101" pitchFamily="49" charset="-122"/>
                <a:sym typeface="宋体" panose="02010600030101010101" pitchFamily="2" charset="-122"/>
              </a:rPr>
              <a:t>设立陷阱</a:t>
            </a:r>
            <a:r>
              <a:rPr lang="zh-CN" altLang="en-US" b="1">
                <a:latin typeface="楷体" panose="02010609060101010101" pitchFamily="49" charset="-122"/>
                <a:ea typeface="楷体" panose="02010609060101010101" pitchFamily="49" charset="-122"/>
                <a:sym typeface="宋体" panose="02010600030101010101" pitchFamily="2" charset="-122"/>
              </a:rPr>
              <a:t>，用投枪、弓箭</a:t>
            </a:r>
            <a:r>
              <a:rPr lang="zh-CN" altLang="en-US" b="1">
                <a:solidFill>
                  <a:srgbClr val="FF0000"/>
                </a:solidFill>
                <a:latin typeface="楷体" panose="02010609060101010101" pitchFamily="49" charset="-122"/>
                <a:ea typeface="楷体" panose="02010609060101010101" pitchFamily="49" charset="-122"/>
                <a:sym typeface="宋体" panose="02010600030101010101" pitchFamily="2" charset="-122"/>
              </a:rPr>
              <a:t>袭击贩奴商人</a:t>
            </a:r>
            <a:r>
              <a:rPr lang="zh-CN" altLang="en-US" b="1">
                <a:latin typeface="楷体" panose="02010609060101010101" pitchFamily="49" charset="-122"/>
                <a:ea typeface="楷体" panose="02010609060101010101" pitchFamily="49" charset="-122"/>
                <a:sym typeface="+mn-ea"/>
              </a:rPr>
              <a:t>。</a:t>
            </a:r>
            <a:r>
              <a:rPr lang="zh-CN" altLang="en-US" b="1">
                <a:solidFill>
                  <a:srgbClr val="FF0000"/>
                </a:solidFill>
                <a:latin typeface="楷体" panose="02010609060101010101" pitchFamily="49" charset="-122"/>
                <a:ea typeface="楷体" panose="02010609060101010101" pitchFamily="49" charset="-122"/>
                <a:sym typeface="+mn-ea"/>
              </a:rPr>
              <a:t>早期</a:t>
            </a:r>
            <a:r>
              <a:rPr lang="zh-CN" altLang="en-US" b="1">
                <a:latin typeface="楷体" panose="02010609060101010101" pitchFamily="49" charset="-122"/>
                <a:ea typeface="楷体" panose="02010609060101010101" pitchFamily="49" charset="-122"/>
                <a:sym typeface="+mn-ea"/>
              </a:rPr>
              <a:t>非洲人民的反抗斗争还表现在被捕奴隶进行的顽强斗争上，</a:t>
            </a:r>
            <a:r>
              <a:rPr lang="zh-CN" altLang="en-US" b="1">
                <a:solidFill>
                  <a:srgbClr val="FF0000"/>
                </a:solidFill>
                <a:latin typeface="楷体" panose="02010609060101010101" pitchFamily="49" charset="-122"/>
                <a:ea typeface="楷体" panose="02010609060101010101" pitchFamily="49" charset="-122"/>
                <a:sym typeface="+mn-ea"/>
              </a:rPr>
              <a:t>最常见</a:t>
            </a:r>
            <a:r>
              <a:rPr lang="zh-CN" altLang="en-US" b="1">
                <a:latin typeface="楷体" panose="02010609060101010101" pitchFamily="49" charset="-122"/>
                <a:ea typeface="楷体" panose="02010609060101010101" pitchFamily="49" charset="-122"/>
                <a:sym typeface="+mn-ea"/>
              </a:rPr>
              <a:t>的反抗方式是</a:t>
            </a:r>
            <a:r>
              <a:rPr lang="zh-CN" altLang="en-US" b="1">
                <a:solidFill>
                  <a:srgbClr val="FF0000"/>
                </a:solidFill>
                <a:latin typeface="楷体" panose="02010609060101010101" pitchFamily="49" charset="-122"/>
                <a:ea typeface="楷体" panose="02010609060101010101" pitchFamily="49" charset="-122"/>
                <a:sym typeface="+mn-ea"/>
              </a:rPr>
              <a:t>逃跑或自杀</a:t>
            </a:r>
            <a:r>
              <a:rPr lang="zh-CN" altLang="en-US" b="1">
                <a:latin typeface="楷体" panose="02010609060101010101" pitchFamily="49" charset="-122"/>
                <a:ea typeface="楷体" panose="02010609060101010101" pitchFamily="49" charset="-122"/>
                <a:sym typeface="+mn-ea"/>
              </a:rPr>
              <a:t>。据不完全统计，1700-1845年，仅在英、美贩奴船上就爆发了55次大规模的</a:t>
            </a:r>
            <a:r>
              <a:rPr lang="zh-CN" altLang="en-US" b="1">
                <a:solidFill>
                  <a:srgbClr val="FF0000"/>
                </a:solidFill>
                <a:latin typeface="楷体" panose="02010609060101010101" pitchFamily="49" charset="-122"/>
                <a:ea typeface="楷体" panose="02010609060101010101" pitchFamily="49" charset="-122"/>
                <a:sym typeface="+mn-ea"/>
              </a:rPr>
              <a:t>奴隶暴动</a:t>
            </a:r>
            <a:r>
              <a:rPr lang="zh-CN" altLang="en-US" b="1">
                <a:latin typeface="楷体" panose="02010609060101010101" pitchFamily="49" charset="-122"/>
                <a:ea typeface="楷体" panose="02010609060101010101" pitchFamily="49" charset="-122"/>
                <a:sym typeface="+mn-ea"/>
              </a:rPr>
              <a:t>。</a:t>
            </a:r>
            <a:endParaRPr lang="zh-CN" altLang="en-US" b="1">
              <a:latin typeface="楷体" panose="02010609060101010101" pitchFamily="49" charset="-122"/>
              <a:ea typeface="楷体" panose="02010609060101010101" pitchFamily="49" charset="-122"/>
            </a:endParaRPr>
          </a:p>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22</a:t>
            </a:fld>
            <a:endParaRPr lang="en-US">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23</a:t>
            </a:fld>
            <a:endParaRPr 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algn="just">
              <a:lnSpc>
                <a:spcPct val="125000"/>
              </a:lnSpc>
              <a:spcBef>
                <a:spcPct val="0"/>
              </a:spcBef>
              <a:spcAft>
                <a:spcPct val="0"/>
              </a:spcAft>
            </a:pPr>
            <a:r>
              <a:rPr>
                <a:latin typeface="楷体" panose="02010609060101010101" pitchFamily="49" charset="-122"/>
                <a:ea typeface="楷体" panose="02010609060101010101" pitchFamily="49" charset="-122"/>
                <a:cs typeface="楷体" panose="02010609060101010101" pitchFamily="49" charset="-122"/>
                <a:sym typeface="+mn-ea"/>
              </a:rPr>
              <a:t>蒙受真主引导的人”或“被真主引上正道的人”。</a:t>
            </a:r>
            <a:r>
              <a:rPr lang="en-US" altLang="zh-CN">
                <a:latin typeface="宋体" panose="02010600030101010101" pitchFamily="2" charset="-122"/>
                <a:ea typeface="宋体" panose="02010600030101010101" pitchFamily="2" charset="-122"/>
                <a:cs typeface="宋体" panose="02010600030101010101" pitchFamily="2" charset="-122"/>
                <a:sym typeface="+mn-ea"/>
              </a:rPr>
              <a:t>——</a:t>
            </a:r>
            <a:r>
              <a:rPr>
                <a:latin typeface="宋体" panose="02010600030101010101" pitchFamily="2" charset="-122"/>
                <a:ea typeface="宋体" panose="02010600030101010101" pitchFamily="2" charset="-122"/>
                <a:cs typeface="宋体" panose="02010600030101010101" pitchFamily="2" charset="-122"/>
                <a:sym typeface="+mn-ea"/>
              </a:rPr>
              <a:t>刘宗绪主编《世界近代史》</a:t>
            </a:r>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24</a:t>
            </a:fld>
            <a:endParaRPr lang="en-US">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en-US" b="1">
                <a:latin typeface="Times New Roman" panose="02020603050405020304" charset="0"/>
                <a:ea typeface="宋体" panose="02010600030101010101" pitchFamily="2" charset="-122"/>
                <a:cs typeface="楷体_GB2312" charset="0"/>
                <a:sym typeface="+mn-ea"/>
              </a:rPr>
              <a:t>1894</a:t>
            </a:r>
            <a:r>
              <a:rPr lang="zh-CN" b="1">
                <a:latin typeface="Calibri"/>
                <a:ea typeface="宋体" panose="02010600030101010101" pitchFamily="2" charset="-122"/>
                <a:cs typeface="楷体_GB2312" charset="0"/>
                <a:sym typeface="+mn-ea"/>
              </a:rPr>
              <a:t>年</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意大利发动对埃塞俄比亚的侵略战争。</a:t>
            </a:r>
            <a:r>
              <a:rPr lang="en-US" b="1">
                <a:latin typeface="Times New Roman" panose="02020603050405020304" charset="0"/>
                <a:ea typeface="宋体" panose="02010600030101010101" pitchFamily="2" charset="-122"/>
                <a:cs typeface="楷体_GB2312" charset="0"/>
                <a:sym typeface="+mn-ea"/>
              </a:rPr>
              <a:t>1895</a:t>
            </a:r>
            <a:r>
              <a:rPr lang="zh-CN" b="1">
                <a:latin typeface="Calibri"/>
                <a:ea typeface="宋体" panose="02010600030101010101" pitchFamily="2" charset="-122"/>
                <a:cs typeface="楷体_GB2312" charset="0"/>
                <a:sym typeface="+mn-ea"/>
              </a:rPr>
              <a:t>年</a:t>
            </a:r>
            <a:r>
              <a:rPr lang="en-US" b="1">
                <a:latin typeface="Times New Roman" panose="02020603050405020304" charset="0"/>
                <a:ea typeface="宋体" panose="02010600030101010101" pitchFamily="2" charset="-122"/>
                <a:cs typeface="楷体_GB2312" charset="0"/>
                <a:sym typeface="+mn-ea"/>
              </a:rPr>
              <a:t>9</a:t>
            </a:r>
            <a:r>
              <a:rPr lang="zh-CN" b="1">
                <a:latin typeface="Calibri"/>
                <a:ea typeface="宋体" panose="02010600030101010101" pitchFamily="2" charset="-122"/>
                <a:cs typeface="楷体_GB2312" charset="0"/>
                <a:sym typeface="+mn-ea"/>
              </a:rPr>
              <a:t>月</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孟尼利克二世发表告全国人民书</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号召人民参加卫护国家独立的战斗。广大人民积极响应</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很快组织起一支</a:t>
            </a:r>
            <a:r>
              <a:rPr lang="en-US" b="1">
                <a:latin typeface="Times New Roman" panose="02020603050405020304" charset="0"/>
                <a:ea typeface="宋体" panose="02010600030101010101" pitchFamily="2" charset="-122"/>
                <a:cs typeface="楷体_GB2312" charset="0"/>
                <a:sym typeface="+mn-ea"/>
              </a:rPr>
              <a:t>11</a:t>
            </a:r>
            <a:r>
              <a:rPr lang="zh-CN" b="1">
                <a:latin typeface="Calibri"/>
                <a:ea typeface="宋体" panose="02010600030101010101" pitchFamily="2" charset="-122"/>
                <a:cs typeface="楷体_GB2312" charset="0"/>
                <a:sym typeface="+mn-ea"/>
              </a:rPr>
              <a:t>万人的军队。</a:t>
            </a:r>
            <a:r>
              <a:rPr lang="en-US" b="1">
                <a:latin typeface="Times New Roman" panose="02020603050405020304" charset="0"/>
                <a:ea typeface="宋体" panose="02010600030101010101" pitchFamily="2" charset="-122"/>
                <a:cs typeface="楷体_GB2312" charset="0"/>
                <a:sym typeface="+mn-ea"/>
              </a:rPr>
              <a:t>1896</a:t>
            </a:r>
            <a:r>
              <a:rPr lang="zh-CN" b="1">
                <a:latin typeface="Calibri"/>
                <a:ea typeface="宋体" panose="02010600030101010101" pitchFamily="2" charset="-122"/>
                <a:cs typeface="楷体_GB2312" charset="0"/>
                <a:sym typeface="+mn-ea"/>
              </a:rPr>
              <a:t>年</a:t>
            </a:r>
            <a:r>
              <a:rPr lang="en-US" b="1">
                <a:latin typeface="Times New Roman" panose="02020603050405020304" charset="0"/>
                <a:ea typeface="宋体" panose="02010600030101010101" pitchFamily="2" charset="-122"/>
                <a:cs typeface="楷体_GB2312" charset="0"/>
                <a:sym typeface="+mn-ea"/>
              </a:rPr>
              <a:t>3</a:t>
            </a:r>
            <a:r>
              <a:rPr lang="zh-CN" b="1">
                <a:latin typeface="Calibri"/>
                <a:ea typeface="宋体" panose="02010600030101010101" pitchFamily="2" charset="-122"/>
                <a:cs typeface="楷体_GB2312" charset="0"/>
                <a:sym typeface="+mn-ea"/>
              </a:rPr>
              <a:t>月</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埃意双方在阿杜瓦进行了决定性战役。埃军凭借优势兵力</a:t>
            </a:r>
            <a:r>
              <a:rPr lang="en-US" b="1">
                <a:latin typeface="Times New Roman" panose="02020603050405020304" charset="0"/>
                <a:ea typeface="宋体" panose="02010600030101010101" pitchFamily="2" charset="-122"/>
                <a:cs typeface="楷体_GB2312" charset="0"/>
                <a:sym typeface="+mn-ea"/>
              </a:rPr>
              <a:t>(6</a:t>
            </a:r>
            <a:r>
              <a:rPr lang="zh-CN" b="1">
                <a:latin typeface="Calibri"/>
                <a:ea typeface="宋体" panose="02010600030101010101" pitchFamily="2" charset="-122"/>
                <a:cs typeface="楷体_GB2312" charset="0"/>
                <a:sym typeface="+mn-ea"/>
              </a:rPr>
              <a:t>万人</a:t>
            </a:r>
            <a:r>
              <a:rPr lang="en-US" b="1">
                <a:latin typeface="Times New Roman" panose="02020603050405020304" charset="0"/>
                <a:ea typeface="宋体" panose="02010600030101010101" pitchFamily="2" charset="-122"/>
                <a:cs typeface="楷体_GB2312" charset="0"/>
                <a:sym typeface="+mn-ea"/>
              </a:rPr>
              <a:t>)</a:t>
            </a:r>
            <a:r>
              <a:rPr lang="zh-CN" b="1">
                <a:latin typeface="Calibri"/>
                <a:ea typeface="宋体" panose="02010600030101010101" pitchFamily="2" charset="-122"/>
                <a:cs typeface="楷体_GB2312" charset="0"/>
                <a:sym typeface="+mn-ea"/>
              </a:rPr>
              <a:t>、正确战略和高昂士气</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打败</a:t>
            </a:r>
            <a:r>
              <a:rPr lang="en-US" b="1">
                <a:latin typeface="Times New Roman" panose="02020603050405020304" charset="0"/>
                <a:ea typeface="宋体" panose="02010600030101010101" pitchFamily="2" charset="-122"/>
                <a:cs typeface="楷体_GB2312" charset="0"/>
                <a:sym typeface="+mn-ea"/>
              </a:rPr>
              <a:t>1.7</a:t>
            </a:r>
            <a:r>
              <a:rPr lang="zh-CN" b="1">
                <a:latin typeface="Calibri"/>
                <a:ea typeface="宋体" panose="02010600030101010101" pitchFamily="2" charset="-122"/>
                <a:cs typeface="楷体_GB2312" charset="0"/>
                <a:sym typeface="+mn-ea"/>
              </a:rPr>
              <a:t>万意大利侵略军。这场决战</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意军死伤</a:t>
            </a:r>
            <a:r>
              <a:rPr lang="en-US" b="1">
                <a:latin typeface="Times New Roman" panose="02020603050405020304" charset="0"/>
                <a:ea typeface="宋体" panose="02010600030101010101" pitchFamily="2" charset="-122"/>
                <a:cs typeface="楷体_GB2312" charset="0"/>
                <a:sym typeface="+mn-ea"/>
              </a:rPr>
              <a:t>1.1</a:t>
            </a:r>
            <a:r>
              <a:rPr lang="zh-CN" b="1">
                <a:latin typeface="Calibri"/>
                <a:ea typeface="宋体" panose="02010600030101010101" pitchFamily="2" charset="-122"/>
                <a:cs typeface="楷体_GB2312" charset="0"/>
                <a:sym typeface="+mn-ea"/>
              </a:rPr>
              <a:t>万人</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被俘</a:t>
            </a:r>
            <a:r>
              <a:rPr lang="en-US" b="1">
                <a:latin typeface="Times New Roman" panose="02020603050405020304" charset="0"/>
                <a:ea typeface="宋体" panose="02010600030101010101" pitchFamily="2" charset="-122"/>
                <a:cs typeface="楷体_GB2312" charset="0"/>
                <a:sym typeface="+mn-ea"/>
              </a:rPr>
              <a:t>4000</a:t>
            </a:r>
            <a:r>
              <a:rPr lang="zh-CN" b="1">
                <a:latin typeface="Calibri"/>
                <a:ea typeface="宋体" panose="02010600030101010101" pitchFamily="2" charset="-122"/>
                <a:cs typeface="楷体_GB2312" charset="0"/>
                <a:sym typeface="+mn-ea"/>
              </a:rPr>
              <a:t>人</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其中包括</a:t>
            </a:r>
            <a:r>
              <a:rPr lang="en-US" b="1">
                <a:latin typeface="Times New Roman" panose="02020603050405020304" charset="0"/>
                <a:ea typeface="宋体" panose="02010600030101010101" pitchFamily="2" charset="-122"/>
                <a:cs typeface="楷体_GB2312" charset="0"/>
                <a:sym typeface="+mn-ea"/>
              </a:rPr>
              <a:t>2</a:t>
            </a:r>
            <a:r>
              <a:rPr lang="zh-CN" b="1">
                <a:latin typeface="Calibri"/>
                <a:ea typeface="宋体" panose="02010600030101010101" pitchFamily="2" charset="-122"/>
                <a:cs typeface="楷体_GB2312" charset="0"/>
                <a:sym typeface="+mn-ea"/>
              </a:rPr>
              <a:t>名将军和</a:t>
            </a:r>
            <a:r>
              <a:rPr lang="en-US" b="1">
                <a:latin typeface="Times New Roman" panose="02020603050405020304" charset="0"/>
                <a:ea typeface="宋体" panose="02010600030101010101" pitchFamily="2" charset="-122"/>
                <a:cs typeface="楷体_GB2312" charset="0"/>
                <a:sym typeface="+mn-ea"/>
              </a:rPr>
              <a:t>300</a:t>
            </a:r>
            <a:r>
              <a:rPr lang="zh-CN" b="1">
                <a:latin typeface="Calibri"/>
                <a:ea typeface="宋体" panose="02010600030101010101" pitchFamily="2" charset="-122"/>
                <a:cs typeface="楷体_GB2312" charset="0"/>
                <a:sym typeface="+mn-ea"/>
              </a:rPr>
              <a:t>名军官。</a:t>
            </a:r>
            <a:r>
              <a:rPr lang="en-US" b="1">
                <a:latin typeface="Times New Roman" panose="02020603050405020304" charset="0"/>
                <a:ea typeface="宋体" panose="02010600030101010101" pitchFamily="2" charset="-122"/>
                <a:cs typeface="楷体_GB2312" charset="0"/>
                <a:sym typeface="+mn-ea"/>
              </a:rPr>
              <a:t>1896</a:t>
            </a:r>
            <a:r>
              <a:rPr lang="zh-CN" b="1">
                <a:latin typeface="Calibri"/>
                <a:ea typeface="宋体" panose="02010600030101010101" pitchFamily="2" charset="-122"/>
                <a:cs typeface="楷体_GB2312" charset="0"/>
                <a:sym typeface="+mn-ea"/>
              </a:rPr>
              <a:t>年</a:t>
            </a:r>
            <a:r>
              <a:rPr lang="en-US" b="1">
                <a:latin typeface="Times New Roman" panose="02020603050405020304" charset="0"/>
                <a:ea typeface="宋体" panose="02010600030101010101" pitchFamily="2" charset="-122"/>
                <a:cs typeface="楷体_GB2312" charset="0"/>
                <a:sym typeface="+mn-ea"/>
              </a:rPr>
              <a:t>10</a:t>
            </a:r>
            <a:r>
              <a:rPr lang="zh-CN" b="1">
                <a:latin typeface="Calibri"/>
                <a:ea typeface="宋体" panose="02010600030101010101" pitchFamily="2" charset="-122"/>
                <a:cs typeface="楷体_GB2312" charset="0"/>
                <a:sym typeface="+mn-ea"/>
              </a:rPr>
              <a:t>月</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意大利被迫在和约上签字</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无条件承认埃塞俄比亚独立</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放弃侵占的土地</a:t>
            </a:r>
            <a:r>
              <a:rPr lang="zh-CN" b="1">
                <a:latin typeface="Calibri"/>
                <a:ea typeface="宋体" panose="02010600030101010101" pitchFamily="2" charset="-122"/>
                <a:sym typeface="+mn-ea"/>
              </a:rPr>
              <a:t>，</a:t>
            </a:r>
            <a:r>
              <a:rPr lang="zh-CN" b="1">
                <a:latin typeface="Calibri"/>
                <a:ea typeface="宋体" panose="02010600030101010101" pitchFamily="2" charset="-122"/>
                <a:cs typeface="楷体_GB2312" charset="0"/>
                <a:sym typeface="+mn-ea"/>
              </a:rPr>
              <a:t>赔款</a:t>
            </a:r>
            <a:r>
              <a:rPr lang="en-US" b="1">
                <a:latin typeface="Times New Roman" panose="02020603050405020304" charset="0"/>
                <a:ea typeface="宋体" panose="02010600030101010101" pitchFamily="2" charset="-122"/>
                <a:cs typeface="楷体_GB2312" charset="0"/>
                <a:sym typeface="+mn-ea"/>
              </a:rPr>
              <a:t>1000</a:t>
            </a:r>
            <a:r>
              <a:rPr lang="zh-CN" b="1">
                <a:latin typeface="Calibri"/>
                <a:ea typeface="宋体" panose="02010600030101010101" pitchFamily="2" charset="-122"/>
                <a:cs typeface="楷体_GB2312" charset="0"/>
                <a:sym typeface="+mn-ea"/>
              </a:rPr>
              <a:t>万里拉</a:t>
            </a:r>
            <a:r>
              <a:rPr lang="en-US" b="1">
                <a:latin typeface="Times New Roman" panose="02020603050405020304" charset="0"/>
                <a:ea typeface="宋体" panose="02010600030101010101" pitchFamily="2" charset="-122"/>
                <a:cs typeface="楷体_GB2312" charset="0"/>
                <a:sym typeface="+mn-ea"/>
              </a:rPr>
              <a:t>(</a:t>
            </a:r>
            <a:r>
              <a:rPr lang="zh-CN" b="1">
                <a:latin typeface="Calibri"/>
                <a:ea typeface="宋体" panose="02010600030101010101" pitchFamily="2" charset="-122"/>
                <a:cs typeface="楷体_GB2312" charset="0"/>
                <a:sym typeface="+mn-ea"/>
              </a:rPr>
              <a:t>约</a:t>
            </a:r>
            <a:r>
              <a:rPr lang="en-US" b="1">
                <a:latin typeface="Times New Roman" panose="02020603050405020304" charset="0"/>
                <a:ea typeface="宋体" panose="02010600030101010101" pitchFamily="2" charset="-122"/>
                <a:cs typeface="楷体_GB2312" charset="0"/>
                <a:sym typeface="+mn-ea"/>
              </a:rPr>
              <a:t>200</a:t>
            </a:r>
            <a:r>
              <a:rPr lang="zh-CN" b="1">
                <a:latin typeface="Calibri"/>
                <a:ea typeface="宋体" panose="02010600030101010101" pitchFamily="2" charset="-122"/>
                <a:cs typeface="楷体_GB2312" charset="0"/>
                <a:sym typeface="+mn-ea"/>
              </a:rPr>
              <a:t>万美元</a:t>
            </a:r>
            <a:r>
              <a:rPr lang="en-US" b="1">
                <a:latin typeface="Times New Roman" panose="02020603050405020304" charset="0"/>
                <a:ea typeface="宋体" panose="02010600030101010101" pitchFamily="2" charset="-122"/>
                <a:cs typeface="楷体_GB2312" charset="0"/>
                <a:sym typeface="+mn-ea"/>
              </a:rPr>
              <a:t>)</a:t>
            </a:r>
            <a:r>
              <a:rPr lang="zh-CN" b="1">
                <a:latin typeface="Calibri"/>
                <a:ea typeface="宋体" panose="02010600030101010101" pitchFamily="2" charset="-122"/>
                <a:cs typeface="楷体_GB2312" charset="0"/>
                <a:sym typeface="+mn-ea"/>
              </a:rPr>
              <a:t>。</a:t>
            </a:r>
            <a:endParaRPr lang="en-US" b="1" noProof="1">
              <a:latin typeface="Times New Roman" panose="02020603050405020304"/>
              <a:ea typeface="黑体" charset="-122"/>
              <a:cs typeface="+mn-cs"/>
            </a:endParaRPr>
          </a:p>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25</a:t>
            </a:fld>
            <a:endParaRPr 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en-US" altLang="zh-CN">
                <a:latin typeface="楷体" panose="02010609060101010101" pitchFamily="49" charset="-122"/>
                <a:ea typeface="楷体" panose="02010609060101010101" pitchFamily="49" charset="-122"/>
                <a:cs typeface="楷体" panose="02010609060101010101" pitchFamily="49" charset="-122"/>
                <a:sym typeface="+mn-ea"/>
              </a:rPr>
              <a:t>19</a:t>
            </a:r>
            <a:r>
              <a:rPr lang="zh-CN" altLang="en-US">
                <a:latin typeface="楷体" panose="02010609060101010101" pitchFamily="49" charset="-122"/>
                <a:ea typeface="楷体" panose="02010609060101010101" pitchFamily="49" charset="-122"/>
                <a:cs typeface="楷体" panose="02010609060101010101" pitchFamily="49" charset="-122"/>
                <a:sym typeface="+mn-ea"/>
              </a:rPr>
              <a:t>世纪末非洲抗争</a:t>
            </a:r>
            <a:r>
              <a:rPr lang="zh-CN" altLang="en-US">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特点：</a:t>
            </a:r>
            <a:endParaRPr lang="zh-CN" altLang="en-US">
              <a:solidFill>
                <a:srgbClr val="FF0000"/>
              </a:solidFill>
              <a:latin typeface="楷体" panose="02010609060101010101" pitchFamily="49" charset="-122"/>
              <a:ea typeface="楷体" panose="02010609060101010101" pitchFamily="49" charset="-122"/>
              <a:cs typeface="楷体" panose="02010609060101010101" pitchFamily="49" charset="-122"/>
            </a:endParaRPr>
          </a:p>
          <a:p>
            <a:r>
              <a:rPr lang="zh-CN" altLang="en-US">
                <a:latin typeface="Calibri"/>
                <a:ea typeface="楷体" panose="02010609060101010101" pitchFamily="49" charset="-122"/>
                <a:cs typeface="楷体" panose="02010609060101010101" pitchFamily="49" charset="-122"/>
                <a:sym typeface="+mn-ea"/>
              </a:rPr>
              <a:t>①</a:t>
            </a:r>
            <a:r>
              <a:rPr lang="zh-CN" altLang="en-US">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武装斗争</a:t>
            </a:r>
            <a:r>
              <a:rPr lang="zh-CN" altLang="en-US">
                <a:latin typeface="楷体" panose="02010609060101010101" pitchFamily="49" charset="-122"/>
                <a:ea typeface="楷体" panose="02010609060101010101" pitchFamily="49" charset="-122"/>
                <a:cs typeface="楷体" panose="02010609060101010101" pitchFamily="49" charset="-122"/>
                <a:sym typeface="+mn-ea"/>
              </a:rPr>
              <a:t>是反殖民侵略斗争的主要形式；</a:t>
            </a:r>
            <a:endParaRPr lang="zh-CN" altLang="en-US">
              <a:latin typeface="楷体" panose="02010609060101010101" pitchFamily="49" charset="-122"/>
              <a:ea typeface="楷体" panose="02010609060101010101" pitchFamily="49" charset="-122"/>
              <a:cs typeface="楷体" panose="02010609060101010101" pitchFamily="49" charset="-122"/>
            </a:endParaRPr>
          </a:p>
          <a:p>
            <a:r>
              <a:rPr lang="zh-CN" altLang="en-US">
                <a:latin typeface="Calibri"/>
                <a:ea typeface="楷体" panose="02010609060101010101" pitchFamily="49" charset="-122"/>
                <a:cs typeface="楷体" panose="02010609060101010101" pitchFamily="49" charset="-122"/>
                <a:sym typeface="+mn-ea"/>
              </a:rPr>
              <a:t>②</a:t>
            </a:r>
            <a:r>
              <a:rPr lang="zh-CN" altLang="en-US">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有组织的、大规模的武装反抗</a:t>
            </a:r>
            <a:r>
              <a:rPr lang="zh-CN" altLang="en-US">
                <a:latin typeface="楷体" panose="02010609060101010101" pitchFamily="49" charset="-122"/>
                <a:ea typeface="楷体" panose="02010609060101010101" pitchFamily="49" charset="-122"/>
                <a:cs typeface="楷体" panose="02010609060101010101" pitchFamily="49" charset="-122"/>
                <a:sym typeface="+mn-ea"/>
              </a:rPr>
              <a:t>甚至发展成为全国性的卫国战争；</a:t>
            </a:r>
            <a:endParaRPr lang="zh-CN" altLang="en-US">
              <a:latin typeface="楷体" panose="02010609060101010101" pitchFamily="49" charset="-122"/>
              <a:ea typeface="楷体" panose="02010609060101010101" pitchFamily="49" charset="-122"/>
              <a:cs typeface="楷体" panose="02010609060101010101" pitchFamily="49" charset="-122"/>
            </a:endParaRPr>
          </a:p>
          <a:p>
            <a:r>
              <a:rPr lang="zh-CN" altLang="en-US">
                <a:latin typeface="Calibri"/>
                <a:ea typeface="楷体" panose="02010609060101010101" pitchFamily="49" charset="-122"/>
                <a:cs typeface="楷体" panose="02010609060101010101" pitchFamily="49" charset="-122"/>
                <a:sym typeface="+mn-ea"/>
              </a:rPr>
              <a:t>③</a:t>
            </a:r>
            <a:r>
              <a:rPr lang="zh-CN" altLang="en-US">
                <a:latin typeface="楷体" panose="02010609060101010101" pitchFamily="49" charset="-122"/>
                <a:ea typeface="楷体" panose="02010609060101010101" pitchFamily="49" charset="-122"/>
                <a:cs typeface="楷体" panose="02010609060101010101" pitchFamily="49" charset="-122"/>
                <a:sym typeface="+mn-ea"/>
              </a:rPr>
              <a:t>领导者几乎都是封建统治阶级或者传统社会的统治者；</a:t>
            </a:r>
            <a:endParaRPr lang="zh-CN" altLang="en-US">
              <a:latin typeface="楷体" panose="02010609060101010101" pitchFamily="49" charset="-122"/>
              <a:ea typeface="楷体" panose="02010609060101010101" pitchFamily="49" charset="-122"/>
              <a:cs typeface="楷体" panose="02010609060101010101" pitchFamily="49" charset="-122"/>
            </a:endParaRPr>
          </a:p>
          <a:p>
            <a:r>
              <a:rPr lang="zh-CN" altLang="en-US">
                <a:latin typeface="宋体" panose="02010600030101010101" pitchFamily="2" charset="-122"/>
                <a:ea typeface="宋体" panose="02010600030101010101" pitchFamily="2" charset="-122"/>
                <a:cs typeface="楷体" panose="02010609060101010101" pitchFamily="49" charset="-122"/>
                <a:sym typeface="+mn-ea"/>
              </a:rPr>
              <a:t>④</a:t>
            </a:r>
            <a:r>
              <a:rPr lang="zh-CN" altLang="en-US">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宗教</a:t>
            </a:r>
            <a:r>
              <a:rPr lang="zh-CN" altLang="en-US">
                <a:latin typeface="楷体" panose="02010609060101010101" pitchFamily="49" charset="-122"/>
                <a:ea typeface="楷体" panose="02010609060101010101" pitchFamily="49" charset="-122"/>
                <a:cs typeface="楷体" panose="02010609060101010101" pitchFamily="49" charset="-122"/>
                <a:sym typeface="+mn-ea"/>
              </a:rPr>
              <a:t>在号召、组织民众中发挥重要作用；</a:t>
            </a:r>
            <a:endParaRPr lang="zh-CN" altLang="en-US">
              <a:latin typeface="楷体" panose="02010609060101010101" pitchFamily="49" charset="-122"/>
              <a:ea typeface="楷体" panose="02010609060101010101" pitchFamily="49" charset="-122"/>
              <a:cs typeface="楷体" panose="02010609060101010101" pitchFamily="49" charset="-122"/>
            </a:endParaRPr>
          </a:p>
          <a:p>
            <a:r>
              <a:rPr lang="zh-CN" altLang="en-US">
                <a:latin typeface="宋体" panose="02010600030101010101" pitchFamily="2" charset="-122"/>
                <a:ea typeface="宋体" panose="02010600030101010101" pitchFamily="2" charset="-122"/>
                <a:cs typeface="楷体" panose="02010609060101010101" pitchFamily="49" charset="-122"/>
                <a:sym typeface="+mn-ea"/>
              </a:rPr>
              <a:t>⑤</a:t>
            </a:r>
            <a:r>
              <a:rPr lang="zh-CN" altLang="en-US">
                <a:latin typeface="楷体" panose="02010609060101010101" pitchFamily="49" charset="-122"/>
                <a:ea typeface="楷体" panose="02010609060101010101" pitchFamily="49" charset="-122"/>
                <a:cs typeface="楷体" panose="02010609060101010101" pitchFamily="49" charset="-122"/>
                <a:sym typeface="+mn-ea"/>
              </a:rPr>
              <a:t>非洲第一个政党出现，</a:t>
            </a:r>
            <a:r>
              <a:rPr lang="zh-CN" altLang="en-US">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近代民族意识觉醒</a:t>
            </a:r>
            <a:r>
              <a:rPr lang="zh-CN" altLang="en-US">
                <a:latin typeface="楷体" panose="02010609060101010101" pitchFamily="49" charset="-122"/>
                <a:ea typeface="楷体" panose="02010609060101010101" pitchFamily="49" charset="-122"/>
                <a:cs typeface="楷体" panose="02010609060101010101" pitchFamily="49" charset="-122"/>
                <a:sym typeface="+mn-ea"/>
              </a:rPr>
              <a:t>。等等</a:t>
            </a:r>
            <a:endParaRPr lang="zh-CN" altLang="en-US">
              <a:latin typeface="楷体" panose="02010609060101010101" pitchFamily="49" charset="-122"/>
              <a:ea typeface="楷体" panose="02010609060101010101" pitchFamily="49" charset="-122"/>
              <a:cs typeface="楷体" panose="02010609060101010101" pitchFamily="49" charset="-122"/>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a:latin typeface="兰米粗楷简体" panose="02000503000000000000" charset="-122"/>
                <a:ea typeface="兰米粗楷简体" panose="02000503000000000000" charset="-122"/>
                <a:cs typeface="兰米粗楷简体" panose="02000503000000000000" charset="-122"/>
                <a:sym typeface="+mn-ea"/>
              </a:rPr>
              <a:t>虽然这一时期亚非拉民族独立运动都以失败而告终,但它们都沉重打击了帝国主义侵略势力,推动了民族独立和世界历史的发展。 在民族独立运动过程中,殖民地半殖民地人民宣传民主思想,探索民主革命道路,削弱了本国的封建势力,为后来各国革命运动指明了方向,提供了宝贵的经验教训 。</a:t>
            </a:r>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27</a:t>
            </a:fld>
            <a:endParaRPr 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28</a:t>
            </a:fld>
            <a:endParaRPr 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29</a:t>
            </a:fld>
            <a:endParaRPr lang="en-US">
              <a:solidFill>
                <a:prstClr val="black"/>
              </a:solidFill>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image" Target="../media/image2.png" /><Relationship Id="rId10" Type="http://schemas.openxmlformats.org/officeDocument/2006/relationships/image" Target="../media/image11.png" /><Relationship Id="rId11" Type="http://schemas.openxmlformats.org/officeDocument/2006/relationships/image" Target="../media/image12.png" /><Relationship Id="rId12" Type="http://schemas.openxmlformats.org/officeDocument/2006/relationships/image" Target="../media/image13.png" /><Relationship Id="rId13" Type="http://schemas.openxmlformats.org/officeDocument/2006/relationships/image" Target="../media/image14.png" /><Relationship Id="rId14" Type="http://schemas.openxmlformats.org/officeDocument/2006/relationships/slideMaster" Target="../slideMasters/slideMaster2.xml"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image" Target="../media/image5.png" /><Relationship Id="rId5" Type="http://schemas.openxmlformats.org/officeDocument/2006/relationships/image" Target="../media/image6.png" /><Relationship Id="rId6" Type="http://schemas.openxmlformats.org/officeDocument/2006/relationships/image" Target="../media/image7.png" /><Relationship Id="rId7" Type="http://schemas.openxmlformats.org/officeDocument/2006/relationships/image" Target="../media/image8.png" /><Relationship Id="rId8" Type="http://schemas.openxmlformats.org/officeDocument/2006/relationships/image" Target="../media/image9.png" /><Relationship Id="rId9" Type="http://schemas.openxmlformats.org/officeDocument/2006/relationships/image" Target="../media/image10.png"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blipFill dpi="0" rotWithShape="1">
          <a:blip r:embed="rId1">
            <a:lum/>
          </a:blip>
          <a:stretch>
            <a:fillRect/>
          </a:stretch>
        </a:blip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bg>
      <p:bgPr>
        <a:blipFill dpi="0" rotWithShape="1">
          <a:blip r:embed="rId1">
            <a:lum/>
          </a:blip>
          <a:stretch>
            <a:fillRect/>
          </a:stretch>
        </a:blipFill>
        <a:effectLst/>
      </p:bgPr>
    </p:bg>
    <p:spTree>
      <p:nvGrpSpPr>
        <p:cNvPr id="1" name=""/>
        <p:cNvGrpSpPr/>
        <p:nvPr/>
      </p:nvGrpSpPr>
      <p:grpSpPr>
        <a:xfrm>
          <a:off x="0" y="0"/>
          <a:ext cx="0" cy="0"/>
        </a:xfrm>
      </p:grpSpPr>
      <p:sp>
        <p:nvSpPr>
          <p:cNvPr id="2" name="矩形 1"/>
          <p:cNvSpPr/>
          <p:nvPr userDrawn="1"/>
        </p:nvSpPr>
        <p:spPr bwMode="auto">
          <a:xfrm>
            <a:off x="0" y="6812280"/>
            <a:ext cx="12192000" cy="76200"/>
          </a:xfrm>
          <a:prstGeom prst="rect">
            <a:avLst/>
          </a:prstGeom>
          <a:solidFill>
            <a:srgbClr val="706460"/>
          </a:solidFill>
          <a:ln>
            <a:noFill/>
          </a:ln>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pPr lvl="0"/>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262" y="4406900"/>
            <a:ext cx="10362597" cy="1362075"/>
          </a:xfrm>
        </p:spPr>
        <p:txBody>
          <a:bodyPr anchor="t"/>
          <a:lstStyle>
            <a:lvl1pPr algn="l">
              <a:defRPr sz="4000" b="1" cap="all">
                <a:solidFill>
                  <a:schemeClr val="tx1"/>
                </a:solidFill>
              </a:defRPr>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963262" y="2906713"/>
            <a:ext cx="10362597" cy="1500187"/>
          </a:xfrm>
        </p:spPr>
        <p:txBody>
          <a:bodyPr anchor="b"/>
          <a:lstStyle>
            <a:lvl1pPr marL="0" indent="0">
              <a:buNone/>
              <a:defRPr sz="2000">
                <a:solidFill>
                  <a:schemeClr val="tx1"/>
                </a:solidFill>
              </a:defRPr>
            </a:lvl1pPr>
            <a:lvl2pPr marL="457200" indent="0">
              <a:buNone/>
              <a:defRPr sz="1800"/>
            </a:lvl2pPr>
            <a:lvl3pPr marL="913765" indent="0">
              <a:buNone/>
              <a:defRPr sz="1600"/>
            </a:lvl3pPr>
            <a:lvl4pPr marL="1370965" indent="0">
              <a:buNone/>
              <a:defRPr sz="1400"/>
            </a:lvl4pPr>
            <a:lvl5pPr marL="1828165" indent="0">
              <a:buNone/>
              <a:defRPr sz="1400"/>
            </a:lvl5pPr>
            <a:lvl6pPr marL="2285365" indent="0">
              <a:buNone/>
              <a:defRPr sz="1400"/>
            </a:lvl6pPr>
            <a:lvl7pPr marL="2741930" indent="0">
              <a:buNone/>
              <a:defRPr sz="1400"/>
            </a:lvl7pPr>
            <a:lvl8pPr marL="3199130" indent="0">
              <a:buNone/>
              <a:defRPr sz="1400"/>
            </a:lvl8pPr>
            <a:lvl9pPr marL="3656330" indent="0">
              <a:buNone/>
              <a:defRPr sz="1400"/>
            </a:lvl9pPr>
          </a:lstStyle>
          <a:p>
            <a:pPr lvl="0"/>
            <a:r>
              <a:rPr lang="zh-CN" altLang="en-US"/>
              <a:t>编辑母版文本样式</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609378" y="1600200"/>
            <a:ext cx="540981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1538" y="1600200"/>
            <a:ext cx="54114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09378" y="274638"/>
            <a:ext cx="10973562" cy="114300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09378" y="1535113"/>
            <a:ext cx="5387599"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609378" y="2174875"/>
            <a:ext cx="53875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93755" y="1535113"/>
            <a:ext cx="5389185"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93755" y="2174875"/>
            <a:ext cx="53891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378" y="273050"/>
            <a:ext cx="401173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4767112" y="273050"/>
            <a:ext cx="681582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609378" y="1435100"/>
            <a:ext cx="4011737" cy="4691063"/>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904" y="4800600"/>
            <a:ext cx="731570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89904" y="612775"/>
            <a:ext cx="7315708" cy="4114800"/>
          </a:xfrm>
        </p:spPr>
        <p:txBody>
          <a:bodyPr/>
          <a:lstStyle>
            <a:lvl1pPr marL="0" indent="0">
              <a:buNone/>
              <a:defRPr sz="3200"/>
            </a:lvl1pPr>
            <a:lvl2pPr marL="457200" indent="0">
              <a:buNone/>
              <a:defRPr sz="2800"/>
            </a:lvl2pPr>
            <a:lvl3pPr marL="913765" indent="0">
              <a:buNone/>
              <a:defRPr sz="2400"/>
            </a:lvl3pPr>
            <a:lvl4pPr marL="1370965" indent="0">
              <a:buNone/>
              <a:defRPr sz="2000"/>
            </a:lvl4pPr>
            <a:lvl5pPr marL="1828165" indent="0">
              <a:buNone/>
              <a:defRPr sz="2000"/>
            </a:lvl5pPr>
            <a:lvl6pPr marL="2285365" indent="0">
              <a:buNone/>
              <a:defRPr sz="2000"/>
            </a:lvl6pPr>
            <a:lvl7pPr marL="2741930" indent="0">
              <a:buNone/>
              <a:defRPr sz="2000"/>
            </a:lvl7pPr>
            <a:lvl8pPr marL="3199130" indent="0">
              <a:buNone/>
              <a:defRPr sz="2000"/>
            </a:lvl8pPr>
            <a:lvl9pPr marL="3656330" indent="0">
              <a:buNone/>
              <a:defRPr sz="2000"/>
            </a:lvl9pPr>
          </a:lstStyle>
          <a:p>
            <a:r>
              <a:rPr lang="zh-CN" altLang="en-US"/>
              <a:t>单击图标添加图片</a:t>
            </a:r>
            <a:endParaRPr lang="zh-CN" altLang="en-US"/>
          </a:p>
        </p:txBody>
      </p:sp>
      <p:sp>
        <p:nvSpPr>
          <p:cNvPr id="4" name="文本占位符 3"/>
          <p:cNvSpPr>
            <a:spLocks noGrp="1"/>
          </p:cNvSpPr>
          <p:nvPr>
            <p:ph type="body" sz="half" idx="2" hasCustomPrompt="1"/>
          </p:nvPr>
        </p:nvSpPr>
        <p:spPr>
          <a:xfrm>
            <a:off x="2389904" y="5367338"/>
            <a:ext cx="7315708" cy="804862"/>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40740" y="908050"/>
            <a:ext cx="2742200" cy="5218113"/>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609378" y="908050"/>
            <a:ext cx="8079018" cy="5218113"/>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幻灯片">
    <p:spTree>
      <p:nvGrpSpPr>
        <p:cNvPr id="1" name=""/>
        <p:cNvGrpSpPr/>
        <p:nvPr/>
      </p:nvGrpSpPr>
      <p:grpSpPr>
        <a:xfrm>
          <a:off x="0" y="0"/>
          <a:ext cx="0" cy="0"/>
        </a:xfrm>
      </p:grpSpPr>
      <p:pic>
        <p:nvPicPr>
          <p:cNvPr id="4" name="Picture 2" descr="PPECLOGO-eff-0-1"/>
          <p:cNvPicPr>
            <a:picLocks noChangeAspect="1" noChangeArrowheads="1"/>
          </p:cNvPicPr>
          <p:nvPr userDrawn="1"/>
        </p:nvPicPr>
        <p:blipFill>
          <a:blip r:embed="rId1"/>
          <a:stretch>
            <a:fillRect/>
          </a:stretch>
        </p:blipFill>
        <p:spPr bwMode="auto">
          <a:xfrm>
            <a:off x="4145402" y="2886609"/>
            <a:ext cx="1059963"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2"/>
          <a:stretch>
            <a:fillRect/>
          </a:stretch>
        </p:blipFill>
        <p:spPr bwMode="auto">
          <a:xfrm>
            <a:off x="8427390" y="2758265"/>
            <a:ext cx="1096414"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3"/>
          <a:stretch>
            <a:fillRect/>
          </a:stretch>
        </p:blipFill>
        <p:spPr bwMode="auto">
          <a:xfrm>
            <a:off x="1040072" y="1447779"/>
            <a:ext cx="301263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4"/>
          <a:stretch>
            <a:fillRect/>
          </a:stretch>
        </p:blipFill>
        <p:spPr bwMode="auto">
          <a:xfrm>
            <a:off x="4465808" y="3771071"/>
            <a:ext cx="523936"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5"/>
          <a:stretch>
            <a:fillRect/>
          </a:stretch>
        </p:blipFill>
        <p:spPr bwMode="auto">
          <a:xfrm>
            <a:off x="7373652" y="2904246"/>
            <a:ext cx="401012"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6"/>
          <a:stretch>
            <a:fillRect/>
          </a:stretch>
        </p:blipFill>
        <p:spPr bwMode="auto">
          <a:xfrm>
            <a:off x="5275893" y="2574149"/>
            <a:ext cx="981373"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7"/>
          <a:stretch>
            <a:fillRect/>
          </a:stretch>
        </p:blipFill>
        <p:spPr bwMode="auto">
          <a:xfrm>
            <a:off x="3260753" y="3206628"/>
            <a:ext cx="1477097"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8"/>
          <a:stretch>
            <a:fillRect/>
          </a:stretch>
        </p:blipFill>
        <p:spPr bwMode="auto">
          <a:xfrm>
            <a:off x="5350453" y="3446014"/>
            <a:ext cx="1833775"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9"/>
          <a:stretch>
            <a:fillRect/>
          </a:stretch>
        </p:blipFill>
        <p:spPr bwMode="auto">
          <a:xfrm>
            <a:off x="9882499" y="2725338"/>
            <a:ext cx="1116387"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0"/>
          <a:stretch>
            <a:fillRect/>
          </a:stretch>
        </p:blipFill>
        <p:spPr bwMode="auto">
          <a:xfrm>
            <a:off x="7939905" y="3624920"/>
            <a:ext cx="521922"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0"/>
          <a:stretch>
            <a:fillRect/>
          </a:stretch>
        </p:blipFill>
        <p:spPr bwMode="auto">
          <a:xfrm>
            <a:off x="11250778" y="2365000"/>
            <a:ext cx="52192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1"/>
          <a:stretch>
            <a:fillRect/>
          </a:stretch>
        </p:blipFill>
        <p:spPr bwMode="auto">
          <a:xfrm>
            <a:off x="2053688" y="2795894"/>
            <a:ext cx="169674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2"/>
          <a:stretch>
            <a:fillRect/>
          </a:stretch>
        </p:blipFill>
        <p:spPr bwMode="auto">
          <a:xfrm>
            <a:off x="3982174" y="2785815"/>
            <a:ext cx="437286"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3"/>
          <a:stretch>
            <a:fillRect/>
          </a:stretch>
        </p:blipFill>
        <p:spPr bwMode="auto">
          <a:xfrm>
            <a:off x="8516235" y="3325061"/>
            <a:ext cx="703284"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2"/>
          <a:stretch>
            <a:fillRect/>
          </a:stretch>
        </p:blipFill>
        <p:spPr bwMode="auto">
          <a:xfrm>
            <a:off x="9235641" y="2909285"/>
            <a:ext cx="360709"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2"/>
          <a:stretch>
            <a:fillRect/>
          </a:stretch>
        </p:blipFill>
        <p:spPr bwMode="auto">
          <a:xfrm>
            <a:off x="9741438" y="3446013"/>
            <a:ext cx="28211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06 3.33333E-06 L -0.31632 3.33333E-06"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06 L -0.46684 -1.85185E-06"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06 1.11111E-06 L -0.19531 1.11111E-06"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07 2.59259E-06 L -0.43594 2.59259E-06"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06 -1.85185E-06 L -0.33577 -1.85185E-06"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06 -1.85185E-06 L -0.57188 -1.85185E-06"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06 -1.85185E-06 L -0.57188 -1.85185E-06"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07 2.59259E-06 L 0.43906 2.59259E-06"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06 2.96296E-06 L 0.62813 2.96296E-06"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06 -2.96296E-06 L 0.42465 -2.96296E-06"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0"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0"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0"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0"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0"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2" name="标题 1"/>
          <p:cNvSpPr>
            <a:spLocks noGrp="1"/>
          </p:cNvSpPr>
          <p:nvPr>
            <p:ph type="title"/>
          </p:nvPr>
        </p:nvSpPr>
        <p:spPr>
          <a:xfrm>
            <a:off x="825323" y="908050"/>
            <a:ext cx="10597485" cy="635000"/>
          </a:xfrm>
        </p:spPr>
        <p:txBody>
          <a:bodyPr/>
          <a:lstStyle>
            <a:lvl1pPr>
              <a:defRPr>
                <a:solidFill>
                  <a:schemeClr val="accent1"/>
                </a:solidFill>
              </a:defRPr>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825323" y="1600200"/>
            <a:ext cx="10597485" cy="4525963"/>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cxnSp>
        <p:nvCxnSpPr>
          <p:cNvPr id="4" name="直接连接符 3"/>
          <p:cNvCxnSpPr/>
          <p:nvPr userDrawn="1"/>
        </p:nvCxnSpPr>
        <p:spPr bwMode="auto">
          <a:xfrm>
            <a:off x="794469" y="627765"/>
            <a:ext cx="8728831" cy="0"/>
          </a:xfrm>
          <a:prstGeom prst="lin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Freeform 5"/>
          <p:cNvSpPr/>
          <p:nvPr userDrawn="1"/>
        </p:nvSpPr>
        <p:spPr bwMode="auto">
          <a:xfrm>
            <a:off x="10627244" y="195484"/>
            <a:ext cx="1234625" cy="442913"/>
          </a:xfrm>
          <a:custGeom>
            <a:gdLst>
              <a:gd name="T0" fmla="*/ 201 w 1654"/>
              <a:gd name="T1" fmla="*/ 0 h 554"/>
              <a:gd name="T2" fmla="*/ 1654 w 1654"/>
              <a:gd name="T3" fmla="*/ 0 h 554"/>
              <a:gd name="T4" fmla="*/ 1453 w 1654"/>
              <a:gd name="T5" fmla="*/ 554 h 554"/>
              <a:gd name="T6" fmla="*/ 0 w 1654"/>
              <a:gd name="T7" fmla="*/ 554 h 554"/>
              <a:gd name="T8" fmla="*/ 201 w 1654"/>
              <a:gd name="T9" fmla="*/ 0 h 554"/>
            </a:gdLst>
            <a:cxnLst>
              <a:cxn ang="0">
                <a:pos x="T0" y="T1"/>
              </a:cxn>
              <a:cxn ang="0">
                <a:pos x="T2" y="T3"/>
              </a:cxn>
              <a:cxn ang="0">
                <a:pos x="T4" y="T5"/>
              </a:cxn>
              <a:cxn ang="0">
                <a:pos x="T6" y="T7"/>
              </a:cxn>
              <a:cxn ang="0">
                <a:pos x="T8" y="T9"/>
              </a:cxn>
            </a:cxnLst>
            <a:rect l="0" t="0" r="r" b="b"/>
            <a:pathLst>
              <a:path w="1653" h="554">
                <a:moveTo>
                  <a:pt x="201" y="0"/>
                </a:moveTo>
                <a:lnTo>
                  <a:pt x="1654" y="0"/>
                </a:lnTo>
                <a:lnTo>
                  <a:pt x="1453" y="554"/>
                </a:lnTo>
                <a:lnTo>
                  <a:pt x="0" y="554"/>
                </a:lnTo>
                <a:lnTo>
                  <a:pt x="201" y="0"/>
                </a:lnTo>
                <a:close/>
              </a:path>
            </a:pathLst>
          </a:custGeom>
          <a:solidFill>
            <a:schemeClr val="accent1"/>
          </a:solidFill>
          <a:ln>
            <a:noFill/>
          </a:ln>
        </p:spPr>
        <p:txBody>
          <a:bodyPr vert="horz" wrap="square" lIns="91406" tIns="45703" rIns="91406" bIns="45703" numCol="1" anchor="t" anchorCtr="0" compatLnSpc="1"/>
          <a:lstStyle/>
          <a:p>
            <a:endParaRPr lang="zh-CN" altLang="en-US"/>
          </a:p>
        </p:txBody>
      </p:sp>
      <p:sp>
        <p:nvSpPr>
          <p:cNvPr id="6" name="Freeform 16"/>
          <p:cNvSpPr/>
          <p:nvPr userDrawn="1"/>
        </p:nvSpPr>
        <p:spPr bwMode="auto">
          <a:xfrm>
            <a:off x="10289231"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2"/>
          </a:solidFill>
          <a:ln>
            <a:noFill/>
          </a:ln>
        </p:spPr>
        <p:txBody>
          <a:bodyPr vert="horz" wrap="square" lIns="91406" tIns="45703" rIns="91406" bIns="45703" numCol="1" anchor="t" anchorCtr="0" compatLnSpc="1"/>
          <a:lstStyle/>
          <a:p>
            <a:endParaRPr lang="zh-CN" altLang="en-US"/>
          </a:p>
        </p:txBody>
      </p:sp>
      <p:sp>
        <p:nvSpPr>
          <p:cNvPr id="7" name="Freeform 17"/>
          <p:cNvSpPr/>
          <p:nvPr userDrawn="1"/>
        </p:nvSpPr>
        <p:spPr bwMode="auto">
          <a:xfrm>
            <a:off x="9954390"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1"/>
          </a:solidFill>
          <a:ln>
            <a:noFill/>
          </a:ln>
        </p:spPr>
        <p:txBody>
          <a:bodyPr vert="horz" wrap="square" lIns="91406" tIns="45703" rIns="91406" bIns="45703" numCol="1" anchor="t" anchorCtr="0" compatLnSpc="1"/>
          <a:lstStyle/>
          <a:p>
            <a:endParaRPr lang="zh-CN" altLang="en-US"/>
          </a:p>
        </p:txBody>
      </p:sp>
      <p:sp>
        <p:nvSpPr>
          <p:cNvPr id="8" name="Freeform 18"/>
          <p:cNvSpPr/>
          <p:nvPr userDrawn="1"/>
        </p:nvSpPr>
        <p:spPr bwMode="auto">
          <a:xfrm>
            <a:off x="9616376"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tx1"/>
          </a:solidFill>
          <a:ln>
            <a:noFill/>
          </a:ln>
        </p:spPr>
        <p:txBody>
          <a:bodyPr vert="horz" wrap="square" lIns="91406" tIns="45703" rIns="91406" bIns="45703" numCol="1" anchor="t" anchorCtr="0" compatLnSpc="1"/>
          <a:lstStyle/>
          <a:p>
            <a:endParaRPr lang="zh-CN" altLang="en-US"/>
          </a:p>
        </p:txBody>
      </p:sp>
      <p:sp>
        <p:nvSpPr>
          <p:cNvPr id="9" name="文本框 8"/>
          <p:cNvSpPr txBox="1"/>
          <p:nvPr userDrawn="1"/>
        </p:nvSpPr>
        <p:spPr>
          <a:xfrm>
            <a:off x="11089616" y="218008"/>
            <a:ext cx="309880" cy="368300"/>
          </a:xfrm>
          <a:prstGeom prst="rect">
            <a:avLst/>
          </a:prstGeom>
          <a:noFill/>
        </p:spPr>
        <p:txBody>
          <a:bodyPr wrap="none" rtlCol="0">
            <a:spAutoFit/>
          </a:bodyPr>
          <a:lstStyle/>
          <a:p>
            <a:pPr algn="ctr"/>
            <a:fld id="{D8D532AE-1218-4540-83FB-2A8BCE0E4579}" type="slidenum">
              <a:rPr lang="zh-CN" altLang="en-US" smtClean="0">
                <a:solidFill>
                  <a:schemeClr val="accent2"/>
                </a:solidFill>
                <a:latin typeface="+mj-ea"/>
                <a:ea typeface="+mj-ea"/>
              </a:rPr>
              <a:t/>
            </a:fld>
            <a:endParaRPr lang="zh-CN" altLang="en-US">
              <a:solidFill>
                <a:schemeClr val="accent2"/>
              </a:solidFill>
              <a:latin typeface="+mj-ea"/>
              <a:ea typeface="+mj-ea"/>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clipArtAndTx" preserve="1">
  <p:cSld name="标题，剪贴画与文本">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联机映像占位符 2"/>
          <p:cNvSpPr>
            <a:spLocks noGrp="1"/>
          </p:cNvSpPr>
          <p:nvPr>
            <p:ph type="clipArt" sz="half" idx="1"/>
          </p:nvPr>
        </p:nvSpPr>
        <p:spPr>
          <a:xfrm>
            <a:off x="838200" y="1825625"/>
            <a:ext cx="5181600" cy="4351338"/>
          </a:xfrm>
        </p:spPr>
        <p:txBody>
          <a:bodyPr/>
          <a:lstStyle/>
          <a:p>
            <a:endParaRPr lang="zh-CN" altLang="en-US"/>
          </a:p>
        </p:txBody>
      </p:sp>
      <p:sp>
        <p:nvSpPr>
          <p:cNvPr id="4" name="文本占位符 3"/>
          <p:cNvSpPr>
            <a:spLocks noGrp="1"/>
          </p:cNvSpPr>
          <p:nvPr>
            <p:ph type="body"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879742" y="6349833"/>
            <a:ext cx="2700000" cy="316800"/>
          </a:xfrm>
        </p:spPr>
        <p:txBody>
          <a:bodyPr/>
          <a:lstStyle/>
          <a:p>
            <a:pPr lvl="0">
              <a:buClrTx/>
            </a:pPr>
            <a:endParaRPr lang="zh-CN" altLang="en-US"/>
          </a:p>
        </p:txBody>
      </p:sp>
      <p:sp>
        <p:nvSpPr>
          <p:cNvPr id="6" name="页脚占位符 5"/>
          <p:cNvSpPr>
            <a:spLocks noGrp="1"/>
          </p:cNvSpPr>
          <p:nvPr>
            <p:ph type="ftr" sz="quarter" idx="11"/>
          </p:nvPr>
        </p:nvSpPr>
        <p:spPr>
          <a:xfrm>
            <a:off x="4116000" y="6349833"/>
            <a:ext cx="3960000" cy="316800"/>
          </a:xfrm>
        </p:spPr>
        <p:txBody>
          <a:bodyPr/>
          <a:lstStyle/>
          <a:p>
            <a:pPr lvl="0">
              <a:buClrTx/>
            </a:pPr>
            <a:endParaRPr lang="zh-CN" altLang="en-US"/>
          </a:p>
        </p:txBody>
      </p:sp>
      <p:sp>
        <p:nvSpPr>
          <p:cNvPr id="7" name="灯片编号占位符 6"/>
          <p:cNvSpPr>
            <a:spLocks noGrp="1"/>
          </p:cNvSpPr>
          <p:nvPr>
            <p:ph type="sldNum" sz="quarter" idx="12"/>
          </p:nvPr>
        </p:nvSpPr>
        <p:spPr>
          <a:xfrm>
            <a:off x="8610600" y="6349833"/>
            <a:ext cx="2700000" cy="316800"/>
          </a:xfrm>
        </p:spPr>
        <p:txBody>
          <a:bodyPr/>
          <a:lstStyle/>
          <a:p>
            <a:pPr lvl="0">
              <a:buClrTx/>
            </a:pPr>
            <a:fld id="{9A0DB2DC-4C9A-4742-B13C-FB6460FD3503}" type="slidenum">
              <a:rPr lang="zh-CN" altLang="en-US"/>
              <a:t/>
            </a:fld>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37"/>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D8BD707-D9CF-40AE-B4C6-C98DA3205C09}" type="datetimeFigureOut">
              <a:rPr lang="en-US" smtClean="0"/>
              <a:t/>
            </a:fld>
            <a:endParaRPr lang="en-US"/>
          </a:p>
        </p:txBody>
      </p:sp>
      <p:sp>
        <p:nvSpPr>
          <p:cNvPr id="5" name="页脚占位符 4"/>
          <p:cNvSpPr>
            <a:spLocks noGrp="1"/>
          </p:cNvSpPr>
          <p:nvPr>
            <p:ph type="ftr" sz="quarter" idx="11"/>
          </p:nvPr>
        </p:nvSpPr>
        <p:spPr/>
        <p:txBody>
          <a:bodyPr/>
          <a:lstStyle/>
          <a:p>
            <a:endParaRPr lang="en-US"/>
          </a:p>
        </p:txBody>
      </p:sp>
      <p:sp>
        <p:nvSpPr>
          <p:cNvPr id="6" name="灯片编号占位符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D8BD707-D9CF-40AE-B4C6-C98DA3205C09}" type="datetimeFigureOut">
              <a:rPr lang="en-US" smtClean="0"/>
              <a:t/>
            </a:fld>
            <a:endParaRPr lang="en-US"/>
          </a:p>
        </p:txBody>
      </p:sp>
      <p:sp>
        <p:nvSpPr>
          <p:cNvPr id="5" name="页脚占位符 4"/>
          <p:cNvSpPr>
            <a:spLocks noGrp="1"/>
          </p:cNvSpPr>
          <p:nvPr>
            <p:ph type="ftr" sz="quarter" idx="11"/>
          </p:nvPr>
        </p:nvSpPr>
        <p:spPr/>
        <p:txBody>
          <a:bodyPr/>
          <a:lstStyle/>
          <a:p>
            <a:endParaRPr lang="en-US"/>
          </a:p>
        </p:txBody>
      </p:sp>
      <p:sp>
        <p:nvSpPr>
          <p:cNvPr id="6" name="灯片编号占位符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1"/>
            <a:ext cx="10363200" cy="1362075"/>
          </a:xfrm>
        </p:spPr>
        <p:txBody>
          <a:bodyPr anchor="t"/>
          <a:lstStyle>
            <a:lvl1pPr algn="l">
              <a:defRPr sz="5335"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665">
                <a:solidFill>
                  <a:schemeClr val="tx1">
                    <a:tint val="75000"/>
                  </a:schemeClr>
                </a:solidFill>
              </a:defRPr>
            </a:lvl1pPr>
            <a:lvl2pPr marL="609600" indent="0">
              <a:buNone/>
              <a:defRPr sz="2400">
                <a:solidFill>
                  <a:schemeClr val="tx1">
                    <a:tint val="75000"/>
                  </a:schemeClr>
                </a:solidFill>
              </a:defRPr>
            </a:lvl2pPr>
            <a:lvl3pPr marL="1219200" indent="0">
              <a:buNone/>
              <a:defRPr sz="2135">
                <a:solidFill>
                  <a:schemeClr val="tx1">
                    <a:tint val="75000"/>
                  </a:schemeClr>
                </a:solidFill>
              </a:defRPr>
            </a:lvl3pPr>
            <a:lvl4pPr marL="1828800" indent="0">
              <a:buNone/>
              <a:defRPr sz="1865">
                <a:solidFill>
                  <a:schemeClr val="tx1">
                    <a:tint val="75000"/>
                  </a:schemeClr>
                </a:solidFill>
              </a:defRPr>
            </a:lvl4pPr>
            <a:lvl5pPr marL="2438400" indent="0">
              <a:buNone/>
              <a:defRPr sz="1865">
                <a:solidFill>
                  <a:schemeClr val="tx1">
                    <a:tint val="75000"/>
                  </a:schemeClr>
                </a:solidFill>
              </a:defRPr>
            </a:lvl5pPr>
            <a:lvl6pPr marL="3048000" indent="0">
              <a:buNone/>
              <a:defRPr sz="1865">
                <a:solidFill>
                  <a:schemeClr val="tx1">
                    <a:tint val="75000"/>
                  </a:schemeClr>
                </a:solidFill>
              </a:defRPr>
            </a:lvl6pPr>
            <a:lvl7pPr marL="3657600" indent="0">
              <a:buNone/>
              <a:defRPr sz="1865">
                <a:solidFill>
                  <a:schemeClr val="tx1">
                    <a:tint val="75000"/>
                  </a:schemeClr>
                </a:solidFill>
              </a:defRPr>
            </a:lvl7pPr>
            <a:lvl8pPr marL="4267200" indent="0">
              <a:buNone/>
              <a:defRPr sz="1865">
                <a:solidFill>
                  <a:schemeClr val="tx1">
                    <a:tint val="75000"/>
                  </a:schemeClr>
                </a:solidFill>
              </a:defRPr>
            </a:lvl8pPr>
            <a:lvl9pPr marL="4876800" indent="0">
              <a:buNone/>
              <a:defRPr sz="1865">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1D8BD707-D9CF-40AE-B4C6-C98DA3205C09}" type="datetimeFigureOut">
              <a:rPr lang="en-US" smtClean="0"/>
              <a:t/>
            </a:fld>
            <a:endParaRPr lang="en-US"/>
          </a:p>
        </p:txBody>
      </p:sp>
      <p:sp>
        <p:nvSpPr>
          <p:cNvPr id="5" name="页脚占位符 4"/>
          <p:cNvSpPr>
            <a:spLocks noGrp="1"/>
          </p:cNvSpPr>
          <p:nvPr>
            <p:ph type="ftr" sz="quarter" idx="11"/>
          </p:nvPr>
        </p:nvSpPr>
        <p:spPr/>
        <p:txBody>
          <a:bodyPr/>
          <a:lstStyle/>
          <a:p>
            <a:endParaRPr lang="en-US"/>
          </a:p>
        </p:txBody>
      </p:sp>
      <p:sp>
        <p:nvSpPr>
          <p:cNvPr id="6" name="灯片编号占位符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200153"/>
            <a:ext cx="5384800" cy="3394075"/>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200153"/>
            <a:ext cx="5384800" cy="3394075"/>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D8BD707-D9CF-40AE-B4C6-C98DA3205C09}" type="datetimeFigureOut">
              <a:rPr lang="en-US" smtClean="0"/>
              <a:t/>
            </a:fld>
            <a:endParaRPr lang="en-US"/>
          </a:p>
        </p:txBody>
      </p:sp>
      <p:sp>
        <p:nvSpPr>
          <p:cNvPr id="6" name="页脚占位符 5"/>
          <p:cNvSpPr>
            <a:spLocks noGrp="1"/>
          </p:cNvSpPr>
          <p:nvPr>
            <p:ph type="ftr" sz="quarter" idx="11"/>
          </p:nvPr>
        </p:nvSpPr>
        <p:spPr/>
        <p:txBody>
          <a:bodyPr/>
          <a:lstStyle/>
          <a:p>
            <a:endParaRPr lang="en-US"/>
          </a:p>
        </p:txBody>
      </p:sp>
      <p:sp>
        <p:nvSpPr>
          <p:cNvPr id="7" name="灯片编号占位符 6"/>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09600" y="274639"/>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77" y="1535113"/>
            <a:ext cx="5389033"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77" y="2174875"/>
            <a:ext cx="5389033"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D8BD707-D9CF-40AE-B4C6-C98DA3205C09}" type="datetimeFigureOut">
              <a:rPr lang="en-US" smtClean="0"/>
              <a:t/>
            </a:fld>
            <a:endParaRPr lang="en-US"/>
          </a:p>
        </p:txBody>
      </p:sp>
      <p:sp>
        <p:nvSpPr>
          <p:cNvPr id="8" name="页脚占位符 7"/>
          <p:cNvSpPr>
            <a:spLocks noGrp="1"/>
          </p:cNvSpPr>
          <p:nvPr>
            <p:ph type="ftr" sz="quarter" idx="11"/>
          </p:nvPr>
        </p:nvSpPr>
        <p:spPr/>
        <p:txBody>
          <a:bodyPr/>
          <a:lstStyle/>
          <a:p>
            <a:endParaRPr lang="en-US"/>
          </a:p>
        </p:txBody>
      </p:sp>
      <p:sp>
        <p:nvSpPr>
          <p:cNvPr id="9" name="灯片编号占位符 8"/>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D8BD707-D9CF-40AE-B4C6-C98DA3205C09}" type="datetimeFigureOut">
              <a:rPr lang="en-US" smtClean="0"/>
              <a:t/>
            </a:fld>
            <a:endParaRPr lang="en-US"/>
          </a:p>
        </p:txBody>
      </p:sp>
      <p:sp>
        <p:nvSpPr>
          <p:cNvPr id="4" name="页脚占位符 3"/>
          <p:cNvSpPr>
            <a:spLocks noGrp="1"/>
          </p:cNvSpPr>
          <p:nvPr>
            <p:ph type="ftr" sz="quarter" idx="11"/>
          </p:nvPr>
        </p:nvSpPr>
        <p:spPr/>
        <p:txBody>
          <a:bodyPr/>
          <a:lstStyle/>
          <a:p>
            <a:endParaRPr lang="en-US"/>
          </a:p>
        </p:txBody>
      </p:sp>
      <p:sp>
        <p:nvSpPr>
          <p:cNvPr id="5" name="灯片编号占位符 4"/>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1D8BD707-D9CF-40AE-B4C6-C98DA3205C09}" type="datetimeFigureOut">
              <a:rPr lang="en-US" smtClean="0"/>
              <a:t/>
            </a:fld>
            <a:endParaRPr lang="en-US"/>
          </a:p>
        </p:txBody>
      </p:sp>
      <p:sp>
        <p:nvSpPr>
          <p:cNvPr id="3" name="页脚占位符 2"/>
          <p:cNvSpPr>
            <a:spLocks noGrp="1"/>
          </p:cNvSpPr>
          <p:nvPr>
            <p:ph type="ftr" sz="quarter" idx="11"/>
          </p:nvPr>
        </p:nvSpPr>
        <p:spPr/>
        <p:txBody>
          <a:bodyPr/>
          <a:lstStyle/>
          <a:p>
            <a:endParaRPr lang="en-US"/>
          </a:p>
        </p:txBody>
      </p:sp>
      <p:sp>
        <p:nvSpPr>
          <p:cNvPr id="4" name="灯片编号占位符 3"/>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25" y="273049"/>
            <a:ext cx="4011084" cy="1162051"/>
          </a:xfrm>
        </p:spPr>
        <p:txBody>
          <a:bodyPr anchor="b"/>
          <a:lstStyle>
            <a:lvl1pPr algn="l">
              <a:defRPr sz="2665"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63"/>
            <a:ext cx="6815667" cy="5853113"/>
          </a:xfrm>
        </p:spPr>
        <p:txBody>
          <a:bodyPr/>
          <a:lstStyle>
            <a:lvl1pPr>
              <a:defRPr sz="4265"/>
            </a:lvl1pPr>
            <a:lvl2pPr>
              <a:defRPr sz="3735"/>
            </a:lvl2pPr>
            <a:lvl3pPr>
              <a:defRPr sz="3200"/>
            </a:lvl3pPr>
            <a:lvl4pPr>
              <a:defRPr sz="2665"/>
            </a:lvl4pPr>
            <a:lvl5pPr>
              <a:defRPr sz="2665"/>
            </a:lvl5pPr>
            <a:lvl6pPr>
              <a:defRPr sz="2665"/>
            </a:lvl6pPr>
            <a:lvl7pPr>
              <a:defRPr sz="2665"/>
            </a:lvl7pPr>
            <a:lvl8pPr>
              <a:defRPr sz="2665"/>
            </a:lvl8pPr>
            <a:lvl9pPr>
              <a:defRPr sz="266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25" y="1435104"/>
            <a:ext cx="4011084" cy="46910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1D8BD707-D9CF-40AE-B4C6-C98DA3205C09}" type="datetimeFigureOut">
              <a:rPr lang="en-US" smtClean="0"/>
              <a:t/>
            </a:fld>
            <a:endParaRPr lang="en-US"/>
          </a:p>
        </p:txBody>
      </p:sp>
      <p:sp>
        <p:nvSpPr>
          <p:cNvPr id="6" name="页脚占位符 5"/>
          <p:cNvSpPr>
            <a:spLocks noGrp="1"/>
          </p:cNvSpPr>
          <p:nvPr>
            <p:ph type="ftr" sz="quarter" idx="11"/>
          </p:nvPr>
        </p:nvSpPr>
        <p:spPr/>
        <p:txBody>
          <a:bodyPr/>
          <a:lstStyle/>
          <a:p>
            <a:endParaRPr lang="en-US"/>
          </a:p>
        </p:txBody>
      </p:sp>
      <p:sp>
        <p:nvSpPr>
          <p:cNvPr id="7" name="灯片编号占位符 6"/>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1"/>
            <a:ext cx="7315200" cy="566739"/>
          </a:xfrm>
        </p:spPr>
        <p:txBody>
          <a:bodyPr anchor="b"/>
          <a:lstStyle>
            <a:lvl1pPr algn="l">
              <a:defRPr sz="2665"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4265"/>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endParaRPr lang="zh-CN" altLang="en-US"/>
          </a:p>
        </p:txBody>
      </p:sp>
      <p:sp>
        <p:nvSpPr>
          <p:cNvPr id="4" name="文本占位符 3"/>
          <p:cNvSpPr>
            <a:spLocks noGrp="1"/>
          </p:cNvSpPr>
          <p:nvPr>
            <p:ph type="body" sz="half" idx="2"/>
          </p:nvPr>
        </p:nvSpPr>
        <p:spPr>
          <a:xfrm>
            <a:off x="2389717" y="5367349"/>
            <a:ext cx="7315200" cy="8048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1D8BD707-D9CF-40AE-B4C6-C98DA3205C09}" type="datetimeFigureOut">
              <a:rPr lang="en-US" smtClean="0"/>
              <a:t/>
            </a:fld>
            <a:endParaRPr lang="en-US"/>
          </a:p>
        </p:txBody>
      </p:sp>
      <p:sp>
        <p:nvSpPr>
          <p:cNvPr id="6" name="页脚占位符 5"/>
          <p:cNvSpPr>
            <a:spLocks noGrp="1"/>
          </p:cNvSpPr>
          <p:nvPr>
            <p:ph type="ftr" sz="quarter" idx="11"/>
          </p:nvPr>
        </p:nvSpPr>
        <p:spPr/>
        <p:txBody>
          <a:bodyPr/>
          <a:lstStyle/>
          <a:p>
            <a:endParaRPr lang="en-US"/>
          </a:p>
        </p:txBody>
      </p:sp>
      <p:sp>
        <p:nvSpPr>
          <p:cNvPr id="7" name="灯片编号占位符 6"/>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D8BD707-D9CF-40AE-B4C6-C98DA3205C09}" type="datetimeFigureOut">
              <a:rPr lang="en-US" smtClean="0"/>
              <a:t/>
            </a:fld>
            <a:endParaRPr lang="en-US"/>
          </a:p>
        </p:txBody>
      </p:sp>
      <p:sp>
        <p:nvSpPr>
          <p:cNvPr id="5" name="页脚占位符 4"/>
          <p:cNvSpPr>
            <a:spLocks noGrp="1"/>
          </p:cNvSpPr>
          <p:nvPr>
            <p:ph type="ftr" sz="quarter" idx="11"/>
          </p:nvPr>
        </p:nvSpPr>
        <p:spPr/>
        <p:txBody>
          <a:bodyPr/>
          <a:lstStyle/>
          <a:p>
            <a:endParaRPr lang="en-US"/>
          </a:p>
        </p:txBody>
      </p:sp>
      <p:sp>
        <p:nvSpPr>
          <p:cNvPr id="6" name="灯片编号占位符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06377"/>
            <a:ext cx="2743200" cy="438785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06377"/>
            <a:ext cx="8026400" cy="438785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D8BD707-D9CF-40AE-B4C6-C98DA3205C09}" type="datetimeFigureOut">
              <a:rPr lang="en-US" smtClean="0"/>
              <a:t/>
            </a:fld>
            <a:endParaRPr lang="en-US"/>
          </a:p>
        </p:txBody>
      </p:sp>
      <p:sp>
        <p:nvSpPr>
          <p:cNvPr id="5" name="页脚占位符 4"/>
          <p:cNvSpPr>
            <a:spLocks noGrp="1"/>
          </p:cNvSpPr>
          <p:nvPr>
            <p:ph type="ftr" sz="quarter" idx="11"/>
          </p:nvPr>
        </p:nvSpPr>
        <p:spPr/>
        <p:txBody>
          <a:bodyPr/>
          <a:lstStyle/>
          <a:p>
            <a:endParaRPr lang="en-US"/>
          </a:p>
        </p:txBody>
      </p:sp>
      <p:sp>
        <p:nvSpPr>
          <p:cNvPr id="6" name="灯片编号占位符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slow" p14:dur="1500"/>
    </mc:Choice>
    <mc:Fallback>
      <p:transition spd="slow"/>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slideLayout" Target="../slideLayouts/slideLayout24.xml" /><Relationship Id="rId14" Type="http://schemas.openxmlformats.org/officeDocument/2006/relationships/slideLayout" Target="../slideLayouts/slideLayout25.xml" /><Relationship Id="rId15"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6.xml" /><Relationship Id="rId10" Type="http://schemas.openxmlformats.org/officeDocument/2006/relationships/slideLayout" Target="../slideLayouts/slideLayout35.xml" /><Relationship Id="rId11" Type="http://schemas.openxmlformats.org/officeDocument/2006/relationships/slideLayout" Target="../slideLayouts/slideLayout36.xml" /><Relationship Id="rId12" Type="http://schemas.openxmlformats.org/officeDocument/2006/relationships/slideLayout" Target="../slideLayouts/slideLayout37.xml" /><Relationship Id="rId13" Type="http://schemas.openxmlformats.org/officeDocument/2006/relationships/theme" Target="../theme/theme3.xml" /><Relationship Id="rId2" Type="http://schemas.openxmlformats.org/officeDocument/2006/relationships/slideLayout" Target="../slideLayouts/slideLayout27.xml" /><Relationship Id="rId3" Type="http://schemas.openxmlformats.org/officeDocument/2006/relationships/slideLayout" Target="../slideLayouts/slideLayout28.xml" /><Relationship Id="rId4" Type="http://schemas.openxmlformats.org/officeDocument/2006/relationships/slideLayout" Target="../slideLayouts/slideLayout29.xml" /><Relationship Id="rId5" Type="http://schemas.openxmlformats.org/officeDocument/2006/relationships/slideLayout" Target="../slideLayouts/slideLayout30.xml" /><Relationship Id="rId6" Type="http://schemas.openxmlformats.org/officeDocument/2006/relationships/slideLayout" Target="../slideLayouts/slideLayout31.xml" /><Relationship Id="rId7" Type="http://schemas.openxmlformats.org/officeDocument/2006/relationships/slideLayout" Target="../slideLayouts/slideLayout32.xml" /><Relationship Id="rId8" Type="http://schemas.openxmlformats.org/officeDocument/2006/relationships/slideLayout" Target="../slideLayouts/slideLayout33.xml" /><Relationship Id="rId9" Type="http://schemas.openxmlformats.org/officeDocument/2006/relationships/slideLayout" Target="../slideLayouts/slideLayout34.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mc:Choice xmlns:p14="http://schemas.microsoft.com/office/powerpoint/2010/main" Requires="p14">
      <p:transition spd="slow" p14:dur="1500"/>
    </mc:Choice>
    <mc:Fallback>
      <p:transition spd="slow"/>
    </mc:Fallback>
  </mc:AlternateContent>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accent2"/>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609378" y="908050"/>
            <a:ext cx="10973562"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t>单击此处编辑母版标题样式</a:t>
            </a:r>
            <a:endParaRPr lang="zh-CN"/>
          </a:p>
        </p:txBody>
      </p:sp>
      <p:sp>
        <p:nvSpPr>
          <p:cNvPr id="1027" name="Rectangle 3"/>
          <p:cNvSpPr>
            <a:spLocks noGrp="1" noChangeArrowheads="1"/>
          </p:cNvSpPr>
          <p:nvPr>
            <p:ph type="body" idx="1"/>
          </p:nvPr>
        </p:nvSpPr>
        <p:spPr bwMode="auto">
          <a:xfrm>
            <a:off x="609378" y="1600200"/>
            <a:ext cx="10973562"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t>单击此处编辑母版文本样式</a:t>
            </a:r>
            <a:endParaRPr lang="zh-CN"/>
          </a:p>
          <a:p>
            <a:pPr lvl="1"/>
            <a:r>
              <a:rPr lang="zh-CN"/>
              <a:t>第二级</a:t>
            </a:r>
            <a:endParaRPr lang="zh-C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mc:AlternateContent>
    <mc:Choice xmlns:p14="http://schemas.microsoft.com/office/powerpoint/2010/main" Requires="p14">
      <p:transition spd="slow" p14:dur="1500"/>
    </mc:Choice>
    <mc:Fallback>
      <p:transition spd="slow"/>
    </mc:Fallback>
  </mc:AlternateContent>
  <p:timing/>
  <p:txStyles>
    <p:titleStyle>
      <a:lvl1pPr algn="l" rtl="0" eaLnBrk="1" fontAlgn="base" hangingPunct="1">
        <a:spcBef>
          <a:spcPct val="0"/>
        </a:spcBef>
        <a:spcAft>
          <a:spcPct val="0"/>
        </a:spcAft>
        <a:defRPr sz="2400">
          <a:solidFill>
            <a:schemeClr val="accent1"/>
          </a:solidFill>
          <a:latin typeface="+mj-lt"/>
          <a:ea typeface="+mj-ea"/>
          <a:cs typeface="+mj-cs"/>
        </a:defRPr>
      </a:lvl1pPr>
      <a:lvl2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1" fontAlgn="base" hangingPunct="1">
        <a:spcBef>
          <a:spcPct val="20000"/>
        </a:spcBef>
        <a:spcAft>
          <a:spcPct val="0"/>
        </a:spcAft>
        <a:buChar char="•"/>
        <a:defRPr sz="2000">
          <a:solidFill>
            <a:schemeClr val="accent1"/>
          </a:solidFill>
          <a:latin typeface="+mn-lt"/>
          <a:ea typeface="+mn-ea"/>
          <a:cs typeface="+mn-cs"/>
        </a:defRPr>
      </a:lvl1pPr>
      <a:lvl2pPr marL="742950" indent="-285750" algn="l" rtl="0" eaLnBrk="1" fontAlgn="base" hangingPunct="1">
        <a:spcBef>
          <a:spcPct val="20000"/>
        </a:spcBef>
        <a:spcAft>
          <a:spcPct val="0"/>
        </a:spcAft>
        <a:buChar char="–"/>
        <a:defRPr sz="2000">
          <a:solidFill>
            <a:schemeClr val="accent1"/>
          </a:solidFill>
          <a:latin typeface="+mn-lt"/>
          <a:ea typeface="仿宋_GB2312" pitchFamily="49" charset="-122"/>
        </a:defRPr>
      </a:lvl2pPr>
      <a:lvl3pPr marL="1142365" indent="-228600" algn="l" rtl="0" eaLnBrk="1" fontAlgn="base" hangingPunct="1">
        <a:spcBef>
          <a:spcPct val="20000"/>
        </a:spcBef>
        <a:spcAft>
          <a:spcPct val="0"/>
        </a:spcAft>
        <a:buChar char="•"/>
        <a:defRPr sz="2400">
          <a:solidFill>
            <a:schemeClr val="tx1"/>
          </a:solidFill>
          <a:latin typeface="+mn-lt"/>
          <a:ea typeface="宋体" panose="02010600030101010101" pitchFamily="2" charset="-122"/>
        </a:defRPr>
      </a:lvl3pPr>
      <a:lvl4pPr marL="15995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4pPr>
      <a:lvl5pPr marL="20567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5pPr>
      <a:lvl6pPr marL="25139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6pPr>
      <a:lvl7pPr marL="29705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7pPr>
      <a:lvl8pPr marL="34277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8pPr>
      <a:lvl9pPr marL="38849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3765" algn="l" defTabSz="913765" rtl="0" eaLnBrk="1" latinLnBrk="0" hangingPunct="1">
        <a:defRPr sz="1800" kern="1200">
          <a:solidFill>
            <a:schemeClr val="tx1"/>
          </a:solidFill>
          <a:latin typeface="+mn-lt"/>
          <a:ea typeface="+mn-ea"/>
          <a:cs typeface="+mn-cs"/>
        </a:defRPr>
      </a:lvl3pPr>
      <a:lvl4pPr marL="1370965" algn="l" defTabSz="913765" rtl="0" eaLnBrk="1" latinLnBrk="0" hangingPunct="1">
        <a:defRPr sz="1800" kern="1200">
          <a:solidFill>
            <a:schemeClr val="tx1"/>
          </a:solidFill>
          <a:latin typeface="+mn-lt"/>
          <a:ea typeface="+mn-ea"/>
          <a:cs typeface="+mn-cs"/>
        </a:defRPr>
      </a:lvl4pPr>
      <a:lvl5pPr marL="1828165"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1930" algn="l" defTabSz="913765" rtl="0" eaLnBrk="1" latinLnBrk="0" hangingPunct="1">
        <a:defRPr sz="1800" kern="1200">
          <a:solidFill>
            <a:schemeClr val="tx1"/>
          </a:solidFill>
          <a:latin typeface="+mn-lt"/>
          <a:ea typeface="+mn-ea"/>
          <a:cs typeface="+mn-cs"/>
        </a:defRPr>
      </a:lvl7pPr>
      <a:lvl8pPr marL="3199130" algn="l" defTabSz="913765" rtl="0" eaLnBrk="1" latinLnBrk="0" hangingPunct="1">
        <a:defRPr sz="1800" kern="1200">
          <a:solidFill>
            <a:schemeClr val="tx1"/>
          </a:solidFill>
          <a:latin typeface="+mn-lt"/>
          <a:ea typeface="+mn-ea"/>
          <a:cs typeface="+mn-cs"/>
        </a:defRPr>
      </a:lvl8pPr>
      <a:lvl9pPr marL="3656330" algn="l" defTabSz="913765"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1D8BD707-D9CF-40AE-B4C6-C98DA3205C09}" type="datetimeFigureOut">
              <a:rPr lang="en-US" smtClean="0"/>
              <a:t/>
            </a:fld>
            <a:endParaRPr lang="en-US"/>
          </a:p>
        </p:txBody>
      </p:sp>
      <p:sp>
        <p:nvSpPr>
          <p:cNvPr id="5" name="页脚占位符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灯片编号占位符 5"/>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B6F15528-21DE-4FAA-801E-634DDDAF4B2B}" type="slidenum">
              <a:rPr lang="en-US" smtClean="0"/>
              <a:t/>
            </a:fld>
            <a:endParaRPr lang="en-US"/>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mc:AlternateContent>
    <mc:Choice xmlns:p14="http://schemas.microsoft.com/office/powerpoint/2010/main" Requires="p14">
      <p:transition spd="slow" p14:dur="1500"/>
    </mc:Choice>
    <mc:Fallback>
      <p:transition spd="slow"/>
    </mc:Fallback>
  </mc:AlternateContent>
  <p:timing/>
  <p:txStyles>
    <p:titleStyle>
      <a:lvl1pPr algn="ctr" defTabSz="1219200" rtl="0" eaLnBrk="1" latinLnBrk="0" hangingPunct="1">
        <a:spcBef>
          <a:spcPct val="0"/>
        </a:spcBef>
        <a:buNone/>
        <a:defRPr sz="5865" kern="1200">
          <a:solidFill>
            <a:schemeClr val="tx1"/>
          </a:solidFill>
          <a:latin typeface="+mj-lt"/>
          <a:ea typeface="+mj-ea"/>
          <a:cs typeface="+mj-cs"/>
        </a:defRPr>
      </a:lvl1pPr>
    </p:titleStyle>
    <p:bodyStyle>
      <a:lvl1pPr marL="457200" indent="-457200" algn="l" defTabSz="1219200" rtl="0" eaLnBrk="1" latinLnBrk="0" hangingPunct="1">
        <a:spcBef>
          <a:spcPts val="13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0" hangingPunct="1">
        <a:spcBef>
          <a:spcPts val="13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0" hangingPunct="1">
        <a:spcBef>
          <a:spcPts val="13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image" Target="../media/image15.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6.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17.png" /><Relationship Id="rId3" Type="http://schemas.openxmlformats.org/officeDocument/2006/relationships/tags" Target="../tags/tag63.xml" /><Relationship Id="rId4" Type="http://schemas.openxmlformats.org/officeDocument/2006/relationships/image" Target="../media/image18.png" /><Relationship Id="rId5" Type="http://schemas.openxmlformats.org/officeDocument/2006/relationships/tags" Target="../tags/tag6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19.png" /><Relationship Id="rId3" Type="http://schemas.openxmlformats.org/officeDocument/2006/relationships/image" Target="../media/image20.png" /><Relationship Id="rId4" Type="http://schemas.openxmlformats.org/officeDocument/2006/relationships/tags" Target="../tags/tag65.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19.png" /><Relationship Id="rId3" Type="http://schemas.openxmlformats.org/officeDocument/2006/relationships/image" Target="../media/image21.png" /><Relationship Id="rId4" Type="http://schemas.openxmlformats.org/officeDocument/2006/relationships/image" Target="../media/image22.png" /><Relationship Id="rId5" Type="http://schemas.openxmlformats.org/officeDocument/2006/relationships/image" Target="../media/image23.png" /><Relationship Id="rId6" Type="http://schemas.openxmlformats.org/officeDocument/2006/relationships/image" Target="../media/image24.png" /><Relationship Id="rId7" Type="http://schemas.openxmlformats.org/officeDocument/2006/relationships/image" Target="../media/image25.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19.png" /><Relationship Id="rId3" Type="http://schemas.openxmlformats.org/officeDocument/2006/relationships/image" Target="../media/image26.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notesSlide" Target="../notesSlides/notesSlide5.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27.jpeg" /><Relationship Id="rId3" Type="http://schemas.openxmlformats.org/officeDocument/2006/relationships/tags" Target="../tags/tag6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28.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29.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notesSlide" Target="../notesSlides/notesSlide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29.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notesSlide" Target="../notesSlides/notesSlide7.xml" /><Relationship Id="rId3" Type="http://schemas.openxmlformats.org/officeDocument/2006/relationships/image" Target="../media/image30.jpeg" /><Relationship Id="rId4" Type="http://schemas.openxmlformats.org/officeDocument/2006/relationships/image" Target="../media/image31.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32.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33.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notesSlide" Target="../notesSlides/notesSlide8.xml" /><Relationship Id="rId3" Type="http://schemas.openxmlformats.org/officeDocument/2006/relationships/tags" Target="../tags/tag6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9.xml" /><Relationship Id="rId3" Type="http://schemas.openxmlformats.org/officeDocument/2006/relationships/image" Target="../media/image34.png" /><Relationship Id="rId4" Type="http://schemas.openxmlformats.org/officeDocument/2006/relationships/tags" Target="../tags/tag68.xml" /><Relationship Id="rId5" Type="http://schemas.openxmlformats.org/officeDocument/2006/relationships/image" Target="../media/image26.png" /><Relationship Id="rId6" Type="http://schemas.openxmlformats.org/officeDocument/2006/relationships/tags" Target="../tags/tag69.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0.xml" /><Relationship Id="rId3" Type="http://schemas.openxmlformats.org/officeDocument/2006/relationships/image" Target="../media/image35.jpeg" /><Relationship Id="rId4" Type="http://schemas.openxmlformats.org/officeDocument/2006/relationships/image" Target="../media/image36.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1.xml" /><Relationship Id="rId3" Type="http://schemas.openxmlformats.org/officeDocument/2006/relationships/tags" Target="../tags/tag70.xml" /><Relationship Id="rId4" Type="http://schemas.openxmlformats.org/officeDocument/2006/relationships/image" Target="../media/image37.png" /><Relationship Id="rId5" Type="http://schemas.openxmlformats.org/officeDocument/2006/relationships/image" Target="../media/image38.png" /><Relationship Id="rId6" Type="http://schemas.openxmlformats.org/officeDocument/2006/relationships/image" Target="../media/image39.jpeg" /><Relationship Id="rId7" Type="http://schemas.openxmlformats.org/officeDocument/2006/relationships/image" Target="../media/image40.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2.xml" /><Relationship Id="rId3" Type="http://schemas.openxmlformats.org/officeDocument/2006/relationships/image" Target="../media/image41.png" /><Relationship Id="rId4" Type="http://schemas.openxmlformats.org/officeDocument/2006/relationships/image" Target="../media/image42.jpeg" /><Relationship Id="rId5" Type="http://schemas.openxmlformats.org/officeDocument/2006/relationships/tags" Target="../tags/tag71.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notesSlide" Target="../notesSlides/notesSlide13.xml" /><Relationship Id="rId3" Type="http://schemas.openxmlformats.org/officeDocument/2006/relationships/tags" Target="../tags/tag72.xml" /><Relationship Id="rId4" Type="http://schemas.openxmlformats.org/officeDocument/2006/relationships/image" Target="../media/image34.png" /><Relationship Id="rId5" Type="http://schemas.openxmlformats.org/officeDocument/2006/relationships/tags" Target="../tags/tag73.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4.xml" /><Relationship Id="rId3" Type="http://schemas.openxmlformats.org/officeDocument/2006/relationships/tags" Target="../tags/tag74.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5.xml" /><Relationship Id="rId3" Type="http://schemas.openxmlformats.org/officeDocument/2006/relationships/tags" Target="../tags/tag75.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6.xml" /><Relationship Id="rId3" Type="http://schemas.openxmlformats.org/officeDocument/2006/relationships/image" Target="../media/image4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7" name="图片 16"/>
          <p:cNvPicPr>
            <a:picLocks noChangeAspect="1"/>
          </p:cNvPicPr>
          <p:nvPr/>
        </p:nvPicPr>
        <p:blipFill>
          <a:blip r:embed="rId3"/>
          <a:srcRect t="21443"/>
          <a:stretch>
            <a:fillRect/>
          </a:stretch>
        </p:blipFill>
        <p:spPr>
          <a:xfrm>
            <a:off x="0" y="447675"/>
            <a:ext cx="12149455" cy="6219190"/>
          </a:xfrm>
          <a:prstGeom prst="rect">
            <a:avLst/>
          </a:prstGeom>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293370" y="1862455"/>
            <a:ext cx="11605260" cy="1491615"/>
          </a:xfrm>
          <a:prstGeom prst="rect">
            <a:avLst/>
          </a:prstGeom>
          <a:noFill/>
        </p:spPr>
        <p:txBody>
          <a:bodyPr wrap="square" rtlCol="0" anchor="t">
            <a:spAutoFit/>
          </a:bodyPr>
          <a:lstStyle/>
          <a:p>
            <a:pPr indent="0" algn="just">
              <a:lnSpc>
                <a:spcPct val="125000"/>
              </a:lnSpc>
              <a:spcBef>
                <a:spcPct val="0"/>
              </a:spcBef>
              <a:spcAft>
                <a:spcPct val="0"/>
              </a:spcAft>
            </a:pPr>
            <a:r>
              <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sym typeface="微软雅黑" panose="020b0503020204020204" pitchFamily="34" charset="-122"/>
              </a:rPr>
              <a:t>【课程标准】</a:t>
            </a:r>
            <a:endPar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endParaRPr>
          </a:p>
          <a:p>
            <a:pPr algn="just">
              <a:lnSpc>
                <a:spcPct val="100000"/>
              </a:lnSpc>
              <a:spcBef>
                <a:spcPct val="0"/>
              </a:spcBef>
              <a:spcAft>
                <a:spcPct val="0"/>
              </a:spcAft>
              <a:buClrTx/>
              <a:buSzTx/>
              <a:buFontTx/>
            </a:pPr>
            <a:r>
              <a:rPr lang="zh-CN" sz="2800" b="1">
                <a:solidFill>
                  <a:sysClr val="windowText" lastClr="000000"/>
                </a:solidFill>
                <a:effectLst>
                  <a:outerShdw blurRad="38100" dist="19050" dir="2700000" algn="tl" rotWithShape="0">
                    <a:sysClr val="windowText" lastClr="000000">
                      <a:alpha val="40000"/>
                    </a:sysClr>
                  </a:outerShdw>
                </a:effectLst>
                <a:latin typeface="黑体" panose="02010609060101010101" charset="-122"/>
                <a:ea typeface="黑体" panose="02010609060101010101" charset="-122"/>
                <a:sym typeface="微软雅黑" panose="020b0503020204020204" pitchFamily="34" charset="-122"/>
              </a:rPr>
              <a:t>   </a:t>
            </a:r>
            <a:r>
              <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sym typeface="+mn-ea"/>
              </a:rPr>
              <a:t>1.了解亚非拉人民的抗争的基本史实。</a:t>
            </a:r>
            <a:endPar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sym typeface="+mn-ea"/>
            </a:endParaRPr>
          </a:p>
          <a:p>
            <a:pPr algn="just">
              <a:lnSpc>
                <a:spcPct val="100000"/>
              </a:lnSpc>
              <a:spcBef>
                <a:spcPct val="0"/>
              </a:spcBef>
              <a:spcAft>
                <a:spcPct val="0"/>
              </a:spcAft>
              <a:buClrTx/>
              <a:buSzTx/>
              <a:buFontTx/>
            </a:pPr>
            <a:r>
              <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sym typeface="+mn-ea"/>
              </a:rPr>
              <a:t>   2.理解殖民地半殖民地的民族独立运动对世界历史发展的重要影响。</a:t>
            </a:r>
            <a:endPar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sym typeface="+mn-ea"/>
            </a:endParaRPr>
          </a:p>
        </p:txBody>
      </p:sp>
      <p:sp>
        <p:nvSpPr>
          <p:cNvPr id="2" name="TextBox 4"/>
          <p:cNvSpPr txBox="1"/>
          <p:nvPr/>
        </p:nvSpPr>
        <p:spPr>
          <a:xfrm>
            <a:off x="730885" y="697865"/>
            <a:ext cx="10300970" cy="1014730"/>
          </a:xfrm>
          <a:prstGeom prst="rect">
            <a:avLst/>
          </a:prstGeom>
          <a:noFill/>
        </p:spPr>
        <p:txBody>
          <a:bodyPr wrap="square" rtlCol="0">
            <a:spAutoFit/>
          </a:bodyPr>
          <a:lstStyle/>
          <a:p>
            <a:pPr algn="l"/>
            <a:r>
              <a:rPr lang="zh-CN" altLang="en-US" sz="60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pitchFamily="49" charset="-122"/>
                <a:ea typeface="楷体" panose="02010609060101010101" pitchFamily="49" charset="-122"/>
                <a:cs typeface="楷体" panose="02010609060101010101" pitchFamily="49" charset="-122"/>
                <a:sym typeface="+mn-ea"/>
              </a:rPr>
              <a:t>第13课  亚非拉民族独立运动</a:t>
            </a:r>
            <a:endParaRPr lang="zh-CN" altLang="en-US" sz="60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3" name="TextBox 10"/>
          <p:cNvSpPr txBox="1"/>
          <p:nvPr/>
        </p:nvSpPr>
        <p:spPr>
          <a:xfrm>
            <a:off x="293370" y="86995"/>
            <a:ext cx="7135495" cy="460375"/>
          </a:xfrm>
          <a:prstGeom prst="rect">
            <a:avLst/>
          </a:prstGeom>
          <a:noFill/>
        </p:spPr>
        <p:txBody>
          <a:bodyPr wrap="square" rtlCol="0">
            <a:spAutoFit/>
            <a:scene3d>
              <a:camera prst="orthographicFront"/>
              <a:lightRig rig="threePt" dir="t"/>
            </a:scene3d>
          </a:bodyPr>
          <a:lstStyle/>
          <a:p>
            <a:pPr algn="ctr" defTabSz="684530"/>
            <a:r>
              <a:rPr lang="zh-CN" altLang="en-US" sz="2400">
                <a:solidFill>
                  <a:sysClr val="windowText" lastClr="000000"/>
                </a:solidFill>
                <a:effectLst>
                  <a:outerShdw blurRad="38100" dist="19050" dir="2700000" algn="tl" rotWithShape="0">
                    <a:sysClr val="windowText" lastClr="000000">
                      <a:alpha val="40000"/>
                    </a:sysClr>
                  </a:outerShdw>
                </a:effectLst>
                <a:latin typeface="华文新魏" panose="02010800040101010101" pitchFamily="2" charset="-122"/>
                <a:ea typeface="华文新魏" panose="02010800040101010101" pitchFamily="2" charset="-122"/>
                <a:sym typeface="+mn-ea"/>
              </a:rPr>
              <a:t>第六单元  世界殖民体系与亚非拉民族独立运动</a:t>
            </a:r>
            <a:endParaRPr lang="zh-CN" altLang="en-US" sz="2400">
              <a:solidFill>
                <a:sysClr val="windowText" lastClr="000000"/>
              </a:solidFill>
              <a:effectLst>
                <a:outerShdw blurRad="38100" dist="19050" dir="2700000" algn="tl" rotWithShape="0">
                  <a:sysClr val="windowText" lastClr="000000">
                    <a:alpha val="40000"/>
                  </a:sysClr>
                </a:outerShdw>
              </a:effectLst>
              <a:latin typeface="华文新魏" pitchFamily="2" charset="-122"/>
              <a:ea typeface="华文新魏" panose="02010800040101010101" pitchFamily="2" charset="-122"/>
              <a:sym typeface="+mn-ea"/>
            </a:endParaRPr>
          </a:p>
        </p:txBody>
      </p:sp>
      <p:grpSp>
        <p:nvGrpSpPr>
          <p:cNvPr id="8" name="组合 7"/>
          <p:cNvGrpSpPr/>
          <p:nvPr/>
        </p:nvGrpSpPr>
        <p:grpSpPr>
          <a:xfrm>
            <a:off x="589280" y="3602990"/>
            <a:ext cx="8344535" cy="2642235"/>
            <a:chOff x="928" y="5674"/>
            <a:chExt cx="13141" cy="4161"/>
          </a:xfrm>
        </p:grpSpPr>
        <p:grpSp>
          <p:nvGrpSpPr>
            <p:cNvPr id="4" name="组合 3"/>
            <p:cNvGrpSpPr/>
            <p:nvPr/>
          </p:nvGrpSpPr>
          <p:grpSpPr>
            <a:xfrm>
              <a:off x="928" y="5674"/>
              <a:ext cx="9755" cy="1704"/>
              <a:chOff x="5579" y="6686"/>
              <a:chExt cx="9001" cy="1704"/>
            </a:xfrm>
          </p:grpSpPr>
          <p:sp>
            <p:nvSpPr>
              <p:cNvPr id="47" name="矩形: 对角圆角 46"/>
              <p:cNvSpPr/>
              <p:nvPr/>
            </p:nvSpPr>
            <p:spPr bwMode="auto">
              <a:xfrm>
                <a:off x="5579" y="6686"/>
                <a:ext cx="8776" cy="1091"/>
              </a:xfrm>
              <a:prstGeom prst="round2DiagRect">
                <a:avLst>
                  <a:gd name="adj1" fmla="val 22121"/>
                  <a:gd name="adj2" fmla="val 0"/>
                </a:avLst>
              </a:prstGeom>
              <a:solidFill>
                <a:srgbClr val="FFFFFF"/>
              </a:solidFill>
              <a:ln w="9525" cap="flat">
                <a:solidFill>
                  <a:schemeClr val="accent1">
                    <a:lumMod val="40000"/>
                    <a:lumOff val="60000"/>
                  </a:schemeClr>
                </a:solidFill>
                <a:prstDash val="solid"/>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endParaRPr lang="zh-CN" altLang="en-US">
                  <a:latin typeface="微软雅黑 Light"/>
                  <a:ea typeface="微软雅黑 Light"/>
                  <a:sym typeface="微软雅黑 Light"/>
                </a:endParaRPr>
              </a:p>
            </p:txBody>
          </p:sp>
          <p:sp>
            <p:nvSpPr>
              <p:cNvPr id="48" name="椭圆 47"/>
              <p:cNvSpPr/>
              <p:nvPr/>
            </p:nvSpPr>
            <p:spPr bwMode="auto">
              <a:xfrm>
                <a:off x="5812" y="6785"/>
                <a:ext cx="857" cy="873"/>
              </a:xfrm>
              <a:prstGeom prst="ellipse">
                <a:avLst/>
              </a:prstGeom>
              <a:solidFill>
                <a:schemeClr val="tx1"/>
              </a:solidFill>
              <a:ln w="19050" cap="flat" cmpd="sng" algn="ctr">
                <a:solidFill>
                  <a:schemeClr val="accent2"/>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06" tIns="45703" rIns="91406" bIns="45703" numCol="1" rtlCol="0" anchor="t" anchorCtr="0" compatLnSpc="1"/>
              <a:lstStyle/>
              <a:p>
                <a:pPr algn="ctr"/>
                <a:r>
                  <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a:rPr>
                  <a:t>1</a:t>
                </a:r>
                <a:endParaRPr lang="en-US" altLang="zh-CN" sz="2000" b="1">
                  <a:solidFill>
                    <a:schemeClr val="accent2"/>
                  </a:solidFill>
                  <a:latin typeface="Times New Roman" panose="02020603050405020304"/>
                  <a:ea typeface="米开软笔行楷" panose="03000600000000000000" charset="-122"/>
                  <a:cs typeface="Times New Roman" panose="02020603050405020304"/>
                  <a:sym typeface="微软雅黑 Light"/>
                </a:endParaRPr>
              </a:p>
            </p:txBody>
          </p:sp>
          <p:sp>
            <p:nvSpPr>
              <p:cNvPr id="49" name="TextBox 47"/>
              <p:cNvSpPr txBox="1"/>
              <p:nvPr/>
            </p:nvSpPr>
            <p:spPr>
              <a:xfrm>
                <a:off x="6776" y="6851"/>
                <a:ext cx="7804" cy="1539"/>
              </a:xfrm>
              <a:prstGeom prst="rect">
                <a:avLst/>
              </a:prstGeom>
              <a:noFill/>
            </p:spPr>
            <p:txBody>
              <a:bodyPr wrap="square" rtlCol="0">
                <a:spAutoFit/>
              </a:bodyPr>
              <a:lstStyle>
                <a:defPPr>
                  <a:defRPr lang="zh-CN"/>
                </a:defPPr>
                <a:lvl1pPr>
                  <a:lnSpc>
                    <a:spcPct val="90000"/>
                  </a:lnSpc>
                  <a:defRPr sz="3200" b="1">
                    <a:solidFill>
                      <a:schemeClr val="accent1"/>
                    </a:solidFill>
                    <a:latin typeface="微软雅黑" panose="020b0503020204020204" pitchFamily="34" charset="-122"/>
                    <a:ea typeface="微软雅黑" panose="020b0503020204020204" pitchFamily="34" charset="-122"/>
                  </a:defRPr>
                </a:lvl1pPr>
              </a:lstStyle>
              <a:p>
                <a:r>
                  <a:rPr lang="zh-CN" altLang="zh-CN" b="0" spc="300">
                    <a:solidFill>
                      <a:srgbClr val="000000"/>
                    </a:solidFill>
                    <a:uFillTx/>
                    <a:latin typeface="黑体" panose="02010609060101010101" charset="-122"/>
                    <a:ea typeface="黑体" panose="02010609060101010101" charset="-122"/>
                    <a:sym typeface="微软雅黑 Light"/>
                  </a:rPr>
                  <a:t>拉丁美洲的民族独立运动</a:t>
                </a:r>
                <a:endParaRPr lang="zh-CN" altLang="zh-CN" b="0" spc="300">
                  <a:solidFill>
                    <a:srgbClr val="000000"/>
                  </a:solidFill>
                  <a:uFillTx/>
                  <a:latin typeface="黑体" charset="-122"/>
                  <a:ea typeface="黑体" charset="-122"/>
                  <a:sym typeface="微软雅黑 Light"/>
                </a:endParaRPr>
              </a:p>
            </p:txBody>
          </p:sp>
        </p:grpSp>
        <p:grpSp>
          <p:nvGrpSpPr>
            <p:cNvPr id="7" name="组合 6"/>
            <p:cNvGrpSpPr/>
            <p:nvPr/>
          </p:nvGrpSpPr>
          <p:grpSpPr>
            <a:xfrm>
              <a:off x="6031" y="8777"/>
              <a:ext cx="8039" cy="1058"/>
              <a:chOff x="5579" y="9366"/>
              <a:chExt cx="7387" cy="1058"/>
            </a:xfrm>
          </p:grpSpPr>
          <p:sp>
            <p:nvSpPr>
              <p:cNvPr id="59" name="矩形: 对角圆角 58"/>
              <p:cNvSpPr/>
              <p:nvPr/>
            </p:nvSpPr>
            <p:spPr bwMode="auto">
              <a:xfrm>
                <a:off x="5579" y="9366"/>
                <a:ext cx="7387" cy="1058"/>
              </a:xfrm>
              <a:prstGeom prst="round2DiagRect">
                <a:avLst>
                  <a:gd name="adj1" fmla="val 22121"/>
                  <a:gd name="adj2" fmla="val 0"/>
                </a:avLst>
              </a:prstGeom>
              <a:solidFill>
                <a:srgbClr val="FFFFFF"/>
              </a:solidFill>
              <a:ln w="9525" cap="flat">
                <a:solidFill>
                  <a:schemeClr val="accent1">
                    <a:lumMod val="40000"/>
                    <a:lumOff val="60000"/>
                  </a:schemeClr>
                </a:solidFill>
                <a:prstDash val="solid"/>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endParaRPr lang="zh-CN" altLang="en-US">
                  <a:latin typeface="微软雅黑 Light"/>
                  <a:ea typeface="微软雅黑 Light"/>
                  <a:sym typeface="微软雅黑 Light"/>
                </a:endParaRPr>
              </a:p>
            </p:txBody>
          </p:sp>
          <p:sp>
            <p:nvSpPr>
              <p:cNvPr id="70" name="椭圆 69"/>
              <p:cNvSpPr/>
              <p:nvPr/>
            </p:nvSpPr>
            <p:spPr bwMode="auto">
              <a:xfrm>
                <a:off x="5812" y="9459"/>
                <a:ext cx="873" cy="873"/>
              </a:xfrm>
              <a:prstGeom prst="ellipse">
                <a:avLst/>
              </a:prstGeom>
              <a:gradFill>
                <a:gsLst>
                  <a:gs pos="0">
                    <a:srgbClr val="012D86"/>
                  </a:gs>
                  <a:gs pos="100000">
                    <a:srgbClr val="0E2557"/>
                  </a:gs>
                </a:gsLst>
                <a:lin ang="5400000" scaled="0"/>
              </a:gradFill>
              <a:ln w="19050" cap="flat" cmpd="sng" algn="ctr">
                <a:solidFill>
                  <a:schemeClr val="accent2"/>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06" tIns="45703" rIns="91406" bIns="45703" numCol="1" rtlCol="0" anchor="t" anchorCtr="0" compatLnSpc="1"/>
              <a:lstStyle/>
              <a:p>
                <a:pPr algn="ctr"/>
                <a:r>
                  <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a:rPr>
                  <a:t>3</a:t>
                </a:r>
                <a:endPar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a:endParaRPr>
              </a:p>
            </p:txBody>
          </p:sp>
          <p:sp>
            <p:nvSpPr>
              <p:cNvPr id="71" name="TextBox 47"/>
              <p:cNvSpPr txBox="1"/>
              <p:nvPr/>
            </p:nvSpPr>
            <p:spPr>
              <a:xfrm>
                <a:off x="6800" y="9513"/>
                <a:ext cx="4119" cy="841"/>
              </a:xfrm>
              <a:prstGeom prst="rect">
                <a:avLst/>
              </a:prstGeom>
              <a:noFill/>
            </p:spPr>
            <p:txBody>
              <a:bodyPr wrap="square" rtlCol="0">
                <a:spAutoFit/>
              </a:bodyPr>
              <a:lstStyle>
                <a:defPPr>
                  <a:defRPr lang="zh-CN"/>
                </a:defPPr>
                <a:lvl1pPr>
                  <a:lnSpc>
                    <a:spcPct val="90000"/>
                  </a:lnSpc>
                  <a:defRPr sz="3200" b="1">
                    <a:solidFill>
                      <a:schemeClr val="accent1"/>
                    </a:solidFill>
                    <a:latin typeface="微软雅黑" panose="020b0503020204020204" pitchFamily="34" charset="-122"/>
                    <a:ea typeface="微软雅黑" panose="020b0503020204020204" pitchFamily="34" charset="-122"/>
                  </a:defRPr>
                </a:lvl1pPr>
              </a:lstStyle>
              <a:p>
                <a:r>
                  <a:rPr lang="zh-CN" altLang="en-US" b="0" spc="300">
                    <a:solidFill>
                      <a:srgbClr val="000000"/>
                    </a:solidFill>
                    <a:uFillTx/>
                    <a:latin typeface="黑体" panose="02010609060101010101" charset="-122"/>
                    <a:ea typeface="黑体" panose="02010609060101010101" charset="-122"/>
                    <a:sym typeface="+mn-ea"/>
                  </a:rPr>
                  <a:t>非洲的抗争</a:t>
                </a:r>
                <a:endParaRPr lang="zh-CN" altLang="en-US" b="0" spc="300">
                  <a:solidFill>
                    <a:srgbClr val="000000"/>
                  </a:solidFill>
                  <a:uFillTx/>
                  <a:latin typeface="黑体" charset="-122"/>
                  <a:ea typeface="黑体" charset="-122"/>
                  <a:sym typeface="+mn-ea"/>
                </a:endParaRPr>
              </a:p>
            </p:txBody>
          </p:sp>
        </p:grpSp>
        <p:grpSp>
          <p:nvGrpSpPr>
            <p:cNvPr id="5" name="组合 4"/>
            <p:cNvGrpSpPr/>
            <p:nvPr/>
          </p:nvGrpSpPr>
          <p:grpSpPr>
            <a:xfrm>
              <a:off x="3551" y="7235"/>
              <a:ext cx="8382" cy="1058"/>
              <a:chOff x="5453" y="8079"/>
              <a:chExt cx="7645" cy="1058"/>
            </a:xfrm>
          </p:grpSpPr>
          <p:sp>
            <p:nvSpPr>
              <p:cNvPr id="50" name="矩形: 对角圆角 49"/>
              <p:cNvSpPr/>
              <p:nvPr/>
            </p:nvSpPr>
            <p:spPr bwMode="auto">
              <a:xfrm>
                <a:off x="5453" y="8079"/>
                <a:ext cx="7645" cy="1058"/>
              </a:xfrm>
              <a:prstGeom prst="round2DiagRect">
                <a:avLst>
                  <a:gd name="adj1" fmla="val 22121"/>
                  <a:gd name="adj2" fmla="val 0"/>
                </a:avLst>
              </a:prstGeom>
              <a:solidFill>
                <a:srgbClr val="FFFFFF"/>
              </a:solidFill>
              <a:ln w="9525" cap="flat">
                <a:solidFill>
                  <a:schemeClr val="accent1">
                    <a:lumMod val="40000"/>
                    <a:lumOff val="60000"/>
                  </a:schemeClr>
                </a:solidFill>
                <a:prstDash val="solid"/>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endParaRPr lang="zh-CN" altLang="en-US">
                  <a:latin typeface="微软雅黑 Light"/>
                  <a:ea typeface="微软雅黑 Light"/>
                  <a:sym typeface="微软雅黑 Light"/>
                </a:endParaRPr>
              </a:p>
            </p:txBody>
          </p:sp>
          <p:sp>
            <p:nvSpPr>
              <p:cNvPr id="57" name="椭圆 56"/>
              <p:cNvSpPr/>
              <p:nvPr/>
            </p:nvSpPr>
            <p:spPr bwMode="auto">
              <a:xfrm>
                <a:off x="5613" y="8174"/>
                <a:ext cx="873" cy="873"/>
              </a:xfrm>
              <a:prstGeom prst="ellipse">
                <a:avLst/>
              </a:prstGeom>
              <a:solidFill>
                <a:schemeClr val="bg1"/>
              </a:solidFill>
              <a:ln w="19050" cap="flat" cmpd="sng" algn="ctr">
                <a:solidFill>
                  <a:schemeClr val="accent2"/>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06" tIns="45703" rIns="91406" bIns="45703" numCol="1" rtlCol="0" anchor="t" anchorCtr="0" compatLnSpc="1"/>
              <a:lstStyle/>
              <a:p>
                <a:pPr algn="ctr"/>
                <a:r>
                  <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a:rPr>
                  <a:t>2</a:t>
                </a:r>
                <a:endPar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a:endParaRPr>
              </a:p>
            </p:txBody>
          </p:sp>
          <p:sp>
            <p:nvSpPr>
              <p:cNvPr id="28" name="文本框 27"/>
              <p:cNvSpPr txBox="1"/>
              <p:nvPr/>
            </p:nvSpPr>
            <p:spPr>
              <a:xfrm>
                <a:off x="6649" y="8174"/>
                <a:ext cx="3538" cy="841"/>
              </a:xfrm>
              <a:prstGeom prst="rect">
                <a:avLst/>
              </a:prstGeom>
              <a:noFill/>
            </p:spPr>
            <p:txBody>
              <a:bodyPr wrap="square" rtlCol="0">
                <a:spAutoFit/>
              </a:bodyPr>
              <a:lstStyle/>
              <a:p>
                <a:pPr algn="l">
                  <a:lnSpc>
                    <a:spcPct val="90000"/>
                  </a:lnSpc>
                  <a:buClrTx/>
                  <a:buSzTx/>
                  <a:buFontTx/>
                </a:pPr>
                <a:r>
                  <a:rPr lang="zh-CN" altLang="en-US" sz="3200" spc="300">
                    <a:solidFill>
                      <a:srgbClr val="000000"/>
                    </a:solidFill>
                    <a:uFillTx/>
                    <a:latin typeface="黑体" panose="02010609060101010101" charset="-122"/>
                    <a:ea typeface="黑体" panose="02010609060101010101" charset="-122"/>
                  </a:rPr>
                  <a:t>亚洲的觉醒</a:t>
                </a:r>
                <a:endParaRPr lang="en-US" altLang="zh-CN" sz="3200" spc="300">
                  <a:solidFill>
                    <a:srgbClr val="000000"/>
                  </a:solidFill>
                  <a:uFillTx/>
                  <a:latin typeface="黑体" charset="-122"/>
                  <a:ea typeface="黑体" charset="-122"/>
                </a:endParaRPr>
              </a:p>
            </p:txBody>
          </p:sp>
        </p:grpSp>
      </p:gr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69" name="文本框 100"/>
          <p:cNvSpPr txBox="1"/>
          <p:nvPr/>
        </p:nvSpPr>
        <p:spPr>
          <a:xfrm>
            <a:off x="1021080" y="424180"/>
            <a:ext cx="9928860" cy="1383665"/>
          </a:xfrm>
          <a:prstGeom prst="rect">
            <a:avLst/>
          </a:prstGeom>
          <a:noFill/>
          <a:ln w="9525">
            <a:noFill/>
          </a:ln>
        </p:spPr>
        <p:txBody>
          <a:bodyPr wrap="square" anchor="t">
            <a:spAutoFit/>
          </a:bodyPr>
          <a:lstStyle/>
          <a:p>
            <a:r>
              <a:rPr lang="zh-CN" altLang="zh-CN" sz="2800" b="1">
                <a:solidFill>
                  <a:srgbClr val="FF0000"/>
                </a:solidFill>
                <a:latin typeface="黑体" panose="02010609060101010101" charset="-122"/>
                <a:ea typeface="黑体" panose="02010609060101010101" charset="-122"/>
              </a:rPr>
              <a:t>民族民主革命</a:t>
            </a:r>
            <a:r>
              <a:rPr lang="zh-CN" altLang="zh-CN" sz="2800" b="1">
                <a:latin typeface="黑体" panose="02010609060101010101" charset="-122"/>
                <a:ea typeface="黑体" panose="02010609060101010101" charset="-122"/>
              </a:rPr>
              <a:t>：民族民主革命是殖民地、半殖民地被压迫民族反对殖民主义、帝国主义和封建主义的统治，争取</a:t>
            </a:r>
            <a:r>
              <a:rPr lang="zh-CN" altLang="zh-CN" sz="2800" b="1">
                <a:solidFill>
                  <a:srgbClr val="FF0000"/>
                </a:solidFill>
                <a:latin typeface="黑体" panose="02010609060101010101" charset="-122"/>
                <a:ea typeface="黑体" panose="02010609060101010101" charset="-122"/>
              </a:rPr>
              <a:t>民族独立</a:t>
            </a:r>
            <a:r>
              <a:rPr lang="zh-CN" altLang="zh-CN" sz="2800" b="1">
                <a:latin typeface="黑体" panose="02010609060101010101" charset="-122"/>
                <a:ea typeface="黑体" panose="02010609060101010101" charset="-122"/>
              </a:rPr>
              <a:t>、</a:t>
            </a:r>
            <a:r>
              <a:rPr lang="zh-CN" altLang="zh-CN" sz="2800" b="1">
                <a:solidFill>
                  <a:srgbClr val="FF0000"/>
                </a:solidFill>
                <a:latin typeface="黑体" panose="02010609060101010101" charset="-122"/>
                <a:ea typeface="黑体" panose="02010609060101010101" charset="-122"/>
              </a:rPr>
              <a:t>国家解放和政治民主</a:t>
            </a:r>
            <a:r>
              <a:rPr lang="zh-CN" altLang="zh-CN" sz="2800" b="1">
                <a:latin typeface="黑体" panose="02010609060101010101" charset="-122"/>
                <a:ea typeface="黑体" panose="02010609060101010101" charset="-122"/>
              </a:rPr>
              <a:t>的革命。</a:t>
            </a:r>
            <a:endParaRPr lang="zh-CN" altLang="en-US" sz="2800" b="1">
              <a:latin typeface="黑体" charset="-122"/>
              <a:ea typeface="黑体" charset="-122"/>
            </a:endParaRPr>
          </a:p>
        </p:txBody>
      </p:sp>
      <p:pic>
        <p:nvPicPr>
          <p:cNvPr id="7170" name="图片 2"/>
          <p:cNvPicPr>
            <a:picLocks noChangeAspect="1"/>
          </p:cNvPicPr>
          <p:nvPr/>
        </p:nvPicPr>
        <p:blipFill>
          <a:blip r:embed="rId2"/>
          <a:stretch>
            <a:fillRect/>
          </a:stretch>
        </p:blipFill>
        <p:spPr>
          <a:xfrm>
            <a:off x="2655570" y="2999740"/>
            <a:ext cx="6881495" cy="2686050"/>
          </a:xfrm>
          <a:prstGeom prst="rect">
            <a:avLst/>
          </a:prstGeom>
          <a:noFill/>
          <a:ln w="9525">
            <a:noFill/>
          </a:ln>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linds(horizontal)">
                                      <p:cBhvr>
                                        <p:cTn id="7"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1" name="组合 10"/>
          <p:cNvGrpSpPr/>
          <p:nvPr/>
        </p:nvGrpSpPr>
        <p:grpSpPr>
          <a:xfrm>
            <a:off x="183515" y="1275080"/>
            <a:ext cx="5160645" cy="4307840"/>
            <a:chOff x="10415" y="2011"/>
            <a:chExt cx="8127" cy="6784"/>
          </a:xfrm>
        </p:grpSpPr>
        <p:pic>
          <p:nvPicPr>
            <p:cNvPr id="7" name="Picture 2" descr="西属拉美殖民地社会阶层示意图"/>
            <p:cNvPicPr>
              <a:picLocks noChangeAspect="1"/>
            </p:cNvPicPr>
            <p:nvPr>
              <p:custDataLst>
                <p:tags r:id="rId3"/>
              </p:custDataLst>
            </p:nvPr>
          </p:nvPicPr>
          <p:blipFill>
            <a:blip r:embed="rId2">
              <a:clrChange>
                <a:clrFrom>
                  <a:srgbClr val="FFFFFF">
                    <a:alpha val="100000"/>
                  </a:srgbClr>
                </a:clrFrom>
                <a:clrTo>
                  <a:srgbClr val="FFFFFF">
                    <a:alpha val="100000"/>
                    <a:alpha val="0"/>
                  </a:srgbClr>
                </a:clrTo>
              </a:clrChange>
            </a:blip>
            <a:stretch>
              <a:fillRect/>
            </a:stretch>
          </p:blipFill>
          <p:spPr>
            <a:xfrm>
              <a:off x="10555" y="3035"/>
              <a:ext cx="7987" cy="5760"/>
            </a:xfrm>
            <a:prstGeom prst="rect">
              <a:avLst/>
            </a:prstGeom>
            <a:noFill/>
            <a:ln w="9525">
              <a:noFill/>
            </a:ln>
          </p:spPr>
        </p:pic>
        <p:sp>
          <p:nvSpPr>
            <p:cNvPr id="8" name="TextBox 4"/>
            <p:cNvSpPr txBox="1"/>
            <p:nvPr/>
          </p:nvSpPr>
          <p:spPr>
            <a:xfrm>
              <a:off x="10415" y="2011"/>
              <a:ext cx="3703" cy="771"/>
            </a:xfrm>
            <a:prstGeom prst="rect">
              <a:avLst/>
            </a:prstGeom>
            <a:noFill/>
          </p:spPr>
          <p:txBody>
            <a:bodyPr wrap="square" lIns="121909" tIns="60954" rIns="121909" bIns="60954" rtlCol="0">
              <a:spAutoFit/>
            </a:bodyPr>
            <a:lstStyle/>
            <a:p>
              <a:r>
                <a:rPr lang="zh-CN" altLang="en-US" sz="2400">
                  <a:latin typeface="楷体" panose="02010609060101010101" pitchFamily="49" charset="-122"/>
                  <a:ea typeface="楷体" panose="02010609060101010101" pitchFamily="49" charset="-122"/>
                </a:rPr>
                <a:t>材料一：</a:t>
              </a:r>
              <a:endParaRPr lang="zh-CN" altLang="en-US" sz="2400">
                <a:latin typeface="楷体" panose="02010609060101010101" pitchFamily="49" charset="-122"/>
                <a:ea typeface="楷体" panose="02010609060101010101" pitchFamily="49" charset="-122"/>
              </a:endParaRPr>
            </a:p>
          </p:txBody>
        </p:sp>
      </p:grpSp>
      <p:sp>
        <p:nvSpPr>
          <p:cNvPr id="3" name="TextBox 2"/>
          <p:cNvSpPr txBox="1"/>
          <p:nvPr/>
        </p:nvSpPr>
        <p:spPr>
          <a:xfrm>
            <a:off x="5814695" y="1144270"/>
            <a:ext cx="6377305" cy="4552315"/>
          </a:xfrm>
          <a:prstGeom prst="rect">
            <a:avLst/>
          </a:prstGeom>
          <a:noFill/>
          <a:ln>
            <a:solidFill>
              <a:schemeClr val="accent1"/>
            </a:solidFill>
          </a:ln>
        </p:spPr>
        <p:txBody>
          <a:bodyPr wrap="square" lIns="121909" tIns="60954" rIns="121909" bIns="60954" rtlCol="0">
            <a:spAutoFit/>
          </a:bodyPr>
          <a:lstStyle/>
          <a:p>
            <a:r>
              <a:rPr lang="zh-CN" altLang="en-US" sz="2400">
                <a:latin typeface="楷体" panose="02010609060101010101" pitchFamily="49" charset="-122"/>
                <a:ea typeface="楷体" panose="02010609060101010101" pitchFamily="49" charset="-122"/>
                <a:cs typeface="楷体" panose="02010609060101010101" pitchFamily="49" charset="-122"/>
              </a:rPr>
              <a:t>材料二：西班牙和葡萄牙殖民者在拉丁美洲疯狂地</a:t>
            </a:r>
            <a:r>
              <a:rPr lang="zh-CN" altLang="en-US" sz="2400">
                <a:solidFill>
                  <a:srgbClr val="FF0000"/>
                </a:solidFill>
                <a:latin typeface="楷体" panose="02010609060101010101" pitchFamily="49" charset="-122"/>
                <a:ea typeface="楷体" panose="02010609060101010101" pitchFamily="49" charset="-122"/>
                <a:cs typeface="楷体" panose="02010609060101010101" pitchFamily="49" charset="-122"/>
              </a:rPr>
              <a:t>掠夺</a:t>
            </a:r>
            <a:r>
              <a:rPr lang="zh-CN" altLang="en-US" sz="2400">
                <a:latin typeface="楷体" panose="02010609060101010101" pitchFamily="49" charset="-122"/>
                <a:ea typeface="楷体" panose="02010609060101010101" pitchFamily="49" charset="-122"/>
                <a:cs typeface="楷体" panose="02010609060101010101" pitchFamily="49" charset="-122"/>
              </a:rPr>
              <a:t>贵重金属，到处寻找金银产地。开发矿藏除了使用</a:t>
            </a:r>
            <a:r>
              <a:rPr lang="zh-CN" altLang="en-US" sz="2400">
                <a:solidFill>
                  <a:srgbClr val="FF0000"/>
                </a:solidFill>
                <a:latin typeface="楷体" panose="02010609060101010101" pitchFamily="49" charset="-122"/>
                <a:ea typeface="楷体" panose="02010609060101010101" pitchFamily="49" charset="-122"/>
                <a:cs typeface="楷体" panose="02010609060101010101" pitchFamily="49" charset="-122"/>
              </a:rPr>
              <a:t>黑人奴隶</a:t>
            </a:r>
            <a:r>
              <a:rPr lang="zh-CN" altLang="en-US" sz="2400">
                <a:latin typeface="楷体" panose="02010609060101010101" pitchFamily="49" charset="-122"/>
                <a:ea typeface="楷体" panose="02010609060101010101" pitchFamily="49" charset="-122"/>
                <a:cs typeface="楷体" panose="02010609060101010101" pitchFamily="49" charset="-122"/>
              </a:rPr>
              <a:t>外，还实行一种特殊的徭役制度</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solidFill>
                  <a:srgbClr val="FF0000"/>
                </a:solidFill>
                <a:latin typeface="楷体" panose="02010609060101010101" pitchFamily="49" charset="-122"/>
                <a:ea typeface="楷体" panose="02010609060101010101" pitchFamily="49" charset="-122"/>
                <a:cs typeface="楷体" panose="02010609060101010101" pitchFamily="49" charset="-122"/>
              </a:rPr>
              <a:t>“米达制</a:t>
            </a:r>
            <a:r>
              <a:rPr lang="zh-CN" altLang="en-US" sz="2400">
                <a:latin typeface="楷体" panose="02010609060101010101" pitchFamily="49" charset="-122"/>
                <a:ea typeface="楷体" panose="02010609060101010101" pitchFamily="49" charset="-122"/>
                <a:cs typeface="楷体" panose="02010609060101010101" pitchFamily="49" charset="-122"/>
              </a:rPr>
              <a:t>”，强迫印第安人每年要送一定数量的成年男子（在墨西哥为</a:t>
            </a:r>
            <a:r>
              <a:rPr lang="en-US" altLang="zh-CN" sz="2400">
                <a:latin typeface="楷体" panose="02010609060101010101" pitchFamily="49" charset="-122"/>
                <a:ea typeface="楷体" panose="02010609060101010101" pitchFamily="49" charset="-122"/>
                <a:cs typeface="楷体" panose="02010609060101010101" pitchFamily="49" charset="-122"/>
              </a:rPr>
              <a:t>4%</a:t>
            </a:r>
            <a:r>
              <a:rPr lang="zh-CN" altLang="en-US" sz="2400">
                <a:latin typeface="楷体" panose="02010609060101010101" pitchFamily="49" charset="-122"/>
                <a:ea typeface="楷体" panose="02010609060101010101" pitchFamily="49" charset="-122"/>
                <a:cs typeface="楷体" panose="02010609060101010101" pitchFamily="49" charset="-122"/>
              </a:rPr>
              <a:t>，秘鲁为</a:t>
            </a:r>
            <a:r>
              <a:rPr lang="en-US" altLang="zh-CN" sz="2400">
                <a:latin typeface="楷体" panose="02010609060101010101" pitchFamily="49" charset="-122"/>
                <a:ea typeface="楷体" panose="02010609060101010101" pitchFamily="49" charset="-122"/>
                <a:cs typeface="楷体" panose="02010609060101010101" pitchFamily="49" charset="-122"/>
              </a:rPr>
              <a:t>14%</a:t>
            </a:r>
            <a:r>
              <a:rPr lang="zh-CN" altLang="en-US" sz="2400">
                <a:latin typeface="楷体" panose="02010609060101010101" pitchFamily="49" charset="-122"/>
                <a:ea typeface="楷体" panose="02010609060101010101" pitchFamily="49" charset="-122"/>
                <a:cs typeface="楷体" panose="02010609060101010101" pitchFamily="49" charset="-122"/>
              </a:rPr>
              <a:t>）去矿场工作。由于繁重的劳动、饥饿和虐待，很少有人能活着返回。</a:t>
            </a:r>
            <a:r>
              <a:rPr lang="en-US" altLang="zh-CN" sz="2400">
                <a:latin typeface="楷体" panose="02010609060101010101" pitchFamily="49" charset="-122"/>
                <a:ea typeface="楷体" panose="02010609060101010101" pitchFamily="49" charset="-122"/>
                <a:cs typeface="楷体" panose="02010609060101010101" pitchFamily="49" charset="-122"/>
              </a:rPr>
              <a:t>16</a:t>
            </a:r>
            <a:r>
              <a:rPr lang="zh-CN" altLang="en-US" sz="2400">
                <a:latin typeface="楷体" panose="02010609060101010101" pitchFamily="49" charset="-122"/>
                <a:ea typeface="楷体" panose="02010609060101010101" pitchFamily="49" charset="-122"/>
                <a:cs typeface="楷体" panose="02010609060101010101" pitchFamily="49" charset="-122"/>
              </a:rPr>
              <a:t>到</a:t>
            </a:r>
            <a:r>
              <a:rPr lang="en-US" altLang="zh-CN" sz="2400">
                <a:latin typeface="楷体" panose="02010609060101010101" pitchFamily="49" charset="-122"/>
                <a:ea typeface="楷体" panose="02010609060101010101" pitchFamily="49" charset="-122"/>
                <a:cs typeface="楷体" panose="02010609060101010101" pitchFamily="49" charset="-122"/>
              </a:rPr>
              <a:t>18</a:t>
            </a:r>
            <a:r>
              <a:rPr lang="zh-CN" altLang="en-US" sz="2400">
                <a:latin typeface="楷体" panose="02010609060101010101" pitchFamily="49" charset="-122"/>
                <a:ea typeface="楷体" panose="02010609060101010101" pitchFamily="49" charset="-122"/>
                <a:cs typeface="楷体" panose="02010609060101010101" pitchFamily="49" charset="-122"/>
              </a:rPr>
              <a:t>世纪，西班牙殖民者在拉丁美洲共掠夺黄金</a:t>
            </a:r>
            <a:r>
              <a:rPr lang="en-US" altLang="zh-CN" sz="2400">
                <a:latin typeface="楷体" panose="02010609060101010101" pitchFamily="49" charset="-122"/>
                <a:ea typeface="楷体" panose="02010609060101010101" pitchFamily="49" charset="-122"/>
                <a:cs typeface="楷体" panose="02010609060101010101" pitchFamily="49" charset="-122"/>
              </a:rPr>
              <a:t>250</a:t>
            </a:r>
            <a:r>
              <a:rPr lang="zh-CN" altLang="en-US" sz="2400">
                <a:latin typeface="楷体" panose="02010609060101010101" pitchFamily="49" charset="-122"/>
                <a:ea typeface="楷体" panose="02010609060101010101" pitchFamily="49" charset="-122"/>
                <a:cs typeface="楷体" panose="02010609060101010101" pitchFamily="49" charset="-122"/>
              </a:rPr>
              <a:t>万公斤，白银</a:t>
            </a:r>
            <a:r>
              <a:rPr lang="en-US" altLang="zh-CN" sz="2400">
                <a:latin typeface="楷体" panose="02010609060101010101" pitchFamily="49" charset="-122"/>
                <a:ea typeface="楷体" panose="02010609060101010101" pitchFamily="49" charset="-122"/>
                <a:cs typeface="楷体" panose="02010609060101010101" pitchFamily="49" charset="-122"/>
              </a:rPr>
              <a:t>1</a:t>
            </a:r>
            <a:r>
              <a:rPr lang="zh-CN" altLang="en-US" sz="2400">
                <a:latin typeface="楷体" panose="02010609060101010101" pitchFamily="49" charset="-122"/>
                <a:ea typeface="楷体" panose="02010609060101010101" pitchFamily="49" charset="-122"/>
                <a:cs typeface="楷体" panose="02010609060101010101" pitchFamily="49" charset="-122"/>
              </a:rPr>
              <a:t>亿公斤。葡萄牙殖民者仅在</a:t>
            </a:r>
            <a:r>
              <a:rPr lang="en-US" altLang="zh-CN" sz="2400">
                <a:latin typeface="楷体" panose="02010609060101010101" pitchFamily="49" charset="-122"/>
                <a:ea typeface="楷体" panose="02010609060101010101" pitchFamily="49" charset="-122"/>
                <a:cs typeface="楷体" panose="02010609060101010101" pitchFamily="49" charset="-122"/>
              </a:rPr>
              <a:t>18</a:t>
            </a:r>
            <a:r>
              <a:rPr lang="zh-CN" altLang="en-US" sz="2400">
                <a:latin typeface="楷体" panose="02010609060101010101" pitchFamily="49" charset="-122"/>
                <a:ea typeface="楷体" panose="02010609060101010101" pitchFamily="49" charset="-122"/>
                <a:cs typeface="楷体" panose="02010609060101010101" pitchFamily="49" charset="-122"/>
              </a:rPr>
              <a:t>世纪就从巴西掠夺了价值</a:t>
            </a:r>
            <a:r>
              <a:rPr lang="en-US" altLang="zh-CN" sz="2400">
                <a:latin typeface="楷体" panose="02010609060101010101" pitchFamily="49" charset="-122"/>
                <a:ea typeface="楷体" panose="02010609060101010101" pitchFamily="49" charset="-122"/>
                <a:cs typeface="楷体" panose="02010609060101010101" pitchFamily="49" charset="-122"/>
              </a:rPr>
              <a:t>10</a:t>
            </a:r>
            <a:r>
              <a:rPr lang="zh-CN" altLang="en-US" sz="2400">
                <a:latin typeface="楷体" panose="02010609060101010101" pitchFamily="49" charset="-122"/>
                <a:ea typeface="楷体" panose="02010609060101010101" pitchFamily="49" charset="-122"/>
                <a:cs typeface="楷体" panose="02010609060101010101" pitchFamily="49" charset="-122"/>
              </a:rPr>
              <a:t>亿美元的黄金和金刚石。</a:t>
            </a:r>
            <a:br>
              <a:rPr lang="zh-CN" altLang="en-US" sz="2400">
                <a:latin typeface="楷体" panose="02010609060101010101" pitchFamily="49" charset="-122"/>
                <a:ea typeface="楷体" panose="02010609060101010101" pitchFamily="49" charset="-122"/>
                <a:cs typeface="楷体" panose="02010609060101010101" pitchFamily="49" charset="-122"/>
              </a:rPr>
            </a:br>
            <a:r>
              <a:rPr lang="zh-CN" altLang="en-US" sz="2400">
                <a:latin typeface="楷体" panose="02010609060101010101" pitchFamily="49" charset="-122"/>
                <a:ea typeface="楷体" panose="02010609060101010101" pitchFamily="49" charset="-122"/>
                <a:cs typeface="楷体" panose="02010609060101010101" pitchFamily="49" charset="-122"/>
              </a:rPr>
              <a:t>                                                                                                 </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吴于廑、齐世荣</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世界史</a:t>
            </a:r>
            <a:r>
              <a:rPr lang="en-US" altLang="zh-CN" sz="2400">
                <a:latin typeface="楷体" panose="02010609060101010101" pitchFamily="49" charset="-122"/>
                <a:ea typeface="楷体" panose="02010609060101010101" pitchFamily="49" charset="-122"/>
                <a:cs typeface="楷体" panose="02010609060101010101" pitchFamily="49" charset="-122"/>
              </a:rPr>
              <a:t>》</a:t>
            </a:r>
            <a:endParaRPr lang="zh-CN" altLang="en-US" sz="2400">
              <a:latin typeface="楷体" panose="02010609060101010101" pitchFamily="49" charset="-122"/>
              <a:ea typeface="楷体" panose="02010609060101010101" pitchFamily="49" charset="-122"/>
              <a:cs typeface="楷体" panose="02010609060101010101" pitchFamily="49" charset="-122"/>
            </a:endParaRPr>
          </a:p>
        </p:txBody>
      </p:sp>
      <p:sp>
        <p:nvSpPr>
          <p:cNvPr id="6" name="TextBox 5"/>
          <p:cNvSpPr txBox="1"/>
          <p:nvPr/>
        </p:nvSpPr>
        <p:spPr>
          <a:xfrm>
            <a:off x="603885" y="6171565"/>
            <a:ext cx="10495915" cy="551180"/>
          </a:xfrm>
          <a:prstGeom prst="rect">
            <a:avLst/>
          </a:prstGeom>
          <a:solidFill>
            <a:srgbClr val="FFFF00"/>
          </a:solidFill>
        </p:spPr>
        <p:txBody>
          <a:bodyPr wrap="square" lIns="121909" tIns="60954" rIns="121909" bIns="60954" rtlCol="0">
            <a:spAutoFit/>
          </a:bodyPr>
          <a:lstStyle/>
          <a:p>
            <a:pPr algn="ctr"/>
            <a:r>
              <a:rPr lang="zh-CN" altLang="en-US" sz="2800" b="1">
                <a:solidFill>
                  <a:srgbClr val="FF0000"/>
                </a:solidFill>
                <a:latin typeface="黑体" panose="02010609060101010101" charset="-122"/>
                <a:ea typeface="黑体" panose="02010609060101010101" charset="-122"/>
              </a:rPr>
              <a:t>政治：欧洲殖民者长期的政治压迫和经济剥</a:t>
            </a:r>
            <a:r>
              <a:rPr lang="zh-CN" altLang="en-US" sz="2800" b="1" smtClean="0">
                <a:solidFill>
                  <a:srgbClr val="FF0000"/>
                </a:solidFill>
                <a:latin typeface="黑体" panose="02010609060101010101" charset="-122"/>
                <a:ea typeface="黑体" panose="02010609060101010101" charset="-122"/>
              </a:rPr>
              <a:t>削埋下了独立的火种</a:t>
            </a:r>
            <a:endParaRPr lang="zh-CN" altLang="en-US" sz="2800" b="1" smtClean="0">
              <a:solidFill>
                <a:srgbClr val="FF0000"/>
              </a:solidFill>
              <a:latin typeface="黑体" charset="-122"/>
              <a:ea typeface="黑体" charset="-122"/>
            </a:endParaRPr>
          </a:p>
        </p:txBody>
      </p:sp>
      <p:sp>
        <p:nvSpPr>
          <p:cNvPr id="9" name="矩形 8"/>
          <p:cNvSpPr/>
          <p:nvPr/>
        </p:nvSpPr>
        <p:spPr>
          <a:xfrm>
            <a:off x="126751" y="-125"/>
            <a:ext cx="5549440" cy="583565"/>
          </a:xfrm>
          <a:prstGeom prst="rect">
            <a:avLst/>
          </a:prstGeom>
          <a:solidFill>
            <a:srgbClr val="FFC000"/>
          </a:solidFill>
        </p:spPr>
        <p:txBody>
          <a:bodyPr wrap="square" lIns="91440" tIns="45720" rIns="91440" bIns="45720">
            <a:spAutoFit/>
          </a:bodyPr>
          <a:lstStyle/>
          <a:p>
            <a:pPr lvl="0"/>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一、拉丁美洲</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的</a:t>
            </a:r>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民族</a:t>
            </a:r>
            <a:r>
              <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独立</a:t>
            </a:r>
            <a:r>
              <a:rPr lang="zh-CN" altLang="en-US" sz="32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运动</a:t>
            </a:r>
            <a:endParaRPr lang="zh-CN" altLang="en-US" sz="3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10" name="文本框 10"/>
          <p:cNvSpPr txBox="1"/>
          <p:nvPr/>
        </p:nvSpPr>
        <p:spPr>
          <a:xfrm>
            <a:off x="127000" y="683895"/>
            <a:ext cx="5273675" cy="460375"/>
          </a:xfrm>
          <a:prstGeom prst="rect">
            <a:avLst/>
          </a:prstGeom>
          <a:solidFill>
            <a:schemeClr val="accent2">
              <a:lumMod val="20000"/>
              <a:lumOff val="80000"/>
            </a:schemeClr>
          </a:solidFill>
        </p:spPr>
        <p:txBody>
          <a:bodyPr wrap="square" lIns="91440" tIns="45720" rIns="91440" bIns="45720" rtlCol="0">
            <a:spAutoFit/>
          </a:bodyPr>
          <a:lstStyle/>
          <a:p>
            <a:r>
              <a:rPr lang="en-US" altLang="zh-CN" sz="2400" b="1" smtClean="0">
                <a:latin typeface="楷体" panose="02010609060101010101" pitchFamily="49" charset="-122"/>
                <a:ea typeface="楷体" panose="02010609060101010101" pitchFamily="49" charset="-122"/>
              </a:rPr>
              <a:t>1.18</a:t>
            </a:r>
            <a:r>
              <a:rPr lang="zh-CN" altLang="en-US" sz="2400" b="1" smtClean="0">
                <a:latin typeface="楷体" panose="02010609060101010101" pitchFamily="49" charset="-122"/>
                <a:ea typeface="楷体" panose="02010609060101010101" pitchFamily="49" charset="-122"/>
              </a:rPr>
              <a:t>世纪末</a:t>
            </a:r>
            <a:r>
              <a:rPr lang="en-US" altLang="zh-CN" sz="2400" b="1" smtClean="0">
                <a:latin typeface="楷体" panose="02010609060101010101" pitchFamily="49" charset="-122"/>
                <a:ea typeface="楷体" panose="02010609060101010101" pitchFamily="49" charset="-122"/>
              </a:rPr>
              <a:t>19</a:t>
            </a:r>
            <a:r>
              <a:rPr lang="zh-CN" altLang="en-US" sz="2400" b="1" smtClean="0">
                <a:latin typeface="楷体" panose="02010609060101010101" pitchFamily="49" charset="-122"/>
                <a:ea typeface="楷体" panose="02010609060101010101" pitchFamily="49" charset="-122"/>
              </a:rPr>
              <a:t>世纪初的民族独立运动</a:t>
            </a:r>
            <a:endParaRPr lang="zh-CN" altLang="en-US" sz="2400" b="1" smtClean="0">
              <a:latin typeface="楷体" panose="02010609060101010101" pitchFamily="49" charset="-122"/>
              <a:ea typeface="楷体" panose="02010609060101010101" pitchFamily="49" charset="-122"/>
            </a:endParaRPr>
          </a:p>
        </p:txBody>
      </p:sp>
      <p:pic>
        <p:nvPicPr>
          <p:cNvPr id="2" name="图片 1"/>
          <p:cNvPicPr>
            <a:picLocks noChangeAspect="1"/>
          </p:cNvPicPr>
          <p:nvPr>
            <p:custDataLst>
              <p:tags r:id="rId5"/>
            </p:custDataLst>
          </p:nvPr>
        </p:nvPicPr>
        <p:blipFill>
          <a:blip r:embed="rId4">
            <a:extLst>
              <a:ext uri="{28A0092B-C50C-407E-A947-70E740481C1C}">
                <a14:useLocalDpi xmlns:a14="http://schemas.microsoft.com/office/drawing/2010/main" val="0"/>
              </a:ext>
            </a:extLst>
          </a:blip>
          <a:srcRect l="1415" t="1314" r="2482" b="7881"/>
          <a:stretch>
            <a:fillRect/>
          </a:stretch>
        </p:blipFill>
        <p:spPr>
          <a:xfrm>
            <a:off x="6377940" y="448945"/>
            <a:ext cx="5062855" cy="5801995"/>
          </a:xfrm>
          <a:prstGeom prst="rect">
            <a:avLst/>
          </a:prstGeom>
          <a:ln>
            <a:noFill/>
          </a:ln>
          <a:effectLst>
            <a:outerShdw blurRad="190500" algn="tl" rotWithShape="0">
              <a:srgbClr val="000000">
                <a:alpha val="70000"/>
              </a:srgbClr>
            </a:outerShdw>
          </a:effectLst>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nodeType="clickEffect">
                                  <p:stCondLst>
                                    <p:cond delay="0"/>
                                  </p:stCondLst>
                                  <p:childTnLst>
                                    <p:animEffect transition="out" filter="blinds(horizontal)">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3"/>
          <p:cNvSpPr txBox="1"/>
          <p:nvPr/>
        </p:nvSpPr>
        <p:spPr>
          <a:xfrm>
            <a:off x="647065" y="226060"/>
            <a:ext cx="11349990" cy="2305685"/>
          </a:xfrm>
          <a:prstGeom prst="rect">
            <a:avLst/>
          </a:prstGeom>
          <a:noFill/>
          <a:ln>
            <a:solidFill>
              <a:schemeClr val="accent6">
                <a:lumMod val="50000"/>
              </a:schemeClr>
            </a:solidFill>
          </a:ln>
        </p:spPr>
        <p:txBody>
          <a:bodyPr wrap="square" lIns="91432" tIns="45716" rIns="91432" bIns="45716" rtlCol="0">
            <a:spAutoFit/>
          </a:bodyPr>
          <a:lstStyle/>
          <a:p>
            <a:r>
              <a:rPr lang="zh-CN" altLang="en-US" sz="2400">
                <a:latin typeface="楷体" panose="02010609060101010101" pitchFamily="49" charset="-122"/>
                <a:ea typeface="楷体" panose="02010609060101010101" pitchFamily="49" charset="-122"/>
                <a:cs typeface="楷体" panose="02010609060101010101" pitchFamily="49" charset="-122"/>
              </a:rPr>
              <a:t>材料三  ……尽管有这些限制，殖民地经济还是得到一定程度的发展，到18世纪下半期，拉丁美洲殖民地社会经济冲破了宗主国的种种限制而缓慢地发展起来，出现了一批生产纺织品、皮革、陶器、铁器、玻璃、肥皂糖等的手工工场及造船厂。拉丁美洲成为欧洲棉花，咖啡，烟草可可的重要供应地……殖民地的经济发展更趋于活跃，从而与宗主国的封建性的统治发生冲突，最终导致独立战争的爆发。</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r>
              <a:rPr lang="zh-CN" altLang="en-US" sz="2400">
                <a:latin typeface="楷体" panose="02010609060101010101" pitchFamily="49" charset="-122"/>
                <a:ea typeface="楷体" panose="02010609060101010101" pitchFamily="49" charset="-122"/>
                <a:cs typeface="楷体" panose="02010609060101010101" pitchFamily="49" charset="-122"/>
              </a:rPr>
              <a:t>                                              </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——乔治</a:t>
            </a:r>
            <a:r>
              <a:rPr lang="en-US" altLang="zh-CN" sz="2400">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韦尔斯《世界史纲》</a:t>
            </a:r>
            <a:r>
              <a:rPr lang="zh-CN" altLang="en-US" sz="2400">
                <a:latin typeface="楷体" panose="02010609060101010101" pitchFamily="49" charset="-122"/>
                <a:ea typeface="楷体" panose="02010609060101010101" pitchFamily="49" charset="-122"/>
                <a:cs typeface="楷体" panose="02010609060101010101" pitchFamily="49" charset="-122"/>
              </a:rPr>
              <a:t>                                                                                                </a:t>
            </a:r>
            <a:endParaRPr lang="zh-CN" altLang="en-US" sz="1600"/>
          </a:p>
        </p:txBody>
      </p:sp>
      <p:sp>
        <p:nvSpPr>
          <p:cNvPr id="12" name="文本框 11"/>
          <p:cNvSpPr txBox="1"/>
          <p:nvPr/>
        </p:nvSpPr>
        <p:spPr>
          <a:xfrm>
            <a:off x="1184910" y="3069590"/>
            <a:ext cx="9789160" cy="521970"/>
          </a:xfrm>
          <a:prstGeom prst="rect">
            <a:avLst/>
          </a:prstGeom>
          <a:solidFill>
            <a:srgbClr val="FFFF00"/>
          </a:solidFill>
          <a:ln w="9525">
            <a:noFill/>
          </a:ln>
        </p:spPr>
        <p:txBody>
          <a:bodyPr wrap="square" anchor="t">
            <a:spAutoFit/>
          </a:bodyPr>
          <a:lstStyle/>
          <a:p>
            <a:r>
              <a:rPr lang="zh-CN" altLang="en-US" sz="2800" b="1">
                <a:solidFill>
                  <a:srgbClr val="FF0000"/>
                </a:solidFill>
                <a:latin typeface="黑体" panose="02010609060101010101" charset="-122"/>
                <a:ea typeface="黑体" panose="02010609060101010101" charset="-122"/>
                <a:sym typeface="宋体" panose="02010600030101010101" pitchFamily="2" charset="-122"/>
              </a:rPr>
              <a:t>经济：</a:t>
            </a:r>
            <a:r>
              <a:rPr lang="en-US" altLang="zh-CN" sz="2800" b="1">
                <a:solidFill>
                  <a:srgbClr val="FF0000"/>
                </a:solidFill>
                <a:latin typeface="黑体" panose="02010609060101010101" charset="-122"/>
                <a:ea typeface="黑体" panose="02010609060101010101" charset="-122"/>
                <a:sym typeface="宋体" panose="02010600030101010101" pitchFamily="2" charset="-122"/>
              </a:rPr>
              <a:t>18</a:t>
            </a:r>
            <a:r>
              <a:rPr lang="zh-CN" altLang="en-US" sz="2800" b="1">
                <a:solidFill>
                  <a:srgbClr val="FF0000"/>
                </a:solidFill>
                <a:latin typeface="黑体" panose="02010609060101010101" charset="-122"/>
                <a:ea typeface="黑体" panose="02010609060101010101" charset="-122"/>
                <a:sym typeface="宋体" panose="02010600030101010101" pitchFamily="2" charset="-122"/>
              </a:rPr>
              <a:t>世纪末</a:t>
            </a:r>
            <a:r>
              <a:rPr lang="en-US" altLang="zh-CN" sz="2800" b="1">
                <a:solidFill>
                  <a:srgbClr val="FF0000"/>
                </a:solidFill>
                <a:latin typeface="黑体" panose="02010609060101010101" charset="-122"/>
                <a:ea typeface="黑体" panose="02010609060101010101" charset="-122"/>
                <a:sym typeface="宋体" panose="02010600030101010101" pitchFamily="2" charset="-122"/>
              </a:rPr>
              <a:t>19</a:t>
            </a:r>
            <a:r>
              <a:rPr lang="zh-CN" altLang="en-US" sz="2800" b="1">
                <a:solidFill>
                  <a:srgbClr val="FF0000"/>
                </a:solidFill>
                <a:latin typeface="黑体" panose="02010609060101010101" charset="-122"/>
                <a:ea typeface="黑体" panose="02010609060101010101" charset="-122"/>
                <a:sym typeface="宋体" panose="02010600030101010101" pitchFamily="2" charset="-122"/>
              </a:rPr>
              <a:t>世纪初，拉丁美洲的经济有了一定的发展</a:t>
            </a:r>
            <a:endParaRPr lang="zh-CN" altLang="en-US" sz="2800" b="1">
              <a:solidFill>
                <a:srgbClr val="FF0000"/>
              </a:solidFill>
              <a:latin typeface="黑体" charset="-122"/>
              <a:ea typeface="黑体" charset="-122"/>
              <a:sym typeface="宋体" pitchFamily="2" charset="-122"/>
            </a:endParaRPr>
          </a:p>
        </p:txBody>
      </p:sp>
      <p:sp>
        <p:nvSpPr>
          <p:cNvPr id="7" name="TextBox 6"/>
          <p:cNvSpPr txBox="1"/>
          <p:nvPr/>
        </p:nvSpPr>
        <p:spPr>
          <a:xfrm>
            <a:off x="1184910" y="5859780"/>
            <a:ext cx="9597390" cy="520700"/>
          </a:xfrm>
          <a:prstGeom prst="rect">
            <a:avLst/>
          </a:prstGeom>
          <a:solidFill>
            <a:srgbClr val="FFFF00"/>
          </a:solidFill>
        </p:spPr>
        <p:txBody>
          <a:bodyPr wrap="square" lIns="91432" tIns="45716" rIns="91432" bIns="45716" rtlCol="0">
            <a:spAutoFit/>
          </a:bodyPr>
          <a:lstStyle/>
          <a:p>
            <a:r>
              <a:rPr lang="zh-CN" altLang="en-US" sz="2800" b="1">
                <a:solidFill>
                  <a:srgbClr val="FF0000"/>
                </a:solidFill>
                <a:latin typeface="黑体" panose="02010609060101010101" charset="-122"/>
                <a:ea typeface="黑体" panose="02010609060101010101" charset="-122"/>
              </a:rPr>
              <a:t>思想：启蒙思想的传播使殖民地人民民族民主意识日益增长</a:t>
            </a:r>
            <a:endParaRPr lang="zh-CN" altLang="en-US" sz="2800" b="1">
              <a:solidFill>
                <a:srgbClr val="FF0000"/>
              </a:solidFill>
              <a:latin typeface="黑体" charset="-122"/>
              <a:ea typeface="黑体" charset="-122"/>
            </a:endParaRPr>
          </a:p>
        </p:txBody>
      </p:sp>
      <p:sp>
        <p:nvSpPr>
          <p:cNvPr id="2" name="文本框 1"/>
          <p:cNvSpPr txBox="1"/>
          <p:nvPr/>
        </p:nvSpPr>
        <p:spPr>
          <a:xfrm>
            <a:off x="647065" y="3937000"/>
            <a:ext cx="11349355" cy="1568450"/>
          </a:xfrm>
          <a:prstGeom prst="rect">
            <a:avLst/>
          </a:prstGeom>
          <a:noFill/>
          <a:ln>
            <a:solidFill>
              <a:srgbClr val="002060"/>
            </a:solidFill>
          </a:ln>
        </p:spPr>
        <p:txBody>
          <a:bodyPr wrap="square" rtlCol="0" anchor="t">
            <a:spAutoFit/>
          </a:bodyPr>
          <a:lstStyle/>
          <a:p>
            <a:r>
              <a:rPr lang="zh-CN" altLang="en-US" sz="2400">
                <a:latin typeface="楷体" panose="02010609060101010101" pitchFamily="49" charset="-122"/>
                <a:ea typeface="楷体" panose="02010609060101010101" pitchFamily="49" charset="-122"/>
                <a:cs typeface="楷体" panose="02010609060101010101" pitchFamily="49" charset="-122"/>
              </a:rPr>
              <a:t>材料四  18世纪中叶以后，拉丁美洲与外界接触日趋频繁。欧洲的近代科学、文学和法国唯物主义哲学，通过多种方式，不断传入。卢梭、伏尔泰、孟德斯鸠、狄德罗等人的一部分重要著作，在殖民地广泛传颂。</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r>
              <a:rPr lang="zh-CN" altLang="en-US" sz="2400">
                <a:latin typeface="楷体" panose="02010609060101010101" pitchFamily="49" charset="-122"/>
                <a:ea typeface="楷体" panose="02010609060101010101" pitchFamily="49" charset="-122"/>
                <a:cs typeface="楷体" panose="02010609060101010101" pitchFamily="49" charset="-122"/>
              </a:rPr>
              <a:t>                                                ——许海山主编《美洲历史》</a:t>
            </a:r>
            <a:endParaRPr lang="zh-CN" altLang="en-US"/>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down)">
                                      <p:cBhvr>
                                        <p:cTn id="13" dur="500"/>
                                        <p:tgtEl>
                                          <p:spTgt spid="1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7" grpId="0"/>
      <p:bldP spid="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5223510" y="320675"/>
            <a:ext cx="6680835" cy="1938020"/>
          </a:xfrm>
          <a:prstGeom prst="rect">
            <a:avLst/>
          </a:prstGeom>
          <a:ln>
            <a:solidFill>
              <a:srgbClr val="C00000"/>
            </a:solidFill>
          </a:ln>
        </p:spPr>
        <p:txBody>
          <a:bodyPr wrap="square">
            <a:spAutoFit/>
          </a:bodyPr>
          <a:lstStyle/>
          <a:p>
            <a:pPr>
              <a:spcBef>
                <a:spcPts val="450"/>
              </a:spcBef>
              <a:spcAft>
                <a:spcPts val="450"/>
              </a:spcAft>
            </a:pPr>
            <a:r>
              <a:rPr lang="zh-CN" altLang="en-US" sz="2400">
                <a:latin typeface="楷体" panose="02010609060101010101" pitchFamily="49" charset="-122"/>
                <a:ea typeface="楷体" panose="02010609060101010101" pitchFamily="49" charset="-122"/>
                <a:cs typeface="楷体" panose="02010609060101010101" pitchFamily="49" charset="-122"/>
              </a:rPr>
              <a:t>材料六：1791年8月在法国大革命的影响下海地人民举行起义，而法国正在革命期间无力进行干预。1807年拿破仑军队侵入葡萄牙，1810年，由于西班牙被拿破仑占领，拉丁美洲美人民便利用时机掀起了独立战争。</a:t>
            </a:r>
            <a:endParaRPr lang="zh-CN" altLang="en-US" sz="2400">
              <a:latin typeface="楷体" panose="02010609060101010101" pitchFamily="49" charset="-122"/>
              <a:ea typeface="楷体" panose="02010609060101010101" pitchFamily="49" charset="-122"/>
              <a:cs typeface="楷体" panose="02010609060101010101" pitchFamily="49" charset="-122"/>
            </a:endParaRPr>
          </a:p>
        </p:txBody>
      </p:sp>
      <p:sp>
        <p:nvSpPr>
          <p:cNvPr id="3" name="TextBox 2"/>
          <p:cNvSpPr txBox="1"/>
          <p:nvPr/>
        </p:nvSpPr>
        <p:spPr>
          <a:xfrm>
            <a:off x="249555" y="6069330"/>
            <a:ext cx="7935595" cy="459105"/>
          </a:xfrm>
          <a:prstGeom prst="rect">
            <a:avLst/>
          </a:prstGeom>
          <a:solidFill>
            <a:srgbClr val="FFFF00"/>
          </a:solidFill>
        </p:spPr>
        <p:txBody>
          <a:bodyPr wrap="square" lIns="91432" tIns="45716" rIns="91432" bIns="45716" rtlCol="0">
            <a:spAutoFit/>
          </a:bodyPr>
          <a:lstStyle/>
          <a:p>
            <a:r>
              <a:rPr lang="zh-CN" altLang="en-US" sz="2400" b="1">
                <a:solidFill>
                  <a:srgbClr val="FF0000"/>
                </a:solidFill>
                <a:latin typeface="黑体" panose="02010609060101010101" charset="-122"/>
                <a:ea typeface="黑体" panose="02010609060101010101" charset="-122"/>
              </a:rPr>
              <a:t>外因：①法国大革命②美国独立战争的胜利③西葡的衰落</a:t>
            </a:r>
            <a:endParaRPr lang="zh-CN" altLang="en-US" sz="2000"/>
          </a:p>
        </p:txBody>
      </p:sp>
      <p:sp>
        <p:nvSpPr>
          <p:cNvPr id="7" name="矩形 6"/>
          <p:cNvSpPr/>
          <p:nvPr/>
        </p:nvSpPr>
        <p:spPr>
          <a:xfrm>
            <a:off x="389890" y="262890"/>
            <a:ext cx="4239260" cy="1938020"/>
          </a:xfrm>
          <a:prstGeom prst="rect">
            <a:avLst/>
          </a:prstGeom>
          <a:ln>
            <a:solidFill>
              <a:srgbClr val="C00000"/>
            </a:solidFill>
          </a:ln>
        </p:spPr>
        <p:txBody>
          <a:bodyPr wrap="square">
            <a:spAutoFit/>
          </a:bodyPr>
          <a:lstStyle/>
          <a:p>
            <a:pPr>
              <a:spcBef>
                <a:spcPts val="450"/>
              </a:spcBef>
              <a:spcAft>
                <a:spcPts val="450"/>
              </a:spcAft>
            </a:pPr>
            <a:r>
              <a:rPr lang="zh-CN" altLang="en-US" sz="2400">
                <a:latin typeface="楷体" panose="02010609060101010101" pitchFamily="49" charset="-122"/>
                <a:ea typeface="楷体" panose="02010609060101010101" pitchFamily="49" charset="-122"/>
                <a:cs typeface="楷体" panose="02010609060101010101" pitchFamily="49" charset="-122"/>
              </a:rPr>
              <a:t>材料五：独立战争的胜利和美利坚合众国的诞生，是北美大陆第一次民族解放运动和资产阶级革命的辉煌成果，它对欧洲和拉丁美洲有着极大的影响</a:t>
            </a:r>
            <a:endParaRPr lang="zh-CN" altLang="en-US" sz="2400">
              <a:latin typeface="楷体" panose="02010609060101010101" pitchFamily="49" charset="-122"/>
              <a:ea typeface="楷体" panose="02010609060101010101" pitchFamily="49" charset="-122"/>
              <a:cs typeface="楷体" panose="02010609060101010101" pitchFamily="49" charset="-122"/>
            </a:endParaRPr>
          </a:p>
        </p:txBody>
      </p:sp>
      <p:sp>
        <p:nvSpPr>
          <p:cNvPr id="8" name="矩形 7"/>
          <p:cNvSpPr/>
          <p:nvPr/>
        </p:nvSpPr>
        <p:spPr>
          <a:xfrm>
            <a:off x="566420" y="2330450"/>
            <a:ext cx="3886835" cy="345440"/>
          </a:xfrm>
          <a:prstGeom prst="rect">
            <a:avLst/>
          </a:prstGeom>
          <a:solidFill>
            <a:srgbClr val="FFFF00"/>
          </a:solidFill>
        </p:spPr>
        <p:txBody>
          <a:bodyPr wrap="square" lIns="68580" tIns="34290" rIns="68580" bIns="34290">
            <a:spAutoFit/>
          </a:bodyPr>
          <a:lstStyle/>
          <a:p>
            <a:pPr fontAlgn="base">
              <a:spcBef>
                <a:spcPct val="0"/>
              </a:spcBef>
              <a:spcAft>
                <a:spcPct val="0"/>
              </a:spcAft>
            </a:pPr>
            <a:r>
              <a:rPr lang="zh-CN" altLang="en-US" b="1" smtClean="0">
                <a:latin typeface="Arial" panose="020b0604020202020204" pitchFamily="34" charset="0"/>
              </a:rPr>
              <a:t>美国</a:t>
            </a:r>
            <a:r>
              <a:rPr lang="zh-CN" altLang="en-US" b="1">
                <a:latin typeface="Arial" panose="020b0604020202020204" pitchFamily="34" charset="0"/>
              </a:rPr>
              <a:t>的独立大大鼓舞</a:t>
            </a:r>
            <a:r>
              <a:rPr lang="zh-CN" altLang="en-US" b="1" smtClean="0">
                <a:latin typeface="Arial" panose="020b0604020202020204" pitchFamily="34" charset="0"/>
              </a:rPr>
              <a:t>了拉</a:t>
            </a:r>
            <a:r>
              <a:rPr lang="zh-CN" altLang="en-US" b="1">
                <a:latin typeface="Arial" panose="020b0604020202020204" pitchFamily="34" charset="0"/>
              </a:rPr>
              <a:t>丁美洲</a:t>
            </a:r>
            <a:r>
              <a:rPr lang="zh-CN" altLang="en-US" b="1" smtClean="0">
                <a:latin typeface="Arial" panose="020b0604020202020204" pitchFamily="34" charset="0"/>
              </a:rPr>
              <a:t>人民</a:t>
            </a:r>
            <a:endParaRPr lang="zh-CN" altLang="en-US" b="1">
              <a:latin typeface="Arial" pitchFamily="34" charset="0"/>
            </a:endParaRPr>
          </a:p>
        </p:txBody>
      </p:sp>
      <p:sp>
        <p:nvSpPr>
          <p:cNvPr id="9" name="TextBox 8"/>
          <p:cNvSpPr txBox="1">
            <a:spLocks noChangeArrowheads="1"/>
          </p:cNvSpPr>
          <p:nvPr/>
        </p:nvSpPr>
        <p:spPr bwMode="auto">
          <a:xfrm>
            <a:off x="5223510" y="2330450"/>
            <a:ext cx="5793105" cy="345440"/>
          </a:xfrm>
          <a:prstGeom prst="rect">
            <a:avLst/>
          </a:prstGeom>
          <a:solidFill>
            <a:srgbClr val="FFFF00"/>
          </a:solidFill>
        </p:spPr>
        <p:txBody>
          <a:bodyPr wrap="square" lIns="68580" tIns="34290" rIns="68580" bIns="34290">
            <a:spAutoFit/>
          </a:bodyPr>
          <a:lstStyle>
            <a:defPPr>
              <a:defRPr lang="zh-CN"/>
            </a:defPPr>
            <a:lvl1pPr lvl="0" fontAlgn="base">
              <a:spcBef>
                <a:spcPct val="0"/>
              </a:spcBef>
              <a:spcAft>
                <a:spcPct val="0"/>
              </a:spcAft>
              <a:defRPr sz="2800" b="1">
                <a:solidFill>
                  <a:srgbClr val="C00000"/>
                </a:solidFill>
                <a:latin typeface="Arial" panose="020b0604020202020204" pitchFamily="34" charset="0"/>
              </a:defRPr>
            </a:lvl1pPr>
          </a:lstStyle>
          <a:p>
            <a:r>
              <a:rPr lang="zh-CN" altLang="en-US" sz="1800">
                <a:solidFill>
                  <a:sysClr val="windowText" lastClr="000000"/>
                </a:solidFill>
              </a:rPr>
              <a:t>法国大革</a:t>
            </a:r>
            <a:r>
              <a:rPr lang="zh-CN" altLang="en-US" sz="1800" smtClean="0">
                <a:solidFill>
                  <a:sysClr val="windowText" lastClr="000000"/>
                </a:solidFill>
              </a:rPr>
              <a:t>命动摇了法国在拉美的殖民统治，西</a:t>
            </a:r>
            <a:r>
              <a:rPr lang="zh-CN" altLang="en-US" sz="1800">
                <a:solidFill>
                  <a:sysClr val="windowText" lastClr="000000"/>
                </a:solidFill>
              </a:rPr>
              <a:t>葡的衰落</a:t>
            </a:r>
            <a:endParaRPr lang="zh-CN" altLang="en-US" sz="1800">
              <a:solidFill>
                <a:sysClr val="windowText" lastClr="000000"/>
              </a:solidFill>
            </a:endParaRPr>
          </a:p>
        </p:txBody>
      </p:sp>
      <p:sp>
        <p:nvSpPr>
          <p:cNvPr id="6" name="TextBox 5"/>
          <p:cNvSpPr txBox="1"/>
          <p:nvPr/>
        </p:nvSpPr>
        <p:spPr>
          <a:xfrm>
            <a:off x="222250" y="3862070"/>
            <a:ext cx="8845550" cy="452755"/>
          </a:xfrm>
          <a:prstGeom prst="rect">
            <a:avLst/>
          </a:prstGeom>
          <a:solidFill>
            <a:srgbClr val="FFFF00"/>
          </a:solidFill>
        </p:spPr>
        <p:txBody>
          <a:bodyPr wrap="square" lIns="121909" tIns="60954" rIns="121909" bIns="60954" rtlCol="0">
            <a:spAutoFit/>
          </a:bodyPr>
          <a:lstStyle/>
          <a:p>
            <a:pPr algn="l">
              <a:lnSpc>
                <a:spcPct val="90000"/>
              </a:lnSpc>
            </a:pPr>
            <a:r>
              <a:rPr lang="zh-CN" altLang="en-US" sz="2400" b="1">
                <a:solidFill>
                  <a:srgbClr val="FF0000"/>
                </a:solidFill>
                <a:latin typeface="黑体" panose="02010609060101010101" charset="-122"/>
                <a:ea typeface="黑体" panose="02010609060101010101" charset="-122"/>
              </a:rPr>
              <a:t>政治：欧洲殖民者长期的政治压迫和经济剥削埋下了独立的火种</a:t>
            </a:r>
            <a:endParaRPr lang="zh-CN" altLang="en-US" sz="2400" b="1" smtClean="0">
              <a:solidFill>
                <a:srgbClr val="FF0000"/>
              </a:solidFill>
              <a:latin typeface="黑体" charset="-122"/>
              <a:ea typeface="黑体" charset="-122"/>
            </a:endParaRPr>
          </a:p>
        </p:txBody>
      </p:sp>
      <p:sp>
        <p:nvSpPr>
          <p:cNvPr id="12" name="文本框 11"/>
          <p:cNvSpPr txBox="1"/>
          <p:nvPr/>
        </p:nvSpPr>
        <p:spPr>
          <a:xfrm>
            <a:off x="249555" y="4593590"/>
            <a:ext cx="8227060" cy="460375"/>
          </a:xfrm>
          <a:prstGeom prst="rect">
            <a:avLst/>
          </a:prstGeom>
          <a:solidFill>
            <a:srgbClr val="FFFF00"/>
          </a:solidFill>
          <a:ln w="9525">
            <a:noFill/>
          </a:ln>
        </p:spPr>
        <p:txBody>
          <a:bodyPr wrap="square" anchor="t">
            <a:spAutoFit/>
          </a:bodyPr>
          <a:lstStyle/>
          <a:p>
            <a:r>
              <a:rPr lang="zh-CN" altLang="en-US" sz="2400" b="1">
                <a:solidFill>
                  <a:srgbClr val="FF0000"/>
                </a:solidFill>
                <a:latin typeface="黑体" panose="02010609060101010101" charset="-122"/>
                <a:ea typeface="黑体" panose="02010609060101010101" charset="-122"/>
                <a:sym typeface="宋体" panose="02010600030101010101" pitchFamily="2" charset="-122"/>
              </a:rPr>
              <a:t>经济：18世纪末19世纪初，拉丁美洲的经济有了一定的发展</a:t>
            </a:r>
            <a:endParaRPr lang="zh-CN" altLang="en-US" sz="2400" b="1">
              <a:solidFill>
                <a:srgbClr val="FF0000"/>
              </a:solidFill>
              <a:latin typeface="黑体" charset="-122"/>
              <a:ea typeface="黑体" charset="-122"/>
              <a:sym typeface="宋体" pitchFamily="2" charset="-122"/>
            </a:endParaRPr>
          </a:p>
        </p:txBody>
      </p:sp>
      <p:sp>
        <p:nvSpPr>
          <p:cNvPr id="4" name="TextBox 6"/>
          <p:cNvSpPr txBox="1"/>
          <p:nvPr/>
        </p:nvSpPr>
        <p:spPr>
          <a:xfrm>
            <a:off x="249555" y="5332730"/>
            <a:ext cx="8163560" cy="459105"/>
          </a:xfrm>
          <a:prstGeom prst="rect">
            <a:avLst/>
          </a:prstGeom>
          <a:solidFill>
            <a:srgbClr val="FFFF00"/>
          </a:solidFill>
        </p:spPr>
        <p:txBody>
          <a:bodyPr wrap="square" lIns="91432" tIns="45716" rIns="91432" bIns="45716" rtlCol="0">
            <a:spAutoFit/>
          </a:bodyPr>
          <a:lstStyle/>
          <a:p>
            <a:r>
              <a:rPr lang="zh-CN" altLang="en-US" sz="2400" b="1">
                <a:solidFill>
                  <a:srgbClr val="FF0000"/>
                </a:solidFill>
                <a:latin typeface="黑体" panose="02010609060101010101" charset="-122"/>
                <a:ea typeface="黑体" panose="02010609060101010101" charset="-122"/>
              </a:rPr>
              <a:t>思想：启蒙思想的传播使殖民地人民民族民主意识日益增长</a:t>
            </a:r>
            <a:endParaRPr lang="zh-CN" altLang="en-US" sz="2400" b="1">
              <a:solidFill>
                <a:srgbClr val="FF0000"/>
              </a:solidFill>
              <a:latin typeface="黑体" charset="-122"/>
              <a:ea typeface="黑体" charset="-122"/>
            </a:endParaRPr>
          </a:p>
        </p:txBody>
      </p:sp>
      <p:sp>
        <p:nvSpPr>
          <p:cNvPr id="5" name="文本框 10"/>
          <p:cNvSpPr txBox="1"/>
          <p:nvPr/>
        </p:nvSpPr>
        <p:spPr>
          <a:xfrm>
            <a:off x="222250" y="3045460"/>
            <a:ext cx="2653030" cy="437515"/>
          </a:xfrm>
          <a:prstGeom prst="rect">
            <a:avLst/>
          </a:prstGeom>
          <a:solidFill>
            <a:srgbClr val="C0504D">
              <a:lumMod val="20000"/>
              <a:lumOff val="80000"/>
            </a:srgbClr>
          </a:solidFill>
        </p:spPr>
        <p:txBody>
          <a:bodyPr wrap="square" lIns="68580" tIns="34290" rIns="68580" bIns="34290" rtlCol="0">
            <a:spAutoFit/>
          </a:bodyPr>
          <a:lstStyle/>
          <a:p>
            <a:r>
              <a:rPr lang="zh-CN" altLang="en-US" sz="2400" b="1" smtClean="0">
                <a:latin typeface="楷体" panose="02010609060101010101" pitchFamily="49" charset="-122"/>
                <a:ea typeface="楷体" panose="02010609060101010101" pitchFamily="49" charset="-122"/>
              </a:rPr>
              <a:t>拉美独立战争背景</a:t>
            </a:r>
            <a:endParaRPr lang="zh-CN" altLang="en-US" sz="2400" b="1">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500"/>
                                        <p:tgtEl>
                                          <p:spTgt spid="3"/>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barn(inVertical)">
                                      <p:cBhvr>
                                        <p:cTn id="36" dur="500"/>
                                        <p:tgtEl>
                                          <p:spTgt spid="6"/>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arn(inVertical)">
                                      <p:cBhvr>
                                        <p:cTn id="4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8" grpId="0"/>
      <p:bldP spid="9" grpId="0"/>
      <p:bldP spid="6" grpId="0"/>
      <p:bldP spid="12" grpId="0"/>
      <p:bldP spid="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203111" y="1401754"/>
            <a:ext cx="6118805" cy="1198880"/>
          </a:xfrm>
          <a:prstGeom prst="rect">
            <a:avLst/>
          </a:prstGeom>
        </p:spPr>
        <p:txBody>
          <a:bodyPr wrap="square" lIns="91440" tIns="45720" rIns="91440" bIns="45720">
            <a:spAutoFit/>
          </a:bodyPr>
          <a:lstStyle/>
          <a:p>
            <a:pPr lvl="0"/>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en-US" altLang="zh-CN"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1</a:t>
            </a: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）法属海地独立（</a:t>
            </a:r>
            <a:r>
              <a:rPr lang="en-US" altLang="zh-CN"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1791——1804</a:t>
            </a: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a:t>
            </a:r>
            <a:endParaRPr lang="en-US" altLang="zh-CN" sz="2400" b="1" smtClean="0">
              <a:solidFill>
                <a:prstClr val="black"/>
              </a:solidFill>
              <a:latin typeface="楷体" panose="02010609060101010101" pitchFamily="49" charset="-122"/>
              <a:ea typeface="楷体" panose="02010609060101010101" pitchFamily="49" charset="-122"/>
              <a:cs typeface="楷体" panose="02010609060101010101" pitchFamily="49" charset="-122"/>
            </a:endParaRPr>
          </a:p>
          <a:p>
            <a:pPr lvl="0"/>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     领导人：杜桑</a:t>
            </a:r>
            <a:r>
              <a:rPr lang="en-US" altLang="zh-CN"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卢维杜尔</a:t>
            </a:r>
            <a:endParaRPr lang="en-US" altLang="zh-CN" sz="2400" b="1" smtClean="0">
              <a:solidFill>
                <a:prstClr val="black"/>
              </a:solidFill>
              <a:latin typeface="楷体" panose="02010609060101010101" pitchFamily="49" charset="-122"/>
              <a:ea typeface="楷体" panose="02010609060101010101" pitchFamily="49" charset="-122"/>
              <a:cs typeface="楷体" panose="02010609060101010101" pitchFamily="49" charset="-122"/>
            </a:endParaRPr>
          </a:p>
          <a:p>
            <a:endParaRPr lang="zh-CN" altLang="en-US" sz="2400"/>
          </a:p>
        </p:txBody>
      </p:sp>
      <p:grpSp>
        <p:nvGrpSpPr>
          <p:cNvPr id="15" name="组合 14"/>
          <p:cNvGrpSpPr/>
          <p:nvPr/>
        </p:nvGrpSpPr>
        <p:grpSpPr>
          <a:xfrm>
            <a:off x="6705600" y="-19473"/>
            <a:ext cx="5486400" cy="6502400"/>
            <a:chOff x="3230978" y="1018729"/>
            <a:chExt cx="3379441" cy="4138670"/>
          </a:xfrm>
        </p:grpSpPr>
        <p:pic>
          <p:nvPicPr>
            <p:cNvPr id="16" name="Picture 3" descr="14-b"/>
            <p:cNvPicPr>
              <a:picLocks noChangeAspect="1"/>
            </p:cNvPicPr>
            <p:nvPr/>
          </p:nvPicPr>
          <p:blipFill>
            <a:blip r:embed="rId2"/>
            <a:stretch>
              <a:fillRect/>
            </a:stretch>
          </p:blipFill>
          <p:spPr>
            <a:xfrm>
              <a:off x="3230979" y="1018729"/>
              <a:ext cx="3379440" cy="4138670"/>
            </a:xfrm>
            <a:prstGeom prst="rect">
              <a:avLst/>
            </a:prstGeom>
            <a:noFill/>
            <a:ln w="9525">
              <a:noFill/>
            </a:ln>
          </p:spPr>
        </p:pic>
        <p:sp>
          <p:nvSpPr>
            <p:cNvPr id="17" name="Text Box 9"/>
            <p:cNvSpPr txBox="1"/>
            <p:nvPr/>
          </p:nvSpPr>
          <p:spPr>
            <a:xfrm>
              <a:off x="3230978" y="4705207"/>
              <a:ext cx="3379440" cy="345563"/>
            </a:xfrm>
            <a:prstGeom prst="rect">
              <a:avLst/>
            </a:prstGeom>
            <a:noFill/>
            <a:ln w="9525">
              <a:noFill/>
            </a:ln>
          </p:spPr>
          <p:txBody>
            <a:bodyPr wrap="square" anchor="t">
              <a:spAutoFit/>
            </a:bodyPr>
            <a:lstStyle/>
            <a:p>
              <a:pPr algn="ctr"/>
              <a:r>
                <a:rPr lang="zh-CN" altLang="en-US" sz="2935" b="1">
                  <a:latin typeface="Times New Roman" panose="02020603050405020304" charset="0"/>
                  <a:ea typeface="宋体" panose="02010600030101010101" pitchFamily="2" charset="-122"/>
                </a:rPr>
                <a:t>拉丁美洲独立战争形势图</a:t>
              </a:r>
              <a:endParaRPr lang="zh-CN" altLang="en-US" sz="2935" b="1">
                <a:latin typeface="Times New Roman" panose="02020603050405020304"/>
                <a:ea typeface="宋体" pitchFamily="2" charset="-122"/>
              </a:endParaRPr>
            </a:p>
          </p:txBody>
        </p:sp>
      </p:grpSp>
      <p:sp>
        <p:nvSpPr>
          <p:cNvPr id="21" name="矩形 20"/>
          <p:cNvSpPr/>
          <p:nvPr/>
        </p:nvSpPr>
        <p:spPr>
          <a:xfrm>
            <a:off x="3149600" y="2802890"/>
            <a:ext cx="3556000" cy="1938020"/>
          </a:xfrm>
          <a:prstGeom prst="rect">
            <a:avLst/>
          </a:prstGeom>
          <a:ln>
            <a:solidFill>
              <a:srgbClr val="C00000"/>
            </a:solidFill>
          </a:ln>
        </p:spPr>
        <p:txBody>
          <a:bodyPr wrap="square">
            <a:spAutoFit/>
          </a:bodyPr>
          <a:lstStyle/>
          <a:p>
            <a:r>
              <a:rPr lang="zh-CN" altLang="zh-CN" sz="2400" smtClean="0">
                <a:latin typeface="楷体" panose="02010609060101010101" pitchFamily="49" charset="-122"/>
                <a:ea typeface="楷体" panose="02010609060101010101" pitchFamily="49" charset="-122"/>
                <a:cs typeface="楷体" panose="02010609060101010101" pitchFamily="49" charset="-122"/>
              </a:rPr>
              <a:t>我们恢复了我们原有的尊严，维护了我们的权利。我们宣誓：永远不把我们的权利委弃给任何强国。</a:t>
            </a:r>
            <a:endParaRPr lang="zh-CN" altLang="zh-CN" sz="2400" smtClean="0">
              <a:latin typeface="楷体" panose="02010609060101010101" pitchFamily="49" charset="-122"/>
              <a:ea typeface="楷体" panose="02010609060101010101" pitchFamily="49" charset="-122"/>
              <a:cs typeface="楷体" panose="02010609060101010101" pitchFamily="49" charset="-122"/>
            </a:endParaRPr>
          </a:p>
          <a:p>
            <a:r>
              <a:rPr lang="en-US" altLang="zh-CN" sz="2400" smtClean="0">
                <a:latin typeface="楷体" panose="02010609060101010101" pitchFamily="49" charset="-122"/>
                <a:ea typeface="楷体" panose="02010609060101010101" pitchFamily="49" charset="-122"/>
                <a:cs typeface="楷体" panose="02010609060101010101" pitchFamily="49" charset="-122"/>
              </a:rPr>
              <a:t>   ——</a:t>
            </a:r>
            <a:r>
              <a:rPr lang="zh-CN" altLang="en-US" sz="2400" smtClean="0">
                <a:latin typeface="楷体" panose="02010609060101010101" pitchFamily="49" charset="-122"/>
                <a:ea typeface="楷体" panose="02010609060101010101" pitchFamily="49" charset="-122"/>
                <a:cs typeface="楷体" panose="02010609060101010101" pitchFamily="49" charset="-122"/>
              </a:rPr>
              <a:t>海地《独立宣言》</a:t>
            </a:r>
            <a:endParaRPr lang="zh-CN" altLang="en-US" sz="2400">
              <a:latin typeface="楷体" panose="02010609060101010101" pitchFamily="49" charset="-122"/>
              <a:ea typeface="楷体" panose="02010609060101010101" pitchFamily="49" charset="-122"/>
              <a:cs typeface="楷体" panose="02010609060101010101" pitchFamily="49" charset="-122"/>
            </a:endParaRPr>
          </a:p>
        </p:txBody>
      </p:sp>
      <p:sp>
        <p:nvSpPr>
          <p:cNvPr id="22" name="矩形 21"/>
          <p:cNvSpPr/>
          <p:nvPr/>
        </p:nvSpPr>
        <p:spPr>
          <a:xfrm>
            <a:off x="203200" y="5867400"/>
            <a:ext cx="309880" cy="583565"/>
          </a:xfrm>
          <a:prstGeom prst="rect">
            <a:avLst/>
          </a:prstGeom>
        </p:spPr>
        <p:txBody>
          <a:bodyPr wrap="none">
            <a:spAutoFit/>
          </a:bodyPr>
          <a:lstStyle/>
          <a:p>
            <a:endParaRPr lang="zh-CN" altLang="en-US" sz="3200">
              <a:solidFill>
                <a:srgbClr val="FF0000"/>
              </a:solidFill>
            </a:endParaRPr>
          </a:p>
        </p:txBody>
      </p:sp>
      <p:sp>
        <p:nvSpPr>
          <p:cNvPr id="19" name="矩形 18"/>
          <p:cNvSpPr/>
          <p:nvPr/>
        </p:nvSpPr>
        <p:spPr>
          <a:xfrm>
            <a:off x="203200" y="5259705"/>
            <a:ext cx="6096000" cy="1568450"/>
          </a:xfrm>
          <a:prstGeom prst="rect">
            <a:avLst/>
          </a:prstGeom>
        </p:spPr>
        <p:txBody>
          <a:bodyPr>
            <a:spAutoFit/>
          </a:bodyPr>
          <a:lstStyle/>
          <a:p>
            <a:r>
              <a:rPr lang="zh-CN" altLang="en-US" sz="24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成果：1804年1月1日海地共和国成立，</a:t>
            </a: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是世界上第一个黑人共和国。</a:t>
            </a:r>
            <a:r>
              <a:rPr lang="zh-CN" altLang="en-US" sz="24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拉开了拉美民族独立运动的序幕。</a:t>
            </a:r>
            <a:endParaRPr lang="zh-CN" altLang="en-US" sz="2400" smtClean="0">
              <a:solidFill>
                <a:srgbClr val="FF0000"/>
              </a:solidFill>
            </a:endParaRPr>
          </a:p>
          <a:p>
            <a:pPr lvl="0"/>
            <a:endPar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endParaRPr>
          </a:p>
        </p:txBody>
      </p:sp>
      <p:sp>
        <p:nvSpPr>
          <p:cNvPr id="10" name="文本框 10"/>
          <p:cNvSpPr txBox="1"/>
          <p:nvPr/>
        </p:nvSpPr>
        <p:spPr>
          <a:xfrm>
            <a:off x="203200" y="191770"/>
            <a:ext cx="5273675" cy="460375"/>
          </a:xfrm>
          <a:prstGeom prst="rect">
            <a:avLst/>
          </a:prstGeom>
          <a:solidFill>
            <a:schemeClr val="accent2">
              <a:lumMod val="20000"/>
              <a:lumOff val="80000"/>
            </a:schemeClr>
          </a:solidFill>
        </p:spPr>
        <p:txBody>
          <a:bodyPr wrap="square" lIns="91440" tIns="45720" rIns="91440" bIns="45720" rtlCol="0">
            <a:spAutoFit/>
          </a:bodyPr>
          <a:lstStyle/>
          <a:p>
            <a:r>
              <a:rPr lang="en-US" altLang="zh-CN" sz="2400" b="1" smtClean="0">
                <a:latin typeface="楷体" panose="02010609060101010101" pitchFamily="49" charset="-122"/>
                <a:ea typeface="楷体" panose="02010609060101010101" pitchFamily="49" charset="-122"/>
              </a:rPr>
              <a:t>1.18</a:t>
            </a:r>
            <a:r>
              <a:rPr lang="zh-CN" altLang="en-US" sz="2400" b="1" smtClean="0">
                <a:latin typeface="楷体" panose="02010609060101010101" pitchFamily="49" charset="-122"/>
                <a:ea typeface="楷体" panose="02010609060101010101" pitchFamily="49" charset="-122"/>
              </a:rPr>
              <a:t>世纪末</a:t>
            </a:r>
            <a:r>
              <a:rPr lang="en-US" altLang="zh-CN" sz="2400" b="1" smtClean="0">
                <a:latin typeface="楷体" panose="02010609060101010101" pitchFamily="49" charset="-122"/>
                <a:ea typeface="楷体" panose="02010609060101010101" pitchFamily="49" charset="-122"/>
              </a:rPr>
              <a:t>19</a:t>
            </a:r>
            <a:r>
              <a:rPr lang="zh-CN" altLang="en-US" sz="2400" b="1" smtClean="0">
                <a:latin typeface="楷体" panose="02010609060101010101" pitchFamily="49" charset="-122"/>
                <a:ea typeface="楷体" panose="02010609060101010101" pitchFamily="49" charset="-122"/>
              </a:rPr>
              <a:t>世纪初的民族独立运动</a:t>
            </a:r>
            <a:endParaRPr lang="zh-CN" altLang="en-US" sz="2400" b="1" smtClean="0">
              <a:latin typeface="楷体" panose="02010609060101010101" pitchFamily="49" charset="-122"/>
              <a:ea typeface="楷体" panose="02010609060101010101" pitchFamily="49" charset="-122"/>
            </a:endParaRPr>
          </a:p>
        </p:txBody>
      </p:sp>
      <p:sp>
        <p:nvSpPr>
          <p:cNvPr id="2" name="文本框 10"/>
          <p:cNvSpPr txBox="1"/>
          <p:nvPr/>
        </p:nvSpPr>
        <p:spPr>
          <a:xfrm>
            <a:off x="203200" y="823595"/>
            <a:ext cx="887095" cy="460375"/>
          </a:xfrm>
          <a:prstGeom prst="rect">
            <a:avLst/>
          </a:prstGeom>
          <a:solidFill>
            <a:schemeClr val="accent2">
              <a:lumMod val="20000"/>
              <a:lumOff val="80000"/>
            </a:schemeClr>
          </a:solidFill>
        </p:spPr>
        <p:txBody>
          <a:bodyPr wrap="square" lIns="91440" tIns="45720" rIns="91440" bIns="45720" rtlCol="0">
            <a:spAutoFit/>
          </a:bodyPr>
          <a:lstStyle/>
          <a:p>
            <a:r>
              <a:rPr lang="zh-CN" sz="2400" b="1" smtClean="0">
                <a:latin typeface="楷体" panose="02010609060101010101" pitchFamily="49" charset="-122"/>
                <a:ea typeface="楷体" panose="02010609060101010101" pitchFamily="49" charset="-122"/>
              </a:rPr>
              <a:t>进程</a:t>
            </a:r>
            <a:endParaRPr lang="zh-CN" sz="2400" b="1" smtClean="0">
              <a:latin typeface="楷体" panose="02010609060101010101" pitchFamily="49" charset="-122"/>
              <a:ea typeface="楷体" panose="02010609060101010101" pitchFamily="49" charset="-122"/>
            </a:endParaRPr>
          </a:p>
        </p:txBody>
      </p:sp>
      <p:sp>
        <p:nvSpPr>
          <p:cNvPr id="4" name="文本框 10"/>
          <p:cNvSpPr txBox="1"/>
          <p:nvPr/>
        </p:nvSpPr>
        <p:spPr>
          <a:xfrm>
            <a:off x="1565910" y="823595"/>
            <a:ext cx="1457960" cy="460375"/>
          </a:xfrm>
          <a:prstGeom prst="rect">
            <a:avLst/>
          </a:prstGeom>
          <a:solidFill>
            <a:schemeClr val="accent2">
              <a:lumMod val="20000"/>
              <a:lumOff val="80000"/>
            </a:schemeClr>
          </a:solidFill>
        </p:spPr>
        <p:txBody>
          <a:bodyPr wrap="square" lIns="91440" tIns="45720" rIns="91440" bIns="45720" rtlCol="0">
            <a:spAutoFit/>
          </a:bodyPr>
          <a:lstStyle/>
          <a:p>
            <a:r>
              <a:rPr lang="zh-CN" sz="2400" b="1" smtClean="0">
                <a:latin typeface="楷体" panose="02010609060101010101" pitchFamily="49" charset="-122"/>
                <a:ea typeface="楷体" panose="02010609060101010101" pitchFamily="49" charset="-122"/>
              </a:rPr>
              <a:t>海地独立</a:t>
            </a:r>
            <a:endParaRPr lang="zh-CN" sz="2400" b="1" smtClean="0">
              <a:latin typeface="楷体" panose="02010609060101010101" pitchFamily="49" charset="-122"/>
              <a:ea typeface="楷体" panose="02010609060101010101" pitchFamily="49" charset="-122"/>
            </a:endParaRPr>
          </a:p>
        </p:txBody>
      </p:sp>
      <p:pic>
        <p:nvPicPr>
          <p:cNvPr id="10245" name="图片 28675"/>
          <p:cNvPicPr>
            <a:picLocks noChangeAspect="1"/>
          </p:cNvPicPr>
          <p:nvPr>
            <p:custDataLst>
              <p:tags r:id="rId4"/>
            </p:custDataLst>
          </p:nvPr>
        </p:nvPicPr>
        <p:blipFill>
          <a:blip r:embed="rId3"/>
          <a:srcRect l="5556" t="20000" r="34723" b="8865"/>
          <a:stretch>
            <a:fillRect/>
          </a:stretch>
        </p:blipFill>
        <p:spPr>
          <a:xfrm>
            <a:off x="0" y="2198370"/>
            <a:ext cx="2930525" cy="2947035"/>
          </a:xfrm>
          <a:prstGeom prst="rect">
            <a:avLst/>
          </a:prstGeom>
          <a:noFill/>
          <a:ln w="9525">
            <a:noFill/>
          </a:ln>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1" grpId="0"/>
      <p:bldP spid="22" grpId="0"/>
      <p:bldP spid="19"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0" y="276860"/>
            <a:ext cx="6609031" cy="1568450"/>
          </a:xfrm>
          <a:prstGeom prst="rect">
            <a:avLst/>
          </a:prstGeom>
        </p:spPr>
        <p:txBody>
          <a:bodyPr wrap="square" lIns="91440" tIns="45720" rIns="91440" bIns="45720">
            <a:spAutoFit/>
          </a:bodyPr>
          <a:lstStyle/>
          <a:p>
            <a:pPr lvl="0" algn="l">
              <a:buClrTx/>
              <a:buSzTx/>
              <a:buNone/>
            </a:pP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（2）西属拉美</a:t>
            </a: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Wingdings" panose="05000000000000000000" pitchFamily="2" charset="2"/>
              </a:rPr>
              <a:t>（1810——1826）</a:t>
            </a:r>
            <a:endPar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Wingdings" pitchFamily="2" charset="2"/>
            </a:endParaRPr>
          </a:p>
          <a:p>
            <a:pPr lvl="0" algn="l">
              <a:buClrTx/>
              <a:buSzTx/>
              <a:buNone/>
            </a:pP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    在玻利瓦尔和圣马丁等人领导下，经过16年征战，1826年西属拉丁美洲殖民地取得独立运动的胜利。</a:t>
            </a:r>
            <a:endPar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endParaRPr>
          </a:p>
        </p:txBody>
      </p:sp>
      <p:pic>
        <p:nvPicPr>
          <p:cNvPr id="16" name="Picture 3" descr="14-b"/>
          <p:cNvPicPr>
            <a:picLocks noChangeAspect="1"/>
          </p:cNvPicPr>
          <p:nvPr/>
        </p:nvPicPr>
        <p:blipFill>
          <a:blip r:embed="rId2"/>
          <a:stretch>
            <a:fillRect/>
          </a:stretch>
        </p:blipFill>
        <p:spPr>
          <a:xfrm>
            <a:off x="6705600" y="76200"/>
            <a:ext cx="5486400" cy="6502400"/>
          </a:xfrm>
          <a:prstGeom prst="rect">
            <a:avLst/>
          </a:prstGeom>
          <a:noFill/>
          <a:ln w="9525">
            <a:noFill/>
          </a:ln>
        </p:spPr>
      </p:pic>
      <p:pic>
        <p:nvPicPr>
          <p:cNvPr id="21" name="图片 20"/>
          <p:cNvPicPr>
            <a:picLocks noChangeAspect="1"/>
          </p:cNvPicPr>
          <p:nvPr/>
        </p:nvPicPr>
        <p:blipFill>
          <a:blip r:embed="rId3"/>
          <a:stretch>
            <a:fillRect/>
          </a:stretch>
        </p:blipFill>
        <p:spPr>
          <a:xfrm>
            <a:off x="325755" y="2315845"/>
            <a:ext cx="2743200" cy="2438400"/>
          </a:xfrm>
          <a:prstGeom prst="rect">
            <a:avLst/>
          </a:prstGeom>
        </p:spPr>
      </p:pic>
      <p:pic>
        <p:nvPicPr>
          <p:cNvPr id="22" name="图片 21"/>
          <p:cNvPicPr>
            <a:picLocks noChangeAspect="1"/>
          </p:cNvPicPr>
          <p:nvPr/>
        </p:nvPicPr>
        <p:blipFill>
          <a:blip r:embed="rId4"/>
          <a:stretch>
            <a:fillRect/>
          </a:stretch>
        </p:blipFill>
        <p:spPr>
          <a:xfrm>
            <a:off x="3503930" y="2374900"/>
            <a:ext cx="2844800" cy="2438400"/>
          </a:xfrm>
          <a:prstGeom prst="rect">
            <a:avLst/>
          </a:prstGeom>
        </p:spPr>
      </p:pic>
      <p:grpSp>
        <p:nvGrpSpPr>
          <p:cNvPr id="8" name="组合 7"/>
          <p:cNvGrpSpPr/>
          <p:nvPr/>
        </p:nvGrpSpPr>
        <p:grpSpPr>
          <a:xfrm>
            <a:off x="3503930" y="4940300"/>
            <a:ext cx="3105150" cy="1638300"/>
            <a:chOff x="5518" y="7780"/>
            <a:chExt cx="4890" cy="2580"/>
          </a:xfrm>
        </p:grpSpPr>
        <p:sp>
          <p:nvSpPr>
            <p:cNvPr id="24" name="TextBox 23"/>
            <p:cNvSpPr txBox="1"/>
            <p:nvPr/>
          </p:nvSpPr>
          <p:spPr>
            <a:xfrm>
              <a:off x="6605" y="7780"/>
              <a:ext cx="1728" cy="725"/>
            </a:xfrm>
            <a:prstGeom prst="rect">
              <a:avLst/>
            </a:prstGeom>
            <a:solidFill>
              <a:schemeClr val="accent2"/>
            </a:solidFill>
          </p:spPr>
          <p:txBody>
            <a:bodyPr wrap="none" rtlCol="0">
              <a:spAutoFit/>
            </a:bodyPr>
            <a:lstStyle/>
            <a:p>
              <a:r>
                <a:rPr lang="zh-CN" altLang="en-US" sz="2400" smtClean="0"/>
                <a:t>圣马丁</a:t>
              </a:r>
              <a:endParaRPr lang="zh-CN" altLang="en-US" sz="2400"/>
            </a:p>
          </p:txBody>
        </p:sp>
        <p:pic>
          <p:nvPicPr>
            <p:cNvPr id="3" name="图片 2"/>
            <p:cNvPicPr>
              <a:picLocks noChangeAspect="1"/>
            </p:cNvPicPr>
            <p:nvPr/>
          </p:nvPicPr>
          <p:blipFill>
            <a:blip r:embed="rId5"/>
            <a:stretch>
              <a:fillRect/>
            </a:stretch>
          </p:blipFill>
          <p:spPr>
            <a:xfrm>
              <a:off x="5518" y="8812"/>
              <a:ext cx="4890" cy="1548"/>
            </a:xfrm>
            <a:prstGeom prst="rect">
              <a:avLst/>
            </a:prstGeom>
          </p:spPr>
        </p:pic>
      </p:grpSp>
      <p:grpSp>
        <p:nvGrpSpPr>
          <p:cNvPr id="7" name="组合 6"/>
          <p:cNvGrpSpPr/>
          <p:nvPr/>
        </p:nvGrpSpPr>
        <p:grpSpPr>
          <a:xfrm>
            <a:off x="157480" y="4940300"/>
            <a:ext cx="2696210" cy="1682750"/>
            <a:chOff x="248" y="7780"/>
            <a:chExt cx="4246" cy="2650"/>
          </a:xfrm>
        </p:grpSpPr>
        <p:sp>
          <p:nvSpPr>
            <p:cNvPr id="23" name="TextBox 22"/>
            <p:cNvSpPr txBox="1"/>
            <p:nvPr/>
          </p:nvSpPr>
          <p:spPr>
            <a:xfrm>
              <a:off x="606" y="7780"/>
              <a:ext cx="2208" cy="725"/>
            </a:xfrm>
            <a:prstGeom prst="rect">
              <a:avLst/>
            </a:prstGeom>
            <a:solidFill>
              <a:schemeClr val="accent2"/>
            </a:solidFill>
          </p:spPr>
          <p:txBody>
            <a:bodyPr wrap="none" rtlCol="0">
              <a:spAutoFit/>
            </a:bodyPr>
            <a:lstStyle/>
            <a:p>
              <a:r>
                <a:rPr lang="zh-CN" altLang="en-US" sz="2400" smtClean="0"/>
                <a:t>玻利瓦尔</a:t>
              </a:r>
              <a:endParaRPr lang="zh-CN" altLang="en-US" sz="2400"/>
            </a:p>
          </p:txBody>
        </p:sp>
        <p:pic>
          <p:nvPicPr>
            <p:cNvPr id="4" name="图片 3"/>
            <p:cNvPicPr>
              <a:picLocks noChangeAspect="1"/>
            </p:cNvPicPr>
            <p:nvPr/>
          </p:nvPicPr>
          <p:blipFill>
            <a:blip r:embed="rId6"/>
            <a:stretch>
              <a:fillRect/>
            </a:stretch>
          </p:blipFill>
          <p:spPr>
            <a:xfrm>
              <a:off x="248" y="8812"/>
              <a:ext cx="4246" cy="1619"/>
            </a:xfrm>
            <a:prstGeom prst="rect">
              <a:avLst/>
            </a:prstGeom>
          </p:spPr>
        </p:pic>
      </p:grpSp>
      <p:pic>
        <p:nvPicPr>
          <p:cNvPr id="9" name="图片 8"/>
          <p:cNvPicPr>
            <a:picLocks noChangeAspect="1"/>
          </p:cNvPicPr>
          <p:nvPr/>
        </p:nvPicPr>
        <p:blipFill>
          <a:blip r:embed="rId7"/>
          <a:stretch>
            <a:fillRect/>
          </a:stretch>
        </p:blipFill>
        <p:spPr>
          <a:xfrm>
            <a:off x="1951355" y="1529080"/>
            <a:ext cx="4848225" cy="576580"/>
          </a:xfrm>
          <a:prstGeom prst="rect">
            <a:avLst/>
          </a:prstGeom>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500" fill="hold"/>
                                        <p:tgtEl>
                                          <p:spTgt spid="21"/>
                                        </p:tgtEl>
                                        <p:attrNameLst>
                                          <p:attrName>ppt_x</p:attrName>
                                        </p:attrNameLst>
                                      </p:cBhvr>
                                      <p:tavLst>
                                        <p:tav tm="0">
                                          <p:val>
                                            <p:strVal val="#ppt_x"/>
                                          </p:val>
                                        </p:tav>
                                        <p:tav tm="100000">
                                          <p:val>
                                            <p:strVal val="#ppt_x"/>
                                          </p:val>
                                        </p:tav>
                                      </p:tavLst>
                                    </p:anim>
                                    <p:anim calcmode="lin" valueType="num">
                                      <p:cBhvr additive="base">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ppt_x"/>
                                          </p:val>
                                        </p:tav>
                                        <p:tav tm="100000">
                                          <p:val>
                                            <p:strVal val="#ppt_x"/>
                                          </p:val>
                                        </p:tav>
                                      </p:tavLst>
                                    </p:anim>
                                    <p:anim calcmode="lin" valueType="num">
                                      <p:cBhvr additive="base">
                                        <p:cTn id="25"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linds(horizontal)">
                                      <p:cBhvr>
                                        <p:cTn id="30" dur="500"/>
                                        <p:tgtEl>
                                          <p:spTgt spid="7"/>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ntr" presetSubtype="1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linds(horizontal)">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203111" y="436554"/>
            <a:ext cx="6118805" cy="460375"/>
          </a:xfrm>
          <a:prstGeom prst="rect">
            <a:avLst/>
          </a:prstGeom>
        </p:spPr>
        <p:txBody>
          <a:bodyPr wrap="square" lIns="91440" tIns="45720" rIns="91440" bIns="45720">
            <a:spAutoFit/>
          </a:bodyPr>
          <a:lstStyle/>
          <a:p>
            <a:pPr lvl="0"/>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en-US" altLang="zh-CN"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1</a:t>
            </a: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）法属海地独立</a:t>
            </a: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Wingdings" panose="05000000000000000000" pitchFamily="2" charset="2"/>
              </a:rPr>
              <a:t>（</a:t>
            </a:r>
            <a:r>
              <a:rPr lang="en-US" altLang="zh-CN" sz="24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Wingdings" panose="05000000000000000000" pitchFamily="2" charset="2"/>
              </a:rPr>
              <a:t>1791——1804</a:t>
            </a:r>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Wingdings" panose="05000000000000000000" pitchFamily="2" charset="2"/>
              </a:rPr>
              <a:t>）</a:t>
            </a:r>
            <a:endParaRPr lang="zh-CN" altLang="en-US" sz="2400"/>
          </a:p>
        </p:txBody>
      </p:sp>
      <p:sp>
        <p:nvSpPr>
          <p:cNvPr id="6" name="矩形 5"/>
          <p:cNvSpPr/>
          <p:nvPr/>
        </p:nvSpPr>
        <p:spPr>
          <a:xfrm>
            <a:off x="203200" y="1108075"/>
            <a:ext cx="6609031" cy="521970"/>
          </a:xfrm>
          <a:prstGeom prst="rect">
            <a:avLst/>
          </a:prstGeom>
        </p:spPr>
        <p:txBody>
          <a:bodyPr wrap="square" lIns="91440" tIns="45720" rIns="91440" bIns="45720">
            <a:spAutoFit/>
          </a:bodyPr>
          <a:lstStyle/>
          <a:p>
            <a:pPr lvl="0"/>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（2）西属拉美独立（1810——1826）</a:t>
            </a:r>
            <a:endPar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endParaRPr>
          </a:p>
        </p:txBody>
      </p:sp>
      <p:sp>
        <p:nvSpPr>
          <p:cNvPr id="7" name="矩形 6"/>
          <p:cNvSpPr/>
          <p:nvPr/>
        </p:nvSpPr>
        <p:spPr>
          <a:xfrm>
            <a:off x="203200" y="1925320"/>
            <a:ext cx="6690511" cy="1198880"/>
          </a:xfrm>
          <a:prstGeom prst="rect">
            <a:avLst/>
          </a:prstGeom>
        </p:spPr>
        <p:txBody>
          <a:bodyPr wrap="square" lIns="91440" tIns="45720" rIns="91440" bIns="45720">
            <a:spAutoFit/>
          </a:bodyPr>
          <a:lstStyle/>
          <a:p>
            <a: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t>（3）葡属巴西独立：1822年巴西摆脱葡萄牙的统治，获得独立，建立君主制。</a:t>
            </a:r>
            <a:br>
              <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rPr>
            </a:br>
            <a:endParaRPr lang="zh-CN" altLang="en-US" sz="2400" b="1" smtClean="0">
              <a:solidFill>
                <a:prstClr val="black"/>
              </a:solidFill>
              <a:latin typeface="楷体" panose="02010609060101010101" pitchFamily="49" charset="-122"/>
              <a:ea typeface="楷体" panose="02010609060101010101" pitchFamily="49" charset="-122"/>
              <a:cs typeface="楷体" panose="02010609060101010101" pitchFamily="49" charset="-122"/>
            </a:endParaRPr>
          </a:p>
        </p:txBody>
      </p:sp>
      <p:grpSp>
        <p:nvGrpSpPr>
          <p:cNvPr id="2" name="组合 14"/>
          <p:cNvGrpSpPr/>
          <p:nvPr/>
        </p:nvGrpSpPr>
        <p:grpSpPr>
          <a:xfrm>
            <a:off x="6550025" y="114300"/>
            <a:ext cx="5486400" cy="6502400"/>
            <a:chOff x="3230978" y="1018729"/>
            <a:chExt cx="3379441" cy="4138670"/>
          </a:xfrm>
        </p:grpSpPr>
        <p:pic>
          <p:nvPicPr>
            <p:cNvPr id="16" name="Picture 3" descr="14-b"/>
            <p:cNvPicPr>
              <a:picLocks noChangeAspect="1"/>
            </p:cNvPicPr>
            <p:nvPr/>
          </p:nvPicPr>
          <p:blipFill>
            <a:blip r:embed="rId2"/>
            <a:stretch>
              <a:fillRect/>
            </a:stretch>
          </p:blipFill>
          <p:spPr>
            <a:xfrm>
              <a:off x="3230979" y="1018729"/>
              <a:ext cx="3379440" cy="4138670"/>
            </a:xfrm>
            <a:prstGeom prst="rect">
              <a:avLst/>
            </a:prstGeom>
            <a:noFill/>
            <a:ln w="9525">
              <a:noFill/>
            </a:ln>
          </p:spPr>
        </p:pic>
        <p:sp>
          <p:nvSpPr>
            <p:cNvPr id="17" name="Text Box 9"/>
            <p:cNvSpPr txBox="1"/>
            <p:nvPr/>
          </p:nvSpPr>
          <p:spPr>
            <a:xfrm>
              <a:off x="3230978" y="4705207"/>
              <a:ext cx="3379440" cy="345563"/>
            </a:xfrm>
            <a:prstGeom prst="rect">
              <a:avLst/>
            </a:prstGeom>
            <a:noFill/>
            <a:ln w="9525">
              <a:noFill/>
            </a:ln>
          </p:spPr>
          <p:txBody>
            <a:bodyPr wrap="square" anchor="t">
              <a:spAutoFit/>
            </a:bodyPr>
            <a:lstStyle/>
            <a:p>
              <a:pPr algn="ctr"/>
              <a:r>
                <a:rPr lang="zh-CN" altLang="en-US" sz="2935" b="1">
                  <a:latin typeface="Times New Roman" panose="02020603050405020304" charset="0"/>
                  <a:ea typeface="宋体" panose="02010600030101010101" pitchFamily="2" charset="-122"/>
                </a:rPr>
                <a:t>拉丁美洲独立战争形势图</a:t>
              </a:r>
              <a:endParaRPr lang="zh-CN" altLang="en-US" sz="2935" b="1">
                <a:latin typeface="Times New Roman" panose="02020603050405020304" charset="0"/>
                <a:ea typeface="宋体" panose="02010600030101010101" pitchFamily="2" charset="-122"/>
              </a:endParaRPr>
            </a:p>
          </p:txBody>
        </p:sp>
      </p:grpSp>
      <p:sp>
        <p:nvSpPr>
          <p:cNvPr id="20" name="文本框 83971"/>
          <p:cNvSpPr txBox="1"/>
          <p:nvPr/>
        </p:nvSpPr>
        <p:spPr>
          <a:xfrm>
            <a:off x="1240155" y="4412615"/>
            <a:ext cx="5181600" cy="911860"/>
          </a:xfrm>
          <a:prstGeom prst="rect">
            <a:avLst/>
          </a:prstGeom>
          <a:solidFill>
            <a:srgbClr val="FFFF00"/>
          </a:solidFill>
          <a:ln w="9525">
            <a:noFill/>
          </a:ln>
        </p:spPr>
        <p:txBody>
          <a:bodyPr wrap="square" anchor="t">
            <a:spAutoFit/>
          </a:bodyPr>
          <a:lstStyle/>
          <a:p>
            <a:r>
              <a:rPr lang="zh-CN" altLang="en-US" sz="2665" b="1">
                <a:solidFill>
                  <a:srgbClr val="FF0000"/>
                </a:solidFill>
                <a:latin typeface="宋体" panose="02010600030101010101" pitchFamily="2" charset="-122"/>
                <a:ea typeface="宋体" panose="02010600030101010101" pitchFamily="2" charset="-122"/>
              </a:rPr>
              <a:t>拉美独立战争后，基本上形成</a:t>
            </a:r>
            <a:r>
              <a:rPr lang="zh-CN" altLang="en-US" sz="2665" b="1" smtClean="0">
                <a:solidFill>
                  <a:srgbClr val="FF0000"/>
                </a:solidFill>
                <a:latin typeface="宋体" panose="02010600030101010101" pitchFamily="2" charset="-122"/>
                <a:ea typeface="宋体" panose="02010600030101010101" pitchFamily="2" charset="-122"/>
              </a:rPr>
              <a:t>了</a:t>
            </a:r>
            <a:endParaRPr lang="en-US" altLang="zh-CN" sz="2665" b="1" smtClean="0">
              <a:solidFill>
                <a:srgbClr val="FF0000"/>
              </a:solidFill>
              <a:latin typeface="宋体" pitchFamily="2" charset="-122"/>
              <a:ea typeface="宋体" pitchFamily="2" charset="-122"/>
            </a:endParaRPr>
          </a:p>
          <a:p>
            <a:r>
              <a:rPr lang="zh-CN" altLang="en-US" sz="2665" b="1" smtClean="0">
                <a:solidFill>
                  <a:srgbClr val="FF0000"/>
                </a:solidFill>
                <a:latin typeface="宋体" panose="02010600030101010101" pitchFamily="2" charset="-122"/>
                <a:ea typeface="宋体" panose="02010600030101010101" pitchFamily="2" charset="-122"/>
              </a:rPr>
              <a:t>今</a:t>
            </a:r>
            <a:r>
              <a:rPr lang="zh-CN" altLang="en-US" sz="2665" b="1">
                <a:solidFill>
                  <a:srgbClr val="FF0000"/>
                </a:solidFill>
                <a:latin typeface="宋体" panose="02010600030101010101" pitchFamily="2" charset="-122"/>
                <a:ea typeface="宋体" panose="02010600030101010101" pitchFamily="2" charset="-122"/>
              </a:rPr>
              <a:t>天拉丁美洲国家的格局。</a:t>
            </a:r>
            <a:endParaRPr lang="zh-CN" altLang="en-US" sz="2665" b="1">
              <a:solidFill>
                <a:srgbClr val="FF0000"/>
              </a:solidFill>
              <a:latin typeface="宋体" pitchFamily="2" charset="-122"/>
              <a:ea typeface="宋体" pitchFamily="2" charset="-122"/>
            </a:endParaRPr>
          </a:p>
        </p:txBody>
      </p:sp>
      <p:sp>
        <p:nvSpPr>
          <p:cNvPr id="21" name="文本框 4"/>
          <p:cNvSpPr txBox="1"/>
          <p:nvPr/>
        </p:nvSpPr>
        <p:spPr>
          <a:xfrm>
            <a:off x="203200" y="3654425"/>
            <a:ext cx="6431280" cy="2306955"/>
          </a:xfrm>
          <a:prstGeom prst="rect">
            <a:avLst/>
          </a:prstGeom>
          <a:blipFill rotWithShape="1">
            <a:blip r:embed="rId3"/>
            <a:tile tx="0" ty="0" sx="100000" sy="100000" flip="none" algn="tl"/>
          </a:blipFill>
          <a:ln w="28575" cmpd="dbl">
            <a:solidFill>
              <a:schemeClr val="accent1">
                <a:shade val="50000"/>
              </a:schemeClr>
            </a:solidFill>
            <a:prstDash val="solid"/>
          </a:ln>
        </p:spPr>
        <p:txBody>
          <a:bodyPr wrap="square" rtlCol="0" anchor="t">
            <a:spAutoFit/>
          </a:bodyPr>
          <a:lstStyle/>
          <a:p>
            <a:r>
              <a:rPr lang="en-US" altLang="zh-CN" sz="2400">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巴西的独立</a:t>
            </a:r>
            <a:r>
              <a:rPr lang="zh-CN" altLang="en-US" sz="240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不是通过武装斗争</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，而是由最高统治者发动通过</a:t>
            </a:r>
            <a:r>
              <a:rPr lang="zh-CN" altLang="en-US" sz="240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自上而下的方式实现的，带有与宗主国分离</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的性质；在政治、经济和文化等方面</a:t>
            </a:r>
            <a:r>
              <a:rPr lang="zh-CN" altLang="en-US" sz="240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与宗主国仍保留着密切的联系</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。（如保留君主制、政府大权仍由原葡萄牙贵族掌握，仍保存了大土地所有制和奴隶制等等）</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linds(horizontal)">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0" grpId="0"/>
      <p:bldP spid="21"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58775" y="4382136"/>
            <a:ext cx="11474451" cy="460375"/>
          </a:xfrm>
          <a:prstGeom prst="rect">
            <a:avLst/>
          </a:prstGeom>
          <a:noFill/>
        </p:spPr>
        <p:txBody>
          <a:bodyPr wrap="square" lIns="91440" tIns="45720" rIns="91440" bIns="45720" rtlCol="0" anchor="t">
            <a:spAutoFit/>
          </a:bodyPr>
          <a:lstStyle/>
          <a:p>
            <a:r>
              <a:rPr lang="en-US" altLang="zh-CN" sz="2400" b="1">
                <a:latin typeface="楷体" panose="02010609060101010101" pitchFamily="49" charset="-122"/>
                <a:ea typeface="楷体" panose="02010609060101010101" pitchFamily="49" charset="-122"/>
                <a:cs typeface="楷体" panose="02010609060101010101" pitchFamily="49" charset="-122"/>
              </a:rPr>
              <a:t>    </a:t>
            </a:r>
            <a:endPar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sp>
        <p:nvSpPr>
          <p:cNvPr id="2" name="矩形 1"/>
          <p:cNvSpPr/>
          <p:nvPr/>
        </p:nvSpPr>
        <p:spPr>
          <a:xfrm>
            <a:off x="263525" y="708448"/>
            <a:ext cx="11306387" cy="1814830"/>
          </a:xfrm>
          <a:prstGeom prst="rect">
            <a:avLst/>
          </a:prstGeom>
          <a:ln>
            <a:solidFill>
              <a:srgbClr val="C00000"/>
            </a:solidFill>
          </a:ln>
        </p:spPr>
        <p:txBody>
          <a:bodyPr wrap="square" lIns="91440" tIns="45720" rIns="91440" bIns="45720">
            <a:spAutoFit/>
          </a:bodyPr>
          <a:lstStyle/>
          <a:p>
            <a:r>
              <a:rPr lang="zh-CN" altLang="en-US" sz="2800" smtClean="0">
                <a:latin typeface="楷体" panose="02010609060101010101" pitchFamily="49" charset="-122"/>
                <a:ea typeface="楷体" panose="02010609060101010101" pitchFamily="49" charset="-122"/>
              </a:rPr>
              <a:t>材料一：独立以后仍然盛行</a:t>
            </a:r>
            <a:r>
              <a:rPr lang="zh-CN" altLang="en-US" sz="2800" smtClean="0">
                <a:solidFill>
                  <a:srgbClr val="FF0000"/>
                </a:solidFill>
                <a:latin typeface="楷体" panose="02010609060101010101" pitchFamily="49" charset="-122"/>
                <a:ea typeface="楷体" panose="02010609060101010101" pitchFamily="49" charset="-122"/>
              </a:rPr>
              <a:t>大地产制</a:t>
            </a:r>
            <a:r>
              <a:rPr lang="zh-CN" altLang="en-US" sz="2800" smtClean="0">
                <a:latin typeface="楷体" panose="02010609060101010101" pitchFamily="49" charset="-122"/>
                <a:ea typeface="楷体" panose="02010609060101010101" pitchFamily="49" charset="-122"/>
              </a:rPr>
              <a:t>。殖民地时期绝大多数克列奥地主的大地产不仅原封未动，而且他们又利用独立后掌权的条件，霸占从殖民者那里没收来的大量地产。这些大地产克列奥地主的大庄园，基本上仍保持中世纪的剥削方式。</a:t>
            </a:r>
            <a:endParaRPr lang="zh-CN" altLang="en-US" sz="2800"/>
          </a:p>
        </p:txBody>
      </p:sp>
      <p:sp>
        <p:nvSpPr>
          <p:cNvPr id="8" name="矩形 7"/>
          <p:cNvSpPr/>
          <p:nvPr/>
        </p:nvSpPr>
        <p:spPr>
          <a:xfrm>
            <a:off x="158115" y="3587750"/>
            <a:ext cx="11616690" cy="1814830"/>
          </a:xfrm>
          <a:prstGeom prst="rect">
            <a:avLst/>
          </a:prstGeom>
          <a:ln>
            <a:solidFill>
              <a:srgbClr val="C00000"/>
            </a:solidFill>
          </a:ln>
        </p:spPr>
        <p:txBody>
          <a:bodyPr wrap="square" lIns="91440" tIns="45720" rIns="91440" bIns="45720">
            <a:spAutoFit/>
          </a:bodyPr>
          <a:lstStyle/>
          <a:p>
            <a:r>
              <a:rPr lang="zh-CN" altLang="en-US" sz="2800" smtClean="0">
                <a:latin typeface="楷体" panose="02010609060101010101" pitchFamily="49" charset="-122"/>
                <a:ea typeface="楷体" panose="02010609060101010101" pitchFamily="49" charset="-122"/>
              </a:rPr>
              <a:t>材料二：拉美各国独立后，除巴西实行帝制政体外，其他国家都建立了共和制，这是一种与欧美的民主共和制不同的考迪罗主义的共和政体，（考迪罗为西班牙语，意为领袖或首领。）考迪罗主义实际上是军人专政的军事独裁制，是大地主专政的一种表现形式。</a:t>
            </a:r>
            <a:endParaRPr lang="zh-CN" altLang="en-US" sz="2800" smtClean="0">
              <a:latin typeface="楷体" panose="02010609060101010101" pitchFamily="49" charset="-122"/>
              <a:ea typeface="楷体" panose="02010609060101010101" pitchFamily="49" charset="-122"/>
            </a:endParaRPr>
          </a:p>
        </p:txBody>
      </p:sp>
      <p:sp>
        <p:nvSpPr>
          <p:cNvPr id="11" name="矩形 10"/>
          <p:cNvSpPr/>
          <p:nvPr/>
        </p:nvSpPr>
        <p:spPr>
          <a:xfrm>
            <a:off x="599652" y="5716905"/>
            <a:ext cx="7487920" cy="521970"/>
          </a:xfrm>
          <a:prstGeom prst="rect">
            <a:avLst/>
          </a:prstGeom>
          <a:solidFill>
            <a:srgbClr val="FFFF00"/>
          </a:solidFill>
        </p:spPr>
        <p:txBody>
          <a:bodyPr wrap="none" lIns="91440" tIns="45720" rIns="91440" bIns="45720">
            <a:spAutoFit/>
          </a:bodyPr>
          <a:lstStyle/>
          <a:p>
            <a:pPr defTabSz="685800">
              <a:defRPr/>
            </a:pPr>
            <a:r>
              <a:rPr lang="zh-CN" altLang="en-US" sz="2800" kern="0" smtClean="0">
                <a:solidFill>
                  <a:srgbClr val="000000"/>
                </a:solidFill>
                <a:latin typeface="黑体" panose="02010609060101010101" charset="-122"/>
                <a:ea typeface="黑体" panose="02010609060101010101" charset="-122"/>
              </a:rPr>
              <a:t>政治：政局动荡</a:t>
            </a:r>
            <a:r>
              <a:rPr lang="en-US" altLang="zh-CN" sz="2800" kern="0" smtClean="0">
                <a:solidFill>
                  <a:srgbClr val="000000"/>
                </a:solidFill>
                <a:latin typeface="黑体" panose="02010609060101010101" charset="-122"/>
                <a:ea typeface="黑体" panose="02010609060101010101" charset="-122"/>
              </a:rPr>
              <a:t>,</a:t>
            </a:r>
            <a:r>
              <a:rPr lang="zh-CN" altLang="en-US" sz="2800" kern="0" smtClean="0">
                <a:solidFill>
                  <a:srgbClr val="000000"/>
                </a:solidFill>
                <a:latin typeface="黑体" panose="02010609060101010101" charset="-122"/>
                <a:ea typeface="黑体" panose="02010609060101010101" charset="-122"/>
              </a:rPr>
              <a:t>军事独裁，</a:t>
            </a:r>
            <a:r>
              <a:rPr lang="zh-CN" altLang="en-US" sz="2800" b="1" smtClean="0"/>
              <a:t>政治经济发展停滞</a:t>
            </a:r>
            <a:endParaRPr lang="zh-CN" altLang="en-US" sz="2800" b="1" kern="0" smtClean="0">
              <a:solidFill>
                <a:sysClr val="windowText" lastClr="000000"/>
              </a:solidFill>
            </a:endParaRPr>
          </a:p>
        </p:txBody>
      </p:sp>
      <p:sp>
        <p:nvSpPr>
          <p:cNvPr id="12" name="文本框 11"/>
          <p:cNvSpPr txBox="1"/>
          <p:nvPr/>
        </p:nvSpPr>
        <p:spPr>
          <a:xfrm>
            <a:off x="599652" y="2579582"/>
            <a:ext cx="5872480" cy="521970"/>
          </a:xfrm>
          <a:prstGeom prst="rect">
            <a:avLst/>
          </a:prstGeom>
          <a:solidFill>
            <a:srgbClr val="FFFF00"/>
          </a:solidFill>
        </p:spPr>
        <p:txBody>
          <a:bodyPr wrap="none" lIns="91440" tIns="45720" rIns="91440" bIns="45720">
            <a:spAutoFit/>
          </a:bodyPr>
          <a:lstStyle>
            <a:defPPr>
              <a:defRPr lang="zh-CN"/>
            </a:defPPr>
            <a:lvl1pPr marR="0" lvl="0" indent="0" fontAlgn="auto">
              <a:lnSpc>
                <a:spcPct val="100000"/>
              </a:lnSpc>
              <a:spcBef>
                <a:spcPct val="0"/>
              </a:spcBef>
              <a:spcAft>
                <a:spcPct val="0"/>
              </a:spcAft>
              <a:buClrTx/>
              <a:buSzTx/>
              <a:buFontTx/>
              <a:buNone/>
              <a:defRPr kumimoji="0" sz="3200" b="0" i="0" u="none" strike="noStrike" kern="0" cap="none" spc="0" normalizeH="0" baseline="0">
                <a:ln>
                  <a:noFill/>
                </a:ln>
                <a:solidFill>
                  <a:srgbClr val="000000"/>
                </a:solidFill>
                <a:effectLst/>
                <a:uLnTx/>
                <a:uFillTx/>
                <a:latin typeface="黑体" panose="02010609060101010101" charset="-122"/>
                <a:ea typeface="黑体" panose="02010609060101010101" charset="-122"/>
              </a:defRPr>
            </a:lvl1pPr>
          </a:lstStyle>
          <a:p>
            <a:r>
              <a:rPr lang="zh-CN" altLang="en-US" sz="2800"/>
              <a:t>经济上：大地产所有</a:t>
            </a:r>
            <a:r>
              <a:rPr lang="zh-CN" altLang="en-US" sz="2800" smtClean="0"/>
              <a:t>制阻碍经济发展</a:t>
            </a:r>
            <a:endParaRPr lang="zh-CN" altLang="en-US" sz="2800"/>
          </a:p>
        </p:txBody>
      </p:sp>
      <p:sp>
        <p:nvSpPr>
          <p:cNvPr id="15" name="文本框 14"/>
          <p:cNvSpPr txBox="1"/>
          <p:nvPr/>
        </p:nvSpPr>
        <p:spPr>
          <a:xfrm>
            <a:off x="263525" y="64135"/>
            <a:ext cx="8126730" cy="521970"/>
          </a:xfrm>
          <a:prstGeom prst="rect">
            <a:avLst/>
          </a:prstGeom>
          <a:solidFill>
            <a:schemeClr val="accent5">
              <a:lumMod val="20000"/>
              <a:lumOff val="80000"/>
            </a:schemeClr>
          </a:solidFill>
        </p:spPr>
        <p:txBody>
          <a:bodyPr wrap="square" lIns="91440" tIns="45720" rIns="91440" bIns="45720" rtlCol="0" anchor="t">
            <a:spAutoFit/>
          </a:bodyPr>
          <a:lstStyle/>
          <a:p>
            <a:pPr algn="l"/>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依</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据材料分析，独立</a:t>
            </a:r>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后拉</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美国家面临怎样</a:t>
            </a:r>
            <a:r>
              <a:rPr lang="zh-CN" altLang="en-US" sz="28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的局面</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13" name="矩形 12"/>
          <p:cNvSpPr/>
          <p:nvPr/>
        </p:nvSpPr>
        <p:spPr>
          <a:xfrm>
            <a:off x="4799118" y="3157008"/>
            <a:ext cx="7034107" cy="2676525"/>
          </a:xfrm>
          <a:prstGeom prst="rect">
            <a:avLst/>
          </a:prstGeom>
          <a:solidFill>
            <a:schemeClr val="accent5">
              <a:lumMod val="20000"/>
              <a:lumOff val="80000"/>
            </a:schemeClr>
          </a:solidFill>
        </p:spPr>
        <p:txBody>
          <a:bodyPr wrap="square" lIns="91440" tIns="45720" rIns="91440" bIns="45720">
            <a:spAutoFit/>
          </a:bodyPr>
          <a:lstStyle/>
          <a:p>
            <a:r>
              <a:rPr lang="zh-CN" altLang="en-US" sz="2400" smtClean="0">
                <a:solidFill>
                  <a:srgbClr val="0033CC"/>
                </a:solidFill>
              </a:rPr>
              <a:t>        考</a:t>
            </a:r>
            <a:r>
              <a:rPr lang="zh-CN" altLang="en-US" sz="2400">
                <a:solidFill>
                  <a:srgbClr val="0033CC"/>
                </a:solidFill>
              </a:rPr>
              <a:t>迪罗</a:t>
            </a:r>
            <a:r>
              <a:rPr lang="zh-CN" altLang="en-US" sz="2400"/>
              <a:t>（</a:t>
            </a:r>
            <a:r>
              <a:rPr lang="en-US" altLang="zh-CN" sz="2400"/>
              <a:t>Caudillo</a:t>
            </a:r>
            <a:r>
              <a:rPr lang="zh-CN" altLang="en-US" sz="2400"/>
              <a:t>），亦称考迪罗主义、考迪罗制度，原意是首领、头领。考迪罗制</a:t>
            </a:r>
            <a:r>
              <a:rPr lang="zh-CN" altLang="en-US" sz="2400">
                <a:solidFill>
                  <a:srgbClr val="FF0000"/>
                </a:solidFill>
              </a:rPr>
              <a:t>是拉丁美洲特有的军阀、大地主和教会三位一体的本土化独裁制度</a:t>
            </a:r>
            <a:r>
              <a:rPr lang="zh-CN" altLang="en-US" sz="2400"/>
              <a:t>。拉美地区的大多数国家在</a:t>
            </a:r>
            <a:r>
              <a:rPr lang="en-US" altLang="zh-CN" sz="2400"/>
              <a:t>19</a:t>
            </a:r>
            <a:r>
              <a:rPr lang="zh-CN" altLang="en-US" sz="2400"/>
              <a:t>世纪</a:t>
            </a:r>
            <a:r>
              <a:rPr lang="en-US" altLang="zh-CN" sz="2400"/>
              <a:t>20</a:t>
            </a:r>
            <a:r>
              <a:rPr lang="zh-CN" altLang="en-US" sz="2400"/>
              <a:t>年代独立后至</a:t>
            </a:r>
            <a:r>
              <a:rPr lang="en-US" altLang="zh-CN" sz="2400"/>
              <a:t>20</a:t>
            </a:r>
            <a:r>
              <a:rPr lang="zh-CN" altLang="en-US" sz="2400"/>
              <a:t>世纪前盛行。考迪罗</a:t>
            </a:r>
            <a:r>
              <a:rPr lang="zh-CN" altLang="en-US" sz="2400">
                <a:solidFill>
                  <a:srgbClr val="FF0000"/>
                </a:solidFill>
              </a:rPr>
              <a:t>经济上依靠大地产大庄园主，在政治上靠军人专政来维持其政治统治。对外投靠外国势力，对内残酷镇压人民反抗。</a:t>
            </a:r>
            <a:endParaRPr lang="zh-CN" altLang="en-US" sz="2400"/>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xit" presetSubtype="4" fill="hold" grpId="1" nodeType="clickEffect">
                                  <p:stCondLst>
                                    <p:cond delay="0"/>
                                  </p:stCondLst>
                                  <p:childTnLst>
                                    <p:anim calcmode="lin" valueType="num">
                                      <p:cBhvr additive="base">
                                        <p:cTn id="18" dur="500"/>
                                        <p:tgtEl>
                                          <p:spTgt spid="13"/>
                                        </p:tgtEl>
                                        <p:attrNameLst>
                                          <p:attrName>ppt_x</p:attrName>
                                        </p:attrNameLst>
                                      </p:cBhvr>
                                      <p:tavLst>
                                        <p:tav tm="0">
                                          <p:val>
                                            <p:strVal val="ppt_x"/>
                                          </p:val>
                                        </p:tav>
                                        <p:tav tm="100000">
                                          <p:val>
                                            <p:strVal val="ppt_x"/>
                                          </p:val>
                                        </p:tav>
                                      </p:tavLst>
                                    </p:anim>
                                    <p:anim calcmode="lin" valueType="num">
                                      <p:cBhvr additive="base">
                                        <p:cTn id="19" dur="500"/>
                                        <p:tgtEl>
                                          <p:spTgt spid="13"/>
                                        </p:tgtEl>
                                        <p:attrNameLst>
                                          <p:attrName>ppt_y</p:attrName>
                                        </p:attrNameLst>
                                      </p:cBhvr>
                                      <p:tavLst>
                                        <p:tav tm="0">
                                          <p:val>
                                            <p:strVal val="ppt_y"/>
                                          </p:val>
                                        </p:tav>
                                        <p:tav tm="100000">
                                          <p:val>
                                            <p:strVal val="1+ppt_h/2"/>
                                          </p:val>
                                        </p:tav>
                                      </p:tavLst>
                                    </p:anim>
                                    <p:set>
                                      <p:cBhvr>
                                        <p:cTn id="20" dur="1" fill="hold">
                                          <p:stCondLst>
                                            <p:cond delay="499"/>
                                          </p:stCondLst>
                                        </p:cTn>
                                        <p:tgtEl>
                                          <p:spTgt spid="13"/>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3" grpId="1"/>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矩形 8"/>
          <p:cNvSpPr/>
          <p:nvPr/>
        </p:nvSpPr>
        <p:spPr>
          <a:xfrm>
            <a:off x="188807" y="506518"/>
            <a:ext cx="11712787" cy="1938020"/>
          </a:xfrm>
          <a:prstGeom prst="rect">
            <a:avLst/>
          </a:prstGeom>
          <a:ln>
            <a:solidFill>
              <a:srgbClr val="C00000"/>
            </a:solidFill>
          </a:ln>
        </p:spPr>
        <p:txBody>
          <a:bodyPr wrap="square" lIns="91440" tIns="45720" rIns="91440" bIns="45720">
            <a:spAutoFit/>
          </a:bodyPr>
          <a:lstStyle/>
          <a:p>
            <a:r>
              <a:rPr lang="zh-CN" altLang="en-US" sz="2400">
                <a:latin typeface="楷体" panose="02010609060101010101" pitchFamily="49" charset="-122"/>
                <a:ea typeface="楷体" panose="02010609060101010101" pitchFamily="49" charset="-122"/>
                <a:cs typeface="楷体" panose="02010609060101010101" pitchFamily="49" charset="-122"/>
              </a:rPr>
              <a:t>材料三：西班牙和葡萄牙的殖民统治崩溃后，欧美列强主要是</a:t>
            </a:r>
            <a:r>
              <a:rPr lang="zh-CN" altLang="en-US" sz="2400">
                <a:solidFill>
                  <a:srgbClr val="FF0000"/>
                </a:solidFill>
                <a:latin typeface="楷体" panose="02010609060101010101" pitchFamily="49" charset="-122"/>
                <a:ea typeface="楷体" panose="02010609060101010101" pitchFamily="49" charset="-122"/>
                <a:cs typeface="楷体" panose="02010609060101010101" pitchFamily="49" charset="-122"/>
              </a:rPr>
              <a:t>英美法德</a:t>
            </a:r>
            <a:r>
              <a:rPr lang="zh-CN" altLang="en-US" sz="2400">
                <a:latin typeface="楷体" panose="02010609060101010101" pitchFamily="49" charset="-122"/>
                <a:ea typeface="楷体" panose="02010609060101010101" pitchFamily="49" charset="-122"/>
                <a:cs typeface="楷体" panose="02010609060101010101" pitchFamily="49" charset="-122"/>
              </a:rPr>
              <a:t>等国的势力便伸向了拉丁美洲。许多拉美国家在经济上已成为英国的附庸；美国利用其有利的地理条件以武力攫取欧美国家尤其是墨西哥的大片领土，同时对拉美各国在政治上加强控制，诸如提出了泛美主义，建立泛美同盟等；从</a:t>
            </a:r>
            <a:r>
              <a:rPr lang="en-US" altLang="zh-CN" sz="2400">
                <a:latin typeface="楷体" panose="02010609060101010101" pitchFamily="49" charset="-122"/>
                <a:ea typeface="楷体" panose="02010609060101010101" pitchFamily="49" charset="-122"/>
                <a:cs typeface="楷体" panose="02010609060101010101" pitchFamily="49" charset="-122"/>
              </a:rPr>
              <a:t>19</a:t>
            </a:r>
            <a:r>
              <a:rPr lang="zh-CN" altLang="en-US" sz="2400">
                <a:latin typeface="楷体" panose="02010609060101010101" pitchFamily="49" charset="-122"/>
                <a:ea typeface="楷体" panose="02010609060101010101" pitchFamily="49" charset="-122"/>
                <a:cs typeface="楷体" panose="02010609060101010101" pitchFamily="49" charset="-122"/>
              </a:rPr>
              <a:t>世纪</a:t>
            </a:r>
            <a:r>
              <a:rPr lang="en-US" altLang="zh-CN" sz="2400">
                <a:latin typeface="楷体" panose="02010609060101010101" pitchFamily="49" charset="-122"/>
                <a:ea typeface="楷体" panose="02010609060101010101" pitchFamily="49" charset="-122"/>
                <a:cs typeface="楷体" panose="02010609060101010101" pitchFamily="49" charset="-122"/>
              </a:rPr>
              <a:t>80</a:t>
            </a:r>
            <a:r>
              <a:rPr lang="zh-CN" altLang="en-US" sz="2400">
                <a:latin typeface="楷体" panose="02010609060101010101" pitchFamily="49" charset="-122"/>
                <a:ea typeface="楷体" panose="02010609060101010101" pitchFamily="49" charset="-122"/>
                <a:cs typeface="楷体" panose="02010609060101010101" pitchFamily="49" charset="-122"/>
              </a:rPr>
              <a:t>年代起，德国也加紧了对拉丁美洲的经济渗透</a:t>
            </a:r>
            <a:r>
              <a:rPr lang="zh-CN" altLang="en-US" sz="2400" smtClean="0">
                <a:latin typeface="楷体" panose="02010609060101010101" pitchFamily="49" charset="-122"/>
                <a:ea typeface="楷体" panose="02010609060101010101" pitchFamily="49" charset="-122"/>
                <a:cs typeface="楷体" panose="02010609060101010101" pitchFamily="49" charset="-122"/>
              </a:rPr>
              <a:t>。</a:t>
            </a:r>
            <a:endParaRPr lang="zh-CN" altLang="en-US" sz="2400">
              <a:latin typeface="楷体" panose="02010609060101010101" pitchFamily="49" charset="-122"/>
              <a:ea typeface="楷体" panose="02010609060101010101" pitchFamily="49" charset="-122"/>
              <a:cs typeface="楷体" panose="02010609060101010101" pitchFamily="49" charset="-122"/>
            </a:endParaRPr>
          </a:p>
        </p:txBody>
      </p:sp>
      <p:sp>
        <p:nvSpPr>
          <p:cNvPr id="14" name="文本框 13"/>
          <p:cNvSpPr txBox="1"/>
          <p:nvPr/>
        </p:nvSpPr>
        <p:spPr>
          <a:xfrm>
            <a:off x="2377440" y="2516505"/>
            <a:ext cx="6366510" cy="521970"/>
          </a:xfrm>
          <a:prstGeom prst="rect">
            <a:avLst/>
          </a:prstGeom>
          <a:solidFill>
            <a:srgbClr val="FFFF00"/>
          </a:solidFill>
        </p:spPr>
        <p:txBody>
          <a:bodyPr wrap="square" lIns="91440" tIns="45720" rIns="91440" bIns="45720">
            <a:spAutoFit/>
          </a:bodyPr>
          <a:lstStyle>
            <a:defPPr>
              <a:defRPr lang="zh-CN"/>
            </a:defPPr>
            <a:lvl1pPr marR="0" lvl="0" indent="0" fontAlgn="auto">
              <a:lnSpc>
                <a:spcPct val="100000"/>
              </a:lnSpc>
              <a:spcBef>
                <a:spcPct val="0"/>
              </a:spcBef>
              <a:spcAft>
                <a:spcPct val="0"/>
              </a:spcAft>
              <a:buClrTx/>
              <a:buSzTx/>
              <a:buFontTx/>
              <a:buNone/>
              <a:defRPr kumimoji="0" sz="3200" b="0" i="0" u="none" strike="noStrike" kern="0" cap="none" spc="0" normalizeH="0" baseline="0">
                <a:ln>
                  <a:noFill/>
                </a:ln>
                <a:solidFill>
                  <a:srgbClr val="000000"/>
                </a:solidFill>
                <a:effectLst/>
                <a:uLnTx/>
                <a:uFillTx/>
                <a:latin typeface="黑体" panose="02010609060101010101" charset="-122"/>
                <a:ea typeface="黑体" panose="02010609060101010101" charset="-122"/>
              </a:defRPr>
            </a:lvl1pPr>
          </a:lstStyle>
          <a:p>
            <a:r>
              <a:rPr lang="zh-CN" altLang="en-US" sz="2800"/>
              <a:t>外部：英美等国的经济侵略和政治渗透</a:t>
            </a:r>
            <a:endParaRPr lang="zh-CN" altLang="en-US"/>
          </a:p>
        </p:txBody>
      </p:sp>
      <p:sp>
        <p:nvSpPr>
          <p:cNvPr id="17" name="Text Box 5"/>
          <p:cNvSpPr txBox="1">
            <a:spLocks noChangeArrowheads="1"/>
          </p:cNvSpPr>
          <p:nvPr/>
        </p:nvSpPr>
        <p:spPr bwMode="auto">
          <a:xfrm>
            <a:off x="422910" y="6186805"/>
            <a:ext cx="10810875" cy="501650"/>
          </a:xfrm>
          <a:prstGeom prst="rect">
            <a:avLst/>
          </a:prstGeom>
          <a:solidFill>
            <a:srgbClr val="FFFF00"/>
          </a:solidFill>
          <a:ln w="9525">
            <a:noFill/>
            <a:miter lim="800000"/>
          </a:ln>
        </p:spPr>
        <p:txBody>
          <a:bodyPr wrap="square">
            <a:spAutoFit/>
          </a:bodyPr>
          <a:lstStyle/>
          <a:p>
            <a:pPr eaLnBrk="1" hangingPunct="1">
              <a:buFont typeface="Arial" panose="020b0604020202020204" pitchFamily="34" charset="0"/>
              <a:buNone/>
            </a:pPr>
            <a:r>
              <a:rPr lang="zh-CN" altLang="en-US" sz="2665" b="1">
                <a:solidFill>
                  <a:srgbClr val="FF0000"/>
                </a:solidFill>
                <a:latin typeface="楷体" panose="02010609060101010101" pitchFamily="49" charset="-122"/>
                <a:ea typeface="楷体" panose="02010609060101010101" pitchFamily="49" charset="-122"/>
              </a:rPr>
              <a:t>内忧外患，反帝反封建的民主革命任务尚未完成</a:t>
            </a:r>
            <a:r>
              <a:rPr lang="zh-CN" altLang="en-US" sz="2665" b="1" smtClean="0">
                <a:solidFill>
                  <a:srgbClr val="FF0000"/>
                </a:solidFill>
                <a:latin typeface="楷体" panose="02010609060101010101" pitchFamily="49" charset="-122"/>
                <a:ea typeface="楷体" panose="02010609060101010101" pitchFamily="49" charset="-122"/>
              </a:rPr>
              <a:t>，实</a:t>
            </a:r>
            <a:r>
              <a:rPr lang="zh-CN" altLang="en-US" sz="2665" b="1">
                <a:solidFill>
                  <a:srgbClr val="FF0000"/>
                </a:solidFill>
                <a:latin typeface="楷体" panose="02010609060101010101" pitchFamily="49" charset="-122"/>
                <a:ea typeface="楷体" panose="02010609060101010101" pitchFamily="49" charset="-122"/>
              </a:rPr>
              <a:t>际上仍是半殖民地</a:t>
            </a:r>
            <a:endParaRPr lang="zh-CN" altLang="en-US" sz="2665" b="1" smtClean="0">
              <a:solidFill>
                <a:srgbClr val="FF0000"/>
              </a:solidFill>
              <a:latin typeface="楷体" panose="02010609060101010101" pitchFamily="49" charset="-122"/>
              <a:ea typeface="楷体" panose="02010609060101010101" pitchFamily="49" charset="-122"/>
            </a:endParaRPr>
          </a:p>
        </p:txBody>
      </p:sp>
      <p:pic>
        <p:nvPicPr>
          <p:cNvPr id="7" name="_x0000377" descr="image378"/>
          <p:cNvPicPr>
            <a:picLocks noChangeAspect="1" noChangeArrowheads="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bwMode="auto">
          <a:xfrm>
            <a:off x="188807" y="3304540"/>
            <a:ext cx="4673600" cy="2440093"/>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031740" y="3304540"/>
            <a:ext cx="6574155" cy="2306955"/>
          </a:xfrm>
          <a:prstGeom prst="rect">
            <a:avLst/>
          </a:prstGeom>
          <a:ln>
            <a:solidFill>
              <a:srgbClr val="C00000"/>
            </a:solidFill>
          </a:ln>
        </p:spPr>
        <p:txBody>
          <a:bodyPr wrap="square">
            <a:spAutoFit/>
          </a:bodyPr>
          <a:lstStyle/>
          <a:p>
            <a:pPr marL="301625" algn="l">
              <a:spcBef>
                <a:spcPts val="600"/>
              </a:spcBef>
            </a:pPr>
            <a:r>
              <a:rPr lang="zh-CN" altLang="zh-CN" sz="2400" kern="100" smtClean="0">
                <a:latin typeface="楷体" panose="02010609060101010101" pitchFamily="49" charset="-122"/>
                <a:ea typeface="楷体" panose="02010609060101010101" pitchFamily="49" charset="-122"/>
              </a:rPr>
              <a:t>美</a:t>
            </a:r>
            <a:r>
              <a:rPr lang="zh-CN" altLang="zh-CN" sz="2400" kern="100">
                <a:latin typeface="楷体" panose="02010609060101010101" pitchFamily="49" charset="-122"/>
                <a:ea typeface="楷体" panose="02010609060101010101" pitchFamily="49" charset="-122"/>
              </a:rPr>
              <a:t>国对拉丁美洲觊觎已久，</a:t>
            </a:r>
            <a:r>
              <a:rPr lang="ru-RU" altLang="zh-CN" sz="2400" kern="100" smtClean="0">
                <a:latin typeface="楷体" panose="02010609060101010101" pitchFamily="49" charset="-122"/>
                <a:ea typeface="楷体" panose="02010609060101010101" pitchFamily="49" charset="-122"/>
              </a:rPr>
              <a:t>1823</a:t>
            </a:r>
            <a:r>
              <a:rPr lang="zh-CN" altLang="zh-CN" sz="2400" kern="100" smtClean="0">
                <a:latin typeface="楷体" panose="02010609060101010101" pitchFamily="49" charset="-122"/>
                <a:ea typeface="楷体" panose="02010609060101010101" pitchFamily="49" charset="-122"/>
              </a:rPr>
              <a:t>年，美</a:t>
            </a:r>
            <a:r>
              <a:rPr lang="zh-CN" altLang="zh-CN" sz="2400" kern="100">
                <a:latin typeface="楷体" panose="02010609060101010101" pitchFamily="49" charset="-122"/>
                <a:ea typeface="楷体" panose="02010609060101010101" pitchFamily="49" charset="-122"/>
              </a:rPr>
              <a:t>国总统</a:t>
            </a:r>
            <a:r>
              <a:rPr lang="zh-CN" altLang="zh-CN" sz="2400" kern="100">
                <a:solidFill>
                  <a:srgbClr val="FF0000"/>
                </a:solidFill>
                <a:latin typeface="楷体" panose="02010609060101010101" pitchFamily="49" charset="-122"/>
                <a:ea typeface="楷体" panose="02010609060101010101" pitchFamily="49" charset="-122"/>
              </a:rPr>
              <a:t>门</a:t>
            </a:r>
            <a:r>
              <a:rPr lang="zh-CN" altLang="zh-CN" sz="2400" kern="100" smtClean="0">
                <a:solidFill>
                  <a:srgbClr val="FF0000"/>
                </a:solidFill>
                <a:latin typeface="楷体" panose="02010609060101010101" pitchFamily="49" charset="-122"/>
                <a:ea typeface="楷体" panose="02010609060101010101" pitchFamily="49" charset="-122"/>
              </a:rPr>
              <a:t>罗发表宣言，宣称美洲是美洲人的美洲</a:t>
            </a:r>
            <a:r>
              <a:rPr lang="zh-CN" altLang="zh-CN" sz="2400" kern="100" smtClean="0">
                <a:latin typeface="楷体" panose="02010609060101010101" pitchFamily="49" charset="-122"/>
                <a:ea typeface="楷体" panose="02010609060101010101" pitchFamily="49" charset="-122"/>
              </a:rPr>
              <a:t>，企图将拉丁美洲视为自己</a:t>
            </a:r>
            <a:r>
              <a:rPr lang="zh-CN" altLang="zh-CN" sz="2400" kern="100">
                <a:latin typeface="楷体" panose="02010609060101010101" pitchFamily="49" charset="-122"/>
                <a:ea typeface="楷体" panose="02010609060101010101" pitchFamily="49" charset="-122"/>
              </a:rPr>
              <a:t>的势力范围。</a:t>
            </a:r>
            <a:r>
              <a:rPr lang="ru-RU" altLang="zh-CN" sz="2400" kern="100">
                <a:latin typeface="楷体" panose="02010609060101010101" pitchFamily="49" charset="-122"/>
                <a:ea typeface="楷体" panose="02010609060101010101" pitchFamily="49" charset="-122"/>
              </a:rPr>
              <a:t>19</a:t>
            </a:r>
            <a:r>
              <a:rPr lang="zh-CN" altLang="zh-CN" sz="2400" kern="100">
                <a:latin typeface="楷体" panose="02010609060101010101" pitchFamily="49" charset="-122"/>
                <a:ea typeface="楷体" panose="02010609060101010101" pitchFamily="49" charset="-122"/>
              </a:rPr>
              <a:t>世纪末</a:t>
            </a:r>
            <a:r>
              <a:rPr lang="ru-RU" altLang="zh-CN" sz="2400" kern="100">
                <a:latin typeface="楷体" panose="02010609060101010101" pitchFamily="49" charset="-122"/>
                <a:ea typeface="楷体" panose="02010609060101010101" pitchFamily="49" charset="-122"/>
              </a:rPr>
              <a:t>20</a:t>
            </a:r>
            <a:r>
              <a:rPr lang="zh-CN" altLang="zh-CN" sz="2400" kern="100">
                <a:latin typeface="楷体" panose="02010609060101010101" pitchFamily="49" charset="-122"/>
                <a:ea typeface="楷体" panose="02010609060101010101" pitchFamily="49" charset="-122"/>
              </a:rPr>
              <a:t>世纪初，美国在拉丁美洲经</a:t>
            </a:r>
            <a:r>
              <a:rPr lang="zh-CN" altLang="zh-CN" sz="2400" kern="100" smtClean="0">
                <a:latin typeface="楷体" panose="02010609060101010101" pitchFamily="49" charset="-122"/>
                <a:ea typeface="楷体" panose="02010609060101010101" pitchFamily="49" charset="-122"/>
              </a:rPr>
              <a:t>济渗</a:t>
            </a:r>
            <a:r>
              <a:rPr lang="zh-CN" altLang="zh-CN" sz="2400" kern="100">
                <a:latin typeface="楷体" panose="02010609060101010101" pitchFamily="49" charset="-122"/>
                <a:ea typeface="楷体" panose="02010609060101010101" pitchFamily="49" charset="-122"/>
              </a:rPr>
              <a:t>透的同时，武力干涉行动也越来越多，人们形象地称之</a:t>
            </a:r>
            <a:r>
              <a:rPr lang="zh-CN" altLang="zh-CN" sz="2400" kern="100" smtClean="0">
                <a:latin typeface="楷体" panose="02010609060101010101" pitchFamily="49" charset="-122"/>
                <a:ea typeface="楷体" panose="02010609060101010101" pitchFamily="49" charset="-122"/>
              </a:rPr>
              <a:t>为</a:t>
            </a:r>
            <a:r>
              <a:rPr lang="ru-RU" altLang="zh-CN" sz="2400" kern="100" smtClean="0">
                <a:solidFill>
                  <a:srgbClr val="FF0000"/>
                </a:solidFill>
                <a:latin typeface="楷体" panose="02010609060101010101" pitchFamily="49" charset="-122"/>
                <a:ea typeface="楷体" panose="02010609060101010101" pitchFamily="49" charset="-122"/>
              </a:rPr>
              <a:t>“</a:t>
            </a:r>
            <a:r>
              <a:rPr lang="zh-CN" altLang="zh-CN" sz="2400" kern="100">
                <a:solidFill>
                  <a:srgbClr val="FF0000"/>
                </a:solidFill>
                <a:latin typeface="楷体" panose="02010609060101010101" pitchFamily="49" charset="-122"/>
                <a:ea typeface="楷体" panose="02010609060101010101" pitchFamily="49" charset="-122"/>
              </a:rPr>
              <a:t>金元外交</a:t>
            </a:r>
            <a:r>
              <a:rPr lang="ru-RU" altLang="zh-CN" sz="2400" kern="100">
                <a:solidFill>
                  <a:srgbClr val="FF0000"/>
                </a:solidFill>
                <a:latin typeface="楷体" panose="02010609060101010101" pitchFamily="49" charset="-122"/>
                <a:ea typeface="楷体" panose="02010609060101010101" pitchFamily="49" charset="-122"/>
              </a:rPr>
              <a:t>”</a:t>
            </a:r>
            <a:r>
              <a:rPr lang="zh-CN" altLang="zh-CN" sz="2400" kern="100">
                <a:solidFill>
                  <a:srgbClr val="FF0000"/>
                </a:solidFill>
                <a:latin typeface="楷体" panose="02010609060101010101" pitchFamily="49" charset="-122"/>
                <a:ea typeface="楷体" panose="02010609060101010101" pitchFamily="49" charset="-122"/>
              </a:rPr>
              <a:t>和</a:t>
            </a:r>
            <a:r>
              <a:rPr lang="ru-RU" altLang="zh-CN" sz="2400" kern="100">
                <a:solidFill>
                  <a:srgbClr val="FF0000"/>
                </a:solidFill>
                <a:latin typeface="楷体" panose="02010609060101010101" pitchFamily="49" charset="-122"/>
                <a:ea typeface="楷体" panose="02010609060101010101" pitchFamily="49" charset="-122"/>
              </a:rPr>
              <a:t>“</a:t>
            </a:r>
            <a:r>
              <a:rPr lang="zh-CN" altLang="zh-CN" sz="2400" kern="100">
                <a:solidFill>
                  <a:srgbClr val="FF0000"/>
                </a:solidFill>
                <a:latin typeface="楷体" panose="02010609060101010101" pitchFamily="49" charset="-122"/>
                <a:ea typeface="楷体" panose="02010609060101010101" pitchFamily="49" charset="-122"/>
              </a:rPr>
              <a:t>大棒政策</a:t>
            </a:r>
            <a:r>
              <a:rPr lang="ru-RU" altLang="zh-CN" sz="2400" kern="100">
                <a:solidFill>
                  <a:srgbClr val="FF0000"/>
                </a:solidFill>
                <a:latin typeface="楷体" panose="02010609060101010101" pitchFamily="49" charset="-122"/>
                <a:ea typeface="楷体" panose="02010609060101010101" pitchFamily="49" charset="-122"/>
              </a:rPr>
              <a:t>”</a:t>
            </a:r>
            <a:r>
              <a:rPr lang="zh-CN" altLang="zh-CN" sz="2400" kern="100">
                <a:solidFill>
                  <a:srgbClr val="FF0000"/>
                </a:solidFill>
                <a:latin typeface="楷体" panose="02010609060101010101" pitchFamily="49" charset="-122"/>
                <a:ea typeface="楷体" panose="02010609060101010101" pitchFamily="49" charset="-122"/>
              </a:rPr>
              <a:t>。</a:t>
            </a:r>
            <a:endParaRPr lang="zh-CN" altLang="zh-CN" sz="2400" kern="100">
              <a:solidFill>
                <a:srgbClr val="FF0000"/>
              </a:solidFill>
              <a:latin typeface="楷体" panose="02010609060101010101" pitchFamily="49" charset="-122"/>
              <a:ea typeface="楷体" panose="02010609060101010101" pitchFamily="49" charset="-122"/>
              <a:cs typeface="Times New Roman" panose="02020603050405020304"/>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p:bldP spid="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01600" y="2927985"/>
            <a:ext cx="6299200" cy="2245360"/>
          </a:xfrm>
          <a:prstGeom prst="rect">
            <a:avLst/>
          </a:prstGeom>
          <a:noFill/>
        </p:spPr>
        <p:txBody>
          <a:bodyPr wrap="square" lIns="91440" tIns="45720" rIns="91440" bIns="45720" rtlCol="0" anchor="t">
            <a:spAutoFit/>
          </a:bodyPr>
          <a:lstStyle/>
          <a:p>
            <a:r>
              <a:rPr lang="zh-CN" altLang="en-US" sz="2800" b="1" smtClean="0">
                <a:latin typeface="楷体" panose="02010609060101010101" pitchFamily="49" charset="-122"/>
                <a:ea typeface="楷体" panose="02010609060101010101" pitchFamily="49" charset="-122"/>
                <a:cs typeface="楷体" panose="02010609060101010101" pitchFamily="49" charset="-122"/>
                <a:sym typeface="+mn-ea"/>
              </a:rPr>
              <a:t>（</a:t>
            </a:r>
            <a:r>
              <a:rPr lang="en-US" altLang="zh-CN" sz="2800" b="1">
                <a:latin typeface="楷体" panose="02010609060101010101" pitchFamily="49" charset="-122"/>
                <a:ea typeface="楷体" panose="02010609060101010101" pitchFamily="49" charset="-122"/>
                <a:cs typeface="楷体" panose="02010609060101010101" pitchFamily="49" charset="-122"/>
                <a:sym typeface="+mn-ea"/>
              </a:rPr>
              <a:t>2</a:t>
            </a:r>
            <a:r>
              <a:rPr lang="zh-CN" altLang="en-US" sz="2800" b="1" smtClean="0">
                <a:latin typeface="楷体" panose="02010609060101010101" pitchFamily="49" charset="-122"/>
                <a:ea typeface="楷体" panose="02010609060101010101" pitchFamily="49" charset="-122"/>
                <a:cs typeface="楷体" panose="02010609060101010101" pitchFamily="49" charset="-122"/>
                <a:sym typeface="+mn-ea"/>
              </a:rPr>
              <a:t>）墨西哥</a:t>
            </a:r>
            <a:endParaRPr lang="en-US" altLang="zh-CN" sz="2800" b="1" smtClean="0">
              <a:latin typeface="楷体" panose="02010609060101010101" pitchFamily="49" charset="-122"/>
              <a:ea typeface="楷体" panose="02010609060101010101" pitchFamily="49" charset="-122"/>
              <a:cs typeface="楷体" panose="02010609060101010101" pitchFamily="49" charset="-122"/>
              <a:sym typeface="+mn-ea"/>
            </a:endParaRPr>
          </a:p>
          <a:p>
            <a:r>
              <a:rPr lang="zh-CN" altLang="en-US" sz="2800" b="1" smtClean="0">
                <a:latin typeface="楷体" panose="02010609060101010101" pitchFamily="49" charset="-122"/>
                <a:ea typeface="楷体" panose="02010609060101010101" pitchFamily="49" charset="-122"/>
                <a:cs typeface="楷体" panose="02010609060101010101" pitchFamily="49" charset="-122"/>
                <a:sym typeface="+mn-ea"/>
              </a:rPr>
              <a:t>1910年</a:t>
            </a:r>
            <a:r>
              <a:rPr lang="zh-CN" altLang="en-US" sz="2800" b="1">
                <a:latin typeface="楷体" panose="02010609060101010101" pitchFamily="49" charset="-122"/>
                <a:ea typeface="楷体" panose="02010609060101010101" pitchFamily="49" charset="-122"/>
                <a:cs typeface="楷体" panose="02010609060101010101" pitchFamily="49" charset="-122"/>
                <a:sym typeface="+mn-ea"/>
              </a:rPr>
              <a:t>墨西哥爆发</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资产阶级革命</a:t>
            </a:r>
            <a:r>
              <a:rPr lang="zh-CN" altLang="en-US" sz="2800" b="1">
                <a:latin typeface="楷体" panose="02010609060101010101" pitchFamily="49" charset="-122"/>
                <a:ea typeface="楷体" panose="02010609060101010101" pitchFamily="49" charset="-122"/>
                <a:cs typeface="楷体" panose="02010609060101010101" pitchFamily="49" charset="-122"/>
                <a:sym typeface="+mn-ea"/>
              </a:rPr>
              <a:t>。在农民起义军的支持下，墨西哥人民推翻本国独裁</a:t>
            </a:r>
            <a:r>
              <a:rPr lang="zh-CN" altLang="en-US" sz="2800" b="1" smtClean="0">
                <a:latin typeface="楷体" panose="02010609060101010101" pitchFamily="49" charset="-122"/>
                <a:ea typeface="楷体" panose="02010609060101010101" pitchFamily="49" charset="-122"/>
                <a:cs typeface="楷体" panose="02010609060101010101" pitchFamily="49" charset="-122"/>
                <a:sym typeface="+mn-ea"/>
              </a:rPr>
              <a:t>统治</a:t>
            </a:r>
            <a:r>
              <a:rPr lang="zh-CN" altLang="en-US" sz="28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1917 </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年墨西哥仍颁布了</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资产阶级宪法。</a:t>
            </a:r>
            <a:endPar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8" name="文本框 7"/>
          <p:cNvSpPr txBox="1"/>
          <p:nvPr/>
        </p:nvSpPr>
        <p:spPr>
          <a:xfrm>
            <a:off x="276225" y="232410"/>
            <a:ext cx="5137785" cy="460375"/>
          </a:xfrm>
          <a:prstGeom prst="rect">
            <a:avLst/>
          </a:prstGeom>
          <a:solidFill>
            <a:schemeClr val="accent2">
              <a:lumMod val="20000"/>
              <a:lumOff val="80000"/>
            </a:schemeClr>
          </a:solidFill>
        </p:spPr>
        <p:txBody>
          <a:bodyPr wrap="square" lIns="91440" tIns="45720" rIns="91440" bIns="45720"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zh-CN" altLang="en-US" sz="2400" smtClean="0">
                <a:sym typeface="+mn-ea"/>
              </a:rPr>
              <a:t>2.19世纪末20世纪初的民族民主革命</a:t>
            </a:r>
            <a:endParaRPr lang="zh-CN" altLang="en-US" sz="3200" smtClean="0">
              <a:sym typeface="+mn-ea"/>
            </a:endParaRPr>
          </a:p>
        </p:txBody>
      </p:sp>
      <p:sp>
        <p:nvSpPr>
          <p:cNvPr id="2" name="矩形 1"/>
          <p:cNvSpPr/>
          <p:nvPr/>
        </p:nvSpPr>
        <p:spPr>
          <a:xfrm>
            <a:off x="101600" y="1125848"/>
            <a:ext cx="6096000" cy="1383665"/>
          </a:xfrm>
          <a:prstGeom prst="rect">
            <a:avLst/>
          </a:prstGeom>
        </p:spPr>
        <p:txBody>
          <a:bodyPr lIns="91440" tIns="45720" rIns="91440" bIns="45720">
            <a:spAutoFit/>
          </a:bodyPr>
          <a:lstStyle/>
          <a:p>
            <a:pPr lvl="0"/>
            <a:r>
              <a:rPr lang="zh-CN" altLang="en-US" sz="2800" b="1" smtClean="0">
                <a:latin typeface="楷体" panose="02010609060101010101" pitchFamily="49" charset="-122"/>
                <a:ea typeface="楷体" panose="02010609060101010101" pitchFamily="49" charset="-122"/>
                <a:cs typeface="楷体" panose="02010609060101010101" pitchFamily="49" charset="-122"/>
              </a:rPr>
              <a:t>（</a:t>
            </a:r>
            <a:r>
              <a:rPr lang="en-US" altLang="zh-CN" sz="2800" b="1" smtClean="0">
                <a:latin typeface="楷体" panose="02010609060101010101" pitchFamily="49" charset="-122"/>
                <a:ea typeface="楷体" panose="02010609060101010101" pitchFamily="49" charset="-122"/>
                <a:cs typeface="楷体" panose="02010609060101010101" pitchFamily="49" charset="-122"/>
              </a:rPr>
              <a:t>1</a:t>
            </a:r>
            <a:r>
              <a:rPr lang="zh-CN" altLang="en-US" sz="2800" b="1" smtClean="0">
                <a:latin typeface="楷体" panose="02010609060101010101" pitchFamily="49" charset="-122"/>
                <a:ea typeface="楷体" panose="02010609060101010101" pitchFamily="49" charset="-122"/>
                <a:cs typeface="楷体" panose="02010609060101010101" pitchFamily="49" charset="-122"/>
              </a:rPr>
              <a:t>）巴西：1889年</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11月15日</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，丰塞卡将军发动政变，推翻佩德罗二世</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en-US" altLang="zh-CN" sz="2665" smtClean="0"/>
              <a:t> </a:t>
            </a:r>
            <a:r>
              <a:rPr lang="zh-CN" altLang="en-US" sz="2665" smtClean="0"/>
              <a:t>废除奴隶制度和君主制，</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建</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立</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rPr>
              <a:t>巴西共和国。</a:t>
            </a:r>
            <a:endPar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pic>
        <p:nvPicPr>
          <p:cNvPr id="9" name="图片 8"/>
          <p:cNvPicPr>
            <a:picLocks noChangeAspect="1"/>
          </p:cNvPicPr>
          <p:nvPr/>
        </p:nvPicPr>
        <p:blipFill>
          <a:blip r:embed="rId2"/>
          <a:stretch>
            <a:fillRect/>
          </a:stretch>
        </p:blipFill>
        <p:spPr>
          <a:xfrm>
            <a:off x="7416800" y="889000"/>
            <a:ext cx="3416300" cy="4711700"/>
          </a:xfrm>
          <a:prstGeom prst="rect">
            <a:avLst/>
          </a:prstGeom>
        </p:spPr>
      </p:pic>
      <p:sp>
        <p:nvSpPr>
          <p:cNvPr id="10" name="矩形 9"/>
          <p:cNvSpPr/>
          <p:nvPr/>
        </p:nvSpPr>
        <p:spPr>
          <a:xfrm>
            <a:off x="6807200" y="5765800"/>
            <a:ext cx="4978400" cy="829945"/>
          </a:xfrm>
          <a:prstGeom prst="rect">
            <a:avLst/>
          </a:prstGeom>
        </p:spPr>
        <p:txBody>
          <a:bodyPr wrap="square">
            <a:spAutoFit/>
          </a:bodyPr>
          <a:lstStyle/>
          <a:p>
            <a:r>
              <a:rPr lang="zh-CN" altLang="en-US" sz="24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伊达尔哥，</a:t>
            </a:r>
            <a:r>
              <a:rPr lang="zh-CN" altLang="en-US" sz="2400" b="1" smtClean="0">
                <a:latin typeface="楷体" panose="02010609060101010101" pitchFamily="49" charset="-122"/>
                <a:ea typeface="楷体" panose="02010609060101010101" pitchFamily="49" charset="-122"/>
                <a:cs typeface="楷体" panose="02010609060101010101" pitchFamily="49" charset="-122"/>
              </a:rPr>
              <a:t>墨西哥独立战争最早的领导人，被尊称为</a:t>
            </a:r>
            <a:r>
              <a:rPr lang="zh-CN" altLang="en-US" sz="24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墨西哥“国父”</a:t>
            </a:r>
            <a:endParaRPr lang="zh-CN" altLang="en-US" sz="2400"/>
          </a:p>
        </p:txBody>
      </p:sp>
      <p:sp>
        <p:nvSpPr>
          <p:cNvPr id="11" name="TextBox 10"/>
          <p:cNvSpPr txBox="1"/>
          <p:nvPr/>
        </p:nvSpPr>
        <p:spPr>
          <a:xfrm>
            <a:off x="276225" y="5600700"/>
            <a:ext cx="4145280" cy="460375"/>
          </a:xfrm>
          <a:prstGeom prst="rect">
            <a:avLst/>
          </a:prstGeom>
          <a:solidFill>
            <a:srgbClr val="FFFF00"/>
          </a:solidFill>
        </p:spPr>
        <p:txBody>
          <a:bodyPr wrap="none" rtlCol="0">
            <a:spAutoFit/>
          </a:bodyPr>
          <a:lstStyle/>
          <a:p>
            <a:r>
              <a:rPr lang="zh-CN" altLang="en-US" sz="2400" smtClean="0"/>
              <a:t>性质：资产阶级民族民主革命</a:t>
            </a:r>
            <a:endParaRPr lang="zh-CN" altLang="en-US" sz="2400"/>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10" grpId="0"/>
      <p:bldP spid="11"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04800" y="1133476"/>
            <a:ext cx="7764780" cy="953135"/>
          </a:xfrm>
          <a:prstGeom prst="rect">
            <a:avLst/>
          </a:prstGeom>
          <a:noFill/>
        </p:spPr>
        <p:txBody>
          <a:bodyPr wrap="square" lIns="91440" tIns="45720" rIns="91440" bIns="45720" rtlCol="0" anchor="t">
            <a:spAutoFit/>
          </a:bodyPr>
          <a:lstStyle/>
          <a:p>
            <a:r>
              <a:rPr lang="en-US" altLang="zh-CN" sz="2800" b="1">
                <a:latin typeface="楷体" panose="02010609060101010101" pitchFamily="49" charset="-122"/>
                <a:ea typeface="楷体" panose="02010609060101010101" pitchFamily="49" charset="-122"/>
                <a:cs typeface="楷体" panose="02010609060101010101" pitchFamily="49" charset="-122"/>
              </a:rPr>
              <a:t> </a:t>
            </a:r>
            <a:endParaRPr lang="zh-CN" altLang="en-US" sz="2800" b="1">
              <a:latin typeface="楷体" panose="02010609060101010101" pitchFamily="49" charset="-122"/>
              <a:ea typeface="楷体" panose="02010609060101010101" pitchFamily="49" charset="-122"/>
              <a:cs typeface="楷体" panose="02010609060101010101" pitchFamily="49" charset="-122"/>
            </a:endParaRPr>
          </a:p>
          <a:p>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rPr>
              <a:t>    </a:t>
            </a:r>
            <a:endParaRPr lang="zh-CN" altLang="en-US" sz="2800" b="1">
              <a:latin typeface="楷体" panose="02010609060101010101" pitchFamily="49" charset="-122"/>
              <a:ea typeface="楷体" panose="02010609060101010101" pitchFamily="49" charset="-122"/>
              <a:cs typeface="楷体" panose="02010609060101010101" pitchFamily="49" charset="-122"/>
            </a:endParaRPr>
          </a:p>
        </p:txBody>
      </p:sp>
      <p:sp>
        <p:nvSpPr>
          <p:cNvPr id="7" name="矩形 6"/>
          <p:cNvSpPr/>
          <p:nvPr/>
        </p:nvSpPr>
        <p:spPr>
          <a:xfrm>
            <a:off x="508000" y="5337810"/>
            <a:ext cx="11089892" cy="953135"/>
          </a:xfrm>
          <a:prstGeom prst="rect">
            <a:avLst/>
          </a:prstGeom>
          <a:solidFill>
            <a:srgbClr val="FFFF00"/>
          </a:solidFill>
        </p:spPr>
        <p:txBody>
          <a:bodyPr wrap="square" lIns="91440" tIns="45720" rIns="91440" bIns="45720">
            <a:spAutoFit/>
          </a:bodyPr>
          <a:lstStyle/>
          <a:p>
            <a:pPr lvl="0"/>
            <a:r>
              <a:rPr lang="zh-CN" altLang="en-US" sz="2800" b="1" smtClean="0">
                <a:latin typeface="楷体" panose="02010609060101010101" pitchFamily="49" charset="-122"/>
                <a:ea typeface="楷体" panose="02010609060101010101" pitchFamily="49" charset="-122"/>
                <a:cs typeface="楷体" panose="02010609060101010101" pitchFamily="49" charset="-122"/>
                <a:sym typeface="+mn-ea"/>
              </a:rPr>
              <a:t>意义：宪法</a:t>
            </a:r>
            <a:r>
              <a:rPr lang="zh-CN" altLang="en-US" sz="2800" b="1">
                <a:latin typeface="楷体" panose="02010609060101010101" pitchFamily="49" charset="-122"/>
                <a:ea typeface="楷体" panose="02010609060101010101" pitchFamily="49" charset="-122"/>
                <a:cs typeface="楷体" panose="02010609060101010101" pitchFamily="49" charset="-122"/>
                <a:sym typeface="+mn-ea"/>
              </a:rPr>
              <a:t>一定程度上反映了革命的成果，体现了资产阶级民主原则，为墨西哥人民进一步争取民主和进步奠定了基础。</a:t>
            </a:r>
            <a:endParaRPr lang="zh-CN" altLang="en-US" sz="2800" b="1">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 name="矩形 1"/>
          <p:cNvSpPr/>
          <p:nvPr/>
        </p:nvSpPr>
        <p:spPr>
          <a:xfrm>
            <a:off x="177165" y="574675"/>
            <a:ext cx="11751311" cy="4232910"/>
          </a:xfrm>
          <a:prstGeom prst="rect">
            <a:avLst/>
          </a:prstGeom>
        </p:spPr>
        <p:txBody>
          <a:bodyPr wrap="square" lIns="91440" tIns="45720" rIns="91440" bIns="45720">
            <a:spAutoFit/>
          </a:bodyPr>
          <a:lstStyle/>
          <a:p>
            <a:pPr indent="201295">
              <a:lnSpc>
                <a:spcPct val="120000"/>
              </a:lnSpc>
              <a:tabLst>
                <a:tab pos="1971675"/>
              </a:tabLst>
            </a:pPr>
            <a:r>
              <a:rPr lang="zh-CN" altLang="en-US" sz="2265" b="1" smtClean="0">
                <a:latin typeface="楷体" panose="02010609060101010101" pitchFamily="49" charset="-122"/>
                <a:ea typeface="楷体" panose="02010609060101010101" pitchFamily="49" charset="-122"/>
              </a:rPr>
              <a:t>史料阅读：</a:t>
            </a:r>
            <a:endParaRPr lang="en-US" altLang="zh-CN" sz="2265" b="1" smtClean="0">
              <a:latin typeface="楷体" panose="02010609060101010101" pitchFamily="49" charset="-122"/>
              <a:ea typeface="楷体" panose="02010609060101010101" pitchFamily="49" charset="-122"/>
            </a:endParaRPr>
          </a:p>
          <a:p>
            <a:pPr indent="201295">
              <a:lnSpc>
                <a:spcPct val="120000"/>
              </a:lnSpc>
              <a:tabLst>
                <a:tab pos="1971675"/>
              </a:tabLst>
            </a:pPr>
            <a:r>
              <a:rPr lang="en-US" altLang="zh-CN" sz="2265" b="1" smtClean="0">
                <a:latin typeface="楷体" panose="02010609060101010101" pitchFamily="49" charset="-122"/>
                <a:ea typeface="楷体" panose="02010609060101010101" pitchFamily="49" charset="-122"/>
              </a:rPr>
              <a:t>   </a:t>
            </a:r>
            <a:r>
              <a:rPr lang="zh-CN" altLang="zh-CN" sz="2265" smtClean="0">
                <a:latin typeface="楷体" panose="02010609060101010101" pitchFamily="49" charset="-122"/>
                <a:ea typeface="楷体" panose="02010609060101010101" pitchFamily="49" charset="-122"/>
              </a:rPr>
              <a:t>第</a:t>
            </a:r>
            <a:r>
              <a:rPr lang="zh-CN" altLang="zh-CN" sz="2265">
                <a:latin typeface="楷体" panose="02010609060101010101" pitchFamily="49" charset="-122"/>
                <a:ea typeface="楷体" panose="02010609060101010101" pitchFamily="49" charset="-122"/>
              </a:rPr>
              <a:t>一条，在墨西哥合众国，</a:t>
            </a:r>
            <a:r>
              <a:rPr lang="zh-CN" altLang="zh-CN" sz="2265">
                <a:solidFill>
                  <a:srgbClr val="FF0000"/>
                </a:solidFill>
                <a:latin typeface="楷体" panose="02010609060101010101" pitchFamily="49" charset="-122"/>
                <a:ea typeface="楷体" panose="02010609060101010101" pitchFamily="49" charset="-122"/>
              </a:rPr>
              <a:t>任何个人均享有本宪法富裕的权力保障</a:t>
            </a:r>
            <a:r>
              <a:rPr lang="zh-CN" altLang="zh-CN" sz="2265" smtClean="0">
                <a:latin typeface="楷体" panose="02010609060101010101" pitchFamily="49" charset="-122"/>
                <a:ea typeface="楷体" panose="02010609060101010101" pitchFamily="49" charset="-122"/>
              </a:rPr>
              <a:t>……</a:t>
            </a:r>
            <a:endParaRPr lang="en-US" altLang="zh-CN" sz="2265" smtClean="0">
              <a:latin typeface="楷体" panose="02010609060101010101" pitchFamily="49" charset="-122"/>
              <a:ea typeface="楷体" panose="02010609060101010101" pitchFamily="49" charset="-122"/>
            </a:endParaRPr>
          </a:p>
          <a:p>
            <a:pPr indent="201295">
              <a:lnSpc>
                <a:spcPct val="120000"/>
              </a:lnSpc>
              <a:tabLst>
                <a:tab pos="1971675"/>
              </a:tabLst>
            </a:pPr>
            <a:r>
              <a:rPr lang="en-US" altLang="zh-CN" sz="2265" smtClean="0">
                <a:latin typeface="楷体" panose="02010609060101010101" pitchFamily="49" charset="-122"/>
                <a:ea typeface="楷体" panose="02010609060101010101" pitchFamily="49" charset="-122"/>
              </a:rPr>
              <a:t>   </a:t>
            </a:r>
            <a:r>
              <a:rPr lang="zh-CN" altLang="zh-CN" sz="2265" smtClean="0">
                <a:latin typeface="楷体" panose="02010609060101010101" pitchFamily="49" charset="-122"/>
                <a:ea typeface="楷体" panose="02010609060101010101" pitchFamily="49" charset="-122"/>
              </a:rPr>
              <a:t>第二</a:t>
            </a:r>
            <a:r>
              <a:rPr lang="zh-CN" altLang="zh-CN" sz="2265">
                <a:latin typeface="楷体" panose="02010609060101010101" pitchFamily="49" charset="-122"/>
                <a:ea typeface="楷体" panose="02010609060101010101" pitchFamily="49" charset="-122"/>
              </a:rPr>
              <a:t>条，墨西哥合众国</a:t>
            </a:r>
            <a:r>
              <a:rPr lang="zh-CN" altLang="zh-CN" sz="2265">
                <a:solidFill>
                  <a:srgbClr val="FF0000"/>
                </a:solidFill>
                <a:latin typeface="楷体" panose="02010609060101010101" pitchFamily="49" charset="-122"/>
                <a:ea typeface="楷体" panose="02010609060101010101" pitchFamily="49" charset="-122"/>
              </a:rPr>
              <a:t>禁止奴隶贸易</a:t>
            </a:r>
            <a:r>
              <a:rPr lang="zh-CN" altLang="zh-CN" sz="2265">
                <a:latin typeface="楷体" panose="02010609060101010101" pitchFamily="49" charset="-122"/>
                <a:ea typeface="楷体" panose="02010609060101010101" pitchFamily="49" charset="-122"/>
              </a:rPr>
              <a:t>……</a:t>
            </a:r>
            <a:endParaRPr lang="zh-CN" altLang="zh-CN" sz="2265">
              <a:latin typeface="楷体" panose="02010609060101010101" pitchFamily="49" charset="-122"/>
              <a:ea typeface="楷体" panose="02010609060101010101" pitchFamily="49" charset="-122"/>
            </a:endParaRPr>
          </a:p>
          <a:p>
            <a:pPr indent="250825">
              <a:lnSpc>
                <a:spcPct val="120000"/>
              </a:lnSpc>
              <a:tabLst>
                <a:tab pos="1971675"/>
              </a:tabLst>
            </a:pPr>
            <a:r>
              <a:rPr lang="en-US" altLang="zh-CN" sz="2265">
                <a:latin typeface="楷体" panose="02010609060101010101" pitchFamily="49" charset="-122"/>
                <a:ea typeface="楷体" panose="02010609060101010101" pitchFamily="49" charset="-122"/>
              </a:rPr>
              <a:t>  </a:t>
            </a:r>
            <a:r>
              <a:rPr lang="en-US" altLang="zh-CN" sz="2265" smtClean="0">
                <a:latin typeface="楷体" panose="02010609060101010101" pitchFamily="49" charset="-122"/>
                <a:ea typeface="楷体" panose="02010609060101010101" pitchFamily="49" charset="-122"/>
              </a:rPr>
              <a:t> </a:t>
            </a:r>
            <a:r>
              <a:rPr lang="zh-CN" altLang="zh-CN" sz="2265" smtClean="0">
                <a:latin typeface="楷体" panose="02010609060101010101" pitchFamily="49" charset="-122"/>
                <a:ea typeface="楷体" panose="02010609060101010101" pitchFamily="49" charset="-122"/>
              </a:rPr>
              <a:t>第二十七</a:t>
            </a:r>
            <a:r>
              <a:rPr lang="zh-CN" altLang="zh-CN" sz="2265">
                <a:latin typeface="楷体" panose="02010609060101010101" pitchFamily="49" charset="-122"/>
                <a:ea typeface="楷体" panose="02010609060101010101" pitchFamily="49" charset="-122"/>
              </a:rPr>
              <a:t>条</a:t>
            </a:r>
            <a:r>
              <a:rPr lang="en-US" altLang="zh-CN" sz="2265">
                <a:latin typeface="楷体" panose="02010609060101010101" pitchFamily="49" charset="-122"/>
                <a:ea typeface="楷体" panose="02010609060101010101" pitchFamily="49" charset="-122"/>
              </a:rPr>
              <a:t>  </a:t>
            </a:r>
            <a:r>
              <a:rPr lang="zh-CN" altLang="zh-CN" sz="2265">
                <a:solidFill>
                  <a:srgbClr val="FF0000"/>
                </a:solidFill>
                <a:latin typeface="楷体" panose="02010609060101010101" pitchFamily="49" charset="-122"/>
                <a:ea typeface="楷体" panose="02010609060101010101" pitchFamily="49" charset="-122"/>
              </a:rPr>
              <a:t>国家领土范围内土地与水流之所有权本属国家</a:t>
            </a:r>
            <a:r>
              <a:rPr lang="zh-CN" altLang="zh-CN" sz="2265">
                <a:latin typeface="楷体" panose="02010609060101010101" pitchFamily="49" charset="-122"/>
                <a:ea typeface="楷体" panose="02010609060101010101" pitchFamily="49" charset="-122"/>
              </a:rPr>
              <a:t>……国家在任何时候皆有权利对私产加以限制……应采取措施以</a:t>
            </a:r>
            <a:r>
              <a:rPr lang="zh-CN" altLang="zh-CN" sz="2265">
                <a:solidFill>
                  <a:srgbClr val="FF0000"/>
                </a:solidFill>
                <a:latin typeface="楷体" panose="02010609060101010101" pitchFamily="49" charset="-122"/>
                <a:ea typeface="楷体" panose="02010609060101010101" pitchFamily="49" charset="-122"/>
              </a:rPr>
              <a:t>分散大地产；发展小土地持有制</a:t>
            </a:r>
            <a:r>
              <a:rPr lang="zh-CN" altLang="zh-CN" sz="2265">
                <a:latin typeface="楷体" panose="02010609060101010101" pitchFamily="49" charset="-122"/>
                <a:ea typeface="楷体" panose="02010609060101010101" pitchFamily="49" charset="-122"/>
              </a:rPr>
              <a:t>……一切矿物，或存在于矿脉、矿层、矿快或矿床中</a:t>
            </a:r>
            <a:r>
              <a:rPr lang="zh-CN" altLang="zh-CN" sz="2265" smtClean="0">
                <a:latin typeface="楷体" panose="02010609060101010101" pitchFamily="49" charset="-122"/>
                <a:ea typeface="楷体" panose="02010609060101010101" pitchFamily="49" charset="-122"/>
              </a:rPr>
              <a:t>构成</a:t>
            </a:r>
            <a:r>
              <a:rPr lang="zh-CN" altLang="zh-CN" sz="2265">
                <a:latin typeface="楷体" panose="02010609060101010101" pitchFamily="49" charset="-122"/>
                <a:ea typeface="楷体" panose="02010609060101010101" pitchFamily="49" charset="-122"/>
              </a:rPr>
              <a:t>矿物质物质……其所有权皆直接属于国家……</a:t>
            </a:r>
            <a:endParaRPr lang="zh-CN" altLang="zh-CN" sz="2265">
              <a:latin typeface="楷体" panose="02010609060101010101" pitchFamily="49" charset="-122"/>
              <a:ea typeface="楷体" panose="02010609060101010101" pitchFamily="49" charset="-122"/>
            </a:endParaRPr>
          </a:p>
          <a:p>
            <a:pPr lvl="0"/>
            <a:r>
              <a:rPr lang="en-US" altLang="zh-CN" sz="2265">
                <a:latin typeface="楷体" panose="02010609060101010101" pitchFamily="49" charset="-122"/>
                <a:ea typeface="楷体" panose="02010609060101010101" pitchFamily="49" charset="-122"/>
              </a:rPr>
              <a:t>    </a:t>
            </a:r>
            <a:r>
              <a:rPr lang="zh-CN" altLang="zh-CN" sz="2265">
                <a:latin typeface="楷体" panose="02010609060101010101" pitchFamily="49" charset="-122"/>
                <a:ea typeface="楷体" panose="02010609060101010101" pitchFamily="49" charset="-122"/>
              </a:rPr>
              <a:t>第三十九</a:t>
            </a:r>
            <a:r>
              <a:rPr lang="zh-CN" altLang="zh-CN" sz="2265" smtClean="0">
                <a:latin typeface="楷体" panose="02010609060101010101" pitchFamily="49" charset="-122"/>
                <a:ea typeface="楷体" panose="02010609060101010101" pitchFamily="49" charset="-122"/>
              </a:rPr>
              <a:t>条</a:t>
            </a:r>
            <a:r>
              <a:rPr lang="en-US" altLang="zh-CN" sz="2265">
                <a:latin typeface="楷体" panose="02010609060101010101" pitchFamily="49" charset="-122"/>
                <a:ea typeface="楷体" panose="02010609060101010101" pitchFamily="49" charset="-122"/>
              </a:rPr>
              <a:t> </a:t>
            </a:r>
            <a:r>
              <a:rPr lang="en-US" altLang="zh-CN" sz="2265" smtClean="0">
                <a:latin typeface="楷体" panose="02010609060101010101" pitchFamily="49" charset="-122"/>
                <a:ea typeface="楷体" panose="02010609060101010101" pitchFamily="49" charset="-122"/>
              </a:rPr>
              <a:t> </a:t>
            </a:r>
            <a:r>
              <a:rPr lang="zh-CN" altLang="zh-CN" sz="2265" smtClean="0">
                <a:latin typeface="楷体" panose="02010609060101010101" pitchFamily="49" charset="-122"/>
                <a:ea typeface="楷体" panose="02010609060101010101" pitchFamily="49" charset="-122"/>
              </a:rPr>
              <a:t>一切</a:t>
            </a:r>
            <a:r>
              <a:rPr lang="zh-CN" altLang="zh-CN" sz="2265">
                <a:latin typeface="楷体" panose="02010609060101010101" pitchFamily="49" charset="-122"/>
                <a:ea typeface="楷体" panose="02010609060101010101" pitchFamily="49" charset="-122"/>
              </a:rPr>
              <a:t>权利来自于人民并为人民的利益而创立，人民在任何时候均享有改变或修改其政府形式的天赋权利</a:t>
            </a:r>
            <a:r>
              <a:rPr lang="zh-CN" altLang="zh-CN" sz="2265" smtClean="0">
                <a:latin typeface="楷体" panose="02010609060101010101" pitchFamily="49" charset="-122"/>
                <a:ea typeface="楷体" panose="02010609060101010101" pitchFamily="49" charset="-122"/>
              </a:rPr>
              <a:t>……</a:t>
            </a:r>
            <a:r>
              <a:rPr lang="zh-CN" altLang="zh-CN" sz="2400" b="1" kern="100" smtClean="0">
                <a:solidFill>
                  <a:srgbClr val="FF0000"/>
                </a:solidFill>
                <a:latin typeface="Arial"/>
                <a:cs typeface="Times New Roman" panose="02020603050405020304" charset="0"/>
              </a:rPr>
              <a:t> </a:t>
            </a:r>
            <a:endParaRPr lang="zh-CN" altLang="en-US" sz="2400">
              <a:solidFill>
                <a:srgbClr val="FF0000"/>
              </a:solidFill>
              <a:latin typeface="Arial"/>
              <a:ea typeface="微软雅黑" pitchFamily="34" charset="-122"/>
            </a:endParaRPr>
          </a:p>
          <a:p>
            <a:pPr indent="250825">
              <a:lnSpc>
                <a:spcPct val="120000"/>
              </a:lnSpc>
              <a:tabLst>
                <a:tab pos="1971675"/>
              </a:tabLst>
            </a:pPr>
            <a:r>
              <a:rPr lang="en-US" altLang="zh-CN" sz="2265" smtClean="0">
                <a:latin typeface="楷体" panose="02010609060101010101" pitchFamily="49" charset="-122"/>
                <a:ea typeface="楷体" panose="02010609060101010101" pitchFamily="49" charset="-122"/>
              </a:rPr>
              <a:t> </a:t>
            </a:r>
            <a:r>
              <a:rPr lang="zh-CN" altLang="zh-CN" sz="2265">
                <a:latin typeface="楷体" panose="02010609060101010101" pitchFamily="49" charset="-122"/>
                <a:ea typeface="楷体" panose="02010609060101010101" pitchFamily="49" charset="-122"/>
              </a:rPr>
              <a:t>第十九条，联邦最高权力在行使权力时分立法权、行政权和</a:t>
            </a:r>
            <a:r>
              <a:rPr lang="zh-CN" altLang="zh-CN" sz="2265" smtClean="0">
                <a:latin typeface="楷体" panose="02010609060101010101" pitchFamily="49" charset="-122"/>
                <a:ea typeface="楷体" panose="02010609060101010101" pitchFamily="49" charset="-122"/>
              </a:rPr>
              <a:t>司法</a:t>
            </a:r>
            <a:r>
              <a:rPr lang="zh-CN" altLang="en-US" sz="2265" smtClean="0">
                <a:latin typeface="楷体" panose="02010609060101010101" pitchFamily="49" charset="-122"/>
                <a:ea typeface="楷体" panose="02010609060101010101" pitchFamily="49" charset="-122"/>
              </a:rPr>
              <a:t>权。</a:t>
            </a:r>
            <a:endParaRPr lang="en-US" altLang="zh-CN" sz="2265" smtClean="0">
              <a:latin typeface="楷体" panose="02010609060101010101" pitchFamily="49" charset="-122"/>
              <a:ea typeface="楷体" panose="02010609060101010101" pitchFamily="49" charset="-122"/>
            </a:endParaRPr>
          </a:p>
          <a:p>
            <a:r>
              <a:rPr lang="en-US" altLang="zh-CN" sz="1600"/>
              <a:t> </a:t>
            </a:r>
            <a:r>
              <a:rPr lang="en-US" altLang="zh-CN" sz="1600" smtClean="0"/>
              <a:t>                </a:t>
            </a:r>
            <a:endParaRPr lang="en-US" altLang="zh-CN" sz="1600" smtClean="0"/>
          </a:p>
          <a:p>
            <a:r>
              <a:rPr lang="en-US" altLang="zh-CN" sz="1600"/>
              <a:t> </a:t>
            </a:r>
            <a:r>
              <a:rPr lang="en-US" altLang="zh-CN" sz="1600" smtClean="0"/>
              <a:t>                                                 ------1917</a:t>
            </a:r>
            <a:r>
              <a:rPr lang="zh-CN" altLang="en-US" sz="1600"/>
              <a:t>年墨西哥宪法，周一</a:t>
            </a:r>
            <a:r>
              <a:rPr lang="zh-CN" altLang="en-US" sz="1600" smtClean="0"/>
              <a:t>良、吴于廑总主编，蒋相泽</a:t>
            </a:r>
            <a:r>
              <a:rPr lang="zh-CN" altLang="en-US" sz="1600"/>
              <a:t>主编</a:t>
            </a:r>
            <a:r>
              <a:rPr lang="en-US" altLang="zh-CN" sz="1600"/>
              <a:t>《</a:t>
            </a:r>
            <a:r>
              <a:rPr lang="zh-CN" altLang="en-US" sz="1600"/>
              <a:t>世界通史资料选辑</a:t>
            </a:r>
            <a:r>
              <a:rPr lang="en-US" altLang="zh-CN" sz="1600"/>
              <a:t>·</a:t>
            </a:r>
            <a:r>
              <a:rPr lang="zh-CN" altLang="en-US" sz="1600"/>
              <a:t>近代</a:t>
            </a:r>
            <a:r>
              <a:rPr lang="zh-CN" altLang="en-US" sz="1600" smtClean="0"/>
              <a:t>部分</a:t>
            </a:r>
            <a:r>
              <a:rPr lang="en-US" altLang="zh-CN" sz="1600" smtClean="0"/>
              <a:t>》</a:t>
            </a:r>
            <a:endParaRPr lang="zh-CN" altLang="en-US" sz="2400"/>
          </a:p>
        </p:txBody>
      </p:sp>
      <p:sp>
        <p:nvSpPr>
          <p:cNvPr id="3" name="矩形 2"/>
          <p:cNvSpPr/>
          <p:nvPr/>
        </p:nvSpPr>
        <p:spPr>
          <a:xfrm>
            <a:off x="4865370" y="498898"/>
            <a:ext cx="3855720" cy="460375"/>
          </a:xfrm>
          <a:prstGeom prst="rect">
            <a:avLst/>
          </a:prstGeom>
          <a:solidFill>
            <a:schemeClr val="accent2">
              <a:lumMod val="40000"/>
              <a:lumOff val="60000"/>
            </a:schemeClr>
          </a:solidFill>
        </p:spPr>
        <p:txBody>
          <a:bodyPr wrap="none" lIns="91440" tIns="45720" rIns="91440" bIns="45720">
            <a:spAutoFit/>
          </a:bodyPr>
          <a:lstStyle/>
          <a:p>
            <a:r>
              <a:rPr lang="zh-CN" altLang="zh-CN" sz="2400" b="1" kern="100">
                <a:solidFill>
                  <a:schemeClr val="tx1"/>
                </a:solidFill>
                <a:latin typeface="Arial"/>
                <a:cs typeface="Times New Roman" panose="02020603050405020304" charset="0"/>
              </a:rPr>
              <a:t>①废除奴隶制，保障人权。</a:t>
            </a:r>
            <a:endParaRPr lang="zh-CN" altLang="zh-CN" sz="2400" b="1" kern="100">
              <a:solidFill>
                <a:schemeClr val="tx1"/>
              </a:solidFill>
              <a:latin typeface="Arial"/>
              <a:cs typeface="Times New Roman" panose="02020603050405020304"/>
            </a:endParaRPr>
          </a:p>
        </p:txBody>
      </p:sp>
      <p:sp>
        <p:nvSpPr>
          <p:cNvPr id="9" name="矩形 8"/>
          <p:cNvSpPr/>
          <p:nvPr/>
        </p:nvSpPr>
        <p:spPr>
          <a:xfrm>
            <a:off x="6534150" y="1194858"/>
            <a:ext cx="5776595" cy="829945"/>
          </a:xfrm>
          <a:prstGeom prst="rect">
            <a:avLst/>
          </a:prstGeom>
          <a:solidFill>
            <a:schemeClr val="accent2">
              <a:lumMod val="40000"/>
              <a:lumOff val="60000"/>
            </a:schemeClr>
          </a:solidFill>
        </p:spPr>
        <p:txBody>
          <a:bodyPr wrap="none" lIns="91440" tIns="45720" rIns="91440" bIns="45720">
            <a:spAutoFit/>
          </a:bodyPr>
          <a:lstStyle/>
          <a:p>
            <a:pPr algn="l"/>
            <a:r>
              <a:rPr lang="zh-CN" altLang="zh-CN" sz="2400" b="1" kern="100">
                <a:solidFill>
                  <a:schemeClr val="tx1"/>
                </a:solidFill>
                <a:latin typeface="Arial"/>
                <a:cs typeface="Times New Roman" panose="02020603050405020304" charset="0"/>
              </a:rPr>
              <a:t>②国家是一切土地、河流和矿藏的所有者</a:t>
            </a:r>
            <a:r>
              <a:rPr lang="en-US" altLang="zh-CN" sz="2400" b="1" kern="100">
                <a:solidFill>
                  <a:schemeClr val="tx1"/>
                </a:solidFill>
                <a:latin typeface="Arial"/>
                <a:cs typeface="Times New Roman" panose="02020603050405020304" charset="0"/>
              </a:rPr>
              <a:t>,</a:t>
            </a:r>
            <a:endParaRPr lang="en-US" altLang="zh-CN" sz="2400" b="1" kern="100">
              <a:solidFill>
                <a:schemeClr val="tx1"/>
              </a:solidFill>
              <a:latin typeface="Arial"/>
              <a:cs typeface="Times New Roman" panose="02020603050405020304"/>
            </a:endParaRPr>
          </a:p>
          <a:p>
            <a:pPr algn="l"/>
            <a:r>
              <a:rPr lang="zh-CN" altLang="zh-CN" sz="2400" b="1" kern="100">
                <a:solidFill>
                  <a:schemeClr val="tx1"/>
                </a:solidFill>
                <a:latin typeface="Arial"/>
                <a:cs typeface="Times New Roman" panose="02020603050405020304" charset="0"/>
                <a:sym typeface="+mn-ea"/>
              </a:rPr>
              <a:t>国家采取适当的方式拆散大地产 </a:t>
            </a:r>
            <a:endParaRPr lang="zh-CN" altLang="zh-CN" sz="2400" b="1" kern="100">
              <a:solidFill>
                <a:schemeClr val="tx1"/>
              </a:solidFill>
              <a:latin typeface="Arial"/>
              <a:cs typeface="Times New Roman" panose="02020603050405020304"/>
              <a:sym typeface="+mn-ea"/>
            </a:endParaRPr>
          </a:p>
        </p:txBody>
      </p:sp>
      <p:sp>
        <p:nvSpPr>
          <p:cNvPr id="11" name="矩形 10"/>
          <p:cNvSpPr/>
          <p:nvPr/>
        </p:nvSpPr>
        <p:spPr>
          <a:xfrm>
            <a:off x="7090410" y="3515783"/>
            <a:ext cx="3855720" cy="460375"/>
          </a:xfrm>
          <a:prstGeom prst="rect">
            <a:avLst/>
          </a:prstGeom>
          <a:solidFill>
            <a:schemeClr val="accent2">
              <a:lumMod val="40000"/>
              <a:lumOff val="60000"/>
            </a:schemeClr>
          </a:solidFill>
        </p:spPr>
        <p:txBody>
          <a:bodyPr wrap="none" lIns="91440" tIns="45720" rIns="91440" bIns="45720">
            <a:spAutoFit/>
          </a:bodyPr>
          <a:lstStyle/>
          <a:p>
            <a:r>
              <a:rPr lang="zh-CN" altLang="zh-CN" sz="2400" b="1" kern="100">
                <a:solidFill>
                  <a:schemeClr val="tx1"/>
                </a:solidFill>
                <a:latin typeface="Arial"/>
                <a:cs typeface="Times New Roman" panose="02020603050405020304" charset="0"/>
              </a:rPr>
              <a:t>③实行三权分立的政治体制</a:t>
            </a:r>
            <a:endParaRPr lang="zh-CN" altLang="zh-CN" sz="2400" b="1" kern="100">
              <a:solidFill>
                <a:schemeClr val="tx1"/>
              </a:solidFill>
              <a:latin typeface="Arial"/>
              <a:cs typeface="Times New Roman" panose="02020603050405020304" charset="0"/>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9" grpId="0"/>
      <p:bldP spid="1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rcRect l="1085" t="603" r="1280" b="5998"/>
          <a:stretch>
            <a:fillRect/>
          </a:stretch>
        </p:blipFill>
        <p:spPr>
          <a:xfrm>
            <a:off x="116840" y="45720"/>
            <a:ext cx="12013565" cy="6812280"/>
          </a:xfrm>
          <a:prstGeom prst="rect">
            <a:avLst/>
          </a:prstGeom>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467995" y="186055"/>
            <a:ext cx="3056890" cy="583565"/>
          </a:xfrm>
          <a:prstGeom prst="rect">
            <a:avLst/>
          </a:prstGeom>
          <a:solidFill>
            <a:srgbClr val="FFC000"/>
          </a:solidFill>
        </p:spPr>
        <p:txBody>
          <a:bodyPr wrap="square" lIns="91440" tIns="45720" rIns="91440" bIns="45720">
            <a:spAutoFit/>
          </a:bodyPr>
          <a:lstStyle>
            <a:defPPr>
              <a:defRPr lang="zh-CN"/>
            </a:defPPr>
            <a:lvl1pPr lvl="0">
              <a:defRPr sz="3200" b="1">
                <a:solidFill>
                  <a:prstClr val="black"/>
                </a:solidFill>
                <a:latin typeface="楷体" panose="02010609060101010101" pitchFamily="49" charset="-122"/>
                <a:ea typeface="楷体" panose="02010609060101010101" pitchFamily="49" charset="-122"/>
                <a:cs typeface="楷体" panose="02010609060101010101" pitchFamily="49" charset="-122"/>
              </a:defRPr>
            </a:lvl1pPr>
          </a:lstStyle>
          <a:p>
            <a:r>
              <a:rPr lang="zh-CN" altLang="en-US" sz="3200" smtClean="0">
                <a:sym typeface="+mn-ea"/>
              </a:rPr>
              <a:t>二、亚洲的觉醒</a:t>
            </a:r>
            <a:endParaRPr lang="zh-CN" altLang="en-US" sz="3200" smtClean="0">
              <a:sym typeface="+mn-ea"/>
            </a:endParaRPr>
          </a:p>
        </p:txBody>
      </p:sp>
      <p:sp>
        <p:nvSpPr>
          <p:cNvPr id="3" name="矩形 2"/>
          <p:cNvSpPr/>
          <p:nvPr/>
        </p:nvSpPr>
        <p:spPr>
          <a:xfrm>
            <a:off x="304800" y="1694180"/>
            <a:ext cx="11176000" cy="1814830"/>
          </a:xfrm>
          <a:prstGeom prst="rect">
            <a:avLst/>
          </a:prstGeom>
          <a:ln>
            <a:solidFill>
              <a:srgbClr val="C00000"/>
            </a:solidFill>
          </a:ln>
        </p:spPr>
        <p:txBody>
          <a:bodyPr wrap="square" lIns="91440" tIns="45720" rIns="91440" bIns="45720">
            <a:spAutoFit/>
          </a:bodyPr>
          <a:lstStyle/>
          <a:p>
            <a:pPr>
              <a:spcBef>
                <a:spcPts val="450"/>
              </a:spcBef>
              <a:spcAft>
                <a:spcPts val="450"/>
              </a:spcAft>
            </a:pPr>
            <a:r>
              <a:rPr lang="zh-CN" altLang="en-US" sz="2800" b="1" smtClean="0">
                <a:latin typeface="楷体" panose="02010609060101010101" pitchFamily="49" charset="-122"/>
                <a:ea typeface="楷体" panose="02010609060101010101" pitchFamily="49" charset="-122"/>
              </a:rPr>
              <a:t>材料一</a:t>
            </a:r>
            <a:r>
              <a:rPr lang="zh-CN" altLang="en-US" sz="2800" smtClean="0">
                <a:latin typeface="楷体" panose="02010609060101010101" pitchFamily="49" charset="-122"/>
                <a:ea typeface="楷体" panose="02010609060101010101" pitchFamily="49" charset="-122"/>
              </a:rPr>
              <a:t>：</a:t>
            </a:r>
            <a:r>
              <a:rPr lang="en-US" altLang="zh-CN" sz="2800" smtClean="0">
                <a:latin typeface="楷体" panose="02010609060101010101" pitchFamily="49" charset="-122"/>
                <a:ea typeface="楷体" panose="02010609060101010101" pitchFamily="49" charset="-122"/>
              </a:rPr>
              <a:t>19</a:t>
            </a:r>
            <a:r>
              <a:rPr lang="zh-CN" altLang="en-US" sz="2800">
                <a:latin typeface="楷体" panose="02010609060101010101" pitchFamily="49" charset="-122"/>
                <a:ea typeface="楷体" panose="02010609060101010101" pitchFamily="49" charset="-122"/>
              </a:rPr>
              <a:t>世纪末</a:t>
            </a:r>
            <a:r>
              <a:rPr lang="en-US" altLang="zh-CN" sz="2800">
                <a:latin typeface="楷体" panose="02010609060101010101" pitchFamily="49" charset="-122"/>
                <a:ea typeface="楷体" panose="02010609060101010101" pitchFamily="49" charset="-122"/>
              </a:rPr>
              <a:t>20</a:t>
            </a:r>
            <a:r>
              <a:rPr lang="zh-CN" altLang="en-US" sz="2800">
                <a:latin typeface="楷体" panose="02010609060101010101" pitchFamily="49" charset="-122"/>
                <a:ea typeface="楷体" panose="02010609060101010101" pitchFamily="49" charset="-122"/>
              </a:rPr>
              <a:t>世纪初帝国主义同亚洲各被压迫民族的矛盾</a:t>
            </a:r>
            <a:r>
              <a:rPr lang="zh-CN" altLang="en-US" sz="2800" smtClean="0">
                <a:latin typeface="楷体" panose="02010609060101010101" pitchFamily="49" charset="-122"/>
                <a:ea typeface="楷体" panose="02010609060101010101" pitchFamily="49" charset="-122"/>
              </a:rPr>
              <a:t>空前</a:t>
            </a:r>
            <a:r>
              <a:rPr lang="zh-CN" altLang="en-US" sz="2800">
                <a:latin typeface="楷体" panose="02010609060101010101" pitchFamily="49" charset="-122"/>
                <a:ea typeface="楷体" panose="02010609060101010101" pitchFamily="49" charset="-122"/>
              </a:rPr>
              <a:t>激化</a:t>
            </a:r>
            <a:r>
              <a:rPr lang="zh-CN" altLang="en-US" sz="2800" smtClean="0">
                <a:latin typeface="楷体" panose="02010609060101010101" pitchFamily="49" charset="-122"/>
                <a:ea typeface="楷体" panose="02010609060101010101" pitchFamily="49" charset="-122"/>
              </a:rPr>
              <a:t>了</a:t>
            </a:r>
            <a:r>
              <a:rPr lang="zh-CN" altLang="en-US" sz="2800">
                <a:latin typeface="楷体" panose="02010609060101010101" pitchFamily="49" charset="-122"/>
                <a:ea typeface="楷体" panose="02010609060101010101" pitchFamily="49" charset="-122"/>
              </a:rPr>
              <a:t>，</a:t>
            </a:r>
            <a:r>
              <a:rPr lang="zh-CN" altLang="en-US" sz="2800" smtClean="0">
                <a:latin typeface="楷体" panose="02010609060101010101" pitchFamily="49" charset="-122"/>
                <a:ea typeface="楷体" panose="02010609060101010101" pitchFamily="49" charset="-122"/>
              </a:rPr>
              <a:t>这时亚洲</a:t>
            </a:r>
            <a:r>
              <a:rPr lang="zh-CN" altLang="en-US" sz="2800">
                <a:latin typeface="楷体" panose="02010609060101010101" pitchFamily="49" charset="-122"/>
                <a:ea typeface="楷体" panose="02010609060101010101" pitchFamily="49" charset="-122"/>
              </a:rPr>
              <a:t>除日本外，其他国家均已沦为殖民地或半殖民地，亚洲觉醒正是在帝国主义同被压迫民族的矛盾，以及封建主义同人民大众的矛盾都已空前尖锐的情况下发生的</a:t>
            </a:r>
            <a:r>
              <a:rPr lang="zh-CN" altLang="en-US" sz="2800" smtClean="0">
                <a:latin typeface="楷体" panose="02010609060101010101" pitchFamily="49" charset="-122"/>
                <a:ea typeface="楷体" panose="02010609060101010101" pitchFamily="49" charset="-122"/>
              </a:rPr>
              <a:t>。</a:t>
            </a:r>
            <a:endParaRPr lang="en-US" altLang="zh-CN" sz="2800" smtClean="0">
              <a:latin typeface="楷体" panose="02010609060101010101" pitchFamily="49" charset="-122"/>
              <a:ea typeface="楷体" panose="02010609060101010101" pitchFamily="49" charset="-122"/>
            </a:endParaRPr>
          </a:p>
        </p:txBody>
      </p:sp>
      <p:sp>
        <p:nvSpPr>
          <p:cNvPr id="4" name="矩形 3"/>
          <p:cNvSpPr/>
          <p:nvPr/>
        </p:nvSpPr>
        <p:spPr>
          <a:xfrm>
            <a:off x="2965450" y="3573145"/>
            <a:ext cx="7332980" cy="521970"/>
          </a:xfrm>
          <a:prstGeom prst="rect">
            <a:avLst/>
          </a:prstGeom>
          <a:solidFill>
            <a:schemeClr val="accent2">
              <a:lumMod val="40000"/>
              <a:lumOff val="60000"/>
            </a:schemeClr>
          </a:solidFill>
        </p:spPr>
        <p:txBody>
          <a:bodyPr wrap="none" lIns="91440" tIns="45720" rIns="91440" bIns="45720">
            <a:spAutoFit/>
          </a:bodyPr>
          <a:lstStyle/>
          <a:p>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政治：帝国主义侵略加深亚</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洲各国的民族</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危机</a:t>
            </a:r>
            <a:endParaRPr lang="zh-CN" altLang="en-US" sz="2400"/>
          </a:p>
        </p:txBody>
      </p:sp>
      <p:sp>
        <p:nvSpPr>
          <p:cNvPr id="6" name="矩形 5"/>
          <p:cNvSpPr/>
          <p:nvPr/>
        </p:nvSpPr>
        <p:spPr>
          <a:xfrm>
            <a:off x="2965450" y="6092190"/>
            <a:ext cx="7806055" cy="521970"/>
          </a:xfrm>
          <a:prstGeom prst="rect">
            <a:avLst/>
          </a:prstGeom>
          <a:solidFill>
            <a:schemeClr val="accent2">
              <a:lumMod val="40000"/>
              <a:lumOff val="60000"/>
            </a:schemeClr>
          </a:solidFill>
        </p:spPr>
        <p:txBody>
          <a:bodyPr wrap="square" lIns="91440" tIns="45720" rIns="91440" bIns="45720">
            <a:spAutoFit/>
          </a:bodyPr>
          <a:lstStyle/>
          <a:p>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经济：封建</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经济进一</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步解</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体，民族资本</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主义发展</a:t>
            </a:r>
            <a:endParaRPr lang="zh-CN" altLang="en-US" sz="2400"/>
          </a:p>
        </p:txBody>
      </p:sp>
      <p:sp>
        <p:nvSpPr>
          <p:cNvPr id="9" name="矩形 8"/>
          <p:cNvSpPr/>
          <p:nvPr/>
        </p:nvSpPr>
        <p:spPr>
          <a:xfrm>
            <a:off x="304800" y="4204335"/>
            <a:ext cx="11176000" cy="1814830"/>
          </a:xfrm>
          <a:prstGeom prst="rect">
            <a:avLst/>
          </a:prstGeom>
          <a:ln>
            <a:solidFill>
              <a:srgbClr val="C00000"/>
            </a:solidFill>
          </a:ln>
        </p:spPr>
        <p:txBody>
          <a:bodyPr wrap="square">
            <a:spAutoFit/>
          </a:bodyPr>
          <a:lstStyle/>
          <a:p>
            <a:pPr>
              <a:spcBef>
                <a:spcPts val="450"/>
              </a:spcBef>
              <a:spcAft>
                <a:spcPts val="450"/>
              </a:spcAft>
            </a:pPr>
            <a:r>
              <a:rPr lang="zh-CN" altLang="en-US" sz="2800">
                <a:latin typeface="楷体" panose="02010609060101010101" pitchFamily="49" charset="-122"/>
                <a:ea typeface="楷体" panose="02010609060101010101" pitchFamily="49" charset="-122"/>
              </a:rPr>
              <a:t>材料二：亚洲各国民族资本主义的产生和发展，新的社会阶级的形成和壮大是亚洲觉醒的内因。西方殖民者的入侵和统治，特别是廉价商品的倾销，破坏了亚洲各国自给自足的自然经济，并为资本主义生产方式的建立创造了必要前提。</a:t>
            </a:r>
            <a:endParaRPr lang="en-US" altLang="zh-CN" sz="2400" smtClean="0">
              <a:solidFill>
                <a:prstClr val="black"/>
              </a:solidFill>
              <a:latin typeface="楷体" panose="02010609060101010101" pitchFamily="49" charset="-122"/>
              <a:ea typeface="楷体" panose="02010609060101010101" pitchFamily="49" charset="-122"/>
            </a:endParaRPr>
          </a:p>
        </p:txBody>
      </p:sp>
      <p:sp>
        <p:nvSpPr>
          <p:cNvPr id="7" name="文本框 6"/>
          <p:cNvSpPr txBox="1"/>
          <p:nvPr/>
        </p:nvSpPr>
        <p:spPr>
          <a:xfrm>
            <a:off x="4056380" y="0"/>
            <a:ext cx="7868285" cy="1568450"/>
          </a:xfrm>
          <a:prstGeom prst="rect">
            <a:avLst/>
          </a:prstGeom>
          <a:solidFill>
            <a:schemeClr val="accent2">
              <a:lumMod val="20000"/>
              <a:lumOff val="80000"/>
            </a:schemeClr>
          </a:solidFill>
        </p:spPr>
        <p:txBody>
          <a:bodyPr wrap="square" lIns="91440" tIns="45720" rIns="91440" bIns="45720"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zh-CN" altLang="en-US">
                <a:solidFill>
                  <a:srgbClr val="FF0000"/>
                </a:solidFill>
              </a:rPr>
              <a:t>亚洲觉醒，</a:t>
            </a:r>
            <a:r>
              <a:rPr lang="zh-CN" altLang="en-US">
                <a:solidFill>
                  <a:schemeClr val="tx1"/>
                </a:solidFill>
              </a:rPr>
              <a:t>不仅指亚洲人民掀起反帝反封建斗争，资产阶级民族民主意识的觉醒，</a:t>
            </a:r>
            <a:r>
              <a:rPr lang="zh-CN" altLang="en-US">
                <a:solidFill>
                  <a:srgbClr val="FF0000"/>
                </a:solidFill>
              </a:rPr>
              <a:t>更是指亚洲资产阶级从改良走上革命，走上由</a:t>
            </a:r>
            <a:r>
              <a:rPr lang="zh-CN" altLang="en-US" u="sng">
                <a:solidFill>
                  <a:srgbClr val="FF0000"/>
                </a:solidFill>
              </a:rPr>
              <a:t>资产阶级领导的、广大人民群众积极参加</a:t>
            </a:r>
            <a:r>
              <a:rPr lang="zh-CN" altLang="en-US">
                <a:solidFill>
                  <a:srgbClr val="FF0000"/>
                </a:solidFill>
              </a:rPr>
              <a:t>的反帝反封建的民族民主革命</a:t>
            </a:r>
            <a:endParaRPr lang="zh-CN" altLang="en-US">
              <a:solidFill>
                <a:srgbClr val="FF0000"/>
              </a:solidFill>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500"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500"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9" grpId="0"/>
      <p:bldP spid="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矩形 8"/>
          <p:cNvSpPr/>
          <p:nvPr/>
        </p:nvSpPr>
        <p:spPr>
          <a:xfrm>
            <a:off x="418465" y="182245"/>
            <a:ext cx="11773535" cy="2245360"/>
          </a:xfrm>
          <a:prstGeom prst="rect">
            <a:avLst/>
          </a:prstGeom>
          <a:ln>
            <a:solidFill>
              <a:srgbClr val="C00000"/>
            </a:solidFill>
          </a:ln>
        </p:spPr>
        <p:txBody>
          <a:bodyPr wrap="square">
            <a:spAutoFit/>
          </a:bodyPr>
          <a:lstStyle/>
          <a:p>
            <a:r>
              <a:rPr lang="zh-CN" altLang="en-US" sz="2800">
                <a:latin typeface="楷体" panose="02010609060101010101" pitchFamily="49" charset="-122"/>
                <a:ea typeface="楷体" panose="02010609060101010101" pitchFamily="49" charset="-122"/>
              </a:rPr>
              <a:t>材料三：1906年，</a:t>
            </a:r>
            <a:r>
              <a:rPr lang="zh-CN" altLang="en-US" sz="2800">
                <a:solidFill>
                  <a:srgbClr val="FF0000"/>
                </a:solidFill>
                <a:latin typeface="楷体" panose="02010609060101010101" pitchFamily="49" charset="-122"/>
                <a:ea typeface="楷体" panose="02010609060101010101" pitchFamily="49" charset="-122"/>
              </a:rPr>
              <a:t>提拉克</a:t>
            </a:r>
            <a:r>
              <a:rPr lang="zh-CN" altLang="en-US" sz="2800">
                <a:latin typeface="楷体" panose="02010609060101010101" pitchFamily="49" charset="-122"/>
                <a:ea typeface="楷体" panose="02010609060101010101" pitchFamily="49" charset="-122"/>
              </a:rPr>
              <a:t>在对印度民众的演讲中说：“</a:t>
            </a:r>
            <a:r>
              <a:rPr lang="zh-CN" altLang="en-US" sz="2800">
                <a:solidFill>
                  <a:srgbClr val="FF0000"/>
                </a:solidFill>
                <a:latin typeface="楷体" panose="02010609060101010101" pitchFamily="49" charset="-122"/>
                <a:ea typeface="楷体" panose="02010609060101010101" pitchFamily="49" charset="-122"/>
              </a:rPr>
              <a:t>你们的工业被……外国统治所摧毁</a:t>
            </a:r>
            <a:r>
              <a:rPr lang="zh-CN" altLang="en-US" sz="2800">
                <a:latin typeface="楷体" panose="02010609060101010101" pitchFamily="49" charset="-122"/>
                <a:ea typeface="楷体" panose="02010609060101010101" pitchFamily="49" charset="-122"/>
              </a:rPr>
              <a:t>；你们的</a:t>
            </a:r>
            <a:r>
              <a:rPr lang="zh-CN" altLang="en-US" sz="2800">
                <a:solidFill>
                  <a:srgbClr val="FF0000"/>
                </a:solidFill>
                <a:latin typeface="楷体" panose="02010609060101010101" pitchFamily="49" charset="-122"/>
                <a:ea typeface="楷体" panose="02010609060101010101" pitchFamily="49" charset="-122"/>
              </a:rPr>
              <a:t>财富流出国外</a:t>
            </a:r>
            <a:r>
              <a:rPr lang="zh-CN" altLang="en-US" sz="2800">
                <a:latin typeface="楷体" panose="02010609060101010101" pitchFamily="49" charset="-122"/>
                <a:ea typeface="楷体" panose="02010609060101010101" pitchFamily="49" charset="-122"/>
              </a:rPr>
              <a:t>，你们的生活降低到没有人能忍受的最低水平。在这种情况下，……不是请愿，而是抵制；准备好你们的军队，然后开始干吧。”</a:t>
            </a:r>
            <a:endParaRPr lang="zh-CN" altLang="en-US" sz="2800">
              <a:latin typeface="楷体" panose="02010609060101010101" pitchFamily="49" charset="-122"/>
              <a:ea typeface="楷体" panose="02010609060101010101" pitchFamily="49" charset="-122"/>
            </a:endParaRPr>
          </a:p>
          <a:p>
            <a:r>
              <a:rPr lang="zh-CN" altLang="en-US" sz="2800">
                <a:latin typeface="楷体" panose="02010609060101010101" pitchFamily="49" charset="-122"/>
                <a:ea typeface="楷体" panose="02010609060101010101" pitchFamily="49" charset="-122"/>
              </a:rPr>
              <a:t>                                 </a:t>
            </a:r>
            <a:r>
              <a:rPr lang="zh-CN" altLang="en-US" sz="2800">
                <a:latin typeface="楷体" panose="02010609060101010101" pitchFamily="49" charset="-122"/>
                <a:ea typeface="楷体" panose="02010609060101010101" pitchFamily="49" charset="-122"/>
                <a:sym typeface="+mn-ea"/>
              </a:rPr>
              <a:t>——斯塔夫里阿诺斯《全球通史》</a:t>
            </a:r>
            <a:r>
              <a:rPr lang="zh-CN" altLang="en-US" sz="2800">
                <a:latin typeface="楷体" panose="02010609060101010101" pitchFamily="49" charset="-122"/>
                <a:ea typeface="楷体" panose="02010609060101010101" pitchFamily="49" charset="-122"/>
              </a:rPr>
              <a:t>                  </a:t>
            </a:r>
            <a:endParaRPr lang="zh-CN" altLang="en-US" sz="2800">
              <a:latin typeface="楷体" panose="02010609060101010101" pitchFamily="49" charset="-122"/>
              <a:ea typeface="楷体" panose="02010609060101010101" pitchFamily="49" charset="-122"/>
            </a:endParaRPr>
          </a:p>
        </p:txBody>
      </p:sp>
      <p:sp>
        <p:nvSpPr>
          <p:cNvPr id="4" name="文本框 3"/>
          <p:cNvSpPr txBox="1"/>
          <p:nvPr/>
        </p:nvSpPr>
        <p:spPr>
          <a:xfrm>
            <a:off x="418465" y="2578100"/>
            <a:ext cx="3220085" cy="521970"/>
          </a:xfrm>
          <a:prstGeom prst="rect">
            <a:avLst/>
          </a:prstGeom>
          <a:solidFill>
            <a:schemeClr val="accent2">
              <a:lumMod val="20000"/>
              <a:lumOff val="80000"/>
            </a:schemeClr>
          </a:solidFill>
        </p:spPr>
        <p:txBody>
          <a:bodyPr wrap="square" lIns="91440" tIns="45720" rIns="91440" bIns="45720"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sz="2800"/>
              <a:t>1.</a:t>
            </a:r>
            <a:r>
              <a:rPr lang="zh-CN" altLang="en-US" sz="2800"/>
              <a:t>亚洲觉醒的条件</a:t>
            </a:r>
            <a:endParaRPr lang="zh-CN" altLang="en-US" sz="2800"/>
          </a:p>
        </p:txBody>
      </p:sp>
      <p:sp>
        <p:nvSpPr>
          <p:cNvPr id="11" name="矩形 10"/>
          <p:cNvSpPr/>
          <p:nvPr/>
        </p:nvSpPr>
        <p:spPr>
          <a:xfrm>
            <a:off x="418677" y="5107728"/>
            <a:ext cx="6975475" cy="953135"/>
          </a:xfrm>
          <a:prstGeom prst="rect">
            <a:avLst/>
          </a:prstGeom>
          <a:solidFill>
            <a:schemeClr val="accent2">
              <a:lumMod val="40000"/>
              <a:lumOff val="60000"/>
            </a:schemeClr>
          </a:solidFill>
        </p:spPr>
        <p:txBody>
          <a:bodyPr wrap="none" lIns="91440" tIns="45720" rIns="91440" bIns="45720">
            <a:spAutoFit/>
          </a:bodyPr>
          <a:lstStyle/>
          <a:p>
            <a:pPr algn="l"/>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思想：西方启蒙思想的传播及思想的解放，</a:t>
            </a:r>
            <a:endPar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endParaRPr>
          </a:p>
          <a:p>
            <a:pPr algn="l"/>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      民族忧患意识和民主改革意识</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觉醒</a:t>
            </a:r>
            <a:endParaRPr lang="zh-CN" altLang="en-US" sz="2400"/>
          </a:p>
        </p:txBody>
      </p:sp>
      <p:sp>
        <p:nvSpPr>
          <p:cNvPr id="2" name="矩形 1"/>
          <p:cNvSpPr/>
          <p:nvPr/>
        </p:nvSpPr>
        <p:spPr>
          <a:xfrm>
            <a:off x="418465" y="3315970"/>
            <a:ext cx="7332980" cy="521970"/>
          </a:xfrm>
          <a:prstGeom prst="rect">
            <a:avLst/>
          </a:prstGeom>
          <a:solidFill>
            <a:schemeClr val="accent2">
              <a:lumMod val="40000"/>
              <a:lumOff val="60000"/>
            </a:schemeClr>
          </a:solidFill>
        </p:spPr>
        <p:txBody>
          <a:bodyPr wrap="none" lIns="91440" tIns="45720" rIns="91440" bIns="45720">
            <a:spAutoFit/>
          </a:bodyPr>
          <a:lstStyle/>
          <a:p>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政治：帝国主义侵略加深亚</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洲各国的民族</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危机</a:t>
            </a:r>
            <a:endParaRPr lang="zh-CN" altLang="en-US" sz="2400"/>
          </a:p>
        </p:txBody>
      </p:sp>
      <p:sp>
        <p:nvSpPr>
          <p:cNvPr id="5" name="矩形 4"/>
          <p:cNvSpPr/>
          <p:nvPr/>
        </p:nvSpPr>
        <p:spPr>
          <a:xfrm>
            <a:off x="418465" y="4203700"/>
            <a:ext cx="7806055" cy="521970"/>
          </a:xfrm>
          <a:prstGeom prst="rect">
            <a:avLst/>
          </a:prstGeom>
          <a:solidFill>
            <a:schemeClr val="accent2">
              <a:lumMod val="40000"/>
              <a:lumOff val="60000"/>
            </a:schemeClr>
          </a:solidFill>
        </p:spPr>
        <p:txBody>
          <a:bodyPr wrap="square" lIns="91440" tIns="45720" rIns="91440" bIns="45720">
            <a:spAutoFit/>
          </a:bodyPr>
          <a:lstStyle/>
          <a:p>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经济：封建</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经济进一</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步解</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rPr>
              <a:t>体，民族资本</a:t>
            </a:r>
            <a:r>
              <a:rPr lang="zh-CN" altLang="en-US" sz="2800" b="1" smtClean="0">
                <a:solidFill>
                  <a:prstClr val="black"/>
                </a:solidFill>
                <a:latin typeface="楷体" panose="02010609060101010101" pitchFamily="49" charset="-122"/>
                <a:ea typeface="楷体" panose="02010609060101010101" pitchFamily="49" charset="-122"/>
                <a:cs typeface="楷体" panose="02010609060101010101" pitchFamily="49" charset="-122"/>
              </a:rPr>
              <a:t>主义发展</a:t>
            </a:r>
            <a:endParaRPr lang="zh-CN" altLang="en-US" sz="2400"/>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5" grpId="0"/>
      <p:bldP spid="1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rcRect l="1085" t="603" r="1280" b="5998"/>
          <a:stretch>
            <a:fillRect/>
          </a:stretch>
        </p:blipFill>
        <p:spPr>
          <a:xfrm>
            <a:off x="377825" y="0"/>
            <a:ext cx="11084560" cy="5624195"/>
          </a:xfrm>
          <a:prstGeom prst="rect">
            <a:avLst/>
          </a:prstGeom>
        </p:spPr>
      </p:pic>
      <p:sp>
        <p:nvSpPr>
          <p:cNvPr id="15" name="文本框 10"/>
          <p:cNvSpPr txBox="1"/>
          <p:nvPr/>
        </p:nvSpPr>
        <p:spPr>
          <a:xfrm>
            <a:off x="568325" y="5781675"/>
            <a:ext cx="10636885" cy="1076325"/>
          </a:xfrm>
          <a:prstGeom prst="rect">
            <a:avLst/>
          </a:prstGeom>
          <a:noFill/>
        </p:spPr>
        <p:txBody>
          <a:bodyPr wrap="square" lIns="91440" tIns="45720" rIns="91440" bIns="45720" rtlCol="0" anchor="t">
            <a:spAutoFit/>
          </a:bodyPr>
          <a:lstStyle/>
          <a:p>
            <a:r>
              <a:rPr lang="zh-CN" altLang="en-US" sz="32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觉醒：</a:t>
            </a:r>
            <a:r>
              <a:rPr lang="en-US" altLang="zh-CN" sz="3200" b="1" smtClean="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19</a:t>
            </a:r>
            <a:r>
              <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世纪末20世纪初亚洲各国人民掀起</a:t>
            </a:r>
            <a:r>
              <a:rPr lang="zh-CN" altLang="en-US" sz="3200" b="1" u="sng">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反帝反封建</a:t>
            </a:r>
            <a:r>
              <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的</a:t>
            </a:r>
            <a:r>
              <a:rPr lang="zh-CN" altLang="en-US" sz="3200" b="1" u="sng">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民族民主运动</a:t>
            </a:r>
            <a:r>
              <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新高潮。</a:t>
            </a:r>
            <a:endParaRPr lang="zh-CN" altLang="en-US" sz="3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17" name="文本框 9"/>
          <p:cNvSpPr txBox="1"/>
          <p:nvPr/>
        </p:nvSpPr>
        <p:spPr>
          <a:xfrm>
            <a:off x="2237105" y="1540510"/>
            <a:ext cx="1446531" cy="316865"/>
          </a:xfrm>
          <a:prstGeom prst="rect">
            <a:avLst/>
          </a:prstGeom>
          <a:solidFill>
            <a:schemeClr val="accent1">
              <a:lumMod val="75000"/>
            </a:schemeClr>
          </a:solidFill>
        </p:spPr>
        <p:txBody>
          <a:bodyPr wrap="square" lIns="91440" tIns="45720" rIns="91440" bIns="45720" rtlCol="0">
            <a:spAutoFit/>
          </a:bodyPr>
          <a:lstStyle/>
          <a:p>
            <a:pPr algn="ctr"/>
            <a:r>
              <a:rPr lang="zh-CN" altLang="en-US" sz="1465">
                <a:solidFill>
                  <a:srgbClr val="FFFF00"/>
                </a:solidFill>
              </a:rPr>
              <a:t>伊朗立宪革命</a:t>
            </a:r>
            <a:endParaRPr lang="zh-CN" altLang="en-US" sz="1465">
              <a:solidFill>
                <a:srgbClr val="FFFF00"/>
              </a:solidFill>
            </a:endParaRPr>
          </a:p>
        </p:txBody>
      </p:sp>
      <p:sp>
        <p:nvSpPr>
          <p:cNvPr id="18" name="文本框 7"/>
          <p:cNvSpPr txBox="1"/>
          <p:nvPr/>
        </p:nvSpPr>
        <p:spPr>
          <a:xfrm>
            <a:off x="4364355" y="2653665"/>
            <a:ext cx="1767205" cy="316865"/>
          </a:xfrm>
          <a:prstGeom prst="rect">
            <a:avLst/>
          </a:prstGeom>
          <a:solidFill>
            <a:schemeClr val="accent1">
              <a:lumMod val="75000"/>
            </a:schemeClr>
          </a:solidFill>
        </p:spPr>
        <p:txBody>
          <a:bodyPr wrap="square" lIns="91440" tIns="45720" rIns="91440" bIns="45720" rtlCol="0">
            <a:spAutoFit/>
          </a:bodyPr>
          <a:lstStyle/>
          <a:p>
            <a:pPr algn="ctr"/>
            <a:r>
              <a:rPr lang="zh-CN" altLang="en-US" sz="1465">
                <a:solidFill>
                  <a:srgbClr val="FFFF00"/>
                </a:solidFill>
              </a:rPr>
              <a:t>印度民族解放运动</a:t>
            </a:r>
            <a:endParaRPr lang="zh-CN" altLang="en-US" sz="1465">
              <a:solidFill>
                <a:srgbClr val="FFFF00"/>
              </a:solidFill>
            </a:endParaRPr>
          </a:p>
        </p:txBody>
      </p:sp>
      <p:sp>
        <p:nvSpPr>
          <p:cNvPr id="19" name="文本框 6"/>
          <p:cNvSpPr txBox="1"/>
          <p:nvPr/>
        </p:nvSpPr>
        <p:spPr>
          <a:xfrm>
            <a:off x="8065770" y="1738630"/>
            <a:ext cx="1454151" cy="316865"/>
          </a:xfrm>
          <a:prstGeom prst="rect">
            <a:avLst/>
          </a:prstGeom>
          <a:solidFill>
            <a:schemeClr val="accent1">
              <a:lumMod val="75000"/>
            </a:schemeClr>
          </a:solidFill>
        </p:spPr>
        <p:txBody>
          <a:bodyPr wrap="square" lIns="91440" tIns="45720" rIns="91440" bIns="45720" rtlCol="0">
            <a:spAutoFit/>
          </a:bodyPr>
          <a:lstStyle/>
          <a:p>
            <a:pPr algn="ctr"/>
            <a:r>
              <a:rPr lang="zh-CN" altLang="en-US" sz="1465">
                <a:solidFill>
                  <a:srgbClr val="FFFF00"/>
                </a:solidFill>
              </a:rPr>
              <a:t>中国辛亥革命</a:t>
            </a:r>
            <a:endParaRPr lang="zh-CN" altLang="en-US" sz="1465">
              <a:solidFill>
                <a:srgbClr val="FFFF00"/>
              </a:solidFill>
            </a:endParaRPr>
          </a:p>
        </p:txBody>
      </p:sp>
      <p:sp>
        <p:nvSpPr>
          <p:cNvPr id="2" name="矩形 1"/>
          <p:cNvSpPr/>
          <p:nvPr/>
        </p:nvSpPr>
        <p:spPr>
          <a:xfrm>
            <a:off x="5113655" y="6336030"/>
            <a:ext cx="1612900" cy="521970"/>
          </a:xfrm>
          <a:prstGeom prst="rect">
            <a:avLst/>
          </a:prstGeom>
          <a:solidFill>
            <a:srgbClr val="FFC000"/>
          </a:solidFill>
        </p:spPr>
        <p:txBody>
          <a:bodyPr wrap="none" lIns="91440" tIns="45720" rIns="91440" bIns="45720">
            <a:spAutoFit/>
          </a:bodyPr>
          <a:lstStyle/>
          <a:p>
            <a:r>
              <a:rPr lang="zh-CN" altLang="en-US" sz="2800" b="1">
                <a:solidFill>
                  <a:srgbClr val="FF0000"/>
                </a:solidFill>
                <a:latin typeface="楷体" panose="02010609060101010101" pitchFamily="49" charset="-122"/>
                <a:ea typeface="楷体" panose="02010609060101010101" pitchFamily="49" charset="-122"/>
              </a:rPr>
              <a:t>资产阶级</a:t>
            </a:r>
            <a:endParaRPr lang="zh-CN" altLang="en-US" sz="2800" b="1">
              <a:solidFill>
                <a:srgbClr val="FF0000"/>
              </a:solidFill>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500"/>
                                        <p:tgtEl>
                                          <p:spTgt spid="2"/>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P spid="19" grpId="0"/>
      <p:bldP spid="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0" y="889000"/>
            <a:ext cx="4128459" cy="530860"/>
          </a:xfrm>
          <a:prstGeom prst="rect">
            <a:avLst/>
          </a:prstGeom>
          <a:noFill/>
        </p:spPr>
        <p:txBody>
          <a:bodyPr wrap="square" lIns="121912" tIns="60956" rIns="121912" bIns="60956" rtlCol="0">
            <a:spAutoFit/>
          </a:bodyPr>
          <a:lstStyle/>
          <a:p>
            <a:r>
              <a:rPr lang="zh-CN" altLang="en-US" sz="2665" b="1" smtClean="0">
                <a:solidFill>
                  <a:srgbClr val="FF0000"/>
                </a:solidFill>
              </a:rPr>
              <a:t>（</a:t>
            </a:r>
            <a:r>
              <a:rPr lang="en-US" altLang="zh-CN" sz="2665" b="1" smtClean="0">
                <a:solidFill>
                  <a:srgbClr val="FF0000"/>
                </a:solidFill>
              </a:rPr>
              <a:t>1</a:t>
            </a:r>
            <a:r>
              <a:rPr lang="zh-CN" altLang="en-US" sz="2665" b="1" smtClean="0">
                <a:solidFill>
                  <a:srgbClr val="FF0000"/>
                </a:solidFill>
              </a:rPr>
              <a:t>）印</a:t>
            </a:r>
            <a:r>
              <a:rPr lang="zh-CN" altLang="en-US" sz="2665" b="1">
                <a:solidFill>
                  <a:srgbClr val="FF0000"/>
                </a:solidFill>
              </a:rPr>
              <a:t>度民族解放运动</a:t>
            </a:r>
            <a:endParaRPr lang="zh-CN" altLang="en-US" sz="2665" b="1">
              <a:solidFill>
                <a:srgbClr val="FF0000"/>
              </a:solidFill>
            </a:endParaRPr>
          </a:p>
        </p:txBody>
      </p:sp>
      <p:sp>
        <p:nvSpPr>
          <p:cNvPr id="4" name="TextBox 3"/>
          <p:cNvSpPr txBox="1"/>
          <p:nvPr/>
        </p:nvSpPr>
        <p:spPr>
          <a:xfrm>
            <a:off x="203200" y="1555750"/>
            <a:ext cx="6807199" cy="2134235"/>
          </a:xfrm>
          <a:prstGeom prst="rect">
            <a:avLst/>
          </a:prstGeom>
          <a:noFill/>
        </p:spPr>
        <p:txBody>
          <a:bodyPr wrap="square" lIns="121912" tIns="60956" rIns="121912" bIns="60956" rtlCol="0">
            <a:spAutoFit/>
          </a:bodyPr>
          <a:lstStyle/>
          <a:p>
            <a:r>
              <a:rPr lang="en-US" altLang="zh-CN" sz="2135" smtClean="0">
                <a:latin typeface="楷体" panose="02010609060101010101" pitchFamily="49" charset="-122"/>
                <a:ea typeface="楷体" panose="02010609060101010101" pitchFamily="49" charset="-122"/>
                <a:cs typeface="楷体" panose="02010609060101010101" pitchFamily="49" charset="-122"/>
              </a:rPr>
              <a:t>1857</a:t>
            </a:r>
            <a:r>
              <a:rPr lang="zh-CN" altLang="en-US" sz="2135" smtClean="0">
                <a:latin typeface="楷体" panose="02010609060101010101" pitchFamily="49" charset="-122"/>
                <a:ea typeface="楷体" panose="02010609060101010101" pitchFamily="49" charset="-122"/>
                <a:cs typeface="楷体" panose="02010609060101010101" pitchFamily="49" charset="-122"/>
              </a:rPr>
              <a:t>年，印度民族大起义，沉重打击了英国的殖民统治，印度民族意识开始觉醒</a:t>
            </a:r>
            <a:endParaRPr lang="en-US" altLang="zh-CN" sz="2135" smtClean="0">
              <a:latin typeface="楷体" panose="02010609060101010101" pitchFamily="49" charset="-122"/>
              <a:ea typeface="楷体" panose="02010609060101010101" pitchFamily="49" charset="-122"/>
              <a:cs typeface="楷体" panose="02010609060101010101" pitchFamily="49" charset="-122"/>
            </a:endParaRPr>
          </a:p>
          <a:p>
            <a:r>
              <a:rPr lang="en-US" altLang="zh-CN" sz="2135" smtClean="0">
                <a:latin typeface="楷体" panose="02010609060101010101" pitchFamily="49" charset="-122"/>
                <a:ea typeface="楷体" panose="02010609060101010101" pitchFamily="49" charset="-122"/>
                <a:cs typeface="楷体" panose="02010609060101010101" pitchFamily="49" charset="-122"/>
              </a:rPr>
              <a:t>1885</a:t>
            </a:r>
            <a:r>
              <a:rPr lang="zh-CN" altLang="en-US" sz="2135">
                <a:latin typeface="楷体" panose="02010609060101010101" pitchFamily="49" charset="-122"/>
                <a:ea typeface="楷体" panose="02010609060101010101" pitchFamily="49" charset="-122"/>
                <a:cs typeface="楷体" panose="02010609060101010101" pitchFamily="49" charset="-122"/>
              </a:rPr>
              <a:t>年：国大党成立</a:t>
            </a:r>
            <a:r>
              <a:rPr lang="zh-CN" sz="2135">
                <a:latin typeface="楷体" panose="02010609060101010101" pitchFamily="49" charset="-122"/>
                <a:ea typeface="楷体" panose="02010609060101010101" pitchFamily="49" charset="-122"/>
                <a:cs typeface="楷体" panose="02010609060101010101" pitchFamily="49" charset="-122"/>
              </a:rPr>
              <a:t>，要求</a:t>
            </a:r>
            <a:r>
              <a:rPr lang="zh-CN" sz="2135">
                <a:solidFill>
                  <a:srgbClr val="FF0000"/>
                </a:solidFill>
                <a:latin typeface="楷体" panose="02010609060101010101" pitchFamily="49" charset="-122"/>
                <a:ea typeface="楷体" panose="02010609060101010101" pitchFamily="49" charset="-122"/>
                <a:cs typeface="楷体" panose="02010609060101010101" pitchFamily="49" charset="-122"/>
              </a:rPr>
              <a:t>民族平等和自治。</a:t>
            </a:r>
            <a:endParaRPr lang="zh-CN" sz="2135">
              <a:latin typeface="楷体" panose="02010609060101010101" pitchFamily="49" charset="-122"/>
              <a:ea typeface="楷体" panose="02010609060101010101" pitchFamily="49" charset="-122"/>
              <a:cs typeface="楷体" panose="02010609060101010101" pitchFamily="49" charset="-122"/>
            </a:endParaRPr>
          </a:p>
          <a:p>
            <a:r>
              <a:rPr lang="en-US" altLang="zh-CN" sz="2135">
                <a:latin typeface="楷体" panose="02010609060101010101" pitchFamily="49" charset="-122"/>
                <a:ea typeface="楷体" panose="02010609060101010101" pitchFamily="49" charset="-122"/>
                <a:cs typeface="楷体" panose="02010609060101010101" pitchFamily="49" charset="-122"/>
              </a:rPr>
              <a:t>1905</a:t>
            </a:r>
            <a:r>
              <a:rPr lang="zh-CN" altLang="en-US" sz="2135">
                <a:latin typeface="楷体" panose="02010609060101010101" pitchFamily="49" charset="-122"/>
                <a:ea typeface="楷体" panose="02010609060101010101" pitchFamily="49" charset="-122"/>
                <a:cs typeface="楷体" panose="02010609060101010101" pitchFamily="49" charset="-122"/>
              </a:rPr>
              <a:t>年：反英新高潮</a:t>
            </a:r>
            <a:r>
              <a:rPr lang="en-US" altLang="zh-CN" sz="2135">
                <a:latin typeface="楷体" panose="02010609060101010101" pitchFamily="49" charset="-122"/>
                <a:ea typeface="楷体" panose="02010609060101010101" pitchFamily="49" charset="-122"/>
                <a:cs typeface="楷体" panose="02010609060101010101" pitchFamily="49" charset="-122"/>
              </a:rPr>
              <a:t>——</a:t>
            </a:r>
            <a:r>
              <a:rPr lang="zh-CN" altLang="en-US" sz="2135" b="1">
                <a:solidFill>
                  <a:srgbClr val="FF0000"/>
                </a:solidFill>
                <a:latin typeface="楷体" panose="02010609060101010101" pitchFamily="49" charset="-122"/>
                <a:ea typeface="楷体" panose="02010609060101010101" pitchFamily="49" charset="-122"/>
                <a:cs typeface="楷体" panose="02010609060101010101" pitchFamily="49" charset="-122"/>
              </a:rPr>
              <a:t>提拉克</a:t>
            </a:r>
            <a:r>
              <a:rPr lang="zh-CN" altLang="en-US" sz="2135">
                <a:latin typeface="楷体" panose="02010609060101010101" pitchFamily="49" charset="-122"/>
                <a:ea typeface="楷体" panose="02010609060101010101" pitchFamily="49" charset="-122"/>
                <a:cs typeface="楷体" panose="02010609060101010101" pitchFamily="49" charset="-122"/>
              </a:rPr>
              <a:t>自主自产运动</a:t>
            </a:r>
            <a:endParaRPr lang="en-US" altLang="zh-CN" sz="2135">
              <a:latin typeface="楷体" panose="02010609060101010101" pitchFamily="49" charset="-122"/>
              <a:ea typeface="楷体" panose="02010609060101010101" pitchFamily="49" charset="-122"/>
              <a:cs typeface="楷体" panose="02010609060101010101" pitchFamily="49" charset="-122"/>
            </a:endParaRPr>
          </a:p>
          <a:p>
            <a:r>
              <a:rPr lang="en-US" altLang="zh-CN" sz="2135">
                <a:latin typeface="楷体" panose="02010609060101010101" pitchFamily="49" charset="-122"/>
                <a:ea typeface="楷体" panose="02010609060101010101" pitchFamily="49" charset="-122"/>
                <a:cs typeface="楷体" panose="02010609060101010101" pitchFamily="49" charset="-122"/>
              </a:rPr>
              <a:t>1908</a:t>
            </a:r>
            <a:r>
              <a:rPr lang="zh-CN" altLang="en-US" sz="2135">
                <a:latin typeface="楷体" panose="02010609060101010101" pitchFamily="49" charset="-122"/>
                <a:ea typeface="楷体" panose="02010609060101010101" pitchFamily="49" charset="-122"/>
                <a:cs typeface="楷体" panose="02010609060101010101" pitchFamily="49" charset="-122"/>
              </a:rPr>
              <a:t>年：孟买工人总罢</a:t>
            </a:r>
            <a:r>
              <a:rPr lang="zh-CN" altLang="en-US" sz="2135" smtClean="0">
                <a:latin typeface="楷体" panose="02010609060101010101" pitchFamily="49" charset="-122"/>
                <a:ea typeface="楷体" panose="02010609060101010101" pitchFamily="49" charset="-122"/>
                <a:cs typeface="楷体" panose="02010609060101010101" pitchFamily="49" charset="-122"/>
              </a:rPr>
              <a:t>工。</a:t>
            </a:r>
            <a:r>
              <a:rPr lang="zh-CN" altLang="en-US" sz="2135" smtClean="0">
                <a:solidFill>
                  <a:srgbClr val="FF0000"/>
                </a:solidFill>
                <a:latin typeface="楷体" panose="02010609060101010101" pitchFamily="49" charset="-122"/>
                <a:ea typeface="楷体" panose="02010609060101010101" pitchFamily="49" charset="-122"/>
                <a:cs typeface="楷体" panose="02010609060101010101" pitchFamily="49" charset="-122"/>
              </a:rPr>
              <a:t>印</a:t>
            </a:r>
            <a:r>
              <a:rPr lang="zh-CN" altLang="en-US" sz="2135">
                <a:solidFill>
                  <a:srgbClr val="FF0000"/>
                </a:solidFill>
                <a:latin typeface="楷体" panose="02010609060101010101" pitchFamily="49" charset="-122"/>
                <a:ea typeface="楷体" panose="02010609060101010101" pitchFamily="49" charset="-122"/>
                <a:cs typeface="楷体" panose="02010609060101010101" pitchFamily="49" charset="-122"/>
              </a:rPr>
              <a:t>度无产阶级开始登上政治斗争的舞台</a:t>
            </a:r>
            <a:r>
              <a:rPr lang="en-US" altLang="zh-CN" sz="2135">
                <a:solidFill>
                  <a:srgbClr val="FF0000"/>
                </a:solidFill>
                <a:latin typeface="楷体" panose="02010609060101010101" pitchFamily="49" charset="-122"/>
                <a:ea typeface="楷体" panose="02010609060101010101" pitchFamily="49" charset="-122"/>
                <a:cs typeface="楷体" panose="02010609060101010101" pitchFamily="49" charset="-122"/>
              </a:rPr>
              <a:t>    </a:t>
            </a:r>
            <a:r>
              <a:rPr lang="en-US" altLang="zh-CN" sz="2400">
                <a:solidFill>
                  <a:srgbClr val="FF0000"/>
                </a:solidFill>
                <a:latin typeface="楷体" panose="02010609060101010101" pitchFamily="49" charset="-122"/>
                <a:ea typeface="楷体" panose="02010609060101010101" pitchFamily="49" charset="-122"/>
                <a:cs typeface="楷体" panose="02010609060101010101" pitchFamily="49" charset="-122"/>
              </a:rPr>
              <a:t> </a:t>
            </a:r>
            <a:endParaRPr lang="zh-CN" altLang="en-US" sz="2400">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sp>
        <p:nvSpPr>
          <p:cNvPr id="8" name="文本框 12"/>
          <p:cNvSpPr txBox="1"/>
          <p:nvPr/>
        </p:nvSpPr>
        <p:spPr>
          <a:xfrm>
            <a:off x="203200" y="156845"/>
            <a:ext cx="1467303" cy="583565"/>
          </a:xfrm>
          <a:prstGeom prst="rect">
            <a:avLst/>
          </a:prstGeom>
          <a:solidFill>
            <a:schemeClr val="accent2">
              <a:lumMod val="20000"/>
              <a:lumOff val="80000"/>
            </a:schemeClr>
          </a:solidFill>
        </p:spPr>
        <p:txBody>
          <a:bodyPr wrap="square" lIns="91440" tIns="45720" rIns="91440" bIns="45720"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sz="3200" smtClean="0"/>
              <a:t>2.</a:t>
            </a:r>
            <a:r>
              <a:rPr lang="zh-CN" altLang="en-US" sz="3200" smtClean="0"/>
              <a:t>概况</a:t>
            </a:r>
            <a:endParaRPr lang="zh-CN" altLang="en-US" sz="3200"/>
          </a:p>
        </p:txBody>
      </p:sp>
      <p:sp>
        <p:nvSpPr>
          <p:cNvPr id="9" name="矩形 8"/>
          <p:cNvSpPr/>
          <p:nvPr/>
        </p:nvSpPr>
        <p:spPr>
          <a:xfrm>
            <a:off x="9618980" y="4173855"/>
            <a:ext cx="2438400" cy="2065020"/>
          </a:xfrm>
          <a:prstGeom prst="rect">
            <a:avLst/>
          </a:prstGeom>
        </p:spPr>
        <p:txBody>
          <a:bodyPr wrap="square" lIns="91440" tIns="45720" rIns="91440" bIns="45720">
            <a:spAutoFit/>
          </a:bodyPr>
          <a:lstStyle/>
          <a:p>
            <a:r>
              <a:rPr lang="zh-CN" altLang="en-US" sz="2135">
                <a:solidFill>
                  <a:srgbClr val="CC0000"/>
                </a:solidFill>
              </a:rPr>
              <a:t>提拉克</a:t>
            </a:r>
            <a:r>
              <a:rPr lang="zh-CN" altLang="en-US" sz="2135"/>
              <a:t>被称为</a:t>
            </a:r>
            <a:r>
              <a:rPr lang="zh-CN" altLang="en-US" sz="2135">
                <a:solidFill>
                  <a:srgbClr val="CC0000"/>
                </a:solidFill>
              </a:rPr>
              <a:t>印度</a:t>
            </a:r>
            <a:r>
              <a:rPr lang="zh-CN" altLang="en-US" sz="2135"/>
              <a:t>革命之父。 </a:t>
            </a:r>
            <a:endParaRPr lang="en-US" altLang="zh-CN" sz="2135">
              <a:solidFill>
                <a:srgbClr val="CC0000"/>
              </a:solidFill>
            </a:endParaRPr>
          </a:p>
          <a:p>
            <a:r>
              <a:rPr lang="zh-CN" altLang="en-US" sz="2135" smtClean="0">
                <a:solidFill>
                  <a:srgbClr val="CC0000"/>
                </a:solidFill>
              </a:rPr>
              <a:t>印</a:t>
            </a:r>
            <a:r>
              <a:rPr lang="zh-CN" altLang="en-US" sz="2135">
                <a:solidFill>
                  <a:srgbClr val="CC0000"/>
                </a:solidFill>
              </a:rPr>
              <a:t>度</a:t>
            </a:r>
            <a:r>
              <a:rPr lang="zh-CN" altLang="en-US" sz="2135"/>
              <a:t>资产阶级民族革命运动奠基人</a:t>
            </a:r>
            <a:r>
              <a:rPr lang="en-US" altLang="zh-CN" sz="2135" smtClean="0"/>
              <a:t>,</a:t>
            </a:r>
            <a:endParaRPr lang="en-US" altLang="zh-CN" sz="2135" smtClean="0"/>
          </a:p>
          <a:p>
            <a:r>
              <a:rPr lang="zh-CN" altLang="en-US" sz="2135" smtClean="0"/>
              <a:t>被</a:t>
            </a:r>
            <a:r>
              <a:rPr lang="zh-CN" altLang="en-US" sz="2135"/>
              <a:t>甘地称为现代</a:t>
            </a:r>
            <a:r>
              <a:rPr lang="zh-CN" altLang="en-US" sz="2135">
                <a:solidFill>
                  <a:srgbClr val="CC0000"/>
                </a:solidFill>
              </a:rPr>
              <a:t>印度</a:t>
            </a:r>
            <a:r>
              <a:rPr lang="zh-CN" altLang="en-US" sz="2135"/>
              <a:t>的缔造者。</a:t>
            </a:r>
            <a:endParaRPr lang="zh-CN" altLang="en-US" sz="2135"/>
          </a:p>
        </p:txBody>
      </p:sp>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1915" y="3190875"/>
            <a:ext cx="3074670" cy="3532505"/>
          </a:xfrm>
          <a:prstGeom prst="rect">
            <a:avLst/>
          </a:prstGeom>
        </p:spPr>
      </p:pic>
      <p:sp>
        <p:nvSpPr>
          <p:cNvPr id="11" name="TextBox 10"/>
          <p:cNvSpPr txBox="1"/>
          <p:nvPr/>
        </p:nvSpPr>
        <p:spPr>
          <a:xfrm>
            <a:off x="692362" y="4286885"/>
            <a:ext cx="3648405" cy="2377440"/>
          </a:xfrm>
          <a:prstGeom prst="rect">
            <a:avLst/>
          </a:prstGeom>
          <a:solidFill>
            <a:schemeClr val="accent2">
              <a:lumMod val="40000"/>
              <a:lumOff val="60000"/>
            </a:schemeClr>
          </a:solidFill>
        </p:spPr>
        <p:txBody>
          <a:bodyPr wrap="square" lIns="121912" tIns="60956" rIns="121912" bIns="60956" rtlCol="0">
            <a:spAutoFit/>
          </a:bodyPr>
          <a:lstStyle/>
          <a:p>
            <a:pPr algn="ctr"/>
            <a:r>
              <a:rPr lang="zh-CN" altLang="en-US" sz="2665"/>
              <a:t>四大纲领</a:t>
            </a:r>
            <a:endParaRPr lang="en-US" altLang="zh-CN" sz="2665"/>
          </a:p>
          <a:p>
            <a:r>
              <a:rPr lang="zh-CN" altLang="en-US" sz="2400" smtClean="0"/>
              <a:t>自主：建立民主共和国</a:t>
            </a:r>
            <a:endParaRPr lang="en-US" altLang="zh-CN" sz="2400" smtClean="0"/>
          </a:p>
          <a:p>
            <a:r>
              <a:rPr lang="zh-CN" altLang="en-US" sz="2400"/>
              <a:t>自</a:t>
            </a:r>
            <a:r>
              <a:rPr lang="zh-CN" altLang="en-US" sz="2400" smtClean="0"/>
              <a:t>产：经济独立</a:t>
            </a:r>
            <a:endParaRPr lang="en-US" altLang="zh-CN" sz="2400" smtClean="0"/>
          </a:p>
          <a:p>
            <a:r>
              <a:rPr lang="zh-CN" altLang="en-US" sz="2400" smtClean="0"/>
              <a:t>抵制英货：新的斗争手段</a:t>
            </a:r>
            <a:endParaRPr lang="en-US" altLang="zh-CN" sz="2400" smtClean="0"/>
          </a:p>
          <a:p>
            <a:r>
              <a:rPr lang="zh-CN" altLang="en-US" sz="2400"/>
              <a:t>民族</a:t>
            </a:r>
            <a:r>
              <a:rPr lang="zh-CN" altLang="en-US" sz="2400" smtClean="0"/>
              <a:t>教育：启迪民族意识的复苏</a:t>
            </a:r>
            <a:endParaRPr lang="zh-CN" altLang="en-US" sz="2400"/>
          </a:p>
        </p:txBody>
      </p:sp>
      <p:grpSp>
        <p:nvGrpSpPr>
          <p:cNvPr id="3" name="组合 2"/>
          <p:cNvGrpSpPr/>
          <p:nvPr/>
        </p:nvGrpSpPr>
        <p:grpSpPr>
          <a:xfrm>
            <a:off x="7840980" y="74295"/>
            <a:ext cx="3243580" cy="2942590"/>
            <a:chOff x="12348" y="117"/>
            <a:chExt cx="5108" cy="4634"/>
          </a:xfrm>
        </p:grpSpPr>
        <p:pic>
          <p:nvPicPr>
            <p:cNvPr id="7170" name="Picture 2" descr="https://p1.ssl.qhimg.com/t0107b6e7e7824f9524.jpg"/>
            <p:cNvPicPr>
              <a:picLocks noChangeAspect="1" noChangeArrowheads="1"/>
            </p:cNvPicPr>
            <p:nvPr/>
          </p:nvPicPr>
          <p:blipFill>
            <a:blip r:embed="rId4"/>
            <a:stretch>
              <a:fillRect/>
            </a:stretch>
          </p:blipFill>
          <p:spPr bwMode="auto">
            <a:xfrm>
              <a:off x="12348" y="117"/>
              <a:ext cx="5108" cy="340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7" name="矩形 6"/>
            <p:cNvSpPr/>
            <p:nvPr/>
          </p:nvSpPr>
          <p:spPr>
            <a:xfrm>
              <a:off x="12805" y="3977"/>
              <a:ext cx="3950" cy="775"/>
            </a:xfrm>
            <a:prstGeom prst="rect">
              <a:avLst/>
            </a:prstGeom>
          </p:spPr>
          <p:txBody>
            <a:bodyPr wrap="none">
              <a:spAutoFit/>
            </a:bodyPr>
            <a:lstStyle/>
            <a:p>
              <a:pPr marL="0" marR="0" indent="0" algn="l" defTabSz="914400" rtl="0" eaLnBrk="0" fontAlgn="base" latinLnBrk="0" hangingPunct="0">
                <a:lnSpc>
                  <a:spcPct val="100000"/>
                </a:lnSpc>
                <a:spcBef>
                  <a:spcPct val="0"/>
                </a:spcBef>
                <a:spcAft>
                  <a:spcPct val="0"/>
                </a:spcAft>
                <a:buNone/>
              </a:pPr>
              <a:r>
                <a:rPr kumimoji="0" lang="zh-CN" altLang="en-US" sz="2600" b="1" i="0" u="none" strike="noStrike" kern="1200" cap="none" spc="0" normalizeH="0" baseline="0" noProof="1">
                  <a:solidFill>
                    <a:schemeClr val="tx1"/>
                  </a:solidFill>
                  <a:uFillTx/>
                  <a:latin typeface="仿宋" panose="02010609060101010101" charset="-122"/>
                  <a:ea typeface="仿宋" panose="02010609060101010101" charset="-122"/>
                  <a:cs typeface="+mn-cs"/>
                  <a:sym typeface="+mn-ea"/>
                </a:rPr>
                <a:t>印度国大党党旗</a:t>
              </a:r>
              <a:endParaRPr kumimoji="0" lang="zh-CN" altLang="en-US" sz="2600" b="1" i="0" u="none" strike="noStrike" kern="1200" cap="none" spc="0" normalizeH="0" baseline="0" noProof="1">
                <a:solidFill>
                  <a:schemeClr val="tx1"/>
                </a:solidFill>
                <a:uFillTx/>
                <a:latin typeface="仿宋" panose="02010609060101010101" charset="-122"/>
                <a:ea typeface="仿宋" panose="02010609060101010101" charset="-122"/>
                <a:cs typeface="+mn-cs"/>
                <a:sym typeface="+mn-ea"/>
              </a:endParaRPr>
            </a:p>
          </p:txBody>
        </p:sp>
      </p:gr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arn(inVertical)">
                                      <p:cBhvr>
                                        <p:cTn id="12" dur="500"/>
                                        <p:tgtEl>
                                          <p:spTgt spid="4">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barn(inVertical)">
                                      <p:cBhvr>
                                        <p:cTn id="22" dur="500"/>
                                        <p:tgtEl>
                                          <p:spTgt spid="4">
                                            <p:txEl>
                                              <p:pRg st="2" end="2"/>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ppt_x"/>
                                          </p:val>
                                        </p:tav>
                                        <p:tav tm="100000">
                                          <p:val>
                                            <p:strVal val="#ppt_x"/>
                                          </p:val>
                                        </p:tav>
                                      </p:tavLst>
                                    </p:anim>
                                    <p:anim calcmode="lin" valueType="num">
                                      <p:cBhvr additive="base">
                                        <p:cTn id="4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16" presetClass="entr" presetSubtype="21" fill="hold" nodeType="clickEffect">
                                  <p:stCondLst>
                                    <p:cond delay="0"/>
                                  </p:stCondLst>
                                  <p:childTnLst>
                                    <p:set>
                                      <p:cBhvr>
                                        <p:cTn id="44" dur="1" fill="hold">
                                          <p:stCondLst>
                                            <p:cond delay="0"/>
                                          </p:stCondLst>
                                        </p:cTn>
                                        <p:tgtEl>
                                          <p:spTgt spid="4">
                                            <p:txEl>
                                              <p:pRg st="3" end="3"/>
                                            </p:txEl>
                                          </p:spTgt>
                                        </p:tgtEl>
                                        <p:attrNameLst>
                                          <p:attrName>style.visibility</p:attrName>
                                        </p:attrNameLst>
                                      </p:cBhvr>
                                      <p:to>
                                        <p:strVal val="visible"/>
                                      </p:to>
                                    </p:set>
                                    <p:animEffect transition="in" filter="barn(inVertical)">
                                      <p:cBhvr>
                                        <p:cTn id="45"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TextBox 8"/>
          <p:cNvSpPr txBox="1"/>
          <p:nvPr/>
        </p:nvSpPr>
        <p:spPr>
          <a:xfrm>
            <a:off x="304800" y="4753610"/>
            <a:ext cx="10871199" cy="1967230"/>
          </a:xfrm>
          <a:prstGeom prst="rect">
            <a:avLst/>
          </a:prstGeom>
          <a:noFill/>
          <a:ln>
            <a:solidFill>
              <a:srgbClr val="C00000"/>
            </a:solidFill>
          </a:ln>
        </p:spPr>
        <p:txBody>
          <a:bodyPr wrap="square" lIns="121912" tIns="60956" rIns="121912" bIns="60956" rtlCol="0">
            <a:spAutoFit/>
          </a:bodyPr>
          <a:lstStyle/>
          <a:p>
            <a:r>
              <a:rPr lang="zh-CN" altLang="en-US" sz="2400" smtClean="0"/>
              <a:t>材料：</a:t>
            </a:r>
            <a:r>
              <a:rPr lang="en-US" altLang="zh-CN" sz="2400" smtClean="0">
                <a:latin typeface="楷体" panose="02010609060101010101" pitchFamily="49" charset="-122"/>
                <a:ea typeface="楷体" panose="02010609060101010101" pitchFamily="49" charset="-122"/>
              </a:rPr>
              <a:t>1903——1905</a:t>
            </a:r>
            <a:r>
              <a:rPr lang="zh-CN" altLang="en-US" sz="2400" smtClean="0">
                <a:latin typeface="楷体" panose="02010609060101010101" pitchFamily="49" charset="-122"/>
                <a:ea typeface="楷体" panose="02010609060101010101" pitchFamily="49" charset="-122"/>
              </a:rPr>
              <a:t>年，伊朗粮食歉收，外贸锐减。有出国旅游癖好而囊空如洗的国王穆扎法尔丁，</a:t>
            </a:r>
            <a:r>
              <a:rPr lang="en-US" altLang="zh-CN" sz="2400" smtClean="0">
                <a:latin typeface="楷体" panose="02010609060101010101" pitchFamily="49" charset="-122"/>
                <a:ea typeface="楷体" panose="02010609060101010101" pitchFamily="49" charset="-122"/>
              </a:rPr>
              <a:t>1900</a:t>
            </a:r>
            <a:r>
              <a:rPr lang="zh-CN" altLang="en-US" sz="2400" smtClean="0">
                <a:latin typeface="楷体" panose="02010609060101010101" pitchFamily="49" charset="-122"/>
                <a:ea typeface="楷体" panose="02010609060101010101" pitchFamily="49" charset="-122"/>
              </a:rPr>
              <a:t>年向俄国借款</a:t>
            </a:r>
            <a:r>
              <a:rPr lang="en-US" altLang="zh-CN" sz="2400" smtClean="0">
                <a:latin typeface="楷体" panose="02010609060101010101" pitchFamily="49" charset="-122"/>
                <a:ea typeface="楷体" panose="02010609060101010101" pitchFamily="49" charset="-122"/>
              </a:rPr>
              <a:t>240</a:t>
            </a:r>
            <a:r>
              <a:rPr lang="zh-CN" altLang="en-US" sz="2400" smtClean="0">
                <a:latin typeface="楷体" panose="02010609060101010101" pitchFamily="49" charset="-122"/>
                <a:ea typeface="楷体" panose="02010609060101010101" pitchFamily="49" charset="-122"/>
              </a:rPr>
              <a:t>万英镑，</a:t>
            </a:r>
            <a:r>
              <a:rPr lang="en-US" altLang="zh-CN" sz="2400" smtClean="0">
                <a:latin typeface="楷体" panose="02010609060101010101" pitchFamily="49" charset="-122"/>
                <a:ea typeface="楷体" panose="02010609060101010101" pitchFamily="49" charset="-122"/>
              </a:rPr>
              <a:t>1902</a:t>
            </a:r>
            <a:r>
              <a:rPr lang="zh-CN" altLang="en-US" sz="2400" smtClean="0">
                <a:latin typeface="楷体" panose="02010609060101010101" pitchFamily="49" charset="-122"/>
                <a:ea typeface="楷体" panose="02010609060101010101" pitchFamily="49" charset="-122"/>
              </a:rPr>
              <a:t>年再向俄国借款</a:t>
            </a:r>
            <a:r>
              <a:rPr lang="en-US" altLang="zh-CN" sz="2400" smtClean="0">
                <a:latin typeface="楷体" panose="02010609060101010101" pitchFamily="49" charset="-122"/>
                <a:ea typeface="楷体" panose="02010609060101010101" pitchFamily="49" charset="-122"/>
              </a:rPr>
              <a:t>100</a:t>
            </a:r>
            <a:r>
              <a:rPr lang="zh-CN" altLang="en-US" sz="2400" smtClean="0">
                <a:latin typeface="楷体" panose="02010609060101010101" pitchFamily="49" charset="-122"/>
                <a:ea typeface="楷体" panose="02010609060101010101" pitchFamily="49" charset="-122"/>
              </a:rPr>
              <a:t>万英镑，</a:t>
            </a:r>
            <a:r>
              <a:rPr lang="en-US" altLang="zh-CN" sz="2400" smtClean="0">
                <a:latin typeface="楷体" panose="02010609060101010101" pitchFamily="49" charset="-122"/>
                <a:ea typeface="楷体" panose="02010609060101010101" pitchFamily="49" charset="-122"/>
              </a:rPr>
              <a:t>1903</a:t>
            </a:r>
            <a:r>
              <a:rPr lang="zh-CN" altLang="en-US" sz="2400" smtClean="0">
                <a:latin typeface="楷体" panose="02010609060101010101" pitchFamily="49" charset="-122"/>
                <a:ea typeface="楷体" panose="02010609060101010101" pitchFamily="49" charset="-122"/>
              </a:rPr>
              <a:t>年向英国借款</a:t>
            </a:r>
            <a:r>
              <a:rPr lang="en-US" altLang="zh-CN" sz="2400" smtClean="0">
                <a:latin typeface="楷体" panose="02010609060101010101" pitchFamily="49" charset="-122"/>
                <a:ea typeface="楷体" panose="02010609060101010101" pitchFamily="49" charset="-122"/>
              </a:rPr>
              <a:t>30</a:t>
            </a:r>
            <a:r>
              <a:rPr lang="zh-CN" altLang="en-US" sz="2400" smtClean="0">
                <a:latin typeface="楷体" panose="02010609060101010101" pitchFamily="49" charset="-122"/>
                <a:ea typeface="楷体" panose="02010609060101010101" pitchFamily="49" charset="-122"/>
              </a:rPr>
              <a:t>万英镑，而</a:t>
            </a:r>
            <a:r>
              <a:rPr lang="en-US" altLang="zh-CN" sz="2400" smtClean="0">
                <a:latin typeface="楷体" panose="02010609060101010101" pitchFamily="49" charset="-122"/>
                <a:ea typeface="楷体" panose="02010609060101010101" pitchFamily="49" charset="-122"/>
              </a:rPr>
              <a:t>1905</a:t>
            </a:r>
            <a:r>
              <a:rPr lang="zh-CN" altLang="en-US" sz="2400" smtClean="0">
                <a:latin typeface="楷体" panose="02010609060101010101" pitchFamily="49" charset="-122"/>
                <a:ea typeface="楷体" panose="02010609060101010101" pitchFamily="49" charset="-122"/>
              </a:rPr>
              <a:t>年又试图再向俄国借款。国王借外债出国旅游的行动，激起各阶层的不满。</a:t>
            </a:r>
            <a:endParaRPr lang="en-US" altLang="zh-CN" sz="2400" smtClean="0">
              <a:latin typeface="楷体" panose="02010609060101010101" pitchFamily="49" charset="-122"/>
              <a:ea typeface="楷体" panose="02010609060101010101" pitchFamily="49" charset="-122"/>
            </a:endParaRPr>
          </a:p>
          <a:p>
            <a:r>
              <a:rPr lang="en-US" altLang="zh-CN" sz="2400" smtClean="0"/>
              <a:t>                                                                                                  </a:t>
            </a:r>
            <a:r>
              <a:rPr lang="en-US" altLang="zh-CN" sz="2400"/>
              <a:t>——</a:t>
            </a:r>
            <a:r>
              <a:rPr lang="zh-CN" altLang="en-US" sz="2400"/>
              <a:t>吴、齐</a:t>
            </a:r>
            <a:r>
              <a:rPr lang="en-US" altLang="zh-CN" sz="2400"/>
              <a:t>《</a:t>
            </a:r>
            <a:r>
              <a:rPr lang="zh-CN" altLang="en-US" sz="2400"/>
              <a:t>世界史</a:t>
            </a:r>
            <a:r>
              <a:rPr lang="en-US" altLang="zh-CN" sz="2400"/>
              <a:t>》</a:t>
            </a:r>
            <a:endParaRPr lang="zh-CN" altLang="en-US" sz="2400"/>
          </a:p>
        </p:txBody>
      </p:sp>
      <p:sp>
        <p:nvSpPr>
          <p:cNvPr id="10" name="矩形 9"/>
          <p:cNvSpPr/>
          <p:nvPr/>
        </p:nvSpPr>
        <p:spPr>
          <a:xfrm>
            <a:off x="0" y="0"/>
            <a:ext cx="3082925" cy="501650"/>
          </a:xfrm>
          <a:prstGeom prst="rect">
            <a:avLst/>
          </a:prstGeom>
        </p:spPr>
        <p:txBody>
          <a:bodyPr wrap="none">
            <a:spAutoFit/>
          </a:bodyPr>
          <a:lstStyle/>
          <a:p>
            <a:r>
              <a:rPr lang="zh-CN" altLang="en-US" sz="2665" b="1" smtClean="0">
                <a:solidFill>
                  <a:srgbClr val="FF0000"/>
                </a:solidFill>
              </a:rPr>
              <a:t>（</a:t>
            </a:r>
            <a:r>
              <a:rPr lang="en-US" altLang="zh-CN" sz="2665" b="1" smtClean="0">
                <a:solidFill>
                  <a:srgbClr val="FF0000"/>
                </a:solidFill>
              </a:rPr>
              <a:t>2</a:t>
            </a:r>
            <a:r>
              <a:rPr lang="zh-CN" altLang="en-US" sz="2665" b="1" smtClean="0">
                <a:solidFill>
                  <a:srgbClr val="FF0000"/>
                </a:solidFill>
              </a:rPr>
              <a:t>）伊朗立宪革命</a:t>
            </a:r>
            <a:endParaRPr lang="en-US" altLang="zh-CN" sz="2665" b="1">
              <a:solidFill>
                <a:srgbClr val="FF0000"/>
              </a:solidFill>
            </a:endParaRPr>
          </a:p>
        </p:txBody>
      </p:sp>
      <p:sp>
        <p:nvSpPr>
          <p:cNvPr id="11" name="TextBox 10"/>
          <p:cNvSpPr txBox="1"/>
          <p:nvPr/>
        </p:nvSpPr>
        <p:spPr>
          <a:xfrm>
            <a:off x="304800" y="1092200"/>
            <a:ext cx="10146030" cy="3107690"/>
          </a:xfrm>
          <a:prstGeom prst="rect">
            <a:avLst/>
          </a:prstGeom>
          <a:noFill/>
        </p:spPr>
        <p:txBody>
          <a:bodyPr wrap="square" rtlCol="0">
            <a:spAutoFit/>
          </a:bodyPr>
          <a:lstStyle/>
          <a:p>
            <a:r>
              <a:rPr lang="en-US" altLang="zh-CN" sz="2800" smtClean="0">
                <a:latin typeface="楷体" panose="02010609060101010101" pitchFamily="49" charset="-122"/>
                <a:ea typeface="楷体" panose="02010609060101010101" pitchFamily="49" charset="-122"/>
                <a:cs typeface="楷体" panose="02010609060101010101" pitchFamily="49" charset="-122"/>
              </a:rPr>
              <a:t>1905—1911</a:t>
            </a:r>
            <a:r>
              <a:rPr lang="zh-CN" altLang="en-US" sz="2800" smtClean="0">
                <a:latin typeface="楷体" panose="02010609060101010101" pitchFamily="49" charset="-122"/>
                <a:ea typeface="楷体" panose="02010609060101010101" pitchFamily="49" charset="-122"/>
                <a:cs typeface="楷体" panose="02010609060101010101" pitchFamily="49" charset="-122"/>
              </a:rPr>
              <a:t>年，进行立宪革命</a:t>
            </a:r>
            <a:endParaRPr lang="en-US" altLang="zh-CN" sz="2800" smtClean="0">
              <a:latin typeface="楷体" panose="02010609060101010101" pitchFamily="49" charset="-122"/>
              <a:ea typeface="楷体" panose="02010609060101010101" pitchFamily="49" charset="-122"/>
              <a:cs typeface="楷体" panose="02010609060101010101" pitchFamily="49" charset="-122"/>
            </a:endParaRPr>
          </a:p>
          <a:p>
            <a:endParaRPr lang="en-US" altLang="zh-CN" sz="2800" smtClean="0">
              <a:latin typeface="楷体" panose="02010609060101010101" pitchFamily="49" charset="-122"/>
              <a:ea typeface="楷体" panose="02010609060101010101" pitchFamily="49" charset="-122"/>
              <a:cs typeface="楷体" panose="02010609060101010101" pitchFamily="49" charset="-122"/>
            </a:endParaRPr>
          </a:p>
          <a:p>
            <a:r>
              <a:rPr lang="en-US" altLang="zh-CN" sz="2800" smtClean="0">
                <a:latin typeface="楷体" panose="02010609060101010101" pitchFamily="49" charset="-122"/>
                <a:ea typeface="楷体" panose="02010609060101010101" pitchFamily="49" charset="-122"/>
                <a:cs typeface="楷体" panose="02010609060101010101" pitchFamily="49" charset="-122"/>
              </a:rPr>
              <a:t>1907</a:t>
            </a:r>
            <a:r>
              <a:rPr lang="zh-CN" altLang="en-US" sz="2800" smtClean="0">
                <a:latin typeface="楷体" panose="02010609060101010101" pitchFamily="49" charset="-122"/>
                <a:ea typeface="楷体" panose="02010609060101010101" pitchFamily="49" charset="-122"/>
                <a:cs typeface="楷体" panose="02010609060101010101" pitchFamily="49" charset="-122"/>
              </a:rPr>
              <a:t>年，规定伊朗为君主立宪国家</a:t>
            </a:r>
            <a:endParaRPr lang="en-US" altLang="zh-CN" sz="2800" smtClean="0">
              <a:latin typeface="楷体" panose="02010609060101010101" pitchFamily="49" charset="-122"/>
              <a:ea typeface="楷体" panose="02010609060101010101" pitchFamily="49" charset="-122"/>
              <a:cs typeface="楷体" panose="02010609060101010101" pitchFamily="49" charset="-122"/>
            </a:endParaRPr>
          </a:p>
          <a:p>
            <a:endParaRPr lang="zh-CN" altLang="en-US" sz="2800" smtClean="0">
              <a:latin typeface="楷体" panose="02010609060101010101" pitchFamily="49" charset="-122"/>
              <a:ea typeface="楷体" panose="02010609060101010101" pitchFamily="49" charset="-122"/>
              <a:cs typeface="楷体" panose="02010609060101010101" pitchFamily="49" charset="-122"/>
            </a:endParaRPr>
          </a:p>
          <a:p>
            <a:r>
              <a:rPr lang="zh-CN" altLang="en-US" sz="2800" smtClean="0">
                <a:latin typeface="楷体" panose="02010609060101010101" pitchFamily="49" charset="-122"/>
                <a:ea typeface="楷体" panose="02010609060101010101" pitchFamily="49" charset="-122"/>
                <a:cs typeface="楷体" panose="02010609060101010101" pitchFamily="49" charset="-122"/>
              </a:rPr>
              <a:t>结果：失败</a:t>
            </a:r>
            <a:endParaRPr lang="zh-CN" altLang="en-US" sz="2800" smtClean="0">
              <a:latin typeface="楷体" panose="02010609060101010101" pitchFamily="49" charset="-122"/>
              <a:ea typeface="楷体" panose="02010609060101010101" pitchFamily="49" charset="-122"/>
              <a:cs typeface="楷体" panose="02010609060101010101" pitchFamily="49" charset="-122"/>
            </a:endParaRPr>
          </a:p>
          <a:p>
            <a:r>
              <a:rPr lang="zh-CN" altLang="en-US" sz="2800" smtClean="0">
                <a:latin typeface="楷体" panose="02010609060101010101" pitchFamily="49" charset="-122"/>
                <a:ea typeface="楷体" panose="02010609060101010101" pitchFamily="49" charset="-122"/>
                <a:cs typeface="楷体" panose="02010609060101010101" pitchFamily="49" charset="-122"/>
              </a:rPr>
              <a:t>意义：打击了帝国主义和封建势力，</a:t>
            </a:r>
            <a:endParaRPr lang="zh-CN" altLang="en-US" sz="2800" smtClean="0">
              <a:latin typeface="楷体" panose="02010609060101010101" pitchFamily="49" charset="-122"/>
              <a:ea typeface="楷体" panose="02010609060101010101" pitchFamily="49" charset="-122"/>
              <a:cs typeface="楷体" panose="02010609060101010101" pitchFamily="49" charset="-122"/>
            </a:endParaRPr>
          </a:p>
          <a:p>
            <a:r>
              <a:rPr lang="zh-CN" altLang="en-US" sz="2800" smtClean="0">
                <a:latin typeface="楷体" panose="02010609060101010101" pitchFamily="49" charset="-122"/>
                <a:ea typeface="楷体" panose="02010609060101010101" pitchFamily="49" charset="-122"/>
                <a:cs typeface="楷体" panose="02010609060101010101" pitchFamily="49" charset="-122"/>
              </a:rPr>
              <a:t>      传播了民族民主革命思想。</a:t>
            </a:r>
            <a:endParaRPr lang="zh-CN" altLang="en-US" sz="2800">
              <a:latin typeface="楷体" panose="02010609060101010101" pitchFamily="49" charset="-122"/>
              <a:ea typeface="楷体" panose="02010609060101010101" pitchFamily="49" charset="-122"/>
              <a:cs typeface="楷体" panose="02010609060101010101" pitchFamily="49" charset="-122"/>
            </a:endParaRPr>
          </a:p>
        </p:txBody>
      </p:sp>
      <p:sp>
        <p:nvSpPr>
          <p:cNvPr id="2" name="矩形 1"/>
          <p:cNvSpPr/>
          <p:nvPr/>
        </p:nvSpPr>
        <p:spPr>
          <a:xfrm>
            <a:off x="406400" y="501650"/>
            <a:ext cx="5386070" cy="460375"/>
          </a:xfrm>
          <a:prstGeom prst="rect">
            <a:avLst/>
          </a:prstGeom>
          <a:solidFill>
            <a:srgbClr val="FFFF00"/>
          </a:solidFill>
        </p:spPr>
        <p:txBody>
          <a:bodyPr wrap="none" lIns="91440" tIns="45720" rIns="91440" bIns="45720">
            <a:spAutoFit/>
          </a:bodyPr>
          <a:lstStyle/>
          <a:p>
            <a:r>
              <a:rPr lang="zh-CN" altLang="en-US" sz="2400" b="1">
                <a:solidFill>
                  <a:srgbClr val="FF0000"/>
                </a:solidFill>
                <a:latin typeface="楷体" panose="02010609060101010101" pitchFamily="49" charset="-122"/>
                <a:ea typeface="楷体" panose="02010609060101010101" pitchFamily="49" charset="-122"/>
              </a:rPr>
              <a:t>伊朗历史上第一部资产阶级性质的宪法</a:t>
            </a:r>
            <a:endParaRPr lang="zh-CN" altLang="en-US" sz="2400" b="1">
              <a:solidFill>
                <a:srgbClr val="FF0000"/>
              </a:solidFill>
              <a:latin typeface="楷体" panose="02010609060101010101" pitchFamily="49" charset="-122"/>
              <a:ea typeface="楷体" panose="02010609060101010101" pitchFamily="49" charset="-122"/>
            </a:endParaRPr>
          </a:p>
        </p:txBody>
      </p:sp>
      <p:pic>
        <p:nvPicPr>
          <p:cNvPr id="3" name="图片 2"/>
          <p:cNvPicPr>
            <a:picLocks noChangeAspect="1"/>
          </p:cNvPicPr>
          <p:nvPr/>
        </p:nvPicPr>
        <p:blipFill>
          <a:blip r:embed="rId2"/>
          <a:stretch>
            <a:fillRect/>
          </a:stretch>
        </p:blipFill>
        <p:spPr>
          <a:xfrm>
            <a:off x="5860415" y="252730"/>
            <a:ext cx="6410325" cy="4328795"/>
          </a:xfrm>
          <a:prstGeom prst="rect">
            <a:avLst/>
          </a:prstGeom>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158115" y="149225"/>
            <a:ext cx="4112260" cy="501650"/>
          </a:xfrm>
          <a:prstGeom prst="rect">
            <a:avLst/>
          </a:prstGeom>
        </p:spPr>
        <p:txBody>
          <a:bodyPr wrap="none">
            <a:spAutoFit/>
          </a:bodyPr>
          <a:lstStyle/>
          <a:p>
            <a:r>
              <a:rPr lang="zh-CN" altLang="en-US" sz="2665" b="1" smtClean="0">
                <a:solidFill>
                  <a:srgbClr val="FF0000"/>
                </a:solidFill>
              </a:rPr>
              <a:t>（</a:t>
            </a:r>
            <a:r>
              <a:rPr lang="en-US" altLang="zh-CN" sz="2665" b="1" smtClean="0">
                <a:solidFill>
                  <a:srgbClr val="FF0000"/>
                </a:solidFill>
              </a:rPr>
              <a:t>3</a:t>
            </a:r>
            <a:r>
              <a:rPr lang="zh-CN" altLang="en-US" sz="2665" b="1" smtClean="0">
                <a:solidFill>
                  <a:srgbClr val="FF0000"/>
                </a:solidFill>
              </a:rPr>
              <a:t>）中国辛亥革命：</a:t>
            </a:r>
            <a:r>
              <a:rPr lang="en-US" altLang="zh-CN" sz="2665" b="1" smtClean="0">
                <a:solidFill>
                  <a:srgbClr val="FF0000"/>
                </a:solidFill>
              </a:rPr>
              <a:t>1911</a:t>
            </a:r>
            <a:endParaRPr lang="en-US" altLang="zh-CN" sz="2665" b="1">
              <a:solidFill>
                <a:srgbClr val="FF0000"/>
              </a:solidFill>
            </a:endParaRPr>
          </a:p>
        </p:txBody>
      </p:sp>
      <p:pic>
        <p:nvPicPr>
          <p:cNvPr id="12" name="Picture 9"/>
          <p:cNvPicPr>
            <a:picLocks noChangeAspect="1" noChangeArrowheads="1"/>
          </p:cNvPicPr>
          <p:nvPr/>
        </p:nvPicPr>
        <p:blipFill>
          <a:blip r:embed="rId2"/>
          <a:stretch>
            <a:fillRect/>
          </a:stretch>
        </p:blipFill>
        <p:spPr bwMode="auto">
          <a:xfrm>
            <a:off x="5723255" y="1267460"/>
            <a:ext cx="6283960" cy="5353050"/>
          </a:xfrm>
          <a:prstGeom prst="rect">
            <a:avLst/>
          </a:prstGeom>
        </p:spPr>
        <p:style>
          <a:lnRef idx="2">
            <a:schemeClr val="dk1"/>
          </a:lnRef>
          <a:fillRef idx="1">
            <a:schemeClr val="lt1"/>
          </a:fillRef>
          <a:effectRef idx="0">
            <a:schemeClr val="dk1"/>
          </a:effectRef>
          <a:fontRef idx="minor">
            <a:schemeClr val="dk1"/>
          </a:fontRef>
        </p:style>
      </p:pic>
      <p:sp>
        <p:nvSpPr>
          <p:cNvPr id="13" name="矩形 12"/>
          <p:cNvSpPr/>
          <p:nvPr/>
        </p:nvSpPr>
        <p:spPr>
          <a:xfrm>
            <a:off x="5179695" y="0"/>
            <a:ext cx="6844665" cy="1076325"/>
          </a:xfrm>
          <a:prstGeom prst="rect">
            <a:avLst/>
          </a:prstGeom>
        </p:spPr>
        <p:txBody>
          <a:bodyPr wrap="square">
            <a:spAutoFit/>
          </a:bodyPr>
          <a:lstStyle/>
          <a:p>
            <a:pPr lvl="0" eaLnBrk="0" fontAlgn="base" hangingPunct="0">
              <a:spcBef>
                <a:spcPct val="20000"/>
              </a:spcBef>
              <a:spcAft>
                <a:spcPct val="0"/>
              </a:spcAft>
              <a:buClr>
                <a:schemeClr val="accent1"/>
              </a:buClr>
              <a:buSzPct val="65000"/>
            </a:pPr>
            <a:r>
              <a:rPr lang="zh-CN" altLang="en-US" sz="2000" b="1" smtClean="0">
                <a:solidFill>
                  <a:srgbClr val="000000"/>
                </a:solidFill>
                <a:latin typeface="楷体" panose="02010609060101010101" pitchFamily="49" charset="-122"/>
                <a:ea typeface="楷体" panose="02010609060101010101" pitchFamily="49" charset="-122"/>
              </a:rPr>
              <a:t>性质：</a:t>
            </a:r>
            <a:endParaRPr lang="zh-CN" altLang="en-US" sz="2000" b="1" smtClean="0">
              <a:solidFill>
                <a:srgbClr val="000000"/>
              </a:solidFill>
              <a:latin typeface="楷体" panose="02010609060101010101" pitchFamily="49" charset="-122"/>
              <a:ea typeface="楷体" panose="02010609060101010101" pitchFamily="49" charset="-122"/>
            </a:endParaRPr>
          </a:p>
          <a:p>
            <a:pPr lvl="0" eaLnBrk="0" fontAlgn="base" hangingPunct="0">
              <a:spcBef>
                <a:spcPct val="20000"/>
              </a:spcBef>
              <a:spcAft>
                <a:spcPct val="0"/>
              </a:spcAft>
              <a:buClr>
                <a:schemeClr val="accent1"/>
              </a:buClr>
              <a:buSzPct val="65000"/>
            </a:pPr>
            <a:r>
              <a:rPr lang="zh-CN" altLang="en-US" sz="2000" b="1" smtClean="0">
                <a:solidFill>
                  <a:srgbClr val="000000"/>
                </a:solidFill>
                <a:latin typeface="楷体" panose="02010609060101010101" pitchFamily="49" charset="-122"/>
                <a:ea typeface="楷体" panose="02010609060101010101" pitchFamily="49" charset="-122"/>
              </a:rPr>
              <a:t>推翻了——，结束了——；建立了——，打开了——，传播了——，推动了——。</a:t>
            </a:r>
            <a:endParaRPr lang="zh-CN" altLang="en-US" sz="2000" b="1">
              <a:solidFill>
                <a:srgbClr val="000000"/>
              </a:solidFill>
              <a:latin typeface="楷体" panose="02010609060101010101" pitchFamily="49" charset="-122"/>
              <a:ea typeface="楷体" panose="02010609060101010101" pitchFamily="49" charset="-122"/>
            </a:endParaRPr>
          </a:p>
        </p:txBody>
      </p:sp>
      <p:sp>
        <p:nvSpPr>
          <p:cNvPr id="2" name="矩形 1"/>
          <p:cNvSpPr/>
          <p:nvPr/>
        </p:nvSpPr>
        <p:spPr>
          <a:xfrm>
            <a:off x="802005" y="753110"/>
            <a:ext cx="3857625" cy="583565"/>
          </a:xfrm>
          <a:prstGeom prst="rect">
            <a:avLst/>
          </a:prstGeom>
          <a:solidFill>
            <a:srgbClr val="FFFF00"/>
          </a:solidFill>
        </p:spPr>
        <p:txBody>
          <a:bodyPr wrap="none" lIns="91440" tIns="45720" rIns="91440" bIns="45720">
            <a:spAutoFit/>
          </a:bodyPr>
          <a:lstStyle/>
          <a:p>
            <a:r>
              <a:rPr lang="zh-CN" altLang="en-US" sz="3200" b="1">
                <a:solidFill>
                  <a:srgbClr val="FF0000"/>
                </a:solidFill>
                <a:latin typeface="楷体" panose="02010609060101010101" pitchFamily="49" charset="-122"/>
                <a:ea typeface="楷体" panose="02010609060101010101" pitchFamily="49" charset="-122"/>
              </a:rPr>
              <a:t>亚洲觉醒发展的顶点</a:t>
            </a:r>
            <a:endParaRPr lang="zh-CN" altLang="en-US" sz="3200" b="1">
              <a:solidFill>
                <a:srgbClr val="FF0000"/>
              </a:solidFill>
              <a:latin typeface="楷体" panose="02010609060101010101" pitchFamily="49" charset="-122"/>
              <a:ea typeface="楷体" panose="02010609060101010101" pitchFamily="49" charset="-122"/>
            </a:endParaRPr>
          </a:p>
        </p:txBody>
      </p:sp>
      <p:sp>
        <p:nvSpPr>
          <p:cNvPr id="3" name="文本框 2"/>
          <p:cNvSpPr txBox="1"/>
          <p:nvPr/>
        </p:nvSpPr>
        <p:spPr>
          <a:xfrm>
            <a:off x="281305" y="1820545"/>
            <a:ext cx="4898390" cy="4246245"/>
          </a:xfrm>
          <a:prstGeom prst="rect">
            <a:avLst/>
          </a:prstGeom>
          <a:noFill/>
        </p:spPr>
        <p:txBody>
          <a:bodyPr wrap="square" rtlCol="0">
            <a:spAutoFit/>
          </a:bodyPr>
          <a:lstStyle/>
          <a:p>
            <a:pPr algn="just">
              <a:lnSpc>
                <a:spcPct val="125000"/>
              </a:lnSpc>
              <a:spcBef>
                <a:spcPct val="0"/>
              </a:spcBef>
              <a:spcAft>
                <a:spcPct val="0"/>
              </a:spcAft>
            </a:pPr>
            <a:r>
              <a:rPr lang="en-US" sz="2400">
                <a:latin typeface="楷体" panose="02010609060101010101" pitchFamily="49" charset="-122"/>
                <a:ea typeface="楷体" panose="02010609060101010101" pitchFamily="49" charset="-122"/>
                <a:cs typeface="楷体" panose="02010609060101010101" pitchFamily="49" charset="-122"/>
              </a:rPr>
              <a:t>    </a:t>
            </a:r>
            <a:r>
              <a:rPr lang="zh-CN" sz="2400">
                <a:latin typeface="楷体" panose="02010609060101010101" pitchFamily="49" charset="-122"/>
                <a:ea typeface="楷体" panose="02010609060101010101" pitchFamily="49" charset="-122"/>
                <a:cs typeface="楷体" panose="02010609060101010101" pitchFamily="49" charset="-122"/>
              </a:rPr>
              <a:t>在斗争的高潮中，中国同盟会机关报《民报》发表了大量文章，声援印度和伊朗等国人民的斗争。菲律宾爆发革命后，孙中山一再帮助菲律宾革命者购买武器，而后者也曾捐赠</a:t>
            </a:r>
            <a:r>
              <a:rPr lang="en-US" altLang="zh-CN" sz="2400">
                <a:latin typeface="楷体" panose="02010609060101010101" pitchFamily="49" charset="-122"/>
                <a:ea typeface="楷体" panose="02010609060101010101" pitchFamily="49" charset="-122"/>
                <a:cs typeface="楷体" panose="02010609060101010101" pitchFamily="49" charset="-122"/>
              </a:rPr>
              <a:t>10</a:t>
            </a:r>
            <a:r>
              <a:rPr lang="zh-CN" altLang="en-US" sz="2400">
                <a:latin typeface="楷体" panose="02010609060101010101" pitchFamily="49" charset="-122"/>
                <a:ea typeface="楷体" panose="02010609060101010101" pitchFamily="49" charset="-122"/>
                <a:cs typeface="楷体" panose="02010609060101010101" pitchFamily="49" charset="-122"/>
              </a:rPr>
              <a:t>万元给孙中山作为从事革命活动的经费。中国和越南的革命者也曾互相支持对方的斗争。</a:t>
            </a:r>
            <a:endParaRPr lang="en-US" sz="2400">
              <a:latin typeface="楷体" panose="02010609060101010101" pitchFamily="49" charset="-122"/>
              <a:ea typeface="楷体" panose="02010609060101010101" pitchFamily="49" charset="-122"/>
              <a:cs typeface="楷体" panose="02010609060101010101" pitchFamily="49" charset="-122"/>
            </a:endParaRPr>
          </a:p>
          <a:p>
            <a:pPr algn="r">
              <a:lnSpc>
                <a:spcPct val="125000"/>
              </a:lnSpc>
              <a:spcBef>
                <a:spcPct val="0"/>
              </a:spcBef>
              <a:spcAft>
                <a:spcPct val="0"/>
              </a:spcAft>
            </a:pPr>
            <a:r>
              <a:rPr lang="en-US" altLang="zh-CN" sz="2400">
                <a:latin typeface="宋体" panose="02010600030101010101" pitchFamily="2" charset="-122"/>
                <a:ea typeface="宋体" panose="02010600030101010101" pitchFamily="2" charset="-122"/>
                <a:cs typeface="宋体" panose="02010600030101010101" pitchFamily="2" charset="-122"/>
              </a:rPr>
              <a:t>——</a:t>
            </a:r>
            <a:r>
              <a:rPr sz="2400">
                <a:latin typeface="宋体" panose="02010600030101010101" pitchFamily="2" charset="-122"/>
                <a:ea typeface="宋体" panose="02010600030101010101" pitchFamily="2" charset="-122"/>
                <a:cs typeface="宋体" panose="02010600030101010101" pitchFamily="2" charset="-122"/>
              </a:rPr>
              <a:t>刘宗绪主编《世界近代史》</a:t>
            </a:r>
            <a:endParaRPr sz="2400">
              <a:latin typeface="宋体" pitchFamily="2" charset="-122"/>
              <a:ea typeface="宋体" pitchFamily="2" charset="-122"/>
              <a:cs typeface="宋体" panose="02010600030101010101" pitchFamily="2"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Group 2"/>
          <p:cNvGraphicFramePr>
            <a:graphicFrameLocks noGrp="1"/>
          </p:cNvGraphicFramePr>
          <p:nvPr>
            <p:custDataLst>
              <p:tags r:id="rId3"/>
            </p:custDataLst>
          </p:nvPr>
        </p:nvGraphicFramePr>
        <p:xfrm>
          <a:off x="1320800" y="1432517"/>
          <a:ext cx="10058400" cy="4831715"/>
        </p:xfrm>
        <a:graphic>
          <a:graphicData uri="http://schemas.openxmlformats.org/drawingml/2006/table">
            <a:tbl>
              <a:tblPr/>
              <a:tblGrid>
                <a:gridCol w="903605"/>
                <a:gridCol w="902335"/>
                <a:gridCol w="932815"/>
                <a:gridCol w="1164590"/>
                <a:gridCol w="4679315"/>
                <a:gridCol w="1475740"/>
              </a:tblGrid>
              <a:tr h="1054735">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rPr>
                        <a:t>国家</a:t>
                      </a:r>
                      <a:endPar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rPr>
                        <a:t>敌人</a:t>
                      </a:r>
                      <a:endPar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rPr>
                        <a:t>目标</a:t>
                      </a:r>
                      <a:endPar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rPr>
                        <a:t>革命新力量</a:t>
                      </a:r>
                      <a:endParaRPr kumimoji="0" lang="zh-CN" altLang="en-US" sz="20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smtClean="0">
                          <a:ln>
                            <a:noFill/>
                          </a:ln>
                          <a:solidFill>
                            <a:srgbClr val="FFFFFF"/>
                          </a:solidFill>
                          <a:effectLst/>
                          <a:latin typeface="楷体" panose="02010609060101010101" pitchFamily="49" charset="-122"/>
                          <a:ea typeface="楷体" panose="02010609060101010101" pitchFamily="49" charset="-122"/>
                        </a:rPr>
                        <a:t>结果及意义</a:t>
                      </a:r>
                      <a:endParaRPr kumimoji="0" lang="zh-CN" altLang="en-US" sz="24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smtClean="0">
                          <a:ln>
                            <a:noFill/>
                          </a:ln>
                          <a:solidFill>
                            <a:srgbClr val="FFFFFF"/>
                          </a:solidFill>
                          <a:effectLst/>
                          <a:latin typeface="楷体" panose="02010609060101010101" pitchFamily="49" charset="-122"/>
                          <a:ea typeface="楷体" panose="02010609060101010101" pitchFamily="49" charset="-122"/>
                        </a:rPr>
                        <a:t>失败</a:t>
                      </a:r>
                      <a:endParaRPr kumimoji="0" lang="en-US" altLang="zh-CN" sz="2400" b="1" i="0" u="none" strike="noStrike" cap="none" normalizeH="0" baseline="0" smtClean="0">
                        <a:ln>
                          <a:noFill/>
                        </a:ln>
                        <a:solidFill>
                          <a:srgbClr val="FFFFFF"/>
                        </a:solidFill>
                        <a:effectLst/>
                        <a:latin typeface="楷体" panose="02010609060101010101" pitchFamily="49" charset="-122"/>
                        <a:ea typeface="楷体" panose="02010609060101010101" pitchFamily="49" charset="-122"/>
                      </a:endParaRPr>
                    </a:p>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smtClean="0">
                          <a:ln>
                            <a:noFill/>
                          </a:ln>
                          <a:solidFill>
                            <a:srgbClr val="FFFFFF"/>
                          </a:solidFill>
                          <a:effectLst/>
                          <a:latin typeface="楷体" panose="02010609060101010101" pitchFamily="49" charset="-122"/>
                          <a:ea typeface="楷体" panose="02010609060101010101" pitchFamily="49" charset="-122"/>
                        </a:rPr>
                        <a:t>依据</a:t>
                      </a:r>
                      <a:endParaRPr kumimoji="0" lang="zh-CN" altLang="en-US" sz="2400" b="1" i="0" u="none" strike="noStrike" cap="none" normalizeH="0" baseline="0">
                        <a:ln>
                          <a:noFill/>
                        </a:ln>
                        <a:solidFill>
                          <a:srgbClr val="FFFFFF"/>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r>
              <a:tr h="863600">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rPr>
                        <a:t>印度</a:t>
                      </a: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4">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4">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defRPr/>
                      </a:pPr>
                      <a:endParaRPr kumimoji="0" lang="zh-CN" altLang="en-US" sz="2400" b="1" i="0" u="none" strike="noStrike" kern="1200" cap="none" normalizeH="0" baseline="0" noProof="0" smtClean="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4">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itchFamily="2"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1642745">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000" b="1" i="0" u="none" strike="noStrike" cap="none" normalizeH="0" baseline="0">
                        <a:ln>
                          <a:noFill/>
                        </a:ln>
                        <a:solidFill>
                          <a:srgbClr val="FF3300"/>
                        </a:solidFill>
                        <a:effectLst/>
                        <a:latin typeface="楷体" panose="02010609060101010101" pitchFamily="49" charset="-122"/>
                        <a:ea typeface="楷体" panose="02010609060101010101" pitchFamily="49"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3300"/>
                          </a:solidFill>
                          <a:effectLst/>
                          <a:latin typeface="楷体" panose="02010609060101010101" pitchFamily="49" charset="-122"/>
                          <a:ea typeface="楷体" panose="02010609060101010101" pitchFamily="49" charset="-122"/>
                        </a:rPr>
                        <a:t>伊朗</a:t>
                      </a:r>
                      <a:endParaRPr kumimoji="0" lang="zh-CN" altLang="en-US" sz="2400" b="1" i="0" u="none" strike="noStrike" cap="none" normalizeH="0" baseline="0">
                        <a:ln>
                          <a:noFill/>
                        </a:ln>
                        <a:solidFill>
                          <a:srgbClr val="FF3300"/>
                        </a:solidFill>
                        <a:effectLst/>
                        <a:latin typeface="楷体" panose="02010609060101010101" pitchFamily="49" charset="-122"/>
                        <a:ea typeface="楷体" panose="02010609060101010101" pitchFamily="49"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000" b="1" i="0" u="none" strike="noStrike" cap="none" normalizeH="0" baseline="0">
                        <a:ln>
                          <a:noFill/>
                        </a:ln>
                        <a:solidFill>
                          <a:srgbClr val="FF33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FF33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txBody>
                  <a:tcPr/>
                </a:tc>
                <a:tc vMerge="1">
                  <a:txBody>
                    <a:bodyPr vert="horz" wrap="square"/>
                    <a:lstStyle/>
                    <a:p/>
                  </a:txBody>
                  <a:tcPr/>
                </a:tc>
                <a:tc rowSpan="2">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defRPr/>
                      </a:pPr>
                      <a:endParaRPr kumimoji="0" lang="zh-CN" altLang="en-US" sz="2400" b="1" i="0" u="none" strike="noStrike" kern="1200" cap="none" normalizeH="0" baseline="0" noProof="0" smtClean="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txBody>
                  <a:tcPr/>
                </a:tc>
              </a:tr>
              <a:tr h="151765">
                <a:tc rowSpan="2">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rPr>
                        <a:t>中国</a:t>
                      </a: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2">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txBody>
                  <a:tcPr/>
                </a:tc>
                <a:tc vMerge="1">
                  <a:txBody>
                    <a:bodyPr vert="horz" wrap="square"/>
                    <a:lstStyle/>
                    <a:p/>
                  </a:txBody>
                  <a:tcPr/>
                </a:tc>
                <a:tc vMerge="1">
                  <a:txBody>
                    <a:bodyPr vert="horz" wrap="square"/>
                    <a:lstStyle/>
                    <a:p/>
                  </a:txBody>
                  <a:tcPr marL="68580" marR="68580" marT="34286" marB="34286"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txBody>
                  <a:tcPr/>
                </a:tc>
              </a:tr>
              <a:tr h="1118870">
                <a:tc vMerge="1">
                  <a:txBody>
                    <a:bodyPr vert="horz" wrap="square"/>
                    <a:lstStyle/>
                    <a:p/>
                  </a:txBody>
                  <a:tcPr/>
                </a:tc>
                <a:tc vMerge="1">
                  <a:txBody>
                    <a:bodyPr vert="horz" wrap="square"/>
                    <a:lstStyle/>
                    <a:p/>
                  </a:txBody>
                  <a:tcPr/>
                </a:tc>
                <a:tc vMerge="1">
                  <a:txBody>
                    <a:bodyPr vert="horz" wrap="square"/>
                    <a:lstStyle/>
                    <a:p/>
                  </a:txBody>
                  <a:tcPr/>
                </a:tc>
                <a:tc vMerge="1">
                  <a:txBody>
                    <a:bodyPr vert="horz" wrap="square"/>
                    <a:lstStyle/>
                    <a:p/>
                  </a:txBody>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665" b="1" i="0" u="none" strike="noStrike" cap="none" normalizeH="0" baseline="0">
                        <a:ln>
                          <a:noFill/>
                        </a:ln>
                        <a:solidFill>
                          <a:srgbClr val="000000"/>
                        </a:solidFill>
                        <a:effectLst/>
                        <a:latin typeface="楷体" panose="02010609060101010101" pitchFamily="49" charset="-122"/>
                        <a:ea typeface="楷体" panose="02010609060101010101" pitchFamily="49" charset="-122"/>
                      </a:endParaRPr>
                    </a:p>
                  </a:txBody>
                  <a:tcPr marT="45714" marB="45714"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txBody>
                  <a:tcPr/>
                </a:tc>
              </a:tr>
            </a:tbl>
          </a:graphicData>
        </a:graphic>
      </p:graphicFrame>
      <p:sp>
        <p:nvSpPr>
          <p:cNvPr id="6" name="Text Box 37"/>
          <p:cNvSpPr txBox="1">
            <a:spLocks noChangeArrowheads="1"/>
          </p:cNvSpPr>
          <p:nvPr/>
        </p:nvSpPr>
        <p:spPr bwMode="auto">
          <a:xfrm>
            <a:off x="2295585" y="2497467"/>
            <a:ext cx="722312"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fontAlgn="base" hangingPunct="0">
              <a:spcBef>
                <a:spcPct val="20000"/>
              </a:spcBef>
              <a:spcAft>
                <a:spcPct val="0"/>
              </a:spcAft>
              <a:buClr>
                <a:schemeClr val="accent1"/>
              </a:buClr>
              <a:buSzPct val="65000"/>
            </a:pPr>
            <a:r>
              <a:rPr lang="zh-CN" altLang="en-US" sz="2400" b="1">
                <a:solidFill>
                  <a:srgbClr val="000000"/>
                </a:solidFill>
                <a:latin typeface="楷体" panose="02010609060101010101" pitchFamily="49" charset="-122"/>
                <a:ea typeface="楷体" panose="02010609060101010101" pitchFamily="49" charset="-122"/>
              </a:rPr>
              <a:t>英国</a:t>
            </a:r>
            <a:endParaRPr lang="zh-CN" altLang="en-US" sz="2400" b="1">
              <a:solidFill>
                <a:srgbClr val="000000"/>
              </a:solidFill>
              <a:latin typeface="楷体" panose="02010609060101010101" pitchFamily="49" charset="-122"/>
              <a:ea typeface="楷体" panose="02010609060101010101" pitchFamily="49" charset="-122"/>
            </a:endParaRPr>
          </a:p>
        </p:txBody>
      </p:sp>
      <p:sp>
        <p:nvSpPr>
          <p:cNvPr id="7" name="Text Box 38"/>
          <p:cNvSpPr txBox="1">
            <a:spLocks noChangeArrowheads="1"/>
          </p:cNvSpPr>
          <p:nvPr/>
        </p:nvSpPr>
        <p:spPr bwMode="auto">
          <a:xfrm>
            <a:off x="2228621" y="3595321"/>
            <a:ext cx="623887"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a:solidFill>
                  <a:srgbClr val="000000"/>
                </a:solidFill>
                <a:latin typeface="楷体" panose="02010609060101010101" pitchFamily="49" charset="-122"/>
                <a:ea typeface="楷体" panose="02010609060101010101" pitchFamily="49" charset="-122"/>
              </a:rPr>
              <a:t>英俄</a:t>
            </a:r>
            <a:endParaRPr lang="zh-CN" altLang="en-US" sz="2400" b="1">
              <a:solidFill>
                <a:srgbClr val="000000"/>
              </a:solidFill>
              <a:latin typeface="楷体" panose="02010609060101010101" pitchFamily="49" charset="-122"/>
              <a:ea typeface="楷体" panose="02010609060101010101" pitchFamily="49" charset="-122"/>
            </a:endParaRPr>
          </a:p>
        </p:txBody>
      </p:sp>
      <p:sp>
        <p:nvSpPr>
          <p:cNvPr id="8" name="Text Box 39"/>
          <p:cNvSpPr txBox="1">
            <a:spLocks noChangeArrowheads="1"/>
          </p:cNvSpPr>
          <p:nvPr/>
        </p:nvSpPr>
        <p:spPr bwMode="auto">
          <a:xfrm>
            <a:off x="2336800" y="5210175"/>
            <a:ext cx="681037"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a:solidFill>
                  <a:srgbClr val="000000"/>
                </a:solidFill>
                <a:latin typeface="楷体" panose="02010609060101010101" pitchFamily="49" charset="-122"/>
                <a:ea typeface="楷体" panose="02010609060101010101" pitchFamily="49" charset="-122"/>
              </a:rPr>
              <a:t>列强</a:t>
            </a:r>
            <a:endParaRPr lang="zh-CN" altLang="en-US" sz="2400" b="1">
              <a:solidFill>
                <a:srgbClr val="000000"/>
              </a:solidFill>
              <a:latin typeface="楷体" panose="02010609060101010101" pitchFamily="49" charset="-122"/>
              <a:ea typeface="楷体" panose="02010609060101010101" pitchFamily="49" charset="-122"/>
            </a:endParaRPr>
          </a:p>
        </p:txBody>
      </p:sp>
      <p:sp>
        <p:nvSpPr>
          <p:cNvPr id="2" name="矩形 1"/>
          <p:cNvSpPr/>
          <p:nvPr/>
        </p:nvSpPr>
        <p:spPr>
          <a:xfrm>
            <a:off x="3048000" y="3327400"/>
            <a:ext cx="979075" cy="2011680"/>
          </a:xfrm>
          <a:prstGeom prst="rect">
            <a:avLst/>
          </a:prstGeom>
        </p:spPr>
        <p:txBody>
          <a:bodyPr wrap="square" lIns="91440" tIns="45720" rIns="91440" bIns="45720">
            <a:spAutoFit/>
          </a:bodyPr>
          <a:lstStyle/>
          <a:p>
            <a:pPr lvl="0" fontAlgn="base">
              <a:spcBef>
                <a:spcPct val="0"/>
              </a:spcBef>
              <a:spcAft>
                <a:spcPct val="0"/>
              </a:spcAft>
              <a:defRPr/>
            </a:pPr>
            <a:r>
              <a:rPr lang="zh-CN" altLang="en-US" sz="2400" b="1">
                <a:solidFill>
                  <a:srgbClr val="000000"/>
                </a:solidFill>
                <a:latin typeface="楷体" panose="02010609060101010101" pitchFamily="49" charset="-122"/>
                <a:ea typeface="楷体" panose="02010609060101010101" pitchFamily="49" charset="-122"/>
              </a:rPr>
              <a:t>民族</a:t>
            </a:r>
            <a:r>
              <a:rPr lang="zh-CN" altLang="en-US" sz="2400" b="1" smtClean="0">
                <a:solidFill>
                  <a:srgbClr val="000000"/>
                </a:solidFill>
                <a:latin typeface="楷体" panose="02010609060101010101" pitchFamily="49" charset="-122"/>
                <a:ea typeface="楷体" panose="02010609060101010101" pitchFamily="49" charset="-122"/>
              </a:rPr>
              <a:t>独立、民主政治</a:t>
            </a:r>
            <a:endParaRPr lang="zh-CN" altLang="en-US" sz="2400" b="1">
              <a:solidFill>
                <a:srgbClr val="000000"/>
              </a:solidFill>
              <a:latin typeface="楷体" panose="02010609060101010101" pitchFamily="49" charset="-122"/>
              <a:ea typeface="楷体" panose="02010609060101010101" pitchFamily="49" charset="-122"/>
            </a:endParaRPr>
          </a:p>
          <a:p>
            <a:pPr lvl="0" eaLnBrk="0" fontAlgn="base" hangingPunct="0">
              <a:spcBef>
                <a:spcPct val="20000"/>
              </a:spcBef>
              <a:spcAft>
                <a:spcPct val="0"/>
              </a:spcAft>
              <a:buClr>
                <a:srgbClr val="5B9BD5"/>
              </a:buClr>
              <a:buSzPct val="65000"/>
            </a:pPr>
            <a:endParaRPr lang="zh-CN" altLang="en-US" sz="2400" b="1">
              <a:solidFill>
                <a:srgbClr val="000000"/>
              </a:solidFill>
              <a:latin typeface="楷体" panose="02010609060101010101" pitchFamily="49" charset="-122"/>
              <a:ea typeface="楷体" panose="02010609060101010101" pitchFamily="49" charset="-122"/>
            </a:endParaRPr>
          </a:p>
        </p:txBody>
      </p:sp>
      <p:sp>
        <p:nvSpPr>
          <p:cNvPr id="9" name="矩形 8"/>
          <p:cNvSpPr/>
          <p:nvPr/>
        </p:nvSpPr>
        <p:spPr>
          <a:xfrm>
            <a:off x="4218305" y="3327400"/>
            <a:ext cx="1082469" cy="1568450"/>
          </a:xfrm>
          <a:prstGeom prst="rect">
            <a:avLst/>
          </a:prstGeom>
        </p:spPr>
        <p:txBody>
          <a:bodyPr wrap="square" lIns="91440" tIns="45720" rIns="91440" bIns="45720">
            <a:spAutoFit/>
          </a:bodyPr>
          <a:lstStyle/>
          <a:p>
            <a:pPr lvl="0" fontAlgn="base">
              <a:spcBef>
                <a:spcPct val="0"/>
              </a:spcBef>
              <a:spcAft>
                <a:spcPct val="0"/>
              </a:spcAft>
              <a:defRPr/>
            </a:pPr>
            <a:r>
              <a:rPr lang="zh-CN" altLang="en-US" sz="2400" b="1" smtClean="0">
                <a:solidFill>
                  <a:srgbClr val="000000"/>
                </a:solidFill>
                <a:latin typeface="楷体" panose="02010609060101010101" pitchFamily="49" charset="-122"/>
                <a:ea typeface="楷体" panose="02010609060101010101" pitchFamily="49" charset="-122"/>
              </a:rPr>
              <a:t>资产阶级、无产阶级</a:t>
            </a:r>
            <a:endParaRPr lang="zh-CN" altLang="en-US" sz="2400" b="1">
              <a:solidFill>
                <a:srgbClr val="000000"/>
              </a:solidFill>
              <a:latin typeface="楷体" panose="02010609060101010101" pitchFamily="49" charset="-122"/>
              <a:ea typeface="楷体" panose="02010609060101010101" pitchFamily="49" charset="-122"/>
            </a:endParaRPr>
          </a:p>
        </p:txBody>
      </p:sp>
      <p:sp>
        <p:nvSpPr>
          <p:cNvPr id="11" name="矩形 10"/>
          <p:cNvSpPr/>
          <p:nvPr/>
        </p:nvSpPr>
        <p:spPr>
          <a:xfrm>
            <a:off x="5491903" y="3450802"/>
            <a:ext cx="4246075" cy="1322070"/>
          </a:xfrm>
          <a:prstGeom prst="rect">
            <a:avLst/>
          </a:prstGeom>
        </p:spPr>
        <p:txBody>
          <a:bodyPr wrap="square" lIns="91440" tIns="45720" rIns="91440" bIns="45720">
            <a:spAutoFit/>
          </a:bodyPr>
          <a:lstStyle/>
          <a:p>
            <a:pPr lvl="0" eaLnBrk="0" fontAlgn="base" hangingPunct="0">
              <a:spcBef>
                <a:spcPct val="20000"/>
              </a:spcBef>
              <a:spcAft>
                <a:spcPct val="0"/>
              </a:spcAft>
              <a:buClr>
                <a:srgbClr val="5B9BD5"/>
              </a:buClr>
              <a:buSzPct val="65000"/>
              <a:defRPr/>
            </a:pPr>
            <a:r>
              <a:rPr lang="zh-CN" altLang="en-US" sz="2665" b="1">
                <a:solidFill>
                  <a:srgbClr val="000000"/>
                </a:solidFill>
                <a:latin typeface="楷体" panose="02010609060101010101" pitchFamily="49" charset="-122"/>
                <a:ea typeface="楷体" panose="02010609060101010101" pitchFamily="49" charset="-122"/>
              </a:rPr>
              <a:t>打击了封建主义和外国势力，传播了民族民主革命思想，推动社会就进步</a:t>
            </a:r>
            <a:endParaRPr lang="zh-CN" altLang="en-US" sz="2665" b="1">
              <a:solidFill>
                <a:srgbClr val="000000"/>
              </a:solidFill>
              <a:latin typeface="楷体" panose="02010609060101010101" pitchFamily="49" charset="-122"/>
              <a:ea typeface="楷体" panose="02010609060101010101" pitchFamily="49" charset="-122"/>
            </a:endParaRPr>
          </a:p>
        </p:txBody>
      </p:sp>
      <p:sp>
        <p:nvSpPr>
          <p:cNvPr id="12" name="Text Box 44"/>
          <p:cNvSpPr txBox="1">
            <a:spLocks noChangeArrowheads="1"/>
          </p:cNvSpPr>
          <p:nvPr/>
        </p:nvSpPr>
        <p:spPr bwMode="auto">
          <a:xfrm>
            <a:off x="10160000" y="2921000"/>
            <a:ext cx="1086491"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smtClean="0">
                <a:solidFill>
                  <a:srgbClr val="000000"/>
                </a:solidFill>
                <a:latin typeface="楷体" panose="02010609060101010101" pitchFamily="49" charset="-122"/>
                <a:ea typeface="楷体" panose="02010609060101010101" pitchFamily="49" charset="-122"/>
              </a:rPr>
              <a:t>没有完成民族民主革命任务</a:t>
            </a:r>
            <a:endParaRPr lang="zh-CN" altLang="en-US" sz="2400" b="1" smtClean="0">
              <a:solidFill>
                <a:srgbClr val="000000"/>
              </a:solidFill>
              <a:latin typeface="楷体" panose="02010609060101010101" pitchFamily="49" charset="-122"/>
              <a:ea typeface="楷体" panose="02010609060101010101" pitchFamily="49" charset="-122"/>
            </a:endParaRPr>
          </a:p>
          <a:p>
            <a:pPr fontAlgn="base">
              <a:spcBef>
                <a:spcPct val="0"/>
              </a:spcBef>
              <a:spcAft>
                <a:spcPct val="0"/>
              </a:spcAft>
            </a:pPr>
            <a:endParaRPr lang="zh-CN" altLang="en-US" sz="2400" b="1" smtClean="0">
              <a:solidFill>
                <a:srgbClr val="000000"/>
              </a:solidFill>
              <a:latin typeface="楷体" panose="02010609060101010101" pitchFamily="49" charset="-122"/>
              <a:ea typeface="楷体" panose="02010609060101010101" pitchFamily="49" charset="-122"/>
            </a:endParaRPr>
          </a:p>
        </p:txBody>
      </p:sp>
      <p:sp>
        <p:nvSpPr>
          <p:cNvPr id="14" name="矩形 13"/>
          <p:cNvSpPr/>
          <p:nvPr/>
        </p:nvSpPr>
        <p:spPr>
          <a:xfrm>
            <a:off x="2032000" y="756920"/>
            <a:ext cx="6740525" cy="501650"/>
          </a:xfrm>
          <a:prstGeom prst="rect">
            <a:avLst/>
          </a:prstGeom>
          <a:solidFill>
            <a:srgbClr val="FFFF00"/>
          </a:solidFill>
        </p:spPr>
        <p:txBody>
          <a:bodyPr wrap="square" lIns="91440" tIns="45720" rIns="91440" bIns="45720">
            <a:spAutoFit/>
          </a:bodyPr>
          <a:lstStyle/>
          <a:p>
            <a:pPr lvl="0" eaLnBrk="0" fontAlgn="base" hangingPunct="0">
              <a:spcBef>
                <a:spcPct val="20000"/>
              </a:spcBef>
              <a:spcAft>
                <a:spcPct val="0"/>
              </a:spcAft>
              <a:buClr>
                <a:srgbClr val="CC9900"/>
              </a:buClr>
              <a:buSzPct val="65000"/>
            </a:pPr>
            <a:r>
              <a:rPr lang="zh-CN" altLang="en-US" sz="2665" b="1" kern="0">
                <a:solidFill>
                  <a:srgbClr val="FF3300"/>
                </a:solidFill>
                <a:latin typeface="Arial"/>
                <a:ea typeface="宋体" panose="02010600030101010101" pitchFamily="2" charset="-122"/>
              </a:rPr>
              <a:t>性质：资产阶级反帝反封建的民族民主运动</a:t>
            </a:r>
            <a:endParaRPr lang="zh-CN" altLang="en-US" sz="2665" b="1" kern="0">
              <a:solidFill>
                <a:srgbClr val="FF3300"/>
              </a:solidFill>
              <a:latin typeface="Arial"/>
              <a:ea typeface="宋体" pitchFamily="2" charset="-122"/>
            </a:endParaRPr>
          </a:p>
        </p:txBody>
      </p:sp>
      <p:sp>
        <p:nvSpPr>
          <p:cNvPr id="3" name="文本框 2"/>
          <p:cNvSpPr txBox="1"/>
          <p:nvPr/>
        </p:nvSpPr>
        <p:spPr>
          <a:xfrm>
            <a:off x="224790" y="0"/>
            <a:ext cx="3056890" cy="583565"/>
          </a:xfrm>
          <a:prstGeom prst="rect">
            <a:avLst/>
          </a:prstGeom>
          <a:solidFill>
            <a:srgbClr val="FFC000"/>
          </a:solidFill>
        </p:spPr>
        <p:txBody>
          <a:bodyPr wrap="square" lIns="91440" tIns="45720" rIns="91440" bIns="45720">
            <a:spAutoFit/>
          </a:bodyPr>
          <a:lstStyle>
            <a:defPPr>
              <a:defRPr lang="zh-CN"/>
            </a:defPPr>
            <a:lvl1pPr lvl="0">
              <a:defRPr sz="3200" b="1">
                <a:solidFill>
                  <a:prstClr val="black"/>
                </a:solidFill>
                <a:latin typeface="楷体" panose="02010609060101010101" pitchFamily="49" charset="-122"/>
                <a:ea typeface="楷体" panose="02010609060101010101" pitchFamily="49" charset="-122"/>
                <a:cs typeface="楷体" panose="02010609060101010101" pitchFamily="49" charset="-122"/>
              </a:defRPr>
            </a:lvl1pPr>
          </a:lstStyle>
          <a:p>
            <a:r>
              <a:rPr lang="zh-CN" altLang="en-US" sz="3200" smtClean="0">
                <a:sym typeface="+mn-ea"/>
              </a:rPr>
              <a:t>二、亚洲的觉醒</a:t>
            </a:r>
            <a:endParaRPr lang="zh-CN" altLang="en-US" sz="3200" smtClean="0">
              <a:sym typeface="+mn-ea"/>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2" grpId="0"/>
      <p:bldP spid="14" grpId="0"/>
      <p:bldP spid="11"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图片 8"/>
          <p:cNvPicPr>
            <a:picLocks noChangeAspect="1"/>
          </p:cNvPicPr>
          <p:nvPr>
            <p:custDataLst>
              <p:tags r:id="rId4"/>
            </p:custDataLst>
          </p:nvPr>
        </p:nvPicPr>
        <p:blipFill>
          <a:blip r:embed="rId3"/>
          <a:stretch>
            <a:fillRect/>
          </a:stretch>
        </p:blipFill>
        <p:spPr>
          <a:xfrm>
            <a:off x="6448425" y="79375"/>
            <a:ext cx="5551170" cy="6858000"/>
          </a:xfrm>
          <a:prstGeom prst="rect">
            <a:avLst/>
          </a:prstGeom>
          <a:ln>
            <a:solidFill>
              <a:schemeClr val="tx1"/>
            </a:solidFill>
          </a:ln>
        </p:spPr>
      </p:pic>
      <p:sp>
        <p:nvSpPr>
          <p:cNvPr id="2" name="文本框 1"/>
          <p:cNvSpPr txBox="1"/>
          <p:nvPr/>
        </p:nvSpPr>
        <p:spPr>
          <a:xfrm>
            <a:off x="494030" y="1053465"/>
            <a:ext cx="5429250" cy="2061210"/>
          </a:xfrm>
          <a:prstGeom prst="rect">
            <a:avLst/>
          </a:prstGeom>
          <a:blipFill rotWithShape="1">
            <a:blip r:embed="rId5"/>
            <a:stretch>
              <a:fillRect/>
            </a:stretch>
          </a:blipFill>
          <a:ln w="9525">
            <a:noFill/>
          </a:ln>
        </p:spPr>
        <p:txBody>
          <a:bodyPr wrap="square" anchor="t">
            <a:spAutoFit/>
          </a:bodyPr>
          <a:lstStyle/>
          <a:p>
            <a:r>
              <a:rPr lang="en-US" altLang="zh-CN" sz="2100">
                <a:latin typeface="楷体" panose="02010609060101010101" pitchFamily="49" charset="-122"/>
                <a:ea typeface="楷体" panose="02010609060101010101" pitchFamily="49" charset="-122"/>
              </a:rPr>
              <a:t>    </a:t>
            </a:r>
            <a:r>
              <a:rPr lang="zh-CN" altLang="en-US" sz="3200" b="1">
                <a:latin typeface="楷体" panose="02010609060101010101" pitchFamily="49" charset="-122"/>
                <a:ea typeface="楷体" panose="02010609060101010101" pitchFamily="49" charset="-122"/>
                <a:sym typeface="宋体" panose="02010600030101010101" pitchFamily="2" charset="-122"/>
              </a:rPr>
              <a:t>在</a:t>
            </a:r>
            <a:r>
              <a:rPr lang="zh-CN" altLang="en-US" sz="3200" b="1">
                <a:latin typeface="楷体" panose="02010609060101010101" pitchFamily="49" charset="-122"/>
                <a:ea typeface="楷体" panose="02010609060101010101" pitchFamily="49" charset="-122"/>
              </a:rPr>
              <a:t>列强侵略非洲的过程中，非洲人民一直</a:t>
            </a:r>
            <a:r>
              <a:rPr lang="zh-CN" altLang="en-US" sz="3200" b="1">
                <a:latin typeface="楷体" panose="02010609060101010101" pitchFamily="49" charset="-122"/>
                <a:ea typeface="楷体" panose="02010609060101010101" pitchFamily="49" charset="-122"/>
                <a:sym typeface="宋体" panose="02010600030101010101" pitchFamily="2" charset="-122"/>
              </a:rPr>
              <a:t>不断</a:t>
            </a:r>
            <a:r>
              <a:rPr lang="zh-CN" altLang="en-US" sz="3200" b="1">
                <a:latin typeface="楷体" panose="02010609060101010101" pitchFamily="49" charset="-122"/>
                <a:ea typeface="楷体" panose="02010609060101010101" pitchFamily="49" charset="-122"/>
              </a:rPr>
              <a:t>进行斗争。</a:t>
            </a:r>
            <a:r>
              <a:rPr lang="en-US" altLang="zh-CN" sz="3200">
                <a:latin typeface="楷体" panose="02010609060101010101" pitchFamily="49" charset="-122"/>
                <a:ea typeface="楷体" panose="02010609060101010101" pitchFamily="49" charset="-122"/>
                <a:sym typeface="宋体" panose="02010600030101010101" pitchFamily="2" charset="-122"/>
              </a:rPr>
              <a:t> </a:t>
            </a:r>
            <a:r>
              <a:rPr lang="en-US" altLang="zh-CN" sz="3200" b="1">
                <a:latin typeface="楷体" panose="02010609060101010101" pitchFamily="49" charset="-122"/>
                <a:ea typeface="楷体" panose="02010609060101010101" pitchFamily="49" charset="-122"/>
                <a:sym typeface="宋体" panose="02010600030101010101" pitchFamily="2" charset="-122"/>
              </a:rPr>
              <a:t>19</a:t>
            </a:r>
            <a:r>
              <a:rPr lang="zh-CN" altLang="en-US" sz="3200" b="1">
                <a:latin typeface="楷体" panose="02010609060101010101" pitchFamily="49" charset="-122"/>
                <a:ea typeface="楷体" panose="02010609060101010101" pitchFamily="49" charset="-122"/>
                <a:sym typeface="宋体" panose="02010600030101010101" pitchFamily="2" charset="-122"/>
              </a:rPr>
              <a:t>世纪以来，</a:t>
            </a:r>
            <a:r>
              <a:rPr lang="zh-CN" altLang="en-US" sz="3200" b="1">
                <a:solidFill>
                  <a:srgbClr val="FF0000"/>
                </a:solidFill>
                <a:latin typeface="楷体" panose="02010609060101010101" pitchFamily="49" charset="-122"/>
                <a:ea typeface="楷体" panose="02010609060101010101" pitchFamily="49" charset="-122"/>
                <a:sym typeface="宋体" panose="02010600030101010101" pitchFamily="2" charset="-122"/>
              </a:rPr>
              <a:t>武装斗争</a:t>
            </a:r>
            <a:r>
              <a:rPr lang="zh-CN" altLang="en-US" sz="3200" b="1">
                <a:latin typeface="楷体" panose="02010609060101010101" pitchFamily="49" charset="-122"/>
                <a:ea typeface="楷体" panose="02010609060101010101" pitchFamily="49" charset="-122"/>
                <a:sym typeface="宋体" panose="02010600030101010101" pitchFamily="2" charset="-122"/>
              </a:rPr>
              <a:t>成为非洲人民的主要斗争形式。</a:t>
            </a:r>
            <a:endParaRPr lang="zh-CN" altLang="en-US" sz="3200" b="1">
              <a:latin typeface="楷体" panose="02010609060101010101" pitchFamily="49" charset="-122"/>
              <a:ea typeface="楷体" panose="02010609060101010101" pitchFamily="49" charset="-122"/>
            </a:endParaRPr>
          </a:p>
        </p:txBody>
      </p:sp>
      <p:sp>
        <p:nvSpPr>
          <p:cNvPr id="16" name="文本框 4"/>
          <p:cNvSpPr txBox="1">
            <a:spLocks noGrp="1"/>
          </p:cNvSpPr>
          <p:nvPr>
            <p:ph type="title" idx="4294967295"/>
          </p:nvPr>
        </p:nvSpPr>
        <p:spPr>
          <a:xfrm>
            <a:off x="0" y="41910"/>
            <a:ext cx="3289300" cy="583565"/>
          </a:xfrm>
          <a:prstGeom prst="rect">
            <a:avLst/>
          </a:prstGeom>
          <a:solidFill>
            <a:srgbClr val="FFC000"/>
          </a:solidFill>
        </p:spPr>
        <p:txBody>
          <a:bodyPr wrap="square" lIns="91440" tIns="45720" rIns="91440" bIns="45720">
            <a:spAutoFit/>
          </a:bodyPr>
          <a:lstStyle>
            <a:defPPr>
              <a:defRPr lang="zh-CN"/>
            </a:defPPr>
            <a:lvl1pPr lvl="0">
              <a:defRPr sz="3200" b="1">
                <a:solidFill>
                  <a:prstClr val="black"/>
                </a:solidFill>
                <a:latin typeface="楷体" panose="02010609060101010101" pitchFamily="49" charset="-122"/>
                <a:ea typeface="楷体" panose="02010609060101010101" pitchFamily="49" charset="-122"/>
                <a:cs typeface="楷体" panose="02010609060101010101" pitchFamily="49" charset="-122"/>
              </a:defRPr>
            </a:lvl1pPr>
          </a:lstStyle>
          <a:p>
            <a:pPr algn="l"/>
            <a:r>
              <a:rPr lang="zh-CN" altLang="en-US" sz="3200" smtClean="0">
                <a:sym typeface="+mn-ea"/>
              </a:rPr>
              <a:t>三、非洲的抗争</a:t>
            </a:r>
            <a:endParaRPr lang="zh-CN" altLang="en-US" sz="3200" smtClean="0">
              <a:sym typeface="+mn-ea"/>
            </a:endParaRPr>
          </a:p>
        </p:txBody>
      </p:sp>
      <p:graphicFrame>
        <p:nvGraphicFramePr>
          <p:cNvPr id="6" name="表格 5"/>
          <p:cNvGraphicFramePr>
            <a:graphicFrameLocks noGrp="1"/>
          </p:cNvGraphicFramePr>
          <p:nvPr>
            <p:custDataLst>
              <p:tags r:id="rId6"/>
            </p:custDataLst>
          </p:nvPr>
        </p:nvGraphicFramePr>
        <p:xfrm>
          <a:off x="0" y="3868420"/>
          <a:ext cx="6296660" cy="2533015"/>
        </p:xfrm>
        <a:graphic>
          <a:graphicData uri="http://schemas.openxmlformats.org/drawingml/2006/table">
            <a:tbl>
              <a:tblPr firstRow="1" bandRow="1">
                <a:tableStyleId>{5C22544A-7EE6-4342-B048-85BDC9FD1C3A}</a:tableStyleId>
              </a:tblPr>
              <a:tblGrid>
                <a:gridCol w="1764030"/>
                <a:gridCol w="4532630"/>
              </a:tblGrid>
              <a:tr h="458470">
                <a:tc>
                  <a:txBody>
                    <a:bodyPr vert="horz" wrap="square"/>
                    <a:lstStyle/>
                    <a:p>
                      <a:pPr algn="ctr">
                        <a:buNone/>
                      </a:pPr>
                      <a:r>
                        <a:rPr lang="zh-CN" altLang="en-US" sz="2000">
                          <a:solidFill>
                            <a:schemeClr val="tx1"/>
                          </a:solidFill>
                          <a:latin typeface="楷体" panose="02010609060101010101" pitchFamily="49" charset="-122"/>
                          <a:ea typeface="楷体" panose="02010609060101010101" pitchFamily="49" charset="-122"/>
                        </a:rPr>
                        <a:t>时间</a:t>
                      </a:r>
                      <a:endParaRPr lang="zh-CN" altLang="en-US" sz="2000">
                        <a:solidFill>
                          <a:schemeClr val="tx1"/>
                        </a:solidFill>
                        <a:latin typeface="楷体" panose="02010609060101010101" pitchFamily="49" charset="-122"/>
                        <a:ea typeface="楷体" panose="02010609060101010101" pitchFamily="49" charset="-122"/>
                      </a:endParaRPr>
                    </a:p>
                  </a:txBody>
                  <a:tcP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c>
                  <a:txBody>
                    <a:bodyPr vert="horz" wrap="square"/>
                    <a:lstStyle/>
                    <a:p>
                      <a:pPr algn="ctr">
                        <a:buNone/>
                      </a:pPr>
                      <a:r>
                        <a:rPr lang="zh-CN" altLang="en-US" sz="2000">
                          <a:solidFill>
                            <a:schemeClr val="tx1"/>
                          </a:solidFill>
                          <a:latin typeface="楷体" panose="02010609060101010101" pitchFamily="49" charset="-122"/>
                          <a:ea typeface="楷体" panose="02010609060101010101" pitchFamily="49" charset="-122"/>
                        </a:rPr>
                        <a:t>代表</a:t>
                      </a:r>
                      <a:endParaRPr lang="zh-CN" altLang="en-US" sz="2000">
                        <a:solidFill>
                          <a:schemeClr val="tx1"/>
                        </a:solidFill>
                        <a:latin typeface="楷体" panose="02010609060101010101" pitchFamily="49" charset="-122"/>
                        <a:ea typeface="楷体" panose="02010609060101010101" pitchFamily="49" charset="-122"/>
                      </a:endParaRPr>
                    </a:p>
                  </a:txBody>
                  <a:tcP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r>
              <a:tr h="457200">
                <a:tc>
                  <a:txBody>
                    <a:bodyPr vert="horz" wrap="square"/>
                    <a:lstStyle/>
                    <a:p>
                      <a:pPr algn="ctr">
                        <a:buNone/>
                      </a:pPr>
                      <a:r>
                        <a:rPr lang="en-US" altLang="zh-CN" sz="2000">
                          <a:solidFill>
                            <a:schemeClr val="tx1"/>
                          </a:solidFill>
                          <a:latin typeface="楷体" panose="02010609060101010101" pitchFamily="49" charset="-122"/>
                          <a:ea typeface="楷体" panose="02010609060101010101" pitchFamily="49" charset="-122"/>
                          <a:cs typeface="楷体" panose="02010609060101010101" pitchFamily="49" charset="-122"/>
                        </a:rPr>
                        <a:t>19</a:t>
                      </a:r>
                      <a:r>
                        <a:rPr lang="zh-CN" altLang="en-US" sz="2000">
                          <a:solidFill>
                            <a:schemeClr val="tx1"/>
                          </a:solidFill>
                          <a:latin typeface="楷体" panose="02010609060101010101" pitchFamily="49" charset="-122"/>
                          <a:ea typeface="楷体" panose="02010609060101010101" pitchFamily="49" charset="-122"/>
                          <a:cs typeface="楷体" panose="02010609060101010101" pitchFamily="49" charset="-122"/>
                        </a:rPr>
                        <a:t>世纪</a:t>
                      </a:r>
                      <a:r>
                        <a:rPr lang="en-US" altLang="zh-CN" sz="2000">
                          <a:solidFill>
                            <a:schemeClr val="tx1"/>
                          </a:solidFill>
                          <a:latin typeface="楷体" panose="02010609060101010101" pitchFamily="49" charset="-122"/>
                          <a:ea typeface="楷体" panose="02010609060101010101" pitchFamily="49" charset="-122"/>
                          <a:cs typeface="楷体" panose="02010609060101010101" pitchFamily="49" charset="-122"/>
                        </a:rPr>
                        <a:t>70</a:t>
                      </a:r>
                      <a:r>
                        <a:rPr lang="zh-CN" altLang="en-US" sz="2000">
                          <a:solidFill>
                            <a:schemeClr val="tx1"/>
                          </a:solidFill>
                          <a:latin typeface="楷体" panose="02010609060101010101" pitchFamily="49" charset="-122"/>
                          <a:ea typeface="楷体" panose="02010609060101010101" pitchFamily="49" charset="-122"/>
                          <a:cs typeface="楷体" panose="02010609060101010101" pitchFamily="49" charset="-122"/>
                        </a:rPr>
                        <a:t>年代</a:t>
                      </a:r>
                      <a:endParaRPr lang="zh-CN" altLang="en-US" sz="2000">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anchor="ctr">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c>
                  <a:txBody>
                    <a:bodyPr vert="horz" wrap="square"/>
                    <a:lstStyle/>
                    <a:p>
                      <a:pPr algn="just">
                        <a:buNone/>
                      </a:pPr>
                      <a:r>
                        <a:rPr lang="zh-CN" altLang="en-US" sz="2000">
                          <a:solidFill>
                            <a:schemeClr val="tx1"/>
                          </a:solidFill>
                          <a:latin typeface="楷体" panose="02010609060101010101" pitchFamily="49" charset="-122"/>
                          <a:ea typeface="楷体" panose="02010609060101010101" pitchFamily="49" charset="-122"/>
                        </a:rPr>
                        <a:t>阿尔及利亚反法民族大起义</a:t>
                      </a:r>
                      <a:endParaRPr lang="zh-CN" altLang="en-US" sz="2000">
                        <a:solidFill>
                          <a:schemeClr val="tx1"/>
                        </a:solidFill>
                        <a:latin typeface="楷体" panose="02010609060101010101" pitchFamily="49" charset="-122"/>
                        <a:ea typeface="楷体" panose="02010609060101010101" pitchFamily="49" charset="-122"/>
                      </a:endParaRPr>
                    </a:p>
                  </a:txBody>
                  <a:tcPr anchor="ctr">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r>
              <a:tr h="1160145">
                <a:tc>
                  <a:txBody>
                    <a:bodyPr vert="horz" wrap="square"/>
                    <a:lstStyle/>
                    <a:p>
                      <a:pPr algn="ctr">
                        <a:buNone/>
                      </a:pPr>
                      <a:r>
                        <a:rPr lang="en-US" altLang="zh-CN"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19</a:t>
                      </a:r>
                      <a:r>
                        <a:rPr lang="zh-CN" altLang="en-US"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世纪</a:t>
                      </a:r>
                      <a:r>
                        <a:rPr lang="en-US" altLang="zh-CN"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80</a:t>
                      </a:r>
                      <a:r>
                        <a:rPr lang="zh-CN" altLang="en-US"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年代</a:t>
                      </a:r>
                      <a:endParaRPr lang="zh-CN" altLang="en-US"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p>
                      <a:pPr algn="just">
                        <a:buNone/>
                      </a:pPr>
                      <a:r>
                        <a:rPr lang="zh-CN" altLang="en-US" sz="2000">
                          <a:solidFill>
                            <a:schemeClr val="tx1"/>
                          </a:solidFill>
                          <a:latin typeface="楷体" panose="02010609060101010101" pitchFamily="49" charset="-122"/>
                          <a:ea typeface="楷体" panose="02010609060101010101" pitchFamily="49" charset="-122"/>
                        </a:rPr>
                        <a:t>索马里、乌干达、肯尼亚反英斗争；坦噶尼喀抗德斗争；马达加斯加反法抗争；</a:t>
                      </a:r>
                      <a:r>
                        <a:rPr lang="zh-CN" altLang="en-US" sz="2000">
                          <a:solidFill>
                            <a:srgbClr val="FF0000"/>
                          </a:solidFill>
                          <a:latin typeface="楷体" panose="02010609060101010101" pitchFamily="49" charset="-122"/>
                          <a:ea typeface="楷体" panose="02010609060101010101" pitchFamily="49" charset="-122"/>
                        </a:rPr>
                        <a:t>埃及抗英斗争</a:t>
                      </a:r>
                      <a:r>
                        <a:rPr lang="zh-CN" altLang="en-US" sz="2000">
                          <a:solidFill>
                            <a:schemeClr val="tx1"/>
                          </a:solidFill>
                          <a:latin typeface="楷体" panose="02010609060101010101" pitchFamily="49" charset="-122"/>
                          <a:ea typeface="楷体" panose="02010609060101010101" pitchFamily="49" charset="-122"/>
                        </a:rPr>
                        <a:t>；</a:t>
                      </a:r>
                      <a:r>
                        <a:rPr lang="zh-CN" altLang="en-US" sz="2000">
                          <a:solidFill>
                            <a:srgbClr val="FF0000"/>
                          </a:solidFill>
                          <a:latin typeface="楷体" panose="02010609060101010101" pitchFamily="49" charset="-122"/>
                          <a:ea typeface="楷体" panose="02010609060101010101" pitchFamily="49" charset="-122"/>
                        </a:rPr>
                        <a:t>苏丹马赫迪起义</a:t>
                      </a:r>
                      <a:endParaRPr lang="zh-CN" altLang="en-US" sz="2000">
                        <a:solidFill>
                          <a:srgbClr val="FF0000"/>
                        </a:solidFill>
                        <a:latin typeface="楷体" panose="02010609060101010101" pitchFamily="49" charset="-122"/>
                        <a:ea typeface="楷体" panose="02010609060101010101" pitchFamily="49" charset="-122"/>
                      </a:endParaRP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457200">
                <a:tc>
                  <a:txBody>
                    <a:bodyPr vert="horz" wrap="square"/>
                    <a:lstStyle/>
                    <a:p>
                      <a:pPr algn="ctr">
                        <a:buNone/>
                      </a:pPr>
                      <a:r>
                        <a:rPr lang="en-US" altLang="zh-CN"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19</a:t>
                      </a:r>
                      <a:r>
                        <a:rPr lang="zh-CN" altLang="en-US"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世纪</a:t>
                      </a:r>
                      <a:r>
                        <a:rPr lang="en-US" altLang="zh-CN"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90</a:t>
                      </a:r>
                      <a:r>
                        <a:rPr lang="zh-CN" altLang="en-US"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年代</a:t>
                      </a:r>
                      <a:endParaRPr lang="zh-CN" altLang="en-US" sz="200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txBody>
                  <a:tcPr anchor="ctr">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FFFFF"/>
                    </a:solidFill>
                  </a:tcPr>
                </a:tc>
                <a:tc>
                  <a:txBody>
                    <a:bodyPr vert="horz" wrap="square"/>
                    <a:lstStyle/>
                    <a:p>
                      <a:pPr algn="just">
                        <a:buNone/>
                      </a:pPr>
                      <a:r>
                        <a:rPr lang="zh-CN" altLang="en-US" sz="2000">
                          <a:solidFill>
                            <a:srgbClr val="FF0000"/>
                          </a:solidFill>
                          <a:latin typeface="楷体" panose="02010609060101010101" pitchFamily="49" charset="-122"/>
                          <a:ea typeface="楷体" panose="02010609060101010101" pitchFamily="49" charset="-122"/>
                        </a:rPr>
                        <a:t>埃塞俄比亚抗意战争</a:t>
                      </a:r>
                      <a:endParaRPr lang="zh-CN" altLang="en-US" sz="2000">
                        <a:solidFill>
                          <a:srgbClr val="FF0000"/>
                        </a:solidFill>
                        <a:latin typeface="楷体" panose="02010609060101010101" pitchFamily="49" charset="-122"/>
                        <a:ea typeface="楷体" panose="02010609060101010101" pitchFamily="49" charset="-122"/>
                      </a:endParaRPr>
                    </a:p>
                  </a:txBody>
                  <a:tcPr anchor="ctr">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FFFFF"/>
                    </a:solidFill>
                  </a:tcPr>
                </a:tc>
              </a:tr>
            </a:tbl>
          </a:graphicData>
        </a:graphic>
      </p:graphicFrame>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359410" y="923925"/>
            <a:ext cx="9561830" cy="1245235"/>
          </a:xfrm>
          <a:prstGeom prst="rect">
            <a:avLst/>
          </a:prstGeom>
        </p:spPr>
        <p:txBody>
          <a:bodyPr wrap="square">
            <a:spAutoFit/>
          </a:bodyPr>
          <a:lstStyle/>
          <a:p>
            <a:pPr lvl="0" fontAlgn="base"/>
            <a:r>
              <a:rPr lang="zh-CN" altLang="zh-CN" sz="2500" b="1" strike="noStrike" noProof="1">
                <a:solidFill>
                  <a:prstClr val="black"/>
                </a:solidFill>
                <a:uFillTx/>
                <a:latin typeface="+mn-ea"/>
                <a:ea typeface="宋体" panose="02010600030101010101" pitchFamily="2" charset="-122"/>
                <a:cs typeface="+mn-cs"/>
              </a:rPr>
              <a:t>（</a:t>
            </a:r>
            <a:r>
              <a:rPr lang="en-US" altLang="zh-CN" sz="2500" b="1" strike="noStrike" noProof="1">
                <a:solidFill>
                  <a:prstClr val="black"/>
                </a:solidFill>
                <a:uFillTx/>
                <a:latin typeface="+mn-ea"/>
                <a:ea typeface="宋体" panose="02010600030101010101" pitchFamily="2" charset="-122"/>
                <a:cs typeface="+mn-cs"/>
              </a:rPr>
              <a:t>1</a:t>
            </a:r>
            <a:r>
              <a:rPr lang="zh-CN" altLang="zh-CN" sz="2500" b="1" strike="noStrike" noProof="1">
                <a:solidFill>
                  <a:prstClr val="black"/>
                </a:solidFill>
                <a:uFillTx/>
                <a:latin typeface="+mn-ea"/>
                <a:ea typeface="宋体" panose="02010600030101010101" pitchFamily="2" charset="-122"/>
                <a:cs typeface="+mn-cs"/>
              </a:rPr>
              <a:t>）</a:t>
            </a:r>
            <a:r>
              <a:rPr lang="zh-CN" altLang="zh-CN" sz="2500" b="1" strike="noStrike" noProof="1">
                <a:solidFill>
                  <a:srgbClr val="FF0000"/>
                </a:solidFill>
                <a:uFillTx/>
                <a:latin typeface="+mn-ea"/>
                <a:ea typeface="宋体" panose="02010600030101010101" pitchFamily="2" charset="-122"/>
                <a:cs typeface="+mn-cs"/>
              </a:rPr>
              <a:t>埃及祖国党</a:t>
            </a:r>
            <a:r>
              <a:rPr lang="zh-CN" altLang="zh-CN" sz="2500" b="1" strike="noStrike" noProof="1">
                <a:solidFill>
                  <a:prstClr val="black"/>
                </a:solidFill>
                <a:uFillTx/>
                <a:latin typeface="+mn-ea"/>
                <a:ea typeface="宋体" panose="02010600030101010101" pitchFamily="2" charset="-122"/>
                <a:cs typeface="+mn-cs"/>
              </a:rPr>
              <a:t>，提出“</a:t>
            </a:r>
            <a:r>
              <a:rPr lang="zh-CN" altLang="zh-CN" sz="2500" b="1" strike="noStrike" noProof="1">
                <a:solidFill>
                  <a:srgbClr val="FF0000"/>
                </a:solidFill>
                <a:uFillTx/>
                <a:latin typeface="+mn-ea"/>
                <a:ea typeface="宋体" panose="02010600030101010101" pitchFamily="2" charset="-122"/>
                <a:cs typeface="+mn-cs"/>
              </a:rPr>
              <a:t>埃及是埃及人的埃及</a:t>
            </a:r>
            <a:r>
              <a:rPr lang="zh-CN" altLang="zh-CN" sz="2500" b="1" strike="noStrike" noProof="1">
                <a:solidFill>
                  <a:prstClr val="black"/>
                </a:solidFill>
                <a:uFillTx/>
                <a:latin typeface="+mn-ea"/>
                <a:ea typeface="宋体" panose="02010600030101010101" pitchFamily="2" charset="-122"/>
                <a:cs typeface="+mn-cs"/>
              </a:rPr>
              <a:t>”的口号。</a:t>
            </a:r>
            <a:endParaRPr lang="zh-CN" altLang="zh-CN" sz="2500" b="1" strike="noStrike" noProof="1">
              <a:solidFill>
                <a:prstClr val="black"/>
              </a:solidFill>
              <a:uFillTx/>
              <a:latin typeface="+mn-ea"/>
            </a:endParaRPr>
          </a:p>
          <a:p>
            <a:pPr lvl="0" fontAlgn="base"/>
            <a:endParaRPr lang="zh-CN" altLang="en-US" sz="2500" b="1" strike="noStrike" noProof="1">
              <a:solidFill>
                <a:prstClr val="black"/>
              </a:solidFill>
              <a:uFillTx/>
              <a:latin typeface="+mn-ea"/>
              <a:ea typeface="宋体" pitchFamily="2" charset="-122"/>
              <a:cs typeface="+mn-cs"/>
            </a:endParaRPr>
          </a:p>
          <a:p>
            <a:pPr lvl="0" fontAlgn="base"/>
            <a:r>
              <a:rPr lang="zh-CN" altLang="en-US" sz="2500" b="1" strike="noStrike" noProof="1">
                <a:solidFill>
                  <a:prstClr val="black"/>
                </a:solidFill>
                <a:uFillTx/>
                <a:latin typeface="+mn-ea"/>
                <a:ea typeface="宋体" panose="02010600030101010101" pitchFamily="2" charset="-122"/>
                <a:cs typeface="+mn-cs"/>
              </a:rPr>
              <a:t>（</a:t>
            </a:r>
            <a:r>
              <a:rPr lang="en-US" altLang="zh-CN" sz="2500" b="1" strike="noStrike" noProof="1">
                <a:solidFill>
                  <a:prstClr val="black"/>
                </a:solidFill>
                <a:uFillTx/>
                <a:latin typeface="+mn-ea"/>
                <a:ea typeface="宋体" panose="02010600030101010101" pitchFamily="2" charset="-122"/>
                <a:cs typeface="+mn-cs"/>
              </a:rPr>
              <a:t>2</a:t>
            </a:r>
            <a:r>
              <a:rPr lang="zh-CN" altLang="en-US" sz="2500" b="1" strike="noStrike" noProof="1">
                <a:solidFill>
                  <a:prstClr val="black"/>
                </a:solidFill>
                <a:uFillTx/>
                <a:latin typeface="+mn-ea"/>
                <a:ea typeface="宋体" panose="02010600030101010101" pitchFamily="2" charset="-122"/>
                <a:cs typeface="+mn-cs"/>
              </a:rPr>
              <a:t>）</a:t>
            </a:r>
            <a:r>
              <a:rPr lang="en-US" altLang="zh-CN" sz="2500" b="1" strike="noStrike" noProof="1">
                <a:solidFill>
                  <a:prstClr val="black"/>
                </a:solidFill>
                <a:uFillTx/>
                <a:latin typeface="+mn-ea"/>
                <a:ea typeface="宋体" panose="02010600030101010101" pitchFamily="2" charset="-122"/>
                <a:cs typeface="+mn-cs"/>
              </a:rPr>
              <a:t>1882</a:t>
            </a:r>
            <a:r>
              <a:rPr lang="zh-CN" altLang="zh-CN" sz="2500" b="1" strike="noStrike" noProof="1">
                <a:solidFill>
                  <a:prstClr val="black"/>
                </a:solidFill>
                <a:uFillTx/>
                <a:latin typeface="+mn-ea"/>
                <a:ea typeface="宋体" panose="02010600030101010101" pitchFamily="2" charset="-122"/>
                <a:cs typeface="+mn-cs"/>
              </a:rPr>
              <a:t>年，</a:t>
            </a:r>
            <a:r>
              <a:rPr lang="zh-CN" altLang="zh-CN" sz="2500" b="1" strike="noStrike" noProof="1">
                <a:solidFill>
                  <a:srgbClr val="FF0000"/>
                </a:solidFill>
                <a:uFillTx/>
                <a:latin typeface="+mn-ea"/>
                <a:ea typeface="宋体" panose="02010600030101010101" pitchFamily="2" charset="-122"/>
                <a:cs typeface="+mn-cs"/>
              </a:rPr>
              <a:t>阿拉比</a:t>
            </a:r>
            <a:r>
              <a:rPr lang="zh-CN" altLang="zh-CN" sz="2500" b="1" strike="noStrike" noProof="1">
                <a:solidFill>
                  <a:prstClr val="black"/>
                </a:solidFill>
                <a:uFillTx/>
                <a:latin typeface="+mn-ea"/>
                <a:ea typeface="宋体" panose="02010600030101010101" pitchFamily="2" charset="-122"/>
                <a:cs typeface="+mn-cs"/>
              </a:rPr>
              <a:t>领导埃及军民反抗英国侵略，后抵抗失败。</a:t>
            </a:r>
            <a:endParaRPr lang="zh-CN" altLang="zh-CN" sz="2500" b="1" strike="noStrike" noProof="1">
              <a:solidFill>
                <a:prstClr val="black"/>
              </a:solidFill>
              <a:uFillTx/>
              <a:latin typeface="+mn-ea"/>
            </a:endParaRPr>
          </a:p>
        </p:txBody>
      </p:sp>
      <p:sp>
        <p:nvSpPr>
          <p:cNvPr id="30722" name="矩形 4"/>
          <p:cNvSpPr/>
          <p:nvPr/>
        </p:nvSpPr>
        <p:spPr>
          <a:xfrm>
            <a:off x="418465" y="293053"/>
            <a:ext cx="2658745" cy="521970"/>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cs typeface="黑体" panose="02010609060101010101" charset="-122"/>
              </a:rPr>
              <a:t>1.埃及的抗英斗争</a:t>
            </a:r>
            <a:endParaRPr lang="zh-CN" altLang="en-US" sz="2400" b="1">
              <a:solidFill>
                <a:srgbClr val="FF0000"/>
              </a:solidFill>
              <a:latin typeface="黑体" charset="-122"/>
              <a:ea typeface="黑体" charset="-122"/>
              <a:cs typeface="黑体" panose="02010609060101010101" charset="-122"/>
            </a:endParaRPr>
          </a:p>
        </p:txBody>
      </p:sp>
      <p:pic>
        <p:nvPicPr>
          <p:cNvPr id="7" name="图片 6"/>
          <p:cNvPicPr>
            <a:picLocks noChangeAspect="1"/>
          </p:cNvPicPr>
          <p:nvPr/>
        </p:nvPicPr>
        <p:blipFill>
          <a:blip r:embed="rId3"/>
          <a:stretch>
            <a:fillRect/>
          </a:stretch>
        </p:blipFill>
        <p:spPr>
          <a:xfrm>
            <a:off x="4724400" y="2505075"/>
            <a:ext cx="4633595" cy="2947670"/>
          </a:xfrm>
          <a:prstGeom prst="rect">
            <a:avLst/>
          </a:prstGeom>
          <a:ln>
            <a:noFill/>
          </a:ln>
          <a:effectLst>
            <a:outerShdw blurRad="190500" algn="tl" rotWithShape="0">
              <a:srgbClr val="000000">
                <a:alpha val="70000"/>
              </a:srgbClr>
            </a:outerShdw>
          </a:effectLst>
        </p:spPr>
      </p:pic>
      <p:sp>
        <p:nvSpPr>
          <p:cNvPr id="30725" name="矩形 8"/>
          <p:cNvSpPr/>
          <p:nvPr/>
        </p:nvSpPr>
        <p:spPr>
          <a:xfrm>
            <a:off x="955358" y="5788660"/>
            <a:ext cx="1970087" cy="398463"/>
          </a:xfrm>
          <a:prstGeom prst="rect">
            <a:avLst/>
          </a:prstGeom>
          <a:noFill/>
          <a:ln w="9525">
            <a:noFill/>
          </a:ln>
        </p:spPr>
        <p:txBody>
          <a:bodyPr wrap="none" anchor="t">
            <a:spAutoFit/>
          </a:bodyPr>
          <a:lstStyle/>
          <a:p>
            <a:r>
              <a:rPr lang="zh-CN" altLang="en-US" sz="2000" b="1">
                <a:solidFill>
                  <a:srgbClr val="000000"/>
                </a:solidFill>
                <a:latin typeface="仿宋" panose="02010609060101010101" charset="-122"/>
                <a:ea typeface="仿宋" panose="02010609060101010101" charset="-122"/>
              </a:rPr>
              <a:t>爱国军官</a:t>
            </a:r>
            <a:r>
              <a:rPr lang="zh-CN" altLang="zh-CN" sz="2000" b="1">
                <a:solidFill>
                  <a:srgbClr val="000000"/>
                </a:solidFill>
                <a:latin typeface="仿宋" panose="02010609060101010101" charset="-122"/>
                <a:ea typeface="仿宋" panose="02010609060101010101" charset="-122"/>
              </a:rPr>
              <a:t>阿拉比</a:t>
            </a:r>
            <a:endParaRPr lang="zh-CN" altLang="en-US" sz="2000" b="1">
              <a:latin typeface="仿宋" panose="02010609060101010101" charset="-122"/>
              <a:ea typeface="仿宋" panose="02010609060101010101" charset="-122"/>
            </a:endParaRPr>
          </a:p>
        </p:txBody>
      </p:sp>
      <p:sp>
        <p:nvSpPr>
          <p:cNvPr id="30726" name="矩形 9"/>
          <p:cNvSpPr/>
          <p:nvPr/>
        </p:nvSpPr>
        <p:spPr>
          <a:xfrm>
            <a:off x="5963285" y="5788660"/>
            <a:ext cx="1889125" cy="398463"/>
          </a:xfrm>
          <a:prstGeom prst="rect">
            <a:avLst/>
          </a:prstGeom>
          <a:noFill/>
          <a:ln w="9525">
            <a:noFill/>
          </a:ln>
        </p:spPr>
        <p:txBody>
          <a:bodyPr wrap="square" anchor="t">
            <a:spAutoFit/>
          </a:bodyPr>
          <a:lstStyle/>
          <a:p>
            <a:r>
              <a:rPr lang="zh-CN" altLang="en-US" sz="2000" b="1">
                <a:latin typeface="仿宋" panose="02010609060101010101" charset="-122"/>
                <a:ea typeface="仿宋" panose="02010609060101010101" charset="-122"/>
              </a:rPr>
              <a:t>英军入侵埃及</a:t>
            </a:r>
            <a:endParaRPr lang="zh-CN" altLang="en-US" sz="2000" b="1">
              <a:latin typeface="仿宋" panose="02010609060101010101" charset="-122"/>
              <a:ea typeface="仿宋" panose="02010609060101010101" charset="-122"/>
            </a:endParaRPr>
          </a:p>
        </p:txBody>
      </p:sp>
      <p:pic>
        <p:nvPicPr>
          <p:cNvPr id="9" name="图片 8"/>
          <p:cNvPicPr>
            <a:picLocks noChangeAspect="1"/>
          </p:cNvPicPr>
          <p:nvPr/>
        </p:nvPicPr>
        <p:blipFill>
          <a:blip r:embed="rId4"/>
          <a:stretch>
            <a:fillRect/>
          </a:stretch>
        </p:blipFill>
        <p:spPr>
          <a:xfrm>
            <a:off x="777875" y="2386965"/>
            <a:ext cx="2685415" cy="3308350"/>
          </a:xfrm>
          <a:prstGeom prst="rect">
            <a:avLst/>
          </a:prstGeom>
          <a:effectLst>
            <a:outerShdw blurRad="50800" dist="38100" dir="2700000" algn="tl" rotWithShape="0">
              <a:prstClr val="black">
                <a:alpha val="40000"/>
              </a:prstClr>
            </a:outerShdw>
          </a:effectLst>
        </p:spPr>
      </p:pic>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custDataLst>
              <p:tags r:id="rId3"/>
            </p:custDataLst>
          </p:nvPr>
        </p:nvSpPr>
        <p:spPr>
          <a:xfrm>
            <a:off x="241300" y="152400"/>
            <a:ext cx="4505325" cy="460375"/>
          </a:xfrm>
          <a:prstGeom prst="rect">
            <a:avLst/>
          </a:prstGeom>
          <a:noFill/>
        </p:spPr>
        <p:txBody>
          <a:bodyPr wrap="square" rtlCol="0">
            <a:spAutoFit/>
          </a:bodyPr>
          <a:lstStyle/>
          <a:p>
            <a:r>
              <a:rPr lang="en-US" altLang="zh-CN" sz="2400" b="1">
                <a:solidFill>
                  <a:srgbClr val="FF0000"/>
                </a:solidFill>
                <a:latin typeface="黑体" panose="02010609060101010101" charset="-122"/>
                <a:ea typeface="黑体" panose="02010609060101010101" charset="-122"/>
                <a:cs typeface="黑体" panose="02010609060101010101" charset="-122"/>
              </a:rPr>
              <a:t>2.</a:t>
            </a:r>
            <a:r>
              <a:rPr lang="zh-CN" altLang="en-US" sz="2400" b="1">
                <a:solidFill>
                  <a:srgbClr val="FF0000"/>
                </a:solidFill>
                <a:latin typeface="黑体" panose="02010609060101010101" charset="-122"/>
                <a:ea typeface="黑体" panose="02010609060101010101" charset="-122"/>
                <a:cs typeface="黑体" panose="02010609060101010101" charset="-122"/>
              </a:rPr>
              <a:t>苏丹马赫迪起义</a:t>
            </a:r>
            <a:endParaRPr lang="zh-CN" altLang="en-US" sz="2400" b="1">
              <a:solidFill>
                <a:srgbClr val="FF0000"/>
              </a:solidFill>
              <a:latin typeface="黑体" panose="02010609060101010101" charset="-122"/>
              <a:ea typeface="黑体" panose="02010609060101010101" charset="-122"/>
              <a:cs typeface="黑体" panose="02010609060101010101" charset="-122"/>
            </a:endParaRPr>
          </a:p>
        </p:txBody>
      </p:sp>
      <p:sp>
        <p:nvSpPr>
          <p:cNvPr id="6" name="文本框 5"/>
          <p:cNvSpPr txBox="1"/>
          <p:nvPr/>
        </p:nvSpPr>
        <p:spPr>
          <a:xfrm>
            <a:off x="-78740" y="701675"/>
            <a:ext cx="7493000" cy="1938020"/>
          </a:xfrm>
          <a:prstGeom prst="rect">
            <a:avLst/>
          </a:prstGeom>
          <a:noFill/>
        </p:spPr>
        <p:txBody>
          <a:bodyPr wrap="square" rtlCol="0">
            <a:spAutoFit/>
          </a:bodyPr>
          <a:lstStyle/>
          <a:p>
            <a:pPr algn="just">
              <a:lnSpc>
                <a:spcPct val="125000"/>
              </a:lnSpc>
              <a:spcBef>
                <a:spcPct val="0"/>
              </a:spcBef>
              <a:spcAft>
                <a:spcPct val="0"/>
              </a:spcAft>
            </a:pPr>
            <a:r>
              <a:rPr lang="en-US" altLang="zh-CN" sz="2400">
                <a:latin typeface="黑体" panose="02010609060101010101" charset="-122"/>
                <a:ea typeface="黑体" panose="02010609060101010101" charset="-122"/>
                <a:cs typeface="黑体" panose="02010609060101010101" charset="-122"/>
                <a:sym typeface="+mn-ea"/>
              </a:rPr>
              <a:t>    </a:t>
            </a:r>
            <a:r>
              <a:rPr lang="en-US" sz="2400">
                <a:latin typeface="黑体" panose="02010609060101010101" charset="-122"/>
                <a:ea typeface="黑体" panose="02010609060101010101" charset="-122"/>
                <a:cs typeface="黑体" panose="02010609060101010101" charset="-122"/>
                <a:sym typeface="+mn-ea"/>
              </a:rPr>
              <a:t>1881</a:t>
            </a:r>
            <a:r>
              <a:rPr lang="zh-CN" altLang="en-US" sz="2400">
                <a:latin typeface="黑体" panose="02010609060101010101" charset="-122"/>
                <a:ea typeface="黑体" panose="02010609060101010101" charset="-122"/>
                <a:cs typeface="黑体" panose="02010609060101010101" charset="-122"/>
                <a:sym typeface="+mn-ea"/>
              </a:rPr>
              <a:t>年苏丹爆发反英大起义，即马赫迪起义，号召人民起来斗争，赶走外国侵略者。起义持续近</a:t>
            </a:r>
            <a:r>
              <a:rPr lang="en-US" altLang="zh-CN" sz="2400">
                <a:latin typeface="黑体" panose="02010609060101010101" charset="-122"/>
                <a:ea typeface="黑体" panose="02010609060101010101" charset="-122"/>
                <a:cs typeface="黑体" panose="02010609060101010101" charset="-122"/>
                <a:sym typeface="+mn-ea"/>
              </a:rPr>
              <a:t>20</a:t>
            </a:r>
            <a:r>
              <a:rPr lang="zh-CN" altLang="en-US" sz="2400">
                <a:latin typeface="黑体" panose="02010609060101010101" charset="-122"/>
                <a:ea typeface="黑体" panose="02010609060101010101" charset="-122"/>
                <a:cs typeface="黑体" panose="02010609060101010101" charset="-122"/>
                <a:sym typeface="+mn-ea"/>
              </a:rPr>
              <a:t>年，占领苏丹大部分地区，沉重打击了英国侵略者。起义失败后，英军控制了苏丹。</a:t>
            </a:r>
            <a:endParaRPr lang="zh-CN" altLang="en-US" sz="2400">
              <a:latin typeface="黑体" charset="-122"/>
              <a:ea typeface="黑体" charset="-122"/>
              <a:cs typeface="黑体" panose="02010609060101010101" charset="-122"/>
              <a:sym typeface="+mn-ea"/>
            </a:endParaRPr>
          </a:p>
        </p:txBody>
      </p:sp>
      <p:pic>
        <p:nvPicPr>
          <p:cNvPr id="5" name="图片 4"/>
          <p:cNvPicPr>
            <a:picLocks noChangeAspect="1"/>
          </p:cNvPicPr>
          <p:nvPr/>
        </p:nvPicPr>
        <p:blipFill>
          <a:blip r:embed="rId4"/>
          <a:srcRect l="43897" r="13850" b="6751"/>
          <a:stretch>
            <a:fillRect/>
          </a:stretch>
        </p:blipFill>
        <p:spPr>
          <a:xfrm>
            <a:off x="7817485" y="1324610"/>
            <a:ext cx="4281805" cy="5068570"/>
          </a:xfrm>
          <a:prstGeom prst="rect">
            <a:avLst/>
          </a:prstGeom>
          <a:ln>
            <a:solidFill>
              <a:schemeClr val="tx1"/>
            </a:solidFill>
          </a:ln>
          <a:effectLst>
            <a:outerShdw blurRad="50800" dist="38100" dir="2700000" algn="tl" rotWithShape="0">
              <a:prstClr val="black">
                <a:alpha val="40000"/>
              </a:prstClr>
            </a:outerShdw>
          </a:effectLst>
        </p:spPr>
      </p:pic>
      <p:pic>
        <p:nvPicPr>
          <p:cNvPr id="7" name="图片 6"/>
          <p:cNvPicPr>
            <a:picLocks noChangeAspect="1"/>
          </p:cNvPicPr>
          <p:nvPr/>
        </p:nvPicPr>
        <p:blipFill>
          <a:blip r:embed="rId5"/>
          <a:stretch>
            <a:fillRect/>
          </a:stretch>
        </p:blipFill>
        <p:spPr>
          <a:xfrm>
            <a:off x="131763" y="3366770"/>
            <a:ext cx="2197100" cy="2519363"/>
          </a:xfrm>
          <a:prstGeom prst="rect">
            <a:avLst/>
          </a:prstGeom>
          <a:ln>
            <a:noFill/>
          </a:ln>
          <a:effectLst>
            <a:outerShdw blurRad="190500" algn="tl" rotWithShape="0">
              <a:srgbClr val="000000">
                <a:alpha val="70000"/>
              </a:srgbClr>
            </a:outerShdw>
          </a:effectLst>
        </p:spPr>
      </p:pic>
      <p:sp>
        <p:nvSpPr>
          <p:cNvPr id="31750" name="矩形 11"/>
          <p:cNvSpPr/>
          <p:nvPr/>
        </p:nvSpPr>
        <p:spPr>
          <a:xfrm>
            <a:off x="250825" y="5952808"/>
            <a:ext cx="2225675" cy="398462"/>
          </a:xfrm>
          <a:prstGeom prst="rect">
            <a:avLst/>
          </a:prstGeom>
          <a:noFill/>
          <a:ln w="9525">
            <a:noFill/>
          </a:ln>
        </p:spPr>
        <p:txBody>
          <a:bodyPr wrap="none" anchor="t">
            <a:spAutoFit/>
          </a:bodyPr>
          <a:lstStyle/>
          <a:p>
            <a:r>
              <a:rPr lang="zh-CN" altLang="en-US" sz="2000" b="1">
                <a:solidFill>
                  <a:srgbClr val="000000"/>
                </a:solidFill>
                <a:latin typeface="仿宋" panose="02010609060101010101" charset="-122"/>
                <a:ea typeface="仿宋" panose="02010609060101010101" charset="-122"/>
              </a:rPr>
              <a:t>马赫迪“救世主”</a:t>
            </a:r>
            <a:endParaRPr lang="zh-CN" altLang="en-US" sz="2000" b="1">
              <a:solidFill>
                <a:srgbClr val="000000"/>
              </a:solidFill>
              <a:latin typeface="仿宋" panose="02010609060101010101" charset="-122"/>
              <a:ea typeface="仿宋" panose="02010609060101010101" charset="-122"/>
            </a:endParaRPr>
          </a:p>
        </p:txBody>
      </p:sp>
      <p:pic>
        <p:nvPicPr>
          <p:cNvPr id="2" name="图片 1"/>
          <p:cNvPicPr>
            <a:picLocks noChangeAspect="1"/>
          </p:cNvPicPr>
          <p:nvPr/>
        </p:nvPicPr>
        <p:blipFill>
          <a:blip r:embed="rId6"/>
          <a:srcRect l="777" t="1251" r="777"/>
          <a:stretch>
            <a:fillRect/>
          </a:stretch>
        </p:blipFill>
        <p:spPr>
          <a:xfrm>
            <a:off x="6254750" y="2426970"/>
            <a:ext cx="5765800" cy="3795395"/>
          </a:xfrm>
          <a:prstGeom prst="rect">
            <a:avLst/>
          </a:prstGeom>
          <a:ln>
            <a:noFill/>
          </a:ln>
          <a:effectLst>
            <a:outerShdw blurRad="190500" algn="tl" rotWithShape="0">
              <a:srgbClr val="000000">
                <a:alpha val="70000"/>
              </a:srgbClr>
            </a:outerShdw>
          </a:effectLst>
        </p:spPr>
      </p:pic>
      <p:pic>
        <p:nvPicPr>
          <p:cNvPr id="3" name="图片 2"/>
          <p:cNvPicPr>
            <a:picLocks noChangeAspect="1"/>
          </p:cNvPicPr>
          <p:nvPr/>
        </p:nvPicPr>
        <p:blipFill>
          <a:blip r:embed="rId7"/>
          <a:stretch>
            <a:fillRect/>
          </a:stretch>
        </p:blipFill>
        <p:spPr>
          <a:xfrm>
            <a:off x="3225165" y="3366770"/>
            <a:ext cx="2143760" cy="2519680"/>
          </a:xfrm>
          <a:prstGeom prst="rect">
            <a:avLst/>
          </a:prstGeom>
          <a:ln>
            <a:noFill/>
          </a:ln>
          <a:effectLst>
            <a:outerShdw blurRad="190500" algn="tl" rotWithShape="0">
              <a:srgbClr val="000000">
                <a:alpha val="70000"/>
              </a:srgbClr>
            </a:outerShdw>
          </a:effectLst>
        </p:spPr>
      </p:pic>
      <p:sp>
        <p:nvSpPr>
          <p:cNvPr id="4" name="矩形 13"/>
          <p:cNvSpPr/>
          <p:nvPr/>
        </p:nvSpPr>
        <p:spPr>
          <a:xfrm>
            <a:off x="2931795" y="6071870"/>
            <a:ext cx="2658745" cy="398780"/>
          </a:xfrm>
          <a:prstGeom prst="rect">
            <a:avLst/>
          </a:prstGeom>
          <a:noFill/>
          <a:ln w="9525">
            <a:noFill/>
          </a:ln>
        </p:spPr>
        <p:txBody>
          <a:bodyPr wrap="square" anchor="t">
            <a:spAutoFit/>
          </a:bodyPr>
          <a:lstStyle/>
          <a:p>
            <a:r>
              <a:rPr lang="zh-CN" altLang="en-US" sz="2000" b="1">
                <a:solidFill>
                  <a:srgbClr val="000000"/>
                </a:solidFill>
                <a:latin typeface="仿宋" panose="02010609060101010101" charset="-122"/>
                <a:ea typeface="仿宋" panose="02010609060101010101" charset="-122"/>
              </a:rPr>
              <a:t>击毙英国总督戈登</a:t>
            </a:r>
            <a:endParaRPr lang="zh-CN" altLang="en-US" sz="2000" b="1">
              <a:latin typeface="仿宋" panose="02010609060101010101" charset="-122"/>
              <a:ea typeface="仿宋" panose="02010609060101010101" charset="-122"/>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3"/>
          <a:stretch>
            <a:fillRect/>
          </a:stretch>
        </p:blipFill>
        <p:spPr>
          <a:xfrm>
            <a:off x="7442200" y="986155"/>
            <a:ext cx="4536440" cy="5513705"/>
          </a:xfrm>
          <a:prstGeom prst="rect">
            <a:avLst/>
          </a:prstGeom>
          <a:effectLst>
            <a:outerShdw blurRad="50800" dist="38100" dir="2700000" algn="tl" rotWithShape="0">
              <a:prstClr val="black">
                <a:alpha val="40000"/>
              </a:prstClr>
            </a:outerShdw>
          </a:effectLst>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03360" y="410210"/>
            <a:ext cx="2875280" cy="3573780"/>
          </a:xfrm>
          <a:prstGeom prst="rect">
            <a:avLst/>
          </a:prstGeom>
        </p:spPr>
      </p:pic>
      <p:sp>
        <p:nvSpPr>
          <p:cNvPr id="3" name="文本框 2"/>
          <p:cNvSpPr txBox="1"/>
          <p:nvPr/>
        </p:nvSpPr>
        <p:spPr>
          <a:xfrm>
            <a:off x="652780" y="172720"/>
            <a:ext cx="3244850" cy="460375"/>
          </a:xfrm>
          <a:prstGeom prst="rect">
            <a:avLst/>
          </a:prstGeom>
          <a:noFill/>
        </p:spPr>
        <p:txBody>
          <a:bodyPr wrap="none" rtlCol="0" anchor="t">
            <a:spAutoFit/>
          </a:bodyPr>
          <a:lstStyle/>
          <a:p>
            <a:r>
              <a:rPr lang="en-US" altLang="zh-CN" sz="2400" b="1">
                <a:solidFill>
                  <a:srgbClr val="FF0000"/>
                </a:solidFill>
                <a:latin typeface="黑体" panose="02010609060101010101" charset="-122"/>
                <a:ea typeface="黑体" panose="02010609060101010101" charset="-122"/>
                <a:cs typeface="黑体" panose="02010609060101010101" charset="-122"/>
                <a:sym typeface="+mn-ea"/>
              </a:rPr>
              <a:t>3.</a:t>
            </a:r>
            <a:r>
              <a:rPr lang="zh-CN" altLang="en-US" sz="2400" b="1">
                <a:solidFill>
                  <a:srgbClr val="FF0000"/>
                </a:solidFill>
                <a:latin typeface="黑体" panose="02010609060101010101" charset="-122"/>
                <a:ea typeface="黑体" panose="02010609060101010101" charset="-122"/>
                <a:cs typeface="黑体" panose="02010609060101010101" charset="-122"/>
                <a:sym typeface="+mn-ea"/>
              </a:rPr>
              <a:t>埃塞俄比亚抗意战争</a:t>
            </a:r>
            <a:endParaRPr lang="zh-CN" altLang="en-US" sz="2400" b="1">
              <a:solidFill>
                <a:srgbClr val="FF0000"/>
              </a:solidFill>
              <a:latin typeface="黑体" charset="-122"/>
              <a:ea typeface="黑体" charset="-122"/>
              <a:cs typeface="黑体" panose="02010609060101010101" charset="-122"/>
              <a:sym typeface="+mn-ea"/>
            </a:endParaRPr>
          </a:p>
        </p:txBody>
      </p:sp>
      <p:graphicFrame>
        <p:nvGraphicFramePr>
          <p:cNvPr id="5" name="表格 4"/>
          <p:cNvGraphicFramePr>
            <a:graphicFrameLocks noGrp="1"/>
          </p:cNvGraphicFramePr>
          <p:nvPr>
            <p:custDataLst>
              <p:tags r:id="rId5"/>
            </p:custDataLst>
          </p:nvPr>
        </p:nvGraphicFramePr>
        <p:xfrm>
          <a:off x="0" y="986155"/>
          <a:ext cx="7442200" cy="5377180"/>
        </p:xfrm>
        <a:graphic>
          <a:graphicData uri="http://schemas.openxmlformats.org/drawingml/2006/table">
            <a:tbl>
              <a:tblPr firstRow="1" bandRow="1">
                <a:tableStyleId>{5C22544A-7EE6-4342-B048-85BDC9FD1C3A}</a:tableStyleId>
              </a:tblPr>
              <a:tblGrid>
                <a:gridCol w="1878965"/>
                <a:gridCol w="5563235"/>
              </a:tblGrid>
              <a:tr h="654685">
                <a:tc>
                  <a:txBody>
                    <a:bodyPr vert="horz" wrap="square"/>
                    <a:lstStyle/>
                    <a:p>
                      <a:pPr algn="ctr">
                        <a:lnSpc>
                          <a:spcPct val="100000"/>
                        </a:lnSpc>
                        <a:buNone/>
                      </a:pPr>
                      <a:r>
                        <a:rPr lang="zh-CN" altLang="en-US" sz="2400" b="0">
                          <a:solidFill>
                            <a:schemeClr val="tx1"/>
                          </a:solidFill>
                          <a:latin typeface="黑体" panose="02010609060101010101" charset="-122"/>
                          <a:ea typeface="黑体" panose="02010609060101010101" charset="-122"/>
                        </a:rPr>
                        <a:t>时    间</a:t>
                      </a:r>
                      <a:endParaRPr lang="zh-CN" altLang="en-US" sz="2400" b="0">
                        <a:solidFill>
                          <a:schemeClr val="tx1"/>
                        </a:solidFill>
                        <a:latin typeface="黑体" panose="02010609060101010101" charset="-122"/>
                        <a:ea typeface="黑体" panose="02010609060101010101" charset="-122"/>
                      </a:endParaRP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nSpc>
                          <a:spcPct val="100000"/>
                        </a:lnSpc>
                        <a:buNone/>
                      </a:pPr>
                      <a:endParaRPr lang="zh-CN" altLang="en-US" sz="2400" b="0">
                        <a:solidFill>
                          <a:schemeClr val="tx1"/>
                        </a:solidFill>
                        <a:latin typeface="黑体" panose="02010609060101010101" charset="-122"/>
                        <a:ea typeface="黑体" panose="02010609060101010101"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r h="654685">
                <a:tc>
                  <a:txBody>
                    <a:bodyPr vert="horz" wrap="square"/>
                    <a:lstStyle/>
                    <a:p>
                      <a:pPr algn="ctr">
                        <a:lnSpc>
                          <a:spcPct val="100000"/>
                        </a:lnSpc>
                        <a:buNone/>
                      </a:pPr>
                      <a:r>
                        <a:rPr lang="zh-CN" altLang="en-US" sz="2400" b="0">
                          <a:solidFill>
                            <a:schemeClr val="tx1"/>
                          </a:solidFill>
                          <a:latin typeface="黑体" panose="02010609060101010101" charset="-122"/>
                          <a:ea typeface="黑体" panose="02010609060101010101" charset="-122"/>
                        </a:rPr>
                        <a:t>领 导 者</a:t>
                      </a:r>
                      <a:endParaRPr lang="zh-CN" altLang="en-US" sz="2400" b="0">
                        <a:solidFill>
                          <a:schemeClr val="tx1"/>
                        </a:solidFill>
                        <a:latin typeface="黑体" panose="02010609060101010101" charset="-122"/>
                        <a:ea typeface="黑体" panose="02010609060101010101" charset="-122"/>
                      </a:endParaRP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nSpc>
                          <a:spcPct val="100000"/>
                        </a:lnSpc>
                        <a:buNone/>
                      </a:pPr>
                      <a:endParaRPr lang="zh-CN" altLang="en-US" sz="2400" b="0">
                        <a:solidFill>
                          <a:schemeClr val="tx1"/>
                        </a:solidFill>
                        <a:latin typeface="黑体" panose="02010609060101010101" charset="-122"/>
                        <a:ea typeface="黑体" panose="02010609060101010101"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r h="1082675">
                <a:tc>
                  <a:txBody>
                    <a:bodyPr vert="horz" wrap="square"/>
                    <a:lstStyle/>
                    <a:p>
                      <a:pPr algn="ctr">
                        <a:lnSpc>
                          <a:spcPct val="100000"/>
                        </a:lnSpc>
                        <a:buNone/>
                      </a:pPr>
                      <a:r>
                        <a:rPr lang="zh-CN" altLang="en-US" sz="2400" b="0">
                          <a:solidFill>
                            <a:schemeClr val="tx1"/>
                          </a:solidFill>
                          <a:latin typeface="黑体" panose="02010609060101010101" charset="-122"/>
                          <a:ea typeface="黑体" panose="02010609060101010101" charset="-122"/>
                        </a:rPr>
                        <a:t>纲领文献</a:t>
                      </a:r>
                      <a:endParaRPr lang="zh-CN" altLang="en-US" sz="2400" b="0">
                        <a:solidFill>
                          <a:schemeClr val="tx1"/>
                        </a:solidFill>
                        <a:latin typeface="黑体" panose="02010609060101010101" charset="-122"/>
                        <a:ea typeface="黑体" panose="02010609060101010101" charset="-122"/>
                      </a:endParaRP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nSpc>
                          <a:spcPct val="100000"/>
                        </a:lnSpc>
                        <a:buNone/>
                      </a:pPr>
                      <a:endParaRPr lang="zh-CN" altLang="en-US" sz="2400" b="0">
                        <a:solidFill>
                          <a:schemeClr val="tx1"/>
                        </a:solidFill>
                        <a:latin typeface="黑体" panose="02010609060101010101" charset="-122"/>
                        <a:ea typeface="黑体" panose="02010609060101010101"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r h="1902460">
                <a:tc>
                  <a:txBody>
                    <a:bodyPr vert="horz" wrap="square"/>
                    <a:lstStyle/>
                    <a:p>
                      <a:pPr algn="ctr">
                        <a:lnSpc>
                          <a:spcPct val="100000"/>
                        </a:lnSpc>
                        <a:buNone/>
                      </a:pPr>
                      <a:r>
                        <a:rPr lang="zh-CN" altLang="en-US" sz="2400" b="0">
                          <a:solidFill>
                            <a:schemeClr val="tx1"/>
                          </a:solidFill>
                          <a:latin typeface="黑体" panose="02010609060101010101" charset="-122"/>
                          <a:ea typeface="黑体" panose="02010609060101010101" charset="-122"/>
                        </a:rPr>
                        <a:t>重要战役</a:t>
                      </a:r>
                      <a:endParaRPr lang="zh-CN" altLang="en-US" sz="2400" b="0">
                        <a:solidFill>
                          <a:schemeClr val="tx1"/>
                        </a:solidFill>
                        <a:latin typeface="黑体" panose="02010609060101010101" charset="-122"/>
                        <a:ea typeface="黑体" panose="02010609060101010101" charset="-122"/>
                      </a:endParaRP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nSpc>
                          <a:spcPct val="100000"/>
                        </a:lnSpc>
                        <a:buNone/>
                      </a:pPr>
                      <a:endParaRPr lang="zh-CN" altLang="en-US" sz="2400" b="0">
                        <a:solidFill>
                          <a:schemeClr val="tx1"/>
                        </a:solidFill>
                        <a:latin typeface="黑体" panose="02010609060101010101" charset="-122"/>
                        <a:ea typeface="黑体" panose="02010609060101010101"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r h="1082675">
                <a:tc>
                  <a:txBody>
                    <a:bodyPr vert="horz" wrap="square"/>
                    <a:lstStyle/>
                    <a:p>
                      <a:pPr algn="ctr">
                        <a:lnSpc>
                          <a:spcPct val="100000"/>
                        </a:lnSpc>
                        <a:buNone/>
                      </a:pPr>
                      <a:r>
                        <a:rPr lang="zh-CN" altLang="en-US" sz="2400" b="0">
                          <a:solidFill>
                            <a:schemeClr val="tx1"/>
                          </a:solidFill>
                          <a:latin typeface="黑体" panose="02010609060101010101" charset="-122"/>
                          <a:ea typeface="黑体" panose="02010609060101010101" charset="-122"/>
                        </a:rPr>
                        <a:t>结    果</a:t>
                      </a:r>
                      <a:endParaRPr lang="zh-CN" altLang="en-US" sz="2400" b="0">
                        <a:solidFill>
                          <a:schemeClr val="tx1"/>
                        </a:solidFill>
                        <a:latin typeface="黑体" panose="02010609060101010101" charset="-122"/>
                        <a:ea typeface="黑体" panose="02010609060101010101" charset="-122"/>
                      </a:endParaRP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nSpc>
                          <a:spcPct val="100000"/>
                        </a:lnSpc>
                        <a:buNone/>
                      </a:pPr>
                      <a:endParaRPr lang="zh-CN" altLang="en-US" sz="2400" b="0">
                        <a:solidFill>
                          <a:schemeClr val="tx1"/>
                        </a:solidFill>
                        <a:latin typeface="黑体" charset="-122"/>
                        <a:ea typeface="黑体"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bl>
          </a:graphicData>
        </a:graphic>
      </p:graphicFrame>
      <p:sp>
        <p:nvSpPr>
          <p:cNvPr id="9" name="文本框 8"/>
          <p:cNvSpPr txBox="1"/>
          <p:nvPr/>
        </p:nvSpPr>
        <p:spPr>
          <a:xfrm>
            <a:off x="1970405" y="1102360"/>
            <a:ext cx="1554480" cy="460375"/>
          </a:xfrm>
          <a:prstGeom prst="rect">
            <a:avLst/>
          </a:prstGeom>
          <a:noFill/>
        </p:spPr>
        <p:txBody>
          <a:bodyPr wrap="none" rtlCol="0" anchor="t">
            <a:spAutoFit/>
          </a:bodyPr>
          <a:lstStyle/>
          <a:p>
            <a:r>
              <a:rPr sz="2400">
                <a:solidFill>
                  <a:srgbClr val="FF0000"/>
                </a:solidFill>
                <a:latin typeface="黑体" panose="02010609060101010101" charset="-122"/>
                <a:ea typeface="黑体" panose="02010609060101010101" charset="-122"/>
                <a:cs typeface="黑体" panose="02010609060101010101" charset="-122"/>
                <a:sym typeface="+mn-ea"/>
              </a:rPr>
              <a:t>1894</a:t>
            </a:r>
            <a:r>
              <a:rPr lang="en-US" sz="2400">
                <a:solidFill>
                  <a:srgbClr val="FF0000"/>
                </a:solidFill>
                <a:latin typeface="黑体" panose="02010609060101010101" charset="-122"/>
                <a:ea typeface="黑体" panose="02010609060101010101" charset="-122"/>
                <a:cs typeface="黑体" panose="02010609060101010101" charset="-122"/>
                <a:sym typeface="+mn-ea"/>
              </a:rPr>
              <a:t>-1896</a:t>
            </a:r>
            <a:endParaRPr lang="en-US" sz="2400">
              <a:solidFill>
                <a:srgbClr val="FF0000"/>
              </a:solidFill>
              <a:latin typeface="黑体" charset="-122"/>
              <a:ea typeface="黑体" charset="-122"/>
              <a:cs typeface="黑体" panose="02010609060101010101" charset="-122"/>
              <a:sym typeface="+mn-ea"/>
            </a:endParaRPr>
          </a:p>
        </p:txBody>
      </p:sp>
      <p:sp>
        <p:nvSpPr>
          <p:cNvPr id="10" name="文本框 9"/>
          <p:cNvSpPr txBox="1"/>
          <p:nvPr/>
        </p:nvSpPr>
        <p:spPr>
          <a:xfrm>
            <a:off x="1970405" y="1748155"/>
            <a:ext cx="4754880" cy="460375"/>
          </a:xfrm>
          <a:prstGeom prst="rect">
            <a:avLst/>
          </a:prstGeom>
          <a:noFill/>
        </p:spPr>
        <p:txBody>
          <a:bodyPr wrap="none" rtlCol="0" anchor="t">
            <a:spAutoFit/>
          </a:bodyPr>
          <a:lstStyle/>
          <a:p>
            <a:pPr algn="l"/>
            <a:r>
              <a:rPr sz="2400">
                <a:solidFill>
                  <a:srgbClr val="FF0000"/>
                </a:solidFill>
                <a:latin typeface="黑体" panose="02010609060101010101" charset="-122"/>
                <a:ea typeface="黑体" panose="02010609060101010101" charset="-122"/>
                <a:cs typeface="黑体" panose="02010609060101010101" charset="-122"/>
                <a:sym typeface="+mn-ea"/>
              </a:rPr>
              <a:t>孟尼利克二世</a:t>
            </a:r>
            <a:r>
              <a:rPr lang="zh-CN" sz="2400">
                <a:solidFill>
                  <a:srgbClr val="FF0000"/>
                </a:solidFill>
                <a:latin typeface="黑体" panose="02010609060101010101" charset="-122"/>
                <a:ea typeface="黑体" panose="02010609060101010101" charset="-122"/>
                <a:cs typeface="黑体" panose="02010609060101010101" charset="-122"/>
                <a:sym typeface="+mn-ea"/>
              </a:rPr>
              <a:t>（埃塞俄比亚皇帝）</a:t>
            </a:r>
            <a:endParaRPr lang="zh-CN" sz="2400">
              <a:solidFill>
                <a:srgbClr val="FF0000"/>
              </a:solidFill>
              <a:latin typeface="黑体" charset="-122"/>
              <a:ea typeface="黑体" charset="-122"/>
              <a:cs typeface="黑体" panose="02010609060101010101" charset="-122"/>
              <a:sym typeface="+mn-ea"/>
            </a:endParaRPr>
          </a:p>
        </p:txBody>
      </p:sp>
      <p:sp>
        <p:nvSpPr>
          <p:cNvPr id="14" name="文本框 13"/>
          <p:cNvSpPr txBox="1"/>
          <p:nvPr/>
        </p:nvSpPr>
        <p:spPr>
          <a:xfrm>
            <a:off x="1970405" y="2421890"/>
            <a:ext cx="5371465" cy="829945"/>
          </a:xfrm>
          <a:prstGeom prst="rect">
            <a:avLst/>
          </a:prstGeom>
          <a:noFill/>
        </p:spPr>
        <p:txBody>
          <a:bodyPr wrap="square" rtlCol="0" anchor="t">
            <a:spAutoFit/>
          </a:bodyPr>
          <a:lstStyle/>
          <a:p>
            <a:pPr algn="l"/>
            <a:r>
              <a:rPr sz="2400">
                <a:solidFill>
                  <a:srgbClr val="FF0000"/>
                </a:solidFill>
                <a:latin typeface="黑体" panose="02010609060101010101" charset="-122"/>
                <a:ea typeface="黑体" panose="02010609060101010101" charset="-122"/>
                <a:cs typeface="黑体" panose="02010609060101010101" charset="-122"/>
                <a:sym typeface="+mn-ea"/>
              </a:rPr>
              <a:t>《告人民诏书》，号召人民抗击侵略者，保卫国家的独立</a:t>
            </a:r>
            <a:endParaRPr sz="2400">
              <a:solidFill>
                <a:srgbClr val="FF0000"/>
              </a:solidFill>
              <a:latin typeface="黑体" charset="-122"/>
              <a:ea typeface="黑体" charset="-122"/>
              <a:cs typeface="黑体" panose="02010609060101010101" charset="-122"/>
              <a:sym typeface="+mn-ea"/>
            </a:endParaRPr>
          </a:p>
        </p:txBody>
      </p:sp>
      <p:sp>
        <p:nvSpPr>
          <p:cNvPr id="16" name="文本框 15"/>
          <p:cNvSpPr txBox="1"/>
          <p:nvPr/>
        </p:nvSpPr>
        <p:spPr>
          <a:xfrm>
            <a:off x="1970405" y="3380105"/>
            <a:ext cx="5371465" cy="1938020"/>
          </a:xfrm>
          <a:prstGeom prst="rect">
            <a:avLst/>
          </a:prstGeom>
          <a:noFill/>
        </p:spPr>
        <p:txBody>
          <a:bodyPr wrap="square" rtlCol="0" anchor="t">
            <a:spAutoFit/>
          </a:bodyPr>
          <a:lstStyle/>
          <a:p>
            <a:pPr algn="l"/>
            <a:r>
              <a:rPr sz="2400">
                <a:solidFill>
                  <a:srgbClr val="FF0000"/>
                </a:solidFill>
                <a:latin typeface="黑体" panose="02010609060101010101" charset="-122"/>
                <a:ea typeface="黑体" panose="02010609060101010101" charset="-122"/>
                <a:cs typeface="黑体" panose="02010609060101010101" charset="-122"/>
                <a:sym typeface="+mn-ea"/>
              </a:rPr>
              <a:t>阿杜瓦战役</a:t>
            </a:r>
            <a:r>
              <a:rPr lang="zh-CN" sz="2400">
                <a:solidFill>
                  <a:srgbClr val="FF0000"/>
                </a:solidFill>
                <a:latin typeface="黑体" panose="02010609060101010101" charset="-122"/>
                <a:ea typeface="黑体" panose="02010609060101010101" charset="-122"/>
                <a:cs typeface="黑体" panose="02010609060101010101" charset="-122"/>
                <a:sym typeface="+mn-ea"/>
              </a:rPr>
              <a:t>（</a:t>
            </a:r>
            <a:r>
              <a:rPr sz="2400">
                <a:solidFill>
                  <a:srgbClr val="FF0000"/>
                </a:solidFill>
                <a:latin typeface="黑体" panose="02010609060101010101" charset="-122"/>
                <a:ea typeface="黑体" panose="02010609060101010101" charset="-122"/>
                <a:cs typeface="黑体" panose="02010609060101010101" charset="-122"/>
                <a:sym typeface="+mn-ea"/>
              </a:rPr>
              <a:t>1896年3月</a:t>
            </a:r>
            <a:r>
              <a:rPr lang="zh-CN" sz="2400">
                <a:solidFill>
                  <a:srgbClr val="FF0000"/>
                </a:solidFill>
                <a:latin typeface="黑体" panose="02010609060101010101" charset="-122"/>
                <a:ea typeface="黑体" panose="02010609060101010101" charset="-122"/>
                <a:cs typeface="黑体" panose="02010609060101010101" charset="-122"/>
                <a:sym typeface="+mn-ea"/>
              </a:rPr>
              <a:t>）</a:t>
            </a:r>
            <a:r>
              <a:rPr sz="2400">
                <a:solidFill>
                  <a:srgbClr val="FF0000"/>
                </a:solidFill>
                <a:latin typeface="黑体" panose="02010609060101010101" charset="-122"/>
                <a:ea typeface="黑体" panose="02010609060101010101" charset="-122"/>
                <a:cs typeface="黑体" panose="02010609060101010101" charset="-122"/>
                <a:sym typeface="+mn-ea"/>
              </a:rPr>
              <a:t>是埃塞俄比亚反抗意大利侵略的决定性战役。孟尼利克二世亲自率军战胜了意军，迫使意大利承认埃塞俄比亚为独立国家，并赔款1000万里拉</a:t>
            </a:r>
            <a:r>
              <a:rPr lang="zh-CN" sz="2400">
                <a:solidFill>
                  <a:srgbClr val="FF0000"/>
                </a:solidFill>
                <a:latin typeface="黑体" panose="02010609060101010101" charset="-122"/>
                <a:ea typeface="黑体" panose="02010609060101010101" charset="-122"/>
                <a:cs typeface="黑体" panose="02010609060101010101" charset="-122"/>
                <a:sym typeface="+mn-ea"/>
              </a:rPr>
              <a:t>。</a:t>
            </a:r>
            <a:endParaRPr lang="zh-CN" sz="2400">
              <a:solidFill>
                <a:srgbClr val="FF0000"/>
              </a:solidFill>
              <a:latin typeface="黑体" panose="02010609060101010101" charset="-122"/>
              <a:ea typeface="黑体" panose="02010609060101010101" charset="-122"/>
              <a:cs typeface="黑体" panose="02010609060101010101" charset="-122"/>
              <a:sym typeface="+mn-ea"/>
            </a:endParaRPr>
          </a:p>
        </p:txBody>
      </p:sp>
      <p:sp>
        <p:nvSpPr>
          <p:cNvPr id="17" name="文本框 16"/>
          <p:cNvSpPr txBox="1"/>
          <p:nvPr/>
        </p:nvSpPr>
        <p:spPr>
          <a:xfrm>
            <a:off x="1970405" y="5407660"/>
            <a:ext cx="5371465" cy="829945"/>
          </a:xfrm>
          <a:prstGeom prst="rect">
            <a:avLst/>
          </a:prstGeom>
          <a:noFill/>
        </p:spPr>
        <p:txBody>
          <a:bodyPr wrap="square" rtlCol="0" anchor="t">
            <a:spAutoFit/>
          </a:bodyPr>
          <a:lstStyle/>
          <a:p>
            <a:pPr algn="l"/>
            <a:r>
              <a:rPr lang="zh-CN" sz="2400">
                <a:solidFill>
                  <a:srgbClr val="FF0000"/>
                </a:solidFill>
                <a:latin typeface="黑体" panose="02010609060101010101" charset="-122"/>
                <a:ea typeface="黑体" panose="02010609060101010101" charset="-122"/>
                <a:cs typeface="黑体" panose="02010609060101010101" charset="-122"/>
                <a:sym typeface="+mn-ea"/>
              </a:rPr>
              <a:t>起义胜利，</a:t>
            </a:r>
            <a:r>
              <a:rPr sz="2400">
                <a:solidFill>
                  <a:srgbClr val="FF0000"/>
                </a:solidFill>
                <a:latin typeface="黑体" panose="02010609060101010101" charset="-122"/>
                <a:ea typeface="黑体" panose="02010609060101010101" charset="-122"/>
                <a:cs typeface="黑体" panose="02010609060101010101" charset="-122"/>
                <a:sym typeface="+mn-ea"/>
              </a:rPr>
              <a:t>迫使意大利签署和约，埃塞俄比亚保持了自己的独立。</a:t>
            </a:r>
            <a:endParaRPr lang="zh-CN" sz="2400">
              <a:solidFill>
                <a:srgbClr val="FF0000"/>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p:bldP spid="16" grpId="0"/>
      <p:bldP spid="17"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7411" name="Group 3"/>
          <p:cNvGraphicFramePr>
            <a:graphicFrameLocks noGrp="1"/>
          </p:cNvGraphicFramePr>
          <p:nvPr>
            <p:ph type="tbl" idx="4294967295"/>
            <p:custDataLst>
              <p:tags r:id="rId3"/>
            </p:custDataLst>
          </p:nvPr>
        </p:nvGraphicFramePr>
        <p:xfrm>
          <a:off x="-4445" y="1065530"/>
          <a:ext cx="7416800" cy="5139055"/>
        </p:xfrm>
        <a:graphic>
          <a:graphicData uri="http://schemas.openxmlformats.org/drawingml/2006/table">
            <a:tbl>
              <a:tblPr/>
              <a:tblGrid>
                <a:gridCol w="993775"/>
                <a:gridCol w="1183640"/>
                <a:gridCol w="1732280"/>
                <a:gridCol w="970280"/>
                <a:gridCol w="2536825"/>
              </a:tblGrid>
              <a:tr h="1060450">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国家</a:t>
                      </a:r>
                      <a:endParaRPr kumimoji="0" lang="zh-CN" altLang="en-US" sz="2400" b="1" i="0" u="none" strike="noStrike" cap="none" normalizeH="0" baseline="0">
                        <a:ln>
                          <a:noFill/>
                        </a:ln>
                        <a:solidFill>
                          <a:srgbClr val="FFFFFF"/>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殖民国</a:t>
                      </a:r>
                      <a:endParaRPr kumimoji="0" lang="zh-CN" altLang="en-US" sz="2400" b="1" i="0" u="none" strike="noStrike" cap="none" normalizeH="0" baseline="0">
                        <a:ln>
                          <a:noFill/>
                        </a:ln>
                        <a:solidFill>
                          <a:srgbClr val="FFFFFF"/>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动员手段</a:t>
                      </a:r>
                      <a:endParaRPr kumimoji="0" lang="zh-CN" altLang="en-US" sz="2400" b="1" i="0" u="none" strike="noStrike" cap="none" normalizeH="0" baseline="0">
                        <a:ln>
                          <a:noFill/>
                        </a:ln>
                        <a:solidFill>
                          <a:srgbClr val="FFFFFF"/>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斗争形式</a:t>
                      </a:r>
                      <a:endParaRPr kumimoji="0" lang="zh-CN" altLang="en-US" sz="2400" b="1" i="0" u="none" strike="noStrike" cap="none" normalizeH="0" baseline="0">
                        <a:ln>
                          <a:noFill/>
                        </a:ln>
                        <a:solidFill>
                          <a:srgbClr val="FFFFFF"/>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a:ea typeface="宋体" panose="02010600030101010101" pitchFamily="2" charset="-122"/>
                        </a:rPr>
                        <a:t>结果</a:t>
                      </a:r>
                      <a:endParaRPr kumimoji="0" lang="zh-CN" altLang="en-US" sz="2400" b="1" i="0" u="none" strike="noStrike" cap="none" normalizeH="0" baseline="0">
                        <a:ln>
                          <a:noFill/>
                        </a:ln>
                        <a:solidFill>
                          <a:srgbClr val="FFFFFF"/>
                        </a:solidFill>
                        <a:effectLst/>
                        <a:latin typeface="Calibri"/>
                        <a:ea typeface="宋体"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r>
              <a:tr h="1109980">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Calibri"/>
                          <a:ea typeface="宋体" panose="02010600030101010101" pitchFamily="2" charset="-122"/>
                        </a:rPr>
                        <a:t>埃及</a:t>
                      </a:r>
                      <a:endParaRPr kumimoji="0" lang="en-US" altLang="zh-CN" sz="2400" b="1" i="0" u="none" strike="noStrike" cap="none" normalizeH="0" baseline="0">
                        <a:ln>
                          <a:noFill/>
                        </a:ln>
                        <a:solidFill>
                          <a:srgbClr val="000000"/>
                        </a:solidFill>
                        <a:effectLst/>
                        <a:latin typeface="Calibri"/>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en-US" altLang="zh-CN" sz="2400" b="1" i="0" u="none" strike="noStrike" cap="none" normalizeH="0" baseline="0">
                          <a:ln>
                            <a:noFill/>
                          </a:ln>
                          <a:solidFill>
                            <a:srgbClr val="000000"/>
                          </a:solidFill>
                          <a:effectLst/>
                          <a:latin typeface="Calibri"/>
                          <a:ea typeface="宋体" panose="02010600030101010101" pitchFamily="2" charset="-122"/>
                        </a:rPr>
                        <a:t>1882</a:t>
                      </a: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1109980">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Calibri"/>
                          <a:ea typeface="宋体" panose="02010600030101010101" pitchFamily="2" charset="-122"/>
                        </a:rPr>
                        <a:t>苏丹</a:t>
                      </a:r>
                      <a:endParaRPr kumimoji="0" lang="en-US" altLang="zh-CN" sz="2400" b="1" i="0" u="none" strike="noStrike" cap="none" normalizeH="0" baseline="0">
                        <a:ln>
                          <a:noFill/>
                        </a:ln>
                        <a:solidFill>
                          <a:srgbClr val="000000"/>
                        </a:solidFill>
                        <a:effectLst/>
                        <a:latin typeface="Calibri"/>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en-US" altLang="zh-CN" sz="2400" b="1" i="0" u="none" strike="noStrike" cap="none" normalizeH="0" baseline="0">
                          <a:ln>
                            <a:noFill/>
                          </a:ln>
                          <a:solidFill>
                            <a:srgbClr val="000000"/>
                          </a:solidFill>
                          <a:effectLst/>
                          <a:latin typeface="Calibri"/>
                          <a:ea typeface="宋体" panose="02010600030101010101" pitchFamily="2" charset="-122"/>
                        </a:rPr>
                        <a:t>1881</a:t>
                      </a: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txBody>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r>
              <a:tr h="1858645">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Calibri"/>
                          <a:ea typeface="宋体" panose="02010600030101010101" pitchFamily="2" charset="-122"/>
                        </a:rPr>
                        <a:t>埃塞俄比亚</a:t>
                      </a:r>
                      <a:endParaRPr kumimoji="0" lang="en-US" altLang="zh-CN" sz="2400" b="1" i="0" u="none" strike="noStrike" cap="none" normalizeH="0" baseline="0">
                        <a:ln>
                          <a:noFill/>
                        </a:ln>
                        <a:solidFill>
                          <a:srgbClr val="000000"/>
                        </a:solidFill>
                        <a:effectLst/>
                        <a:latin typeface="Calibri"/>
                        <a:ea typeface="宋体"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en-US" altLang="zh-CN" sz="2400" b="1" i="0" u="none" strike="noStrike" cap="none" normalizeH="0" baseline="0">
                          <a:ln>
                            <a:noFill/>
                          </a:ln>
                          <a:solidFill>
                            <a:srgbClr val="000000"/>
                          </a:solidFill>
                          <a:effectLst/>
                          <a:latin typeface="Calibri"/>
                          <a:ea typeface="宋体" panose="02010600030101010101" pitchFamily="2" charset="-122"/>
                        </a:rPr>
                        <a:t>1894</a:t>
                      </a: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txBody>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bl>
          </a:graphicData>
        </a:graphic>
      </p:graphicFrame>
      <p:sp>
        <p:nvSpPr>
          <p:cNvPr id="35" name="TextBox 34"/>
          <p:cNvSpPr txBox="1"/>
          <p:nvPr/>
        </p:nvSpPr>
        <p:spPr>
          <a:xfrm>
            <a:off x="1069975" y="2413000"/>
            <a:ext cx="1223963" cy="521970"/>
          </a:xfrm>
          <a:prstGeom prst="rect">
            <a:avLst/>
          </a:prstGeom>
          <a:noFill/>
          <a:ln w="9525">
            <a:noFill/>
          </a:ln>
        </p:spPr>
        <p:txBody>
          <a:bodyPr lIns="91440" tIns="45720" rIns="91440" bIns="45720">
            <a:spAutoFit/>
          </a:bodyPr>
          <a:lstStyle/>
          <a:p>
            <a:pPr eaLnBrk="1" hangingPunct="1"/>
            <a:r>
              <a:rPr lang="zh-CN" altLang="en-US" sz="2800" b="1">
                <a:solidFill>
                  <a:srgbClr val="C00000"/>
                </a:solidFill>
                <a:latin typeface="Calibri"/>
              </a:rPr>
              <a:t>英国</a:t>
            </a:r>
            <a:endParaRPr lang="zh-CN" altLang="en-US" sz="2800" b="1">
              <a:solidFill>
                <a:srgbClr val="C00000"/>
              </a:solidFill>
              <a:latin typeface="Calibri"/>
            </a:endParaRPr>
          </a:p>
        </p:txBody>
      </p:sp>
      <p:sp>
        <p:nvSpPr>
          <p:cNvPr id="36" name="TextBox 35"/>
          <p:cNvSpPr txBox="1"/>
          <p:nvPr/>
        </p:nvSpPr>
        <p:spPr>
          <a:xfrm>
            <a:off x="1105535" y="3582670"/>
            <a:ext cx="1296988" cy="521970"/>
          </a:xfrm>
          <a:prstGeom prst="rect">
            <a:avLst/>
          </a:prstGeom>
          <a:noFill/>
          <a:ln w="9525">
            <a:noFill/>
          </a:ln>
        </p:spPr>
        <p:txBody>
          <a:bodyPr lIns="91440" tIns="45720" rIns="91440" bIns="45720">
            <a:spAutoFit/>
          </a:bodyPr>
          <a:lstStyle/>
          <a:p>
            <a:pPr eaLnBrk="1" hangingPunct="1"/>
            <a:r>
              <a:rPr lang="zh-CN" altLang="en-US" sz="2800" b="1">
                <a:solidFill>
                  <a:srgbClr val="C00000"/>
                </a:solidFill>
                <a:latin typeface="Calibri"/>
              </a:rPr>
              <a:t>英国</a:t>
            </a:r>
            <a:endParaRPr lang="zh-CN" altLang="en-US" sz="2800" b="1">
              <a:solidFill>
                <a:srgbClr val="C00000"/>
              </a:solidFill>
              <a:latin typeface="Calibri"/>
            </a:endParaRPr>
          </a:p>
        </p:txBody>
      </p:sp>
      <p:sp>
        <p:nvSpPr>
          <p:cNvPr id="37" name="TextBox 36"/>
          <p:cNvSpPr txBox="1"/>
          <p:nvPr/>
        </p:nvSpPr>
        <p:spPr>
          <a:xfrm>
            <a:off x="997585" y="4953000"/>
            <a:ext cx="1368425" cy="521970"/>
          </a:xfrm>
          <a:prstGeom prst="rect">
            <a:avLst/>
          </a:prstGeom>
          <a:noFill/>
          <a:ln w="9525">
            <a:noFill/>
          </a:ln>
        </p:spPr>
        <p:txBody>
          <a:bodyPr lIns="91440" tIns="45720" rIns="91440" bIns="45720">
            <a:spAutoFit/>
          </a:bodyPr>
          <a:lstStyle/>
          <a:p>
            <a:pPr eaLnBrk="1" hangingPunct="1"/>
            <a:r>
              <a:rPr lang="zh-CN" altLang="en-US" sz="2800" b="1">
                <a:solidFill>
                  <a:srgbClr val="C00000"/>
                </a:solidFill>
                <a:latin typeface="Calibri"/>
              </a:rPr>
              <a:t>意大利</a:t>
            </a:r>
            <a:endParaRPr lang="zh-CN" altLang="en-US" sz="2800" b="1">
              <a:solidFill>
                <a:srgbClr val="C00000"/>
              </a:solidFill>
              <a:latin typeface="Calibri"/>
            </a:endParaRPr>
          </a:p>
        </p:txBody>
      </p:sp>
      <p:sp>
        <p:nvSpPr>
          <p:cNvPr id="38" name="TextBox 37"/>
          <p:cNvSpPr txBox="1"/>
          <p:nvPr/>
        </p:nvSpPr>
        <p:spPr>
          <a:xfrm>
            <a:off x="2438400" y="2272665"/>
            <a:ext cx="1117600" cy="953135"/>
          </a:xfrm>
          <a:prstGeom prst="rect">
            <a:avLst/>
          </a:prstGeom>
          <a:noFill/>
          <a:ln w="9525">
            <a:noFill/>
          </a:ln>
        </p:spPr>
        <p:txBody>
          <a:bodyPr wrap="square" lIns="91440" tIns="45720" rIns="91440" bIns="45720">
            <a:spAutoFit/>
          </a:bodyPr>
          <a:lstStyle/>
          <a:p>
            <a:pPr eaLnBrk="1" hangingPunct="1"/>
            <a:r>
              <a:rPr lang="zh-CN" altLang="en-US" sz="2800" b="1">
                <a:solidFill>
                  <a:srgbClr val="C00000"/>
                </a:solidFill>
                <a:latin typeface="Calibri"/>
              </a:rPr>
              <a:t>政党组织</a:t>
            </a:r>
            <a:endParaRPr lang="zh-CN" altLang="en-US" sz="2800" b="1">
              <a:solidFill>
                <a:srgbClr val="C00000"/>
              </a:solidFill>
              <a:latin typeface="Calibri"/>
            </a:endParaRPr>
          </a:p>
        </p:txBody>
      </p:sp>
      <p:sp>
        <p:nvSpPr>
          <p:cNvPr id="39" name="TextBox 38"/>
          <p:cNvSpPr txBox="1"/>
          <p:nvPr/>
        </p:nvSpPr>
        <p:spPr>
          <a:xfrm>
            <a:off x="2260600" y="3429000"/>
            <a:ext cx="1498600" cy="829945"/>
          </a:xfrm>
          <a:prstGeom prst="rect">
            <a:avLst/>
          </a:prstGeom>
          <a:noFill/>
          <a:ln w="9525">
            <a:noFill/>
          </a:ln>
        </p:spPr>
        <p:txBody>
          <a:bodyPr wrap="square" lIns="91440" tIns="45720" rIns="91440" bIns="45720">
            <a:spAutoFit/>
          </a:bodyPr>
          <a:lstStyle/>
          <a:p>
            <a:pPr eaLnBrk="1" hangingPunct="1"/>
            <a:r>
              <a:rPr lang="zh-CN" altLang="en-US" sz="2400" b="1">
                <a:solidFill>
                  <a:srgbClr val="C00000"/>
                </a:solidFill>
                <a:latin typeface="Calibri"/>
              </a:rPr>
              <a:t>马赫迪宗教组织</a:t>
            </a:r>
            <a:endParaRPr lang="zh-CN" altLang="en-US" sz="2400" b="1">
              <a:solidFill>
                <a:srgbClr val="C00000"/>
              </a:solidFill>
              <a:latin typeface="Calibri"/>
            </a:endParaRPr>
          </a:p>
        </p:txBody>
      </p:sp>
      <p:sp>
        <p:nvSpPr>
          <p:cNvPr id="40" name="TextBox 39"/>
          <p:cNvSpPr txBox="1"/>
          <p:nvPr/>
        </p:nvSpPr>
        <p:spPr>
          <a:xfrm>
            <a:off x="2438400" y="4953000"/>
            <a:ext cx="1117600" cy="911860"/>
          </a:xfrm>
          <a:prstGeom prst="rect">
            <a:avLst/>
          </a:prstGeom>
          <a:noFill/>
          <a:ln w="9525">
            <a:noFill/>
          </a:ln>
        </p:spPr>
        <p:txBody>
          <a:bodyPr wrap="square" lIns="91440" tIns="45720" rIns="91440" bIns="45720">
            <a:spAutoFit/>
          </a:bodyPr>
          <a:lstStyle/>
          <a:p>
            <a:pPr eaLnBrk="1" hangingPunct="1"/>
            <a:r>
              <a:rPr lang="zh-CN" altLang="en-US" sz="2665" b="1">
                <a:solidFill>
                  <a:srgbClr val="C00000"/>
                </a:solidFill>
                <a:latin typeface="Calibri"/>
              </a:rPr>
              <a:t>皇帝号召</a:t>
            </a:r>
            <a:endParaRPr lang="zh-CN" altLang="en-US" sz="2665" b="1">
              <a:solidFill>
                <a:srgbClr val="C00000"/>
              </a:solidFill>
              <a:latin typeface="Calibri"/>
            </a:endParaRPr>
          </a:p>
        </p:txBody>
      </p:sp>
      <p:sp>
        <p:nvSpPr>
          <p:cNvPr id="41" name="TextBox 40"/>
          <p:cNvSpPr txBox="1"/>
          <p:nvPr/>
        </p:nvSpPr>
        <p:spPr>
          <a:xfrm>
            <a:off x="4083685" y="3060700"/>
            <a:ext cx="406400" cy="1814830"/>
          </a:xfrm>
          <a:prstGeom prst="rect">
            <a:avLst/>
          </a:prstGeom>
          <a:noFill/>
          <a:ln w="9525">
            <a:noFill/>
          </a:ln>
        </p:spPr>
        <p:txBody>
          <a:bodyPr wrap="square" lIns="91440" tIns="45720" rIns="91440" bIns="45720">
            <a:spAutoFit/>
          </a:bodyPr>
          <a:lstStyle/>
          <a:p>
            <a:pPr eaLnBrk="1" hangingPunct="1"/>
            <a:r>
              <a:rPr lang="zh-CN" altLang="en-US" sz="2800" b="1">
                <a:solidFill>
                  <a:srgbClr val="C00000"/>
                </a:solidFill>
                <a:latin typeface="Calibri"/>
              </a:rPr>
              <a:t>武装斗争</a:t>
            </a:r>
            <a:endParaRPr lang="zh-CN" altLang="en-US" sz="2800" b="1">
              <a:solidFill>
                <a:srgbClr val="C00000"/>
              </a:solidFill>
              <a:latin typeface="Calibri"/>
            </a:endParaRPr>
          </a:p>
        </p:txBody>
      </p:sp>
      <p:sp>
        <p:nvSpPr>
          <p:cNvPr id="42" name="TextBox 41"/>
          <p:cNvSpPr txBox="1"/>
          <p:nvPr/>
        </p:nvSpPr>
        <p:spPr>
          <a:xfrm>
            <a:off x="5017770" y="2413000"/>
            <a:ext cx="2156460" cy="749300"/>
          </a:xfrm>
          <a:prstGeom prst="rect">
            <a:avLst/>
          </a:prstGeom>
          <a:noFill/>
          <a:ln w="9525">
            <a:noFill/>
          </a:ln>
        </p:spPr>
        <p:txBody>
          <a:bodyPr wrap="square" lIns="91440" tIns="45720" rIns="91440" bIns="45720">
            <a:spAutoFit/>
          </a:bodyPr>
          <a:lstStyle/>
          <a:p>
            <a:pPr eaLnBrk="1" hangingPunct="1"/>
            <a:r>
              <a:rPr lang="zh-CN" altLang="en-US" sz="2135" b="1">
                <a:solidFill>
                  <a:srgbClr val="C00000"/>
                </a:solidFill>
                <a:latin typeface="Calibri"/>
              </a:rPr>
              <a:t>抵抗失败，英国占领埃及</a:t>
            </a:r>
            <a:endParaRPr lang="zh-CN" altLang="en-US" sz="2135" b="1">
              <a:solidFill>
                <a:srgbClr val="C00000"/>
              </a:solidFill>
              <a:latin typeface="Calibri"/>
            </a:endParaRPr>
          </a:p>
        </p:txBody>
      </p:sp>
      <p:sp>
        <p:nvSpPr>
          <p:cNvPr id="43" name="TextBox 42"/>
          <p:cNvSpPr txBox="1"/>
          <p:nvPr/>
        </p:nvSpPr>
        <p:spPr>
          <a:xfrm>
            <a:off x="4896485" y="3305175"/>
            <a:ext cx="2399030" cy="1078230"/>
          </a:xfrm>
          <a:prstGeom prst="rect">
            <a:avLst/>
          </a:prstGeom>
          <a:noFill/>
          <a:ln w="9525">
            <a:noFill/>
          </a:ln>
        </p:spPr>
        <p:txBody>
          <a:bodyPr wrap="square" lIns="91440" tIns="45720" rIns="91440" bIns="45720">
            <a:spAutoFit/>
          </a:bodyPr>
          <a:lstStyle/>
          <a:p>
            <a:pPr eaLnBrk="1" hangingPunct="1"/>
            <a:r>
              <a:rPr lang="zh-CN" altLang="en-US" sz="2135" b="1">
                <a:solidFill>
                  <a:srgbClr val="C00000"/>
                </a:solidFill>
                <a:latin typeface="Calibri"/>
              </a:rPr>
              <a:t>虽沉重打击英国侵略者，但失败后英国控制了苏丹</a:t>
            </a:r>
            <a:endParaRPr lang="zh-CN" altLang="en-US" sz="2135" b="1">
              <a:solidFill>
                <a:srgbClr val="C00000"/>
              </a:solidFill>
              <a:latin typeface="Calibri"/>
            </a:endParaRPr>
          </a:p>
        </p:txBody>
      </p:sp>
      <p:sp>
        <p:nvSpPr>
          <p:cNvPr id="44" name="TextBox 43"/>
          <p:cNvSpPr txBox="1"/>
          <p:nvPr/>
        </p:nvSpPr>
        <p:spPr>
          <a:xfrm>
            <a:off x="5142230" y="4875530"/>
            <a:ext cx="2032000" cy="749300"/>
          </a:xfrm>
          <a:prstGeom prst="rect">
            <a:avLst/>
          </a:prstGeom>
          <a:noFill/>
          <a:ln w="9525">
            <a:noFill/>
          </a:ln>
        </p:spPr>
        <p:txBody>
          <a:bodyPr wrap="square" lIns="91440" tIns="45720" rIns="91440" bIns="45720">
            <a:spAutoFit/>
          </a:bodyPr>
          <a:lstStyle/>
          <a:p>
            <a:pPr eaLnBrk="1" hangingPunct="1"/>
            <a:r>
              <a:rPr lang="zh-CN" altLang="en-US" sz="2135" b="1">
                <a:solidFill>
                  <a:srgbClr val="C00000"/>
                </a:solidFill>
                <a:latin typeface="Calibri"/>
              </a:rPr>
              <a:t>打败侵埃意军，保持了独立</a:t>
            </a:r>
            <a:endParaRPr lang="zh-CN" altLang="en-US" sz="2135" b="1">
              <a:solidFill>
                <a:srgbClr val="C00000"/>
              </a:solidFill>
              <a:latin typeface="Calibri"/>
            </a:endParaRPr>
          </a:p>
        </p:txBody>
      </p:sp>
      <p:sp>
        <p:nvSpPr>
          <p:cNvPr id="16" name="文本框 4"/>
          <p:cNvSpPr txBox="1">
            <a:spLocks noGrp="1"/>
          </p:cNvSpPr>
          <p:nvPr>
            <p:ph type="title" idx="4294967295"/>
          </p:nvPr>
        </p:nvSpPr>
        <p:spPr>
          <a:xfrm>
            <a:off x="0" y="41910"/>
            <a:ext cx="3289300" cy="583565"/>
          </a:xfrm>
          <a:prstGeom prst="rect">
            <a:avLst/>
          </a:prstGeom>
          <a:solidFill>
            <a:srgbClr val="FFC000"/>
          </a:solidFill>
        </p:spPr>
        <p:txBody>
          <a:bodyPr wrap="square" lIns="91440" tIns="45720" rIns="91440" bIns="45720">
            <a:spAutoFit/>
          </a:bodyPr>
          <a:lstStyle>
            <a:defPPr>
              <a:defRPr lang="zh-CN"/>
            </a:defPPr>
            <a:lvl1pPr lvl="0">
              <a:defRPr sz="3200" b="1">
                <a:solidFill>
                  <a:prstClr val="black"/>
                </a:solidFill>
                <a:latin typeface="楷体" panose="02010609060101010101" pitchFamily="49" charset="-122"/>
                <a:ea typeface="楷体" panose="02010609060101010101" pitchFamily="49" charset="-122"/>
                <a:cs typeface="楷体" panose="02010609060101010101" pitchFamily="49" charset="-122"/>
              </a:defRPr>
            </a:lvl1pPr>
          </a:lstStyle>
          <a:p>
            <a:pPr algn="l"/>
            <a:r>
              <a:rPr lang="zh-CN" altLang="en-US" sz="3200" smtClean="0">
                <a:sym typeface="+mn-ea"/>
              </a:rPr>
              <a:t>三、非洲的抗争</a:t>
            </a:r>
            <a:endParaRPr lang="zh-CN" altLang="en-US" sz="3200" smtClean="0">
              <a:sym typeface="+mn-ea"/>
            </a:endParaRPr>
          </a:p>
        </p:txBody>
      </p:sp>
      <p:pic>
        <p:nvPicPr>
          <p:cNvPr id="9" name="图片 8"/>
          <p:cNvPicPr>
            <a:picLocks noChangeAspect="1"/>
          </p:cNvPicPr>
          <p:nvPr>
            <p:custDataLst>
              <p:tags r:id="rId5"/>
            </p:custDataLst>
          </p:nvPr>
        </p:nvPicPr>
        <p:blipFill>
          <a:blip r:embed="rId4"/>
          <a:stretch>
            <a:fillRect/>
          </a:stretch>
        </p:blipFill>
        <p:spPr>
          <a:xfrm>
            <a:off x="6454775" y="290830"/>
            <a:ext cx="5677535" cy="6390005"/>
          </a:xfrm>
          <a:prstGeom prst="rect">
            <a:avLst/>
          </a:prstGeom>
          <a:ln>
            <a:solidFill>
              <a:schemeClr val="tx1"/>
            </a:solidFill>
          </a:ln>
        </p:spPr>
      </p:pic>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500" fill="hold"/>
                                        <p:tgtEl>
                                          <p:spTgt spid="17411"/>
                                        </p:tgtEl>
                                        <p:attrNameLst>
                                          <p:attrName>ppt_x</p:attrName>
                                        </p:attrNameLst>
                                      </p:cBhvr>
                                      <p:tavLst>
                                        <p:tav tm="0">
                                          <p:val>
                                            <p:strVal val="#ppt_x"/>
                                          </p:val>
                                        </p:tav>
                                        <p:tav tm="100000">
                                          <p:val>
                                            <p:strVal val="#ppt_x"/>
                                          </p:val>
                                        </p:tav>
                                      </p:tavLst>
                                    </p:anim>
                                    <p:anim calcmode="lin" valueType="num">
                                      <p:cBhvr additive="base">
                                        <p:cTn id="8" dur="500" fill="hold"/>
                                        <p:tgtEl>
                                          <p:spTgt spid="1741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1">
                                            <p:txEl>
                                              <p:pRg st="0" end="0"/>
                                            </p:txEl>
                                          </p:spTgt>
                                        </p:tgtEl>
                                        <p:attrNameLst>
                                          <p:attrName>style.visibility</p:attrName>
                                        </p:attrNameLst>
                                      </p:cBhvr>
                                      <p:to>
                                        <p:strVal val="visible"/>
                                      </p:to>
                                    </p:set>
                                    <p:anim calcmode="lin" valueType="num">
                                      <p:cBhvr additive="base">
                                        <p:cTn id="13" dur="500" fill="hold"/>
                                        <p:tgtEl>
                                          <p:spTgt spid="4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8">
                                            <p:txEl>
                                              <p:pRg st="0" end="0"/>
                                            </p:txEl>
                                          </p:spTgt>
                                        </p:tgtEl>
                                        <p:attrNameLst>
                                          <p:attrName>style.visibility</p:attrName>
                                        </p:attrNameLst>
                                      </p:cBhvr>
                                      <p:to>
                                        <p:strVal val="visible"/>
                                      </p:to>
                                    </p:set>
                                    <p:anim calcmode="lin" valueType="num">
                                      <p:cBhvr additive="base">
                                        <p:cTn id="25"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2">
                                            <p:txEl>
                                              <p:pRg st="0" end="0"/>
                                            </p:txEl>
                                          </p:spTgt>
                                        </p:tgtEl>
                                        <p:attrNameLst>
                                          <p:attrName>style.visibility</p:attrName>
                                        </p:attrNameLst>
                                      </p:cBhvr>
                                      <p:to>
                                        <p:strVal val="visible"/>
                                      </p:to>
                                    </p:set>
                                    <p:anim calcmode="lin" valueType="num">
                                      <p:cBhvr additive="base">
                                        <p:cTn id="31" dur="500" fill="hold"/>
                                        <p:tgtEl>
                                          <p:spTgt spid="42">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500" fill="hold"/>
                                        <p:tgtEl>
                                          <p:spTgt spid="36"/>
                                        </p:tgtEl>
                                        <p:attrNameLst>
                                          <p:attrName>ppt_x</p:attrName>
                                        </p:attrNameLst>
                                      </p:cBhvr>
                                      <p:tavLst>
                                        <p:tav tm="0">
                                          <p:val>
                                            <p:strVal val="#ppt_x"/>
                                          </p:val>
                                        </p:tav>
                                        <p:tav tm="100000">
                                          <p:val>
                                            <p:strVal val="#ppt_x"/>
                                          </p:val>
                                        </p:tav>
                                      </p:tavLst>
                                    </p:anim>
                                    <p:anim calcmode="lin" valueType="num">
                                      <p:cBhvr additive="base">
                                        <p:cTn id="38"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500" fill="hold"/>
                                        <p:tgtEl>
                                          <p:spTgt spid="39"/>
                                        </p:tgtEl>
                                        <p:attrNameLst>
                                          <p:attrName>ppt_x</p:attrName>
                                        </p:attrNameLst>
                                      </p:cBhvr>
                                      <p:tavLst>
                                        <p:tav tm="0">
                                          <p:val>
                                            <p:strVal val="#ppt_x"/>
                                          </p:val>
                                        </p:tav>
                                        <p:tav tm="100000">
                                          <p:val>
                                            <p:strVal val="#ppt_x"/>
                                          </p:val>
                                        </p:tav>
                                      </p:tavLst>
                                    </p:anim>
                                    <p:anim calcmode="lin" valueType="num">
                                      <p:cBhvr additive="base">
                                        <p:cTn id="4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ppt_x"/>
                                          </p:val>
                                        </p:tav>
                                        <p:tav tm="100000">
                                          <p:val>
                                            <p:strVal val="#ppt_x"/>
                                          </p:val>
                                        </p:tav>
                                      </p:tavLst>
                                    </p:anim>
                                    <p:anim calcmode="lin" valueType="num">
                                      <p:cBhvr additive="base">
                                        <p:cTn id="5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ppt_x"/>
                                          </p:val>
                                        </p:tav>
                                        <p:tav tm="100000">
                                          <p:val>
                                            <p:strVal val="#ppt_x"/>
                                          </p:val>
                                        </p:tav>
                                      </p:tavLst>
                                    </p:anim>
                                    <p:anim calcmode="lin" valueType="num">
                                      <p:cBhvr additive="base">
                                        <p:cTn id="56"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0"/>
                                        </p:tgtEl>
                                        <p:attrNameLst>
                                          <p:attrName>style.visibility</p:attrName>
                                        </p:attrNameLst>
                                      </p:cBhvr>
                                      <p:to>
                                        <p:strVal val="visible"/>
                                      </p:to>
                                    </p:set>
                                    <p:anim calcmode="lin" valueType="num">
                                      <p:cBhvr additive="base">
                                        <p:cTn id="61" dur="500" fill="hold"/>
                                        <p:tgtEl>
                                          <p:spTgt spid="40"/>
                                        </p:tgtEl>
                                        <p:attrNameLst>
                                          <p:attrName>ppt_x</p:attrName>
                                        </p:attrNameLst>
                                      </p:cBhvr>
                                      <p:tavLst>
                                        <p:tav tm="0">
                                          <p:val>
                                            <p:strVal val="#ppt_x"/>
                                          </p:val>
                                        </p:tav>
                                        <p:tav tm="100000">
                                          <p:val>
                                            <p:strVal val="#ppt_x"/>
                                          </p:val>
                                        </p:tav>
                                      </p:tavLst>
                                    </p:anim>
                                    <p:anim calcmode="lin" valueType="num">
                                      <p:cBhvr additive="base">
                                        <p:cTn id="62"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500" fill="hold"/>
                                        <p:tgtEl>
                                          <p:spTgt spid="44"/>
                                        </p:tgtEl>
                                        <p:attrNameLst>
                                          <p:attrName>ppt_x</p:attrName>
                                        </p:attrNameLst>
                                      </p:cBhvr>
                                      <p:tavLst>
                                        <p:tav tm="0">
                                          <p:val>
                                            <p:strVal val="#ppt_x"/>
                                          </p:val>
                                        </p:tav>
                                        <p:tav tm="100000">
                                          <p:val>
                                            <p:strVal val="#ppt_x"/>
                                          </p:val>
                                        </p:tav>
                                      </p:tavLst>
                                    </p:anim>
                                    <p:anim calcmode="lin" valueType="num">
                                      <p:cBhvr additive="base">
                                        <p:cTn id="68"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3" presetClass="entr" presetSubtype="10" fill="hold" nodeType="click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horizontal)">
                                      <p:cBhvr>
                                        <p:cTn id="7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9" grpId="0"/>
      <p:bldP spid="40" grpId="0"/>
      <p:bldP spid="43" grpId="0"/>
      <p:bldP spid="44"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 name="表格 5"/>
          <p:cNvGraphicFramePr>
            <a:graphicFrameLocks noGrp="1"/>
          </p:cNvGraphicFramePr>
          <p:nvPr>
            <p:custDataLst>
              <p:tags r:id="rId3"/>
            </p:custDataLst>
          </p:nvPr>
        </p:nvGraphicFramePr>
        <p:xfrm>
          <a:off x="125730" y="33655"/>
          <a:ext cx="11940540" cy="6824345"/>
        </p:xfrm>
        <a:graphic>
          <a:graphicData uri="http://schemas.openxmlformats.org/drawingml/2006/table">
            <a:tbl>
              <a:tblPr firstRow="1" bandRow="1">
                <a:tableStyleId>{5C22544A-7EE6-4342-B048-85BDC9FD1C3A}</a:tableStyleId>
              </a:tblPr>
              <a:tblGrid>
                <a:gridCol w="1522095"/>
                <a:gridCol w="3472815"/>
                <a:gridCol w="3472815"/>
                <a:gridCol w="3472815"/>
              </a:tblGrid>
              <a:tr h="716280">
                <a:tc>
                  <a:txBody>
                    <a:bodyPr vert="horz" wrap="square"/>
                    <a:lstStyle/>
                    <a:p>
                      <a:pPr>
                        <a:buNone/>
                      </a:pPr>
                      <a:endParaRPr lang="zh-CN" altLang="en-US" sz="2400">
                        <a:solidFill>
                          <a:srgbClr val="FFFFFF"/>
                        </a:solidFill>
                        <a:latin typeface="黑体" panose="02010609060101010101" charset="-122"/>
                        <a:ea typeface="黑体" panose="02010609060101010101" charset="-122"/>
                      </a:endParaRPr>
                    </a:p>
                  </a:txBody>
                  <a:tcPr>
                    <a:lnL>
                      <a:noFill/>
                    </a:lnL>
                    <a:lnR>
                      <a:noFill/>
                    </a:lnR>
                    <a:lnT>
                      <a:noFill/>
                    </a:lnT>
                    <a:lnB>
                      <a:noFill/>
                    </a:lnB>
                    <a:solidFill>
                      <a:srgbClr val="595959"/>
                    </a:solidFill>
                  </a:tcPr>
                </a:tc>
                <a:tc>
                  <a:txBody>
                    <a:bodyPr vert="horz" wrap="square"/>
                    <a:lstStyle/>
                    <a:p>
                      <a:pPr algn="ctr">
                        <a:buNone/>
                      </a:pPr>
                      <a:r>
                        <a:rPr lang="zh-CN" altLang="en-US" sz="2400">
                          <a:solidFill>
                            <a:srgbClr val="FFFFFF"/>
                          </a:solidFill>
                          <a:latin typeface="黑体" panose="02010609060101010101" charset="-122"/>
                          <a:ea typeface="黑体" panose="02010609060101010101" charset="-122"/>
                        </a:rPr>
                        <a:t>拉美的独立</a:t>
                      </a:r>
                      <a:endParaRPr lang="zh-CN" altLang="en-US" sz="2400">
                        <a:solidFill>
                          <a:srgbClr val="FFFFFF"/>
                        </a:solidFill>
                        <a:latin typeface="黑体" panose="02010609060101010101" charset="-122"/>
                        <a:ea typeface="黑体" panose="02010609060101010101" charset="-122"/>
                      </a:endParaRPr>
                    </a:p>
                  </a:txBody>
                  <a:tcPr anchor="ctr">
                    <a:lnL>
                      <a:noFill/>
                    </a:lnL>
                    <a:lnR>
                      <a:noFill/>
                    </a:lnR>
                    <a:lnT>
                      <a:noFill/>
                    </a:lnT>
                    <a:lnB>
                      <a:noFill/>
                    </a:lnB>
                    <a:solidFill>
                      <a:srgbClr val="F58F33"/>
                    </a:solidFill>
                  </a:tcPr>
                </a:tc>
                <a:tc>
                  <a:txBody>
                    <a:bodyPr vert="horz" wrap="square"/>
                    <a:lstStyle/>
                    <a:p>
                      <a:pPr algn="ctr">
                        <a:buNone/>
                      </a:pPr>
                      <a:r>
                        <a:rPr lang="zh-CN" altLang="en-US" sz="2400">
                          <a:solidFill>
                            <a:srgbClr val="FFFFFF"/>
                          </a:solidFill>
                          <a:latin typeface="黑体" panose="02010609060101010101" charset="-122"/>
                          <a:ea typeface="黑体" panose="02010609060101010101" charset="-122"/>
                        </a:rPr>
                        <a:t>亚洲的觉醒</a:t>
                      </a:r>
                      <a:endParaRPr lang="zh-CN" altLang="en-US" sz="2400">
                        <a:solidFill>
                          <a:srgbClr val="FFFFFF"/>
                        </a:solidFill>
                        <a:latin typeface="黑体" panose="02010609060101010101" charset="-122"/>
                        <a:ea typeface="黑体" panose="02010609060101010101" charset="-122"/>
                      </a:endParaRPr>
                    </a:p>
                  </a:txBody>
                  <a:tcPr anchor="ctr">
                    <a:lnL>
                      <a:noFill/>
                    </a:lnL>
                    <a:lnR>
                      <a:noFill/>
                    </a:lnR>
                    <a:lnT>
                      <a:noFill/>
                    </a:lnT>
                    <a:lnB>
                      <a:noFill/>
                    </a:lnB>
                    <a:solidFill>
                      <a:srgbClr val="EAB42E"/>
                    </a:solidFill>
                  </a:tcPr>
                </a:tc>
                <a:tc>
                  <a:txBody>
                    <a:bodyPr vert="horz" wrap="square"/>
                    <a:lstStyle/>
                    <a:p>
                      <a:pPr algn="ctr">
                        <a:buNone/>
                      </a:pPr>
                      <a:r>
                        <a:rPr lang="zh-CN" altLang="en-US" sz="2400">
                          <a:solidFill>
                            <a:srgbClr val="FFFFFF"/>
                          </a:solidFill>
                          <a:latin typeface="黑体" panose="02010609060101010101" charset="-122"/>
                          <a:ea typeface="黑体" panose="02010609060101010101" charset="-122"/>
                        </a:rPr>
                        <a:t>非洲的抗争</a:t>
                      </a:r>
                      <a:endParaRPr lang="zh-CN" altLang="en-US" sz="2400">
                        <a:solidFill>
                          <a:srgbClr val="FFFFFF"/>
                        </a:solidFill>
                        <a:latin typeface="黑体" charset="-122"/>
                        <a:ea typeface="黑体" charset="-122"/>
                      </a:endParaRPr>
                    </a:p>
                  </a:txBody>
                  <a:tcPr anchor="ctr">
                    <a:lnL>
                      <a:noFill/>
                    </a:lnL>
                    <a:lnR>
                      <a:noFill/>
                    </a:lnR>
                    <a:lnT>
                      <a:noFill/>
                    </a:lnT>
                    <a:lnB>
                      <a:noFill/>
                    </a:lnB>
                    <a:solidFill>
                      <a:srgbClr val="D9D01D"/>
                    </a:solidFill>
                  </a:tcPr>
                </a:tc>
              </a:tr>
              <a:tr h="1332230">
                <a:tc>
                  <a:txBody>
                    <a:bodyPr vert="horz" wrap="square"/>
                    <a:lstStyle/>
                    <a:p>
                      <a:pPr algn="ctr">
                        <a:buNone/>
                      </a:pPr>
                      <a:r>
                        <a:rPr lang="zh-CN" altLang="en-US" sz="2400">
                          <a:solidFill>
                            <a:schemeClr val="tx1"/>
                          </a:solidFill>
                          <a:latin typeface="黑体" panose="02010609060101010101" charset="-122"/>
                          <a:ea typeface="黑体" panose="02010609060101010101" charset="-122"/>
                        </a:rPr>
                        <a:t>原    因</a:t>
                      </a:r>
                      <a:endParaRPr lang="zh-CN" altLang="en-US" sz="2400">
                        <a:solidFill>
                          <a:schemeClr val="tx1"/>
                        </a:solidFill>
                        <a:latin typeface="黑体" panose="02010609060101010101" charset="-122"/>
                        <a:ea typeface="黑体" panose="02010609060101010101"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a:buNone/>
                      </a:pPr>
                      <a:r>
                        <a:rPr lang="zh-CN" altLang="en-US" sz="2400">
                          <a:solidFill>
                            <a:schemeClr val="tx1"/>
                          </a:solidFill>
                          <a:latin typeface="黑体" panose="02010609060101010101" charset="-122"/>
                          <a:ea typeface="黑体" panose="02010609060101010101" charset="-122"/>
                          <a:cs typeface="黑体" panose="02010609060101010101" charset="-122"/>
                          <a:sym typeface="+mn-ea"/>
                        </a:rPr>
                        <a:t>欧洲殖民者长期的政治压迫和经济剥削</a:t>
                      </a:r>
                      <a:endParaRPr lang="zh-CN" altLang="en-US" sz="2400">
                        <a:solidFill>
                          <a:schemeClr val="tx1"/>
                        </a:solidFill>
                        <a:latin typeface="黑体" panose="02010609060101010101" charset="-122"/>
                        <a:ea typeface="黑体" panose="02010609060101010101" charset="-122"/>
                        <a:cs typeface="黑体" panose="02010609060101010101"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sz="2400">
                          <a:solidFill>
                            <a:schemeClr val="tx1"/>
                          </a:solidFill>
                          <a:latin typeface="黑体" panose="02010609060101010101" charset="-122"/>
                          <a:ea typeface="黑体" panose="02010609060101010101" charset="-122"/>
                          <a:cs typeface="黑体" panose="02010609060101010101" charset="-122"/>
                          <a:sym typeface="+mn-ea"/>
                        </a:rPr>
                        <a:t>帝国主义的侵略加深了亚洲各国的民族危机</a:t>
                      </a:r>
                      <a:endParaRPr lang="zh-CN" altLang="en-US" sz="2400">
                        <a:solidFill>
                          <a:schemeClr val="tx1"/>
                        </a:solidFill>
                        <a:latin typeface="黑体" charset="-122"/>
                        <a:ea typeface="黑体" charset="-122"/>
                        <a:cs typeface="黑体" panose="02010609060101010101" charset="-122"/>
                        <a:sym typeface="+mn-ea"/>
                      </a:endParaRPr>
                    </a:p>
                  </a:txBody>
                  <a:tcPr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sz="2400">
                          <a:solidFill>
                            <a:schemeClr val="tx1"/>
                          </a:solidFill>
                          <a:latin typeface="黑体" panose="02010609060101010101" charset="-122"/>
                          <a:ea typeface="黑体" panose="02010609060101010101" charset="-122"/>
                          <a:cs typeface="楷体" panose="02010609060101010101" pitchFamily="49" charset="-122"/>
                          <a:sym typeface="+mn-ea"/>
                        </a:rPr>
                        <a:t>帝国主义的侵略和奴役给非洲带来了空前的破坏和灾难</a:t>
                      </a:r>
                      <a:endParaRPr lang="zh-CN" altLang="en-US" sz="2400">
                        <a:solidFill>
                          <a:schemeClr val="tx1"/>
                        </a:solidFill>
                        <a:latin typeface="黑体" charset="-122"/>
                        <a:ea typeface="黑体" charset="-122"/>
                        <a:cs typeface="楷体" panose="02010609060101010101" pitchFamily="49" charset="-122"/>
                        <a:sym typeface="+mn-ea"/>
                      </a:endParaRPr>
                    </a:p>
                  </a:txBody>
                  <a:tcPr>
                    <a:lnL w="6350">
                      <a:solidFill>
                        <a:srgbClr val="D9D9D9"/>
                      </a:solidFill>
                      <a:prstDash val="solid"/>
                    </a:lnL>
                    <a:lnR>
                      <a:noFill/>
                    </a:lnR>
                    <a:lnT>
                      <a:noFill/>
                    </a:lnT>
                    <a:lnB>
                      <a:noFill/>
                    </a:lnB>
                    <a:solidFill>
                      <a:srgbClr val="FFFFFF"/>
                    </a:solidFill>
                  </a:tcPr>
                </a:tc>
              </a:tr>
              <a:tr h="922020">
                <a:tc>
                  <a:txBody>
                    <a:bodyPr vert="horz" wrap="square"/>
                    <a:lstStyle/>
                    <a:p>
                      <a:pPr algn="ctr">
                        <a:buNone/>
                      </a:pPr>
                      <a:r>
                        <a:rPr lang="zh-CN" altLang="en-US" sz="2400">
                          <a:solidFill>
                            <a:schemeClr val="tx1"/>
                          </a:solidFill>
                          <a:latin typeface="黑体" panose="02010609060101010101" charset="-122"/>
                          <a:ea typeface="黑体" panose="02010609060101010101" charset="-122"/>
                          <a:sym typeface="+mn-ea"/>
                        </a:rPr>
                        <a:t>特    点</a:t>
                      </a:r>
                      <a:endParaRPr lang="zh-CN" altLang="en-US" sz="2400">
                        <a:solidFill>
                          <a:schemeClr val="tx1"/>
                        </a:solidFill>
                        <a:latin typeface="黑体" panose="02010609060101010101" charset="-122"/>
                        <a:ea typeface="黑体" panose="02010609060101010101" charset="-122"/>
                        <a:sym typeface="+mn-ea"/>
                      </a:endParaRPr>
                    </a:p>
                  </a:txBody>
                  <a:tcPr anchor="ctr">
                    <a:lnL>
                      <a:noFill/>
                    </a:lnL>
                    <a:lnR w="12700">
                      <a:solidFill>
                        <a:srgbClr val="D9D9D9"/>
                      </a:solidFill>
                      <a:prstDash val="solid"/>
                    </a:lnR>
                    <a:lnT>
                      <a:noFill/>
                    </a:lnT>
                    <a:lnB>
                      <a:noFill/>
                    </a:lnB>
                    <a:solidFill>
                      <a:srgbClr val="F2F2F2"/>
                    </a:solidFill>
                  </a:tcPr>
                </a:tc>
                <a:tc>
                  <a:txBody>
                    <a:bodyPr vert="horz" wrap="square"/>
                    <a:lstStyle/>
                    <a:p>
                      <a:pPr algn="just">
                        <a:buNone/>
                      </a:pPr>
                      <a:r>
                        <a:rPr lang="zh-CN" altLang="en-US" sz="2400">
                          <a:solidFill>
                            <a:schemeClr val="tx1"/>
                          </a:solidFill>
                          <a:latin typeface="黑体" panose="02010609060101010101" charset="-122"/>
                          <a:ea typeface="黑体" panose="02010609060101010101" charset="-122"/>
                        </a:rPr>
                        <a:t>范围广、时间长、成果丰硕</a:t>
                      </a:r>
                      <a:endParaRPr lang="zh-CN" altLang="en-US" sz="2400">
                        <a:solidFill>
                          <a:schemeClr val="tx1"/>
                        </a:solidFill>
                        <a:latin typeface="黑体" panose="02010609060101010101" charset="-122"/>
                        <a:ea typeface="黑体" panose="02010609060101010101" charset="-122"/>
                      </a:endParaRPr>
                    </a:p>
                  </a:txBody>
                  <a:tcP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a:buNone/>
                      </a:pPr>
                      <a:r>
                        <a:rPr lang="zh-CN" altLang="en-US" sz="2400">
                          <a:solidFill>
                            <a:schemeClr val="tx1"/>
                          </a:solidFill>
                          <a:latin typeface="黑体" panose="02010609060101010101" charset="-122"/>
                          <a:ea typeface="黑体" panose="02010609060101010101" charset="-122"/>
                        </a:rPr>
                        <a:t>范围广、各国相互支持、彼此协作</a:t>
                      </a:r>
                      <a:endParaRPr lang="zh-CN" altLang="en-US" sz="2400">
                        <a:solidFill>
                          <a:schemeClr val="tx1"/>
                        </a:solidFill>
                        <a:latin typeface="黑体" panose="02010609060101010101" charset="-122"/>
                        <a:ea typeface="黑体" panose="02010609060101010101" charset="-122"/>
                      </a:endParaRPr>
                    </a:p>
                  </a:txBody>
                  <a:tcPr>
                    <a:lnL w="635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a:buNone/>
                      </a:pPr>
                      <a:r>
                        <a:rPr lang="zh-CN" altLang="en-US" sz="2400">
                          <a:solidFill>
                            <a:schemeClr val="tx1"/>
                          </a:solidFill>
                          <a:latin typeface="黑体" panose="02010609060101010101" charset="-122"/>
                          <a:ea typeface="黑体" panose="02010609060101010101" charset="-122"/>
                        </a:rPr>
                        <a:t>有组织、规模大且持久的武装斗争</a:t>
                      </a:r>
                      <a:endParaRPr lang="zh-CN" altLang="en-US" sz="2400">
                        <a:solidFill>
                          <a:schemeClr val="tx1"/>
                        </a:solidFill>
                        <a:latin typeface="黑体" panose="02010609060101010101" charset="-122"/>
                        <a:ea typeface="黑体" panose="02010609060101010101" charset="-122"/>
                      </a:endParaRPr>
                    </a:p>
                  </a:txBody>
                  <a:tcPr>
                    <a:lnL w="6350">
                      <a:solidFill>
                        <a:srgbClr val="D9D9D9"/>
                      </a:solidFill>
                      <a:prstDash val="solid"/>
                    </a:lnL>
                    <a:lnR>
                      <a:noFill/>
                    </a:lnR>
                    <a:lnT>
                      <a:noFill/>
                    </a:lnT>
                    <a:lnB>
                      <a:noFill/>
                    </a:lnB>
                    <a:solidFill>
                      <a:srgbClr val="F2F2F2"/>
                    </a:solidFill>
                  </a:tcPr>
                </a:tc>
              </a:tr>
              <a:tr h="923290">
                <a:tc>
                  <a:txBody>
                    <a:bodyPr vert="horz" wrap="square"/>
                    <a:lstStyle/>
                    <a:p>
                      <a:pPr algn="ctr">
                        <a:buNone/>
                      </a:pPr>
                      <a:r>
                        <a:rPr lang="zh-CN" altLang="en-US" sz="2400">
                          <a:solidFill>
                            <a:schemeClr val="tx1"/>
                          </a:solidFill>
                          <a:latin typeface="黑体" panose="02010609060101010101" charset="-122"/>
                          <a:ea typeface="黑体" panose="02010609060101010101" charset="-122"/>
                          <a:sym typeface="+mn-ea"/>
                        </a:rPr>
                        <a:t>领导力量</a:t>
                      </a:r>
                      <a:endParaRPr lang="zh-CN" altLang="en-US" sz="2400">
                        <a:solidFill>
                          <a:schemeClr val="tx1"/>
                        </a:solidFill>
                        <a:latin typeface="黑体" panose="02010609060101010101" charset="-122"/>
                        <a:ea typeface="黑体" panose="02010609060101010101" charset="-122"/>
                        <a:sym typeface="+mn-ea"/>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a:buNone/>
                      </a:pPr>
                      <a:r>
                        <a:rPr lang="zh-CN" altLang="en-US" sz="2400">
                          <a:solidFill>
                            <a:schemeClr val="tx1"/>
                          </a:solidFill>
                          <a:latin typeface="黑体" panose="02010609060101010101" charset="-122"/>
                          <a:ea typeface="黑体" panose="02010609060101010101" charset="-122"/>
                        </a:rPr>
                        <a:t>土著地主集团中的先进分子</a:t>
                      </a:r>
                      <a:r>
                        <a:rPr lang="zh-CN" altLang="en-US" sz="2400">
                          <a:solidFill>
                            <a:srgbClr val="FF0000"/>
                          </a:solidFill>
                          <a:latin typeface="黑体" panose="02010609060101010101" charset="-122"/>
                          <a:ea typeface="黑体" panose="02010609060101010101" charset="-122"/>
                        </a:rPr>
                        <a:t>（土生白人）</a:t>
                      </a:r>
                      <a:endParaRPr lang="zh-CN" altLang="en-US" sz="2400">
                        <a:solidFill>
                          <a:srgbClr val="FF0000"/>
                        </a:solidFill>
                        <a:latin typeface="黑体" panose="02010609060101010101" charset="-122"/>
                        <a:ea typeface="黑体" panose="02010609060101010101" charset="-122"/>
                      </a:endParaRPr>
                    </a:p>
                  </a:txBody>
                  <a:tcP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ctr">
                        <a:buNone/>
                      </a:pPr>
                      <a:r>
                        <a:rPr lang="zh-CN" altLang="en-US" sz="2400">
                          <a:solidFill>
                            <a:srgbClr val="FF0000"/>
                          </a:solidFill>
                          <a:latin typeface="黑体" panose="02010609060101010101" charset="-122"/>
                          <a:ea typeface="黑体" panose="02010609060101010101" charset="-122"/>
                        </a:rPr>
                        <a:t>资产阶级、工农力量</a:t>
                      </a:r>
                      <a:endParaRPr lang="zh-CN" altLang="en-US" sz="2400">
                        <a:solidFill>
                          <a:srgbClr val="FF0000"/>
                        </a:solidFill>
                        <a:latin typeface="黑体" charset="-122"/>
                        <a:ea typeface="黑体" charset="-122"/>
                      </a:endParaRPr>
                    </a:p>
                  </a:txBody>
                  <a:tcPr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altLang="en-US" sz="2400">
                          <a:solidFill>
                            <a:schemeClr val="tx1"/>
                          </a:solidFill>
                          <a:latin typeface="黑体" panose="02010609060101010101" charset="-122"/>
                          <a:ea typeface="黑体" panose="02010609060101010101" charset="-122"/>
                          <a:sym typeface="+mn-ea"/>
                        </a:rPr>
                        <a:t>力量多样，包括领袖、国王、知识分子等</a:t>
                      </a:r>
                      <a:r>
                        <a:rPr lang="zh-CN" altLang="en-US" sz="2400">
                          <a:solidFill>
                            <a:srgbClr val="FF0000"/>
                          </a:solidFill>
                          <a:latin typeface="黑体" panose="02010609060101010101" charset="-122"/>
                          <a:ea typeface="黑体" panose="02010609060101010101" charset="-122"/>
                          <a:sym typeface="+mn-ea"/>
                        </a:rPr>
                        <a:t>（武装斗争）</a:t>
                      </a:r>
                      <a:endParaRPr lang="zh-CN" altLang="en-US" sz="2400">
                        <a:solidFill>
                          <a:srgbClr val="FF0000"/>
                        </a:solidFill>
                        <a:latin typeface="黑体" charset="-122"/>
                        <a:ea typeface="黑体" charset="-122"/>
                        <a:sym typeface="+mn-ea"/>
                      </a:endParaRPr>
                    </a:p>
                  </a:txBody>
                  <a:tcPr>
                    <a:lnL w="6350">
                      <a:solidFill>
                        <a:srgbClr val="D9D9D9"/>
                      </a:solidFill>
                      <a:prstDash val="solid"/>
                    </a:lnL>
                    <a:lnR>
                      <a:noFill/>
                    </a:lnR>
                    <a:lnT>
                      <a:noFill/>
                    </a:lnT>
                    <a:lnB>
                      <a:noFill/>
                    </a:lnB>
                    <a:solidFill>
                      <a:srgbClr val="FFFFFF"/>
                    </a:solidFill>
                  </a:tcPr>
                </a:tc>
              </a:tr>
              <a:tr h="1742440">
                <a:tc>
                  <a:txBody>
                    <a:bodyPr vert="horz" wrap="square"/>
                    <a:lstStyle/>
                    <a:p>
                      <a:pPr algn="ctr">
                        <a:buNone/>
                      </a:pPr>
                      <a:r>
                        <a:rPr lang="zh-CN" altLang="en-US" sz="2400">
                          <a:solidFill>
                            <a:schemeClr val="tx1"/>
                          </a:solidFill>
                          <a:latin typeface="黑体" panose="02010609060101010101" charset="-122"/>
                          <a:ea typeface="黑体" panose="02010609060101010101" charset="-122"/>
                          <a:sym typeface="+mn-ea"/>
                        </a:rPr>
                        <a:t>代表运动</a:t>
                      </a:r>
                      <a:endParaRPr lang="zh-CN" altLang="en-US" sz="2400">
                        <a:solidFill>
                          <a:schemeClr val="tx1"/>
                        </a:solidFill>
                        <a:latin typeface="黑体" charset="-122"/>
                        <a:ea typeface="黑体" charset="-122"/>
                        <a:sym typeface="+mn-ea"/>
                      </a:endParaRPr>
                    </a:p>
                  </a:txBody>
                  <a:tcPr anchor="ctr">
                    <a:lnL>
                      <a:noFill/>
                    </a:lnL>
                    <a:lnR w="12700">
                      <a:solidFill>
                        <a:srgbClr val="D9D9D9"/>
                      </a:solidFill>
                      <a:prstDash val="solid"/>
                    </a:lnR>
                    <a:lnT>
                      <a:noFill/>
                    </a:lnT>
                    <a:lnB>
                      <a:noFill/>
                    </a:lnB>
                    <a:solidFill>
                      <a:srgbClr val="F2F2F2"/>
                    </a:solidFill>
                  </a:tcPr>
                </a:tc>
                <a:tc>
                  <a:txBody>
                    <a:bodyPr vert="horz" wrap="square"/>
                    <a:lstStyle/>
                    <a:p>
                      <a:pPr algn="just">
                        <a:buNone/>
                      </a:pPr>
                      <a:endParaRPr lang="zh-CN" altLang="en-US" sz="2400">
                        <a:solidFill>
                          <a:schemeClr val="tx1"/>
                        </a:solidFill>
                        <a:latin typeface="黑体" panose="02010609060101010101" charset="-122"/>
                        <a:ea typeface="黑体" panose="02010609060101010101" charset="-122"/>
                      </a:endParaRPr>
                    </a:p>
                  </a:txBody>
                  <a:tcP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ctr">
                        <a:buNone/>
                      </a:pPr>
                      <a:endParaRPr lang="zh-CN" altLang="en-US" sz="2400">
                        <a:solidFill>
                          <a:schemeClr val="tx1"/>
                        </a:solidFill>
                        <a:latin typeface="黑体" panose="02010609060101010101" charset="-122"/>
                        <a:ea typeface="黑体" panose="02010609060101010101" charset="-122"/>
                      </a:endParaRPr>
                    </a:p>
                  </a:txBody>
                  <a:tcPr anchor="ctr">
                    <a:lnL w="635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ctr">
                        <a:buNone/>
                      </a:pPr>
                      <a:endParaRPr lang="zh-CN" altLang="en-US" sz="2400">
                        <a:solidFill>
                          <a:schemeClr val="tx1"/>
                        </a:solidFill>
                        <a:latin typeface="黑体" panose="02010609060101010101" charset="-122"/>
                        <a:ea typeface="黑体" panose="02010609060101010101" charset="-122"/>
                      </a:endParaRPr>
                    </a:p>
                  </a:txBody>
                  <a:tcPr anchor="ctr">
                    <a:lnL w="6350">
                      <a:solidFill>
                        <a:srgbClr val="D9D9D9"/>
                      </a:solidFill>
                      <a:prstDash val="solid"/>
                    </a:lnL>
                    <a:lnR>
                      <a:noFill/>
                    </a:lnR>
                    <a:lnT>
                      <a:noFill/>
                    </a:lnT>
                    <a:lnB>
                      <a:noFill/>
                    </a:lnB>
                    <a:solidFill>
                      <a:srgbClr val="F2F2F2"/>
                    </a:solidFill>
                  </a:tcPr>
                </a:tc>
              </a:tr>
              <a:tr h="922655">
                <a:tc>
                  <a:txBody>
                    <a:bodyPr vert="horz" wrap="square"/>
                    <a:lstStyle/>
                    <a:p>
                      <a:pPr algn="ctr">
                        <a:buNone/>
                      </a:pPr>
                      <a:r>
                        <a:rPr lang="zh-CN" altLang="en-US" sz="2400">
                          <a:solidFill>
                            <a:schemeClr val="tx1"/>
                          </a:solidFill>
                          <a:latin typeface="黑体" panose="02010609060101010101" charset="-122"/>
                          <a:ea typeface="黑体" panose="02010609060101010101" charset="-122"/>
                        </a:rPr>
                        <a:t>意    义</a:t>
                      </a:r>
                      <a:endParaRPr lang="zh-CN" altLang="en-US" sz="2400">
                        <a:solidFill>
                          <a:schemeClr val="tx1"/>
                        </a:solidFill>
                        <a:latin typeface="黑体" panose="02010609060101010101" charset="-122"/>
                        <a:ea typeface="黑体" panose="02010609060101010101" charset="-122"/>
                      </a:endParaRPr>
                    </a:p>
                  </a:txBody>
                  <a:tcPr anchor="ctr">
                    <a:lnL>
                      <a:noFill/>
                    </a:lnL>
                    <a:lnR w="12700">
                      <a:solidFill>
                        <a:srgbClr val="D9D9D9"/>
                      </a:solidFill>
                      <a:prstDash val="solid"/>
                    </a:lnR>
                    <a:lnT>
                      <a:noFill/>
                    </a:lnT>
                    <a:lnB w="19050">
                      <a:solidFill>
                        <a:srgbClr val="595959"/>
                      </a:solidFill>
                      <a:prstDash val="solid"/>
                    </a:lnB>
                    <a:solidFill>
                      <a:srgbClr val="FFFFFF"/>
                    </a:solidFill>
                  </a:tcPr>
                </a:tc>
                <a:tc gridSpan="3">
                  <a:txBody>
                    <a:bodyPr vert="horz" wrap="square"/>
                    <a:lstStyle/>
                    <a:p>
                      <a:pPr algn="just">
                        <a:buNone/>
                      </a:pPr>
                      <a:endParaRPr lang="zh-CN" altLang="en-US" sz="2400">
                        <a:solidFill>
                          <a:schemeClr val="tx1"/>
                        </a:solidFill>
                        <a:latin typeface="黑体" charset="-122"/>
                        <a:ea typeface="黑体" charset="-122"/>
                      </a:endParaRPr>
                    </a:p>
                  </a:txBody>
                  <a:tcPr>
                    <a:lnL w="12700">
                      <a:solidFill>
                        <a:srgbClr val="D9D9D9"/>
                      </a:solidFill>
                      <a:prstDash val="solid"/>
                    </a:lnL>
                    <a:lnR>
                      <a:noFill/>
                    </a:lnR>
                    <a:lnT>
                      <a:noFill/>
                    </a:lnT>
                    <a:lnB w="19050">
                      <a:solidFill>
                        <a:srgbClr val="595959"/>
                      </a:solidFill>
                      <a:prstDash val="solid"/>
                    </a:lnB>
                    <a:solidFill>
                      <a:srgbClr val="FFFFFF"/>
                    </a:solidFill>
                  </a:tcPr>
                </a:tc>
                <a:tc hMerge="1">
                  <a:txBody>
                    <a:bodyPr vert="horz" wrap="square"/>
                    <a:lstStyle/>
                    <a:p/>
                  </a:txBody>
                  <a:tcPr>
                    <a:lnL w="6350">
                      <a:solidFill>
                        <a:srgbClr val="D9D9D9"/>
                      </a:solidFill>
                      <a:prstDash val="solid"/>
                    </a:lnL>
                    <a:lnR w="6350">
                      <a:solidFill>
                        <a:srgbClr val="D9D9D9"/>
                      </a:solidFill>
                      <a:prstDash val="solid"/>
                    </a:lnR>
                    <a:lnT>
                      <a:noFill/>
                    </a:lnT>
                    <a:lnB w="19050">
                      <a:solidFill>
                        <a:srgbClr val="595959"/>
                      </a:solidFill>
                      <a:prstDash val="solid"/>
                    </a:lnB>
                    <a:solidFill>
                      <a:srgbClr val="F2F2F2"/>
                    </a:solidFill>
                  </a:tcPr>
                </a:tc>
                <a:tc hMerge="1">
                  <a:txBody>
                    <a:bodyPr vert="horz" wrap="square"/>
                    <a:lstStyle/>
                    <a:p/>
                  </a:txBody>
                  <a:tcPr>
                    <a:lnL w="6350">
                      <a:solidFill>
                        <a:srgbClr val="D9D9D9"/>
                      </a:solidFill>
                      <a:prstDash val="solid"/>
                    </a:lnL>
                    <a:lnR>
                      <a:noFill/>
                    </a:lnR>
                    <a:lnT>
                      <a:noFill/>
                    </a:lnT>
                    <a:lnB w="19050">
                      <a:solidFill>
                        <a:srgbClr val="595959"/>
                      </a:solidFill>
                      <a:prstDash val="solid"/>
                    </a:lnB>
                    <a:solidFill>
                      <a:srgbClr val="F2F2F2"/>
                    </a:solidFill>
                  </a:tcPr>
                </a:tc>
              </a:tr>
            </a:tbl>
          </a:graphicData>
        </a:graphic>
      </p:graphicFrame>
      <p:sp>
        <p:nvSpPr>
          <p:cNvPr id="2" name="文本框 1"/>
          <p:cNvSpPr txBox="1"/>
          <p:nvPr/>
        </p:nvSpPr>
        <p:spPr>
          <a:xfrm>
            <a:off x="1694180" y="4320540"/>
            <a:ext cx="3361055" cy="1568450"/>
          </a:xfrm>
          <a:prstGeom prst="rect">
            <a:avLst/>
          </a:prstGeom>
          <a:noFill/>
        </p:spPr>
        <p:txBody>
          <a:bodyPr wrap="square" rtlCol="0">
            <a:spAutoFit/>
          </a:bodyPr>
          <a:lstStyle/>
          <a:p>
            <a:pPr algn="just">
              <a:buNone/>
            </a:pPr>
            <a:r>
              <a:rPr lang="zh-CN" altLang="en-US" sz="2400">
                <a:solidFill>
                  <a:srgbClr val="FF0000"/>
                </a:solidFill>
                <a:latin typeface="黑体" panose="02010609060101010101" charset="-122"/>
                <a:ea typeface="黑体" panose="02010609060101010101" charset="-122"/>
                <a:sym typeface="+mn-ea"/>
              </a:rPr>
              <a:t>海地独立、玻利瓦尔和圣马丁等人领导的斗争、巴西建立共和国、墨西哥资产阶级革命</a:t>
            </a:r>
            <a:endParaRPr lang="zh-CN" altLang="en-US" sz="2400">
              <a:solidFill>
                <a:srgbClr val="FF0000"/>
              </a:solidFill>
              <a:latin typeface="黑体" panose="02010609060101010101" charset="-122"/>
              <a:ea typeface="黑体" panose="02010609060101010101" charset="-122"/>
              <a:sym typeface="+mn-ea"/>
            </a:endParaRPr>
          </a:p>
        </p:txBody>
      </p:sp>
      <p:sp>
        <p:nvSpPr>
          <p:cNvPr id="11" name="文本框 10"/>
          <p:cNvSpPr txBox="1"/>
          <p:nvPr/>
        </p:nvSpPr>
        <p:spPr>
          <a:xfrm>
            <a:off x="5554345" y="4320540"/>
            <a:ext cx="2621280" cy="1198880"/>
          </a:xfrm>
          <a:prstGeom prst="rect">
            <a:avLst/>
          </a:prstGeom>
          <a:noFill/>
        </p:spPr>
        <p:txBody>
          <a:bodyPr wrap="none" rtlCol="0">
            <a:spAutoFit/>
          </a:bodyPr>
          <a:lstStyle/>
          <a:p>
            <a:pPr algn="ctr">
              <a:buNone/>
            </a:pPr>
            <a:r>
              <a:rPr lang="zh-CN" altLang="en-US" sz="2400">
                <a:solidFill>
                  <a:srgbClr val="FF0000"/>
                </a:solidFill>
                <a:latin typeface="黑体" panose="02010609060101010101" charset="-122"/>
                <a:ea typeface="黑体" panose="02010609060101010101" charset="-122"/>
                <a:sym typeface="+mn-ea"/>
              </a:rPr>
              <a:t>印度民族解放运动</a:t>
            </a:r>
            <a:endParaRPr lang="zh-CN" altLang="en-US" sz="2400">
              <a:solidFill>
                <a:srgbClr val="FF0000"/>
              </a:solidFill>
              <a:latin typeface="黑体" panose="02010609060101010101" charset="-122"/>
              <a:ea typeface="黑体" panose="02010609060101010101" charset="-122"/>
            </a:endParaRPr>
          </a:p>
          <a:p>
            <a:pPr algn="ctr">
              <a:buNone/>
            </a:pPr>
            <a:r>
              <a:rPr lang="zh-CN" altLang="en-US" sz="2400">
                <a:solidFill>
                  <a:srgbClr val="FF0000"/>
                </a:solidFill>
                <a:latin typeface="黑体" panose="02010609060101010101" charset="-122"/>
                <a:ea typeface="黑体" panose="02010609060101010101" charset="-122"/>
                <a:cs typeface="黑体" panose="02010609060101010101" charset="-122"/>
                <a:sym typeface="+mn-ea"/>
              </a:rPr>
              <a:t>伊朗立宪革命</a:t>
            </a:r>
            <a:endParaRPr lang="zh-CN" altLang="en-US" sz="2400" b="1">
              <a:solidFill>
                <a:srgbClr val="FF0000"/>
              </a:solidFill>
              <a:latin typeface="黑体" panose="02010609060101010101" charset="-122"/>
              <a:ea typeface="黑体" panose="02010609060101010101" charset="-122"/>
              <a:cs typeface="黑体" panose="02010609060101010101" charset="-122"/>
              <a:sym typeface="+mn-ea"/>
            </a:endParaRPr>
          </a:p>
          <a:p>
            <a:pPr algn="ctr">
              <a:buNone/>
            </a:pPr>
            <a:r>
              <a:rPr lang="zh-CN" altLang="en-US" sz="2400">
                <a:solidFill>
                  <a:srgbClr val="FF0000"/>
                </a:solidFill>
                <a:latin typeface="黑体" panose="02010609060101010101" charset="-122"/>
                <a:ea typeface="黑体" panose="02010609060101010101" charset="-122"/>
                <a:sym typeface="+mn-ea"/>
              </a:rPr>
              <a:t>中国辛亥革命</a:t>
            </a:r>
            <a:endParaRPr lang="zh-CN" altLang="en-US" sz="2400" b="1">
              <a:solidFill>
                <a:srgbClr val="FF0000"/>
              </a:solidFill>
              <a:latin typeface="黑体" panose="02010609060101010101" charset="-122"/>
              <a:ea typeface="黑体" panose="02010609060101010101" charset="-122"/>
              <a:cs typeface="黑体" panose="02010609060101010101" charset="-122"/>
              <a:sym typeface="+mn-ea"/>
            </a:endParaRPr>
          </a:p>
        </p:txBody>
      </p:sp>
      <p:sp>
        <p:nvSpPr>
          <p:cNvPr id="14" name="文本框 13"/>
          <p:cNvSpPr txBox="1"/>
          <p:nvPr/>
        </p:nvSpPr>
        <p:spPr>
          <a:xfrm>
            <a:off x="8808720" y="4320540"/>
            <a:ext cx="2926080" cy="1198880"/>
          </a:xfrm>
          <a:prstGeom prst="rect">
            <a:avLst/>
          </a:prstGeom>
          <a:noFill/>
        </p:spPr>
        <p:txBody>
          <a:bodyPr wrap="none" rtlCol="0">
            <a:spAutoFit/>
          </a:bodyPr>
          <a:lstStyle/>
          <a:p>
            <a:pPr algn="ctr">
              <a:buNone/>
            </a:pPr>
            <a:r>
              <a:rPr lang="zh-CN" altLang="en-US" sz="2400">
                <a:solidFill>
                  <a:srgbClr val="FF0000"/>
                </a:solidFill>
                <a:latin typeface="黑体" panose="02010609060101010101" charset="-122"/>
                <a:ea typeface="黑体" panose="02010609060101010101" charset="-122"/>
                <a:sym typeface="+mn-ea"/>
              </a:rPr>
              <a:t>埃及抗英斗争</a:t>
            </a:r>
            <a:endParaRPr lang="zh-CN" altLang="en-US" sz="2400">
              <a:solidFill>
                <a:srgbClr val="FF0000"/>
              </a:solidFill>
              <a:latin typeface="黑体" panose="02010609060101010101" charset="-122"/>
              <a:ea typeface="黑体" panose="02010609060101010101" charset="-122"/>
            </a:endParaRPr>
          </a:p>
          <a:p>
            <a:pPr algn="ctr">
              <a:buNone/>
            </a:pPr>
            <a:r>
              <a:rPr lang="zh-CN" altLang="en-US" sz="2400">
                <a:solidFill>
                  <a:srgbClr val="FF0000"/>
                </a:solidFill>
                <a:latin typeface="黑体" panose="02010609060101010101" charset="-122"/>
                <a:ea typeface="黑体" panose="02010609060101010101" charset="-122"/>
                <a:sym typeface="+mn-ea"/>
              </a:rPr>
              <a:t>苏丹马赫迪起义</a:t>
            </a:r>
            <a:endParaRPr lang="zh-CN" altLang="en-US" sz="2400">
              <a:solidFill>
                <a:srgbClr val="FF0000"/>
              </a:solidFill>
              <a:latin typeface="黑体" panose="02010609060101010101" charset="-122"/>
              <a:ea typeface="黑体" panose="02010609060101010101" charset="-122"/>
            </a:endParaRPr>
          </a:p>
          <a:p>
            <a:pPr algn="ctr">
              <a:buNone/>
            </a:pPr>
            <a:r>
              <a:rPr lang="zh-CN" altLang="en-US" sz="2400">
                <a:solidFill>
                  <a:srgbClr val="FF0000"/>
                </a:solidFill>
                <a:latin typeface="黑体" panose="02010609060101010101" charset="-122"/>
                <a:ea typeface="黑体" panose="02010609060101010101" charset="-122"/>
                <a:sym typeface="+mn-ea"/>
              </a:rPr>
              <a:t>埃塞俄比亚抗意战争</a:t>
            </a:r>
            <a:endParaRPr lang="zh-CN" altLang="en-US" sz="2400">
              <a:solidFill>
                <a:srgbClr val="FF0000"/>
              </a:solidFill>
              <a:latin typeface="黑体" panose="02010609060101010101" charset="-122"/>
              <a:ea typeface="黑体" panose="02010609060101010101" charset="-122"/>
              <a:sym typeface="+mn-ea"/>
            </a:endParaRPr>
          </a:p>
        </p:txBody>
      </p:sp>
      <p:sp>
        <p:nvSpPr>
          <p:cNvPr id="15" name="文本框 14"/>
          <p:cNvSpPr txBox="1"/>
          <p:nvPr/>
        </p:nvSpPr>
        <p:spPr>
          <a:xfrm>
            <a:off x="1694180" y="5951855"/>
            <a:ext cx="10196830" cy="829945"/>
          </a:xfrm>
          <a:prstGeom prst="rect">
            <a:avLst/>
          </a:prstGeom>
          <a:noFill/>
        </p:spPr>
        <p:txBody>
          <a:bodyPr wrap="square" rtlCol="0">
            <a:spAutoFit/>
          </a:bodyPr>
          <a:lstStyle/>
          <a:p>
            <a:pPr algn="just">
              <a:buNone/>
            </a:pPr>
            <a:r>
              <a:rPr lang="zh-CN" altLang="en-US" sz="2400">
                <a:solidFill>
                  <a:srgbClr val="FF0000"/>
                </a:solidFill>
                <a:latin typeface="黑体" panose="02010609060101010101" charset="-122"/>
                <a:ea typeface="黑体" panose="02010609060101010101" charset="-122"/>
                <a:sym typeface="+mn-ea"/>
              </a:rPr>
              <a:t>打击了帝国主义的侵略势力，削弱了本国的封建势力，推动了民族独立和世界历史的发展</a:t>
            </a:r>
            <a:endParaRPr lang="zh-CN" altLang="en-US" sz="2400">
              <a:solidFill>
                <a:srgbClr val="FF0000"/>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5" grpId="0"/>
      <p:bldP spid="14"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7" name="组合 36"/>
          <p:cNvGrpSpPr/>
          <p:nvPr/>
        </p:nvGrpSpPr>
        <p:grpSpPr>
          <a:xfrm>
            <a:off x="338455" y="548005"/>
            <a:ext cx="11514455" cy="6192520"/>
            <a:chOff x="256" y="1037"/>
            <a:chExt cx="18133" cy="9752"/>
          </a:xfrm>
        </p:grpSpPr>
        <p:sp>
          <p:nvSpPr>
            <p:cNvPr id="11" name="文本框 10"/>
            <p:cNvSpPr txBox="1"/>
            <p:nvPr>
              <p:custDataLst>
                <p:tags r:id="rId3"/>
              </p:custDataLst>
            </p:nvPr>
          </p:nvSpPr>
          <p:spPr>
            <a:xfrm>
              <a:off x="256" y="3526"/>
              <a:ext cx="850" cy="6251"/>
            </a:xfrm>
            <a:prstGeom prst="rect">
              <a:avLst/>
            </a:prstGeom>
            <a:noFill/>
          </p:spPr>
          <p:txBody>
            <a:bodyPr wrap="square" rtlCol="0">
              <a:spAutoFit/>
            </a:bodyPr>
            <a:lstStyle/>
            <a:p>
              <a:r>
                <a:rPr sz="2800" b="1">
                  <a:solidFill>
                    <a:schemeClr val="tx1"/>
                  </a:solidFill>
                  <a:latin typeface="黑体" panose="02010609060101010101" charset="-122"/>
                  <a:ea typeface="黑体" panose="02010609060101010101" charset="-122"/>
                  <a:cs typeface="黑体" panose="02010609060101010101" charset="-122"/>
                </a:rPr>
                <a:t>亚非拉民族独立运动</a:t>
              </a:r>
              <a:endParaRPr sz="2800" b="1">
                <a:solidFill>
                  <a:schemeClr val="tx1"/>
                </a:solidFill>
                <a:latin typeface="黑体" charset="-122"/>
                <a:ea typeface="黑体" charset="-122"/>
                <a:cs typeface="黑体" panose="02010609060101010101" charset="-122"/>
              </a:endParaRPr>
            </a:p>
          </p:txBody>
        </p:sp>
        <p:sp>
          <p:nvSpPr>
            <p:cNvPr id="5" name="文本框 4"/>
            <p:cNvSpPr txBox="1"/>
            <p:nvPr/>
          </p:nvSpPr>
          <p:spPr>
            <a:xfrm>
              <a:off x="1378" y="3147"/>
              <a:ext cx="3212" cy="1307"/>
            </a:xfrm>
            <a:prstGeom prst="rect">
              <a:avLst/>
            </a:prstGeom>
            <a:noFill/>
          </p:spPr>
          <p:txBody>
            <a:bodyPr wrap="square" rtlCol="0" anchor="t">
              <a:spAutoFit/>
            </a:bodyPr>
            <a:lstStyle/>
            <a:p>
              <a:pPr algn="just"/>
              <a:r>
                <a:rPr lang="zh-CN" altLang="en-US" sz="2400">
                  <a:solidFill>
                    <a:schemeClr val="tx1"/>
                  </a:solidFill>
                  <a:latin typeface="黑体" panose="02010609060101010101" charset="-122"/>
                  <a:ea typeface="黑体" panose="02010609060101010101" charset="-122"/>
                </a:rPr>
                <a:t>拉丁美洲的</a:t>
              </a:r>
              <a:endParaRPr lang="zh-CN" altLang="en-US" sz="2400">
                <a:solidFill>
                  <a:schemeClr val="tx1"/>
                </a:solidFill>
                <a:latin typeface="黑体" panose="02010609060101010101" charset="-122"/>
                <a:ea typeface="黑体" panose="02010609060101010101" charset="-122"/>
              </a:endParaRPr>
            </a:p>
            <a:p>
              <a:pPr algn="just"/>
              <a:r>
                <a:rPr lang="zh-CN" altLang="en-US" sz="2400">
                  <a:solidFill>
                    <a:schemeClr val="tx1"/>
                  </a:solidFill>
                  <a:latin typeface="黑体" panose="02010609060101010101" charset="-122"/>
                  <a:ea typeface="黑体" panose="02010609060101010101" charset="-122"/>
                </a:rPr>
                <a:t>民族独立运动</a:t>
              </a:r>
              <a:endParaRPr lang="zh-CN" altLang="en-US" sz="2400">
                <a:solidFill>
                  <a:schemeClr val="tx1"/>
                </a:solidFill>
                <a:latin typeface="黑体" panose="02010609060101010101" charset="-122"/>
                <a:ea typeface="黑体" panose="02010609060101010101" charset="-122"/>
              </a:endParaRPr>
            </a:p>
          </p:txBody>
        </p:sp>
        <p:sp>
          <p:nvSpPr>
            <p:cNvPr id="23" name="文本框 22"/>
            <p:cNvSpPr txBox="1"/>
            <p:nvPr/>
          </p:nvSpPr>
          <p:spPr>
            <a:xfrm>
              <a:off x="1378" y="6377"/>
              <a:ext cx="2688" cy="725"/>
            </a:xfrm>
            <a:prstGeom prst="rect">
              <a:avLst/>
            </a:prstGeom>
            <a:noFill/>
          </p:spPr>
          <p:txBody>
            <a:bodyPr wrap="none" rtlCol="0">
              <a:spAutoFit/>
            </a:bodyPr>
            <a:lstStyle/>
            <a:p>
              <a:pPr algn="l"/>
              <a:r>
                <a:rPr lang="zh-CN" altLang="en-US" sz="2400">
                  <a:latin typeface="黑体" panose="02010609060101010101" charset="-122"/>
                  <a:ea typeface="黑体" panose="02010609060101010101" charset="-122"/>
                  <a:sym typeface="+mn-ea"/>
                </a:rPr>
                <a:t>亚洲的觉醒</a:t>
              </a:r>
              <a:endParaRPr lang="zh-CN" altLang="en-US" sz="2400">
                <a:solidFill>
                  <a:schemeClr val="tx1"/>
                </a:solidFill>
                <a:latin typeface="黑体" panose="02010609060101010101" charset="-122"/>
                <a:ea typeface="黑体" panose="02010609060101010101" charset="-122"/>
                <a:sym typeface="+mn-ea"/>
              </a:endParaRPr>
            </a:p>
          </p:txBody>
        </p:sp>
        <p:sp>
          <p:nvSpPr>
            <p:cNvPr id="24" name="文本框 23"/>
            <p:cNvSpPr txBox="1"/>
            <p:nvPr/>
          </p:nvSpPr>
          <p:spPr>
            <a:xfrm>
              <a:off x="1378" y="9163"/>
              <a:ext cx="2688" cy="725"/>
            </a:xfrm>
            <a:prstGeom prst="rect">
              <a:avLst/>
            </a:prstGeom>
            <a:noFill/>
          </p:spPr>
          <p:txBody>
            <a:bodyPr wrap="none" rtlCol="0">
              <a:spAutoFit/>
            </a:bodyPr>
            <a:lstStyle/>
            <a:p>
              <a:pPr algn="l"/>
              <a:r>
                <a:rPr lang="zh-CN" altLang="en-US" sz="2400">
                  <a:latin typeface="黑体" panose="02010609060101010101" charset="-122"/>
                  <a:ea typeface="黑体" panose="02010609060101010101" charset="-122"/>
                  <a:sym typeface="+mn-ea"/>
                </a:rPr>
                <a:t>非洲的抗争</a:t>
              </a:r>
              <a:endParaRPr lang="zh-CN" altLang="en-US" sz="2400">
                <a:solidFill>
                  <a:schemeClr val="tx1"/>
                </a:solidFill>
                <a:latin typeface="黑体" panose="02010609060101010101" charset="-122"/>
                <a:ea typeface="黑体" panose="02010609060101010101" charset="-122"/>
                <a:sym typeface="+mn-ea"/>
              </a:endParaRPr>
            </a:p>
          </p:txBody>
        </p:sp>
        <p:sp>
          <p:nvSpPr>
            <p:cNvPr id="25" name="文本框 24"/>
            <p:cNvSpPr txBox="1"/>
            <p:nvPr/>
          </p:nvSpPr>
          <p:spPr>
            <a:xfrm>
              <a:off x="4590" y="1935"/>
              <a:ext cx="2765" cy="1307"/>
            </a:xfrm>
            <a:prstGeom prst="rect">
              <a:avLst/>
            </a:prstGeom>
            <a:noFill/>
          </p:spPr>
          <p:txBody>
            <a:bodyPr wrap="square" rtlCol="0">
              <a:spAutoFit/>
            </a:bodyPr>
            <a:lstStyle/>
            <a:p>
              <a:pPr algn="l"/>
              <a:r>
                <a:rPr lang="zh-CN" altLang="en-US" sz="2400">
                  <a:latin typeface="黑体" panose="02010609060101010101" charset="-122"/>
                  <a:ea typeface="黑体" panose="02010609060101010101" charset="-122"/>
                  <a:sym typeface="+mn-ea"/>
                </a:rPr>
                <a:t>拉丁美洲民族独立运动</a:t>
              </a:r>
              <a:endParaRPr lang="zh-CN" altLang="en-US" sz="2400">
                <a:latin typeface="黑体" charset="-122"/>
                <a:ea typeface="黑体" charset="-122"/>
                <a:sym typeface="+mn-ea"/>
              </a:endParaRPr>
            </a:p>
          </p:txBody>
        </p:sp>
        <p:sp>
          <p:nvSpPr>
            <p:cNvPr id="28" name="文本框 27"/>
            <p:cNvSpPr txBox="1"/>
            <p:nvPr/>
          </p:nvSpPr>
          <p:spPr>
            <a:xfrm>
              <a:off x="4590" y="4295"/>
              <a:ext cx="12351" cy="1307"/>
            </a:xfrm>
            <a:prstGeom prst="rect">
              <a:avLst/>
            </a:prstGeom>
            <a:noFill/>
          </p:spPr>
          <p:txBody>
            <a:bodyPr wrap="square" rtlCol="0">
              <a:spAutoFit/>
            </a:bodyPr>
            <a:lstStyle/>
            <a:p>
              <a:pPr algn="l"/>
              <a:r>
                <a:rPr lang="zh-CN" altLang="en-US" sz="2400">
                  <a:latin typeface="黑体" panose="02010609060101010101" charset="-122"/>
                  <a:ea typeface="黑体" panose="02010609060101010101" charset="-122"/>
                  <a:cs typeface="黑体" panose="02010609060101010101" charset="-122"/>
                  <a:sym typeface="+mn-ea"/>
                </a:rPr>
                <a:t>拉丁美洲民族民主革命：巴西建立共和国、墨西哥资产阶级革命</a:t>
              </a:r>
              <a:endParaRPr lang="zh-CN" altLang="en-US" sz="2400">
                <a:latin typeface="黑体" panose="02010609060101010101" charset="-122"/>
                <a:ea typeface="黑体" panose="02010609060101010101" charset="-122"/>
                <a:cs typeface="黑体" panose="02010609060101010101" charset="-122"/>
                <a:sym typeface="+mn-ea"/>
              </a:endParaRPr>
            </a:p>
          </p:txBody>
        </p:sp>
        <p:sp>
          <p:nvSpPr>
            <p:cNvPr id="29" name="文本框 28"/>
            <p:cNvSpPr txBox="1"/>
            <p:nvPr/>
          </p:nvSpPr>
          <p:spPr>
            <a:xfrm>
              <a:off x="7808" y="1037"/>
              <a:ext cx="7008" cy="725"/>
            </a:xfrm>
            <a:prstGeom prst="rect">
              <a:avLst/>
            </a:prstGeom>
            <a:noFill/>
          </p:spPr>
          <p:txBody>
            <a:bodyPr wrap="none" rtlCol="0">
              <a:spAutoFit/>
            </a:bodyPr>
            <a:lstStyle/>
            <a:p>
              <a:pPr algn="l"/>
              <a:r>
                <a:rPr lang="zh-CN" altLang="en-US" sz="2400">
                  <a:solidFill>
                    <a:srgbClr val="FF0000"/>
                  </a:solidFill>
                  <a:latin typeface="黑体" panose="02010609060101010101" charset="-122"/>
                  <a:ea typeface="黑体" panose="02010609060101010101" charset="-122"/>
                  <a:sym typeface="+mn-ea"/>
                </a:rPr>
                <a:t>背景：政治、经济、思想、外因</a:t>
              </a:r>
              <a:endParaRPr lang="zh-CN" altLang="en-US" sz="2400">
                <a:solidFill>
                  <a:srgbClr val="FF0000"/>
                </a:solidFill>
                <a:latin typeface="黑体" charset="-122"/>
                <a:ea typeface="黑体" charset="-122"/>
                <a:cs typeface="黑体" panose="02010609060101010101" charset="-122"/>
                <a:sym typeface="+mn-ea"/>
              </a:endParaRPr>
            </a:p>
          </p:txBody>
        </p:sp>
        <p:sp>
          <p:nvSpPr>
            <p:cNvPr id="30" name="文本框 29"/>
            <p:cNvSpPr txBox="1"/>
            <p:nvPr/>
          </p:nvSpPr>
          <p:spPr>
            <a:xfrm>
              <a:off x="12189" y="3089"/>
              <a:ext cx="4128" cy="1422"/>
            </a:xfrm>
            <a:prstGeom prst="rect">
              <a:avLst/>
            </a:prstGeom>
            <a:noFill/>
          </p:spPr>
          <p:txBody>
            <a:bodyPr wrap="none" rtlCol="0">
              <a:spAutoFit/>
            </a:bodyPr>
            <a:lstStyle/>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政治经济发展停滞</a:t>
              </a:r>
              <a:endParaRPr lang="zh-CN" altLang="en-US" sz="2400">
                <a:latin typeface="黑体" panose="02010609060101010101" charset="-122"/>
                <a:ea typeface="黑体" panose="02010609060101010101" charset="-122"/>
                <a:cs typeface="黑体" panose="02010609060101010101" charset="-122"/>
                <a:sym typeface="+mn-ea"/>
              </a:endParaRPr>
            </a:p>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英美势力的渗入</a:t>
              </a:r>
              <a:endParaRPr lang="zh-CN" altLang="en-US" sz="2400">
                <a:latin typeface="黑体" panose="02010609060101010101" charset="-122"/>
                <a:ea typeface="黑体" panose="02010609060101010101" charset="-122"/>
                <a:cs typeface="黑体" panose="02010609060101010101" charset="-122"/>
                <a:sym typeface="+mn-ea"/>
              </a:endParaRPr>
            </a:p>
          </p:txBody>
        </p:sp>
        <p:sp>
          <p:nvSpPr>
            <p:cNvPr id="31" name="文本框 30"/>
            <p:cNvSpPr txBox="1"/>
            <p:nvPr/>
          </p:nvSpPr>
          <p:spPr>
            <a:xfrm>
              <a:off x="9442" y="1868"/>
              <a:ext cx="4608" cy="1422"/>
            </a:xfrm>
            <a:prstGeom prst="rect">
              <a:avLst/>
            </a:prstGeom>
            <a:noFill/>
          </p:spPr>
          <p:txBody>
            <a:bodyPr wrap="none" rtlCol="0">
              <a:spAutoFit/>
            </a:bodyPr>
            <a:lstStyle/>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序幕：海地独立</a:t>
              </a:r>
              <a:endParaRPr lang="zh-CN" altLang="en-US" sz="2400">
                <a:latin typeface="黑体" panose="02010609060101010101" charset="-122"/>
                <a:ea typeface="黑体" panose="02010609060101010101" charset="-122"/>
                <a:cs typeface="黑体" panose="02010609060101010101" charset="-122"/>
                <a:sym typeface="+mn-ea"/>
              </a:endParaRPr>
            </a:p>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拉丁美洲的全面独立</a:t>
              </a:r>
              <a:endParaRPr lang="zh-CN" altLang="en-US" sz="2400">
                <a:latin typeface="黑体" panose="02010609060101010101" charset="-122"/>
                <a:ea typeface="黑体" panose="02010609060101010101" charset="-122"/>
                <a:cs typeface="黑体" panose="02010609060101010101" charset="-122"/>
                <a:sym typeface="+mn-ea"/>
              </a:endParaRPr>
            </a:p>
          </p:txBody>
        </p:sp>
        <p:sp>
          <p:nvSpPr>
            <p:cNvPr id="32" name="文本框 31"/>
            <p:cNvSpPr txBox="1"/>
            <p:nvPr/>
          </p:nvSpPr>
          <p:spPr>
            <a:xfrm>
              <a:off x="7808" y="3437"/>
              <a:ext cx="4128" cy="725"/>
            </a:xfrm>
            <a:prstGeom prst="rect">
              <a:avLst/>
            </a:prstGeom>
            <a:noFill/>
          </p:spPr>
          <p:txBody>
            <a:bodyPr wrap="none" rtlCol="0">
              <a:spAutoFit/>
            </a:bodyPr>
            <a:lstStyle/>
            <a:p>
              <a:pPr algn="l"/>
              <a:r>
                <a:rPr lang="zh-CN" altLang="en-US" sz="2400">
                  <a:latin typeface="黑体" panose="02010609060101010101" charset="-122"/>
                  <a:ea typeface="黑体" panose="02010609060101010101" charset="-122"/>
                  <a:cs typeface="黑体" panose="02010609060101010101" charset="-122"/>
                  <a:sym typeface="+mn-ea"/>
                </a:rPr>
                <a:t>独立后的拉丁美洲</a:t>
              </a:r>
              <a:endParaRPr lang="zh-CN" altLang="en-US" sz="2400">
                <a:latin typeface="黑体" panose="02010609060101010101" charset="-122"/>
                <a:ea typeface="黑体" panose="02010609060101010101" charset="-122"/>
                <a:cs typeface="黑体" panose="02010609060101010101" charset="-122"/>
                <a:sym typeface="+mn-ea"/>
              </a:endParaRPr>
            </a:p>
          </p:txBody>
        </p:sp>
        <p:sp>
          <p:nvSpPr>
            <p:cNvPr id="33" name="文本框 32"/>
            <p:cNvSpPr txBox="1"/>
            <p:nvPr/>
          </p:nvSpPr>
          <p:spPr>
            <a:xfrm>
              <a:off x="7808" y="2219"/>
              <a:ext cx="1248" cy="725"/>
            </a:xfrm>
            <a:prstGeom prst="rect">
              <a:avLst/>
            </a:prstGeom>
            <a:noFill/>
          </p:spPr>
          <p:txBody>
            <a:bodyPr wrap="none" rtlCol="0">
              <a:spAutoFit/>
            </a:bodyPr>
            <a:lstStyle/>
            <a:p>
              <a:pPr algn="l"/>
              <a:r>
                <a:rPr lang="zh-CN" altLang="en-US" sz="2400">
                  <a:latin typeface="黑体" panose="02010609060101010101" charset="-122"/>
                  <a:ea typeface="黑体" panose="02010609060101010101" charset="-122"/>
                  <a:cs typeface="黑体" panose="02010609060101010101" charset="-122"/>
                  <a:sym typeface="+mn-ea"/>
                </a:rPr>
                <a:t>进程</a:t>
              </a:r>
              <a:endParaRPr lang="zh-CN" altLang="en-US" sz="2400">
                <a:latin typeface="黑体" panose="02010609060101010101" charset="-122"/>
                <a:ea typeface="黑体" panose="02010609060101010101" charset="-122"/>
                <a:cs typeface="黑体" panose="02010609060101010101" charset="-122"/>
                <a:sym typeface="+mn-ea"/>
              </a:endParaRPr>
            </a:p>
          </p:txBody>
        </p:sp>
        <p:sp>
          <p:nvSpPr>
            <p:cNvPr id="34" name="文本框 33"/>
            <p:cNvSpPr txBox="1"/>
            <p:nvPr/>
          </p:nvSpPr>
          <p:spPr>
            <a:xfrm>
              <a:off x="4590" y="5389"/>
              <a:ext cx="5568" cy="2700"/>
            </a:xfrm>
            <a:prstGeom prst="rect">
              <a:avLst/>
            </a:prstGeom>
            <a:noFill/>
          </p:spPr>
          <p:txBody>
            <a:bodyPr wrap="none" rtlCol="0">
              <a:spAutoFit/>
            </a:bodyPr>
            <a:lstStyle/>
            <a:p>
              <a:pPr algn="l">
                <a:lnSpc>
                  <a:spcPct val="110000"/>
                </a:lnSpc>
              </a:pPr>
              <a:r>
                <a:rPr lang="zh-CN" altLang="en-US" sz="2400">
                  <a:solidFill>
                    <a:srgbClr val="FF0000"/>
                  </a:solidFill>
                  <a:latin typeface="黑体" panose="02010609060101010101" charset="-122"/>
                  <a:ea typeface="黑体" panose="02010609060101010101" charset="-122"/>
                  <a:cs typeface="黑体" panose="02010609060101010101" charset="-122"/>
                  <a:sym typeface="+mn-ea"/>
                </a:rPr>
                <a:t>背景：政治、经济、思想</a:t>
              </a:r>
              <a:endParaRPr lang="zh-CN" altLang="en-US" sz="2400">
                <a:latin typeface="黑体" panose="02010609060101010101" charset="-122"/>
                <a:ea typeface="黑体" panose="02010609060101010101" charset="-122"/>
                <a:cs typeface="黑体" panose="02010609060101010101" charset="-122"/>
                <a:sym typeface="+mn-ea"/>
              </a:endParaRPr>
            </a:p>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印度民族解放运动</a:t>
              </a:r>
              <a:endParaRPr lang="zh-CN" altLang="en-US" sz="2400">
                <a:latin typeface="黑体" panose="02010609060101010101" charset="-122"/>
                <a:ea typeface="黑体" panose="02010609060101010101" charset="-122"/>
                <a:cs typeface="黑体" panose="02010609060101010101" charset="-122"/>
                <a:sym typeface="+mn-ea"/>
              </a:endParaRPr>
            </a:p>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伊朗立宪革命</a:t>
              </a:r>
              <a:endParaRPr lang="zh-CN" altLang="en-US" sz="2400">
                <a:latin typeface="黑体" panose="02010609060101010101" charset="-122"/>
                <a:ea typeface="黑体" panose="02010609060101010101" charset="-122"/>
                <a:cs typeface="黑体" panose="02010609060101010101" charset="-122"/>
                <a:sym typeface="+mn-ea"/>
              </a:endParaRPr>
            </a:p>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中国辛亥革命</a:t>
              </a:r>
              <a:endParaRPr lang="zh-CN" altLang="en-US" sz="2400">
                <a:latin typeface="黑体" panose="02010609060101010101" charset="-122"/>
                <a:ea typeface="黑体" panose="02010609060101010101" charset="-122"/>
                <a:cs typeface="黑体" panose="02010609060101010101" charset="-122"/>
                <a:sym typeface="+mn-ea"/>
              </a:endParaRPr>
            </a:p>
          </p:txBody>
        </p:sp>
        <p:sp>
          <p:nvSpPr>
            <p:cNvPr id="35" name="文本框 34"/>
            <p:cNvSpPr txBox="1"/>
            <p:nvPr/>
          </p:nvSpPr>
          <p:spPr>
            <a:xfrm>
              <a:off x="4590" y="8089"/>
              <a:ext cx="4608" cy="2700"/>
            </a:xfrm>
            <a:prstGeom prst="rect">
              <a:avLst/>
            </a:prstGeom>
            <a:noFill/>
          </p:spPr>
          <p:txBody>
            <a:bodyPr wrap="none" rtlCol="0">
              <a:spAutoFit/>
            </a:bodyPr>
            <a:lstStyle/>
            <a:p>
              <a:pPr algn="l">
                <a:lnSpc>
                  <a:spcPct val="110000"/>
                </a:lnSpc>
              </a:pPr>
              <a:r>
                <a:rPr lang="zh-CN" altLang="en-US" sz="2400">
                  <a:solidFill>
                    <a:srgbClr val="FF0000"/>
                  </a:solidFill>
                  <a:latin typeface="黑体" panose="02010609060101010101" charset="-122"/>
                  <a:ea typeface="黑体" panose="02010609060101010101" charset="-122"/>
                  <a:cs typeface="黑体" panose="02010609060101010101" charset="-122"/>
                  <a:sym typeface="+mn-ea"/>
                </a:rPr>
                <a:t>武力斗争</a:t>
              </a:r>
              <a:endParaRPr lang="zh-CN" altLang="en-US" sz="2400">
                <a:latin typeface="黑体" panose="02010609060101010101" charset="-122"/>
                <a:ea typeface="黑体" panose="02010609060101010101" charset="-122"/>
                <a:cs typeface="黑体" panose="02010609060101010101" charset="-122"/>
                <a:sym typeface="+mn-ea"/>
              </a:endParaRPr>
            </a:p>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埃及抗英斗争</a:t>
              </a:r>
              <a:endParaRPr lang="zh-CN" altLang="en-US" sz="2400">
                <a:latin typeface="黑体" panose="02010609060101010101" charset="-122"/>
                <a:ea typeface="黑体" panose="02010609060101010101" charset="-122"/>
                <a:cs typeface="黑体" panose="02010609060101010101" charset="-122"/>
                <a:sym typeface="+mn-ea"/>
              </a:endParaRPr>
            </a:p>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苏丹马赫迪起义</a:t>
              </a:r>
              <a:endParaRPr lang="zh-CN" altLang="en-US" sz="2400">
                <a:latin typeface="黑体" panose="02010609060101010101" charset="-122"/>
                <a:ea typeface="黑体" panose="02010609060101010101" charset="-122"/>
                <a:cs typeface="黑体" panose="02010609060101010101" charset="-122"/>
                <a:sym typeface="+mn-ea"/>
              </a:endParaRPr>
            </a:p>
            <a:p>
              <a:pPr algn="l">
                <a:lnSpc>
                  <a:spcPct val="110000"/>
                </a:lnSpc>
              </a:pPr>
              <a:r>
                <a:rPr lang="zh-CN" altLang="en-US" sz="2400">
                  <a:latin typeface="黑体" panose="02010609060101010101" charset="-122"/>
                  <a:ea typeface="黑体" panose="02010609060101010101" charset="-122"/>
                  <a:cs typeface="黑体" panose="02010609060101010101" charset="-122"/>
                  <a:sym typeface="+mn-ea"/>
                </a:rPr>
                <a:t>埃塞俄比亚抗意战争</a:t>
              </a:r>
              <a:endParaRPr lang="zh-CN" altLang="en-US" sz="2400">
                <a:solidFill>
                  <a:srgbClr val="FF0000"/>
                </a:solidFill>
                <a:latin typeface="黑体" panose="02010609060101010101" charset="-122"/>
                <a:ea typeface="黑体" panose="02010609060101010101" charset="-122"/>
                <a:cs typeface="黑体" panose="02010609060101010101" charset="-122"/>
                <a:sym typeface="+mn-ea"/>
              </a:endParaRPr>
            </a:p>
          </p:txBody>
        </p:sp>
        <p:sp>
          <p:nvSpPr>
            <p:cNvPr id="36" name="左大括号 35"/>
            <p:cNvSpPr/>
            <p:nvPr/>
          </p:nvSpPr>
          <p:spPr>
            <a:xfrm>
              <a:off x="7355" y="1427"/>
              <a:ext cx="344" cy="2324"/>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左大括号 37"/>
            <p:cNvSpPr/>
            <p:nvPr/>
          </p:nvSpPr>
          <p:spPr>
            <a:xfrm>
              <a:off x="9154" y="2097"/>
              <a:ext cx="344" cy="991"/>
            </a:xfrm>
            <a:prstGeom prst="leftBrace">
              <a:avLst>
                <a:gd name="adj1" fmla="val 34593"/>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左大括号 38"/>
            <p:cNvSpPr/>
            <p:nvPr/>
          </p:nvSpPr>
          <p:spPr>
            <a:xfrm>
              <a:off x="11936" y="3304"/>
              <a:ext cx="344" cy="991"/>
            </a:xfrm>
            <a:prstGeom prst="leftBrace">
              <a:avLst>
                <a:gd name="adj1" fmla="val 34593"/>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左大括号 39"/>
            <p:cNvSpPr/>
            <p:nvPr/>
          </p:nvSpPr>
          <p:spPr>
            <a:xfrm>
              <a:off x="4246" y="2637"/>
              <a:ext cx="344" cy="2324"/>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1" name="左大括号 40"/>
            <p:cNvSpPr/>
            <p:nvPr/>
          </p:nvSpPr>
          <p:spPr>
            <a:xfrm>
              <a:off x="4246" y="8464"/>
              <a:ext cx="344" cy="2123"/>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2" name="左大括号 41"/>
            <p:cNvSpPr/>
            <p:nvPr/>
          </p:nvSpPr>
          <p:spPr>
            <a:xfrm>
              <a:off x="4246" y="5678"/>
              <a:ext cx="344" cy="2123"/>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 name="左大括号 42"/>
            <p:cNvSpPr/>
            <p:nvPr/>
          </p:nvSpPr>
          <p:spPr>
            <a:xfrm>
              <a:off x="1106" y="3812"/>
              <a:ext cx="344" cy="5680"/>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4" name="左大括号 43"/>
            <p:cNvSpPr/>
            <p:nvPr/>
          </p:nvSpPr>
          <p:spPr>
            <a:xfrm flipH="1">
              <a:off x="16698" y="1422"/>
              <a:ext cx="557" cy="9166"/>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5" name="文本框 44"/>
            <p:cNvSpPr txBox="1"/>
            <p:nvPr/>
          </p:nvSpPr>
          <p:spPr>
            <a:xfrm>
              <a:off x="17657" y="1861"/>
              <a:ext cx="732" cy="8287"/>
            </a:xfrm>
            <a:prstGeom prst="rect">
              <a:avLst/>
            </a:prstGeom>
            <a:noFill/>
          </p:spPr>
          <p:txBody>
            <a:bodyPr wrap="square" rtlCol="0" anchor="t">
              <a:spAutoFit/>
            </a:bodyPr>
            <a:lstStyle/>
            <a:p>
              <a:pPr algn="just"/>
              <a:r>
                <a:rPr lang="zh-CN" altLang="en-US" sz="2400">
                  <a:solidFill>
                    <a:srgbClr val="FF0000"/>
                  </a:solidFill>
                  <a:latin typeface="黑体" panose="02010609060101010101" charset="-122"/>
                  <a:ea typeface="黑体" panose="02010609060101010101" charset="-122"/>
                </a:rPr>
                <a:t>亚非拉民族独立运动的历史意义</a:t>
              </a:r>
              <a:endParaRPr lang="zh-CN" altLang="en-US" sz="2400">
                <a:solidFill>
                  <a:srgbClr val="FF0000"/>
                </a:solidFill>
                <a:latin typeface="黑体" panose="02010609060101010101" charset="-122"/>
                <a:ea typeface="黑体" panose="02010609060101010101" charset="-122"/>
              </a:endParaRPr>
            </a:p>
          </p:txBody>
        </p:sp>
      </p:grpSp>
      <p:sp>
        <p:nvSpPr>
          <p:cNvPr id="2" name="Rectangle 7"/>
          <p:cNvSpPr/>
          <p:nvPr/>
        </p:nvSpPr>
        <p:spPr>
          <a:xfrm>
            <a:off x="184150" y="157480"/>
            <a:ext cx="1803400" cy="521970"/>
          </a:xfrm>
          <a:prstGeom prst="rect">
            <a:avLst/>
          </a:prstGeom>
          <a:solidFill>
            <a:srgbClr val="FFFF00"/>
          </a:solid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CN" sz="2800" b="1" spc="200">
                <a:solidFill>
                  <a:srgbClr val="FF0000"/>
                </a:solidFill>
                <a:uFillTx/>
                <a:latin typeface="黑体" panose="02010609060101010101" charset="-122"/>
                <a:ea typeface="黑体" panose="02010609060101010101" charset="-122"/>
                <a:cs typeface="+mn-ea"/>
                <a:sym typeface="+mn-lt"/>
              </a:rPr>
              <a:t>课堂总结</a:t>
            </a:r>
            <a:endParaRPr lang="zh-CN" sz="2800" b="1" spc="200">
              <a:solidFill>
                <a:srgbClr val="FF0000"/>
              </a:solidFill>
              <a:uFillTx/>
              <a:latin typeface="黑体" charset="-122"/>
              <a:ea typeface="黑体" charset="-122"/>
              <a:cs typeface="+mn-ea"/>
              <a:sym typeface="+mn-lt"/>
            </a:endParaRPr>
          </a:p>
        </p:txBody>
      </p:sp>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17805" y="282575"/>
            <a:ext cx="11756390" cy="6292850"/>
          </a:xfrm>
          <a:prstGeom prst="rect">
            <a:avLst/>
          </a:prstGeom>
          <a:noFill/>
        </p:spPr>
        <p:txBody>
          <a:bodyPr wrap="square" rtlCol="0" anchor="t">
            <a:spAutoFit/>
          </a:bodyPr>
          <a:lstStyle/>
          <a:p>
            <a:pPr>
              <a:lnSpc>
                <a:spcPct val="140000"/>
              </a:lnSpc>
            </a:pPr>
            <a:r>
              <a:rPr lang="en-US" altLang="zh-CN" sz="2400" b="1">
                <a:latin typeface="黑体" panose="02010609060101010101" charset="-122"/>
                <a:ea typeface="黑体" panose="02010609060101010101" charset="-122"/>
                <a:cs typeface="黑体" panose="02010609060101010101" charset="-122"/>
                <a:sym typeface="+mn-ea"/>
              </a:rPr>
              <a:t>1</a:t>
            </a:r>
            <a:r>
              <a:rPr lang="zh-CN" altLang="en-US" sz="2400" b="1">
                <a:latin typeface="黑体" panose="02010609060101010101" charset="-122"/>
                <a:ea typeface="黑体" panose="02010609060101010101" charset="-122"/>
                <a:cs typeface="黑体" panose="02010609060101010101" charset="-122"/>
                <a:sym typeface="+mn-ea"/>
              </a:rPr>
              <a:t>．下列关于拉美独立运动的说法正确的是</a:t>
            </a:r>
            <a:endParaRPr lang="zh-CN" altLang="en-US" sz="2400" b="1">
              <a:latin typeface="黑体" charset="-122"/>
              <a:ea typeface="黑体" charset="-122"/>
              <a:cs typeface="黑体" panose="02010609060101010101" charset="-122"/>
            </a:endParaRPr>
          </a:p>
          <a:p>
            <a:pPr>
              <a:lnSpc>
                <a:spcPct val="140000"/>
              </a:lnSpc>
            </a:pPr>
            <a:r>
              <a:rPr lang="zh-CN" altLang="en-US" sz="2400" b="1">
                <a:latin typeface="黑体" panose="02010609060101010101" charset="-122"/>
                <a:ea typeface="黑体" panose="02010609060101010101" charset="-122"/>
                <a:cs typeface="黑体" panose="02010609060101010101" charset="-122"/>
                <a:sym typeface="+mn-ea"/>
              </a:rPr>
              <a:t>A．拉美人民不满英国殖民者的殖民统治，掀起独立浪潮</a:t>
            </a:r>
            <a:endParaRPr lang="zh-CN" altLang="en-US" sz="2400" b="1">
              <a:latin typeface="黑体" panose="02010609060101010101" charset="-122"/>
              <a:ea typeface="黑体" panose="02010609060101010101" charset="-122"/>
              <a:cs typeface="黑体" panose="02010609060101010101" charset="-122"/>
            </a:endParaRPr>
          </a:p>
          <a:p>
            <a:pPr>
              <a:lnSpc>
                <a:spcPct val="140000"/>
              </a:lnSpc>
            </a:pPr>
            <a:r>
              <a:rPr lang="zh-CN" altLang="en-US" sz="2400" b="1">
                <a:latin typeface="黑体" panose="02010609060101010101" charset="-122"/>
                <a:ea typeface="黑体" panose="02010609060101010101" charset="-122"/>
                <a:cs typeface="黑体" panose="02010609060101010101" charset="-122"/>
                <a:sym typeface="+mn-ea"/>
              </a:rPr>
              <a:t>B．19世纪中期，拉美独立运动爆发</a:t>
            </a:r>
            <a:endParaRPr lang="zh-CN" altLang="en-US" sz="2400" b="1">
              <a:latin typeface="黑体" panose="02010609060101010101" charset="-122"/>
              <a:ea typeface="黑体" panose="02010609060101010101" charset="-122"/>
              <a:cs typeface="黑体" panose="02010609060101010101" charset="-122"/>
            </a:endParaRPr>
          </a:p>
          <a:p>
            <a:pPr>
              <a:lnSpc>
                <a:spcPct val="140000"/>
              </a:lnSpc>
            </a:pPr>
            <a:r>
              <a:rPr lang="zh-CN" altLang="en-US" sz="2400" b="1">
                <a:latin typeface="黑体" panose="02010609060101010101" charset="-122"/>
                <a:ea typeface="黑体" panose="02010609060101010101" charset="-122"/>
                <a:cs typeface="黑体" panose="02010609060101010101" charset="-122"/>
                <a:sym typeface="+mn-ea"/>
              </a:rPr>
              <a:t>C．拉美独立运动摧毁了西班牙在包括巴西在内的南美洲的殖民统治</a:t>
            </a:r>
            <a:endParaRPr lang="zh-CN" altLang="en-US" sz="2400" b="1">
              <a:latin typeface="黑体" panose="02010609060101010101" charset="-122"/>
              <a:ea typeface="黑体" panose="02010609060101010101" charset="-122"/>
              <a:cs typeface="黑体" panose="02010609060101010101" charset="-122"/>
            </a:endParaRPr>
          </a:p>
          <a:p>
            <a:pPr>
              <a:lnSpc>
                <a:spcPct val="140000"/>
              </a:lnSpc>
            </a:pPr>
            <a:r>
              <a:rPr lang="zh-CN" altLang="en-US" sz="2400" b="1">
                <a:latin typeface="黑体" panose="02010609060101010101" charset="-122"/>
                <a:ea typeface="黑体" panose="02010609060101010101" charset="-122"/>
                <a:cs typeface="黑体" panose="02010609060101010101" charset="-122"/>
                <a:sym typeface="+mn-ea"/>
              </a:rPr>
              <a:t>D．拉丁美洲独立运动中领导人有玻利瓦尔、圣马丁等</a:t>
            </a:r>
            <a:endParaRPr lang="zh-CN" altLang="en-US" sz="2400" b="1">
              <a:latin typeface="黑体" panose="02010609060101010101" charset="-122"/>
              <a:ea typeface="黑体" panose="02010609060101010101" charset="-122"/>
              <a:cs typeface="黑体" panose="02010609060101010101" charset="-122"/>
            </a:endParaRPr>
          </a:p>
          <a:p>
            <a:pPr>
              <a:lnSpc>
                <a:spcPct val="140000"/>
              </a:lnSpc>
            </a:pPr>
            <a:endParaRPr lang="zh-CN" altLang="en-US" sz="2400" b="1">
              <a:latin typeface="黑体" panose="02010609060101010101" charset="-122"/>
              <a:ea typeface="黑体" panose="02010609060101010101" charset="-122"/>
              <a:cs typeface="黑体" panose="02010609060101010101" charset="-122"/>
            </a:endParaRPr>
          </a:p>
          <a:p>
            <a:pPr>
              <a:lnSpc>
                <a:spcPct val="140000"/>
              </a:lnSpc>
            </a:pPr>
            <a:r>
              <a:rPr lang="en-US" altLang="zh-CN" sz="2400" b="1">
                <a:latin typeface="黑体" panose="02010609060101010101" charset="-122"/>
                <a:ea typeface="黑体" panose="02010609060101010101" charset="-122"/>
                <a:cs typeface="黑体" panose="02010609060101010101" charset="-122"/>
                <a:sym typeface="+mn-ea"/>
              </a:rPr>
              <a:t>2</a:t>
            </a:r>
            <a:r>
              <a:rPr lang="zh-CN" altLang="en-US" sz="2400" b="1">
                <a:latin typeface="黑体" panose="02010609060101010101" charset="-122"/>
                <a:ea typeface="黑体" panose="02010609060101010101" charset="-122"/>
                <a:cs typeface="黑体" panose="02010609060101010101" charset="-122"/>
                <a:sym typeface="+mn-ea"/>
              </a:rPr>
              <a:t>．亚洲的觉醒时期与以前民族解放运动相比，亚洲国家社会经济状况的一个重要的不同是</a:t>
            </a:r>
            <a:endParaRPr lang="zh-CN" altLang="en-US" sz="2400" b="1">
              <a:latin typeface="黑体" charset="-122"/>
              <a:ea typeface="黑体" charset="-122"/>
              <a:cs typeface="黑体" panose="02010609060101010101" charset="-122"/>
              <a:sym typeface="+mn-ea"/>
            </a:endParaRPr>
          </a:p>
          <a:p>
            <a:pPr>
              <a:lnSpc>
                <a:spcPct val="140000"/>
              </a:lnSpc>
            </a:pPr>
            <a:r>
              <a:rPr lang="zh-CN" altLang="en-US" sz="2400" b="1">
                <a:latin typeface="黑体" panose="02010609060101010101" charset="-122"/>
                <a:ea typeface="黑体" panose="02010609060101010101" charset="-122"/>
                <a:cs typeface="黑体" panose="02010609060101010101" charset="-122"/>
                <a:sym typeface="+mn-ea"/>
              </a:rPr>
              <a:t>A．亚洲大多数国家沦为殖民地半殖民地</a:t>
            </a:r>
            <a:endParaRPr lang="zh-CN" altLang="en-US" sz="2400" b="1">
              <a:latin typeface="黑体" panose="02010609060101010101" charset="-122"/>
              <a:ea typeface="黑体" panose="02010609060101010101" charset="-122"/>
              <a:cs typeface="黑体" panose="02010609060101010101" charset="-122"/>
            </a:endParaRPr>
          </a:p>
          <a:p>
            <a:pPr>
              <a:lnSpc>
                <a:spcPct val="140000"/>
              </a:lnSpc>
            </a:pPr>
            <a:r>
              <a:rPr lang="zh-CN" altLang="en-US" sz="2400" b="1">
                <a:latin typeface="黑体" panose="02010609060101010101" charset="-122"/>
                <a:ea typeface="黑体" panose="02010609060101010101" charset="-122"/>
                <a:cs typeface="黑体" panose="02010609060101010101" charset="-122"/>
                <a:sym typeface="+mn-ea"/>
              </a:rPr>
              <a:t>B．亚洲地区成为列强的原料产地和商品市场</a:t>
            </a:r>
            <a:endParaRPr lang="zh-CN" altLang="en-US" sz="2400" b="1">
              <a:latin typeface="黑体" panose="02010609060101010101" charset="-122"/>
              <a:ea typeface="黑体" panose="02010609060101010101" charset="-122"/>
              <a:cs typeface="黑体" panose="02010609060101010101" charset="-122"/>
            </a:endParaRPr>
          </a:p>
          <a:p>
            <a:pPr>
              <a:lnSpc>
                <a:spcPct val="140000"/>
              </a:lnSpc>
            </a:pPr>
            <a:r>
              <a:rPr lang="zh-CN" altLang="en-US" sz="2400" b="1">
                <a:latin typeface="黑体" panose="02010609060101010101" charset="-122"/>
                <a:ea typeface="黑体" panose="02010609060101010101" charset="-122"/>
                <a:cs typeface="黑体" panose="02010609060101010101" charset="-122"/>
                <a:sym typeface="+mn-ea"/>
              </a:rPr>
              <a:t>C．亚洲国家的民族工业有一定程度的发展</a:t>
            </a:r>
            <a:endParaRPr lang="zh-CN" altLang="en-US" sz="2400" b="1">
              <a:latin typeface="黑体" panose="02010609060101010101" charset="-122"/>
              <a:ea typeface="黑体" panose="02010609060101010101" charset="-122"/>
              <a:cs typeface="黑体" panose="02010609060101010101" charset="-122"/>
            </a:endParaRPr>
          </a:p>
          <a:p>
            <a:pPr>
              <a:lnSpc>
                <a:spcPct val="140000"/>
              </a:lnSpc>
            </a:pPr>
            <a:r>
              <a:rPr lang="zh-CN" altLang="en-US" sz="2400" b="1">
                <a:latin typeface="黑体" panose="02010609060101010101" charset="-122"/>
                <a:ea typeface="黑体" panose="02010609060101010101" charset="-122"/>
                <a:cs typeface="黑体" panose="02010609060101010101" charset="-122"/>
                <a:sym typeface="+mn-ea"/>
              </a:rPr>
              <a:t>D．亚洲国家传统的自然经济逐步遭到破坏 </a:t>
            </a:r>
            <a:endParaRPr lang="zh-CN" altLang="en-US" sz="2400" b="1">
              <a:latin typeface="黑体" panose="02010609060101010101" charset="-122"/>
              <a:ea typeface="黑体" panose="02010609060101010101" charset="-122"/>
              <a:cs typeface="黑体" panose="02010609060101010101" charset="-122"/>
            </a:endParaRPr>
          </a:p>
        </p:txBody>
      </p:sp>
      <p:pic>
        <p:nvPicPr>
          <p:cNvPr id="6" name="New picture" hidden="1"/>
          <p:cNvPicPr/>
          <p:nvPr/>
        </p:nvPicPr>
        <p:blipFill>
          <a:blip r:embed="rId3"/>
          <a:stretch>
            <a:fillRect/>
          </a:stretch>
        </p:blipFill>
        <p:spPr>
          <a:xfrm>
            <a:off x="11176000" y="12611100"/>
            <a:ext cx="292100" cy="469900"/>
          </a:xfrm>
          <a:prstGeom prst="cube">
            <a:avLst/>
          </a:prstGeom>
        </p:spPr>
      </p:pic>
    </p:spTree>
  </p:cSld>
  <p:clrMapOvr>
    <a:masterClrMapping/>
  </p:clrMapOvr>
  <mc:AlternateContent>
    <mc:Choice xmlns:p14="http://schemas.microsoft.com/office/powerpoint/2010/main" Requires="p14">
      <p:transition spd="slow" p14:dur="1500"/>
    </mc:Choice>
    <mc:Fallback>
      <p:transition spd="slow"/>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UNIT_PLACING_PICTURE_USER_VIEWPORT" val="{&quot;height&quot;:4320,&quot;width&quot;:5990.5228346456688}"/>
  <p:tag name="REFSHAPE" val="777012612"/>
</p:tagLst>
</file>

<file path=ppt/tags/tag64.xml><?xml version="1.0" encoding="utf-8"?>
<p:tagLst xmlns:p="http://schemas.openxmlformats.org/presentationml/2006/main">
  <p:tag name="KSO_WM_UNIT_PLACING_PICTURE_USER_VIEWPORT" val="{&quot;height&quot;:7727.9984251968499,&quot;width&quot;:6336}"/>
  <p:tag name="REFSHAPE" val="728923692"/>
</p:tagLst>
</file>

<file path=ppt/tags/tag65.xml><?xml version="1.0" encoding="utf-8"?>
<p:tagLst xmlns:p="http://schemas.openxmlformats.org/presentationml/2006/main">
  <p:tag name="KSO_WM_UNIT_PLACING_PICTURE_USER_VIEWPORT" val="{&quot;height&quot;:2271.75,&quot;width&quot;:3138}"/>
  <p:tag name="REFSHAPE" val="1008966140"/>
</p:tagLst>
</file>

<file path=ppt/tags/tag66.xml><?xml version="1.0" encoding="utf-8"?>
<p:tagLst xmlns:p="http://schemas.openxmlformats.org/presentationml/2006/main">
  <p:tag name="KSO_WM_UNIT_PLACING_PICTURE_USER_VIEWPORT" val="{&quot;height&quot;:3178.7795275590552,&quot;width&quot;:5520}"/>
</p:tagLst>
</file>

<file path=ppt/tags/tag67.xml><?xml version="1.0" encoding="utf-8"?>
<p:tagLst xmlns:p="http://schemas.openxmlformats.org/presentationml/2006/main">
  <p:tag name="KSO_WM_UNIT_TABLE_BEAUTIFY" val="smartTable{d5fcc991-1321-4f7b-83f2-9c2bc19079f6}"/>
</p:tagLst>
</file>

<file path=ppt/tags/tag68.xml><?xml version="1.0" encoding="utf-8"?>
<p:tagLst xmlns:p="http://schemas.openxmlformats.org/presentationml/2006/main">
  <p:tag name="KSO_WM_UNIT_PLACING_PICTURE_USER_VIEWPORT" val="{&quot;height&quot;:10800,&quot;width&quot;:8026}"/>
  <p:tag name="REFSHAPE" val="347159228"/>
</p:tagLst>
</file>

<file path=ppt/tags/tag69.xml><?xml version="1.0" encoding="utf-8"?>
<p:tagLst xmlns:p="http://schemas.openxmlformats.org/presentationml/2006/main">
  <p:tag name="KSO_WM_UNIT_TABLE_BEAUTIFY" val="smartTable{649f37cd-0cfa-4bfd-9c92-74f5c12607c7}"/>
  <p:tag name="TABLE_COLORIDX" val="l"/>
  <p:tag name="TABLE_EMPHASIZE_COLOR" val="8684935"/>
  <p:tag name="TABLE_SKINIDX" val="-1"/>
</p:tagLst>
</file>

<file path=ppt/tags/tag70.xml><?xml version="1.0" encoding="utf-8"?>
<p:tagLst xmlns:p="http://schemas.openxmlformats.org/presentationml/2006/main">
  <p:tag name="REFSHAPE" val="492804988"/>
</p:tagLst>
</file>

<file path=ppt/tags/tag71.xml><?xml version="1.0" encoding="utf-8"?>
<p:tagLst xmlns:p="http://schemas.openxmlformats.org/presentationml/2006/main">
  <p:tag name="KSO_WM_UNIT_TABLE_BEAUTIFY" val="smartTable{fdd79603-ce00-41db-a02f-106f0603c5ce}"/>
  <p:tag name="TABLE_COLORIDX" val="a"/>
  <p:tag name="TABLE_EMPHASIZE_COLOR" val="11701838"/>
  <p:tag name="TABLE_SKINIDX" val="2"/>
</p:tagLst>
</file>

<file path=ppt/tags/tag72.xml><?xml version="1.0" encoding="utf-8"?>
<p:tagLst xmlns:p="http://schemas.openxmlformats.org/presentationml/2006/main">
  <p:tag name="KSO_WM_UNIT_TABLE_BEAUTIFY" val="smartTable{6f58c997-034a-4788-a81b-aef0bef20d42}"/>
</p:tagLst>
</file>

<file path=ppt/tags/tag73.xml><?xml version="1.0" encoding="utf-8"?>
<p:tagLst xmlns:p="http://schemas.openxmlformats.org/presentationml/2006/main">
  <p:tag name="KSO_WM_UNIT_PLACING_PICTURE_USER_VIEWPORT" val="{&quot;height&quot;:10800,&quot;width&quot;:8026}"/>
  <p:tag name="REFSHAPE" val="347159228"/>
</p:tagLst>
</file>

<file path=ppt/tags/tag74.xml><?xml version="1.0" encoding="utf-8"?>
<p:tagLst xmlns:p="http://schemas.openxmlformats.org/presentationml/2006/main">
  <p:tag name="KSO_WM_UNIT_TABLE_BEAUTIFY" val="smartTable{a7b30a89-e977-41f9-a3ea-442328040752}"/>
  <p:tag name="TABLE_COLORIDX" val="b"/>
  <p:tag name="TABLE_EMPHASIZE_COLOR" val="16092979"/>
  <p:tag name="TABLE_SKINIDX" val="3"/>
</p:tagLst>
</file>

<file path=ppt/tags/tag75.xml><?xml version="1.0" encoding="utf-8"?>
<p:tagLst xmlns:p="http://schemas.openxmlformats.org/presentationml/2006/main">
  <p:tag name="REFSHAPE" val="492804988"/>
</p:tagLst>
</file>

<file path=ppt/tags/tag76.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默认设计模板">
  <a:themeElements>
    <a:clrScheme name="自定义 16">
      <a:dk1>
        <a:srgbClr val="3F3F3F"/>
      </a:dk1>
      <a:lt1>
        <a:srgbClr val="DD3B44"/>
      </a:lt1>
      <a:dk2>
        <a:srgbClr val="3F3F3F"/>
      </a:dk2>
      <a:lt2>
        <a:srgbClr val="BD2531"/>
      </a:lt2>
      <a:accent1>
        <a:srgbClr val="484849"/>
      </a:accent1>
      <a:accent2>
        <a:srgbClr val="FFFFFF"/>
      </a:accent2>
      <a:accent3>
        <a:srgbClr val="969696"/>
      </a:accent3>
      <a:accent4>
        <a:srgbClr val="3F3F3F"/>
      </a:accent4>
      <a:accent5>
        <a:srgbClr val="FE0102"/>
      </a:accent5>
      <a:accent6>
        <a:srgbClr val="3F3F3F"/>
      </a:accent6>
      <a:hlink>
        <a:srgbClr val="FE0102"/>
      </a:hlink>
      <a:folHlink>
        <a:srgbClr val="3F3F3F"/>
      </a:folHlink>
    </a:clrScheme>
    <a:fontScheme name="Temp">
      <a:majorFont>
        <a:latin typeface="微软雅黑 Light"/>
        <a:ea typeface="微软雅黑 Light"/>
        <a:cs typeface="Arial"/>
      </a:majorFont>
      <a:minorFont>
        <a:latin typeface="微软雅黑 Light"/>
        <a:ea typeface="微软雅黑 Light"/>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211</Paragraphs>
  <Slides>29</Slides>
  <Notes>16</Notes>
  <TotalTime>0</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29</vt:i4>
      </vt:variant>
    </vt:vector>
  </HeadingPairs>
  <TitlesOfParts>
    <vt:vector baseType="lpstr" size="48">
      <vt:lpstr>Arial</vt:lpstr>
      <vt:lpstr>微软雅黑</vt:lpstr>
      <vt:lpstr>Wingdings</vt:lpstr>
      <vt:lpstr>仿宋_GB2312</vt:lpstr>
      <vt:lpstr>宋体</vt:lpstr>
      <vt:lpstr>微软雅黑 Light</vt:lpstr>
      <vt:lpstr>Calibri</vt:lpstr>
      <vt:lpstr>Calibri Light</vt:lpstr>
      <vt:lpstr>悦然行楷_YS</vt:lpstr>
      <vt:lpstr>黑体</vt:lpstr>
      <vt:lpstr>楷体</vt:lpstr>
      <vt:lpstr>华文新魏</vt:lpstr>
      <vt:lpstr>Times New Roman</vt:lpstr>
      <vt:lpstr>米开软笔行楷</vt:lpstr>
      <vt:lpstr>仿宋</vt:lpstr>
      <vt:lpstr>Courier New</vt:lpstr>
      <vt:lpstr>楷体_GB2312</vt:lpstr>
      <vt:lpstr>兰米粗楷简体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三、非洲的抗争</vt:lpstr>
      <vt:lpstr>PowerPoint Presentation</vt:lpstr>
      <vt:lpstr>PowerPoint Presentation</vt:lpstr>
      <vt:lpstr>PowerPoint Presentation</vt:lpstr>
      <vt:lpstr>三、非洲的抗争</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lastModifiedBy>___付瑞</cp:lastModifiedBy>
  <cp:revision>275</cp:revision>
  <dcterms:created xsi:type="dcterms:W3CDTF">2019-06-19T02:08:00Z</dcterms:created>
  <dcterms:modified xsi:type="dcterms:W3CDTF">2020-07-21T01:51:14Z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