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7" r:id="rId2"/>
    <p:sldId id="304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5" r:id="rId11"/>
    <p:sldId id="326" r:id="rId12"/>
    <p:sldId id="319" r:id="rId13"/>
    <p:sldId id="320" r:id="rId14"/>
    <p:sldId id="325" r:id="rId15"/>
    <p:sldId id="321" r:id="rId16"/>
    <p:sldId id="327" r:id="rId17"/>
    <p:sldId id="322" r:id="rId18"/>
    <p:sldId id="323" r:id="rId19"/>
    <p:sldId id="324" r:id="rId20"/>
    <p:sldId id="328" r:id="rId21"/>
    <p:sldId id="303" r:id="rId22"/>
    <p:sldId id="281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35" autoAdjust="0"/>
    <p:restoredTop sz="94660"/>
  </p:normalViewPr>
  <p:slideViewPr>
    <p:cSldViewPr>
      <p:cViewPr varScale="1">
        <p:scale>
          <a:sx n="18" d="100"/>
          <a:sy n="18" d="100"/>
        </p:scale>
        <p:origin x="-9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E7061-6DE1-4F77-A46B-9A47C88B57DD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8AA16-E786-4C50-8862-7C79E162523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B9B66-5C71-4281-A0D7-6083534D2C91}" type="datetimeFigureOut">
              <a:rPr lang="zh-CN" altLang="en-US" smtClean="0"/>
              <a:pPr/>
              <a:t>2017/9/26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230BB-8502-4A22-ABBF-411215FB74A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85852" y="928670"/>
            <a:ext cx="6072230" cy="3929090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">
              <a:avLst>
                <a:gd name="adj" fmla="val 10002"/>
              </a:avLst>
            </a:prstTxWarp>
            <a:spAutoFit/>
          </a:bodyPr>
          <a:lstStyle/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第</a:t>
            </a:r>
            <a:r>
              <a:rPr lang="en-US" altLang="zh-CN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+mn-ea"/>
              </a:rPr>
              <a:t>4</a:t>
            </a:r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课 </a:t>
            </a:r>
            <a:endParaRPr lang="en-US" altLang="zh-CN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en-US" altLang="zh-CN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zh-CN" alt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洋务运动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洋务运动平远号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-1"/>
            <a:ext cx="8358246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5313" y="47625"/>
            <a:ext cx="7951787" cy="6761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一、洋务运动的兴起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85786" y="1285860"/>
            <a:ext cx="778674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近代的清王朝，遭受了两次鸦片战争的失败，又受到太平天国的沉重打击，统治已是风雨飘摇。面对残酷的现实，为了解决当前的困境，清朝的统治集团也出现了分化，一些较为开明的官员为了强兵富国、摆脱困境，为了维护清王朝的统治，进行了探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509120"/>
            <a:ext cx="2143140" cy="1928822"/>
          </a:xfrm>
          <a:prstGeom prst="rect">
            <a:avLst/>
          </a:prstGeom>
        </p:spPr>
      </p:pic>
      <p:sp>
        <p:nvSpPr>
          <p:cNvPr id="3" name="云形标注 2"/>
          <p:cNvSpPr/>
          <p:nvPr/>
        </p:nvSpPr>
        <p:spPr>
          <a:xfrm>
            <a:off x="2771800" y="980728"/>
            <a:ext cx="4429156" cy="3500462"/>
          </a:xfrm>
          <a:prstGeom prst="cloudCallout">
            <a:avLst>
              <a:gd name="adj1" fmla="val -52467"/>
              <a:gd name="adj2" fmla="val 6882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3491880" y="1700808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何为洋务？何为洋务派？何为洋务运动？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357166"/>
            <a:ext cx="83582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洋务：“洋”原意指外国，“洋务”即指一切涉及外国的事物。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0034" y="1500174"/>
            <a:ext cx="835824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洋务派：第二次鸦片战争后，清朝统治者在内政外交上面临很多棘手的问题。一些较为开明的官员主张学习外国先进技术，强兵富国，摆脱困境，维护清朝的统治，这些官员被称为“洋务派”。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472" y="3929066"/>
            <a:ext cx="835824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洋务运动：洋务派为了镇压人民，维护封建统治，从</a:t>
            </a:r>
            <a:r>
              <a:rPr lang="en-US" altLang="zh-CN" sz="3200" b="1" dirty="0">
                <a:latin typeface="+mn-ea"/>
              </a:rPr>
              <a:t>19</a:t>
            </a:r>
            <a:r>
              <a:rPr lang="zh-CN" altLang="en-US" sz="3200" b="1" dirty="0"/>
              <a:t>世纪</a:t>
            </a:r>
            <a:r>
              <a:rPr lang="en-US" altLang="zh-CN" sz="3200" b="1" dirty="0">
                <a:latin typeface="+mn-ea"/>
              </a:rPr>
              <a:t>60</a:t>
            </a:r>
            <a:r>
              <a:rPr lang="zh-CN" altLang="en-US" sz="3200" b="1" dirty="0"/>
              <a:t>年代至</a:t>
            </a:r>
            <a:r>
              <a:rPr lang="en-US" altLang="zh-CN" sz="3200" b="1" dirty="0">
                <a:latin typeface="+mn-ea"/>
              </a:rPr>
              <a:t>90</a:t>
            </a:r>
            <a:r>
              <a:rPr lang="zh-CN" altLang="en-US" sz="3200" b="1" dirty="0"/>
              <a:t>年代，掀起的一场“师夷长技”的封建统治者的自救运动，史称“洋务运动”。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0034" y="357166"/>
            <a:ext cx="30718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洋务派人物：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1472" y="1071546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1</a:t>
            </a:r>
            <a:r>
              <a:rPr lang="zh-CN" altLang="en-US" sz="2800" b="1" dirty="0">
                <a:latin typeface="+mn-ea"/>
              </a:rPr>
              <a:t>）中央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643306" y="785794"/>
            <a:ext cx="2490804" cy="2431293"/>
            <a:chOff x="3643306" y="642918"/>
            <a:chExt cx="2490804" cy="2431293"/>
          </a:xfrm>
        </p:grpSpPr>
        <p:pic>
          <p:nvPicPr>
            <p:cNvPr id="4" name="图片 3" descr="恭亲王奕䜣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643306" y="642918"/>
              <a:ext cx="1928826" cy="2431293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5580112" y="1484784"/>
              <a:ext cx="553998" cy="8572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奕䜣</a:t>
              </a: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571472" y="3000372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（</a:t>
            </a:r>
            <a:r>
              <a:rPr lang="en-US" altLang="zh-CN" sz="2800" b="1" dirty="0">
                <a:latin typeface="+mn-ea"/>
              </a:rPr>
              <a:t>2</a:t>
            </a:r>
            <a:r>
              <a:rPr lang="zh-CN" altLang="en-US" sz="2800" b="1" dirty="0">
                <a:latin typeface="+mn-ea"/>
              </a:rPr>
              <a:t>）地方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000100" y="3643314"/>
            <a:ext cx="1500198" cy="2604805"/>
            <a:chOff x="1000100" y="3643314"/>
            <a:chExt cx="1500198" cy="2604805"/>
          </a:xfrm>
        </p:grpSpPr>
        <p:pic>
          <p:nvPicPr>
            <p:cNvPr id="7" name="图片 6" descr="曾国藩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0100" y="3643314"/>
              <a:ext cx="1500198" cy="2112955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214414" y="5786454"/>
              <a:ext cx="126935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曾国藩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43240" y="3643314"/>
            <a:ext cx="1378277" cy="2604805"/>
            <a:chOff x="3143240" y="3643314"/>
            <a:chExt cx="1378277" cy="2604805"/>
          </a:xfrm>
        </p:grpSpPr>
        <p:pic>
          <p:nvPicPr>
            <p:cNvPr id="8" name="图片 7" descr="李鸿章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43240" y="3643314"/>
              <a:ext cx="1378277" cy="2036863"/>
            </a:xfrm>
            <a:prstGeom prst="rect">
              <a:avLst/>
            </a:prstGeom>
          </p:spPr>
        </p:pic>
        <p:sp>
          <p:nvSpPr>
            <p:cNvPr id="12" name="TextBox 11"/>
            <p:cNvSpPr txBox="1"/>
            <p:nvPr/>
          </p:nvSpPr>
          <p:spPr>
            <a:xfrm>
              <a:off x="3286116" y="5786454"/>
              <a:ext cx="12138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李鸿章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72066" y="3643314"/>
            <a:ext cx="1732182" cy="2604805"/>
            <a:chOff x="5072066" y="3643314"/>
            <a:chExt cx="1732182" cy="2604805"/>
          </a:xfrm>
        </p:grpSpPr>
        <p:pic>
          <p:nvPicPr>
            <p:cNvPr id="9" name="图片 8" descr="左宗棠.jp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072066" y="3643314"/>
              <a:ext cx="1571636" cy="2049960"/>
            </a:xfrm>
            <a:prstGeom prst="rect">
              <a:avLst/>
            </a:prstGeom>
          </p:spPr>
        </p:pic>
        <p:sp>
          <p:nvSpPr>
            <p:cNvPr id="13" name="TextBox 12"/>
            <p:cNvSpPr txBox="1"/>
            <p:nvPr/>
          </p:nvSpPr>
          <p:spPr>
            <a:xfrm>
              <a:off x="5286380" y="5786454"/>
              <a:ext cx="15178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左宗棠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072330" y="3643314"/>
            <a:ext cx="1748142" cy="2533367"/>
            <a:chOff x="7072330" y="3643314"/>
            <a:chExt cx="1748142" cy="2533367"/>
          </a:xfrm>
        </p:grpSpPr>
        <p:pic>
          <p:nvPicPr>
            <p:cNvPr id="10" name="图片 9" descr="张之洞.jp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72330" y="3643314"/>
              <a:ext cx="1647851" cy="2000264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7429520" y="5715016"/>
              <a:ext cx="1390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张之洞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二、创办近代军事和民用企业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052736"/>
            <a:ext cx="700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1.</a:t>
            </a:r>
            <a:r>
              <a:rPr lang="zh-CN" altLang="en-US" sz="3200" b="1" dirty="0">
                <a:latin typeface="+mn-ea"/>
              </a:rPr>
              <a:t>洋务派创办的近代军事工业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4348" y="214311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时间：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63688" y="2132856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+mn-ea"/>
              </a:rPr>
              <a:t>从</a:t>
            </a:r>
            <a:r>
              <a:rPr lang="en-US" altLang="zh-CN" sz="2800" b="1" dirty="0" smtClean="0">
                <a:latin typeface="+mn-ea"/>
              </a:rPr>
              <a:t>19</a:t>
            </a:r>
            <a:r>
              <a:rPr lang="zh-CN" altLang="en-US" sz="2800" b="1" dirty="0">
                <a:latin typeface="+mn-ea"/>
              </a:rPr>
              <a:t>世纪</a:t>
            </a:r>
            <a:r>
              <a:rPr lang="en-US" altLang="zh-CN" sz="2800" b="1" dirty="0">
                <a:latin typeface="+mn-ea"/>
              </a:rPr>
              <a:t>60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zh-CN" altLang="en-US" sz="2800" b="1" dirty="0" smtClean="0">
                <a:latin typeface="+mn-ea"/>
              </a:rPr>
              <a:t>代起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4348" y="2928934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口号：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63688" y="2924944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+mn-ea"/>
              </a:rPr>
              <a:t>“</a:t>
            </a:r>
            <a:r>
              <a:rPr lang="zh-CN" altLang="en-US" sz="2800" b="1" dirty="0" smtClean="0">
                <a:latin typeface="+mn-ea"/>
              </a:rPr>
              <a:t>自强</a:t>
            </a:r>
            <a:r>
              <a:rPr lang="en-US" altLang="zh-CN" sz="2800" b="1" dirty="0" smtClean="0">
                <a:latin typeface="+mn-ea"/>
              </a:rPr>
              <a:t>”</a:t>
            </a:r>
            <a:endParaRPr lang="zh-CN" altLang="en-US" sz="2800" b="1" dirty="0"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3714752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军事工业：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11760" y="3717032"/>
            <a:ext cx="55721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安庆内军械所 、江南制造总局、福州船政局等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700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2.</a:t>
            </a:r>
            <a:r>
              <a:rPr lang="zh-CN" altLang="en-US" sz="3200" b="1" dirty="0">
                <a:latin typeface="+mn-ea"/>
              </a:rPr>
              <a:t>洋务派创</a:t>
            </a:r>
            <a:r>
              <a:rPr lang="zh-CN" altLang="en-US" sz="3200" b="1" dirty="0"/>
              <a:t>办的民用企业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484784"/>
            <a:ext cx="81781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         从</a:t>
            </a:r>
            <a:r>
              <a:rPr lang="en-US" altLang="zh-CN" sz="2800" b="1" dirty="0">
                <a:latin typeface="+mn-ea"/>
              </a:rPr>
              <a:t>19</a:t>
            </a:r>
            <a:r>
              <a:rPr lang="zh-CN" altLang="en-US" sz="2800" b="1" dirty="0"/>
              <a:t>世纪</a:t>
            </a:r>
            <a:r>
              <a:rPr lang="en-US" altLang="zh-CN" sz="2800" b="1" dirty="0">
                <a:latin typeface="+mn-ea"/>
              </a:rPr>
              <a:t>70</a:t>
            </a:r>
            <a:r>
              <a:rPr lang="zh-CN" altLang="en-US" sz="2800" b="1" dirty="0">
                <a:latin typeface="+mn-ea"/>
              </a:rPr>
              <a:t>年</a:t>
            </a:r>
            <a:r>
              <a:rPr lang="zh-CN" altLang="en-US" sz="2800" b="1" dirty="0"/>
              <a:t>代起，洋务派在继续发展军事工业的同时，又提出“求富”的主张，开办一些近代民用企业，以辅助军事工业。其中比较重要的有轮船招商局、开平煤矿、汉阳铁厂、湖北织布局等。后期创办民用工业的首要目的是为军事工业辅助、服务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785786" y="500040"/>
          <a:ext cx="7500990" cy="55007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0495"/>
                <a:gridCol w="3750495"/>
              </a:tblGrid>
              <a:tr h="1375182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民</a:t>
                      </a:r>
                      <a:r>
                        <a:rPr lang="zh-CN" altLang="en-US" sz="2800" b="1" dirty="0"/>
                        <a:t>用企业名称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创</a:t>
                      </a:r>
                      <a:r>
                        <a:rPr lang="zh-CN" altLang="en-US" sz="2800" b="1" dirty="0"/>
                        <a:t>办人</a:t>
                      </a:r>
                    </a:p>
                  </a:txBody>
                  <a:tcPr/>
                </a:tc>
              </a:tr>
              <a:tr h="1375182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轮</a:t>
                      </a:r>
                      <a:r>
                        <a:rPr lang="zh-CN" altLang="en-US" sz="2800" b="1" dirty="0"/>
                        <a:t>船招商局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李</a:t>
                      </a:r>
                      <a:r>
                        <a:rPr lang="zh-CN" altLang="en-US" sz="2800" b="1" dirty="0"/>
                        <a:t>鸿章</a:t>
                      </a:r>
                    </a:p>
                  </a:txBody>
                  <a:tcPr/>
                </a:tc>
              </a:tr>
              <a:tr h="1375182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汉</a:t>
                      </a:r>
                      <a:r>
                        <a:rPr lang="zh-CN" altLang="en-US" sz="2800" b="1" dirty="0"/>
                        <a:t>阳铁厂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张</a:t>
                      </a:r>
                      <a:r>
                        <a:rPr lang="zh-CN" altLang="en-US" sz="2800" b="1" dirty="0"/>
                        <a:t>之洞</a:t>
                      </a:r>
                    </a:p>
                  </a:txBody>
                  <a:tcPr/>
                </a:tc>
              </a:tr>
              <a:tr h="1375182"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湖</a:t>
                      </a:r>
                      <a:r>
                        <a:rPr lang="zh-CN" altLang="en-US" sz="2800" b="1" dirty="0"/>
                        <a:t>北织布局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altLang="zh-CN" sz="2800" b="1" dirty="0" smtClean="0"/>
                    </a:p>
                    <a:p>
                      <a:pPr algn="ctr"/>
                      <a:r>
                        <a:rPr lang="zh-CN" altLang="en-US" sz="2800" b="1" dirty="0" smtClean="0"/>
                        <a:t>张</a:t>
                      </a:r>
                      <a:r>
                        <a:rPr lang="zh-CN" altLang="en-US" sz="2800" b="1" dirty="0"/>
                        <a:t>之洞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85728"/>
            <a:ext cx="70009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latin typeface="+mn-ea"/>
              </a:rPr>
              <a:t>3.</a:t>
            </a:r>
            <a:r>
              <a:rPr lang="zh-CN" altLang="en-US" sz="3200" b="1" dirty="0">
                <a:latin typeface="+mn-ea"/>
              </a:rPr>
              <a:t>创办学校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42910" y="1142984"/>
            <a:ext cx="79296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</a:t>
            </a:r>
            <a:r>
              <a:rPr lang="zh-CN" altLang="en-US" sz="2800" b="1" dirty="0"/>
              <a:t>为了洋务的需要，洋务派还兴办新式学校，培养翻译和军事人才；设立翻译馆，翻译外国科技书籍；派遣留学生出国深造等。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472" y="3071810"/>
            <a:ext cx="792961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  </a:t>
            </a:r>
            <a:r>
              <a:rPr lang="zh-CN" altLang="en-US" sz="2800" b="1" dirty="0"/>
              <a:t>这是洋务派最有远见的措施，发展了近代教育，促进了国人思想的近代化，促进了近代救国运动的发展。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flipH="1">
            <a:off x="6670685" y="3861048"/>
            <a:ext cx="615553" cy="19922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latin typeface="+mn-ea"/>
              </a:rPr>
              <a:t>京师同文馆</a:t>
            </a:r>
          </a:p>
        </p:txBody>
      </p:sp>
      <p:pic>
        <p:nvPicPr>
          <p:cNvPr id="3075" name="Picture 3" descr="C:\Users\Administrator\Desktop\图片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27724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259632" y="6309320"/>
            <a:ext cx="6715172" cy="369332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400" b="1" dirty="0">
                <a:latin typeface="+mn-ea"/>
              </a:rPr>
              <a:t>1872</a:t>
            </a:r>
            <a:r>
              <a:rPr lang="zh-CN" altLang="en-US" sz="2400" b="1" dirty="0">
                <a:latin typeface="+mn-ea"/>
              </a:rPr>
              <a:t>年清政府首次派遣的</a:t>
            </a:r>
            <a:r>
              <a:rPr lang="en-US" altLang="zh-CN" sz="2400" b="1" dirty="0">
                <a:latin typeface="+mn-ea"/>
              </a:rPr>
              <a:t>30</a:t>
            </a:r>
            <a:r>
              <a:rPr lang="zh-CN" altLang="en-US" sz="2400" b="1" dirty="0">
                <a:latin typeface="+mn-ea"/>
              </a:rPr>
              <a:t>名赴美留学生合影</a:t>
            </a:r>
          </a:p>
        </p:txBody>
      </p:sp>
      <p:pic>
        <p:nvPicPr>
          <p:cNvPr id="3" name="Picture 4" descr="tem13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2150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三、建立新式海陆军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71538" y="1714488"/>
            <a:ext cx="678661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+mn-ea"/>
              </a:rPr>
              <a:t>    从</a:t>
            </a:r>
            <a:r>
              <a:rPr lang="en-US" altLang="zh-CN" sz="3200" b="1" dirty="0">
                <a:latin typeface="+mn-ea"/>
              </a:rPr>
              <a:t>19</a:t>
            </a:r>
            <a:r>
              <a:rPr lang="zh-CN" altLang="en-US" sz="3200" b="1" dirty="0">
                <a:latin typeface="+mn-ea"/>
              </a:rPr>
              <a:t>世纪</a:t>
            </a:r>
            <a:r>
              <a:rPr lang="en-US" altLang="zh-CN" sz="3200" b="1" dirty="0">
                <a:latin typeface="+mn-ea"/>
              </a:rPr>
              <a:t>60</a:t>
            </a:r>
            <a:r>
              <a:rPr lang="zh-CN" altLang="en-US" sz="3200" b="1" dirty="0">
                <a:latin typeface="+mn-ea"/>
              </a:rPr>
              <a:t>年代起，洋务派开始组建新式洋枪队，淘汰传统兵器，采用西式兵操练兵，使清朝军队的武器和战术逐渐发生变化。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71538" y="1714488"/>
            <a:ext cx="702885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 </a:t>
            </a:r>
            <a:r>
              <a:rPr lang="zh-CN" altLang="en-US" sz="3200" b="1" dirty="0">
                <a:latin typeface="+mn-ea"/>
              </a:rPr>
              <a:t>从</a:t>
            </a:r>
            <a:r>
              <a:rPr lang="en-US" altLang="zh-CN" sz="3200" b="1" dirty="0">
                <a:latin typeface="+mn-ea"/>
              </a:rPr>
              <a:t>19</a:t>
            </a:r>
            <a:r>
              <a:rPr lang="zh-CN" altLang="en-US" sz="3200" b="1" dirty="0">
                <a:latin typeface="+mn-ea"/>
              </a:rPr>
              <a:t>世纪</a:t>
            </a:r>
            <a:r>
              <a:rPr lang="en-US" altLang="zh-CN" sz="3200" b="1" dirty="0">
                <a:latin typeface="+mn-ea"/>
              </a:rPr>
              <a:t>70</a:t>
            </a:r>
            <a:r>
              <a:rPr lang="zh-CN" altLang="en-US" sz="3200" b="1" dirty="0">
                <a:latin typeface="+mn-ea"/>
              </a:rPr>
              <a:t>年代起，洋务派开始大规模进行近代海防建设，筹建新式海军。到</a:t>
            </a:r>
            <a:r>
              <a:rPr lang="en-US" altLang="zh-CN" sz="3200" b="1" dirty="0">
                <a:latin typeface="+mn-ea"/>
              </a:rPr>
              <a:t>80</a:t>
            </a:r>
            <a:r>
              <a:rPr lang="zh-CN" altLang="en-US" sz="3200" b="1" dirty="0">
                <a:latin typeface="+mn-ea"/>
              </a:rPr>
              <a:t>年代，初步建成了南洋、北洋和福建三支海军，其中以北洋舰队规模最大。</a:t>
            </a:r>
            <a:r>
              <a:rPr lang="en-US" altLang="zh-CN" sz="3200" b="1" dirty="0">
                <a:latin typeface="+mn-ea"/>
              </a:rPr>
              <a:t>1885</a:t>
            </a:r>
            <a:r>
              <a:rPr lang="zh-CN" altLang="en-US" sz="3200" b="1" dirty="0">
                <a:latin typeface="+mn-ea"/>
              </a:rPr>
              <a:t>年，清政府成立海军衙门统一协调指挥。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85720" y="214290"/>
            <a:ext cx="8620125" cy="6320346"/>
            <a:chOff x="285720" y="214290"/>
            <a:chExt cx="8620125" cy="6320346"/>
          </a:xfrm>
        </p:grpSpPr>
        <p:pic>
          <p:nvPicPr>
            <p:cNvPr id="2" name="Picture 11" descr="未标题-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85720" y="214290"/>
              <a:ext cx="8620125" cy="5857916"/>
            </a:xfrm>
            <a:prstGeom prst="rect">
              <a:avLst/>
            </a:prstGeom>
            <a:noFill/>
          </p:spPr>
        </p:pic>
        <p:sp>
          <p:nvSpPr>
            <p:cNvPr id="3" name="Text Box 12"/>
            <p:cNvSpPr txBox="1">
              <a:spLocks noChangeArrowheads="1"/>
            </p:cNvSpPr>
            <p:nvPr/>
          </p:nvSpPr>
          <p:spPr bwMode="auto">
            <a:xfrm>
              <a:off x="2627784" y="6165304"/>
              <a:ext cx="4021935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ctr"/>
              <a:r>
                <a:rPr lang="zh-CN" altLang="en-US" sz="2400" b="1" dirty="0">
                  <a:latin typeface="+mn-ea"/>
                </a:rPr>
                <a:t>北洋舰队主力战舰</a:t>
              </a:r>
              <a:r>
                <a:rPr lang="en-US" altLang="zh-CN" sz="2400" b="1" dirty="0">
                  <a:latin typeface="+mn-ea"/>
                </a:rPr>
                <a:t>——</a:t>
              </a:r>
              <a:r>
                <a:rPr lang="zh-CN" altLang="en-US" sz="2400" b="1" dirty="0">
                  <a:latin typeface="+mn-ea"/>
                </a:rPr>
                <a:t>镇远舰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" y="0"/>
            <a:ext cx="9144000" cy="6318612"/>
            <a:chOff x="1" y="0"/>
            <a:chExt cx="9144000" cy="6318612"/>
          </a:xfrm>
        </p:grpSpPr>
        <p:pic>
          <p:nvPicPr>
            <p:cNvPr id="2" name="Picture 3" descr="40威海卫港内的北洋舰队各舰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" y="0"/>
              <a:ext cx="9144000" cy="5857892"/>
            </a:xfrm>
            <a:prstGeom prst="rect">
              <a:avLst/>
            </a:prstGeom>
            <a:noFill/>
          </p:spPr>
        </p:pic>
        <p:sp>
          <p:nvSpPr>
            <p:cNvPr id="3" name="Text Box 2"/>
            <p:cNvSpPr txBox="1">
              <a:spLocks noChangeArrowheads="1"/>
            </p:cNvSpPr>
            <p:nvPr/>
          </p:nvSpPr>
          <p:spPr bwMode="auto">
            <a:xfrm>
              <a:off x="1979712" y="5949280"/>
              <a:ext cx="6286544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sz="2400" b="1" dirty="0">
                  <a:latin typeface="+mn-ea"/>
                </a:rPr>
                <a:t>停泊于威海卫港内的北洋舰队部分舰只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4282" y="214290"/>
            <a:ext cx="80010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四、洋务运动的评价</a:t>
            </a:r>
          </a:p>
        </p:txBody>
      </p:sp>
      <p:sp>
        <p:nvSpPr>
          <p:cNvPr id="3" name="横卷形 2"/>
          <p:cNvSpPr/>
          <p:nvPr/>
        </p:nvSpPr>
        <p:spPr>
          <a:xfrm>
            <a:off x="285720" y="714356"/>
            <a:ext cx="8501122" cy="6143644"/>
          </a:xfrm>
          <a:prstGeom prst="horizontalScroll">
            <a:avLst>
              <a:gd name="adj" fmla="val 4997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827584" y="1340768"/>
            <a:ext cx="774779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          </a:t>
            </a:r>
            <a:r>
              <a:rPr lang="zh-CN" altLang="en-US" sz="3200" b="1" dirty="0">
                <a:latin typeface="+mn-ea"/>
              </a:rPr>
              <a:t>洋务运动是中国历史上第一次近代化运动。经过 </a:t>
            </a:r>
            <a:r>
              <a:rPr lang="en-US" altLang="zh-CN" sz="3200" b="1" dirty="0">
                <a:latin typeface="+mn-ea"/>
              </a:rPr>
              <a:t>30</a:t>
            </a:r>
            <a:r>
              <a:rPr lang="zh-CN" altLang="en-US" sz="3200" b="1" dirty="0">
                <a:latin typeface="+mn-ea"/>
              </a:rPr>
              <a:t>多年的建设，中国近代化的军事工业、民用企业、交通运输业等逐渐发展起来，在客观上促进了中国民族资本主义的产生，对外国资本的入侵起到了一定的抵制作用。但由于洋务运动的根本目的是维护和巩固清政府的统治，再加上其内部的腐败和外国势力的挤压，它没有使中国走上富强的道路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70073" y="214290"/>
            <a:ext cx="1560195" cy="645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小结：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4414" y="1357298"/>
            <a:ext cx="707236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   这场轰轰烈烈的运动只是以“东施效颦”的形式进行的，它仅仅把西方的近代科技嫁接在腐朽的封建制度的肌体上，不变革封建制度，只能以失败告终；但正是在“师夷长技”的洋务运动的过程中，产生了以前中国所没有的新事物，大机器、工业化的生产，新式学堂教育的出现，给中国带来了近代 化的曙光。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4282" y="214290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zh-CN" altLang="en-US" sz="5400" b="1" cap="all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板书设计</a:t>
            </a:r>
            <a:endParaRPr lang="zh-CN" altLang="en-US" sz="5400" b="1" cap="all" spc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2780928"/>
            <a:ext cx="6429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洋务运动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1142976" y="1500174"/>
            <a:ext cx="500066" cy="4357718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785918" y="1500174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内忧：太平天国运动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85918" y="2500306"/>
            <a:ext cx="371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外患：西方侵略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35696" y="4365104"/>
            <a:ext cx="1428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内容</a:t>
            </a:r>
          </a:p>
        </p:txBody>
      </p:sp>
      <p:sp>
        <p:nvSpPr>
          <p:cNvPr id="9" name="左大括号 8"/>
          <p:cNvSpPr/>
          <p:nvPr/>
        </p:nvSpPr>
        <p:spPr>
          <a:xfrm>
            <a:off x="2928926" y="3429000"/>
            <a:ext cx="214314" cy="2500330"/>
          </a:xfrm>
          <a:prstGeom prst="leftBrace">
            <a:avLst>
              <a:gd name="adj1" fmla="val 150000"/>
              <a:gd name="adj2" fmla="val 50000"/>
            </a:avLst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214678" y="3429000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军事工业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14678" y="4071942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民用企业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14678" y="4714884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近代教育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14678" y="5357826"/>
            <a:ext cx="25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新式海陆军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7000" r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857488" y="2571744"/>
            <a:ext cx="338105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72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谢  谢！</a:t>
            </a:r>
            <a:endParaRPr lang="zh-CN" altLang="en-US" sz="72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753</Words>
  <Application>WPS 演示</Application>
  <PresentationFormat>全屏显示(4:3)</PresentationFormat>
  <Paragraphs>67</Paragraphs>
  <Slides>22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dreamsummit</dc:creator>
  <cp:lastModifiedBy>admin</cp:lastModifiedBy>
  <cp:revision>143</cp:revision>
  <dcterms:created xsi:type="dcterms:W3CDTF">2017-02-03T10:34:00Z</dcterms:created>
  <dcterms:modified xsi:type="dcterms:W3CDTF">2017-09-26T14:39:16Z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