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399" r:id="rId2"/>
    <p:sldId id="438" r:id="rId3"/>
    <p:sldId id="467" r:id="rId4"/>
    <p:sldId id="471" r:id="rId5"/>
    <p:sldId id="470" r:id="rId6"/>
    <p:sldId id="472" r:id="rId7"/>
    <p:sldId id="468" r:id="rId8"/>
    <p:sldId id="459" r:id="rId9"/>
    <p:sldId id="408" r:id="rId10"/>
    <p:sldId id="460" r:id="rId11"/>
    <p:sldId id="462" r:id="rId12"/>
    <p:sldId id="318" r:id="rId13"/>
    <p:sldId id="465" r:id="rId14"/>
    <p:sldId id="296" r:id="rId15"/>
    <p:sldId id="409" r:id="rId16"/>
    <p:sldId id="427" r:id="rId17"/>
    <p:sldId id="425" r:id="rId18"/>
    <p:sldId id="449" r:id="rId19"/>
    <p:sldId id="455" r:id="rId20"/>
    <p:sldId id="453" r:id="rId21"/>
    <p:sldId id="458" r:id="rId22"/>
    <p:sldId id="268" r:id="rId23"/>
    <p:sldId id="441" r:id="rId24"/>
    <p:sldId id="434" r:id="rId25"/>
    <p:sldId id="388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浅色样式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192" autoAdjust="0"/>
  </p:normalViewPr>
  <p:slideViewPr>
    <p:cSldViewPr snapToGrid="0">
      <p:cViewPr varScale="1">
        <p:scale>
          <a:sx n="61" d="100"/>
          <a:sy n="61" d="100"/>
        </p:scale>
        <p:origin x="94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B94344-C194-45C8-9164-4C552B680ADD}" type="datetimeFigureOut">
              <a:rPr lang="zh-CN" altLang="en-US" smtClean="0"/>
              <a:pPr/>
              <a:t>2019/11/18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5128E7-89DF-46CA-A347-DC096315CB4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84160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32B66AA-CC29-4498-97B0-02D9052F954E}" type="slidenum">
              <a:rPr lang="en-US" altLang="zh-CN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n-US" altLang="zh-CN"/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CN" altLang="en-US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内化是将看、听、想等思维观点经过内证实践，所领悟出的具有客观价值的认知体系。内化通过“同化”和“顺应”两种机制来完成。</a:t>
            </a:r>
            <a:endParaRPr lang="en-US" altLang="zh-CN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eaLnBrk="1" hangingPunct="1">
              <a:spcBef>
                <a:spcPct val="0"/>
              </a:spcBef>
            </a:pPr>
            <a:endParaRPr lang="en-US" altLang="zh-CN" b="1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7471C6-AD5F-4A48-85CD-A0853D0DC89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06401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5128E7-89DF-46CA-A347-DC096315CB47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74037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北洋军阀的统治</a:t>
            </a:r>
            <a:r>
              <a:rPr lang="en-US" altLang="zh-CN" dirty="0"/>
              <a:t>——</a:t>
            </a:r>
            <a:r>
              <a:rPr lang="zh-CN" altLang="en-US" dirty="0"/>
              <a:t>散；新文化运动</a:t>
            </a:r>
            <a:r>
              <a:rPr lang="en-US" altLang="zh-CN" dirty="0"/>
              <a:t>——</a:t>
            </a:r>
            <a:r>
              <a:rPr lang="zh-CN" altLang="en-US" dirty="0"/>
              <a:t>难。赛珍珠的评价。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5128E7-89DF-46CA-A347-DC096315CB47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88528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2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北洋军阀统治时期的新特点：</a:t>
            </a:r>
            <a:endParaRPr lang="en-US" altLang="zh-CN" sz="1200" b="1" kern="100" dirty="0"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5128E7-89DF-46CA-A347-DC096315CB47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04214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北洋军阀的统治</a:t>
            </a:r>
            <a:r>
              <a:rPr lang="en-US" altLang="zh-CN" dirty="0"/>
              <a:t>——</a:t>
            </a:r>
            <a:r>
              <a:rPr lang="zh-CN" altLang="en-US" dirty="0"/>
              <a:t>散；新文化运动</a:t>
            </a:r>
            <a:r>
              <a:rPr lang="en-US" altLang="zh-CN" dirty="0"/>
              <a:t>——</a:t>
            </a:r>
            <a:r>
              <a:rPr lang="zh-CN" altLang="en-US" dirty="0"/>
              <a:t>难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5128E7-89DF-46CA-A347-DC096315CB47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57049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北洋军阀的统治</a:t>
            </a:r>
            <a:r>
              <a:rPr lang="en-US" altLang="zh-CN" dirty="0"/>
              <a:t>——</a:t>
            </a:r>
            <a:r>
              <a:rPr lang="zh-CN" altLang="en-US" dirty="0"/>
              <a:t>散；新文化运动</a:t>
            </a:r>
            <a:r>
              <a:rPr lang="en-US" altLang="zh-CN" dirty="0"/>
              <a:t>——</a:t>
            </a:r>
            <a:r>
              <a:rPr lang="zh-CN" altLang="en-US" dirty="0"/>
              <a:t>难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5128E7-89DF-46CA-A347-DC096315CB47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50596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7471C6-AD5F-4A48-85CD-A0853D0DC89C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88216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5128E7-89DF-46CA-A347-DC096315CB47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57208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00BA4E-59D0-4846-B05F-FC686EDD484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77545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00BA4E-59D0-4846-B05F-FC686EDD484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84352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zh-CN" sz="1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欲使共和名副其实，必须改变人的思想，要改变思想须办杂志。</a:t>
            </a:r>
            <a:r>
              <a:rPr lang="zh-CN" altLang="en-US" sz="1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r>
              <a:rPr lang="en-US" altLang="zh-CN" sz="1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</a:t>
            </a:r>
            <a:endParaRPr lang="zh-CN" altLang="en-US" sz="1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00BA4E-59D0-4846-B05F-FC686EDD484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58325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200" b="1" dirty="0">
                <a:latin typeface="楷体" panose="02010609060101010101" pitchFamily="49" charset="-122"/>
                <a:ea typeface="楷体" panose="02010609060101010101" pitchFamily="49" charset="-122"/>
              </a:rPr>
              <a:t>中国民不拜天，又不拜孔子，留此膝何为</a:t>
            </a:r>
            <a:r>
              <a:rPr lang="en-US" altLang="zh-CN" sz="1200" b="1" dirty="0">
                <a:latin typeface="楷体" panose="02010609060101010101" pitchFamily="49" charset="-122"/>
                <a:ea typeface="楷体" panose="02010609060101010101" pitchFamily="49" charset="-122"/>
              </a:rPr>
              <a:t>?</a:t>
            </a:r>
            <a:r>
              <a:rPr lang="zh-CN" altLang="en-US" sz="1200" b="1" dirty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12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1200" b="1" dirty="0">
                <a:latin typeface="楷体" panose="02010609060101010101" pitchFamily="49" charset="-122"/>
                <a:ea typeface="楷体" panose="02010609060101010101" pitchFamily="49" charset="-122"/>
              </a:rPr>
              <a:t>请饬全国祀孔仍行跪拜礼</a:t>
            </a:r>
            <a:r>
              <a:rPr lang="en-US" altLang="zh-CN" sz="12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1200" b="1" dirty="0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r>
              <a:rPr lang="en-US" altLang="zh-CN" sz="1200" b="1" dirty="0">
                <a:latin typeface="楷体" panose="02010609060101010101" pitchFamily="49" charset="-122"/>
                <a:ea typeface="楷体" panose="02010609060101010101" pitchFamily="49" charset="-122"/>
              </a:rPr>
              <a:t>1913</a:t>
            </a:r>
            <a:r>
              <a:rPr lang="zh-CN" altLang="zh-CN" sz="1200" b="1" dirty="0">
                <a:latin typeface="楷体" panose="02010609060101010101" pitchFamily="49" charset="-122"/>
                <a:ea typeface="楷体" panose="02010609060101010101" pitchFamily="49" charset="-122"/>
              </a:rPr>
              <a:t>年康有为上书北洋政府《以孔教为国教配天议》，请求 </a:t>
            </a:r>
            <a:r>
              <a:rPr lang="en-US" altLang="zh-CN" sz="1200" b="1" dirty="0"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zh-CN" sz="1200" b="1" dirty="0">
                <a:latin typeface="楷体" panose="02010609060101010101" pitchFamily="49" charset="-122"/>
                <a:ea typeface="楷体" panose="02010609060101010101" pitchFamily="49" charset="-122"/>
              </a:rPr>
              <a:t>孔教</a:t>
            </a:r>
            <a:r>
              <a:rPr lang="en-US" altLang="zh-CN" sz="1200" b="1" dirty="0"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r>
              <a:rPr lang="zh-CN" altLang="zh-CN" sz="1200" b="1" dirty="0">
                <a:latin typeface="楷体" panose="02010609060101010101" pitchFamily="49" charset="-122"/>
                <a:ea typeface="楷体" panose="02010609060101010101" pitchFamily="49" charset="-122"/>
              </a:rPr>
              <a:t>为</a:t>
            </a:r>
            <a:r>
              <a:rPr lang="en-US" altLang="zh-CN" sz="1200" b="1" dirty="0"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zh-CN" sz="1200" b="1" dirty="0">
                <a:latin typeface="楷体" panose="02010609060101010101" pitchFamily="49" charset="-122"/>
                <a:ea typeface="楷体" panose="02010609060101010101" pitchFamily="49" charset="-122"/>
              </a:rPr>
              <a:t>国教</a:t>
            </a:r>
            <a:r>
              <a:rPr lang="en-US" altLang="zh-CN" sz="1200" b="1" dirty="0"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r>
              <a:rPr lang="zh-CN" altLang="zh-CN" sz="1200" b="1" dirty="0">
                <a:latin typeface="楷体" panose="02010609060101010101" pitchFamily="49" charset="-122"/>
                <a:ea typeface="楷体" panose="02010609060101010101" pitchFamily="49" charset="-122"/>
              </a:rPr>
              <a:t>，列入</a:t>
            </a:r>
            <a:r>
              <a:rPr lang="en-US" altLang="zh-CN" sz="1200" b="1" dirty="0"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zh-CN" sz="1200" b="1" dirty="0">
                <a:latin typeface="楷体" panose="02010609060101010101" pitchFamily="49" charset="-122"/>
                <a:ea typeface="楷体" panose="02010609060101010101" pitchFamily="49" charset="-122"/>
              </a:rPr>
              <a:t>宪法</a:t>
            </a:r>
            <a:r>
              <a:rPr lang="en-US" altLang="zh-CN" sz="1200" b="1" dirty="0"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r>
              <a:rPr lang="zh-CN" altLang="zh-CN" sz="1200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en-US" sz="1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00BA4E-59D0-4846-B05F-FC686EDD484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98382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据统计</a:t>
            </a:r>
            <a:r>
              <a:rPr lang="en-US" altLang="zh-CN" dirty="0"/>
              <a:t>,</a:t>
            </a:r>
            <a:r>
              <a:rPr lang="zh-CN" altLang="en-US" dirty="0"/>
              <a:t>从</a:t>
            </a:r>
            <a:r>
              <a:rPr lang="en-US" altLang="zh-CN" dirty="0"/>
              <a:t>1912-1916</a:t>
            </a:r>
            <a:r>
              <a:rPr lang="zh-CN" altLang="en-US" dirty="0"/>
              <a:t>年间</a:t>
            </a:r>
            <a:r>
              <a:rPr lang="en-US" altLang="zh-CN" dirty="0"/>
              <a:t>,</a:t>
            </a:r>
            <a:r>
              <a:rPr lang="zh-CN" altLang="en-US" dirty="0"/>
              <a:t>北京政府所颁发的有关发展实业的条例、章程、细则、法规等达</a:t>
            </a:r>
            <a:r>
              <a:rPr lang="en-US" altLang="zh-CN" dirty="0"/>
              <a:t>86</a:t>
            </a:r>
            <a:r>
              <a:rPr lang="zh-CN" altLang="en-US" dirty="0"/>
              <a:t>项之多。张静如主编</a:t>
            </a:r>
            <a:r>
              <a:rPr lang="en-US" altLang="zh-CN" dirty="0"/>
              <a:t>《</a:t>
            </a:r>
            <a:r>
              <a:rPr lang="zh-CN" altLang="en-US" dirty="0"/>
              <a:t>北洋军阀统治时期中国社会之变迁</a:t>
            </a:r>
            <a:r>
              <a:rPr lang="en-US" altLang="zh-CN" dirty="0"/>
              <a:t>》</a:t>
            </a:r>
          </a:p>
          <a:p>
            <a:endParaRPr lang="zh-CN" altLang="en-US" dirty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5128E7-89DF-46CA-A347-DC096315CB47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12264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dirty="0"/>
              <a:t>把希望寄托在青年身上？</a:t>
            </a:r>
            <a:r>
              <a:rPr lang="en-US" altLang="zh-CN" dirty="0"/>
              <a:t>——</a:t>
            </a:r>
            <a:r>
              <a:rPr lang="zh-CN" altLang="en-US"/>
              <a:t>绝望到希望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5128E7-89DF-46CA-A347-DC096315CB47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23702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5128E7-89DF-46CA-A347-DC096315CB47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607388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5128E7-89DF-46CA-A347-DC096315CB47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122954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5128E7-89DF-46CA-A347-DC096315CB47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127548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5128E7-89DF-46CA-A347-DC096315CB47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049255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1800" b="1" dirty="0">
                <a:latin typeface="楷体" panose="02010609060101010101" pitchFamily="49" charset="-122"/>
                <a:ea typeface="楷体" panose="02010609060101010101" pitchFamily="49" charset="-122"/>
              </a:rPr>
              <a:t>阃</a:t>
            </a:r>
            <a:r>
              <a:rPr lang="zh-CN" altLang="en-US" sz="1200" b="1" dirty="0"/>
              <a:t>（</a:t>
            </a:r>
            <a:r>
              <a:rPr lang="en-US" altLang="zh-CN" sz="1200" b="1" dirty="0"/>
              <a:t> </a:t>
            </a:r>
            <a:r>
              <a:rPr lang="en-US" altLang="zh-CN" sz="1200" b="1" dirty="0" err="1"/>
              <a:t>kǔn</a:t>
            </a:r>
            <a:r>
              <a:rPr lang="en-US" altLang="zh-CN" sz="1200" b="1" dirty="0"/>
              <a:t> </a:t>
            </a:r>
            <a:r>
              <a:rPr lang="zh-CN" altLang="en-US" sz="1200" b="1" dirty="0"/>
              <a:t>）：门槛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5128E7-89DF-46CA-A347-DC096315CB47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126684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5128E7-89DF-46CA-A347-DC096315CB47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352254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5128E7-89DF-46CA-A347-DC096315CB47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352254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5128E7-89DF-46CA-A347-DC096315CB47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701306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5128E7-89DF-46CA-A347-DC096315CB47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35658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DAE67-D7CC-41EF-BE7E-B08638E67BF6}" type="datetimeFigureOut">
              <a:rPr lang="zh-CN" altLang="en-US" smtClean="0"/>
              <a:pPr/>
              <a:t>2019/11/18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669E6-5CAC-4EF7-8169-BA92F8BFB20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8288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DAE67-D7CC-41EF-BE7E-B08638E67BF6}" type="datetimeFigureOut">
              <a:rPr lang="zh-CN" altLang="en-US" smtClean="0"/>
              <a:pPr/>
              <a:t>2019/11/18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669E6-5CAC-4EF7-8169-BA92F8BFB20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58265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DAE67-D7CC-41EF-BE7E-B08638E67BF6}" type="datetimeFigureOut">
              <a:rPr lang="zh-CN" altLang="en-US" smtClean="0"/>
              <a:pPr/>
              <a:t>2019/11/18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669E6-5CAC-4EF7-8169-BA92F8BFB20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02825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DAE67-D7CC-41EF-BE7E-B08638E67BF6}" type="datetimeFigureOut">
              <a:rPr lang="zh-CN" altLang="en-US" smtClean="0"/>
              <a:pPr/>
              <a:t>2019/11/18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669E6-5CAC-4EF7-8169-BA92F8BFB20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86033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DAE67-D7CC-41EF-BE7E-B08638E67BF6}" type="datetimeFigureOut">
              <a:rPr lang="zh-CN" altLang="en-US" smtClean="0"/>
              <a:pPr/>
              <a:t>2019/11/18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669E6-5CAC-4EF7-8169-BA92F8BFB20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98223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DAE67-D7CC-41EF-BE7E-B08638E67BF6}" type="datetimeFigureOut">
              <a:rPr lang="zh-CN" altLang="en-US" smtClean="0"/>
              <a:pPr/>
              <a:t>2019/11/18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669E6-5CAC-4EF7-8169-BA92F8BFB20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7832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DAE67-D7CC-41EF-BE7E-B08638E67BF6}" type="datetimeFigureOut">
              <a:rPr lang="zh-CN" altLang="en-US" smtClean="0"/>
              <a:pPr/>
              <a:t>2019/11/18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669E6-5CAC-4EF7-8169-BA92F8BFB20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24007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DAE67-D7CC-41EF-BE7E-B08638E67BF6}" type="datetimeFigureOut">
              <a:rPr lang="zh-CN" altLang="en-US" smtClean="0"/>
              <a:pPr/>
              <a:t>2019/11/18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669E6-5CAC-4EF7-8169-BA92F8BFB20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82316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DAE67-D7CC-41EF-BE7E-B08638E67BF6}" type="datetimeFigureOut">
              <a:rPr lang="zh-CN" altLang="en-US" smtClean="0"/>
              <a:pPr/>
              <a:t>2019/11/18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669E6-5CAC-4EF7-8169-BA92F8BFB20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0581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DAE67-D7CC-41EF-BE7E-B08638E67BF6}" type="datetimeFigureOut">
              <a:rPr lang="zh-CN" altLang="en-US" smtClean="0"/>
              <a:pPr/>
              <a:t>2019/11/18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669E6-5CAC-4EF7-8169-BA92F8BFB20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46926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DAE67-D7CC-41EF-BE7E-B08638E67BF6}" type="datetimeFigureOut">
              <a:rPr lang="zh-CN" altLang="en-US" smtClean="0"/>
              <a:pPr/>
              <a:t>2019/11/18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669E6-5CAC-4EF7-8169-BA92F8BFB20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75955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4DAE67-D7CC-41EF-BE7E-B08638E67BF6}" type="datetimeFigureOut">
              <a:rPr lang="zh-CN" altLang="en-US" smtClean="0"/>
              <a:pPr/>
              <a:t>2019/11/18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669E6-5CAC-4EF7-8169-BA92F8BFB20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747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g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microsoft.com/office/2007/relationships/hdphoto" Target="../media/hdphoto2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extBox 3"/>
          <p:cNvSpPr txBox="1">
            <a:spLocks noChangeArrowheads="1"/>
          </p:cNvSpPr>
          <p:nvPr/>
        </p:nvSpPr>
        <p:spPr bwMode="auto">
          <a:xfrm>
            <a:off x="0" y="1034032"/>
            <a:ext cx="8990678" cy="2299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zh-CN" altLang="en-US" sz="4400" dirty="0">
                <a:solidFill>
                  <a:srgbClr val="FF3300"/>
                </a:solidFill>
                <a:latin typeface="Calibri" panose="020F0502020204030204" pitchFamily="34" charset="0"/>
                <a:ea typeface="华文新魏" pitchFamily="2" charset="-122"/>
                <a:cs typeface="Calibri" panose="020F0502020204030204" pitchFamily="34" charset="0"/>
              </a:rPr>
              <a:t>逻辑与内化</a:t>
            </a:r>
            <a:endParaRPr lang="en-US" altLang="zh-CN" sz="4400" dirty="0">
              <a:solidFill>
                <a:srgbClr val="FF3300"/>
              </a:solidFill>
              <a:latin typeface="华文新魏" pitchFamily="2" charset="-122"/>
              <a:ea typeface="华文新魏" pitchFamily="2" charset="-122"/>
            </a:endParaRPr>
          </a:p>
          <a:p>
            <a:pPr algn="ctr">
              <a:lnSpc>
                <a:spcPct val="200000"/>
              </a:lnSpc>
            </a:pPr>
            <a:r>
              <a:rPr lang="en-US" altLang="zh-CN" sz="3200" dirty="0">
                <a:solidFill>
                  <a:srgbClr val="FF3300"/>
                </a:solidFill>
                <a:latin typeface="华文新魏" pitchFamily="2" charset="-122"/>
                <a:ea typeface="华文新魏" pitchFamily="2" charset="-122"/>
              </a:rPr>
              <a:t>——</a:t>
            </a:r>
            <a:r>
              <a:rPr lang="zh-CN" altLang="en-US" sz="3200" dirty="0">
                <a:solidFill>
                  <a:srgbClr val="FF3300"/>
                </a:solidFill>
                <a:latin typeface="华文新魏" pitchFamily="2" charset="-122"/>
                <a:ea typeface="华文新魏" pitchFamily="2" charset="-122"/>
              </a:rPr>
              <a:t>关于</a:t>
            </a:r>
            <a:r>
              <a:rPr lang="en-US" altLang="zh-CN" sz="3200" dirty="0">
                <a:solidFill>
                  <a:srgbClr val="FF3300"/>
                </a:solidFill>
                <a:latin typeface="华文新魏" pitchFamily="2" charset="-122"/>
                <a:ea typeface="华文新魏" pitchFamily="2" charset="-122"/>
              </a:rPr>
              <a:t>《</a:t>
            </a:r>
            <a:r>
              <a:rPr lang="zh-CN" altLang="en-US" sz="3200" dirty="0">
                <a:solidFill>
                  <a:srgbClr val="FF3300"/>
                </a:solidFill>
                <a:latin typeface="华文新魏" pitchFamily="2" charset="-122"/>
                <a:ea typeface="华文新魏" pitchFamily="2" charset="-122"/>
              </a:rPr>
              <a:t>中外历史纲要</a:t>
            </a:r>
            <a:r>
              <a:rPr lang="en-US" altLang="zh-CN" sz="3200" dirty="0">
                <a:solidFill>
                  <a:srgbClr val="FF3300"/>
                </a:solidFill>
                <a:latin typeface="华文新魏" pitchFamily="2" charset="-122"/>
                <a:ea typeface="华文新魏" pitchFamily="2" charset="-122"/>
              </a:rPr>
              <a:t>》</a:t>
            </a:r>
            <a:r>
              <a:rPr lang="zh-CN" altLang="en-US" sz="3200" dirty="0">
                <a:solidFill>
                  <a:srgbClr val="FF3300"/>
                </a:solidFill>
                <a:latin typeface="华文新魏" pitchFamily="2" charset="-122"/>
                <a:ea typeface="华文新魏" pitchFamily="2" charset="-122"/>
              </a:rPr>
              <a:t>（上）第</a:t>
            </a:r>
            <a:r>
              <a:rPr lang="en-US" altLang="zh-CN" sz="3200" dirty="0">
                <a:solidFill>
                  <a:srgbClr val="FF3300"/>
                </a:solidFill>
                <a:latin typeface="华文新魏" pitchFamily="2" charset="-122"/>
                <a:ea typeface="华文新魏" pitchFamily="2" charset="-122"/>
              </a:rPr>
              <a:t>20</a:t>
            </a:r>
            <a:r>
              <a:rPr lang="zh-CN" altLang="en-US" sz="3200" dirty="0">
                <a:solidFill>
                  <a:srgbClr val="FF3300"/>
                </a:solidFill>
                <a:latin typeface="华文新魏" pitchFamily="2" charset="-122"/>
                <a:ea typeface="华文新魏" pitchFamily="2" charset="-122"/>
              </a:rPr>
              <a:t>课的思考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BAA03E78-810C-4ED7-82CD-BB2A790D6D4C}"/>
              </a:ext>
            </a:extLst>
          </p:cNvPr>
          <p:cNvSpPr/>
          <p:nvPr/>
        </p:nvSpPr>
        <p:spPr>
          <a:xfrm>
            <a:off x="340242" y="1384250"/>
            <a:ext cx="8463516" cy="35594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indent="396000">
              <a:lnSpc>
                <a:spcPct val="120000"/>
              </a:lnSpc>
            </a:pPr>
            <a:r>
              <a:rPr lang="en-US" altLang="zh-CN" sz="3200" kern="1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zh-CN" sz="3200" b="1" kern="1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五四新文化运动出现于洋务运动、戊戌变法与辛亥革命之后，既是由前此</a:t>
            </a:r>
            <a:r>
              <a:rPr lang="zh-CN" altLang="zh-CN" sz="3200" b="1" kern="1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七十多年的历史</a:t>
            </a:r>
            <a:r>
              <a:rPr lang="zh-CN" altLang="zh-CN" sz="3200" b="1" kern="1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呼啸而来，又是对这段曲折历史的深刻反思。它以</a:t>
            </a:r>
            <a:r>
              <a:rPr lang="zh-CN" altLang="zh-CN" sz="3200" b="1" kern="1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辛亥革命后的中国社会现实</a:t>
            </a:r>
            <a:r>
              <a:rPr lang="zh-CN" altLang="zh-CN" sz="3200" b="1" kern="1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为认识起点，进而追溯到</a:t>
            </a:r>
            <a:r>
              <a:rPr lang="zh-CN" altLang="zh-CN" sz="3200" b="1" kern="1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几千年历史凝结而成的文化传统</a:t>
            </a:r>
            <a:r>
              <a:rPr lang="zh-CN" altLang="en-US" sz="3200" b="1" kern="1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。（</a:t>
            </a:r>
            <a:r>
              <a:rPr lang="zh-CN" altLang="zh-CN" sz="3200" b="1" kern="1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陈旭麓《近代中国的新陈代谢》</a:t>
            </a:r>
            <a:r>
              <a:rPr lang="zh-CN" altLang="en-US" sz="3200" b="1" kern="100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  <a:endParaRPr lang="zh-CN" altLang="zh-CN" sz="3200" b="1" kern="100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CE58E3F4-40D8-46EC-ABB0-C34FEE3CC67A}"/>
              </a:ext>
            </a:extLst>
          </p:cNvPr>
          <p:cNvSpPr/>
          <p:nvPr/>
        </p:nvSpPr>
        <p:spPr>
          <a:xfrm>
            <a:off x="89756" y="332302"/>
            <a:ext cx="896448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zh-CN" altLang="en-US" sz="3200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思考一：我们可以从哪些视角去认识此阶段历史</a:t>
            </a:r>
            <a:r>
              <a:rPr lang="zh-CN" altLang="zh-CN" sz="3200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？</a:t>
            </a:r>
            <a:endParaRPr lang="zh-CN" altLang="en-US" sz="3200" dirty="0">
              <a:solidFill>
                <a:srgbClr val="FF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AECF9E9B-34DE-4D53-B362-DBECFAA51AD3}"/>
              </a:ext>
            </a:extLst>
          </p:cNvPr>
          <p:cNvSpPr/>
          <p:nvPr/>
        </p:nvSpPr>
        <p:spPr>
          <a:xfrm>
            <a:off x="5874075" y="2967335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  <a:latin typeface="Calibri" panose="020F0502020204030204" pitchFamily="34" charset="0"/>
                <a:ea typeface="楷体" panose="02010609060101010101" pitchFamily="49" charset="-122"/>
              </a:rPr>
              <a:t>①</a:t>
            </a:r>
            <a:endParaRPr lang="zh-CN" altLang="en-US" sz="3200" b="1" dirty="0">
              <a:solidFill>
                <a:srgbClr val="0000FF"/>
              </a:solidFill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28F0D01D-8D5B-461D-A30B-11C2A107DA09}"/>
              </a:ext>
            </a:extLst>
          </p:cNvPr>
          <p:cNvSpPr/>
          <p:nvPr/>
        </p:nvSpPr>
        <p:spPr>
          <a:xfrm>
            <a:off x="8318775" y="1723878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  <a:latin typeface="Calibri" panose="020F0502020204030204" pitchFamily="34" charset="0"/>
                <a:ea typeface="楷体" panose="02010609060101010101" pitchFamily="49" charset="-122"/>
              </a:rPr>
              <a:t>②</a:t>
            </a:r>
            <a:endParaRPr lang="zh-CN" altLang="en-US" sz="3200" b="1" dirty="0">
              <a:solidFill>
                <a:srgbClr val="0000FF"/>
              </a:solidFill>
              <a:latin typeface="Calibri" panose="020F0502020204030204" pitchFamily="34" charset="0"/>
              <a:ea typeface="楷体" panose="02010609060101010101" pitchFamily="49" charset="-122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6BCDBA71-E0C5-48C8-A6BC-90F64A69A0CB}"/>
              </a:ext>
            </a:extLst>
          </p:cNvPr>
          <p:cNvSpPr/>
          <p:nvPr/>
        </p:nvSpPr>
        <p:spPr>
          <a:xfrm>
            <a:off x="8034044" y="3590167"/>
            <a:ext cx="5966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0000FF"/>
                </a:solidFill>
                <a:latin typeface="Calibri" panose="020F0502020204030204" pitchFamily="34" charset="0"/>
                <a:ea typeface="楷体" panose="02010609060101010101" pitchFamily="49" charset="-122"/>
              </a:rPr>
              <a:t>③</a:t>
            </a:r>
            <a:endParaRPr lang="zh-CN" altLang="en-US" sz="3200" b="1" dirty="0">
              <a:solidFill>
                <a:srgbClr val="0000FF"/>
              </a:solidFill>
              <a:latin typeface="Calibri" panose="020F0502020204030204" pitchFamily="34" charset="0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72106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6BF270C7-208D-4263-A068-3FE77A111407}"/>
              </a:ext>
            </a:extLst>
          </p:cNvPr>
          <p:cNvSpPr/>
          <p:nvPr/>
        </p:nvSpPr>
        <p:spPr>
          <a:xfrm>
            <a:off x="-4963" y="245045"/>
            <a:ext cx="89644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zh-CN" altLang="en-US" sz="3200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思考二：我们可以用何种方式整合此阶段史实</a:t>
            </a:r>
            <a:r>
              <a:rPr lang="zh-CN" altLang="zh-CN" sz="3200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？</a:t>
            </a:r>
            <a:endParaRPr lang="zh-CN" altLang="en-US" sz="3200" dirty="0">
              <a:solidFill>
                <a:srgbClr val="FF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C468C33A-8A35-47BA-8972-5B5479905D3F}"/>
              </a:ext>
            </a:extLst>
          </p:cNvPr>
          <p:cNvSpPr/>
          <p:nvPr/>
        </p:nvSpPr>
        <p:spPr>
          <a:xfrm>
            <a:off x="394200" y="998141"/>
            <a:ext cx="8612993" cy="1930337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第六单元 辛亥革命与中华民国的建立</a:t>
            </a:r>
            <a:endParaRPr lang="en-US" altLang="zh-CN" sz="2800" b="1" kern="100" dirty="0"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第</a:t>
            </a:r>
            <a:r>
              <a:rPr lang="en-US" altLang="zh-CN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19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课 辛亥革命</a:t>
            </a:r>
            <a:endParaRPr lang="en-US" altLang="zh-CN" sz="2800" b="1" kern="100" dirty="0"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第</a:t>
            </a:r>
            <a:r>
              <a:rPr lang="en-US" altLang="zh-CN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20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课 北洋军阀统治时期的政治、经济与文化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DFF59933-FC96-47B1-9021-9565F2116C4A}"/>
              </a:ext>
            </a:extLst>
          </p:cNvPr>
          <p:cNvSpPr/>
          <p:nvPr/>
        </p:nvSpPr>
        <p:spPr>
          <a:xfrm>
            <a:off x="322682" y="3072812"/>
            <a:ext cx="849863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课标要求：</a:t>
            </a:r>
            <a:endParaRPr lang="en-US" altLang="zh-CN" sz="2800" b="1" kern="100" dirty="0"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indent="457200"/>
            <a:r>
              <a:rPr lang="zh-CN" altLang="en-US" sz="2800" b="1" kern="1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了解北洋军阀的统治及特点；概述新文化运动的主要内容，探讨其对近代中国思想解放的影响。</a:t>
            </a:r>
            <a:endParaRPr lang="en-US" altLang="zh-CN" sz="2800" b="1" kern="100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61AE3862-4D63-4EA5-BA4B-D46FCAC69E3C}"/>
              </a:ext>
            </a:extLst>
          </p:cNvPr>
          <p:cNvSpPr/>
          <p:nvPr/>
        </p:nvSpPr>
        <p:spPr>
          <a:xfrm>
            <a:off x="322683" y="4457807"/>
            <a:ext cx="849863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认识</a:t>
            </a:r>
            <a:r>
              <a:rPr lang="zh-CN" altLang="en-US" sz="2800" b="1" kern="1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马克思主义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在中国的传播对中国革命的深远影响。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A4021DE4-58E6-40CC-B144-2115A7FEFF58}"/>
              </a:ext>
            </a:extLst>
          </p:cNvPr>
          <p:cNvSpPr/>
          <p:nvPr/>
        </p:nvSpPr>
        <p:spPr>
          <a:xfrm>
            <a:off x="141945" y="4457807"/>
            <a:ext cx="9002055" cy="224676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indent="266700" algn="just">
              <a:spcAft>
                <a:spcPts val="0"/>
              </a:spcAft>
            </a:pPr>
            <a:r>
              <a:rPr lang="en-US" altLang="zh-CN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 </a:t>
            </a:r>
            <a:r>
              <a:rPr lang="zh-CN" altLang="zh-CN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如果说康梁时代是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“</a:t>
            </a:r>
            <a:r>
              <a:rPr lang="zh-CN" altLang="zh-CN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民族—国家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”</a:t>
            </a:r>
            <a:r>
              <a:rPr lang="zh-CN" altLang="zh-CN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意识的觉醒，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“</a:t>
            </a:r>
            <a:r>
              <a:rPr lang="zh-CN" altLang="zh-CN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五四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”</a:t>
            </a:r>
            <a:r>
              <a:rPr lang="zh-CN" altLang="zh-CN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则是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“</a:t>
            </a:r>
            <a:r>
              <a:rPr lang="zh-CN" altLang="zh-CN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人—个体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”</a:t>
            </a:r>
            <a:r>
              <a:rPr lang="zh-CN" altLang="zh-CN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意识的觉醒，之后还有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“</a:t>
            </a:r>
            <a:r>
              <a:rPr lang="zh-CN" altLang="zh-CN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阶级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”</a:t>
            </a:r>
            <a:r>
              <a:rPr lang="zh-CN" altLang="zh-CN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意识的觉醒。三者形成中国近代思想史的主流。（刘再复《共鉴五四》，福州：福建教育出版社，</a:t>
            </a:r>
            <a:r>
              <a:rPr lang="en-US" altLang="zh-CN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2009</a:t>
            </a:r>
            <a:r>
              <a:rPr lang="zh-CN" altLang="zh-CN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年，第</a:t>
            </a:r>
            <a:r>
              <a:rPr lang="en-US" altLang="zh-CN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zh-CN" altLang="zh-CN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页） </a:t>
            </a:r>
          </a:p>
        </p:txBody>
      </p:sp>
    </p:spTree>
    <p:extLst>
      <p:ext uri="{BB962C8B-B14F-4D97-AF65-F5344CB8AC3E}">
        <p14:creationId xmlns:p14="http://schemas.microsoft.com/office/powerpoint/2010/main" val="1623792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DEBDC5C9-B192-4CD9-AD4C-F56907D26349}"/>
              </a:ext>
            </a:extLst>
          </p:cNvPr>
          <p:cNvSpPr/>
          <p:nvPr/>
        </p:nvSpPr>
        <p:spPr>
          <a:xfrm>
            <a:off x="101008" y="1572022"/>
            <a:ext cx="860174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 algn="just">
              <a:spcAft>
                <a:spcPts val="0"/>
              </a:spcAft>
            </a:pP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军阀是一种封建势力，但又有着异乎寻常的特点。一、在他们手里，本是国家的统治工具的</a:t>
            </a:r>
            <a:r>
              <a:rPr lang="zh-CN" altLang="en-US" sz="2800" b="1" kern="1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武装、军队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变成了一己私有之物；二、私有的武装、军队又分割地方，形成了私有的</a:t>
            </a:r>
            <a:r>
              <a:rPr lang="zh-CN" altLang="en-US" sz="2800" b="1" kern="1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地盘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。没有无军队和地盘的军阀。因此，军阀统治的实质是实力之下的统治，它比寻常的封建统治有更多的</a:t>
            </a:r>
            <a:r>
              <a:rPr lang="zh-CN" altLang="en-US" sz="2800" b="1" kern="1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动乱性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和</a:t>
            </a:r>
            <a:r>
              <a:rPr lang="zh-CN" altLang="en-US" sz="2800" b="1" kern="1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黑暗性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。</a:t>
            </a:r>
            <a:r>
              <a:rPr lang="zh-CN" altLang="en-US" sz="24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（陈旭麓</a:t>
            </a:r>
            <a:r>
              <a:rPr lang="en-US" altLang="zh-CN" sz="24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24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近代中国社会的新陈代谢</a:t>
            </a:r>
            <a:r>
              <a:rPr lang="en-US" altLang="zh-CN" sz="24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24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）</a:t>
            </a:r>
            <a:endParaRPr lang="en-US" altLang="zh-CN" sz="2800" b="1" kern="100" dirty="0"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indent="266700" algn="just">
              <a:spcAft>
                <a:spcPts val="0"/>
              </a:spcAft>
            </a:pPr>
            <a:endParaRPr lang="zh-CN" altLang="zh-CN" sz="2800" b="1" kern="100" dirty="0"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A098571F-9FC0-4097-B034-7B38DDAAFEA2}"/>
              </a:ext>
            </a:extLst>
          </p:cNvPr>
          <p:cNvSpPr/>
          <p:nvPr/>
        </p:nvSpPr>
        <p:spPr>
          <a:xfrm>
            <a:off x="693063" y="134151"/>
            <a:ext cx="6785170" cy="8241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1.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核心概念：北洋军阀</a:t>
            </a:r>
            <a:endParaRPr lang="en-US" altLang="zh-CN" sz="28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2449487F-7440-438E-8FE4-DF287F9B04BD}"/>
              </a:ext>
            </a:extLst>
          </p:cNvPr>
          <p:cNvSpPr/>
          <p:nvPr/>
        </p:nvSpPr>
        <p:spPr>
          <a:xfrm>
            <a:off x="198564" y="5111452"/>
            <a:ext cx="874687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zh-CN" altLang="en-US" sz="24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关注点：中国传统文化（“模仿的是古代传说与历史中英雄豪杰的传统做派”）；清末改革（“清末改革实现了军队的现代化与职业化，造就了一个更加政治化的军官团”）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758136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DEBDC5C9-B192-4CD9-AD4C-F56907D26349}"/>
              </a:ext>
            </a:extLst>
          </p:cNvPr>
          <p:cNvSpPr/>
          <p:nvPr/>
        </p:nvSpPr>
        <p:spPr>
          <a:xfrm>
            <a:off x="154171" y="1136088"/>
            <a:ext cx="8601740" cy="44377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 algn="just">
              <a:lnSpc>
                <a:spcPct val="150000"/>
              </a:lnSpc>
              <a:spcAft>
                <a:spcPts val="0"/>
              </a:spcAft>
            </a:pPr>
            <a:r>
              <a:rPr lang="zh-CN" altLang="en-US" sz="24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  作为对历史的描述，王朝循环具有相当的提示性。对许多具有历史感的中国人来说，随清朝灭亡而来的混乱并不令人吃惊。他们料想这回是一个过渡期，最终将会产生新的统一者。纵使袁世凯不是统一者，他仍可以被理解为末代贼臣。但是，“王朝循环”并不适用于</a:t>
            </a:r>
            <a:r>
              <a:rPr lang="en-US" altLang="zh-CN" sz="24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20</a:t>
            </a:r>
            <a:r>
              <a:rPr lang="zh-CN" altLang="en-US" sz="24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世纪</a:t>
            </a:r>
            <a:r>
              <a:rPr lang="en-US" altLang="zh-CN" sz="24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20</a:t>
            </a:r>
            <a:r>
              <a:rPr lang="zh-CN" altLang="en-US" sz="24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年代。最明显的是，不会再有新王朝诞生了，大大小小的王朝的坚实基础</a:t>
            </a:r>
            <a:r>
              <a:rPr lang="en-US" altLang="zh-CN" sz="24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——</a:t>
            </a:r>
            <a:r>
              <a:rPr lang="zh-CN" altLang="en-US" sz="2400" b="1" kern="1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帝制儒学消亡了</a:t>
            </a:r>
            <a:r>
              <a:rPr lang="zh-CN" altLang="en-US" sz="24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。中国面对着一种新的帝制，从而激发出了一种</a:t>
            </a:r>
            <a:r>
              <a:rPr lang="zh-CN" altLang="en-US" sz="2400" b="1" kern="1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新的国家主权感。</a:t>
            </a:r>
            <a:r>
              <a:rPr lang="zh-CN" altLang="en-US" sz="24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（沙培德</a:t>
            </a:r>
            <a:r>
              <a:rPr lang="en-US" altLang="zh-CN" sz="24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24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战争与革命交织的近代中国</a:t>
            </a:r>
            <a:r>
              <a:rPr lang="en-US" altLang="zh-CN" sz="24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24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第</a:t>
            </a:r>
            <a:r>
              <a:rPr lang="en-US" altLang="zh-CN" sz="24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100</a:t>
            </a:r>
            <a:r>
              <a:rPr lang="zh-CN" altLang="en-US" sz="24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页。）</a:t>
            </a:r>
            <a:endParaRPr lang="zh-CN" altLang="zh-CN" sz="2400" b="1" kern="100" dirty="0"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A098571F-9FC0-4097-B034-7B38DDAAFEA2}"/>
              </a:ext>
            </a:extLst>
          </p:cNvPr>
          <p:cNvSpPr/>
          <p:nvPr/>
        </p:nvSpPr>
        <p:spPr>
          <a:xfrm>
            <a:off x="735593" y="0"/>
            <a:ext cx="6785170" cy="8241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核心概念：北洋军阀与新文化运动</a:t>
            </a:r>
            <a:endParaRPr lang="en-US" altLang="zh-CN" sz="28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63234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DEBDC5C9-B192-4CD9-AD4C-F56907D26349}"/>
              </a:ext>
            </a:extLst>
          </p:cNvPr>
          <p:cNvSpPr/>
          <p:nvPr/>
        </p:nvSpPr>
        <p:spPr>
          <a:xfrm>
            <a:off x="271130" y="1059976"/>
            <a:ext cx="860174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 algn="just">
              <a:spcAft>
                <a:spcPts val="0"/>
              </a:spcAft>
            </a:pPr>
            <a:r>
              <a:rPr lang="en-US" altLang="zh-CN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</a:t>
            </a:r>
            <a:r>
              <a:rPr lang="zh-CN" altLang="zh-CN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“新文化运动”这个名词，现在我们社会里很流行；究竟新文化的内容是些什么，倘然不明白他的内容，会不会有因误解及缺点而发生流弊的危险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。</a:t>
            </a:r>
            <a:r>
              <a:rPr lang="zh-CN" altLang="zh-CN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（陈独秀《新文化运动是什么》，《新青年》第</a:t>
            </a:r>
            <a:r>
              <a:rPr lang="en-US" altLang="zh-CN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7</a:t>
            </a:r>
            <a:r>
              <a:rPr lang="zh-CN" altLang="zh-CN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卷</a:t>
            </a:r>
            <a:r>
              <a:rPr lang="en-US" altLang="zh-CN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zh-CN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号）</a:t>
            </a:r>
            <a:endParaRPr lang="en-US" altLang="zh-CN" sz="2800" b="1" kern="100" dirty="0"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A098571F-9FC0-4097-B034-7B38DDAAFEA2}"/>
              </a:ext>
            </a:extLst>
          </p:cNvPr>
          <p:cNvSpPr/>
          <p:nvPr/>
        </p:nvSpPr>
        <p:spPr>
          <a:xfrm>
            <a:off x="788756" y="110964"/>
            <a:ext cx="6785170" cy="8241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核心概念：新文化运动</a:t>
            </a:r>
            <a:endParaRPr lang="en-US" altLang="zh-CN" sz="28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E8A644BD-4A1D-4485-B6AA-6EDB2C130264}"/>
              </a:ext>
            </a:extLst>
          </p:cNvPr>
          <p:cNvSpPr/>
          <p:nvPr/>
        </p:nvSpPr>
        <p:spPr>
          <a:xfrm>
            <a:off x="154171" y="5615175"/>
            <a:ext cx="86017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 algn="just">
              <a:spcAft>
                <a:spcPts val="0"/>
              </a:spcAft>
            </a:pPr>
            <a:r>
              <a:rPr lang="zh-CN" altLang="en-US" sz="2800" b="1" kern="10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“这场运动所涉及的内容远比辛亥革命时期更为广泛和深刻。”</a:t>
            </a:r>
            <a:endParaRPr lang="zh-CN" altLang="zh-CN" sz="2800" b="1" kern="100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37884FE7-EA7E-4FEB-A9C3-8280D246F8D2}"/>
              </a:ext>
            </a:extLst>
          </p:cNvPr>
          <p:cNvSpPr/>
          <p:nvPr/>
        </p:nvSpPr>
        <p:spPr>
          <a:xfrm>
            <a:off x="271130" y="3125610"/>
            <a:ext cx="860174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 algn="just">
              <a:spcAft>
                <a:spcPts val="0"/>
              </a:spcAft>
            </a:pPr>
            <a:r>
              <a:rPr lang="en-US" altLang="zh-CN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1915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年至</a:t>
            </a:r>
            <a:r>
              <a:rPr lang="en-US" altLang="zh-CN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1918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年，为新文化运动的第一期，几乎是倾全力于思想解放；</a:t>
            </a:r>
            <a:r>
              <a:rPr lang="en-US" altLang="zh-CN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1919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至</a:t>
            </a:r>
            <a:r>
              <a:rPr lang="en-US" altLang="zh-CN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1921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年，为第二期，几乎是倾全力于宣扬西方思想，凡是中国所无，前未之闻的学说主义，无不视为救世良药，尽量输入，一律欢迎。（郭廷以</a:t>
            </a:r>
            <a:r>
              <a:rPr lang="en-US" altLang="zh-CN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近代中国史纲</a:t>
            </a:r>
            <a:r>
              <a:rPr lang="en-US" altLang="zh-CN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第</a:t>
            </a:r>
            <a:r>
              <a:rPr lang="en-US" altLang="zh-CN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359</a:t>
            </a:r>
            <a:r>
              <a:rPr lang="zh-CN" altLang="en-US" sz="2800" b="1" kern="100" dirty="0"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页。）</a:t>
            </a:r>
            <a:endParaRPr lang="en-US" altLang="zh-CN" sz="2800" b="1" kern="100" dirty="0"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9799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AF60F164-4394-4839-B8F3-28B78DF7DC0F}"/>
              </a:ext>
            </a:extLst>
          </p:cNvPr>
          <p:cNvSpPr/>
          <p:nvPr/>
        </p:nvSpPr>
        <p:spPr>
          <a:xfrm>
            <a:off x="331556" y="1946476"/>
            <a:ext cx="6785170" cy="8241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初高中知识之间的关系</a:t>
            </a:r>
            <a:endParaRPr lang="en-US" altLang="zh-CN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A098571F-9FC0-4097-B034-7B38DDAAFEA2}"/>
              </a:ext>
            </a:extLst>
          </p:cNvPr>
          <p:cNvSpPr/>
          <p:nvPr/>
        </p:nvSpPr>
        <p:spPr>
          <a:xfrm>
            <a:off x="331556" y="1122340"/>
            <a:ext cx="6785170" cy="8241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核心概念：北洋军阀与新文化运动</a:t>
            </a:r>
            <a:endParaRPr lang="en-US" altLang="zh-CN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236F9278-6934-4F61-BC44-741F3C7A60E3}"/>
              </a:ext>
            </a:extLst>
          </p:cNvPr>
          <p:cNvSpPr/>
          <p:nvPr/>
        </p:nvSpPr>
        <p:spPr>
          <a:xfrm>
            <a:off x="-4963" y="245045"/>
            <a:ext cx="89644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zh-CN" altLang="en-US" sz="3200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思考二：我们可以用何种方式整合此阶段史实</a:t>
            </a:r>
            <a:r>
              <a:rPr lang="zh-CN" altLang="zh-CN" sz="3200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？</a:t>
            </a:r>
            <a:endParaRPr lang="zh-CN" altLang="en-US" sz="3200" dirty="0">
              <a:solidFill>
                <a:srgbClr val="FF0000"/>
              </a:solidFill>
              <a:latin typeface="华文新魏" pitchFamily="2" charset="-122"/>
              <a:ea typeface="华文新魏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57295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CE58E3F4-40D8-46EC-ABB0-C34FEE3CC67A}"/>
              </a:ext>
            </a:extLst>
          </p:cNvPr>
          <p:cNvSpPr/>
          <p:nvPr/>
        </p:nvSpPr>
        <p:spPr>
          <a:xfrm>
            <a:off x="217564" y="105816"/>
            <a:ext cx="896448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zh-CN" altLang="en-US" sz="3200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思考三：我们可以用何种逻辑呈现知识之间的联系</a:t>
            </a:r>
            <a:r>
              <a:rPr lang="zh-CN" altLang="zh-CN" sz="3200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？</a:t>
            </a:r>
            <a:endParaRPr lang="zh-CN" altLang="en-US" sz="3200" dirty="0">
              <a:solidFill>
                <a:srgbClr val="FF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id="{759E0EED-3369-4841-92F3-7C1913FC07FF}"/>
              </a:ext>
            </a:extLst>
          </p:cNvPr>
          <p:cNvGrpSpPr/>
          <p:nvPr/>
        </p:nvGrpSpPr>
        <p:grpSpPr>
          <a:xfrm>
            <a:off x="381479" y="1177194"/>
            <a:ext cx="8578046" cy="5233740"/>
            <a:chOff x="-247116" y="-21387"/>
            <a:chExt cx="5675319" cy="3194186"/>
          </a:xfrm>
        </p:grpSpPr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id="{60CC393E-B56D-4C2D-8F47-F95A331E698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-247116" y="-21387"/>
              <a:ext cx="5675319" cy="3194186"/>
              <a:chOff x="2414" y="627"/>
              <a:chExt cx="7464" cy="4929"/>
            </a:xfrm>
          </p:grpSpPr>
          <p:sp>
            <p:nvSpPr>
              <p:cNvPr id="15" name="Text Box 3">
                <a:extLst>
                  <a:ext uri="{FF2B5EF4-FFF2-40B4-BE49-F238E27FC236}">
                    <a16:creationId xmlns:a16="http://schemas.microsoft.com/office/drawing/2014/main" id="{74A1F3EA-8482-4F98-972D-13495B4E5DE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455" y="1100"/>
                <a:ext cx="1784" cy="652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indent="133350" algn="just">
                  <a:spcAft>
                    <a:spcPts val="0"/>
                  </a:spcAft>
                </a:pPr>
                <a:r>
                  <a:rPr lang="en-US" altLang="zh-CN" sz="2000" b="1" kern="100" dirty="0">
                    <a:solidFill>
                      <a:srgbClr val="FF0000"/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 【</a:t>
                </a:r>
                <a:r>
                  <a:rPr lang="zh-CN" altLang="en-US" sz="2000" b="1" kern="1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通览背景</a:t>
                </a:r>
                <a:r>
                  <a:rPr lang="en-US" altLang="zh-CN" sz="2000" b="1" kern="100" dirty="0">
                    <a:solidFill>
                      <a:srgbClr val="FF0000"/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】 </a:t>
                </a:r>
              </a:p>
              <a:p>
                <a:pPr indent="133350" algn="just">
                  <a:spcAft>
                    <a:spcPts val="0"/>
                  </a:spcAft>
                </a:pPr>
                <a:r>
                  <a:rPr lang="zh-CN" altLang="en-US" sz="2000" b="1" kern="100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 新青年之“困”</a:t>
                </a:r>
                <a:endParaRPr lang="zh-CN" sz="2000" b="1" kern="100" dirty="0">
                  <a:solidFill>
                    <a:srgbClr val="FF0000"/>
                  </a:solidFill>
                  <a:effectLst/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  <p:sp>
            <p:nvSpPr>
              <p:cNvPr id="16" name="Text Box 4">
                <a:extLst>
                  <a:ext uri="{FF2B5EF4-FFF2-40B4-BE49-F238E27FC236}">
                    <a16:creationId xmlns:a16="http://schemas.microsoft.com/office/drawing/2014/main" id="{A4768291-4A56-4B78-9EEA-540A8C5E496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720" y="898"/>
                <a:ext cx="3095" cy="1061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prstDash val="sysDot"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indent="266700" algn="just">
                  <a:spcAft>
                    <a:spcPts val="0"/>
                  </a:spcAft>
                </a:pPr>
                <a:r>
                  <a:rPr lang="zh-CN" sz="2000" b="1" kern="100" dirty="0"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出示陈独秀写给友人的信，引发学生关注青年之“困”，</a:t>
                </a:r>
                <a:r>
                  <a:rPr lang="zh-CN" altLang="en-US" sz="2000" b="1" kern="100" dirty="0"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由此分析社会政治、经济背景</a:t>
                </a:r>
                <a:r>
                  <a:rPr lang="zh-CN" altLang="en-US" sz="2000" b="1" kern="100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。</a:t>
                </a:r>
                <a:endParaRPr lang="zh-CN" sz="2000" b="1" kern="100" dirty="0">
                  <a:effectLst/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  <p:sp>
            <p:nvSpPr>
              <p:cNvPr id="17" name="Text Box 5">
                <a:extLst>
                  <a:ext uri="{FF2B5EF4-FFF2-40B4-BE49-F238E27FC236}">
                    <a16:creationId xmlns:a16="http://schemas.microsoft.com/office/drawing/2014/main" id="{907A7E51-B2BE-4B77-8AF6-6ECF60E45CA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455" y="2659"/>
                <a:ext cx="1988" cy="755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zh-CN" sz="2000" b="1" kern="100" dirty="0">
                    <a:solidFill>
                      <a:srgbClr val="FF0000"/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【</a:t>
                </a:r>
                <a:r>
                  <a:rPr lang="zh-CN" altLang="en-US" sz="2000" b="1" kern="100" dirty="0">
                    <a:solidFill>
                      <a:srgbClr val="FF0000"/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聚焦思想</a:t>
                </a:r>
                <a:r>
                  <a:rPr lang="zh-CN" sz="2000" b="1" kern="100" dirty="0">
                    <a:solidFill>
                      <a:srgbClr val="FF0000"/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】</a:t>
                </a:r>
              </a:p>
              <a:p>
                <a:pPr algn="just">
                  <a:spcAft>
                    <a:spcPts val="0"/>
                  </a:spcAft>
                </a:pPr>
                <a:r>
                  <a:rPr lang="en-US" altLang="zh-CN" sz="2000" b="1" kern="100" dirty="0">
                    <a:solidFill>
                      <a:srgbClr val="FF0000"/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    </a:t>
                </a:r>
                <a:r>
                  <a:rPr lang="zh-CN" sz="2000" b="1" kern="100" dirty="0">
                    <a:solidFill>
                      <a:srgbClr val="FF0000"/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新文化之“新”</a:t>
                </a:r>
              </a:p>
            </p:txBody>
          </p:sp>
          <p:sp>
            <p:nvSpPr>
              <p:cNvPr id="18" name="Text Box 6">
                <a:extLst>
                  <a:ext uri="{FF2B5EF4-FFF2-40B4-BE49-F238E27FC236}">
                    <a16:creationId xmlns:a16="http://schemas.microsoft.com/office/drawing/2014/main" id="{ED7CC365-4B4F-4A40-AC39-B5A5AEE48FC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805" y="2422"/>
                <a:ext cx="2937" cy="1275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prstDash val="sysDot"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indent="266700" algn="just">
                  <a:spcAft>
                    <a:spcPts val="0"/>
                  </a:spcAft>
                </a:pPr>
                <a:r>
                  <a:rPr lang="zh-CN" sz="2000" b="1" kern="100" dirty="0"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基于《新青年》发展历程，梳理新文化运动的基本史实；</a:t>
                </a:r>
                <a:r>
                  <a:rPr lang="zh-CN" altLang="en-US" sz="2000" b="1" kern="100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认识新文化运动的作用和</a:t>
                </a:r>
                <a:r>
                  <a:rPr lang="zh-CN" sz="2000" b="1" kern="100" dirty="0"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地位。</a:t>
                </a:r>
              </a:p>
            </p:txBody>
          </p:sp>
          <p:sp>
            <p:nvSpPr>
              <p:cNvPr id="19" name="Text Box 7">
                <a:extLst>
                  <a:ext uri="{FF2B5EF4-FFF2-40B4-BE49-F238E27FC236}">
                    <a16:creationId xmlns:a16="http://schemas.microsoft.com/office/drawing/2014/main" id="{0C1C211E-E9D5-433E-B35C-1C3802EA4A8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414" y="4501"/>
                <a:ext cx="1988" cy="736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zh-CN" sz="2000" b="1" kern="100" dirty="0">
                    <a:solidFill>
                      <a:srgbClr val="FF0000"/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【</a:t>
                </a:r>
                <a:r>
                  <a:rPr lang="zh-CN" altLang="en-US" sz="2000" b="1" kern="100" dirty="0">
                    <a:solidFill>
                      <a:srgbClr val="FF0000"/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透视内涵</a:t>
                </a:r>
                <a:r>
                  <a:rPr lang="zh-CN" sz="2000" b="1" kern="100" dirty="0">
                    <a:solidFill>
                      <a:srgbClr val="FF0000"/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】</a:t>
                </a:r>
              </a:p>
              <a:p>
                <a:pPr indent="133350" algn="just">
                  <a:spcAft>
                    <a:spcPts val="0"/>
                  </a:spcAft>
                </a:pPr>
                <a:r>
                  <a:rPr lang="zh-CN" sz="2000" b="1" kern="100" dirty="0">
                    <a:solidFill>
                      <a:srgbClr val="FF0000"/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新</a:t>
                </a:r>
                <a:r>
                  <a:rPr lang="zh-CN" altLang="en-US" sz="2000" b="1" kern="100" dirty="0">
                    <a:solidFill>
                      <a:srgbClr val="FF0000"/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方向</a:t>
                </a:r>
                <a:r>
                  <a:rPr lang="zh-CN" sz="2000" b="1" kern="100" dirty="0">
                    <a:solidFill>
                      <a:srgbClr val="FF0000"/>
                    </a:solidFill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之“新”</a:t>
                </a:r>
              </a:p>
            </p:txBody>
          </p:sp>
          <p:sp>
            <p:nvSpPr>
              <p:cNvPr id="20" name="Text Box 8">
                <a:extLst>
                  <a:ext uri="{FF2B5EF4-FFF2-40B4-BE49-F238E27FC236}">
                    <a16:creationId xmlns:a16="http://schemas.microsoft.com/office/drawing/2014/main" id="{827F013F-6808-4B75-8551-24CB67A7DDB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833" y="4246"/>
                <a:ext cx="2855" cy="131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prstDash val="sysDot"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indent="266700" algn="just"/>
                <a:r>
                  <a:rPr lang="zh-CN" altLang="zh-CN" sz="2000" b="1" kern="100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将</a:t>
                </a:r>
                <a:r>
                  <a:rPr lang="zh-CN" altLang="en-US" sz="2000" b="1" kern="100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本阶段历史置于近代中国发展近代化的线索</a:t>
                </a:r>
                <a:r>
                  <a:rPr lang="zh-CN" altLang="zh-CN" sz="2000" b="1" kern="100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之中，认识其推动思想文化革新、解放思想方面的重大意义。</a:t>
                </a:r>
              </a:p>
            </p:txBody>
          </p:sp>
          <p:grpSp>
            <p:nvGrpSpPr>
              <p:cNvPr id="23" name="Group 11">
                <a:extLst>
                  <a:ext uri="{FF2B5EF4-FFF2-40B4-BE49-F238E27FC236}">
                    <a16:creationId xmlns:a16="http://schemas.microsoft.com/office/drawing/2014/main" id="{7CBB759B-FD7F-4DA7-BFF8-A7DD48C40A6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852" y="944"/>
                <a:ext cx="2026" cy="4458"/>
                <a:chOff x="7852" y="944"/>
                <a:chExt cx="2026" cy="4458"/>
              </a:xfrm>
            </p:grpSpPr>
            <p:sp>
              <p:nvSpPr>
                <p:cNvPr id="33" name="AutoShape 12">
                  <a:extLst>
                    <a:ext uri="{FF2B5EF4-FFF2-40B4-BE49-F238E27FC236}">
                      <a16:creationId xmlns:a16="http://schemas.microsoft.com/office/drawing/2014/main" id="{95B251A0-15C2-4C40-99B6-9A7156D00AB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879" y="944"/>
                  <a:ext cx="1999" cy="1003"/>
                </a:xfrm>
                <a:prstGeom prst="parallelogram">
                  <a:avLst>
                    <a:gd name="adj" fmla="val 70823"/>
                  </a:avLst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endParaRPr lang="zh-CN" altLang="en-US" sz="4000" b="1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4" name="Text Box 13">
                  <a:extLst>
                    <a:ext uri="{FF2B5EF4-FFF2-40B4-BE49-F238E27FC236}">
                      <a16:creationId xmlns:a16="http://schemas.microsoft.com/office/drawing/2014/main" id="{1CA70A95-0A42-4E9D-9A2D-1584E068B186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8377" y="960"/>
                  <a:ext cx="1260" cy="74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algn="just">
                    <a:spcAft>
                      <a:spcPts val="0"/>
                    </a:spcAft>
                  </a:pPr>
                  <a:r>
                    <a:rPr lang="zh-CN" sz="2000" b="1" kern="100" dirty="0">
                      <a:effectLst/>
                      <a:latin typeface="微软雅黑" panose="020B0503020204020204" pitchFamily="34" charset="-122"/>
                      <a:ea typeface="微软雅黑" panose="020B0503020204020204" pitchFamily="34" charset="-122"/>
                      <a:cs typeface="Times New Roman" panose="02020603050405020304" pitchFamily="18" charset="0"/>
                    </a:rPr>
                    <a:t>以小见大</a:t>
                  </a:r>
                </a:p>
                <a:p>
                  <a:pPr algn="just">
                    <a:spcAft>
                      <a:spcPts val="0"/>
                    </a:spcAft>
                  </a:pPr>
                  <a:r>
                    <a:rPr lang="zh-CN" altLang="en-US" sz="2000" b="1" kern="100" dirty="0">
                      <a:latin typeface="微软雅黑" panose="020B0503020204020204" pitchFamily="34" charset="-122"/>
                      <a:ea typeface="微软雅黑" panose="020B0503020204020204" pitchFamily="34" charset="-122"/>
                      <a:cs typeface="Times New Roman" panose="02020603050405020304" pitchFamily="18" charset="0"/>
                    </a:rPr>
                    <a:t>分析背景</a:t>
                  </a:r>
                  <a:endParaRPr lang="en-US" altLang="zh-CN" sz="2000" b="1" kern="100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pitchFamily="18" charset="0"/>
                  </a:endParaRPr>
                </a:p>
                <a:p>
                  <a:pPr algn="just">
                    <a:spcAft>
                      <a:spcPts val="0"/>
                    </a:spcAft>
                  </a:pPr>
                  <a:r>
                    <a:rPr lang="zh-CN" altLang="en-US" sz="2000" b="1" kern="100" dirty="0">
                      <a:effectLst/>
                      <a:latin typeface="微软雅黑" panose="020B0503020204020204" pitchFamily="34" charset="-122"/>
                      <a:ea typeface="微软雅黑" panose="020B0503020204020204" pitchFamily="34" charset="-122"/>
                      <a:cs typeface="Times New Roman" panose="02020603050405020304" pitchFamily="18" charset="0"/>
                    </a:rPr>
                    <a:t>归纳特点</a:t>
                  </a:r>
                  <a:endParaRPr lang="zh-CN" sz="2000" b="1" kern="100" dirty="0"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pitchFamily="18" charset="0"/>
                  </a:endParaRPr>
                </a:p>
                <a:p>
                  <a:pPr algn="just">
                    <a:spcAft>
                      <a:spcPts val="0"/>
                    </a:spcAft>
                  </a:pPr>
                  <a:r>
                    <a:rPr lang="en-US" sz="2000" b="1" kern="100" dirty="0">
                      <a:effectLst/>
                      <a:latin typeface="微软雅黑" panose="020B0503020204020204" pitchFamily="34" charset="-122"/>
                      <a:ea typeface="微软雅黑" panose="020B0503020204020204" pitchFamily="34" charset="-122"/>
                      <a:cs typeface="Times New Roman" panose="02020603050405020304" pitchFamily="18" charset="0"/>
                    </a:rPr>
                    <a:t> </a:t>
                  </a:r>
                  <a:endParaRPr lang="zh-CN" sz="2000" b="1" kern="100" dirty="0"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35" name="AutoShape 14">
                  <a:extLst>
                    <a:ext uri="{FF2B5EF4-FFF2-40B4-BE49-F238E27FC236}">
                      <a16:creationId xmlns:a16="http://schemas.microsoft.com/office/drawing/2014/main" id="{9CDD88C0-D6ED-444E-B3DD-402AC9F694E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852" y="2447"/>
                  <a:ext cx="1999" cy="1134"/>
                </a:xfrm>
                <a:prstGeom prst="parallelogram">
                  <a:avLst>
                    <a:gd name="adj" fmla="val 50412"/>
                  </a:avLst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endParaRPr lang="zh-CN" altLang="en-US" sz="4000" b="1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6" name="AutoShape 15">
                  <a:extLst>
                    <a:ext uri="{FF2B5EF4-FFF2-40B4-BE49-F238E27FC236}">
                      <a16:creationId xmlns:a16="http://schemas.microsoft.com/office/drawing/2014/main" id="{8AF74052-8A0A-401A-A3E0-935EA5C3F36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907" y="4314"/>
                  <a:ext cx="1944" cy="1088"/>
                </a:xfrm>
                <a:prstGeom prst="parallelogram">
                  <a:avLst>
                    <a:gd name="adj" fmla="val 32099"/>
                  </a:avLst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endParaRPr lang="zh-CN" altLang="en-US" sz="4000" b="1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8" name="Text Box 17">
                  <a:extLst>
                    <a:ext uri="{FF2B5EF4-FFF2-40B4-BE49-F238E27FC236}">
                      <a16:creationId xmlns:a16="http://schemas.microsoft.com/office/drawing/2014/main" id="{08034247-C355-4CCA-8D23-803189011A06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8344" y="2490"/>
                  <a:ext cx="1252" cy="134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algn="just">
                    <a:spcAft>
                      <a:spcPts val="0"/>
                    </a:spcAft>
                  </a:pPr>
                  <a:r>
                    <a:rPr lang="zh-CN" sz="2000" b="1" kern="100" dirty="0">
                      <a:effectLst/>
                      <a:latin typeface="微软雅黑" panose="020B0503020204020204" pitchFamily="34" charset="-122"/>
                      <a:ea typeface="微软雅黑" panose="020B0503020204020204" pitchFamily="34" charset="-122"/>
                      <a:cs typeface="Times New Roman" panose="02020603050405020304" pitchFamily="18" charset="0"/>
                    </a:rPr>
                    <a:t>由表及里</a:t>
                  </a:r>
                  <a:endParaRPr lang="zh-CN" sz="2400" b="1" kern="100" dirty="0"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pitchFamily="18" charset="0"/>
                  </a:endParaRPr>
                </a:p>
                <a:p>
                  <a:pPr algn="just">
                    <a:spcAft>
                      <a:spcPts val="0"/>
                    </a:spcAft>
                  </a:pPr>
                  <a:r>
                    <a:rPr lang="zh-CN" sz="2000" b="1" kern="100" dirty="0">
                      <a:effectLst/>
                      <a:latin typeface="微软雅黑" panose="020B0503020204020204" pitchFamily="34" charset="-122"/>
                      <a:ea typeface="微软雅黑" panose="020B0503020204020204" pitchFamily="34" charset="-122"/>
                      <a:cs typeface="Times New Roman" panose="02020603050405020304" pitchFamily="18" charset="0"/>
                    </a:rPr>
                    <a:t>明晰内容</a:t>
                  </a:r>
                  <a:endParaRPr lang="zh-CN" sz="2400" b="1" kern="100" dirty="0"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pitchFamily="18" charset="0"/>
                  </a:endParaRPr>
                </a:p>
                <a:p>
                  <a:pPr algn="just">
                    <a:spcAft>
                      <a:spcPts val="0"/>
                    </a:spcAft>
                  </a:pPr>
                  <a:r>
                    <a:rPr lang="zh-CN" altLang="en-US" sz="2000" b="1" kern="100" dirty="0">
                      <a:latin typeface="微软雅黑" panose="020B0503020204020204" pitchFamily="34" charset="-122"/>
                      <a:ea typeface="微软雅黑" panose="020B0503020204020204" pitchFamily="34" charset="-122"/>
                      <a:cs typeface="Times New Roman" panose="02020603050405020304" pitchFamily="18" charset="0"/>
                    </a:rPr>
                    <a:t>理解</a:t>
                  </a:r>
                  <a:r>
                    <a:rPr lang="zh-CN" sz="2000" b="1" kern="100" dirty="0">
                      <a:effectLst/>
                      <a:latin typeface="微软雅黑" panose="020B0503020204020204" pitchFamily="34" charset="-122"/>
                      <a:ea typeface="微软雅黑" panose="020B0503020204020204" pitchFamily="34" charset="-122"/>
                      <a:cs typeface="Times New Roman" panose="02020603050405020304" pitchFamily="18" charset="0"/>
                    </a:rPr>
                    <a:t>作用</a:t>
                  </a:r>
                </a:p>
              </p:txBody>
            </p:sp>
            <p:sp>
              <p:nvSpPr>
                <p:cNvPr id="39" name="Text Box 18">
                  <a:extLst>
                    <a:ext uri="{FF2B5EF4-FFF2-40B4-BE49-F238E27FC236}">
                      <a16:creationId xmlns:a16="http://schemas.microsoft.com/office/drawing/2014/main" id="{51F472E8-E69D-4902-A482-02CC4BF17372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8317" y="4367"/>
                  <a:ext cx="1382" cy="101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pPr algn="just">
                    <a:spcAft>
                      <a:spcPts val="0"/>
                    </a:spcAft>
                  </a:pPr>
                  <a:r>
                    <a:rPr lang="zh-CN" sz="2000" b="1" kern="100" dirty="0">
                      <a:effectLst/>
                      <a:latin typeface="微软雅黑" panose="020B0503020204020204" pitchFamily="34" charset="-122"/>
                      <a:ea typeface="微软雅黑" panose="020B0503020204020204" pitchFamily="34" charset="-122"/>
                      <a:cs typeface="Times New Roman" panose="02020603050405020304" pitchFamily="18" charset="0"/>
                    </a:rPr>
                    <a:t>由浅入深</a:t>
                  </a:r>
                </a:p>
                <a:p>
                  <a:pPr algn="just">
                    <a:spcAft>
                      <a:spcPts val="0"/>
                    </a:spcAft>
                  </a:pPr>
                  <a:r>
                    <a:rPr lang="zh-CN" altLang="en-US" sz="2000" b="1" kern="100" dirty="0">
                      <a:latin typeface="微软雅黑" panose="020B0503020204020204" pitchFamily="34" charset="-122"/>
                      <a:ea typeface="微软雅黑" panose="020B0503020204020204" pitchFamily="34" charset="-122"/>
                      <a:cs typeface="Times New Roman" panose="02020603050405020304" pitchFamily="18" charset="0"/>
                    </a:rPr>
                    <a:t>探究价值 </a:t>
                  </a:r>
                  <a:endParaRPr lang="en-US" altLang="zh-CN" sz="2000" b="1" kern="100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pitchFamily="18" charset="0"/>
                  </a:endParaRPr>
                </a:p>
                <a:p>
                  <a:pPr algn="just">
                    <a:spcAft>
                      <a:spcPts val="0"/>
                    </a:spcAft>
                  </a:pPr>
                  <a:r>
                    <a:rPr lang="zh-CN" altLang="en-US" sz="2000" b="1" kern="100" dirty="0">
                      <a:effectLst/>
                      <a:latin typeface="微软雅黑" panose="020B0503020204020204" pitchFamily="34" charset="-122"/>
                      <a:ea typeface="微软雅黑" panose="020B0503020204020204" pitchFamily="34" charset="-122"/>
                      <a:cs typeface="Times New Roman" panose="02020603050405020304" pitchFamily="18" charset="0"/>
                    </a:rPr>
                    <a:t>深化认识</a:t>
                  </a:r>
                  <a:endParaRPr lang="zh-CN" sz="2000" b="1" kern="100" dirty="0">
                    <a:effectLst/>
                    <a:latin typeface="微软雅黑" panose="020B0503020204020204" pitchFamily="34" charset="-122"/>
                    <a:ea typeface="微软雅黑" panose="020B0503020204020204" pitchFamily="34" charset="-122"/>
                    <a:cs typeface="Times New Roman" panose="02020603050405020304" pitchFamily="18" charset="0"/>
                  </a:endParaRPr>
                </a:p>
              </p:txBody>
            </p:sp>
          </p:grpSp>
          <p:cxnSp>
            <p:nvCxnSpPr>
              <p:cNvPr id="24" name="Line 23">
                <a:extLst>
                  <a:ext uri="{FF2B5EF4-FFF2-40B4-BE49-F238E27FC236}">
                    <a16:creationId xmlns:a16="http://schemas.microsoft.com/office/drawing/2014/main" id="{E3F5D81B-39AE-4B5D-B88B-D4BB247354E1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3440" y="1855"/>
                <a:ext cx="0" cy="68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5" name="Line 24">
                <a:extLst>
                  <a:ext uri="{FF2B5EF4-FFF2-40B4-BE49-F238E27FC236}">
                    <a16:creationId xmlns:a16="http://schemas.microsoft.com/office/drawing/2014/main" id="{9A33E488-4000-4507-9252-74901DD8D388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3424" y="3414"/>
                <a:ext cx="0" cy="98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7" name="Line 30">
                <a:extLst>
                  <a:ext uri="{FF2B5EF4-FFF2-40B4-BE49-F238E27FC236}">
                    <a16:creationId xmlns:a16="http://schemas.microsoft.com/office/drawing/2014/main" id="{50E9A72A-1CD8-44A0-AE95-E5AE43AAC6FE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8987" y="1975"/>
                <a:ext cx="13" cy="47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8" name="Line 31">
                <a:extLst>
                  <a:ext uri="{FF2B5EF4-FFF2-40B4-BE49-F238E27FC236}">
                    <a16:creationId xmlns:a16="http://schemas.microsoft.com/office/drawing/2014/main" id="{3729C4A2-5AB1-4996-B276-F29D9800EDB8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8992" y="3545"/>
                <a:ext cx="15" cy="688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30" name="Line 37">
                <a:extLst>
                  <a:ext uri="{FF2B5EF4-FFF2-40B4-BE49-F238E27FC236}">
                    <a16:creationId xmlns:a16="http://schemas.microsoft.com/office/drawing/2014/main" id="{03555844-CC40-4294-861D-AB27F9FDE8C5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 flipV="1">
                <a:off x="3347" y="649"/>
                <a:ext cx="5649" cy="3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31" name="Line 38">
                <a:extLst>
                  <a:ext uri="{FF2B5EF4-FFF2-40B4-BE49-F238E27FC236}">
                    <a16:creationId xmlns:a16="http://schemas.microsoft.com/office/drawing/2014/main" id="{CD84BA9F-F7A1-473B-A4C2-5350AFC51DFF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8996" y="627"/>
                <a:ext cx="0" cy="33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32" name="Line 39">
                <a:extLst>
                  <a:ext uri="{FF2B5EF4-FFF2-40B4-BE49-F238E27FC236}">
                    <a16:creationId xmlns:a16="http://schemas.microsoft.com/office/drawing/2014/main" id="{9FAD6AFE-892C-4E15-8E1A-F51C7F1176ED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3347" y="686"/>
                <a:ext cx="0" cy="468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cxnSp>
          <p:nvCxnSpPr>
            <p:cNvPr id="9" name="直接箭头连接符 8">
              <a:extLst>
                <a:ext uri="{FF2B5EF4-FFF2-40B4-BE49-F238E27FC236}">
                  <a16:creationId xmlns:a16="http://schemas.microsoft.com/office/drawing/2014/main" id="{046C76AA-B9ED-4414-A279-ED72F78788B0}"/>
                </a:ext>
              </a:extLst>
            </p:cNvPr>
            <p:cNvCxnSpPr>
              <a:cxnSpLocks/>
              <a:stCxn id="15" idx="3"/>
              <a:endCxn id="16" idx="1"/>
            </p:cNvCxnSpPr>
            <p:nvPr/>
          </p:nvCxnSpPr>
          <p:spPr>
            <a:xfrm>
              <a:off x="1140539" y="496397"/>
              <a:ext cx="365733" cy="1620"/>
            </a:xfrm>
            <a:prstGeom prst="straightConnector1">
              <a:avLst/>
            </a:prstGeom>
            <a:ln w="12700">
              <a:solidFill>
                <a:schemeClr val="tx1"/>
              </a:solidFill>
              <a:prstDash val="sysDot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箭头连接符 9">
              <a:extLst>
                <a:ext uri="{FF2B5EF4-FFF2-40B4-BE49-F238E27FC236}">
                  <a16:creationId xmlns:a16="http://schemas.microsoft.com/office/drawing/2014/main" id="{1D1742AC-244B-4BB1-AFFA-1BCA47D62DB3}"/>
                </a:ext>
              </a:extLst>
            </p:cNvPr>
            <p:cNvCxnSpPr/>
            <p:nvPr/>
          </p:nvCxnSpPr>
          <p:spPr>
            <a:xfrm>
              <a:off x="1263650" y="1524182"/>
              <a:ext cx="302340" cy="0"/>
            </a:xfrm>
            <a:prstGeom prst="straightConnector1">
              <a:avLst/>
            </a:prstGeom>
            <a:ln w="12700">
              <a:solidFill>
                <a:schemeClr val="tx1"/>
              </a:solidFill>
              <a:prstDash val="sysDot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箭头连接符 10">
              <a:extLst>
                <a:ext uri="{FF2B5EF4-FFF2-40B4-BE49-F238E27FC236}">
                  <a16:creationId xmlns:a16="http://schemas.microsoft.com/office/drawing/2014/main" id="{2B0C45A7-28F9-4D98-88FD-10510306CE48}"/>
                </a:ext>
              </a:extLst>
            </p:cNvPr>
            <p:cNvCxnSpPr/>
            <p:nvPr/>
          </p:nvCxnSpPr>
          <p:spPr>
            <a:xfrm>
              <a:off x="1263650" y="2692400"/>
              <a:ext cx="307251" cy="11303"/>
            </a:xfrm>
            <a:prstGeom prst="straightConnector1">
              <a:avLst/>
            </a:prstGeom>
            <a:ln w="12700">
              <a:solidFill>
                <a:schemeClr val="tx1"/>
              </a:solidFill>
              <a:prstDash val="sysDot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箭头连接符 11">
              <a:extLst>
                <a:ext uri="{FF2B5EF4-FFF2-40B4-BE49-F238E27FC236}">
                  <a16:creationId xmlns:a16="http://schemas.microsoft.com/office/drawing/2014/main" id="{7DCE8DB6-E7E3-49B7-8312-C59AD281CC00}"/>
                </a:ext>
              </a:extLst>
            </p:cNvPr>
            <p:cNvCxnSpPr>
              <a:cxnSpLocks/>
              <a:stCxn id="16" idx="3"/>
              <a:endCxn id="33" idx="5"/>
            </p:cNvCxnSpPr>
            <p:nvPr/>
          </p:nvCxnSpPr>
          <p:spPr>
            <a:xfrm>
              <a:off x="3859582" y="498017"/>
              <a:ext cx="298180" cy="11017"/>
            </a:xfrm>
            <a:prstGeom prst="straightConnector1">
              <a:avLst/>
            </a:prstGeom>
            <a:ln w="12700">
              <a:solidFill>
                <a:schemeClr val="tx1"/>
              </a:solidFill>
              <a:prstDash val="sysDot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箭头连接符 12">
              <a:extLst>
                <a:ext uri="{FF2B5EF4-FFF2-40B4-BE49-F238E27FC236}">
                  <a16:creationId xmlns:a16="http://schemas.microsoft.com/office/drawing/2014/main" id="{FAB6581C-6EFD-47B5-A2BC-68CBBEB5941E}"/>
                </a:ext>
              </a:extLst>
            </p:cNvPr>
            <p:cNvCxnSpPr/>
            <p:nvPr/>
          </p:nvCxnSpPr>
          <p:spPr>
            <a:xfrm flipV="1">
              <a:off x="3797992" y="1481585"/>
              <a:ext cx="297043" cy="1"/>
            </a:xfrm>
            <a:prstGeom prst="straightConnector1">
              <a:avLst/>
            </a:prstGeom>
            <a:ln w="12700">
              <a:solidFill>
                <a:schemeClr val="tx1"/>
              </a:solidFill>
              <a:prstDash val="sysDot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箭头连接符 13">
              <a:extLst>
                <a:ext uri="{FF2B5EF4-FFF2-40B4-BE49-F238E27FC236}">
                  <a16:creationId xmlns:a16="http://schemas.microsoft.com/office/drawing/2014/main" id="{281525F3-A75C-48AF-88DF-73AB12C546CD}"/>
                </a:ext>
              </a:extLst>
            </p:cNvPr>
            <p:cNvCxnSpPr/>
            <p:nvPr/>
          </p:nvCxnSpPr>
          <p:spPr>
            <a:xfrm>
              <a:off x="3787347" y="2773072"/>
              <a:ext cx="287460" cy="0"/>
            </a:xfrm>
            <a:prstGeom prst="straightConnector1">
              <a:avLst/>
            </a:prstGeom>
            <a:ln w="12700">
              <a:solidFill>
                <a:schemeClr val="tx1"/>
              </a:solidFill>
              <a:prstDash val="sysDot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745590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4B89CF6-0E56-45AA-B2AA-17007B5783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78368" y="2349501"/>
            <a:ext cx="5552915" cy="2923359"/>
          </a:xfrm>
        </p:spPr>
        <p:txBody>
          <a:bodyPr>
            <a:normAutofit/>
          </a:bodyPr>
          <a:lstStyle/>
          <a:p>
            <a:pPr marL="0" indent="45720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百政俱废</a:t>
            </a:r>
            <a:r>
              <a:rPr lang="en-US" altLang="zh-CN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失业者盈天下。</a:t>
            </a:r>
            <a:r>
              <a:rPr lang="en-US" altLang="zh-CN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此时全国人民</a:t>
            </a:r>
            <a:r>
              <a:rPr lang="en-US" altLang="zh-CN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无不重足而立。生机断绝</a:t>
            </a:r>
            <a:r>
              <a:rPr lang="en-US" altLang="zh-CN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</a:p>
          <a:p>
            <a:pPr marL="0" indent="457200">
              <a:buNone/>
            </a:pPr>
            <a:endParaRPr lang="zh-CN" altLang="en-US" sz="3600" b="1" dirty="0"/>
          </a:p>
        </p:txBody>
      </p:sp>
      <p:sp>
        <p:nvSpPr>
          <p:cNvPr id="13" name="内容占位符 2">
            <a:extLst>
              <a:ext uri="{FF2B5EF4-FFF2-40B4-BE49-F238E27FC236}">
                <a16:creationId xmlns:a16="http://schemas.microsoft.com/office/drawing/2014/main" id="{39C802F2-9149-4E74-9A25-C0C2A3B72D13}"/>
              </a:ext>
            </a:extLst>
          </p:cNvPr>
          <p:cNvSpPr txBox="1">
            <a:spLocks/>
          </p:cNvSpPr>
          <p:nvPr/>
        </p:nvSpPr>
        <p:spPr>
          <a:xfrm>
            <a:off x="-133409" y="5272860"/>
            <a:ext cx="9144000" cy="18211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457200" algn="ctr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（如水编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:《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陈独秀书信集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》,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新华出版社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1987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年版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第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2-3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页。）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457200" algn="ctr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说明：此信为</a:t>
            </a:r>
            <a:r>
              <a:rPr lang="en-US" altLang="zh-CN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1914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年陈独秀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写给</a:t>
            </a:r>
            <a:r>
              <a:rPr lang="zh-CN" altLang="en-US" sz="24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章士钊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的信。</a:t>
            </a:r>
          </a:p>
          <a:p>
            <a:pPr marL="0" indent="457200" algn="ctr">
              <a:buFont typeface="Arial" panose="020B0604020202020204" pitchFamily="34" charset="0"/>
              <a:buNone/>
            </a:pPr>
            <a:endParaRPr lang="zh-CN" altLang="en-US" sz="3200" b="1" dirty="0"/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49245C25-A815-40A0-9882-20102603B47E}"/>
              </a:ext>
            </a:extLst>
          </p:cNvPr>
          <p:cNvGrpSpPr/>
          <p:nvPr/>
        </p:nvGrpSpPr>
        <p:grpSpPr>
          <a:xfrm>
            <a:off x="6886817" y="267891"/>
            <a:ext cx="1989324" cy="2799823"/>
            <a:chOff x="164457" y="240017"/>
            <a:chExt cx="1989324" cy="2799823"/>
          </a:xfrm>
        </p:grpSpPr>
        <p:pic>
          <p:nvPicPr>
            <p:cNvPr id="4" name="图片 3">
              <a:extLst>
                <a:ext uri="{FF2B5EF4-FFF2-40B4-BE49-F238E27FC236}">
                  <a16:creationId xmlns:a16="http://schemas.microsoft.com/office/drawing/2014/main" id="{F41245EE-F8F0-42E8-B325-A39C906BA51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20000"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4457" y="240017"/>
              <a:ext cx="1989324" cy="2527788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7" name="矩形 6">
              <a:extLst>
                <a:ext uri="{FF2B5EF4-FFF2-40B4-BE49-F238E27FC236}">
                  <a16:creationId xmlns:a16="http://schemas.microsoft.com/office/drawing/2014/main" id="{8003E37F-1048-4909-B016-3A39E17BB090}"/>
                </a:ext>
              </a:extLst>
            </p:cNvPr>
            <p:cNvSpPr/>
            <p:nvPr/>
          </p:nvSpPr>
          <p:spPr>
            <a:xfrm>
              <a:off x="820922" y="2639730"/>
              <a:ext cx="954107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陈独秀</a:t>
              </a: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id="{98F31FF7-B43D-4F97-9A67-A33AA3A426B3}"/>
              </a:ext>
            </a:extLst>
          </p:cNvPr>
          <p:cNvGrpSpPr/>
          <p:nvPr/>
        </p:nvGrpSpPr>
        <p:grpSpPr>
          <a:xfrm>
            <a:off x="96225" y="226650"/>
            <a:ext cx="2033577" cy="2872068"/>
            <a:chOff x="6998027" y="171900"/>
            <a:chExt cx="2033577" cy="2872068"/>
          </a:xfrm>
        </p:grpSpPr>
        <p:pic>
          <p:nvPicPr>
            <p:cNvPr id="6" name="图片 5">
              <a:extLst>
                <a:ext uri="{FF2B5EF4-FFF2-40B4-BE49-F238E27FC236}">
                  <a16:creationId xmlns:a16="http://schemas.microsoft.com/office/drawing/2014/main" id="{5E58DBC9-20F0-4AB9-B816-CCFAD64E911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98027" y="171900"/>
              <a:ext cx="2033577" cy="2641009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9" name="矩形 8">
              <a:extLst>
                <a:ext uri="{FF2B5EF4-FFF2-40B4-BE49-F238E27FC236}">
                  <a16:creationId xmlns:a16="http://schemas.microsoft.com/office/drawing/2014/main" id="{45C709A0-F82F-4C4D-B493-82CED31C3B3B}"/>
                </a:ext>
              </a:extLst>
            </p:cNvPr>
            <p:cNvSpPr/>
            <p:nvPr/>
          </p:nvSpPr>
          <p:spPr>
            <a:xfrm>
              <a:off x="7492652" y="2643858"/>
              <a:ext cx="954107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章士钊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551122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0" name="组合 89">
            <a:extLst>
              <a:ext uri="{FF2B5EF4-FFF2-40B4-BE49-F238E27FC236}">
                <a16:creationId xmlns:a16="http://schemas.microsoft.com/office/drawing/2014/main" id="{07F629BC-7600-49A6-A602-4A9D90DBFC94}"/>
              </a:ext>
            </a:extLst>
          </p:cNvPr>
          <p:cNvGrpSpPr/>
          <p:nvPr/>
        </p:nvGrpSpPr>
        <p:grpSpPr>
          <a:xfrm>
            <a:off x="180018" y="801660"/>
            <a:ext cx="2254838" cy="4364406"/>
            <a:chOff x="181049" y="-41597"/>
            <a:chExt cx="3006451" cy="5819209"/>
          </a:xfrm>
        </p:grpSpPr>
        <p:cxnSp>
          <p:nvCxnSpPr>
            <p:cNvPr id="5" name="直接箭头连接符 4">
              <a:extLst>
                <a:ext uri="{FF2B5EF4-FFF2-40B4-BE49-F238E27FC236}">
                  <a16:creationId xmlns:a16="http://schemas.microsoft.com/office/drawing/2014/main" id="{0DB4419C-7484-43F4-9F92-9227ABEEF2F0}"/>
                </a:ext>
              </a:extLst>
            </p:cNvPr>
            <p:cNvCxnSpPr>
              <a:cxnSpLocks/>
            </p:cNvCxnSpPr>
            <p:nvPr/>
          </p:nvCxnSpPr>
          <p:spPr>
            <a:xfrm>
              <a:off x="266476" y="1604013"/>
              <a:ext cx="2921024" cy="2496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9" name="组合 88">
              <a:extLst>
                <a:ext uri="{FF2B5EF4-FFF2-40B4-BE49-F238E27FC236}">
                  <a16:creationId xmlns:a16="http://schemas.microsoft.com/office/drawing/2014/main" id="{2BBFE0D7-D3F7-4A05-BEA4-71B38988F670}"/>
                </a:ext>
              </a:extLst>
            </p:cNvPr>
            <p:cNvGrpSpPr/>
            <p:nvPr/>
          </p:nvGrpSpPr>
          <p:grpSpPr>
            <a:xfrm>
              <a:off x="181049" y="-41597"/>
              <a:ext cx="1626846" cy="5819209"/>
              <a:chOff x="197023" y="269631"/>
              <a:chExt cx="1626846" cy="5819209"/>
            </a:xfrm>
          </p:grpSpPr>
          <p:sp>
            <p:nvSpPr>
              <p:cNvPr id="4" name="文本框 3">
                <a:extLst>
                  <a:ext uri="{FF2B5EF4-FFF2-40B4-BE49-F238E27FC236}">
                    <a16:creationId xmlns:a16="http://schemas.microsoft.com/office/drawing/2014/main" id="{F700214D-7CA2-42EF-A130-8FEAA3E38DE2}"/>
                  </a:ext>
                </a:extLst>
              </p:cNvPr>
              <p:cNvSpPr txBox="1"/>
              <p:nvPr/>
            </p:nvSpPr>
            <p:spPr>
              <a:xfrm>
                <a:off x="552270" y="2087744"/>
                <a:ext cx="702595" cy="4001096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zh-CN" altLang="en-US" sz="2100" b="1" dirty="0">
                    <a:solidFill>
                      <a:schemeClr val="tx1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袁世凯</a:t>
                </a:r>
                <a:endParaRPr lang="en-US" altLang="zh-CN" sz="2100" b="1" dirty="0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  <a:p>
                <a:r>
                  <a:rPr lang="zh-CN" altLang="en-US" sz="2100" b="1" dirty="0">
                    <a:solidFill>
                      <a:schemeClr val="tx1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就任</a:t>
                </a:r>
                <a:endParaRPr lang="en-US" altLang="zh-CN" sz="2100" b="1" dirty="0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  <a:p>
                <a:r>
                  <a:rPr lang="zh-CN" altLang="en-US" sz="2100" b="1" dirty="0">
                    <a:solidFill>
                      <a:schemeClr val="tx1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临时总统</a:t>
                </a:r>
              </a:p>
            </p:txBody>
          </p:sp>
          <p:sp>
            <p:nvSpPr>
              <p:cNvPr id="6" name="流程图: 接点 5">
                <a:extLst>
                  <a:ext uri="{FF2B5EF4-FFF2-40B4-BE49-F238E27FC236}">
                    <a16:creationId xmlns:a16="http://schemas.microsoft.com/office/drawing/2014/main" id="{731D44D4-FF97-41D5-A862-37B6441A1606}"/>
                  </a:ext>
                </a:extLst>
              </p:cNvPr>
              <p:cNvSpPr/>
              <p:nvPr/>
            </p:nvSpPr>
            <p:spPr>
              <a:xfrm>
                <a:off x="721771" y="1825246"/>
                <a:ext cx="140245" cy="145855"/>
              </a:xfrm>
              <a:prstGeom prst="flowChartConnector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sp>
            <p:nvSpPr>
              <p:cNvPr id="7" name="文本框 6">
                <a:extLst>
                  <a:ext uri="{FF2B5EF4-FFF2-40B4-BE49-F238E27FC236}">
                    <a16:creationId xmlns:a16="http://schemas.microsoft.com/office/drawing/2014/main" id="{91E808FB-1DC3-4298-BE3A-3030E462309E}"/>
                  </a:ext>
                </a:extLst>
              </p:cNvPr>
              <p:cNvSpPr txBox="1"/>
              <p:nvPr/>
            </p:nvSpPr>
            <p:spPr>
              <a:xfrm>
                <a:off x="537775" y="879489"/>
                <a:ext cx="641435" cy="984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100" dirty="0">
                    <a:latin typeface="楷体" panose="02010609060101010101" pitchFamily="49" charset="-122"/>
                    <a:ea typeface="楷体" panose="02010609060101010101" pitchFamily="49" charset="-122"/>
                  </a:rPr>
                  <a:t>3</a:t>
                </a:r>
                <a:r>
                  <a:rPr lang="zh-CN" altLang="en-US" sz="2100" dirty="0">
                    <a:latin typeface="楷体" panose="02010609060101010101" pitchFamily="49" charset="-122"/>
                    <a:ea typeface="楷体" panose="02010609060101010101" pitchFamily="49" charset="-122"/>
                  </a:rPr>
                  <a:t>月</a:t>
                </a:r>
              </a:p>
            </p:txBody>
          </p:sp>
          <p:sp>
            <p:nvSpPr>
              <p:cNvPr id="9" name="文本框 8">
                <a:extLst>
                  <a:ext uri="{FF2B5EF4-FFF2-40B4-BE49-F238E27FC236}">
                    <a16:creationId xmlns:a16="http://schemas.microsoft.com/office/drawing/2014/main" id="{37D018BD-0C5F-4084-91D2-BF9F51AC55A2}"/>
                  </a:ext>
                </a:extLst>
              </p:cNvPr>
              <p:cNvSpPr txBox="1"/>
              <p:nvPr/>
            </p:nvSpPr>
            <p:spPr>
              <a:xfrm>
                <a:off x="197023" y="269631"/>
                <a:ext cx="1626846" cy="5539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100" b="1" dirty="0">
                    <a:latin typeface="黑体" panose="02010609060101010101" pitchFamily="49" charset="-122"/>
                    <a:ea typeface="黑体" panose="02010609060101010101" pitchFamily="49" charset="-122"/>
                  </a:rPr>
                  <a:t>1912</a:t>
                </a:r>
                <a:r>
                  <a:rPr lang="zh-CN" altLang="en-US" sz="2100" b="1" dirty="0">
                    <a:latin typeface="黑体" panose="02010609060101010101" pitchFamily="49" charset="-122"/>
                    <a:ea typeface="黑体" panose="02010609060101010101" pitchFamily="49" charset="-122"/>
                  </a:rPr>
                  <a:t>年</a:t>
                </a:r>
              </a:p>
            </p:txBody>
          </p:sp>
        </p:grpSp>
      </p:grpSp>
      <p:sp>
        <p:nvSpPr>
          <p:cNvPr id="3" name="矩形 2">
            <a:extLst>
              <a:ext uri="{FF2B5EF4-FFF2-40B4-BE49-F238E27FC236}">
                <a16:creationId xmlns:a16="http://schemas.microsoft.com/office/drawing/2014/main" id="{4C21F9F8-2C65-4F9E-83D7-FB8FCD135E1E}"/>
              </a:ext>
            </a:extLst>
          </p:cNvPr>
          <p:cNvSpPr/>
          <p:nvPr/>
        </p:nvSpPr>
        <p:spPr>
          <a:xfrm>
            <a:off x="2901505" y="994980"/>
            <a:ext cx="574881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“世凯深愿竭其能力，发扬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共和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精神，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涤荡专制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之瑕秽。谨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守约法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，依国民之愿望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indent="457200"/>
            <a:r>
              <a:rPr lang="zh-CN" altLang="en-US" sz="2400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6" name="矩形 45">
            <a:extLst>
              <a:ext uri="{FF2B5EF4-FFF2-40B4-BE49-F238E27FC236}">
                <a16:creationId xmlns:a16="http://schemas.microsoft.com/office/drawing/2014/main" id="{75FAA054-68CB-4400-BB01-C6022F7B7C96}"/>
              </a:ext>
            </a:extLst>
          </p:cNvPr>
          <p:cNvSpPr/>
          <p:nvPr/>
        </p:nvSpPr>
        <p:spPr>
          <a:xfrm>
            <a:off x="2853227" y="3429000"/>
            <a:ext cx="584431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每发一议，出一令，必经国务院至再通过，方能有效，且时复驳回；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深苦之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（白蕉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袁世凯与中华民国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11" name="直接连接符 10">
            <a:extLst>
              <a:ext uri="{FF2B5EF4-FFF2-40B4-BE49-F238E27FC236}">
                <a16:creationId xmlns:a16="http://schemas.microsoft.com/office/drawing/2014/main" id="{01AC38B1-23DE-4033-9CAE-3021EF697186}"/>
              </a:ext>
            </a:extLst>
          </p:cNvPr>
          <p:cNvCxnSpPr>
            <a:cxnSpLocks/>
          </p:cNvCxnSpPr>
          <p:nvPr/>
        </p:nvCxnSpPr>
        <p:spPr>
          <a:xfrm>
            <a:off x="2583712" y="143539"/>
            <a:ext cx="0" cy="6544340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>
            <a:extLst>
              <a:ext uri="{FF2B5EF4-FFF2-40B4-BE49-F238E27FC236}">
                <a16:creationId xmlns:a16="http://schemas.microsoft.com/office/drawing/2014/main" id="{E25CC403-F3D9-4754-9A17-64AEF31A3E4F}"/>
              </a:ext>
            </a:extLst>
          </p:cNvPr>
          <p:cNvGrpSpPr/>
          <p:nvPr/>
        </p:nvGrpSpPr>
        <p:grpSpPr>
          <a:xfrm>
            <a:off x="1220242" y="821671"/>
            <a:ext cx="1220134" cy="4284278"/>
            <a:chOff x="1220242" y="821671"/>
            <a:chExt cx="1220134" cy="4284278"/>
          </a:xfrm>
        </p:grpSpPr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id="{8DD5F679-35AC-4860-A41C-F2233AA632E3}"/>
                </a:ext>
              </a:extLst>
            </p:cNvPr>
            <p:cNvGrpSpPr/>
            <p:nvPr/>
          </p:nvGrpSpPr>
          <p:grpSpPr>
            <a:xfrm>
              <a:off x="1644123" y="1267585"/>
              <a:ext cx="538380" cy="3838364"/>
              <a:chOff x="1644123" y="1267585"/>
              <a:chExt cx="538380" cy="3838364"/>
            </a:xfrm>
          </p:grpSpPr>
          <p:grpSp>
            <p:nvGrpSpPr>
              <p:cNvPr id="19" name="组合 18">
                <a:extLst>
                  <a:ext uri="{FF2B5EF4-FFF2-40B4-BE49-F238E27FC236}">
                    <a16:creationId xmlns:a16="http://schemas.microsoft.com/office/drawing/2014/main" id="{E9FB9EF4-7FF4-410C-8E02-6920AE5B29D1}"/>
                  </a:ext>
                </a:extLst>
              </p:cNvPr>
              <p:cNvGrpSpPr/>
              <p:nvPr/>
            </p:nvGrpSpPr>
            <p:grpSpPr>
              <a:xfrm>
                <a:off x="1644123" y="1974044"/>
                <a:ext cx="538380" cy="3131905"/>
                <a:chOff x="1644123" y="1974044"/>
                <a:chExt cx="538380" cy="3131905"/>
              </a:xfrm>
            </p:grpSpPr>
            <p:sp>
              <p:nvSpPr>
                <p:cNvPr id="53" name="文本框 52">
                  <a:extLst>
                    <a:ext uri="{FF2B5EF4-FFF2-40B4-BE49-F238E27FC236}">
                      <a16:creationId xmlns:a16="http://schemas.microsoft.com/office/drawing/2014/main" id="{9F49C76F-E761-478A-8602-376A2A0865D5}"/>
                    </a:ext>
                  </a:extLst>
                </p:cNvPr>
                <p:cNvSpPr txBox="1"/>
                <p:nvPr/>
              </p:nvSpPr>
              <p:spPr>
                <a:xfrm>
                  <a:off x="1644123" y="2105128"/>
                  <a:ext cx="538380" cy="3000821"/>
                </a:xfrm>
                <a:prstGeom prst="rect">
                  <a:avLst/>
                </a:prstGeom>
                <a:ln>
                  <a:noFill/>
                </a:ln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wrap="square" rtlCol="0">
                  <a:spAutoFit/>
                </a:bodyPr>
                <a:lstStyle/>
                <a:p>
                  <a:r>
                    <a:rPr lang="zh-CN" altLang="en-US" sz="2100" b="1" dirty="0">
                      <a:latin typeface="楷体" panose="02010609060101010101" pitchFamily="49" charset="-122"/>
                      <a:ea typeface="楷体" panose="02010609060101010101" pitchFamily="49" charset="-122"/>
                    </a:rPr>
                    <a:t>孙中山领导</a:t>
                  </a:r>
                  <a:endParaRPr lang="en-US" altLang="zh-CN" sz="2100" b="1" dirty="0">
                    <a:latin typeface="楷体" panose="02010609060101010101" pitchFamily="49" charset="-122"/>
                    <a:ea typeface="楷体" panose="02010609060101010101" pitchFamily="49" charset="-122"/>
                  </a:endParaRPr>
                </a:p>
                <a:p>
                  <a:r>
                    <a:rPr lang="zh-CN" altLang="en-US" sz="2100" b="1" dirty="0">
                      <a:latin typeface="楷体" panose="02010609060101010101" pitchFamily="49" charset="-122"/>
                      <a:ea typeface="楷体" panose="02010609060101010101" pitchFamily="49" charset="-122"/>
                    </a:rPr>
                    <a:t>二次革命</a:t>
                  </a:r>
                </a:p>
              </p:txBody>
            </p:sp>
            <p:sp>
              <p:nvSpPr>
                <p:cNvPr id="56" name="流程图: 接点 55">
                  <a:extLst>
                    <a:ext uri="{FF2B5EF4-FFF2-40B4-BE49-F238E27FC236}">
                      <a16:creationId xmlns:a16="http://schemas.microsoft.com/office/drawing/2014/main" id="{35C6F624-8940-4186-86C0-27A69E32E920}"/>
                    </a:ext>
                  </a:extLst>
                </p:cNvPr>
                <p:cNvSpPr/>
                <p:nvPr/>
              </p:nvSpPr>
              <p:spPr>
                <a:xfrm>
                  <a:off x="1898653" y="1974044"/>
                  <a:ext cx="105184" cy="109391"/>
                </a:xfrm>
                <a:prstGeom prst="flowChartConnector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350" dirty="0"/>
                </a:p>
              </p:txBody>
            </p:sp>
          </p:grpSp>
          <p:sp>
            <p:nvSpPr>
              <p:cNvPr id="60" name="文本框 59">
                <a:extLst>
                  <a:ext uri="{FF2B5EF4-FFF2-40B4-BE49-F238E27FC236}">
                    <a16:creationId xmlns:a16="http://schemas.microsoft.com/office/drawing/2014/main" id="{59208904-B14B-442C-8630-F178EF86C810}"/>
                  </a:ext>
                </a:extLst>
              </p:cNvPr>
              <p:cNvSpPr txBox="1"/>
              <p:nvPr/>
            </p:nvSpPr>
            <p:spPr>
              <a:xfrm>
                <a:off x="1732985" y="1267585"/>
                <a:ext cx="355056" cy="738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100" dirty="0">
                    <a:latin typeface="楷体" panose="02010609060101010101" pitchFamily="49" charset="-122"/>
                    <a:ea typeface="楷体" panose="02010609060101010101" pitchFamily="49" charset="-122"/>
                  </a:rPr>
                  <a:t>7</a:t>
                </a:r>
                <a:r>
                  <a:rPr lang="zh-CN" altLang="en-US" sz="2100" dirty="0">
                    <a:latin typeface="楷体" panose="02010609060101010101" pitchFamily="49" charset="-122"/>
                    <a:ea typeface="楷体" panose="02010609060101010101" pitchFamily="49" charset="-122"/>
                  </a:rPr>
                  <a:t>月</a:t>
                </a:r>
              </a:p>
            </p:txBody>
          </p:sp>
        </p:grpSp>
        <p:sp>
          <p:nvSpPr>
            <p:cNvPr id="67" name="文本框 66">
              <a:extLst>
                <a:ext uri="{FF2B5EF4-FFF2-40B4-BE49-F238E27FC236}">
                  <a16:creationId xmlns:a16="http://schemas.microsoft.com/office/drawing/2014/main" id="{B031B000-3B0F-458B-A7DD-6D083521CBC6}"/>
                </a:ext>
              </a:extLst>
            </p:cNvPr>
            <p:cNvSpPr txBox="1"/>
            <p:nvPr/>
          </p:nvSpPr>
          <p:spPr>
            <a:xfrm>
              <a:off x="1220242" y="821671"/>
              <a:ext cx="1220134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1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1913</a:t>
              </a:r>
              <a:r>
                <a:rPr lang="zh-CN" altLang="en-US" sz="21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年</a:t>
              </a:r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:a16="http://schemas.microsoft.com/office/drawing/2014/main" id="{89A1FF38-E075-46C0-8380-6F6E96F76E47}"/>
              </a:ext>
            </a:extLst>
          </p:cNvPr>
          <p:cNvGrpSpPr/>
          <p:nvPr/>
        </p:nvGrpSpPr>
        <p:grpSpPr>
          <a:xfrm>
            <a:off x="1086048" y="1269068"/>
            <a:ext cx="631897" cy="2593704"/>
            <a:chOff x="1086048" y="1269068"/>
            <a:chExt cx="631897" cy="2593704"/>
          </a:xfrm>
        </p:grpSpPr>
        <p:sp>
          <p:nvSpPr>
            <p:cNvPr id="68" name="文本框 67">
              <a:extLst>
                <a:ext uri="{FF2B5EF4-FFF2-40B4-BE49-F238E27FC236}">
                  <a16:creationId xmlns:a16="http://schemas.microsoft.com/office/drawing/2014/main" id="{B1331999-C027-49FC-95B8-42F0679DFA36}"/>
                </a:ext>
              </a:extLst>
            </p:cNvPr>
            <p:cNvSpPr txBox="1"/>
            <p:nvPr/>
          </p:nvSpPr>
          <p:spPr>
            <a:xfrm>
              <a:off x="1086048" y="1269068"/>
              <a:ext cx="481076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latin typeface="楷体" panose="02010609060101010101" pitchFamily="49" charset="-122"/>
                  <a:ea typeface="楷体" panose="02010609060101010101" pitchFamily="49" charset="-122"/>
                </a:rPr>
                <a:t>3</a:t>
              </a:r>
              <a:r>
                <a:rPr lang="zh-CN" altLang="en-US" sz="2100" dirty="0">
                  <a:latin typeface="楷体" panose="02010609060101010101" pitchFamily="49" charset="-122"/>
                  <a:ea typeface="楷体" panose="02010609060101010101" pitchFamily="49" charset="-122"/>
                </a:rPr>
                <a:t>月</a:t>
              </a:r>
            </a:p>
          </p:txBody>
        </p:sp>
        <p:sp>
          <p:nvSpPr>
            <p:cNvPr id="71" name="文本框 70">
              <a:extLst>
                <a:ext uri="{FF2B5EF4-FFF2-40B4-BE49-F238E27FC236}">
                  <a16:creationId xmlns:a16="http://schemas.microsoft.com/office/drawing/2014/main" id="{AAC37FBD-428A-42F3-A41B-8BA898AB2B34}"/>
                </a:ext>
              </a:extLst>
            </p:cNvPr>
            <p:cNvSpPr txBox="1"/>
            <p:nvPr/>
          </p:nvSpPr>
          <p:spPr>
            <a:xfrm>
              <a:off x="1104029" y="2154612"/>
              <a:ext cx="613916" cy="170816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zh-CN" altLang="en-US" sz="2100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刺杀宋教仁</a:t>
              </a:r>
            </a:p>
          </p:txBody>
        </p:sp>
        <p:sp>
          <p:nvSpPr>
            <p:cNvPr id="81" name="流程图: 接点 80">
              <a:extLst>
                <a:ext uri="{FF2B5EF4-FFF2-40B4-BE49-F238E27FC236}">
                  <a16:creationId xmlns:a16="http://schemas.microsoft.com/office/drawing/2014/main" id="{0DB21814-83A5-4FDC-8553-E383DE50D8A0}"/>
                </a:ext>
              </a:extLst>
            </p:cNvPr>
            <p:cNvSpPr/>
            <p:nvPr/>
          </p:nvSpPr>
          <p:spPr>
            <a:xfrm>
              <a:off x="1264239" y="1998848"/>
              <a:ext cx="105184" cy="109391"/>
            </a:xfrm>
            <a:prstGeom prst="flowChartConnector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/>
            </a:p>
          </p:txBody>
        </p:sp>
      </p:grpSp>
    </p:spTree>
    <p:extLst>
      <p:ext uri="{BB962C8B-B14F-4D97-AF65-F5344CB8AC3E}">
        <p14:creationId xmlns:p14="http://schemas.microsoft.com/office/powerpoint/2010/main" val="3226218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0" name="组合 89">
            <a:extLst>
              <a:ext uri="{FF2B5EF4-FFF2-40B4-BE49-F238E27FC236}">
                <a16:creationId xmlns:a16="http://schemas.microsoft.com/office/drawing/2014/main" id="{07F629BC-7600-49A6-A602-4A9D90DBFC94}"/>
              </a:ext>
            </a:extLst>
          </p:cNvPr>
          <p:cNvGrpSpPr/>
          <p:nvPr/>
        </p:nvGrpSpPr>
        <p:grpSpPr>
          <a:xfrm>
            <a:off x="139965" y="776250"/>
            <a:ext cx="5860656" cy="4424254"/>
            <a:chOff x="127645" y="-75477"/>
            <a:chExt cx="7814208" cy="5899007"/>
          </a:xfrm>
        </p:grpSpPr>
        <p:cxnSp>
          <p:nvCxnSpPr>
            <p:cNvPr id="5" name="直接箭头连接符 4">
              <a:extLst>
                <a:ext uri="{FF2B5EF4-FFF2-40B4-BE49-F238E27FC236}">
                  <a16:creationId xmlns:a16="http://schemas.microsoft.com/office/drawing/2014/main" id="{0DB4419C-7484-43F4-9F92-9227ABEEF2F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66476" y="1553146"/>
              <a:ext cx="7675377" cy="50865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9" name="组合 88">
              <a:extLst>
                <a:ext uri="{FF2B5EF4-FFF2-40B4-BE49-F238E27FC236}">
                  <a16:creationId xmlns:a16="http://schemas.microsoft.com/office/drawing/2014/main" id="{2BBFE0D7-D3F7-4A05-BEA4-71B38988F670}"/>
                </a:ext>
              </a:extLst>
            </p:cNvPr>
            <p:cNvGrpSpPr/>
            <p:nvPr/>
          </p:nvGrpSpPr>
          <p:grpSpPr>
            <a:xfrm>
              <a:off x="127645" y="-75477"/>
              <a:ext cx="3321052" cy="5899007"/>
              <a:chOff x="143619" y="235751"/>
              <a:chExt cx="3321052" cy="5899007"/>
            </a:xfrm>
          </p:grpSpPr>
          <p:sp>
            <p:nvSpPr>
              <p:cNvPr id="2" name="文本框 1">
                <a:extLst>
                  <a:ext uri="{FF2B5EF4-FFF2-40B4-BE49-F238E27FC236}">
                    <a16:creationId xmlns:a16="http://schemas.microsoft.com/office/drawing/2014/main" id="{09E6156C-9024-429A-AC91-2CDAD9E47ECF}"/>
                  </a:ext>
                </a:extLst>
              </p:cNvPr>
              <p:cNvSpPr txBox="1"/>
              <p:nvPr/>
            </p:nvSpPr>
            <p:spPr>
              <a:xfrm>
                <a:off x="1993989" y="2133662"/>
                <a:ext cx="717840" cy="4001096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zh-CN" altLang="en-US" sz="2100" b="1" dirty="0">
                    <a:latin typeface="楷体" panose="02010609060101010101" pitchFamily="49" charset="-122"/>
                    <a:ea typeface="楷体" panose="02010609060101010101" pitchFamily="49" charset="-122"/>
                  </a:rPr>
                  <a:t>孙中山领导</a:t>
                </a:r>
                <a:endParaRPr lang="en-US" altLang="zh-CN" sz="2100" b="1" dirty="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  <a:p>
                <a:r>
                  <a:rPr lang="zh-CN" altLang="en-US" sz="2100" b="1" dirty="0">
                    <a:latin typeface="楷体" panose="02010609060101010101" pitchFamily="49" charset="-122"/>
                    <a:ea typeface="楷体" panose="02010609060101010101" pitchFamily="49" charset="-122"/>
                  </a:rPr>
                  <a:t>二次革命</a:t>
                </a:r>
              </a:p>
            </p:txBody>
          </p:sp>
          <p:sp>
            <p:nvSpPr>
              <p:cNvPr id="4" name="文本框 3">
                <a:extLst>
                  <a:ext uri="{FF2B5EF4-FFF2-40B4-BE49-F238E27FC236}">
                    <a16:creationId xmlns:a16="http://schemas.microsoft.com/office/drawing/2014/main" id="{F700214D-7CA2-42EF-A130-8FEAA3E38DE2}"/>
                  </a:ext>
                </a:extLst>
              </p:cNvPr>
              <p:cNvSpPr txBox="1"/>
              <p:nvPr/>
            </p:nvSpPr>
            <p:spPr>
              <a:xfrm>
                <a:off x="169493" y="2087744"/>
                <a:ext cx="702595" cy="4001096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zh-CN" altLang="en-US" sz="2100" b="1" dirty="0">
                    <a:solidFill>
                      <a:schemeClr val="tx1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袁世凯</a:t>
                </a:r>
                <a:endParaRPr lang="en-US" altLang="zh-CN" sz="2100" b="1" dirty="0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  <a:p>
                <a:r>
                  <a:rPr lang="zh-CN" altLang="en-US" sz="2100" b="1" dirty="0">
                    <a:solidFill>
                      <a:schemeClr val="tx1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就任</a:t>
                </a:r>
                <a:endParaRPr lang="en-US" altLang="zh-CN" sz="2100" b="1" dirty="0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  <a:p>
                <a:r>
                  <a:rPr lang="zh-CN" altLang="en-US" sz="2100" b="1" dirty="0">
                    <a:solidFill>
                      <a:schemeClr val="tx1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临时总统</a:t>
                </a:r>
              </a:p>
            </p:txBody>
          </p:sp>
          <p:sp>
            <p:nvSpPr>
              <p:cNvPr id="6" name="流程图: 接点 5">
                <a:extLst>
                  <a:ext uri="{FF2B5EF4-FFF2-40B4-BE49-F238E27FC236}">
                    <a16:creationId xmlns:a16="http://schemas.microsoft.com/office/drawing/2014/main" id="{731D44D4-FF97-41D5-A862-37B6441A1606}"/>
                  </a:ext>
                </a:extLst>
              </p:cNvPr>
              <p:cNvSpPr/>
              <p:nvPr/>
            </p:nvSpPr>
            <p:spPr>
              <a:xfrm>
                <a:off x="409870" y="1825246"/>
                <a:ext cx="140245" cy="145855"/>
              </a:xfrm>
              <a:prstGeom prst="flowChartConnector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sp>
            <p:nvSpPr>
              <p:cNvPr id="7" name="文本框 6">
                <a:extLst>
                  <a:ext uri="{FF2B5EF4-FFF2-40B4-BE49-F238E27FC236}">
                    <a16:creationId xmlns:a16="http://schemas.microsoft.com/office/drawing/2014/main" id="{91E808FB-1DC3-4298-BE3A-3030E462309E}"/>
                  </a:ext>
                </a:extLst>
              </p:cNvPr>
              <p:cNvSpPr txBox="1"/>
              <p:nvPr/>
            </p:nvSpPr>
            <p:spPr>
              <a:xfrm>
                <a:off x="154998" y="879489"/>
                <a:ext cx="641435" cy="984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100" dirty="0">
                    <a:latin typeface="楷体" panose="02010609060101010101" pitchFamily="49" charset="-122"/>
                    <a:ea typeface="楷体" panose="02010609060101010101" pitchFamily="49" charset="-122"/>
                  </a:rPr>
                  <a:t>3</a:t>
                </a:r>
                <a:r>
                  <a:rPr lang="zh-CN" altLang="en-US" sz="2100" dirty="0">
                    <a:latin typeface="楷体" panose="02010609060101010101" pitchFamily="49" charset="-122"/>
                    <a:ea typeface="楷体" panose="02010609060101010101" pitchFamily="49" charset="-122"/>
                  </a:rPr>
                  <a:t>月</a:t>
                </a:r>
              </a:p>
            </p:txBody>
          </p:sp>
          <p:sp>
            <p:nvSpPr>
              <p:cNvPr id="9" name="文本框 8">
                <a:extLst>
                  <a:ext uri="{FF2B5EF4-FFF2-40B4-BE49-F238E27FC236}">
                    <a16:creationId xmlns:a16="http://schemas.microsoft.com/office/drawing/2014/main" id="{37D018BD-0C5F-4084-91D2-BF9F51AC55A2}"/>
                  </a:ext>
                </a:extLst>
              </p:cNvPr>
              <p:cNvSpPr txBox="1"/>
              <p:nvPr/>
            </p:nvSpPr>
            <p:spPr>
              <a:xfrm>
                <a:off x="143619" y="257870"/>
                <a:ext cx="1626847" cy="553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100" b="1" dirty="0">
                    <a:latin typeface="黑体" panose="02010609060101010101" pitchFamily="49" charset="-122"/>
                    <a:ea typeface="黑体" panose="02010609060101010101" pitchFamily="49" charset="-122"/>
                  </a:rPr>
                  <a:t>1912</a:t>
                </a:r>
                <a:r>
                  <a:rPr lang="zh-CN" altLang="en-US" sz="2100" b="1" dirty="0">
                    <a:latin typeface="黑体" panose="02010609060101010101" pitchFamily="49" charset="-122"/>
                    <a:ea typeface="黑体" panose="02010609060101010101" pitchFamily="49" charset="-122"/>
                  </a:rPr>
                  <a:t>年</a:t>
                </a:r>
              </a:p>
            </p:txBody>
          </p:sp>
          <p:sp>
            <p:nvSpPr>
              <p:cNvPr id="16" name="文本框 15">
                <a:extLst>
                  <a:ext uri="{FF2B5EF4-FFF2-40B4-BE49-F238E27FC236}">
                    <a16:creationId xmlns:a16="http://schemas.microsoft.com/office/drawing/2014/main" id="{3D8A0F47-3081-499C-A635-F0A790484F7D}"/>
                  </a:ext>
                </a:extLst>
              </p:cNvPr>
              <p:cNvSpPr txBox="1"/>
              <p:nvPr/>
            </p:nvSpPr>
            <p:spPr>
              <a:xfrm>
                <a:off x="1837825" y="235751"/>
                <a:ext cx="1626846" cy="553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100" b="1" dirty="0">
                    <a:latin typeface="黑体" panose="02010609060101010101" pitchFamily="49" charset="-122"/>
                    <a:ea typeface="黑体" panose="02010609060101010101" pitchFamily="49" charset="-122"/>
                  </a:rPr>
                  <a:t>1913</a:t>
                </a:r>
                <a:r>
                  <a:rPr lang="zh-CN" altLang="en-US" sz="2100" b="1" dirty="0">
                    <a:latin typeface="黑体" panose="02010609060101010101" pitchFamily="49" charset="-122"/>
                    <a:ea typeface="黑体" panose="02010609060101010101" pitchFamily="49" charset="-122"/>
                  </a:rPr>
                  <a:t>年</a:t>
                </a:r>
              </a:p>
            </p:txBody>
          </p:sp>
          <p:sp>
            <p:nvSpPr>
              <p:cNvPr id="21" name="流程图: 接点 20">
                <a:extLst>
                  <a:ext uri="{FF2B5EF4-FFF2-40B4-BE49-F238E27FC236}">
                    <a16:creationId xmlns:a16="http://schemas.microsoft.com/office/drawing/2014/main" id="{14128F88-397E-4BAC-B13B-65E4DC4660EE}"/>
                  </a:ext>
                </a:extLst>
              </p:cNvPr>
              <p:cNvSpPr/>
              <p:nvPr/>
            </p:nvSpPr>
            <p:spPr>
              <a:xfrm>
                <a:off x="2247537" y="1790278"/>
                <a:ext cx="140245" cy="145855"/>
              </a:xfrm>
              <a:prstGeom prst="flowChartConnector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</p:grpSp>
      </p:grpSp>
      <p:sp>
        <p:nvSpPr>
          <p:cNvPr id="58" name="文本框 57">
            <a:extLst>
              <a:ext uri="{FF2B5EF4-FFF2-40B4-BE49-F238E27FC236}">
                <a16:creationId xmlns:a16="http://schemas.microsoft.com/office/drawing/2014/main" id="{3BDD5FA6-1FFC-461C-B23C-C25DA3E8571F}"/>
              </a:ext>
            </a:extLst>
          </p:cNvPr>
          <p:cNvSpPr txBox="1"/>
          <p:nvPr/>
        </p:nvSpPr>
        <p:spPr>
          <a:xfrm>
            <a:off x="2174706" y="2148851"/>
            <a:ext cx="536629" cy="30008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100" b="1" dirty="0">
                <a:latin typeface="楷体" panose="02010609060101010101" pitchFamily="49" charset="-122"/>
                <a:ea typeface="楷体" panose="02010609060101010101" pitchFamily="49" charset="-122"/>
              </a:rPr>
              <a:t>袁世凯就任正式总统</a:t>
            </a:r>
          </a:p>
        </p:txBody>
      </p:sp>
      <p:sp>
        <p:nvSpPr>
          <p:cNvPr id="55" name="文本框 54">
            <a:extLst>
              <a:ext uri="{FF2B5EF4-FFF2-40B4-BE49-F238E27FC236}">
                <a16:creationId xmlns:a16="http://schemas.microsoft.com/office/drawing/2014/main" id="{6ABD122C-CD15-40A4-97C5-8C7340C9036E}"/>
              </a:ext>
            </a:extLst>
          </p:cNvPr>
          <p:cNvSpPr txBox="1"/>
          <p:nvPr/>
        </p:nvSpPr>
        <p:spPr>
          <a:xfrm>
            <a:off x="3932955" y="2131251"/>
            <a:ext cx="689872" cy="4293483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100" b="1" dirty="0">
                <a:latin typeface="楷体" panose="02010609060101010101" pitchFamily="49" charset="-122"/>
                <a:ea typeface="楷体" panose="02010609060101010101" pitchFamily="49" charset="-122"/>
              </a:rPr>
              <a:t>袁世凯颁布修正大总统选举法</a:t>
            </a:r>
          </a:p>
        </p:txBody>
      </p:sp>
      <p:sp>
        <p:nvSpPr>
          <p:cNvPr id="57" name="文本框 56">
            <a:extLst>
              <a:ext uri="{FF2B5EF4-FFF2-40B4-BE49-F238E27FC236}">
                <a16:creationId xmlns:a16="http://schemas.microsoft.com/office/drawing/2014/main" id="{9AF2E96B-5479-4C6F-966F-0826275D65EF}"/>
              </a:ext>
            </a:extLst>
          </p:cNvPr>
          <p:cNvSpPr txBox="1"/>
          <p:nvPr/>
        </p:nvSpPr>
        <p:spPr>
          <a:xfrm>
            <a:off x="3146875" y="2159484"/>
            <a:ext cx="571853" cy="2354491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100" b="1" dirty="0">
                <a:latin typeface="楷体" panose="02010609060101010101" pitchFamily="49" charset="-122"/>
                <a:ea typeface="楷体" panose="02010609060101010101" pitchFamily="49" charset="-122"/>
              </a:rPr>
              <a:t>袁世凯</a:t>
            </a:r>
            <a:endParaRPr lang="en-US" altLang="zh-CN" sz="21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100" b="1" dirty="0">
                <a:latin typeface="楷体" panose="02010609060101010101" pitchFamily="49" charset="-122"/>
                <a:ea typeface="楷体" panose="02010609060101010101" pitchFamily="49" charset="-122"/>
              </a:rPr>
              <a:t>解散国会</a:t>
            </a:r>
          </a:p>
        </p:txBody>
      </p:sp>
      <p:sp>
        <p:nvSpPr>
          <p:cNvPr id="59" name="文本框 58">
            <a:extLst>
              <a:ext uri="{FF2B5EF4-FFF2-40B4-BE49-F238E27FC236}">
                <a16:creationId xmlns:a16="http://schemas.microsoft.com/office/drawing/2014/main" id="{8D0F2A9D-DB8C-4D3C-AFA5-67BA90CAFA0B}"/>
              </a:ext>
            </a:extLst>
          </p:cNvPr>
          <p:cNvSpPr txBox="1"/>
          <p:nvPr/>
        </p:nvSpPr>
        <p:spPr>
          <a:xfrm>
            <a:off x="2535434" y="2165244"/>
            <a:ext cx="677474" cy="26776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1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袁世凯</a:t>
            </a:r>
            <a:endParaRPr lang="en-US" altLang="zh-CN" sz="2100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1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解散国民党</a:t>
            </a:r>
          </a:p>
        </p:txBody>
      </p:sp>
      <p:sp>
        <p:nvSpPr>
          <p:cNvPr id="61" name="文本框 60">
            <a:extLst>
              <a:ext uri="{FF2B5EF4-FFF2-40B4-BE49-F238E27FC236}">
                <a16:creationId xmlns:a16="http://schemas.microsoft.com/office/drawing/2014/main" id="{8489D651-AD34-48D1-B9ED-A867D242A642}"/>
              </a:ext>
            </a:extLst>
          </p:cNvPr>
          <p:cNvSpPr txBox="1"/>
          <p:nvPr/>
        </p:nvSpPr>
        <p:spPr>
          <a:xfrm>
            <a:off x="3259687" y="739724"/>
            <a:ext cx="126055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100" b="1" dirty="0">
                <a:latin typeface="黑体" panose="02010609060101010101" pitchFamily="49" charset="-122"/>
                <a:ea typeface="黑体" panose="02010609060101010101" pitchFamily="49" charset="-122"/>
              </a:rPr>
              <a:t>1914</a:t>
            </a:r>
            <a:r>
              <a:rPr lang="zh-CN" altLang="en-US" sz="2100" b="1" dirty="0"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</a:p>
        </p:txBody>
      </p:sp>
      <p:sp>
        <p:nvSpPr>
          <p:cNvPr id="63" name="文本框 62">
            <a:extLst>
              <a:ext uri="{FF2B5EF4-FFF2-40B4-BE49-F238E27FC236}">
                <a16:creationId xmlns:a16="http://schemas.microsoft.com/office/drawing/2014/main" id="{1DA07E14-17AD-4C02-930A-F63733B1CF58}"/>
              </a:ext>
            </a:extLst>
          </p:cNvPr>
          <p:cNvSpPr txBox="1"/>
          <p:nvPr/>
        </p:nvSpPr>
        <p:spPr>
          <a:xfrm>
            <a:off x="2185021" y="1260727"/>
            <a:ext cx="53271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100" dirty="0">
                <a:latin typeface="楷体" panose="02010609060101010101" pitchFamily="49" charset="-122"/>
                <a:ea typeface="楷体" panose="02010609060101010101" pitchFamily="49" charset="-122"/>
              </a:rPr>
              <a:t>10</a:t>
            </a:r>
            <a:r>
              <a:rPr lang="zh-CN" altLang="en-US" sz="2100" dirty="0"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</a:p>
        </p:txBody>
      </p:sp>
      <p:sp>
        <p:nvSpPr>
          <p:cNvPr id="64" name="流程图: 接点 63">
            <a:extLst>
              <a:ext uri="{FF2B5EF4-FFF2-40B4-BE49-F238E27FC236}">
                <a16:creationId xmlns:a16="http://schemas.microsoft.com/office/drawing/2014/main" id="{997D1754-545C-41D5-87FC-BADE728BE5A0}"/>
              </a:ext>
            </a:extLst>
          </p:cNvPr>
          <p:cNvSpPr/>
          <p:nvPr/>
        </p:nvSpPr>
        <p:spPr>
          <a:xfrm>
            <a:off x="2382587" y="1966120"/>
            <a:ext cx="108667" cy="115426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/>
          </a:p>
        </p:txBody>
      </p:sp>
      <p:sp>
        <p:nvSpPr>
          <p:cNvPr id="65" name="文本框 64">
            <a:extLst>
              <a:ext uri="{FF2B5EF4-FFF2-40B4-BE49-F238E27FC236}">
                <a16:creationId xmlns:a16="http://schemas.microsoft.com/office/drawing/2014/main" id="{FCF3BB67-2D67-474D-BDE4-50296F6BCBD7}"/>
              </a:ext>
            </a:extLst>
          </p:cNvPr>
          <p:cNvSpPr txBox="1"/>
          <p:nvPr/>
        </p:nvSpPr>
        <p:spPr>
          <a:xfrm>
            <a:off x="2540016" y="1259053"/>
            <a:ext cx="46340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100" dirty="0">
                <a:latin typeface="楷体" panose="02010609060101010101" pitchFamily="49" charset="-122"/>
                <a:ea typeface="楷体" panose="02010609060101010101" pitchFamily="49" charset="-122"/>
              </a:rPr>
              <a:t>11</a:t>
            </a:r>
            <a:r>
              <a:rPr lang="zh-CN" altLang="en-US" sz="2100" dirty="0"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</a:p>
        </p:txBody>
      </p:sp>
      <p:sp>
        <p:nvSpPr>
          <p:cNvPr id="66" name="流程图: 接点 65">
            <a:extLst>
              <a:ext uri="{FF2B5EF4-FFF2-40B4-BE49-F238E27FC236}">
                <a16:creationId xmlns:a16="http://schemas.microsoft.com/office/drawing/2014/main" id="{7D945C53-1635-442C-8A0D-A19756204BC6}"/>
              </a:ext>
            </a:extLst>
          </p:cNvPr>
          <p:cNvSpPr/>
          <p:nvPr/>
        </p:nvSpPr>
        <p:spPr>
          <a:xfrm>
            <a:off x="2721724" y="1956996"/>
            <a:ext cx="108667" cy="115426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69" name="文本框 68">
            <a:extLst>
              <a:ext uri="{FF2B5EF4-FFF2-40B4-BE49-F238E27FC236}">
                <a16:creationId xmlns:a16="http://schemas.microsoft.com/office/drawing/2014/main" id="{2779FAF6-B741-4CC5-8A32-D0A57B654A10}"/>
              </a:ext>
            </a:extLst>
          </p:cNvPr>
          <p:cNvSpPr txBox="1"/>
          <p:nvPr/>
        </p:nvSpPr>
        <p:spPr>
          <a:xfrm>
            <a:off x="3124631" y="1259813"/>
            <a:ext cx="51635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100" dirty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100" dirty="0"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</a:p>
        </p:txBody>
      </p:sp>
      <p:sp>
        <p:nvSpPr>
          <p:cNvPr id="70" name="流程图: 接点 69">
            <a:extLst>
              <a:ext uri="{FF2B5EF4-FFF2-40B4-BE49-F238E27FC236}">
                <a16:creationId xmlns:a16="http://schemas.microsoft.com/office/drawing/2014/main" id="{B1B61334-BBFD-4004-9312-B5966F670CA5}"/>
              </a:ext>
            </a:extLst>
          </p:cNvPr>
          <p:cNvSpPr/>
          <p:nvPr/>
        </p:nvSpPr>
        <p:spPr>
          <a:xfrm>
            <a:off x="3349731" y="1948263"/>
            <a:ext cx="108667" cy="115426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72" name="流程图: 接点 71">
            <a:extLst>
              <a:ext uri="{FF2B5EF4-FFF2-40B4-BE49-F238E27FC236}">
                <a16:creationId xmlns:a16="http://schemas.microsoft.com/office/drawing/2014/main" id="{38EEFD22-AED3-4E3F-A06F-C7EB9FE570DA}"/>
              </a:ext>
            </a:extLst>
          </p:cNvPr>
          <p:cNvSpPr/>
          <p:nvPr/>
        </p:nvSpPr>
        <p:spPr>
          <a:xfrm>
            <a:off x="4290262" y="1955062"/>
            <a:ext cx="108667" cy="115426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73" name="流程图: 接点 72">
            <a:extLst>
              <a:ext uri="{FF2B5EF4-FFF2-40B4-BE49-F238E27FC236}">
                <a16:creationId xmlns:a16="http://schemas.microsoft.com/office/drawing/2014/main" id="{2E986812-7D1E-4F57-9460-489DDA2A2FC8}"/>
              </a:ext>
            </a:extLst>
          </p:cNvPr>
          <p:cNvSpPr/>
          <p:nvPr/>
        </p:nvSpPr>
        <p:spPr>
          <a:xfrm>
            <a:off x="4865964" y="1936110"/>
            <a:ext cx="108667" cy="115426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74" name="文本框 73">
            <a:extLst>
              <a:ext uri="{FF2B5EF4-FFF2-40B4-BE49-F238E27FC236}">
                <a16:creationId xmlns:a16="http://schemas.microsoft.com/office/drawing/2014/main" id="{43FE5245-DEB9-47B8-997A-9AB28D569B8A}"/>
              </a:ext>
            </a:extLst>
          </p:cNvPr>
          <p:cNvSpPr txBox="1"/>
          <p:nvPr/>
        </p:nvSpPr>
        <p:spPr>
          <a:xfrm>
            <a:off x="4083680" y="1263464"/>
            <a:ext cx="5593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100" dirty="0">
                <a:latin typeface="楷体" panose="02010609060101010101" pitchFamily="49" charset="-122"/>
                <a:ea typeface="楷体" panose="02010609060101010101" pitchFamily="49" charset="-122"/>
              </a:rPr>
              <a:t>12</a:t>
            </a:r>
            <a:r>
              <a:rPr lang="zh-CN" altLang="en-US" sz="2100" dirty="0"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</a:p>
        </p:txBody>
      </p:sp>
      <p:sp>
        <p:nvSpPr>
          <p:cNvPr id="76" name="文本框 75">
            <a:extLst>
              <a:ext uri="{FF2B5EF4-FFF2-40B4-BE49-F238E27FC236}">
                <a16:creationId xmlns:a16="http://schemas.microsoft.com/office/drawing/2014/main" id="{DFEA020D-77D2-4637-9B8F-220434B90547}"/>
              </a:ext>
            </a:extLst>
          </p:cNvPr>
          <p:cNvSpPr txBox="1"/>
          <p:nvPr/>
        </p:nvSpPr>
        <p:spPr>
          <a:xfrm>
            <a:off x="4578566" y="725947"/>
            <a:ext cx="126055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100" b="1" dirty="0">
                <a:latin typeface="黑体" panose="02010609060101010101" pitchFamily="49" charset="-122"/>
                <a:ea typeface="黑体" panose="02010609060101010101" pitchFamily="49" charset="-122"/>
              </a:rPr>
              <a:t>1915</a:t>
            </a:r>
            <a:r>
              <a:rPr lang="zh-CN" altLang="en-US" sz="2100" b="1" dirty="0"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</a:p>
        </p:txBody>
      </p:sp>
      <p:sp>
        <p:nvSpPr>
          <p:cNvPr id="77" name="流程图: 接点 76">
            <a:extLst>
              <a:ext uri="{FF2B5EF4-FFF2-40B4-BE49-F238E27FC236}">
                <a16:creationId xmlns:a16="http://schemas.microsoft.com/office/drawing/2014/main" id="{ABA7E021-69EB-4F84-A1F1-D110184B2650}"/>
              </a:ext>
            </a:extLst>
          </p:cNvPr>
          <p:cNvSpPr/>
          <p:nvPr/>
        </p:nvSpPr>
        <p:spPr>
          <a:xfrm>
            <a:off x="5474940" y="1936110"/>
            <a:ext cx="109021" cy="115426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id="{15C0CD15-6D22-40CE-B38E-398872E3AA7B}"/>
              </a:ext>
            </a:extLst>
          </p:cNvPr>
          <p:cNvGrpSpPr/>
          <p:nvPr/>
        </p:nvGrpSpPr>
        <p:grpSpPr>
          <a:xfrm>
            <a:off x="4666446" y="1240245"/>
            <a:ext cx="608893" cy="2942994"/>
            <a:chOff x="5866446" y="1224548"/>
            <a:chExt cx="608893" cy="2942994"/>
          </a:xfrm>
        </p:grpSpPr>
        <p:sp>
          <p:nvSpPr>
            <p:cNvPr id="54" name="文本框 53">
              <a:extLst>
                <a:ext uri="{FF2B5EF4-FFF2-40B4-BE49-F238E27FC236}">
                  <a16:creationId xmlns:a16="http://schemas.microsoft.com/office/drawing/2014/main" id="{B9AFFF5D-F3FD-4917-8BED-28BCFAA8B085}"/>
                </a:ext>
              </a:extLst>
            </p:cNvPr>
            <p:cNvSpPr txBox="1"/>
            <p:nvPr/>
          </p:nvSpPr>
          <p:spPr>
            <a:xfrm>
              <a:off x="5911374" y="2136217"/>
              <a:ext cx="563965" cy="2031325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zh-CN" altLang="en-US" sz="2100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签定二十一条</a:t>
              </a:r>
            </a:p>
          </p:txBody>
        </p:sp>
        <p:sp>
          <p:nvSpPr>
            <p:cNvPr id="78" name="文本框 77">
              <a:extLst>
                <a:ext uri="{FF2B5EF4-FFF2-40B4-BE49-F238E27FC236}">
                  <a16:creationId xmlns:a16="http://schemas.microsoft.com/office/drawing/2014/main" id="{134C9A5F-D73B-4EDF-B4F9-7EB75D598CA5}"/>
                </a:ext>
              </a:extLst>
            </p:cNvPr>
            <p:cNvSpPr txBox="1"/>
            <p:nvPr/>
          </p:nvSpPr>
          <p:spPr>
            <a:xfrm>
              <a:off x="5866446" y="1224548"/>
              <a:ext cx="548269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latin typeface="楷体" panose="02010609060101010101" pitchFamily="49" charset="-122"/>
                  <a:ea typeface="楷体" panose="02010609060101010101" pitchFamily="49" charset="-122"/>
                </a:rPr>
                <a:t>5</a:t>
              </a:r>
              <a:r>
                <a:rPr lang="zh-CN" altLang="en-US" sz="2100" dirty="0">
                  <a:latin typeface="楷体" panose="02010609060101010101" pitchFamily="49" charset="-122"/>
                  <a:ea typeface="楷体" panose="02010609060101010101" pitchFamily="49" charset="-122"/>
                </a:rPr>
                <a:t>月</a:t>
              </a:r>
            </a:p>
          </p:txBody>
        </p:sp>
      </p:grpSp>
      <p:grpSp>
        <p:nvGrpSpPr>
          <p:cNvPr id="8" name="组合 7">
            <a:extLst>
              <a:ext uri="{FF2B5EF4-FFF2-40B4-BE49-F238E27FC236}">
                <a16:creationId xmlns:a16="http://schemas.microsoft.com/office/drawing/2014/main" id="{4784B777-C6AE-4F1C-A104-E67A440A1A93}"/>
              </a:ext>
            </a:extLst>
          </p:cNvPr>
          <p:cNvGrpSpPr/>
          <p:nvPr/>
        </p:nvGrpSpPr>
        <p:grpSpPr>
          <a:xfrm>
            <a:off x="5295779" y="1175659"/>
            <a:ext cx="632938" cy="3965369"/>
            <a:chOff x="6610457" y="1274111"/>
            <a:chExt cx="632938" cy="3965369"/>
          </a:xfrm>
        </p:grpSpPr>
        <p:sp>
          <p:nvSpPr>
            <p:cNvPr id="80" name="文本框 79">
              <a:extLst>
                <a:ext uri="{FF2B5EF4-FFF2-40B4-BE49-F238E27FC236}">
                  <a16:creationId xmlns:a16="http://schemas.microsoft.com/office/drawing/2014/main" id="{2421103A-4803-4E54-A963-D987E8C5BDE3}"/>
                </a:ext>
              </a:extLst>
            </p:cNvPr>
            <p:cNvSpPr txBox="1"/>
            <p:nvPr/>
          </p:nvSpPr>
          <p:spPr>
            <a:xfrm>
              <a:off x="6610457" y="1274111"/>
              <a:ext cx="632938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100" dirty="0">
                  <a:latin typeface="楷体" panose="02010609060101010101" pitchFamily="49" charset="-122"/>
                  <a:ea typeface="楷体" panose="02010609060101010101" pitchFamily="49" charset="-122"/>
                </a:rPr>
                <a:t>12</a:t>
              </a:r>
              <a:r>
                <a:rPr lang="zh-CN" altLang="en-US" sz="2100" dirty="0">
                  <a:latin typeface="楷体" panose="02010609060101010101" pitchFamily="49" charset="-122"/>
                  <a:ea typeface="楷体" panose="02010609060101010101" pitchFamily="49" charset="-122"/>
                </a:rPr>
                <a:t>月</a:t>
              </a:r>
            </a:p>
          </p:txBody>
        </p:sp>
        <p:sp>
          <p:nvSpPr>
            <p:cNvPr id="62" name="文本框 61">
              <a:extLst>
                <a:ext uri="{FF2B5EF4-FFF2-40B4-BE49-F238E27FC236}">
                  <a16:creationId xmlns:a16="http://schemas.microsoft.com/office/drawing/2014/main" id="{039C3091-A203-4F0E-9E79-22F4EF1D6772}"/>
                </a:ext>
              </a:extLst>
            </p:cNvPr>
            <p:cNvSpPr txBox="1"/>
            <p:nvPr/>
          </p:nvSpPr>
          <p:spPr>
            <a:xfrm>
              <a:off x="6616665" y="2238659"/>
              <a:ext cx="426513" cy="3000821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zh-CN" altLang="en-US" sz="2100" b="1" dirty="0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孙中山领导</a:t>
              </a:r>
              <a:endParaRPr lang="en-US" altLang="zh-CN" sz="21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r>
                <a:rPr lang="zh-CN" altLang="en-US" sz="2100" b="1" dirty="0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护国运动</a:t>
              </a:r>
            </a:p>
          </p:txBody>
        </p:sp>
      </p:grpSp>
      <p:sp>
        <p:nvSpPr>
          <p:cNvPr id="79" name="文本框 78">
            <a:extLst>
              <a:ext uri="{FF2B5EF4-FFF2-40B4-BE49-F238E27FC236}">
                <a16:creationId xmlns:a16="http://schemas.microsoft.com/office/drawing/2014/main" id="{0989636A-5091-47F4-8739-D56D4BE663B6}"/>
              </a:ext>
            </a:extLst>
          </p:cNvPr>
          <p:cNvSpPr txBox="1"/>
          <p:nvPr/>
        </p:nvSpPr>
        <p:spPr>
          <a:xfrm>
            <a:off x="2868692" y="1267312"/>
            <a:ext cx="56025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100" dirty="0">
                <a:latin typeface="楷体" panose="02010609060101010101" pitchFamily="49" charset="-122"/>
                <a:ea typeface="楷体" panose="02010609060101010101" pitchFamily="49" charset="-122"/>
              </a:rPr>
              <a:t>12</a:t>
            </a:r>
            <a:r>
              <a:rPr lang="zh-CN" altLang="en-US" sz="2100" dirty="0"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</a:p>
        </p:txBody>
      </p:sp>
      <p:sp>
        <p:nvSpPr>
          <p:cNvPr id="83" name="流程图: 接点 82">
            <a:extLst>
              <a:ext uri="{FF2B5EF4-FFF2-40B4-BE49-F238E27FC236}">
                <a16:creationId xmlns:a16="http://schemas.microsoft.com/office/drawing/2014/main" id="{4A4258D9-64A4-4CEA-82AD-0822D7029EDD}"/>
              </a:ext>
            </a:extLst>
          </p:cNvPr>
          <p:cNvSpPr/>
          <p:nvPr/>
        </p:nvSpPr>
        <p:spPr>
          <a:xfrm>
            <a:off x="3034714" y="1980291"/>
            <a:ext cx="108667" cy="115426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/>
          </a:p>
        </p:txBody>
      </p:sp>
      <p:sp>
        <p:nvSpPr>
          <p:cNvPr id="84" name="文本框 83">
            <a:extLst>
              <a:ext uri="{FF2B5EF4-FFF2-40B4-BE49-F238E27FC236}">
                <a16:creationId xmlns:a16="http://schemas.microsoft.com/office/drawing/2014/main" id="{6E3CCB19-4B4A-445F-882A-C23026468F25}"/>
              </a:ext>
            </a:extLst>
          </p:cNvPr>
          <p:cNvSpPr txBox="1"/>
          <p:nvPr/>
        </p:nvSpPr>
        <p:spPr>
          <a:xfrm>
            <a:off x="2865392" y="2170347"/>
            <a:ext cx="677474" cy="170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1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袁世凯</a:t>
            </a:r>
            <a:endParaRPr lang="en-US" altLang="zh-CN" sz="2100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1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祭天</a:t>
            </a:r>
          </a:p>
        </p:txBody>
      </p:sp>
      <p:sp>
        <p:nvSpPr>
          <p:cNvPr id="85" name="文本框 84">
            <a:extLst>
              <a:ext uri="{FF2B5EF4-FFF2-40B4-BE49-F238E27FC236}">
                <a16:creationId xmlns:a16="http://schemas.microsoft.com/office/drawing/2014/main" id="{FBC08468-DD0F-45E5-91E8-8F62740D444F}"/>
              </a:ext>
            </a:extLst>
          </p:cNvPr>
          <p:cNvSpPr txBox="1"/>
          <p:nvPr/>
        </p:nvSpPr>
        <p:spPr>
          <a:xfrm>
            <a:off x="1606108" y="1268235"/>
            <a:ext cx="35505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100" dirty="0">
                <a:latin typeface="楷体" panose="02010609060101010101" pitchFamily="49" charset="-122"/>
                <a:ea typeface="楷体" panose="02010609060101010101" pitchFamily="49" charset="-122"/>
              </a:rPr>
              <a:t>7</a:t>
            </a:r>
            <a:r>
              <a:rPr lang="zh-CN" altLang="en-US" sz="2100" dirty="0"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</a:p>
        </p:txBody>
      </p:sp>
      <p:sp>
        <p:nvSpPr>
          <p:cNvPr id="86" name="文本框 85">
            <a:extLst>
              <a:ext uri="{FF2B5EF4-FFF2-40B4-BE49-F238E27FC236}">
                <a16:creationId xmlns:a16="http://schemas.microsoft.com/office/drawing/2014/main" id="{C7575E0D-3CDA-41F5-A5C1-A18221BCBFED}"/>
              </a:ext>
            </a:extLst>
          </p:cNvPr>
          <p:cNvSpPr txBox="1"/>
          <p:nvPr/>
        </p:nvSpPr>
        <p:spPr>
          <a:xfrm>
            <a:off x="4242824" y="2125927"/>
            <a:ext cx="677474" cy="170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1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袁世凯</a:t>
            </a:r>
            <a:endParaRPr lang="en-US" altLang="zh-CN" sz="2100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1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祭天</a:t>
            </a:r>
          </a:p>
        </p:txBody>
      </p:sp>
      <p:sp>
        <p:nvSpPr>
          <p:cNvPr id="95" name="文本框 94">
            <a:extLst>
              <a:ext uri="{FF2B5EF4-FFF2-40B4-BE49-F238E27FC236}">
                <a16:creationId xmlns:a16="http://schemas.microsoft.com/office/drawing/2014/main" id="{AC439F91-A787-4F65-9774-E87E8B3386EC}"/>
              </a:ext>
            </a:extLst>
          </p:cNvPr>
          <p:cNvSpPr txBox="1"/>
          <p:nvPr/>
        </p:nvSpPr>
        <p:spPr>
          <a:xfrm>
            <a:off x="6114041" y="1544991"/>
            <a:ext cx="2843128" cy="3847207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indent="457200"/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1916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年至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1928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年，共发生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140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余次战争，如将小规模武装冲突算在内，仅四川一省就发生了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400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余次。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（黄克武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两岸新编中国近代史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48" name="直接连接符 47">
            <a:extLst>
              <a:ext uri="{FF2B5EF4-FFF2-40B4-BE49-F238E27FC236}">
                <a16:creationId xmlns:a16="http://schemas.microsoft.com/office/drawing/2014/main" id="{3E7BF709-6933-414E-9A6F-E274ADC69D72}"/>
              </a:ext>
            </a:extLst>
          </p:cNvPr>
          <p:cNvCxnSpPr>
            <a:cxnSpLocks/>
          </p:cNvCxnSpPr>
          <p:nvPr/>
        </p:nvCxnSpPr>
        <p:spPr>
          <a:xfrm>
            <a:off x="6030390" y="156830"/>
            <a:ext cx="0" cy="6544340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9764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" grpId="0" animBg="1"/>
      <p:bldP spid="95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0" name="组合 89">
            <a:extLst>
              <a:ext uri="{FF2B5EF4-FFF2-40B4-BE49-F238E27FC236}">
                <a16:creationId xmlns:a16="http://schemas.microsoft.com/office/drawing/2014/main" id="{07F629BC-7600-49A6-A602-4A9D90DBFC94}"/>
              </a:ext>
            </a:extLst>
          </p:cNvPr>
          <p:cNvGrpSpPr/>
          <p:nvPr/>
        </p:nvGrpSpPr>
        <p:grpSpPr>
          <a:xfrm>
            <a:off x="180018" y="785266"/>
            <a:ext cx="8860519" cy="4364406"/>
            <a:chOff x="181049" y="-41597"/>
            <a:chExt cx="11814025" cy="5819209"/>
          </a:xfrm>
        </p:grpSpPr>
        <p:cxnSp>
          <p:nvCxnSpPr>
            <p:cNvPr id="5" name="直接箭头连接符 4">
              <a:extLst>
                <a:ext uri="{FF2B5EF4-FFF2-40B4-BE49-F238E27FC236}">
                  <a16:creationId xmlns:a16="http://schemas.microsoft.com/office/drawing/2014/main" id="{0DB4419C-7484-43F4-9F92-9227ABEEF2F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66476" y="1581058"/>
              <a:ext cx="11728598" cy="22951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9" name="组合 88">
              <a:extLst>
                <a:ext uri="{FF2B5EF4-FFF2-40B4-BE49-F238E27FC236}">
                  <a16:creationId xmlns:a16="http://schemas.microsoft.com/office/drawing/2014/main" id="{2BBFE0D7-D3F7-4A05-BEA4-71B38988F670}"/>
                </a:ext>
              </a:extLst>
            </p:cNvPr>
            <p:cNvGrpSpPr/>
            <p:nvPr/>
          </p:nvGrpSpPr>
          <p:grpSpPr>
            <a:xfrm>
              <a:off x="181049" y="-41597"/>
              <a:ext cx="3209678" cy="5819209"/>
              <a:chOff x="197023" y="269631"/>
              <a:chExt cx="3209678" cy="5819209"/>
            </a:xfrm>
          </p:grpSpPr>
          <p:sp>
            <p:nvSpPr>
              <p:cNvPr id="2" name="文本框 1">
                <a:extLst>
                  <a:ext uri="{FF2B5EF4-FFF2-40B4-BE49-F238E27FC236}">
                    <a16:creationId xmlns:a16="http://schemas.microsoft.com/office/drawing/2014/main" id="{09E6156C-9024-429A-AC91-2CDAD9E47ECF}"/>
                  </a:ext>
                </a:extLst>
              </p:cNvPr>
              <p:cNvSpPr txBox="1"/>
              <p:nvPr/>
            </p:nvSpPr>
            <p:spPr>
              <a:xfrm>
                <a:off x="2158260" y="2087742"/>
                <a:ext cx="818554" cy="4001097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zh-CN" altLang="en-US" sz="2100" b="1" dirty="0">
                    <a:latin typeface="楷体" panose="02010609060101010101" pitchFamily="49" charset="-122"/>
                    <a:ea typeface="楷体" panose="02010609060101010101" pitchFamily="49" charset="-122"/>
                  </a:rPr>
                  <a:t>孙中山领导</a:t>
                </a:r>
                <a:endParaRPr lang="en-US" altLang="zh-CN" sz="2100" b="1" dirty="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  <a:p>
                <a:r>
                  <a:rPr lang="zh-CN" altLang="en-US" sz="2100" b="1" dirty="0">
                    <a:latin typeface="楷体" panose="02010609060101010101" pitchFamily="49" charset="-122"/>
                    <a:ea typeface="楷体" panose="02010609060101010101" pitchFamily="49" charset="-122"/>
                  </a:rPr>
                  <a:t>二次革命</a:t>
                </a:r>
              </a:p>
            </p:txBody>
          </p:sp>
          <p:sp>
            <p:nvSpPr>
              <p:cNvPr id="4" name="文本框 3">
                <a:extLst>
                  <a:ext uri="{FF2B5EF4-FFF2-40B4-BE49-F238E27FC236}">
                    <a16:creationId xmlns:a16="http://schemas.microsoft.com/office/drawing/2014/main" id="{F700214D-7CA2-42EF-A130-8FEAA3E38DE2}"/>
                  </a:ext>
                </a:extLst>
              </p:cNvPr>
              <p:cNvSpPr txBox="1"/>
              <p:nvPr/>
            </p:nvSpPr>
            <p:spPr>
              <a:xfrm>
                <a:off x="552270" y="2087744"/>
                <a:ext cx="702595" cy="4001096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zh-CN" altLang="en-US" sz="2100" b="1" dirty="0">
                    <a:solidFill>
                      <a:schemeClr val="tx1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袁世凯</a:t>
                </a:r>
                <a:endParaRPr lang="en-US" altLang="zh-CN" sz="2100" b="1" dirty="0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  <a:p>
                <a:r>
                  <a:rPr lang="zh-CN" altLang="en-US" sz="2100" b="1" dirty="0">
                    <a:solidFill>
                      <a:schemeClr val="tx1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就任</a:t>
                </a:r>
                <a:endParaRPr lang="en-US" altLang="zh-CN" sz="2100" b="1" dirty="0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  <a:p>
                <a:r>
                  <a:rPr lang="zh-CN" altLang="en-US" sz="2100" b="1" dirty="0">
                    <a:solidFill>
                      <a:schemeClr val="tx1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临时总统</a:t>
                </a:r>
              </a:p>
            </p:txBody>
          </p:sp>
          <p:sp>
            <p:nvSpPr>
              <p:cNvPr id="6" name="流程图: 接点 5">
                <a:extLst>
                  <a:ext uri="{FF2B5EF4-FFF2-40B4-BE49-F238E27FC236}">
                    <a16:creationId xmlns:a16="http://schemas.microsoft.com/office/drawing/2014/main" id="{731D44D4-FF97-41D5-A862-37B6441A1606}"/>
                  </a:ext>
                </a:extLst>
              </p:cNvPr>
              <p:cNvSpPr/>
              <p:nvPr/>
            </p:nvSpPr>
            <p:spPr>
              <a:xfrm>
                <a:off x="721771" y="1825246"/>
                <a:ext cx="140245" cy="145855"/>
              </a:xfrm>
              <a:prstGeom prst="flowChartConnector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sp>
            <p:nvSpPr>
              <p:cNvPr id="7" name="文本框 6">
                <a:extLst>
                  <a:ext uri="{FF2B5EF4-FFF2-40B4-BE49-F238E27FC236}">
                    <a16:creationId xmlns:a16="http://schemas.microsoft.com/office/drawing/2014/main" id="{91E808FB-1DC3-4298-BE3A-3030E462309E}"/>
                  </a:ext>
                </a:extLst>
              </p:cNvPr>
              <p:cNvSpPr txBox="1"/>
              <p:nvPr/>
            </p:nvSpPr>
            <p:spPr>
              <a:xfrm>
                <a:off x="537775" y="879489"/>
                <a:ext cx="641435" cy="984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100" dirty="0">
                    <a:latin typeface="楷体" panose="02010609060101010101" pitchFamily="49" charset="-122"/>
                    <a:ea typeface="楷体" panose="02010609060101010101" pitchFamily="49" charset="-122"/>
                  </a:rPr>
                  <a:t>3</a:t>
                </a:r>
                <a:r>
                  <a:rPr lang="zh-CN" altLang="en-US" sz="2100" dirty="0">
                    <a:latin typeface="楷体" panose="02010609060101010101" pitchFamily="49" charset="-122"/>
                    <a:ea typeface="楷体" panose="02010609060101010101" pitchFamily="49" charset="-122"/>
                  </a:rPr>
                  <a:t>月</a:t>
                </a:r>
              </a:p>
            </p:txBody>
          </p:sp>
          <p:sp>
            <p:nvSpPr>
              <p:cNvPr id="9" name="文本框 8">
                <a:extLst>
                  <a:ext uri="{FF2B5EF4-FFF2-40B4-BE49-F238E27FC236}">
                    <a16:creationId xmlns:a16="http://schemas.microsoft.com/office/drawing/2014/main" id="{37D018BD-0C5F-4084-91D2-BF9F51AC55A2}"/>
                  </a:ext>
                </a:extLst>
              </p:cNvPr>
              <p:cNvSpPr txBox="1"/>
              <p:nvPr/>
            </p:nvSpPr>
            <p:spPr>
              <a:xfrm>
                <a:off x="197023" y="269631"/>
                <a:ext cx="1626846" cy="5539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100" b="1" dirty="0">
                    <a:latin typeface="黑体" panose="02010609060101010101" pitchFamily="49" charset="-122"/>
                    <a:ea typeface="黑体" panose="02010609060101010101" pitchFamily="49" charset="-122"/>
                  </a:rPr>
                  <a:t>1912</a:t>
                </a:r>
                <a:r>
                  <a:rPr lang="zh-CN" altLang="en-US" sz="2100" b="1" dirty="0">
                    <a:latin typeface="黑体" panose="02010609060101010101" pitchFamily="49" charset="-122"/>
                    <a:ea typeface="黑体" panose="02010609060101010101" pitchFamily="49" charset="-122"/>
                  </a:rPr>
                  <a:t>年</a:t>
                </a:r>
              </a:p>
            </p:txBody>
          </p:sp>
          <p:sp>
            <p:nvSpPr>
              <p:cNvPr id="16" name="文本框 15">
                <a:extLst>
                  <a:ext uri="{FF2B5EF4-FFF2-40B4-BE49-F238E27FC236}">
                    <a16:creationId xmlns:a16="http://schemas.microsoft.com/office/drawing/2014/main" id="{3D8A0F47-3081-499C-A635-F0A790484F7D}"/>
                  </a:ext>
                </a:extLst>
              </p:cNvPr>
              <p:cNvSpPr txBox="1"/>
              <p:nvPr/>
            </p:nvSpPr>
            <p:spPr>
              <a:xfrm>
                <a:off x="1779856" y="276936"/>
                <a:ext cx="1626845" cy="5539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100" b="1" dirty="0">
                    <a:latin typeface="黑体" panose="02010609060101010101" pitchFamily="49" charset="-122"/>
                    <a:ea typeface="黑体" panose="02010609060101010101" pitchFamily="49" charset="-122"/>
                  </a:rPr>
                  <a:t>1913</a:t>
                </a:r>
                <a:r>
                  <a:rPr lang="zh-CN" altLang="en-US" sz="2100" b="1" dirty="0">
                    <a:latin typeface="黑体" panose="02010609060101010101" pitchFamily="49" charset="-122"/>
                    <a:ea typeface="黑体" panose="02010609060101010101" pitchFamily="49" charset="-122"/>
                  </a:rPr>
                  <a:t>年</a:t>
                </a:r>
              </a:p>
            </p:txBody>
          </p:sp>
          <p:sp>
            <p:nvSpPr>
              <p:cNvPr id="21" name="流程图: 接点 20">
                <a:extLst>
                  <a:ext uri="{FF2B5EF4-FFF2-40B4-BE49-F238E27FC236}">
                    <a16:creationId xmlns:a16="http://schemas.microsoft.com/office/drawing/2014/main" id="{14128F88-397E-4BAC-B13B-65E4DC4660EE}"/>
                  </a:ext>
                </a:extLst>
              </p:cNvPr>
              <p:cNvSpPr/>
              <p:nvPr/>
            </p:nvSpPr>
            <p:spPr>
              <a:xfrm>
                <a:off x="2391492" y="1819801"/>
                <a:ext cx="140245" cy="145855"/>
              </a:xfrm>
              <a:prstGeom prst="flowChartConnector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</p:grpSp>
      </p:grpSp>
      <p:sp>
        <p:nvSpPr>
          <p:cNvPr id="58" name="文本框 57">
            <a:extLst>
              <a:ext uri="{FF2B5EF4-FFF2-40B4-BE49-F238E27FC236}">
                <a16:creationId xmlns:a16="http://schemas.microsoft.com/office/drawing/2014/main" id="{3BDD5FA6-1FFC-461C-B23C-C25DA3E8571F}"/>
              </a:ext>
            </a:extLst>
          </p:cNvPr>
          <p:cNvSpPr txBox="1"/>
          <p:nvPr/>
        </p:nvSpPr>
        <p:spPr>
          <a:xfrm>
            <a:off x="2174706" y="2148851"/>
            <a:ext cx="536629" cy="30008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100" b="1" dirty="0">
                <a:latin typeface="楷体" panose="02010609060101010101" pitchFamily="49" charset="-122"/>
                <a:ea typeface="楷体" panose="02010609060101010101" pitchFamily="49" charset="-122"/>
              </a:rPr>
              <a:t>袁世凯就任正式总统</a:t>
            </a:r>
          </a:p>
        </p:txBody>
      </p:sp>
      <p:sp>
        <p:nvSpPr>
          <p:cNvPr id="54" name="文本框 53">
            <a:extLst>
              <a:ext uri="{FF2B5EF4-FFF2-40B4-BE49-F238E27FC236}">
                <a16:creationId xmlns:a16="http://schemas.microsoft.com/office/drawing/2014/main" id="{B9AFFF5D-F3FD-4917-8BED-28BCFAA8B085}"/>
              </a:ext>
            </a:extLst>
          </p:cNvPr>
          <p:cNvSpPr txBox="1"/>
          <p:nvPr/>
        </p:nvSpPr>
        <p:spPr>
          <a:xfrm>
            <a:off x="5878650" y="2169967"/>
            <a:ext cx="563965" cy="2031325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100" b="1" dirty="0">
                <a:latin typeface="楷体" panose="02010609060101010101" pitchFamily="49" charset="-122"/>
                <a:ea typeface="楷体" panose="02010609060101010101" pitchFamily="49" charset="-122"/>
              </a:rPr>
              <a:t>签定二十一条</a:t>
            </a:r>
          </a:p>
        </p:txBody>
      </p:sp>
      <p:sp>
        <p:nvSpPr>
          <p:cNvPr id="55" name="文本框 54">
            <a:extLst>
              <a:ext uri="{FF2B5EF4-FFF2-40B4-BE49-F238E27FC236}">
                <a16:creationId xmlns:a16="http://schemas.microsoft.com/office/drawing/2014/main" id="{6ABD122C-CD15-40A4-97C5-8C7340C9036E}"/>
              </a:ext>
            </a:extLst>
          </p:cNvPr>
          <p:cNvSpPr txBox="1"/>
          <p:nvPr/>
        </p:nvSpPr>
        <p:spPr>
          <a:xfrm>
            <a:off x="4400656" y="2125669"/>
            <a:ext cx="677475" cy="3323987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100" b="1" dirty="0">
                <a:latin typeface="楷体" panose="02010609060101010101" pitchFamily="49" charset="-122"/>
                <a:ea typeface="楷体" panose="02010609060101010101" pitchFamily="49" charset="-122"/>
              </a:rPr>
              <a:t>颁布修正大总统选举法</a:t>
            </a:r>
          </a:p>
        </p:txBody>
      </p:sp>
      <p:sp>
        <p:nvSpPr>
          <p:cNvPr id="57" name="文本框 56">
            <a:extLst>
              <a:ext uri="{FF2B5EF4-FFF2-40B4-BE49-F238E27FC236}">
                <a16:creationId xmlns:a16="http://schemas.microsoft.com/office/drawing/2014/main" id="{9AF2E96B-5479-4C6F-966F-0826275D65EF}"/>
              </a:ext>
            </a:extLst>
          </p:cNvPr>
          <p:cNvSpPr txBox="1"/>
          <p:nvPr/>
        </p:nvSpPr>
        <p:spPr>
          <a:xfrm>
            <a:off x="3317003" y="2148851"/>
            <a:ext cx="571853" cy="2354491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100" b="1" dirty="0">
                <a:latin typeface="楷体" panose="02010609060101010101" pitchFamily="49" charset="-122"/>
                <a:ea typeface="楷体" panose="02010609060101010101" pitchFamily="49" charset="-122"/>
              </a:rPr>
              <a:t>袁世凯</a:t>
            </a:r>
            <a:endParaRPr lang="en-US" altLang="zh-CN" sz="21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100" b="1" dirty="0">
                <a:latin typeface="楷体" panose="02010609060101010101" pitchFamily="49" charset="-122"/>
                <a:ea typeface="楷体" panose="02010609060101010101" pitchFamily="49" charset="-122"/>
              </a:rPr>
              <a:t>解散国会</a:t>
            </a:r>
          </a:p>
        </p:txBody>
      </p:sp>
      <p:sp>
        <p:nvSpPr>
          <p:cNvPr id="59" name="文本框 58">
            <a:extLst>
              <a:ext uri="{FF2B5EF4-FFF2-40B4-BE49-F238E27FC236}">
                <a16:creationId xmlns:a16="http://schemas.microsoft.com/office/drawing/2014/main" id="{8D0F2A9D-DB8C-4D3C-AFA5-67BA90CAFA0B}"/>
              </a:ext>
            </a:extLst>
          </p:cNvPr>
          <p:cNvSpPr txBox="1"/>
          <p:nvPr/>
        </p:nvSpPr>
        <p:spPr>
          <a:xfrm>
            <a:off x="2535434" y="2165244"/>
            <a:ext cx="677474" cy="26776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1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袁世凯</a:t>
            </a:r>
            <a:endParaRPr lang="en-US" altLang="zh-CN" sz="2100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1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解散国民党</a:t>
            </a:r>
          </a:p>
        </p:txBody>
      </p:sp>
      <p:sp>
        <p:nvSpPr>
          <p:cNvPr id="61" name="文本框 60">
            <a:extLst>
              <a:ext uri="{FF2B5EF4-FFF2-40B4-BE49-F238E27FC236}">
                <a16:creationId xmlns:a16="http://schemas.microsoft.com/office/drawing/2014/main" id="{8489D651-AD34-48D1-B9ED-A867D242A642}"/>
              </a:ext>
            </a:extLst>
          </p:cNvPr>
          <p:cNvSpPr txBox="1"/>
          <p:nvPr/>
        </p:nvSpPr>
        <p:spPr>
          <a:xfrm>
            <a:off x="3817581" y="741597"/>
            <a:ext cx="126055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1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1914</a:t>
            </a:r>
            <a:r>
              <a:rPr lang="zh-CN" altLang="en-US" sz="21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</a:p>
        </p:txBody>
      </p:sp>
      <p:sp>
        <p:nvSpPr>
          <p:cNvPr id="63" name="文本框 62">
            <a:extLst>
              <a:ext uri="{FF2B5EF4-FFF2-40B4-BE49-F238E27FC236}">
                <a16:creationId xmlns:a16="http://schemas.microsoft.com/office/drawing/2014/main" id="{1DA07E14-17AD-4C02-930A-F63733B1CF58}"/>
              </a:ext>
            </a:extLst>
          </p:cNvPr>
          <p:cNvSpPr txBox="1"/>
          <p:nvPr/>
        </p:nvSpPr>
        <p:spPr>
          <a:xfrm>
            <a:off x="2185021" y="1260727"/>
            <a:ext cx="53271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100" dirty="0">
                <a:latin typeface="楷体" panose="02010609060101010101" pitchFamily="49" charset="-122"/>
                <a:ea typeface="楷体" panose="02010609060101010101" pitchFamily="49" charset="-122"/>
              </a:rPr>
              <a:t>10</a:t>
            </a:r>
            <a:r>
              <a:rPr lang="zh-CN" altLang="en-US" sz="2100" dirty="0"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</a:p>
        </p:txBody>
      </p:sp>
      <p:sp>
        <p:nvSpPr>
          <p:cNvPr id="64" name="流程图: 接点 63">
            <a:extLst>
              <a:ext uri="{FF2B5EF4-FFF2-40B4-BE49-F238E27FC236}">
                <a16:creationId xmlns:a16="http://schemas.microsoft.com/office/drawing/2014/main" id="{997D1754-545C-41D5-87FC-BADE728BE5A0}"/>
              </a:ext>
            </a:extLst>
          </p:cNvPr>
          <p:cNvSpPr/>
          <p:nvPr/>
        </p:nvSpPr>
        <p:spPr>
          <a:xfrm>
            <a:off x="2382587" y="1966120"/>
            <a:ext cx="108667" cy="115426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/>
          </a:p>
        </p:txBody>
      </p:sp>
      <p:sp>
        <p:nvSpPr>
          <p:cNvPr id="65" name="文本框 64">
            <a:extLst>
              <a:ext uri="{FF2B5EF4-FFF2-40B4-BE49-F238E27FC236}">
                <a16:creationId xmlns:a16="http://schemas.microsoft.com/office/drawing/2014/main" id="{FCF3BB67-2D67-474D-BDE4-50296F6BCBD7}"/>
              </a:ext>
            </a:extLst>
          </p:cNvPr>
          <p:cNvSpPr txBox="1"/>
          <p:nvPr/>
        </p:nvSpPr>
        <p:spPr>
          <a:xfrm>
            <a:off x="2540016" y="1259053"/>
            <a:ext cx="46340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100" dirty="0">
                <a:latin typeface="楷体" panose="02010609060101010101" pitchFamily="49" charset="-122"/>
                <a:ea typeface="楷体" panose="02010609060101010101" pitchFamily="49" charset="-122"/>
              </a:rPr>
              <a:t>11</a:t>
            </a:r>
            <a:r>
              <a:rPr lang="zh-CN" altLang="en-US" sz="2100" dirty="0"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</a:p>
        </p:txBody>
      </p:sp>
      <p:sp>
        <p:nvSpPr>
          <p:cNvPr id="66" name="流程图: 接点 65">
            <a:extLst>
              <a:ext uri="{FF2B5EF4-FFF2-40B4-BE49-F238E27FC236}">
                <a16:creationId xmlns:a16="http://schemas.microsoft.com/office/drawing/2014/main" id="{7D945C53-1635-442C-8A0D-A19756204BC6}"/>
              </a:ext>
            </a:extLst>
          </p:cNvPr>
          <p:cNvSpPr/>
          <p:nvPr/>
        </p:nvSpPr>
        <p:spPr>
          <a:xfrm>
            <a:off x="2721724" y="1956996"/>
            <a:ext cx="108667" cy="115426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69" name="文本框 68">
            <a:extLst>
              <a:ext uri="{FF2B5EF4-FFF2-40B4-BE49-F238E27FC236}">
                <a16:creationId xmlns:a16="http://schemas.microsoft.com/office/drawing/2014/main" id="{2779FAF6-B741-4CC5-8A32-D0A57B654A10}"/>
              </a:ext>
            </a:extLst>
          </p:cNvPr>
          <p:cNvSpPr txBox="1"/>
          <p:nvPr/>
        </p:nvSpPr>
        <p:spPr>
          <a:xfrm>
            <a:off x="3284116" y="1259813"/>
            <a:ext cx="51635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100" dirty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100" dirty="0"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</a:p>
        </p:txBody>
      </p:sp>
      <p:sp>
        <p:nvSpPr>
          <p:cNvPr id="70" name="流程图: 接点 69">
            <a:extLst>
              <a:ext uri="{FF2B5EF4-FFF2-40B4-BE49-F238E27FC236}">
                <a16:creationId xmlns:a16="http://schemas.microsoft.com/office/drawing/2014/main" id="{B1B61334-BBFD-4004-9312-B5966F670CA5}"/>
              </a:ext>
            </a:extLst>
          </p:cNvPr>
          <p:cNvSpPr/>
          <p:nvPr/>
        </p:nvSpPr>
        <p:spPr>
          <a:xfrm>
            <a:off x="3498591" y="1948263"/>
            <a:ext cx="108667" cy="115426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72" name="流程图: 接点 71">
            <a:extLst>
              <a:ext uri="{FF2B5EF4-FFF2-40B4-BE49-F238E27FC236}">
                <a16:creationId xmlns:a16="http://schemas.microsoft.com/office/drawing/2014/main" id="{38EEFD22-AED3-4E3F-A06F-C7EB9FE570DA}"/>
              </a:ext>
            </a:extLst>
          </p:cNvPr>
          <p:cNvSpPr/>
          <p:nvPr/>
        </p:nvSpPr>
        <p:spPr>
          <a:xfrm>
            <a:off x="4840504" y="1954317"/>
            <a:ext cx="108667" cy="115426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73" name="流程图: 接点 72">
            <a:extLst>
              <a:ext uri="{FF2B5EF4-FFF2-40B4-BE49-F238E27FC236}">
                <a16:creationId xmlns:a16="http://schemas.microsoft.com/office/drawing/2014/main" id="{2E986812-7D1E-4F57-9460-489DDA2A2FC8}"/>
              </a:ext>
            </a:extLst>
          </p:cNvPr>
          <p:cNvSpPr/>
          <p:nvPr/>
        </p:nvSpPr>
        <p:spPr>
          <a:xfrm>
            <a:off x="6099691" y="1956996"/>
            <a:ext cx="108667" cy="115426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74" name="文本框 73">
            <a:extLst>
              <a:ext uri="{FF2B5EF4-FFF2-40B4-BE49-F238E27FC236}">
                <a16:creationId xmlns:a16="http://schemas.microsoft.com/office/drawing/2014/main" id="{43FE5245-DEB9-47B8-997A-9AB28D569B8A}"/>
              </a:ext>
            </a:extLst>
          </p:cNvPr>
          <p:cNvSpPr txBox="1"/>
          <p:nvPr/>
        </p:nvSpPr>
        <p:spPr>
          <a:xfrm>
            <a:off x="4658840" y="1262764"/>
            <a:ext cx="5593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100" dirty="0">
                <a:latin typeface="楷体" panose="02010609060101010101" pitchFamily="49" charset="-122"/>
                <a:ea typeface="楷体" panose="02010609060101010101" pitchFamily="49" charset="-122"/>
              </a:rPr>
              <a:t>12</a:t>
            </a:r>
            <a:r>
              <a:rPr lang="zh-CN" altLang="en-US" sz="2100" dirty="0"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</a:p>
        </p:txBody>
      </p:sp>
      <p:sp>
        <p:nvSpPr>
          <p:cNvPr id="76" name="文本框 75">
            <a:extLst>
              <a:ext uri="{FF2B5EF4-FFF2-40B4-BE49-F238E27FC236}">
                <a16:creationId xmlns:a16="http://schemas.microsoft.com/office/drawing/2014/main" id="{DFEA020D-77D2-4637-9B8F-220434B90547}"/>
              </a:ext>
            </a:extLst>
          </p:cNvPr>
          <p:cNvSpPr txBox="1"/>
          <p:nvPr/>
        </p:nvSpPr>
        <p:spPr>
          <a:xfrm>
            <a:off x="5218236" y="734807"/>
            <a:ext cx="126055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100" b="1" dirty="0">
                <a:latin typeface="黑体" panose="02010609060101010101" pitchFamily="49" charset="-122"/>
                <a:ea typeface="黑体" panose="02010609060101010101" pitchFamily="49" charset="-122"/>
              </a:rPr>
              <a:t>1915</a:t>
            </a:r>
            <a:r>
              <a:rPr lang="zh-CN" altLang="en-US" sz="2100" b="1" dirty="0"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</a:p>
        </p:txBody>
      </p:sp>
      <p:sp>
        <p:nvSpPr>
          <p:cNvPr id="77" name="流程图: 接点 76">
            <a:extLst>
              <a:ext uri="{FF2B5EF4-FFF2-40B4-BE49-F238E27FC236}">
                <a16:creationId xmlns:a16="http://schemas.microsoft.com/office/drawing/2014/main" id="{ABA7E021-69EB-4F84-A1F1-D110184B2650}"/>
              </a:ext>
            </a:extLst>
          </p:cNvPr>
          <p:cNvSpPr/>
          <p:nvPr/>
        </p:nvSpPr>
        <p:spPr>
          <a:xfrm>
            <a:off x="6804464" y="1981151"/>
            <a:ext cx="109021" cy="115426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78" name="文本框 77">
            <a:extLst>
              <a:ext uri="{FF2B5EF4-FFF2-40B4-BE49-F238E27FC236}">
                <a16:creationId xmlns:a16="http://schemas.microsoft.com/office/drawing/2014/main" id="{134C9A5F-D73B-4EDF-B4F9-7EB75D598CA5}"/>
              </a:ext>
            </a:extLst>
          </p:cNvPr>
          <p:cNvSpPr txBox="1"/>
          <p:nvPr/>
        </p:nvSpPr>
        <p:spPr>
          <a:xfrm>
            <a:off x="5866446" y="1224548"/>
            <a:ext cx="54826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100" dirty="0">
                <a:latin typeface="楷体" panose="02010609060101010101" pitchFamily="49" charset="-122"/>
                <a:ea typeface="楷体" panose="02010609060101010101" pitchFamily="49" charset="-122"/>
              </a:rPr>
              <a:t>5</a:t>
            </a:r>
            <a:r>
              <a:rPr lang="zh-CN" altLang="en-US" sz="2100" dirty="0"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</a:p>
        </p:txBody>
      </p:sp>
      <p:sp>
        <p:nvSpPr>
          <p:cNvPr id="80" name="文本框 79">
            <a:extLst>
              <a:ext uri="{FF2B5EF4-FFF2-40B4-BE49-F238E27FC236}">
                <a16:creationId xmlns:a16="http://schemas.microsoft.com/office/drawing/2014/main" id="{2421103A-4803-4E54-A963-D987E8C5BDE3}"/>
              </a:ext>
            </a:extLst>
          </p:cNvPr>
          <p:cNvSpPr txBox="1"/>
          <p:nvPr/>
        </p:nvSpPr>
        <p:spPr>
          <a:xfrm>
            <a:off x="6610457" y="1274111"/>
            <a:ext cx="63293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100" dirty="0">
                <a:latin typeface="楷体" panose="02010609060101010101" pitchFamily="49" charset="-122"/>
                <a:ea typeface="楷体" panose="02010609060101010101" pitchFamily="49" charset="-122"/>
              </a:rPr>
              <a:t>12</a:t>
            </a:r>
            <a:r>
              <a:rPr lang="zh-CN" altLang="en-US" sz="2100" dirty="0"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</a:p>
        </p:txBody>
      </p:sp>
      <p:sp>
        <p:nvSpPr>
          <p:cNvPr id="82" name="文本框 81">
            <a:extLst>
              <a:ext uri="{FF2B5EF4-FFF2-40B4-BE49-F238E27FC236}">
                <a16:creationId xmlns:a16="http://schemas.microsoft.com/office/drawing/2014/main" id="{A93F4409-2B5B-45BE-8CF7-0EB3F3052F6D}"/>
              </a:ext>
            </a:extLst>
          </p:cNvPr>
          <p:cNvSpPr txBox="1"/>
          <p:nvPr/>
        </p:nvSpPr>
        <p:spPr>
          <a:xfrm>
            <a:off x="7115003" y="734807"/>
            <a:ext cx="1848979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100" b="1" dirty="0">
                <a:latin typeface="黑体" panose="02010609060101010101" pitchFamily="49" charset="-122"/>
                <a:ea typeface="黑体" panose="02010609060101010101" pitchFamily="49" charset="-122"/>
              </a:rPr>
              <a:t>1916</a:t>
            </a:r>
            <a:r>
              <a:rPr lang="zh-CN" altLang="en-US" sz="2100" b="1" dirty="0"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</a:p>
        </p:txBody>
      </p:sp>
      <p:sp>
        <p:nvSpPr>
          <p:cNvPr id="62" name="文本框 61">
            <a:extLst>
              <a:ext uri="{FF2B5EF4-FFF2-40B4-BE49-F238E27FC236}">
                <a16:creationId xmlns:a16="http://schemas.microsoft.com/office/drawing/2014/main" id="{039C3091-A203-4F0E-9E79-22F4EF1D6772}"/>
              </a:ext>
            </a:extLst>
          </p:cNvPr>
          <p:cNvSpPr txBox="1"/>
          <p:nvPr/>
        </p:nvSpPr>
        <p:spPr>
          <a:xfrm>
            <a:off x="6616665" y="2238659"/>
            <a:ext cx="426513" cy="1384995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1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护国运动</a:t>
            </a:r>
          </a:p>
        </p:txBody>
      </p:sp>
      <p:sp>
        <p:nvSpPr>
          <p:cNvPr id="79" name="文本框 78">
            <a:extLst>
              <a:ext uri="{FF2B5EF4-FFF2-40B4-BE49-F238E27FC236}">
                <a16:creationId xmlns:a16="http://schemas.microsoft.com/office/drawing/2014/main" id="{0989636A-5091-47F4-8739-D56D4BE663B6}"/>
              </a:ext>
            </a:extLst>
          </p:cNvPr>
          <p:cNvSpPr txBox="1"/>
          <p:nvPr/>
        </p:nvSpPr>
        <p:spPr>
          <a:xfrm>
            <a:off x="2868692" y="1267312"/>
            <a:ext cx="56025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100" dirty="0">
                <a:latin typeface="楷体" panose="02010609060101010101" pitchFamily="49" charset="-122"/>
                <a:ea typeface="楷体" panose="02010609060101010101" pitchFamily="49" charset="-122"/>
              </a:rPr>
              <a:t>12</a:t>
            </a:r>
            <a:r>
              <a:rPr lang="zh-CN" altLang="en-US" sz="2100" dirty="0"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</a:p>
        </p:txBody>
      </p:sp>
      <p:sp>
        <p:nvSpPr>
          <p:cNvPr id="83" name="流程图: 接点 82">
            <a:extLst>
              <a:ext uri="{FF2B5EF4-FFF2-40B4-BE49-F238E27FC236}">
                <a16:creationId xmlns:a16="http://schemas.microsoft.com/office/drawing/2014/main" id="{4A4258D9-64A4-4CEA-82AD-0822D7029EDD}"/>
              </a:ext>
            </a:extLst>
          </p:cNvPr>
          <p:cNvSpPr/>
          <p:nvPr/>
        </p:nvSpPr>
        <p:spPr>
          <a:xfrm>
            <a:off x="3034714" y="1980291"/>
            <a:ext cx="108667" cy="115426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/>
          </a:p>
        </p:txBody>
      </p:sp>
      <p:sp>
        <p:nvSpPr>
          <p:cNvPr id="84" name="文本框 83">
            <a:extLst>
              <a:ext uri="{FF2B5EF4-FFF2-40B4-BE49-F238E27FC236}">
                <a16:creationId xmlns:a16="http://schemas.microsoft.com/office/drawing/2014/main" id="{6E3CCB19-4B4A-445F-882A-C23026468F25}"/>
              </a:ext>
            </a:extLst>
          </p:cNvPr>
          <p:cNvSpPr txBox="1"/>
          <p:nvPr/>
        </p:nvSpPr>
        <p:spPr>
          <a:xfrm>
            <a:off x="2865392" y="2170347"/>
            <a:ext cx="677474" cy="170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1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袁世凯</a:t>
            </a:r>
            <a:endParaRPr lang="en-US" altLang="zh-CN" sz="2100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1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祭天</a:t>
            </a:r>
          </a:p>
        </p:txBody>
      </p:sp>
      <p:sp>
        <p:nvSpPr>
          <p:cNvPr id="85" name="文本框 84">
            <a:extLst>
              <a:ext uri="{FF2B5EF4-FFF2-40B4-BE49-F238E27FC236}">
                <a16:creationId xmlns:a16="http://schemas.microsoft.com/office/drawing/2014/main" id="{FBC08468-DD0F-45E5-91E8-8F62740D444F}"/>
              </a:ext>
            </a:extLst>
          </p:cNvPr>
          <p:cNvSpPr txBox="1"/>
          <p:nvPr/>
        </p:nvSpPr>
        <p:spPr>
          <a:xfrm>
            <a:off x="1745082" y="1259053"/>
            <a:ext cx="35505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100" dirty="0">
                <a:latin typeface="楷体" panose="02010609060101010101" pitchFamily="49" charset="-122"/>
                <a:ea typeface="楷体" panose="02010609060101010101" pitchFamily="49" charset="-122"/>
              </a:rPr>
              <a:t>7</a:t>
            </a:r>
            <a:r>
              <a:rPr lang="zh-CN" altLang="en-US" sz="2100" dirty="0"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</a:p>
        </p:txBody>
      </p:sp>
      <p:sp>
        <p:nvSpPr>
          <p:cNvPr id="86" name="文本框 85">
            <a:extLst>
              <a:ext uri="{FF2B5EF4-FFF2-40B4-BE49-F238E27FC236}">
                <a16:creationId xmlns:a16="http://schemas.microsoft.com/office/drawing/2014/main" id="{C7575E0D-3CDA-41F5-A5C1-A18221BCBFED}"/>
              </a:ext>
            </a:extLst>
          </p:cNvPr>
          <p:cNvSpPr txBox="1"/>
          <p:nvPr/>
        </p:nvSpPr>
        <p:spPr>
          <a:xfrm>
            <a:off x="4813869" y="2199683"/>
            <a:ext cx="677474" cy="170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1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袁世凯</a:t>
            </a:r>
            <a:endParaRPr lang="en-US" altLang="zh-CN" sz="2100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1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祭天</a:t>
            </a:r>
          </a:p>
        </p:txBody>
      </p:sp>
      <p:grpSp>
        <p:nvGrpSpPr>
          <p:cNvPr id="17" name="组合 16">
            <a:extLst>
              <a:ext uri="{FF2B5EF4-FFF2-40B4-BE49-F238E27FC236}">
                <a16:creationId xmlns:a16="http://schemas.microsoft.com/office/drawing/2014/main" id="{0DD3AA8F-38E6-426A-80D1-E90897DA88AD}"/>
              </a:ext>
            </a:extLst>
          </p:cNvPr>
          <p:cNvGrpSpPr/>
          <p:nvPr/>
        </p:nvGrpSpPr>
        <p:grpSpPr>
          <a:xfrm>
            <a:off x="3241479" y="657665"/>
            <a:ext cx="2031335" cy="4791991"/>
            <a:chOff x="3251209" y="616688"/>
            <a:chExt cx="2031335" cy="5876478"/>
          </a:xfrm>
        </p:grpSpPr>
        <p:sp>
          <p:nvSpPr>
            <p:cNvPr id="13" name="星形: 四角 12">
              <a:extLst>
                <a:ext uri="{FF2B5EF4-FFF2-40B4-BE49-F238E27FC236}">
                  <a16:creationId xmlns:a16="http://schemas.microsoft.com/office/drawing/2014/main" id="{5CA969FB-BAE4-45CA-84E0-0CB322E0B122}"/>
                </a:ext>
              </a:extLst>
            </p:cNvPr>
            <p:cNvSpPr/>
            <p:nvPr/>
          </p:nvSpPr>
          <p:spPr>
            <a:xfrm>
              <a:off x="3542292" y="747695"/>
              <a:ext cx="347233" cy="415498"/>
            </a:xfrm>
            <a:prstGeom prst="star4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矩形: 圆角 13">
              <a:extLst>
                <a:ext uri="{FF2B5EF4-FFF2-40B4-BE49-F238E27FC236}">
                  <a16:creationId xmlns:a16="http://schemas.microsoft.com/office/drawing/2014/main" id="{7091A7B3-FD12-4C33-B23C-5B1952D17EA2}"/>
                </a:ext>
              </a:extLst>
            </p:cNvPr>
            <p:cNvSpPr/>
            <p:nvPr/>
          </p:nvSpPr>
          <p:spPr>
            <a:xfrm>
              <a:off x="3251209" y="616688"/>
              <a:ext cx="2031335" cy="5876478"/>
            </a:xfrm>
            <a:prstGeom prst="roundRect">
              <a:avLst/>
            </a:prstGeom>
            <a:noFill/>
            <a:ln w="38100">
              <a:solidFill>
                <a:srgbClr val="0000FF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noFill/>
              </a:endParaRPr>
            </a:p>
          </p:txBody>
        </p:sp>
      </p:grpSp>
      <p:sp>
        <p:nvSpPr>
          <p:cNvPr id="98" name="文本框 97">
            <a:extLst>
              <a:ext uri="{FF2B5EF4-FFF2-40B4-BE49-F238E27FC236}">
                <a16:creationId xmlns:a16="http://schemas.microsoft.com/office/drawing/2014/main" id="{E87C5A57-D756-4E61-AB34-825C620B1B0B}"/>
              </a:ext>
            </a:extLst>
          </p:cNvPr>
          <p:cNvSpPr txBox="1"/>
          <p:nvPr/>
        </p:nvSpPr>
        <p:spPr>
          <a:xfrm>
            <a:off x="1215244" y="1276279"/>
            <a:ext cx="48107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100" dirty="0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100" dirty="0"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</a:p>
        </p:txBody>
      </p:sp>
      <p:sp>
        <p:nvSpPr>
          <p:cNvPr id="99" name="流程图: 接点 98">
            <a:extLst>
              <a:ext uri="{FF2B5EF4-FFF2-40B4-BE49-F238E27FC236}">
                <a16:creationId xmlns:a16="http://schemas.microsoft.com/office/drawing/2014/main" id="{05109271-D13E-4EF5-9130-33A196CAA5D6}"/>
              </a:ext>
            </a:extLst>
          </p:cNvPr>
          <p:cNvSpPr/>
          <p:nvPr/>
        </p:nvSpPr>
        <p:spPr>
          <a:xfrm>
            <a:off x="1372216" y="1972697"/>
            <a:ext cx="105184" cy="109391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/>
          </a:p>
        </p:txBody>
      </p:sp>
      <p:sp>
        <p:nvSpPr>
          <p:cNvPr id="100" name="文本框 99">
            <a:extLst>
              <a:ext uri="{FF2B5EF4-FFF2-40B4-BE49-F238E27FC236}">
                <a16:creationId xmlns:a16="http://schemas.microsoft.com/office/drawing/2014/main" id="{80944634-03DA-4841-81BA-B3C003401969}"/>
              </a:ext>
            </a:extLst>
          </p:cNvPr>
          <p:cNvSpPr txBox="1"/>
          <p:nvPr/>
        </p:nvSpPr>
        <p:spPr>
          <a:xfrm>
            <a:off x="1172106" y="2148849"/>
            <a:ext cx="613916" cy="170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100" b="1" dirty="0">
                <a:latin typeface="楷体" panose="02010609060101010101" pitchFamily="49" charset="-122"/>
                <a:ea typeface="楷体" panose="02010609060101010101" pitchFamily="49" charset="-122"/>
              </a:rPr>
              <a:t>刺杀宋教仁</a:t>
            </a:r>
          </a:p>
        </p:txBody>
      </p:sp>
    </p:spTree>
    <p:extLst>
      <p:ext uri="{BB962C8B-B14F-4D97-AF65-F5344CB8AC3E}">
        <p14:creationId xmlns:p14="http://schemas.microsoft.com/office/powerpoint/2010/main" val="1982713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0" name="组合 89">
            <a:extLst>
              <a:ext uri="{FF2B5EF4-FFF2-40B4-BE49-F238E27FC236}">
                <a16:creationId xmlns:a16="http://schemas.microsoft.com/office/drawing/2014/main" id="{07F629BC-7600-49A6-A602-4A9D90DBFC94}"/>
              </a:ext>
            </a:extLst>
          </p:cNvPr>
          <p:cNvGrpSpPr/>
          <p:nvPr/>
        </p:nvGrpSpPr>
        <p:grpSpPr>
          <a:xfrm>
            <a:off x="169347" y="803687"/>
            <a:ext cx="4575726" cy="4398844"/>
            <a:chOff x="139024" y="-41597"/>
            <a:chExt cx="6100968" cy="5865127"/>
          </a:xfrm>
        </p:grpSpPr>
        <p:cxnSp>
          <p:nvCxnSpPr>
            <p:cNvPr id="5" name="直接箭头连接符 4">
              <a:extLst>
                <a:ext uri="{FF2B5EF4-FFF2-40B4-BE49-F238E27FC236}">
                  <a16:creationId xmlns:a16="http://schemas.microsoft.com/office/drawing/2014/main" id="{0DB4419C-7484-43F4-9F92-9227ABEEF2F0}"/>
                </a:ext>
              </a:extLst>
            </p:cNvPr>
            <p:cNvCxnSpPr>
              <a:cxnSpLocks/>
            </p:cNvCxnSpPr>
            <p:nvPr/>
          </p:nvCxnSpPr>
          <p:spPr>
            <a:xfrm>
              <a:off x="139024" y="1564927"/>
              <a:ext cx="6100968" cy="2703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9" name="组合 88">
              <a:extLst>
                <a:ext uri="{FF2B5EF4-FFF2-40B4-BE49-F238E27FC236}">
                  <a16:creationId xmlns:a16="http://schemas.microsoft.com/office/drawing/2014/main" id="{2BBFE0D7-D3F7-4A05-BEA4-71B38988F670}"/>
                </a:ext>
              </a:extLst>
            </p:cNvPr>
            <p:cNvGrpSpPr/>
            <p:nvPr/>
          </p:nvGrpSpPr>
          <p:grpSpPr>
            <a:xfrm>
              <a:off x="139024" y="-41597"/>
              <a:ext cx="3251703" cy="5865127"/>
              <a:chOff x="154998" y="269631"/>
              <a:chExt cx="3251703" cy="5865127"/>
            </a:xfrm>
          </p:grpSpPr>
          <p:sp>
            <p:nvSpPr>
              <p:cNvPr id="2" name="文本框 1">
                <a:extLst>
                  <a:ext uri="{FF2B5EF4-FFF2-40B4-BE49-F238E27FC236}">
                    <a16:creationId xmlns:a16="http://schemas.microsoft.com/office/drawing/2014/main" id="{09E6156C-9024-429A-AC91-2CDAD9E47ECF}"/>
                  </a:ext>
                </a:extLst>
              </p:cNvPr>
              <p:cNvSpPr txBox="1"/>
              <p:nvPr/>
            </p:nvSpPr>
            <p:spPr>
              <a:xfrm>
                <a:off x="1993989" y="2133662"/>
                <a:ext cx="717840" cy="4001096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zh-CN" altLang="en-US" sz="2100" b="1" dirty="0">
                    <a:latin typeface="楷体" panose="02010609060101010101" pitchFamily="49" charset="-122"/>
                    <a:ea typeface="楷体" panose="02010609060101010101" pitchFamily="49" charset="-122"/>
                  </a:rPr>
                  <a:t>孙中山领导</a:t>
                </a:r>
                <a:endParaRPr lang="en-US" altLang="zh-CN" sz="2100" b="1" dirty="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  <a:p>
                <a:r>
                  <a:rPr lang="zh-CN" altLang="en-US" sz="2100" b="1" dirty="0">
                    <a:latin typeface="楷体" panose="02010609060101010101" pitchFamily="49" charset="-122"/>
                    <a:ea typeface="楷体" panose="02010609060101010101" pitchFamily="49" charset="-122"/>
                  </a:rPr>
                  <a:t>二次革命</a:t>
                </a:r>
              </a:p>
            </p:txBody>
          </p:sp>
          <p:sp>
            <p:nvSpPr>
              <p:cNvPr id="4" name="文本框 3">
                <a:extLst>
                  <a:ext uri="{FF2B5EF4-FFF2-40B4-BE49-F238E27FC236}">
                    <a16:creationId xmlns:a16="http://schemas.microsoft.com/office/drawing/2014/main" id="{F700214D-7CA2-42EF-A130-8FEAA3E38DE2}"/>
                  </a:ext>
                </a:extLst>
              </p:cNvPr>
              <p:cNvSpPr txBox="1"/>
              <p:nvPr/>
            </p:nvSpPr>
            <p:spPr>
              <a:xfrm>
                <a:off x="169493" y="2087744"/>
                <a:ext cx="702595" cy="4001096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zh-CN" altLang="en-US" sz="2100" b="1" dirty="0">
                    <a:solidFill>
                      <a:schemeClr val="tx1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袁世凯</a:t>
                </a:r>
                <a:endParaRPr lang="en-US" altLang="zh-CN" sz="2100" b="1" dirty="0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  <a:p>
                <a:r>
                  <a:rPr lang="zh-CN" altLang="en-US" sz="2100" b="1" dirty="0">
                    <a:solidFill>
                      <a:schemeClr val="tx1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就任</a:t>
                </a:r>
                <a:endParaRPr lang="en-US" altLang="zh-CN" sz="2100" b="1" dirty="0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  <a:p>
                <a:r>
                  <a:rPr lang="zh-CN" altLang="en-US" sz="2100" b="1" dirty="0">
                    <a:solidFill>
                      <a:schemeClr val="tx1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临时总统</a:t>
                </a:r>
              </a:p>
            </p:txBody>
          </p:sp>
          <p:sp>
            <p:nvSpPr>
              <p:cNvPr id="6" name="流程图: 接点 5">
                <a:extLst>
                  <a:ext uri="{FF2B5EF4-FFF2-40B4-BE49-F238E27FC236}">
                    <a16:creationId xmlns:a16="http://schemas.microsoft.com/office/drawing/2014/main" id="{731D44D4-FF97-41D5-A862-37B6441A1606}"/>
                  </a:ext>
                </a:extLst>
              </p:cNvPr>
              <p:cNvSpPr/>
              <p:nvPr/>
            </p:nvSpPr>
            <p:spPr>
              <a:xfrm>
                <a:off x="409870" y="1825246"/>
                <a:ext cx="140245" cy="145855"/>
              </a:xfrm>
              <a:prstGeom prst="flowChartConnector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  <p:sp>
            <p:nvSpPr>
              <p:cNvPr id="7" name="文本框 6">
                <a:extLst>
                  <a:ext uri="{FF2B5EF4-FFF2-40B4-BE49-F238E27FC236}">
                    <a16:creationId xmlns:a16="http://schemas.microsoft.com/office/drawing/2014/main" id="{91E808FB-1DC3-4298-BE3A-3030E462309E}"/>
                  </a:ext>
                </a:extLst>
              </p:cNvPr>
              <p:cNvSpPr txBox="1"/>
              <p:nvPr/>
            </p:nvSpPr>
            <p:spPr>
              <a:xfrm>
                <a:off x="154998" y="879489"/>
                <a:ext cx="641435" cy="984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100" dirty="0">
                    <a:latin typeface="楷体" panose="02010609060101010101" pitchFamily="49" charset="-122"/>
                    <a:ea typeface="楷体" panose="02010609060101010101" pitchFamily="49" charset="-122"/>
                  </a:rPr>
                  <a:t>3</a:t>
                </a:r>
                <a:r>
                  <a:rPr lang="zh-CN" altLang="en-US" sz="2100" dirty="0">
                    <a:latin typeface="楷体" panose="02010609060101010101" pitchFamily="49" charset="-122"/>
                    <a:ea typeface="楷体" panose="02010609060101010101" pitchFamily="49" charset="-122"/>
                  </a:rPr>
                  <a:t>月</a:t>
                </a:r>
              </a:p>
            </p:txBody>
          </p:sp>
          <p:sp>
            <p:nvSpPr>
              <p:cNvPr id="9" name="文本框 8">
                <a:extLst>
                  <a:ext uri="{FF2B5EF4-FFF2-40B4-BE49-F238E27FC236}">
                    <a16:creationId xmlns:a16="http://schemas.microsoft.com/office/drawing/2014/main" id="{37D018BD-0C5F-4084-91D2-BF9F51AC55A2}"/>
                  </a:ext>
                </a:extLst>
              </p:cNvPr>
              <p:cNvSpPr txBox="1"/>
              <p:nvPr/>
            </p:nvSpPr>
            <p:spPr>
              <a:xfrm>
                <a:off x="197023" y="269631"/>
                <a:ext cx="1626846" cy="5539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100" b="1" dirty="0">
                    <a:latin typeface="黑体" panose="02010609060101010101" pitchFamily="49" charset="-122"/>
                    <a:ea typeface="黑体" panose="02010609060101010101" pitchFamily="49" charset="-122"/>
                  </a:rPr>
                  <a:t>1912</a:t>
                </a:r>
                <a:r>
                  <a:rPr lang="zh-CN" altLang="en-US" sz="2100" b="1" dirty="0">
                    <a:latin typeface="黑体" panose="02010609060101010101" pitchFamily="49" charset="-122"/>
                    <a:ea typeface="黑体" panose="02010609060101010101" pitchFamily="49" charset="-122"/>
                  </a:rPr>
                  <a:t>年</a:t>
                </a:r>
              </a:p>
            </p:txBody>
          </p:sp>
          <p:sp>
            <p:nvSpPr>
              <p:cNvPr id="16" name="文本框 15">
                <a:extLst>
                  <a:ext uri="{FF2B5EF4-FFF2-40B4-BE49-F238E27FC236}">
                    <a16:creationId xmlns:a16="http://schemas.microsoft.com/office/drawing/2014/main" id="{3D8A0F47-3081-499C-A635-F0A790484F7D}"/>
                  </a:ext>
                </a:extLst>
              </p:cNvPr>
              <p:cNvSpPr txBox="1"/>
              <p:nvPr/>
            </p:nvSpPr>
            <p:spPr>
              <a:xfrm>
                <a:off x="1779856" y="276936"/>
                <a:ext cx="1626845" cy="5539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100" b="1" dirty="0">
                    <a:latin typeface="黑体" panose="02010609060101010101" pitchFamily="49" charset="-122"/>
                    <a:ea typeface="黑体" panose="02010609060101010101" pitchFamily="49" charset="-122"/>
                  </a:rPr>
                  <a:t>1913</a:t>
                </a:r>
                <a:r>
                  <a:rPr lang="zh-CN" altLang="en-US" sz="2100" b="1" dirty="0">
                    <a:latin typeface="黑体" panose="02010609060101010101" pitchFamily="49" charset="-122"/>
                    <a:ea typeface="黑体" panose="02010609060101010101" pitchFamily="49" charset="-122"/>
                  </a:rPr>
                  <a:t>年</a:t>
                </a:r>
              </a:p>
            </p:txBody>
          </p:sp>
          <p:sp>
            <p:nvSpPr>
              <p:cNvPr id="21" name="流程图: 接点 20">
                <a:extLst>
                  <a:ext uri="{FF2B5EF4-FFF2-40B4-BE49-F238E27FC236}">
                    <a16:creationId xmlns:a16="http://schemas.microsoft.com/office/drawing/2014/main" id="{14128F88-397E-4BAC-B13B-65E4DC4660EE}"/>
                  </a:ext>
                </a:extLst>
              </p:cNvPr>
              <p:cNvSpPr/>
              <p:nvPr/>
            </p:nvSpPr>
            <p:spPr>
              <a:xfrm>
                <a:off x="2247537" y="1790278"/>
                <a:ext cx="140245" cy="145855"/>
              </a:xfrm>
              <a:prstGeom prst="flowChartConnector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 dirty="0"/>
              </a:p>
            </p:txBody>
          </p:sp>
        </p:grpSp>
      </p:grpSp>
      <p:sp>
        <p:nvSpPr>
          <p:cNvPr id="58" name="文本框 57">
            <a:extLst>
              <a:ext uri="{FF2B5EF4-FFF2-40B4-BE49-F238E27FC236}">
                <a16:creationId xmlns:a16="http://schemas.microsoft.com/office/drawing/2014/main" id="{3BDD5FA6-1FFC-461C-B23C-C25DA3E8571F}"/>
              </a:ext>
            </a:extLst>
          </p:cNvPr>
          <p:cNvSpPr txBox="1"/>
          <p:nvPr/>
        </p:nvSpPr>
        <p:spPr>
          <a:xfrm>
            <a:off x="2174706" y="2148851"/>
            <a:ext cx="536629" cy="30008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100" b="1" dirty="0">
                <a:latin typeface="楷体" panose="02010609060101010101" pitchFamily="49" charset="-122"/>
                <a:ea typeface="楷体" panose="02010609060101010101" pitchFamily="49" charset="-122"/>
              </a:rPr>
              <a:t>袁世凯就任正式总统</a:t>
            </a:r>
          </a:p>
        </p:txBody>
      </p:sp>
      <p:sp>
        <p:nvSpPr>
          <p:cNvPr id="57" name="文本框 56">
            <a:extLst>
              <a:ext uri="{FF2B5EF4-FFF2-40B4-BE49-F238E27FC236}">
                <a16:creationId xmlns:a16="http://schemas.microsoft.com/office/drawing/2014/main" id="{9AF2E96B-5479-4C6F-966F-0826275D65EF}"/>
              </a:ext>
            </a:extLst>
          </p:cNvPr>
          <p:cNvSpPr txBox="1"/>
          <p:nvPr/>
        </p:nvSpPr>
        <p:spPr>
          <a:xfrm>
            <a:off x="3146875" y="2170117"/>
            <a:ext cx="571853" cy="2354491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100" b="1" dirty="0">
                <a:latin typeface="楷体" panose="02010609060101010101" pitchFamily="49" charset="-122"/>
                <a:ea typeface="楷体" panose="02010609060101010101" pitchFamily="49" charset="-122"/>
              </a:rPr>
              <a:t>袁世凯</a:t>
            </a:r>
            <a:endParaRPr lang="en-US" altLang="zh-CN" sz="21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100" b="1" dirty="0">
                <a:latin typeface="楷体" panose="02010609060101010101" pitchFamily="49" charset="-122"/>
                <a:ea typeface="楷体" panose="02010609060101010101" pitchFamily="49" charset="-122"/>
              </a:rPr>
              <a:t>解散国会</a:t>
            </a:r>
          </a:p>
        </p:txBody>
      </p:sp>
      <p:sp>
        <p:nvSpPr>
          <p:cNvPr id="59" name="文本框 58">
            <a:extLst>
              <a:ext uri="{FF2B5EF4-FFF2-40B4-BE49-F238E27FC236}">
                <a16:creationId xmlns:a16="http://schemas.microsoft.com/office/drawing/2014/main" id="{8D0F2A9D-DB8C-4D3C-AFA5-67BA90CAFA0B}"/>
              </a:ext>
            </a:extLst>
          </p:cNvPr>
          <p:cNvSpPr txBox="1"/>
          <p:nvPr/>
        </p:nvSpPr>
        <p:spPr>
          <a:xfrm>
            <a:off x="2535434" y="2165244"/>
            <a:ext cx="677474" cy="26776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1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袁世凯</a:t>
            </a:r>
            <a:endParaRPr lang="en-US" altLang="zh-CN" sz="2100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1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解散国民党</a:t>
            </a:r>
          </a:p>
        </p:txBody>
      </p:sp>
      <p:sp>
        <p:nvSpPr>
          <p:cNvPr id="61" name="文本框 60">
            <a:extLst>
              <a:ext uri="{FF2B5EF4-FFF2-40B4-BE49-F238E27FC236}">
                <a16:creationId xmlns:a16="http://schemas.microsoft.com/office/drawing/2014/main" id="{8489D651-AD34-48D1-B9ED-A867D242A642}"/>
              </a:ext>
            </a:extLst>
          </p:cNvPr>
          <p:cNvSpPr txBox="1"/>
          <p:nvPr/>
        </p:nvSpPr>
        <p:spPr>
          <a:xfrm>
            <a:off x="3309318" y="806068"/>
            <a:ext cx="126055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100" b="1" dirty="0">
                <a:latin typeface="黑体" panose="02010609060101010101" pitchFamily="49" charset="-122"/>
                <a:ea typeface="黑体" panose="02010609060101010101" pitchFamily="49" charset="-122"/>
              </a:rPr>
              <a:t>1914</a:t>
            </a:r>
            <a:r>
              <a:rPr lang="zh-CN" altLang="en-US" sz="2100" b="1" dirty="0"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</a:p>
        </p:txBody>
      </p:sp>
      <p:sp>
        <p:nvSpPr>
          <p:cNvPr id="63" name="文本框 62">
            <a:extLst>
              <a:ext uri="{FF2B5EF4-FFF2-40B4-BE49-F238E27FC236}">
                <a16:creationId xmlns:a16="http://schemas.microsoft.com/office/drawing/2014/main" id="{1DA07E14-17AD-4C02-930A-F63733B1CF58}"/>
              </a:ext>
            </a:extLst>
          </p:cNvPr>
          <p:cNvSpPr txBox="1"/>
          <p:nvPr/>
        </p:nvSpPr>
        <p:spPr>
          <a:xfrm>
            <a:off x="2185021" y="1260727"/>
            <a:ext cx="53271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100" dirty="0">
                <a:latin typeface="楷体" panose="02010609060101010101" pitchFamily="49" charset="-122"/>
                <a:ea typeface="楷体" panose="02010609060101010101" pitchFamily="49" charset="-122"/>
              </a:rPr>
              <a:t>10</a:t>
            </a:r>
            <a:r>
              <a:rPr lang="zh-CN" altLang="en-US" sz="2100" dirty="0"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</a:p>
        </p:txBody>
      </p:sp>
      <p:sp>
        <p:nvSpPr>
          <p:cNvPr id="64" name="流程图: 接点 63">
            <a:extLst>
              <a:ext uri="{FF2B5EF4-FFF2-40B4-BE49-F238E27FC236}">
                <a16:creationId xmlns:a16="http://schemas.microsoft.com/office/drawing/2014/main" id="{997D1754-545C-41D5-87FC-BADE728BE5A0}"/>
              </a:ext>
            </a:extLst>
          </p:cNvPr>
          <p:cNvSpPr/>
          <p:nvPr/>
        </p:nvSpPr>
        <p:spPr>
          <a:xfrm>
            <a:off x="2382587" y="1966120"/>
            <a:ext cx="108667" cy="115426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/>
          </a:p>
        </p:txBody>
      </p:sp>
      <p:sp>
        <p:nvSpPr>
          <p:cNvPr id="65" name="文本框 64">
            <a:extLst>
              <a:ext uri="{FF2B5EF4-FFF2-40B4-BE49-F238E27FC236}">
                <a16:creationId xmlns:a16="http://schemas.microsoft.com/office/drawing/2014/main" id="{FCF3BB67-2D67-474D-BDE4-50296F6BCBD7}"/>
              </a:ext>
            </a:extLst>
          </p:cNvPr>
          <p:cNvSpPr txBox="1"/>
          <p:nvPr/>
        </p:nvSpPr>
        <p:spPr>
          <a:xfrm>
            <a:off x="2540016" y="1259053"/>
            <a:ext cx="46340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100" dirty="0">
                <a:latin typeface="楷体" panose="02010609060101010101" pitchFamily="49" charset="-122"/>
                <a:ea typeface="楷体" panose="02010609060101010101" pitchFamily="49" charset="-122"/>
              </a:rPr>
              <a:t>11</a:t>
            </a:r>
            <a:r>
              <a:rPr lang="zh-CN" altLang="en-US" sz="2100" dirty="0"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</a:p>
        </p:txBody>
      </p:sp>
      <p:sp>
        <p:nvSpPr>
          <p:cNvPr id="66" name="流程图: 接点 65">
            <a:extLst>
              <a:ext uri="{FF2B5EF4-FFF2-40B4-BE49-F238E27FC236}">
                <a16:creationId xmlns:a16="http://schemas.microsoft.com/office/drawing/2014/main" id="{7D945C53-1635-442C-8A0D-A19756204BC6}"/>
              </a:ext>
            </a:extLst>
          </p:cNvPr>
          <p:cNvSpPr/>
          <p:nvPr/>
        </p:nvSpPr>
        <p:spPr>
          <a:xfrm>
            <a:off x="2721724" y="1956996"/>
            <a:ext cx="108667" cy="115426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69" name="文本框 68">
            <a:extLst>
              <a:ext uri="{FF2B5EF4-FFF2-40B4-BE49-F238E27FC236}">
                <a16:creationId xmlns:a16="http://schemas.microsoft.com/office/drawing/2014/main" id="{2779FAF6-B741-4CC5-8A32-D0A57B654A10}"/>
              </a:ext>
            </a:extLst>
          </p:cNvPr>
          <p:cNvSpPr txBox="1"/>
          <p:nvPr/>
        </p:nvSpPr>
        <p:spPr>
          <a:xfrm>
            <a:off x="3124631" y="1259813"/>
            <a:ext cx="51635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100" dirty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100" dirty="0"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</a:p>
        </p:txBody>
      </p:sp>
      <p:sp>
        <p:nvSpPr>
          <p:cNvPr id="70" name="流程图: 接点 69">
            <a:extLst>
              <a:ext uri="{FF2B5EF4-FFF2-40B4-BE49-F238E27FC236}">
                <a16:creationId xmlns:a16="http://schemas.microsoft.com/office/drawing/2014/main" id="{B1B61334-BBFD-4004-9312-B5966F670CA5}"/>
              </a:ext>
            </a:extLst>
          </p:cNvPr>
          <p:cNvSpPr/>
          <p:nvPr/>
        </p:nvSpPr>
        <p:spPr>
          <a:xfrm>
            <a:off x="3349731" y="1948263"/>
            <a:ext cx="108667" cy="115426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79" name="文本框 78">
            <a:extLst>
              <a:ext uri="{FF2B5EF4-FFF2-40B4-BE49-F238E27FC236}">
                <a16:creationId xmlns:a16="http://schemas.microsoft.com/office/drawing/2014/main" id="{0989636A-5091-47F4-8739-D56D4BE663B6}"/>
              </a:ext>
            </a:extLst>
          </p:cNvPr>
          <p:cNvSpPr txBox="1"/>
          <p:nvPr/>
        </p:nvSpPr>
        <p:spPr>
          <a:xfrm>
            <a:off x="2868692" y="1267312"/>
            <a:ext cx="56025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100" dirty="0">
                <a:latin typeface="楷体" panose="02010609060101010101" pitchFamily="49" charset="-122"/>
                <a:ea typeface="楷体" panose="02010609060101010101" pitchFamily="49" charset="-122"/>
              </a:rPr>
              <a:t>12</a:t>
            </a:r>
            <a:r>
              <a:rPr lang="zh-CN" altLang="en-US" sz="2100" dirty="0"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</a:p>
        </p:txBody>
      </p:sp>
      <p:sp>
        <p:nvSpPr>
          <p:cNvPr id="83" name="流程图: 接点 82">
            <a:extLst>
              <a:ext uri="{FF2B5EF4-FFF2-40B4-BE49-F238E27FC236}">
                <a16:creationId xmlns:a16="http://schemas.microsoft.com/office/drawing/2014/main" id="{4A4258D9-64A4-4CEA-82AD-0822D7029EDD}"/>
              </a:ext>
            </a:extLst>
          </p:cNvPr>
          <p:cNvSpPr/>
          <p:nvPr/>
        </p:nvSpPr>
        <p:spPr>
          <a:xfrm>
            <a:off x="3034714" y="1980291"/>
            <a:ext cx="108667" cy="115426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/>
          </a:p>
        </p:txBody>
      </p:sp>
      <p:sp>
        <p:nvSpPr>
          <p:cNvPr id="84" name="文本框 83">
            <a:extLst>
              <a:ext uri="{FF2B5EF4-FFF2-40B4-BE49-F238E27FC236}">
                <a16:creationId xmlns:a16="http://schemas.microsoft.com/office/drawing/2014/main" id="{6E3CCB19-4B4A-445F-882A-C23026468F25}"/>
              </a:ext>
            </a:extLst>
          </p:cNvPr>
          <p:cNvSpPr txBox="1"/>
          <p:nvPr/>
        </p:nvSpPr>
        <p:spPr>
          <a:xfrm>
            <a:off x="2865392" y="2170347"/>
            <a:ext cx="677474" cy="170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1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袁世凯</a:t>
            </a:r>
            <a:endParaRPr lang="en-US" altLang="zh-CN" sz="2100" b="1" dirty="0">
              <a:solidFill>
                <a:schemeClr val="tx1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1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祭天</a:t>
            </a:r>
          </a:p>
        </p:txBody>
      </p:sp>
      <p:sp>
        <p:nvSpPr>
          <p:cNvPr id="85" name="文本框 84">
            <a:extLst>
              <a:ext uri="{FF2B5EF4-FFF2-40B4-BE49-F238E27FC236}">
                <a16:creationId xmlns:a16="http://schemas.microsoft.com/office/drawing/2014/main" id="{FBC08468-DD0F-45E5-91E8-8F62740D444F}"/>
              </a:ext>
            </a:extLst>
          </p:cNvPr>
          <p:cNvSpPr txBox="1"/>
          <p:nvPr/>
        </p:nvSpPr>
        <p:spPr>
          <a:xfrm>
            <a:off x="1606108" y="1268235"/>
            <a:ext cx="35505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100" dirty="0">
                <a:latin typeface="楷体" panose="02010609060101010101" pitchFamily="49" charset="-122"/>
                <a:ea typeface="楷体" panose="02010609060101010101" pitchFamily="49" charset="-122"/>
              </a:rPr>
              <a:t>7</a:t>
            </a:r>
            <a:r>
              <a:rPr lang="zh-CN" altLang="en-US" sz="2100" dirty="0"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</a:p>
        </p:txBody>
      </p:sp>
      <p:grpSp>
        <p:nvGrpSpPr>
          <p:cNvPr id="12" name="组合 11">
            <a:extLst>
              <a:ext uri="{FF2B5EF4-FFF2-40B4-BE49-F238E27FC236}">
                <a16:creationId xmlns:a16="http://schemas.microsoft.com/office/drawing/2014/main" id="{ED0CF58E-C877-43BE-91BA-C7E472A8A4F5}"/>
              </a:ext>
            </a:extLst>
          </p:cNvPr>
          <p:cNvGrpSpPr/>
          <p:nvPr/>
        </p:nvGrpSpPr>
        <p:grpSpPr>
          <a:xfrm>
            <a:off x="3932955" y="1263464"/>
            <a:ext cx="933120" cy="5193169"/>
            <a:chOff x="3932955" y="1263464"/>
            <a:chExt cx="933120" cy="5193169"/>
          </a:xfrm>
        </p:grpSpPr>
        <p:sp>
          <p:nvSpPr>
            <p:cNvPr id="55" name="文本框 54">
              <a:extLst>
                <a:ext uri="{FF2B5EF4-FFF2-40B4-BE49-F238E27FC236}">
                  <a16:creationId xmlns:a16="http://schemas.microsoft.com/office/drawing/2014/main" id="{6ABD122C-CD15-40A4-97C5-8C7340C9036E}"/>
                </a:ext>
              </a:extLst>
            </p:cNvPr>
            <p:cNvSpPr txBox="1"/>
            <p:nvPr/>
          </p:nvSpPr>
          <p:spPr>
            <a:xfrm>
              <a:off x="3932955" y="2163150"/>
              <a:ext cx="460267" cy="4293483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zh-CN" altLang="en-US" sz="2100" b="1" dirty="0">
                  <a:latin typeface="楷体" panose="02010609060101010101" pitchFamily="49" charset="-122"/>
                  <a:ea typeface="楷体" panose="02010609060101010101" pitchFamily="49" charset="-122"/>
                </a:rPr>
                <a:t>袁世凯颁布修正大总统选举法</a:t>
              </a:r>
            </a:p>
          </p:txBody>
        </p:sp>
        <p:sp>
          <p:nvSpPr>
            <p:cNvPr id="72" name="流程图: 接点 71">
              <a:extLst>
                <a:ext uri="{FF2B5EF4-FFF2-40B4-BE49-F238E27FC236}">
                  <a16:creationId xmlns:a16="http://schemas.microsoft.com/office/drawing/2014/main" id="{38EEFD22-AED3-4E3F-A06F-C7EB9FE570DA}"/>
                </a:ext>
              </a:extLst>
            </p:cNvPr>
            <p:cNvSpPr/>
            <p:nvPr/>
          </p:nvSpPr>
          <p:spPr>
            <a:xfrm>
              <a:off x="4290262" y="1955062"/>
              <a:ext cx="108667" cy="115426"/>
            </a:xfrm>
            <a:prstGeom prst="flowChartConnector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74" name="文本框 73">
              <a:extLst>
                <a:ext uri="{FF2B5EF4-FFF2-40B4-BE49-F238E27FC236}">
                  <a16:creationId xmlns:a16="http://schemas.microsoft.com/office/drawing/2014/main" id="{43FE5245-DEB9-47B8-997A-9AB28D569B8A}"/>
                </a:ext>
              </a:extLst>
            </p:cNvPr>
            <p:cNvSpPr txBox="1"/>
            <p:nvPr/>
          </p:nvSpPr>
          <p:spPr>
            <a:xfrm>
              <a:off x="4083680" y="1263464"/>
              <a:ext cx="559396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100" dirty="0">
                  <a:latin typeface="楷体" panose="02010609060101010101" pitchFamily="49" charset="-122"/>
                  <a:ea typeface="楷体" panose="02010609060101010101" pitchFamily="49" charset="-122"/>
                </a:rPr>
                <a:t>12</a:t>
              </a:r>
              <a:r>
                <a:rPr lang="zh-CN" altLang="en-US" sz="2100" dirty="0">
                  <a:latin typeface="楷体" panose="02010609060101010101" pitchFamily="49" charset="-122"/>
                  <a:ea typeface="楷体" panose="02010609060101010101" pitchFamily="49" charset="-122"/>
                </a:rPr>
                <a:t>月</a:t>
              </a:r>
            </a:p>
          </p:txBody>
        </p:sp>
        <p:sp>
          <p:nvSpPr>
            <p:cNvPr id="86" name="文本框 85">
              <a:extLst>
                <a:ext uri="{FF2B5EF4-FFF2-40B4-BE49-F238E27FC236}">
                  <a16:creationId xmlns:a16="http://schemas.microsoft.com/office/drawing/2014/main" id="{C7575E0D-3CDA-41F5-A5C1-A18221BCBFED}"/>
                </a:ext>
              </a:extLst>
            </p:cNvPr>
            <p:cNvSpPr txBox="1"/>
            <p:nvPr/>
          </p:nvSpPr>
          <p:spPr>
            <a:xfrm>
              <a:off x="4188601" y="2170117"/>
              <a:ext cx="677474" cy="170816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zh-CN" altLang="en-US" sz="2100" b="1" dirty="0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袁世凯</a:t>
              </a:r>
              <a:endParaRPr lang="en-US" altLang="zh-CN" sz="2100" b="1" dirty="0">
                <a:solidFill>
                  <a:schemeClr val="tx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  <a:p>
              <a:r>
                <a:rPr lang="zh-CN" altLang="en-US" sz="2100" b="1" dirty="0">
                  <a:solidFill>
                    <a:schemeClr val="tx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祭天</a:t>
              </a:r>
            </a:p>
          </p:txBody>
        </p:sp>
      </p:grpSp>
      <p:cxnSp>
        <p:nvCxnSpPr>
          <p:cNvPr id="43" name="直接连接符 42">
            <a:extLst>
              <a:ext uri="{FF2B5EF4-FFF2-40B4-BE49-F238E27FC236}">
                <a16:creationId xmlns:a16="http://schemas.microsoft.com/office/drawing/2014/main" id="{8BF08C62-9440-458B-8E34-54E936840342}"/>
              </a:ext>
            </a:extLst>
          </p:cNvPr>
          <p:cNvCxnSpPr>
            <a:cxnSpLocks/>
          </p:cNvCxnSpPr>
          <p:nvPr/>
        </p:nvCxnSpPr>
        <p:spPr>
          <a:xfrm>
            <a:off x="4866075" y="156830"/>
            <a:ext cx="0" cy="6544340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>
            <a:extLst>
              <a:ext uri="{FF2B5EF4-FFF2-40B4-BE49-F238E27FC236}">
                <a16:creationId xmlns:a16="http://schemas.microsoft.com/office/drawing/2014/main" id="{39B7E617-645A-4BA4-BF79-C3AD999171DD}"/>
              </a:ext>
            </a:extLst>
          </p:cNvPr>
          <p:cNvGrpSpPr/>
          <p:nvPr/>
        </p:nvGrpSpPr>
        <p:grpSpPr>
          <a:xfrm>
            <a:off x="3415700" y="1276459"/>
            <a:ext cx="524214" cy="2925161"/>
            <a:chOff x="3415700" y="1276459"/>
            <a:chExt cx="524214" cy="2925161"/>
          </a:xfrm>
        </p:grpSpPr>
        <p:grpSp>
          <p:nvGrpSpPr>
            <p:cNvPr id="3" name="组合 2">
              <a:extLst>
                <a:ext uri="{FF2B5EF4-FFF2-40B4-BE49-F238E27FC236}">
                  <a16:creationId xmlns:a16="http://schemas.microsoft.com/office/drawing/2014/main" id="{2D592149-C34A-46D4-AEE5-9486266F1FFD}"/>
                </a:ext>
              </a:extLst>
            </p:cNvPr>
            <p:cNvGrpSpPr/>
            <p:nvPr/>
          </p:nvGrpSpPr>
          <p:grpSpPr>
            <a:xfrm>
              <a:off x="3415700" y="1276459"/>
              <a:ext cx="524214" cy="2925161"/>
              <a:chOff x="3415700" y="1276459"/>
              <a:chExt cx="524214" cy="2925161"/>
            </a:xfrm>
          </p:grpSpPr>
          <p:sp>
            <p:nvSpPr>
              <p:cNvPr id="41" name="文本框 40">
                <a:extLst>
                  <a:ext uri="{FF2B5EF4-FFF2-40B4-BE49-F238E27FC236}">
                    <a16:creationId xmlns:a16="http://schemas.microsoft.com/office/drawing/2014/main" id="{4FFF4CE3-6CFA-4737-9945-373D7E548293}"/>
                  </a:ext>
                </a:extLst>
              </p:cNvPr>
              <p:cNvSpPr txBox="1"/>
              <p:nvPr/>
            </p:nvSpPr>
            <p:spPr>
              <a:xfrm>
                <a:off x="3458838" y="1276459"/>
                <a:ext cx="481076" cy="738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100" dirty="0">
                    <a:latin typeface="楷体" panose="02010609060101010101" pitchFamily="49" charset="-122"/>
                    <a:ea typeface="楷体" panose="02010609060101010101" pitchFamily="49" charset="-122"/>
                  </a:rPr>
                  <a:t>3</a:t>
                </a:r>
                <a:r>
                  <a:rPr lang="zh-CN" altLang="en-US" sz="2100" dirty="0">
                    <a:latin typeface="楷体" panose="02010609060101010101" pitchFamily="49" charset="-122"/>
                    <a:ea typeface="楷体" panose="02010609060101010101" pitchFamily="49" charset="-122"/>
                  </a:rPr>
                  <a:t>月</a:t>
                </a:r>
              </a:p>
            </p:txBody>
          </p:sp>
          <p:sp>
            <p:nvSpPr>
              <p:cNvPr id="44" name="文本框 43">
                <a:extLst>
                  <a:ext uri="{FF2B5EF4-FFF2-40B4-BE49-F238E27FC236}">
                    <a16:creationId xmlns:a16="http://schemas.microsoft.com/office/drawing/2014/main" id="{F85E9C2A-2052-47B9-8E00-93D3BF6B53FF}"/>
                  </a:ext>
                </a:extLst>
              </p:cNvPr>
              <p:cNvSpPr txBox="1"/>
              <p:nvPr/>
            </p:nvSpPr>
            <p:spPr>
              <a:xfrm>
                <a:off x="3415700" y="2170295"/>
                <a:ext cx="517255" cy="2031325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zh-CN" altLang="en-US" sz="2100" b="1" dirty="0">
                    <a:latin typeface="楷体" panose="02010609060101010101" pitchFamily="49" charset="-122"/>
                    <a:ea typeface="楷体" panose="02010609060101010101" pitchFamily="49" charset="-122"/>
                  </a:rPr>
                  <a:t>颁布褒扬条例</a:t>
                </a:r>
              </a:p>
            </p:txBody>
          </p:sp>
        </p:grpSp>
        <p:sp>
          <p:nvSpPr>
            <p:cNvPr id="47" name="流程图: 接点 46">
              <a:extLst>
                <a:ext uri="{FF2B5EF4-FFF2-40B4-BE49-F238E27FC236}">
                  <a16:creationId xmlns:a16="http://schemas.microsoft.com/office/drawing/2014/main" id="{EF22E1F7-B99D-4FD2-8FE2-98A9AE9DF0CA}"/>
                </a:ext>
              </a:extLst>
            </p:cNvPr>
            <p:cNvSpPr/>
            <p:nvPr/>
          </p:nvSpPr>
          <p:spPr>
            <a:xfrm>
              <a:off x="3608792" y="1950756"/>
              <a:ext cx="105184" cy="109391"/>
            </a:xfrm>
            <a:prstGeom prst="flowChartConnector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/>
            </a:p>
          </p:txBody>
        </p:sp>
      </p:grpSp>
      <p:sp>
        <p:nvSpPr>
          <p:cNvPr id="48" name="矩形 47">
            <a:extLst>
              <a:ext uri="{FF2B5EF4-FFF2-40B4-BE49-F238E27FC236}">
                <a16:creationId xmlns:a16="http://schemas.microsoft.com/office/drawing/2014/main" id="{A18F1D83-9C2A-47AD-8608-CFDC734EE3E9}"/>
              </a:ext>
            </a:extLst>
          </p:cNvPr>
          <p:cNvSpPr/>
          <p:nvPr/>
        </p:nvSpPr>
        <p:spPr>
          <a:xfrm>
            <a:off x="4909735" y="156830"/>
            <a:ext cx="420114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>
              <a:defRPr/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  3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月，公布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褒扬条例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，规定：凡孝行节妇均由袁世凯给予“匾额题字”“愿立牌坊者，得自为之。”</a:t>
            </a:r>
          </a:p>
        </p:txBody>
      </p:sp>
      <p:sp>
        <p:nvSpPr>
          <p:cNvPr id="49" name="矩形 48">
            <a:extLst>
              <a:ext uri="{FF2B5EF4-FFF2-40B4-BE49-F238E27FC236}">
                <a16:creationId xmlns:a16="http://schemas.microsoft.com/office/drawing/2014/main" id="{CD330896-3207-46AF-A1D3-B48E36326E63}"/>
              </a:ext>
            </a:extLst>
          </p:cNvPr>
          <p:cNvSpPr/>
          <p:nvPr/>
        </p:nvSpPr>
        <p:spPr>
          <a:xfrm>
            <a:off x="4837604" y="1820717"/>
            <a:ext cx="4306396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 《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妇女时报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评论说“朱烈女的死，不仅是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全国女学界之光荣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，更是我中国古国对于世界上之光荣也。”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0" name="矩形 49">
            <a:extLst>
              <a:ext uri="{FF2B5EF4-FFF2-40B4-BE49-F238E27FC236}">
                <a16:creationId xmlns:a16="http://schemas.microsoft.com/office/drawing/2014/main" id="{42AECF99-EB91-4F7E-BF6F-47029EAE8674}"/>
              </a:ext>
            </a:extLst>
          </p:cNvPr>
          <p:cNvSpPr/>
          <p:nvPr/>
        </p:nvSpPr>
        <p:spPr>
          <a:xfrm>
            <a:off x="4866075" y="3561851"/>
            <a:ext cx="43380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 9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月，颁发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祭孔令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，并规定每年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9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28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日中央与地方一律举行祀孔典礼。</a:t>
            </a:r>
            <a:endParaRPr lang="zh-CN" altLang="en-US" sz="2400" dirty="0"/>
          </a:p>
        </p:txBody>
      </p:sp>
      <p:sp>
        <p:nvSpPr>
          <p:cNvPr id="53" name="矩形 52">
            <a:extLst>
              <a:ext uri="{FF2B5EF4-FFF2-40B4-BE49-F238E27FC236}">
                <a16:creationId xmlns:a16="http://schemas.microsoft.com/office/drawing/2014/main" id="{077E906F-881E-4787-B580-F907EE3828D2}"/>
              </a:ext>
            </a:extLst>
          </p:cNvPr>
          <p:cNvSpPr/>
          <p:nvPr/>
        </p:nvSpPr>
        <p:spPr>
          <a:xfrm>
            <a:off x="4870705" y="4933654"/>
            <a:ext cx="433808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12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月，袁世凯祭天。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indent="457200"/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12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月，颁布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修正大总统选举法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，规定总统任期改为十年，可连选连任。</a:t>
            </a: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09D82F6E-BDEA-4E47-92F8-E63D51C54F6E}"/>
              </a:ext>
            </a:extLst>
          </p:cNvPr>
          <p:cNvGrpSpPr/>
          <p:nvPr/>
        </p:nvGrpSpPr>
        <p:grpSpPr>
          <a:xfrm>
            <a:off x="3674326" y="1266167"/>
            <a:ext cx="566769" cy="2605143"/>
            <a:chOff x="3674326" y="1266167"/>
            <a:chExt cx="566769" cy="2605143"/>
          </a:xfrm>
        </p:grpSpPr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id="{9BD3D0DE-F5EC-4FDF-9DA0-F93873E3EF2A}"/>
                </a:ext>
              </a:extLst>
            </p:cNvPr>
            <p:cNvGrpSpPr/>
            <p:nvPr/>
          </p:nvGrpSpPr>
          <p:grpSpPr>
            <a:xfrm>
              <a:off x="3674326" y="1266167"/>
              <a:ext cx="566769" cy="2605143"/>
              <a:chOff x="3674326" y="1266167"/>
              <a:chExt cx="566769" cy="2605143"/>
            </a:xfrm>
          </p:grpSpPr>
          <p:sp>
            <p:nvSpPr>
              <p:cNvPr id="51" name="文本框 50">
                <a:extLst>
                  <a:ext uri="{FF2B5EF4-FFF2-40B4-BE49-F238E27FC236}">
                    <a16:creationId xmlns:a16="http://schemas.microsoft.com/office/drawing/2014/main" id="{04123A5D-1C77-4038-9836-744B93DA2A72}"/>
                  </a:ext>
                </a:extLst>
              </p:cNvPr>
              <p:cNvSpPr txBox="1"/>
              <p:nvPr/>
            </p:nvSpPr>
            <p:spPr>
              <a:xfrm>
                <a:off x="3760019" y="1266167"/>
                <a:ext cx="481076" cy="738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100" dirty="0">
                    <a:latin typeface="楷体" panose="02010609060101010101" pitchFamily="49" charset="-122"/>
                    <a:ea typeface="楷体" panose="02010609060101010101" pitchFamily="49" charset="-122"/>
                  </a:rPr>
                  <a:t>9</a:t>
                </a:r>
                <a:r>
                  <a:rPr lang="zh-CN" altLang="en-US" sz="2100" dirty="0">
                    <a:latin typeface="楷体" panose="02010609060101010101" pitchFamily="49" charset="-122"/>
                    <a:ea typeface="楷体" panose="02010609060101010101" pitchFamily="49" charset="-122"/>
                  </a:rPr>
                  <a:t>月</a:t>
                </a:r>
              </a:p>
            </p:txBody>
          </p:sp>
          <p:sp>
            <p:nvSpPr>
              <p:cNvPr id="52" name="文本框 51">
                <a:extLst>
                  <a:ext uri="{FF2B5EF4-FFF2-40B4-BE49-F238E27FC236}">
                    <a16:creationId xmlns:a16="http://schemas.microsoft.com/office/drawing/2014/main" id="{6EEA20F4-73E8-4088-9123-101CD4664ED1}"/>
                  </a:ext>
                </a:extLst>
              </p:cNvPr>
              <p:cNvSpPr txBox="1"/>
              <p:nvPr/>
            </p:nvSpPr>
            <p:spPr>
              <a:xfrm>
                <a:off x="3674326" y="2163150"/>
                <a:ext cx="517255" cy="170816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zh-CN" altLang="en-US" sz="2100" b="1" dirty="0">
                    <a:latin typeface="楷体" panose="02010609060101010101" pitchFamily="49" charset="-122"/>
                    <a:ea typeface="楷体" panose="02010609060101010101" pitchFamily="49" charset="-122"/>
                  </a:rPr>
                  <a:t>颁布祭孔令</a:t>
                </a:r>
              </a:p>
            </p:txBody>
          </p:sp>
        </p:grpSp>
        <p:sp>
          <p:nvSpPr>
            <p:cNvPr id="42" name="流程图: 接点 41">
              <a:extLst>
                <a:ext uri="{FF2B5EF4-FFF2-40B4-BE49-F238E27FC236}">
                  <a16:creationId xmlns:a16="http://schemas.microsoft.com/office/drawing/2014/main" id="{935CCE50-E76F-453A-A54B-7D4E8C26B7E5}"/>
                </a:ext>
              </a:extLst>
            </p:cNvPr>
            <p:cNvSpPr/>
            <p:nvPr/>
          </p:nvSpPr>
          <p:spPr>
            <a:xfrm>
              <a:off x="3947221" y="1952670"/>
              <a:ext cx="105184" cy="109391"/>
            </a:xfrm>
            <a:prstGeom prst="flowChartConnector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/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:a16="http://schemas.microsoft.com/office/drawing/2014/main" id="{933B1A5E-D4C4-4F2D-9980-F6A45074B7E3}"/>
              </a:ext>
            </a:extLst>
          </p:cNvPr>
          <p:cNvSpPr/>
          <p:nvPr/>
        </p:nvSpPr>
        <p:spPr>
          <a:xfrm>
            <a:off x="-122945" y="5722870"/>
            <a:ext cx="440087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“吾人于共和国体之下，备受专制政治之痛苦”</a:t>
            </a:r>
            <a:endParaRPr lang="en-US" altLang="zh-CN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07915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49" grpId="0"/>
      <p:bldP spid="50" grpId="0"/>
      <p:bldP spid="53" grpId="0"/>
      <p:bldP spid="4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:a16="http://schemas.microsoft.com/office/drawing/2014/main" id="{9EE55408-8C6D-4128-B260-B6B5E07D83AF}"/>
              </a:ext>
            </a:extLst>
          </p:cNvPr>
          <p:cNvSpPr/>
          <p:nvPr/>
        </p:nvSpPr>
        <p:spPr>
          <a:xfrm>
            <a:off x="0" y="6144911"/>
            <a:ext cx="92127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zh-CN" altLang="en-US" sz="3200" dirty="0">
                <a:latin typeface="华文新魏" pitchFamily="2" charset="-122"/>
                <a:ea typeface="华文新魏" pitchFamily="2" charset="-122"/>
              </a:rPr>
              <a:t>思考：结合材料，再谈谈对“生机断绝”的理解。</a:t>
            </a:r>
            <a:endParaRPr lang="en-US" altLang="zh-CN" sz="3200" dirty="0">
              <a:latin typeface="华文新魏" pitchFamily="2" charset="-122"/>
              <a:ea typeface="华文新魏" pitchFamily="2" charset="-122"/>
            </a:endParaRP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799AC80E-72DC-453F-92A4-C0F47F936F2A}"/>
              </a:ext>
            </a:extLst>
          </p:cNvPr>
          <p:cNvCxnSpPr>
            <a:cxnSpLocks/>
          </p:cNvCxnSpPr>
          <p:nvPr/>
        </p:nvCxnSpPr>
        <p:spPr>
          <a:xfrm flipV="1">
            <a:off x="294525" y="6001220"/>
            <a:ext cx="8491149" cy="1"/>
          </a:xfrm>
          <a:prstGeom prst="line">
            <a:avLst/>
          </a:prstGeom>
          <a:ln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 1">
            <a:extLst>
              <a:ext uri="{FF2B5EF4-FFF2-40B4-BE49-F238E27FC236}">
                <a16:creationId xmlns:a16="http://schemas.microsoft.com/office/drawing/2014/main" id="{B1CFAFFE-AAEF-4D9C-AF75-DA46AE0EB0D1}"/>
              </a:ext>
            </a:extLst>
          </p:cNvPr>
          <p:cNvSpPr/>
          <p:nvPr/>
        </p:nvSpPr>
        <p:spPr>
          <a:xfrm>
            <a:off x="496567" y="1355346"/>
            <a:ext cx="8219644" cy="26632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20000"/>
              </a:lnSpc>
            </a:pPr>
            <a:r>
              <a:rPr lang="en-US" altLang="zh-CN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914年12月5日,农商部奉大总统的命令,通饬各省道：“自欧战来,出口锐减,函应提倡国货制造,凡出口足抵外货者优给奖励</a:t>
            </a:r>
            <a:r>
              <a:rPr lang="en-US" altLang="zh-CN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”(《</a:t>
            </a: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中国民族工商业发展史</a:t>
            </a:r>
            <a:r>
              <a:rPr lang="en-US" altLang="zh-CN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》)</a:t>
            </a:r>
            <a:endParaRPr lang="zh-CN" altLang="en-US" sz="3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585793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8BEEB317-5368-4B85-943E-8544803BB3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695" y="175362"/>
            <a:ext cx="4562450" cy="65391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009F4D53-8269-4CA2-A348-38C42B1322A8}"/>
              </a:ext>
            </a:extLst>
          </p:cNvPr>
          <p:cNvSpPr/>
          <p:nvPr/>
        </p:nvSpPr>
        <p:spPr>
          <a:xfrm>
            <a:off x="5396230" y="2095626"/>
            <a:ext cx="14205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陈独秀</a:t>
            </a:r>
            <a:endParaRPr lang="en-US" altLang="zh-CN" sz="32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426A9AE9-6605-4C56-929C-BC72472CE3BE}"/>
              </a:ext>
            </a:extLst>
          </p:cNvPr>
          <p:cNvSpPr/>
          <p:nvPr/>
        </p:nvSpPr>
        <p:spPr>
          <a:xfrm>
            <a:off x="5658320" y="454964"/>
            <a:ext cx="26564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2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青年杂志</a:t>
            </a:r>
            <a:r>
              <a:rPr lang="en-US" altLang="zh-CN" sz="32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endParaRPr lang="zh-CN" altLang="en-US" sz="3200" dirty="0">
              <a:solidFill>
                <a:srgbClr val="C00000"/>
              </a:solidFill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033EF00D-9953-496A-95EA-91969BE87771}"/>
              </a:ext>
            </a:extLst>
          </p:cNvPr>
          <p:cNvSpPr/>
          <p:nvPr/>
        </p:nvSpPr>
        <p:spPr>
          <a:xfrm>
            <a:off x="4078652" y="5768238"/>
            <a:ext cx="684178" cy="81544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n>
                <a:solidFill>
                  <a:srgbClr val="C00000"/>
                </a:solidFill>
              </a:ln>
              <a:noFill/>
            </a:endParaRPr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58E1A29A-EA4F-4D9A-89F0-113BFE40643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4138" t="87604" r="991" b="5633"/>
          <a:stretch/>
        </p:blipFill>
        <p:spPr>
          <a:xfrm>
            <a:off x="3109354" y="5212707"/>
            <a:ext cx="2286876" cy="1490598"/>
          </a:xfrm>
          <a:prstGeom prst="rect">
            <a:avLst/>
          </a:prstGeom>
        </p:spPr>
      </p:pic>
      <p:sp>
        <p:nvSpPr>
          <p:cNvPr id="13" name="矩形 12">
            <a:extLst>
              <a:ext uri="{FF2B5EF4-FFF2-40B4-BE49-F238E27FC236}">
                <a16:creationId xmlns:a16="http://schemas.microsoft.com/office/drawing/2014/main" id="{CD8392E3-5F7D-4925-B5E7-8AF5A9004181}"/>
              </a:ext>
            </a:extLst>
          </p:cNvPr>
          <p:cNvSpPr/>
          <p:nvPr/>
        </p:nvSpPr>
        <p:spPr>
          <a:xfrm>
            <a:off x="5396230" y="2919023"/>
            <a:ext cx="142218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上  海</a:t>
            </a:r>
            <a:endParaRPr lang="en-US" altLang="zh-CN" sz="32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E31DDACB-E787-41B9-8311-048185D1AAEA}"/>
              </a:ext>
            </a:extLst>
          </p:cNvPr>
          <p:cNvSpPr/>
          <p:nvPr/>
        </p:nvSpPr>
        <p:spPr>
          <a:xfrm>
            <a:off x="5396230" y="1208580"/>
            <a:ext cx="142378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1915</a:t>
            </a:r>
            <a:r>
              <a:rPr lang="zh-CN" altLang="en-US" sz="32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endParaRPr lang="en-US" altLang="zh-CN" sz="32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7AD7BFBE-68EA-4C1F-97F7-97A6ADF93D48}"/>
              </a:ext>
            </a:extLst>
          </p:cNvPr>
          <p:cNvSpPr/>
          <p:nvPr/>
        </p:nvSpPr>
        <p:spPr>
          <a:xfrm>
            <a:off x="3983277" y="3002846"/>
            <a:ext cx="905962" cy="222050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n>
                <a:solidFill>
                  <a:srgbClr val="C00000"/>
                </a:solidFill>
              </a:ln>
              <a:noFill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6AE07CDA-A5D9-4568-B112-4B7B1538CF9B}"/>
              </a:ext>
            </a:extLst>
          </p:cNvPr>
          <p:cNvSpPr/>
          <p:nvPr/>
        </p:nvSpPr>
        <p:spPr>
          <a:xfrm>
            <a:off x="4985149" y="3982952"/>
            <a:ext cx="3870723" cy="2377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  第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卷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社告：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 “本志之作盖与青年诸君商榷将来所以修身治国之道。”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48982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animBg="1"/>
      <p:bldP spid="13" grpId="0"/>
      <p:bldP spid="15" grpId="0" animBg="1"/>
      <p:bldP spid="1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>
            <a:extLst>
              <a:ext uri="{FF2B5EF4-FFF2-40B4-BE49-F238E27FC236}">
                <a16:creationId xmlns:a16="http://schemas.microsoft.com/office/drawing/2014/main" id="{498CF9A1-525D-4F10-ACBC-03C1E39C4EE1}"/>
              </a:ext>
            </a:extLst>
          </p:cNvPr>
          <p:cNvGrpSpPr/>
          <p:nvPr/>
        </p:nvGrpSpPr>
        <p:grpSpPr>
          <a:xfrm>
            <a:off x="3178786" y="143867"/>
            <a:ext cx="2938827" cy="4437561"/>
            <a:chOff x="3178786" y="143867"/>
            <a:chExt cx="2938827" cy="4437561"/>
          </a:xfrm>
        </p:grpSpPr>
        <p:pic>
          <p:nvPicPr>
            <p:cNvPr id="13" name="图片 12">
              <a:extLst>
                <a:ext uri="{FF2B5EF4-FFF2-40B4-BE49-F238E27FC236}">
                  <a16:creationId xmlns:a16="http://schemas.microsoft.com/office/drawing/2014/main" id="{59D23E79-FEFD-4FE3-9410-AC97F0EF985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78786" y="143867"/>
              <a:ext cx="2938827" cy="4028342"/>
            </a:xfrm>
            <a:prstGeom prst="rect">
              <a:avLst/>
            </a:prstGeom>
          </p:spPr>
        </p:pic>
        <p:sp>
          <p:nvSpPr>
            <p:cNvPr id="20" name="矩形 19">
              <a:extLst>
                <a:ext uri="{FF2B5EF4-FFF2-40B4-BE49-F238E27FC236}">
                  <a16:creationId xmlns:a16="http://schemas.microsoft.com/office/drawing/2014/main" id="{63B9345A-5ADD-4503-90B2-C0B9728E23B7}"/>
                </a:ext>
              </a:extLst>
            </p:cNvPr>
            <p:cNvSpPr/>
            <p:nvPr/>
          </p:nvSpPr>
          <p:spPr>
            <a:xfrm>
              <a:off x="3648916" y="4181318"/>
              <a:ext cx="2040943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第</a:t>
              </a:r>
              <a:r>
                <a:rPr lang="en-US" altLang="zh-CN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r>
                <a:rPr lang="zh-CN" altLang="en-US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卷第</a:t>
              </a:r>
              <a:r>
                <a:rPr lang="en-US" altLang="zh-CN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r>
                <a:rPr lang="zh-CN" altLang="en-US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号封面</a:t>
              </a:r>
            </a:p>
          </p:txBody>
        </p:sp>
      </p:grpSp>
      <p:grpSp>
        <p:nvGrpSpPr>
          <p:cNvPr id="29" name="组合 28">
            <a:extLst>
              <a:ext uri="{FF2B5EF4-FFF2-40B4-BE49-F238E27FC236}">
                <a16:creationId xmlns:a16="http://schemas.microsoft.com/office/drawing/2014/main" id="{E10454E5-0B07-4F1A-A373-0A967B38DBC1}"/>
              </a:ext>
            </a:extLst>
          </p:cNvPr>
          <p:cNvGrpSpPr/>
          <p:nvPr/>
        </p:nvGrpSpPr>
        <p:grpSpPr>
          <a:xfrm>
            <a:off x="101569" y="130668"/>
            <a:ext cx="2992902" cy="4439661"/>
            <a:chOff x="101569" y="130668"/>
            <a:chExt cx="2992902" cy="4439661"/>
          </a:xfrm>
        </p:grpSpPr>
        <p:pic>
          <p:nvPicPr>
            <p:cNvPr id="11" name="图片 10">
              <a:extLst>
                <a:ext uri="{FF2B5EF4-FFF2-40B4-BE49-F238E27FC236}">
                  <a16:creationId xmlns:a16="http://schemas.microsoft.com/office/drawing/2014/main" id="{E169A994-E27B-4D1D-9034-FB14E8381DC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77" t="3596" r="7336" b="5325"/>
            <a:stretch/>
          </p:blipFill>
          <p:spPr>
            <a:xfrm>
              <a:off x="101569" y="130668"/>
              <a:ext cx="2992902" cy="4028342"/>
            </a:xfrm>
            <a:prstGeom prst="rect">
              <a:avLst/>
            </a:prstGeom>
          </p:spPr>
        </p:pic>
        <p:sp>
          <p:nvSpPr>
            <p:cNvPr id="18" name="矩形 17">
              <a:extLst>
                <a:ext uri="{FF2B5EF4-FFF2-40B4-BE49-F238E27FC236}">
                  <a16:creationId xmlns:a16="http://schemas.microsoft.com/office/drawing/2014/main" id="{1FE7F4A7-7EBE-43D5-8D3C-6775DFF6C9CA}"/>
                </a:ext>
              </a:extLst>
            </p:cNvPr>
            <p:cNvSpPr/>
            <p:nvPr/>
          </p:nvSpPr>
          <p:spPr>
            <a:xfrm>
              <a:off x="589237" y="4170219"/>
              <a:ext cx="2017565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第</a:t>
              </a:r>
              <a:r>
                <a:rPr lang="en-US" altLang="zh-CN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r>
                <a:rPr lang="zh-CN" altLang="en-US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卷第</a:t>
              </a:r>
              <a:r>
                <a:rPr lang="en-US" altLang="zh-CN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r>
                <a:rPr lang="zh-CN" altLang="en-US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号封面</a:t>
              </a:r>
            </a:p>
          </p:txBody>
        </p:sp>
      </p:grpSp>
      <p:pic>
        <p:nvPicPr>
          <p:cNvPr id="5" name="内容占位符 4">
            <a:extLst>
              <a:ext uri="{FF2B5EF4-FFF2-40B4-BE49-F238E27FC236}">
                <a16:creationId xmlns:a16="http://schemas.microsoft.com/office/drawing/2014/main" id="{9ED3A71F-108D-4138-B106-E06F8CE80D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59"/>
          <a:stretch/>
        </p:blipFill>
        <p:spPr>
          <a:xfrm>
            <a:off x="6153242" y="143867"/>
            <a:ext cx="2889190" cy="3955691"/>
          </a:xfr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CA95FCB8-409E-46C2-A3B8-588465B3676A}"/>
              </a:ext>
            </a:extLst>
          </p:cNvPr>
          <p:cNvSpPr/>
          <p:nvPr/>
        </p:nvSpPr>
        <p:spPr>
          <a:xfrm>
            <a:off x="-43955" y="4764474"/>
            <a:ext cx="916810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1918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《新青年》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第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卷启事：本志自第四卷一号起，投稿章程，业已取消。所有撰译，悉由编辑部同人，公同担任，不另购稿。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9" name="组合 8">
            <a:extLst>
              <a:ext uri="{FF2B5EF4-FFF2-40B4-BE49-F238E27FC236}">
                <a16:creationId xmlns:a16="http://schemas.microsoft.com/office/drawing/2014/main" id="{D0C54867-005F-4284-955A-32572B45F004}"/>
              </a:ext>
            </a:extLst>
          </p:cNvPr>
          <p:cNvGrpSpPr/>
          <p:nvPr/>
        </p:nvGrpSpPr>
        <p:grpSpPr>
          <a:xfrm>
            <a:off x="294525" y="6197164"/>
            <a:ext cx="8491149" cy="670693"/>
            <a:chOff x="294525" y="6197164"/>
            <a:chExt cx="8491149" cy="670693"/>
          </a:xfrm>
        </p:grpSpPr>
        <p:sp>
          <p:nvSpPr>
            <p:cNvPr id="12" name="矩形 11">
              <a:extLst>
                <a:ext uri="{FF2B5EF4-FFF2-40B4-BE49-F238E27FC236}">
                  <a16:creationId xmlns:a16="http://schemas.microsoft.com/office/drawing/2014/main" id="{7E57F812-B841-4CF5-8758-1711EE959F9E}"/>
                </a:ext>
              </a:extLst>
            </p:cNvPr>
            <p:cNvSpPr/>
            <p:nvPr/>
          </p:nvSpPr>
          <p:spPr>
            <a:xfrm>
              <a:off x="1294382" y="6283082"/>
              <a:ext cx="6163867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defRPr/>
              </a:pPr>
              <a:r>
                <a:rPr lang="zh-CN" altLang="en-US" sz="3200" dirty="0">
                  <a:latin typeface="华文新魏" pitchFamily="2" charset="-122"/>
                  <a:ea typeface="华文新魏" pitchFamily="2" charset="-122"/>
                </a:rPr>
                <a:t>思考：</a:t>
              </a:r>
              <a:r>
                <a:rPr lang="en-US" altLang="zh-CN" sz="3200" dirty="0">
                  <a:latin typeface="华文新魏" pitchFamily="2" charset="-122"/>
                  <a:ea typeface="华文新魏" pitchFamily="2" charset="-122"/>
                </a:rPr>
                <a:t>《</a:t>
              </a:r>
              <a:r>
                <a:rPr lang="zh-CN" altLang="en-US" sz="3200" dirty="0">
                  <a:latin typeface="华文新魏" pitchFamily="2" charset="-122"/>
                  <a:ea typeface="华文新魏" pitchFamily="2" charset="-122"/>
                </a:rPr>
                <a:t>新青年</a:t>
              </a:r>
              <a:r>
                <a:rPr lang="en-US" altLang="zh-CN" sz="3200" dirty="0">
                  <a:latin typeface="华文新魏" pitchFamily="2" charset="-122"/>
                  <a:ea typeface="华文新魏" pitchFamily="2" charset="-122"/>
                </a:rPr>
                <a:t>》</a:t>
              </a:r>
              <a:r>
                <a:rPr lang="zh-CN" altLang="en-US" sz="3200" dirty="0">
                  <a:latin typeface="华文新魏" pitchFamily="2" charset="-122"/>
                  <a:ea typeface="华文新魏" pitchFamily="2" charset="-122"/>
                </a:rPr>
                <a:t>第</a:t>
              </a:r>
              <a:r>
                <a:rPr lang="en-US" altLang="zh-CN" sz="3200" dirty="0">
                  <a:latin typeface="华文新魏" pitchFamily="2" charset="-122"/>
                  <a:ea typeface="华文新魏" pitchFamily="2" charset="-122"/>
                </a:rPr>
                <a:t>4</a:t>
              </a:r>
              <a:r>
                <a:rPr lang="zh-CN" altLang="en-US" sz="3200" dirty="0">
                  <a:latin typeface="华文新魏" pitchFamily="2" charset="-122"/>
                  <a:ea typeface="华文新魏" pitchFamily="2" charset="-122"/>
                </a:rPr>
                <a:t>卷的变化？</a:t>
              </a:r>
              <a:endParaRPr lang="en-US" altLang="zh-CN" sz="3200" dirty="0">
                <a:latin typeface="华文新魏" pitchFamily="2" charset="-122"/>
                <a:ea typeface="华文新魏" pitchFamily="2" charset="-122"/>
              </a:endParaRPr>
            </a:p>
          </p:txBody>
        </p:sp>
        <p:cxnSp>
          <p:nvCxnSpPr>
            <p:cNvPr id="14" name="直接连接符 13">
              <a:extLst>
                <a:ext uri="{FF2B5EF4-FFF2-40B4-BE49-F238E27FC236}">
                  <a16:creationId xmlns:a16="http://schemas.microsoft.com/office/drawing/2014/main" id="{12CABABC-2E4D-472F-A9E7-A99C71E0E3B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94525" y="6197164"/>
              <a:ext cx="8491149" cy="1"/>
            </a:xfrm>
            <a:prstGeom prst="line">
              <a:avLst/>
            </a:prstGeom>
            <a:ln>
              <a:solidFill>
                <a:schemeClr val="tx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组合 7">
            <a:extLst>
              <a:ext uri="{FF2B5EF4-FFF2-40B4-BE49-F238E27FC236}">
                <a16:creationId xmlns:a16="http://schemas.microsoft.com/office/drawing/2014/main" id="{9FF130CE-47D3-4447-87EB-93B78B39BA3E}"/>
              </a:ext>
            </a:extLst>
          </p:cNvPr>
          <p:cNvGrpSpPr/>
          <p:nvPr/>
        </p:nvGrpSpPr>
        <p:grpSpPr>
          <a:xfrm>
            <a:off x="610334" y="1239820"/>
            <a:ext cx="5024136" cy="366551"/>
            <a:chOff x="567205" y="1467393"/>
            <a:chExt cx="5024136" cy="366551"/>
          </a:xfrm>
        </p:grpSpPr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69C9EFCF-3F39-4BE6-8F93-0DB831BFCEE6}"/>
                </a:ext>
              </a:extLst>
            </p:cNvPr>
            <p:cNvSpPr/>
            <p:nvPr/>
          </p:nvSpPr>
          <p:spPr>
            <a:xfrm>
              <a:off x="567205" y="1520435"/>
              <a:ext cx="1985554" cy="313509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矩形 14">
              <a:extLst>
                <a:ext uri="{FF2B5EF4-FFF2-40B4-BE49-F238E27FC236}">
                  <a16:creationId xmlns:a16="http://schemas.microsoft.com/office/drawing/2014/main" id="{98D1C005-DC8A-4C90-99CE-16AECA74523F}"/>
                </a:ext>
              </a:extLst>
            </p:cNvPr>
            <p:cNvSpPr/>
            <p:nvPr/>
          </p:nvSpPr>
          <p:spPr>
            <a:xfrm>
              <a:off x="3605787" y="1467393"/>
              <a:ext cx="1985554" cy="313509"/>
            </a:xfrm>
            <a:prstGeom prst="rect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7" name="矩形 16">
            <a:extLst>
              <a:ext uri="{FF2B5EF4-FFF2-40B4-BE49-F238E27FC236}">
                <a16:creationId xmlns:a16="http://schemas.microsoft.com/office/drawing/2014/main" id="{EDB7E3D2-4C0C-4FCD-897C-2674A7D657F2}"/>
              </a:ext>
            </a:extLst>
          </p:cNvPr>
          <p:cNvSpPr/>
          <p:nvPr/>
        </p:nvSpPr>
        <p:spPr>
          <a:xfrm>
            <a:off x="3466531" y="1156586"/>
            <a:ext cx="2350323" cy="46166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陈独秀先生主撰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E890350A-22C5-4078-BDBA-840FC4FD3B0B}"/>
              </a:ext>
            </a:extLst>
          </p:cNvPr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zh-CN" altLang="en-US" dirty="0"/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A6A01068-8ACD-4B7F-9C53-4A99D2B92FD1}"/>
              </a:ext>
            </a:extLst>
          </p:cNvPr>
          <p:cNvSpPr/>
          <p:nvPr/>
        </p:nvSpPr>
        <p:spPr>
          <a:xfrm>
            <a:off x="6537198" y="4215755"/>
            <a:ext cx="201756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第</a:t>
            </a:r>
            <a:r>
              <a:rPr lang="en-US" altLang="zh-CN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卷第</a:t>
            </a:r>
            <a:r>
              <a:rPr lang="en-US" altLang="zh-CN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号封面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93425486-04DE-4ABC-9DC9-0940B222D9D6}"/>
              </a:ext>
            </a:extLst>
          </p:cNvPr>
          <p:cNvSpPr/>
          <p:nvPr/>
        </p:nvSpPr>
        <p:spPr>
          <a:xfrm>
            <a:off x="6671339" y="168262"/>
            <a:ext cx="2318872" cy="388657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 algn="ctr" defTabSz="914400">
              <a:lnSpc>
                <a:spcPct val="130000"/>
              </a:lnSpc>
              <a:defRPr/>
            </a:pP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编辑部成员：</a:t>
            </a: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 algn="ctr" defTabSz="914400">
              <a:lnSpc>
                <a:spcPct val="130000"/>
              </a:lnSpc>
              <a:defRPr/>
            </a:pP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陈独秀</a:t>
            </a: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 algn="ctr" defTabSz="914400">
              <a:lnSpc>
                <a:spcPct val="130000"/>
              </a:lnSpc>
              <a:defRPr/>
            </a:pP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胡适</a:t>
            </a: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 algn="ctr" defTabSz="914400">
              <a:lnSpc>
                <a:spcPct val="130000"/>
              </a:lnSpc>
              <a:defRPr/>
            </a:pP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鲁迅</a:t>
            </a: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 algn="ctr" defTabSz="914400">
              <a:lnSpc>
                <a:spcPct val="130000"/>
              </a:lnSpc>
              <a:defRPr/>
            </a:pP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李大钊</a:t>
            </a: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 algn="ctr" defTabSz="914400">
              <a:lnSpc>
                <a:spcPct val="130000"/>
              </a:lnSpc>
              <a:defRPr/>
            </a:pP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钱玄同</a:t>
            </a: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 algn="ctr" defTabSz="914400">
              <a:lnSpc>
                <a:spcPct val="130000"/>
              </a:lnSpc>
              <a:defRPr/>
            </a:pP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刘半农</a:t>
            </a: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 algn="ctr" defTabSz="914400">
              <a:lnSpc>
                <a:spcPct val="130000"/>
              </a:lnSpc>
              <a:defRPr/>
            </a:pP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</a:p>
        </p:txBody>
      </p:sp>
    </p:spTree>
    <p:extLst>
      <p:ext uri="{BB962C8B-B14F-4D97-AF65-F5344CB8AC3E}">
        <p14:creationId xmlns:p14="http://schemas.microsoft.com/office/powerpoint/2010/main" val="3600946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7" grpId="0" animBg="1"/>
      <p:bldP spid="21" grpId="0"/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2B56CD5-A463-4948-8CF3-F0AD84D9D0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9749" y="1290412"/>
            <a:ext cx="8544501" cy="2175669"/>
          </a:xfrm>
        </p:spPr>
        <p:txBody>
          <a:bodyPr>
            <a:normAutofit/>
          </a:bodyPr>
          <a:lstStyle/>
          <a:p>
            <a:pPr marL="0" indent="45720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思想言论之自由，谋个性之发展也，法律之前，人人平等。个人之自由权利，载诸宪章，国法不得而剥夺之，所谓人权是也。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zh-CN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陈独秀《东西民族根本思想之差异》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《青年杂志》，第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卷第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号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endParaRPr lang="zh-CN" altLang="zh-CN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lnSpc>
                <a:spcPct val="110000"/>
              </a:lnSpc>
              <a:buNone/>
            </a:pPr>
            <a:endParaRPr lang="zh-CN" altLang="en-US" dirty="0"/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BA27004A-A707-4AD5-9F3B-68EAD6AA1174}"/>
              </a:ext>
            </a:extLst>
          </p:cNvPr>
          <p:cNvCxnSpPr>
            <a:cxnSpLocks/>
          </p:cNvCxnSpPr>
          <p:nvPr/>
        </p:nvCxnSpPr>
        <p:spPr>
          <a:xfrm flipV="1">
            <a:off x="326422" y="6106117"/>
            <a:ext cx="8491149" cy="1"/>
          </a:xfrm>
          <a:prstGeom prst="line">
            <a:avLst/>
          </a:prstGeom>
          <a:ln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>
            <a:extLst>
              <a:ext uri="{FF2B5EF4-FFF2-40B4-BE49-F238E27FC236}">
                <a16:creationId xmlns:a16="http://schemas.microsoft.com/office/drawing/2014/main" id="{117C69B2-DAE9-4FBF-8F35-18D8C0428C21}"/>
              </a:ext>
            </a:extLst>
          </p:cNvPr>
          <p:cNvSpPr/>
          <p:nvPr/>
        </p:nvSpPr>
        <p:spPr>
          <a:xfrm>
            <a:off x="816401" y="6186052"/>
            <a:ext cx="849114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zh-CN" altLang="en-US" sz="3200" dirty="0">
                <a:latin typeface="华文新魏" pitchFamily="2" charset="-122"/>
                <a:ea typeface="华文新魏" pitchFamily="2" charset="-122"/>
              </a:rPr>
              <a:t>思考：新文化运动为什么</a:t>
            </a:r>
            <a:r>
              <a:rPr lang="zh-CN" altLang="en-US" sz="3200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还</a:t>
            </a:r>
            <a:r>
              <a:rPr lang="zh-CN" altLang="en-US" sz="3200" dirty="0">
                <a:latin typeface="华文新魏" pitchFamily="2" charset="-122"/>
                <a:ea typeface="华文新魏" pitchFamily="2" charset="-122"/>
              </a:rPr>
              <a:t>要提倡民主？</a:t>
            </a:r>
            <a:endParaRPr lang="en-US" altLang="zh-CN" sz="32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DAB3C62E-9CCC-46FD-AC86-3015A6B38F91}"/>
              </a:ext>
            </a:extLst>
          </p:cNvPr>
          <p:cNvSpPr/>
          <p:nvPr/>
        </p:nvSpPr>
        <p:spPr>
          <a:xfrm>
            <a:off x="2159759" y="5560668"/>
            <a:ext cx="16209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民主政体</a:t>
            </a:r>
          </a:p>
        </p:txBody>
      </p:sp>
      <p:grpSp>
        <p:nvGrpSpPr>
          <p:cNvPr id="9" name="组合 8">
            <a:extLst>
              <a:ext uri="{FF2B5EF4-FFF2-40B4-BE49-F238E27FC236}">
                <a16:creationId xmlns:a16="http://schemas.microsoft.com/office/drawing/2014/main" id="{834CD853-F234-43A3-BE24-05E8C38A1BA8}"/>
              </a:ext>
            </a:extLst>
          </p:cNvPr>
          <p:cNvGrpSpPr/>
          <p:nvPr/>
        </p:nvGrpSpPr>
        <p:grpSpPr>
          <a:xfrm>
            <a:off x="3780716" y="5596705"/>
            <a:ext cx="3261289" cy="523220"/>
            <a:chOff x="3378200" y="5006757"/>
            <a:chExt cx="3261289" cy="523220"/>
          </a:xfrm>
        </p:grpSpPr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64514722-AD3E-41F4-95AB-15C98EB9A764}"/>
                </a:ext>
              </a:extLst>
            </p:cNvPr>
            <p:cNvSpPr/>
            <p:nvPr/>
          </p:nvSpPr>
          <p:spPr>
            <a:xfrm>
              <a:off x="4659460" y="5006757"/>
              <a:ext cx="1980029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800" b="1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人权、平等</a:t>
              </a:r>
            </a:p>
          </p:txBody>
        </p:sp>
        <p:cxnSp>
          <p:nvCxnSpPr>
            <p:cNvPr id="7" name="直接箭头连接符 6">
              <a:extLst>
                <a:ext uri="{FF2B5EF4-FFF2-40B4-BE49-F238E27FC236}">
                  <a16:creationId xmlns:a16="http://schemas.microsoft.com/office/drawing/2014/main" id="{2B97D4C0-4D24-4CB7-BA80-3CFDECC66A93}"/>
                </a:ext>
              </a:extLst>
            </p:cNvPr>
            <p:cNvCxnSpPr>
              <a:cxnSpLocks/>
              <a:endCxn id="6" idx="1"/>
            </p:cNvCxnSpPr>
            <p:nvPr/>
          </p:nvCxnSpPr>
          <p:spPr>
            <a:xfrm>
              <a:off x="3378200" y="5268367"/>
              <a:ext cx="1281260" cy="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标题 1">
            <a:extLst>
              <a:ext uri="{FF2B5EF4-FFF2-40B4-BE49-F238E27FC236}">
                <a16:creationId xmlns:a16="http://schemas.microsoft.com/office/drawing/2014/main" id="{C2F34086-97A1-462A-B690-9BB170381C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68941" y="0"/>
            <a:ext cx="6438900" cy="1325563"/>
          </a:xfrm>
        </p:spPr>
        <p:txBody>
          <a:bodyPr>
            <a:normAutofit/>
          </a:bodyPr>
          <a:lstStyle/>
          <a:p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主张：提倡民主与科学</a:t>
            </a:r>
          </a:p>
        </p:txBody>
      </p:sp>
      <p:sp>
        <p:nvSpPr>
          <p:cNvPr id="12" name="内容占位符 2">
            <a:extLst>
              <a:ext uri="{FF2B5EF4-FFF2-40B4-BE49-F238E27FC236}">
                <a16:creationId xmlns:a16="http://schemas.microsoft.com/office/drawing/2014/main" id="{E24A1EAA-6504-4989-AC5E-0F3797999C1E}"/>
              </a:ext>
            </a:extLst>
          </p:cNvPr>
          <p:cNvSpPr txBox="1">
            <a:spLocks/>
          </p:cNvSpPr>
          <p:nvPr/>
        </p:nvSpPr>
        <p:spPr>
          <a:xfrm>
            <a:off x="219707" y="3709574"/>
            <a:ext cx="8597864" cy="22129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45720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 争你们</a:t>
            </a:r>
            <a:r>
              <a:rPr lang="zh-CN" altLang="en-US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个人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的自由，便是为</a:t>
            </a:r>
            <a:r>
              <a:rPr lang="zh-CN" altLang="en-US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国家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争自由！争你们自己的人格，便是为国家争人格！自由平等的国家不是一群奴才建造起来的！（胡适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介绍我自己的思想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22724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  <p:bldP spid="1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BA27004A-A707-4AD5-9F3B-68EAD6AA1174}"/>
              </a:ext>
            </a:extLst>
          </p:cNvPr>
          <p:cNvCxnSpPr>
            <a:cxnSpLocks/>
          </p:cNvCxnSpPr>
          <p:nvPr/>
        </p:nvCxnSpPr>
        <p:spPr>
          <a:xfrm flipV="1">
            <a:off x="326422" y="6106117"/>
            <a:ext cx="8491149" cy="1"/>
          </a:xfrm>
          <a:prstGeom prst="line">
            <a:avLst/>
          </a:prstGeom>
          <a:ln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>
            <a:extLst>
              <a:ext uri="{FF2B5EF4-FFF2-40B4-BE49-F238E27FC236}">
                <a16:creationId xmlns:a16="http://schemas.microsoft.com/office/drawing/2014/main" id="{117C69B2-DAE9-4FBF-8F35-18D8C0428C21}"/>
              </a:ext>
            </a:extLst>
          </p:cNvPr>
          <p:cNvSpPr/>
          <p:nvPr/>
        </p:nvSpPr>
        <p:spPr>
          <a:xfrm>
            <a:off x="652851" y="6174629"/>
            <a:ext cx="849114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zh-CN" altLang="en-US" sz="3200" dirty="0">
                <a:latin typeface="华文新魏" pitchFamily="2" charset="-122"/>
                <a:ea typeface="华文新魏" pitchFamily="2" charset="-122"/>
              </a:rPr>
              <a:t>思考：新文化运动为什么</a:t>
            </a:r>
            <a:r>
              <a:rPr lang="zh-CN" altLang="en-US" sz="3200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还</a:t>
            </a:r>
            <a:r>
              <a:rPr lang="zh-CN" altLang="en-US" sz="3200" dirty="0">
                <a:latin typeface="华文新魏" pitchFamily="2" charset="-122"/>
                <a:ea typeface="华文新魏" pitchFamily="2" charset="-122"/>
              </a:rPr>
              <a:t>要提倡科学？</a:t>
            </a:r>
            <a:endParaRPr lang="en-US" altLang="zh-CN" sz="32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DAB3C62E-9CCC-46FD-AC86-3015A6B38F91}"/>
              </a:ext>
            </a:extLst>
          </p:cNvPr>
          <p:cNvSpPr/>
          <p:nvPr/>
        </p:nvSpPr>
        <p:spPr>
          <a:xfrm>
            <a:off x="1789847" y="5006757"/>
            <a:ext cx="16209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科学技术</a:t>
            </a:r>
          </a:p>
        </p:txBody>
      </p:sp>
      <p:grpSp>
        <p:nvGrpSpPr>
          <p:cNvPr id="9" name="组合 8">
            <a:extLst>
              <a:ext uri="{FF2B5EF4-FFF2-40B4-BE49-F238E27FC236}">
                <a16:creationId xmlns:a16="http://schemas.microsoft.com/office/drawing/2014/main" id="{834CD853-F234-43A3-BE24-05E8C38A1BA8}"/>
              </a:ext>
            </a:extLst>
          </p:cNvPr>
          <p:cNvGrpSpPr/>
          <p:nvPr/>
        </p:nvGrpSpPr>
        <p:grpSpPr>
          <a:xfrm>
            <a:off x="3410804" y="5006757"/>
            <a:ext cx="4664976" cy="523220"/>
            <a:chOff x="3410804" y="5006757"/>
            <a:chExt cx="4664976" cy="523220"/>
          </a:xfrm>
        </p:grpSpPr>
        <p:sp>
          <p:nvSpPr>
            <p:cNvPr id="6" name="矩形 5">
              <a:extLst>
                <a:ext uri="{FF2B5EF4-FFF2-40B4-BE49-F238E27FC236}">
                  <a16:creationId xmlns:a16="http://schemas.microsoft.com/office/drawing/2014/main" id="{64514722-AD3E-41F4-95AB-15C98EB9A764}"/>
                </a:ext>
              </a:extLst>
            </p:cNvPr>
            <p:cNvSpPr/>
            <p:nvPr/>
          </p:nvSpPr>
          <p:spPr>
            <a:xfrm>
              <a:off x="4659460" y="5006757"/>
              <a:ext cx="3416320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800" b="1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自然法则、科学精神</a:t>
              </a:r>
            </a:p>
          </p:txBody>
        </p:sp>
        <p:cxnSp>
          <p:nvCxnSpPr>
            <p:cNvPr id="7" name="直接箭头连接符 6">
              <a:extLst>
                <a:ext uri="{FF2B5EF4-FFF2-40B4-BE49-F238E27FC236}">
                  <a16:creationId xmlns:a16="http://schemas.microsoft.com/office/drawing/2014/main" id="{2B97D4C0-4D24-4CB7-BA80-3CFDECC66A93}"/>
                </a:ext>
              </a:extLst>
            </p:cNvPr>
            <p:cNvCxnSpPr>
              <a:stCxn id="2" idx="3"/>
              <a:endCxn id="6" idx="1"/>
            </p:cNvCxnSpPr>
            <p:nvPr/>
          </p:nvCxnSpPr>
          <p:spPr>
            <a:xfrm>
              <a:off x="3410804" y="5268367"/>
              <a:ext cx="1248656" cy="0"/>
            </a:xfrm>
            <a:prstGeom prst="straightConnector1">
              <a:avLst/>
            </a:prstGeom>
            <a:ln w="5715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内容占位符 9">
            <a:extLst>
              <a:ext uri="{FF2B5EF4-FFF2-40B4-BE49-F238E27FC236}">
                <a16:creationId xmlns:a16="http://schemas.microsoft.com/office/drawing/2014/main" id="{D65BAE91-D89A-4FF5-8CF9-3329A9582A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574427"/>
            <a:ext cx="8267700" cy="4351338"/>
          </a:xfrm>
        </p:spPr>
        <p:txBody>
          <a:bodyPr/>
          <a:lstStyle/>
          <a:p>
            <a:pPr marL="0" indent="45720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科学有广狭二义：狭义的是指自然科学而言，广义的是指社会科学而言。……我们的物质生活上需要科学，自不待言；</a:t>
            </a:r>
            <a:r>
              <a:rPr lang="zh-CN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就是精神生活离开科学也很危险。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（陈独秀《新文化运动是什么》，《新青年》第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7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卷第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5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号）</a:t>
            </a:r>
          </a:p>
          <a:p>
            <a:endParaRPr lang="zh-CN" altLang="en-US" dirty="0"/>
          </a:p>
        </p:txBody>
      </p:sp>
      <p:sp>
        <p:nvSpPr>
          <p:cNvPr id="12" name="标题 1">
            <a:extLst>
              <a:ext uri="{FF2B5EF4-FFF2-40B4-BE49-F238E27FC236}">
                <a16:creationId xmlns:a16="http://schemas.microsoft.com/office/drawing/2014/main" id="{C7D2DC57-C0C4-4C36-9842-E77B7A28C0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8048" y="98596"/>
            <a:ext cx="4827895" cy="1325563"/>
          </a:xfrm>
        </p:spPr>
        <p:txBody>
          <a:bodyPr>
            <a:normAutofit/>
          </a:bodyPr>
          <a:lstStyle/>
          <a:p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主张：提倡民主与科学</a:t>
            </a:r>
          </a:p>
        </p:txBody>
      </p:sp>
    </p:spTree>
    <p:extLst>
      <p:ext uri="{BB962C8B-B14F-4D97-AF65-F5344CB8AC3E}">
        <p14:creationId xmlns:p14="http://schemas.microsoft.com/office/powerpoint/2010/main" val="1472520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>
            <a:extLst>
              <a:ext uri="{FF2B5EF4-FFF2-40B4-BE49-F238E27FC236}">
                <a16:creationId xmlns:a16="http://schemas.microsoft.com/office/drawing/2014/main" id="{2D823F71-09B4-4C91-803F-59D7C168730E}"/>
              </a:ext>
            </a:extLst>
          </p:cNvPr>
          <p:cNvSpPr/>
          <p:nvPr/>
        </p:nvSpPr>
        <p:spPr>
          <a:xfrm>
            <a:off x="4498786" y="239727"/>
            <a:ext cx="26468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“通信”栏目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5" name="图片 14">
            <a:extLst>
              <a:ext uri="{FF2B5EF4-FFF2-40B4-BE49-F238E27FC236}">
                <a16:creationId xmlns:a16="http://schemas.microsoft.com/office/drawing/2014/main" id="{1C54F96B-197F-4BE1-98FE-52E7094327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422" y="396753"/>
            <a:ext cx="2299885" cy="32963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内容占位符 2">
            <a:extLst>
              <a:ext uri="{FF2B5EF4-FFF2-40B4-BE49-F238E27FC236}">
                <a16:creationId xmlns:a16="http://schemas.microsoft.com/office/drawing/2014/main" id="{D01BBC2F-AAC5-43B9-AC03-93107D19FE4C}"/>
              </a:ext>
            </a:extLst>
          </p:cNvPr>
          <p:cNvSpPr txBox="1">
            <a:spLocks/>
          </p:cNvSpPr>
          <p:nvPr/>
        </p:nvSpPr>
        <p:spPr>
          <a:xfrm>
            <a:off x="2949297" y="1034111"/>
            <a:ext cx="5868274" cy="2486856"/>
          </a:xfrm>
          <a:prstGeom prst="rect">
            <a:avLst/>
          </a:prstGeom>
          <a:noFill/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457200">
              <a:lnSpc>
                <a:spcPct val="110000"/>
              </a:lnSpc>
              <a:spcBef>
                <a:spcPts val="0"/>
              </a:spcBef>
              <a:buNone/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 很多来信痛斥“为什么不尊孔子”，如第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卷第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7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号陈恨我维护孔子的来信，第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卷第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号中北京高等师范预科生常乃悳（</a:t>
            </a:r>
            <a:r>
              <a:rPr lang="en-US" altLang="zh-CN" b="1" dirty="0" err="1"/>
              <a:t>dé</a:t>
            </a:r>
            <a:r>
              <a:rPr lang="zh-CN" altLang="en-US" b="1" dirty="0"/>
              <a:t>）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对批判孔子表示质疑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</a:p>
          <a:p>
            <a:pPr marL="0" indent="457200">
              <a:lnSpc>
                <a:spcPct val="110000"/>
              </a:lnSpc>
              <a:spcBef>
                <a:spcPts val="0"/>
              </a:spcBef>
              <a:buNone/>
            </a:pPr>
            <a:endParaRPr lang="en-US" altLang="zh-CN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17" name="直接连接符 16">
            <a:extLst>
              <a:ext uri="{FF2B5EF4-FFF2-40B4-BE49-F238E27FC236}">
                <a16:creationId xmlns:a16="http://schemas.microsoft.com/office/drawing/2014/main" id="{9ACE2A67-7D1F-4F7D-8CC5-075239D2BC1A}"/>
              </a:ext>
            </a:extLst>
          </p:cNvPr>
          <p:cNvCxnSpPr>
            <a:cxnSpLocks/>
          </p:cNvCxnSpPr>
          <p:nvPr/>
        </p:nvCxnSpPr>
        <p:spPr>
          <a:xfrm flipV="1">
            <a:off x="326422" y="6106117"/>
            <a:ext cx="8491149" cy="1"/>
          </a:xfrm>
          <a:prstGeom prst="line">
            <a:avLst/>
          </a:prstGeom>
          <a:ln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矩形 21">
            <a:extLst>
              <a:ext uri="{FF2B5EF4-FFF2-40B4-BE49-F238E27FC236}">
                <a16:creationId xmlns:a16="http://schemas.microsoft.com/office/drawing/2014/main" id="{1693AF18-98FD-486A-BFAC-127F126A4063}"/>
              </a:ext>
            </a:extLst>
          </p:cNvPr>
          <p:cNvSpPr/>
          <p:nvPr/>
        </p:nvSpPr>
        <p:spPr>
          <a:xfrm>
            <a:off x="816401" y="6186052"/>
            <a:ext cx="820476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zh-CN" altLang="en-US" sz="3200" dirty="0">
                <a:latin typeface="华文新魏" pitchFamily="2" charset="-122"/>
                <a:ea typeface="华文新魏" pitchFamily="2" charset="-122"/>
              </a:rPr>
              <a:t>思考：新文化运动为什么“不尊孔子”？</a:t>
            </a:r>
            <a:endParaRPr lang="en-US" altLang="zh-CN" sz="32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id="{EE0F88EC-C33F-4BC5-952C-1B21E25242D8}"/>
              </a:ext>
            </a:extLst>
          </p:cNvPr>
          <p:cNvSpPr/>
          <p:nvPr/>
        </p:nvSpPr>
        <p:spPr>
          <a:xfrm>
            <a:off x="196039" y="3930363"/>
            <a:ext cx="875191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妇人参政运动，亦现代文明妇人生活之一端。律以孔教，“妇人者，伏于人者也”；“内言不出于阃</a:t>
            </a:r>
            <a:r>
              <a:rPr lang="zh-CN" altLang="en-US" b="1" dirty="0"/>
              <a:t>（</a:t>
            </a:r>
            <a:r>
              <a:rPr lang="en-US" altLang="zh-CN" b="1" dirty="0"/>
              <a:t> </a:t>
            </a:r>
            <a:r>
              <a:rPr lang="en-US" altLang="zh-CN" b="1" dirty="0" err="1"/>
              <a:t>kǔn</a:t>
            </a:r>
            <a:r>
              <a:rPr lang="en-US" altLang="zh-CN" b="1" dirty="0"/>
              <a:t> </a:t>
            </a:r>
            <a:r>
              <a:rPr lang="zh-CN" altLang="en-US" b="1" dirty="0"/>
              <a:t>）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”；“女不言外”之义，妇人参政，岂非奇谈？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（陈独秀</a:t>
            </a:r>
            <a:r>
              <a:rPr lang="en-US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孔子之道与现代生活</a:t>
            </a:r>
            <a:r>
              <a:rPr lang="en-US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新青年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第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卷第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号）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86471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标题 1">
            <a:extLst>
              <a:ext uri="{FF2B5EF4-FFF2-40B4-BE49-F238E27FC236}">
                <a16:creationId xmlns:a16="http://schemas.microsoft.com/office/drawing/2014/main" id="{4D5FD15A-C5F7-45A1-8CF7-1064E85703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8431" y="-75558"/>
            <a:ext cx="4110908" cy="1325563"/>
          </a:xfrm>
        </p:spPr>
        <p:txBody>
          <a:bodyPr>
            <a:normAutofit/>
          </a:bodyPr>
          <a:lstStyle/>
          <a:p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主张：提倡新文学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9E1242EB-E62B-499C-9C39-3A53D66F079C}"/>
              </a:ext>
            </a:extLst>
          </p:cNvPr>
          <p:cNvSpPr/>
          <p:nvPr/>
        </p:nvSpPr>
        <p:spPr>
          <a:xfrm>
            <a:off x="113032" y="978139"/>
            <a:ext cx="871120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04800"/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  我翻开历史一查，这历史没有年代，歪歪斜斜的每页上都写着“仁义道德”几个字。我横竖睡不着，仔细看了半夜，才从字缝里看出字来，满本都写着两个字“吃人”。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鲁迅《狂人日记》，《新青年》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第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卷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第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5</a:t>
            </a:r>
            <a:r>
              <a:rPr lang="zh-CN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号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endParaRPr lang="zh-CN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21" name="组合 20">
            <a:extLst>
              <a:ext uri="{FF2B5EF4-FFF2-40B4-BE49-F238E27FC236}">
                <a16:creationId xmlns:a16="http://schemas.microsoft.com/office/drawing/2014/main" id="{3C4FA76F-1FF5-4501-8709-7C08B8BCE29D}"/>
              </a:ext>
            </a:extLst>
          </p:cNvPr>
          <p:cNvGrpSpPr/>
          <p:nvPr/>
        </p:nvGrpSpPr>
        <p:grpSpPr>
          <a:xfrm>
            <a:off x="243415" y="6000027"/>
            <a:ext cx="8491149" cy="686128"/>
            <a:chOff x="801911" y="3668739"/>
            <a:chExt cx="8491149" cy="686128"/>
          </a:xfrm>
        </p:grpSpPr>
        <p:cxnSp>
          <p:nvCxnSpPr>
            <p:cNvPr id="19" name="直接连接符 18">
              <a:extLst>
                <a:ext uri="{FF2B5EF4-FFF2-40B4-BE49-F238E27FC236}">
                  <a16:creationId xmlns:a16="http://schemas.microsoft.com/office/drawing/2014/main" id="{2E577DBB-B321-43A7-8BEA-776D9033D54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01911" y="3668739"/>
              <a:ext cx="8491149" cy="1"/>
            </a:xfrm>
            <a:prstGeom prst="line">
              <a:avLst/>
            </a:prstGeom>
            <a:ln>
              <a:solidFill>
                <a:schemeClr val="tx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矩形 19">
              <a:extLst>
                <a:ext uri="{FF2B5EF4-FFF2-40B4-BE49-F238E27FC236}">
                  <a16:creationId xmlns:a16="http://schemas.microsoft.com/office/drawing/2014/main" id="{6F6E2EDA-3E69-4EAB-B293-A41BD6CE1A26}"/>
                </a:ext>
              </a:extLst>
            </p:cNvPr>
            <p:cNvSpPr/>
            <p:nvPr/>
          </p:nvSpPr>
          <p:spPr>
            <a:xfrm>
              <a:off x="1227724" y="3770092"/>
              <a:ext cx="7598811" cy="58477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zh-CN" altLang="en-US" sz="3200" dirty="0">
                  <a:latin typeface="华文新魏" pitchFamily="2" charset="-122"/>
                  <a:ea typeface="华文新魏" pitchFamily="2" charset="-122"/>
                </a:rPr>
                <a:t>   思考：两篇文章的语言、文体有何特点？</a:t>
              </a:r>
              <a:endParaRPr lang="en-US" altLang="zh-CN" sz="3200" dirty="0">
                <a:latin typeface="华文新魏" pitchFamily="2" charset="-122"/>
                <a:ea typeface="华文新魏" pitchFamily="2" charset="-122"/>
              </a:endParaRPr>
            </a:p>
          </p:txBody>
        </p:sp>
      </p:grpSp>
      <p:sp>
        <p:nvSpPr>
          <p:cNvPr id="23" name="内容占位符 2">
            <a:extLst>
              <a:ext uri="{FF2B5EF4-FFF2-40B4-BE49-F238E27FC236}">
                <a16:creationId xmlns:a16="http://schemas.microsoft.com/office/drawing/2014/main" id="{FC15EE57-ABD3-48B3-A047-C7943691F9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32" y="3532684"/>
            <a:ext cx="8751912" cy="2281020"/>
          </a:xfrm>
          <a:noFill/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我没见过他，怎么能爱他？我没有爱他，又怎么能嫁他？这简直是一件买卖，拿人去当牛马罢了。我要保全我的人格，还怎么能承认什么礼教呢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?</a:t>
            </a:r>
            <a:r>
              <a:rPr lang="zh-CN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（《自觉的女子》，《新诗年选》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1919</a:t>
            </a:r>
            <a:r>
              <a:rPr lang="zh-CN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年）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541083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>
            <a:extLst>
              <a:ext uri="{FF2B5EF4-FFF2-40B4-BE49-F238E27FC236}">
                <a16:creationId xmlns:a16="http://schemas.microsoft.com/office/drawing/2014/main" id="{BC8C0404-A434-4141-A274-49741CCCE89D}"/>
              </a:ext>
            </a:extLst>
          </p:cNvPr>
          <p:cNvSpPr/>
          <p:nvPr/>
        </p:nvSpPr>
        <p:spPr>
          <a:xfrm>
            <a:off x="459334" y="6230748"/>
            <a:ext cx="80858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zh-CN" altLang="en-US" sz="3200" dirty="0">
                <a:latin typeface="华文新魏" pitchFamily="2" charset="-122"/>
                <a:ea typeface="华文新魏" pitchFamily="2" charset="-122"/>
              </a:rPr>
              <a:t>思考：解读</a:t>
            </a:r>
            <a:r>
              <a:rPr lang="en-US" altLang="zh-CN" sz="3200" dirty="0">
                <a:latin typeface="华文新魏" pitchFamily="2" charset="-122"/>
                <a:ea typeface="华文新魏" pitchFamily="2" charset="-122"/>
              </a:rPr>
              <a:t>1919</a:t>
            </a:r>
            <a:r>
              <a:rPr lang="zh-CN" altLang="en-US" sz="3200" dirty="0">
                <a:latin typeface="华文新魏" pitchFamily="2" charset="-122"/>
                <a:ea typeface="华文新魏" pitchFamily="2" charset="-122"/>
              </a:rPr>
              <a:t>年以后</a:t>
            </a:r>
            <a:r>
              <a:rPr lang="en-US" altLang="zh-CN" sz="3200" dirty="0">
                <a:latin typeface="华文新魏" pitchFamily="2" charset="-122"/>
                <a:ea typeface="华文新魏" pitchFamily="2" charset="-122"/>
              </a:rPr>
              <a:t>《</a:t>
            </a:r>
            <a:r>
              <a:rPr lang="zh-CN" altLang="en-US" sz="3200" dirty="0">
                <a:latin typeface="华文新魏" pitchFamily="2" charset="-122"/>
                <a:ea typeface="华文新魏" pitchFamily="2" charset="-122"/>
              </a:rPr>
              <a:t>新青年</a:t>
            </a:r>
            <a:r>
              <a:rPr lang="en-US" altLang="zh-CN" sz="3200" dirty="0">
                <a:latin typeface="华文新魏" pitchFamily="2" charset="-122"/>
                <a:ea typeface="华文新魏" pitchFamily="2" charset="-122"/>
              </a:rPr>
              <a:t>》</a:t>
            </a:r>
            <a:r>
              <a:rPr lang="zh-CN" altLang="en-US" sz="3200" dirty="0">
                <a:latin typeface="华文新魏" pitchFamily="2" charset="-122"/>
                <a:ea typeface="华文新魏" pitchFamily="2" charset="-122"/>
              </a:rPr>
              <a:t>的变化？</a:t>
            </a:r>
            <a:endParaRPr lang="en-US" altLang="zh-CN" sz="3200" dirty="0">
              <a:latin typeface="华文新魏" pitchFamily="2" charset="-122"/>
              <a:ea typeface="华文新魏" pitchFamily="2" charset="-122"/>
            </a:endParaRPr>
          </a:p>
        </p:txBody>
      </p: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id="{778D1098-2C0C-42FB-8293-F45397EA4F48}"/>
              </a:ext>
            </a:extLst>
          </p:cNvPr>
          <p:cNvCxnSpPr>
            <a:cxnSpLocks/>
          </p:cNvCxnSpPr>
          <p:nvPr/>
        </p:nvCxnSpPr>
        <p:spPr>
          <a:xfrm flipV="1">
            <a:off x="326425" y="6165434"/>
            <a:ext cx="8491149" cy="1"/>
          </a:xfrm>
          <a:prstGeom prst="line">
            <a:avLst/>
          </a:prstGeom>
          <a:ln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>
            <a:extLst>
              <a:ext uri="{FF2B5EF4-FFF2-40B4-BE49-F238E27FC236}">
                <a16:creationId xmlns:a16="http://schemas.microsoft.com/office/drawing/2014/main" id="{21B8B1E8-5E06-4005-A00F-3FCE1301F514}"/>
              </a:ext>
            </a:extLst>
          </p:cNvPr>
          <p:cNvSpPr/>
          <p:nvPr/>
        </p:nvSpPr>
        <p:spPr>
          <a:xfrm>
            <a:off x="3148149" y="692565"/>
            <a:ext cx="6070279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 自俄国革命以来，“马克思主义”几有风靡世界的势子，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惹动了世人的注意，自然也招了很多的误解。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乘本志出“马克思研究号”的机会，把他转介绍于读者，使这为世界改造原动的学说，在我们的思辨中，有点正确的解释。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indent="457200"/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李大钊</a:t>
            </a:r>
            <a:r>
              <a:rPr lang="en-US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我的马克思主义观（上）</a:t>
            </a:r>
            <a:r>
              <a:rPr lang="en-US" altLang="zh-CN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新青年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第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6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卷第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5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号）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D1CC5B0A-2D8B-4415-87E2-F0213B49C335}"/>
              </a:ext>
            </a:extLst>
          </p:cNvPr>
          <p:cNvGrpSpPr/>
          <p:nvPr/>
        </p:nvGrpSpPr>
        <p:grpSpPr>
          <a:xfrm>
            <a:off x="142198" y="692565"/>
            <a:ext cx="3005951" cy="4614539"/>
            <a:chOff x="236039" y="379614"/>
            <a:chExt cx="3005951" cy="4614539"/>
          </a:xfrm>
        </p:grpSpPr>
        <p:pic>
          <p:nvPicPr>
            <p:cNvPr id="9" name="图片 8">
              <a:extLst>
                <a:ext uri="{FF2B5EF4-FFF2-40B4-BE49-F238E27FC236}">
                  <a16:creationId xmlns:a16="http://schemas.microsoft.com/office/drawing/2014/main" id="{98CC1589-80BB-4C92-AE32-56DA97F0946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9334" y="379614"/>
              <a:ext cx="2487702" cy="3598876"/>
            </a:xfrm>
            <a:prstGeom prst="rect">
              <a:avLst/>
            </a:prstGeom>
          </p:spPr>
        </p:pic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EC73BE54-5928-4808-9AD1-7D0852C8F0A0}"/>
                </a:ext>
              </a:extLst>
            </p:cNvPr>
            <p:cNvSpPr/>
            <p:nvPr/>
          </p:nvSpPr>
          <p:spPr>
            <a:xfrm>
              <a:off x="236039" y="3978490"/>
              <a:ext cx="3005951" cy="10156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第</a:t>
              </a:r>
              <a:r>
                <a:rPr lang="en-US" altLang="zh-CN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6</a:t>
              </a:r>
              <a:r>
                <a:rPr lang="zh-CN" altLang="en-US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卷第</a:t>
              </a:r>
              <a:r>
                <a:rPr lang="en-US" altLang="zh-CN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5</a:t>
              </a:r>
              <a:r>
                <a:rPr lang="zh-CN" altLang="en-US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号</a:t>
              </a:r>
              <a:endParaRPr lang="en-US" altLang="zh-CN" sz="2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en-US" altLang="zh-CN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《</a:t>
              </a:r>
              <a:r>
                <a:rPr lang="zh-CN" altLang="en-US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马克思主义研究专号</a:t>
              </a:r>
              <a:r>
                <a:rPr lang="en-US" altLang="zh-CN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》</a:t>
              </a:r>
            </a:p>
            <a:p>
              <a:pPr algn="ctr"/>
              <a:r>
                <a:rPr lang="zh-CN" altLang="en-US" sz="2000" b="1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（</a:t>
              </a:r>
              <a:r>
                <a:rPr lang="en-US" altLang="zh-CN" sz="2000" b="1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1919</a:t>
              </a:r>
              <a:r>
                <a:rPr lang="zh-CN" altLang="en-US" sz="2000" b="1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</a:t>
              </a:r>
              <a:r>
                <a:rPr lang="en-US" altLang="zh-CN" sz="2000" b="1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9</a:t>
              </a:r>
              <a:r>
                <a:rPr lang="zh-CN" altLang="en-US" sz="2000" b="1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9052927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>
            <a:extLst>
              <a:ext uri="{FF2B5EF4-FFF2-40B4-BE49-F238E27FC236}">
                <a16:creationId xmlns:a16="http://schemas.microsoft.com/office/drawing/2014/main" id="{BC8C0404-A434-4141-A274-49741CCCE89D}"/>
              </a:ext>
            </a:extLst>
          </p:cNvPr>
          <p:cNvSpPr/>
          <p:nvPr/>
        </p:nvSpPr>
        <p:spPr>
          <a:xfrm>
            <a:off x="459334" y="6230748"/>
            <a:ext cx="80858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zh-CN" altLang="en-US" sz="3200" dirty="0">
                <a:latin typeface="华文新魏" pitchFamily="2" charset="-122"/>
                <a:ea typeface="华文新魏" pitchFamily="2" charset="-122"/>
              </a:rPr>
              <a:t>思考：解读</a:t>
            </a:r>
            <a:r>
              <a:rPr lang="en-US" altLang="zh-CN" sz="3200" dirty="0">
                <a:latin typeface="华文新魏" pitchFamily="2" charset="-122"/>
                <a:ea typeface="华文新魏" pitchFamily="2" charset="-122"/>
              </a:rPr>
              <a:t>1919</a:t>
            </a:r>
            <a:r>
              <a:rPr lang="zh-CN" altLang="en-US" sz="3200" dirty="0">
                <a:latin typeface="华文新魏" pitchFamily="2" charset="-122"/>
                <a:ea typeface="华文新魏" pitchFamily="2" charset="-122"/>
              </a:rPr>
              <a:t>年以后</a:t>
            </a:r>
            <a:r>
              <a:rPr lang="en-US" altLang="zh-CN" sz="3200" dirty="0">
                <a:latin typeface="华文新魏" pitchFamily="2" charset="-122"/>
                <a:ea typeface="华文新魏" pitchFamily="2" charset="-122"/>
              </a:rPr>
              <a:t>《</a:t>
            </a:r>
            <a:r>
              <a:rPr lang="zh-CN" altLang="en-US" sz="3200" dirty="0">
                <a:latin typeface="华文新魏" pitchFamily="2" charset="-122"/>
                <a:ea typeface="华文新魏" pitchFamily="2" charset="-122"/>
              </a:rPr>
              <a:t>新青年</a:t>
            </a:r>
            <a:r>
              <a:rPr lang="en-US" altLang="zh-CN" sz="3200" dirty="0">
                <a:latin typeface="华文新魏" pitchFamily="2" charset="-122"/>
                <a:ea typeface="华文新魏" pitchFamily="2" charset="-122"/>
              </a:rPr>
              <a:t>》</a:t>
            </a:r>
            <a:r>
              <a:rPr lang="zh-CN" altLang="en-US" sz="3200" dirty="0">
                <a:latin typeface="华文新魏" pitchFamily="2" charset="-122"/>
                <a:ea typeface="华文新魏" pitchFamily="2" charset="-122"/>
              </a:rPr>
              <a:t>的变化？</a:t>
            </a:r>
            <a:endParaRPr lang="en-US" altLang="zh-CN" sz="3200" dirty="0">
              <a:latin typeface="华文新魏" pitchFamily="2" charset="-122"/>
              <a:ea typeface="华文新魏" pitchFamily="2" charset="-122"/>
            </a:endParaRPr>
          </a:p>
        </p:txBody>
      </p: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id="{778D1098-2C0C-42FB-8293-F45397EA4F48}"/>
              </a:ext>
            </a:extLst>
          </p:cNvPr>
          <p:cNvCxnSpPr>
            <a:cxnSpLocks/>
          </p:cNvCxnSpPr>
          <p:nvPr/>
        </p:nvCxnSpPr>
        <p:spPr>
          <a:xfrm flipV="1">
            <a:off x="326425" y="6165434"/>
            <a:ext cx="8491149" cy="1"/>
          </a:xfrm>
          <a:prstGeom prst="line">
            <a:avLst/>
          </a:prstGeom>
          <a:ln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D1CC5B0A-2D8B-4415-87E2-F0213B49C335}"/>
              </a:ext>
            </a:extLst>
          </p:cNvPr>
          <p:cNvGrpSpPr/>
          <p:nvPr/>
        </p:nvGrpSpPr>
        <p:grpSpPr>
          <a:xfrm>
            <a:off x="127083" y="1237973"/>
            <a:ext cx="3005951" cy="3143134"/>
            <a:chOff x="-134774" y="320450"/>
            <a:chExt cx="3747580" cy="4721372"/>
          </a:xfrm>
        </p:grpSpPr>
        <p:pic>
          <p:nvPicPr>
            <p:cNvPr id="9" name="图片 8">
              <a:extLst>
                <a:ext uri="{FF2B5EF4-FFF2-40B4-BE49-F238E27FC236}">
                  <a16:creationId xmlns:a16="http://schemas.microsoft.com/office/drawing/2014/main" id="{98CC1589-80BB-4C92-AE32-56DA97F0946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5164" y="320450"/>
              <a:ext cx="2363588" cy="3598877"/>
            </a:xfrm>
            <a:prstGeom prst="rect">
              <a:avLst/>
            </a:prstGeom>
          </p:spPr>
        </p:pic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EC73BE54-5928-4808-9AD1-7D0852C8F0A0}"/>
                </a:ext>
              </a:extLst>
            </p:cNvPr>
            <p:cNvSpPr/>
            <p:nvPr/>
          </p:nvSpPr>
          <p:spPr>
            <a:xfrm>
              <a:off x="-134774" y="3978490"/>
              <a:ext cx="3747580" cy="1063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第</a:t>
              </a:r>
              <a:r>
                <a:rPr lang="en-US" altLang="zh-CN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6</a:t>
              </a:r>
              <a:r>
                <a:rPr lang="zh-CN" altLang="en-US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卷第</a:t>
              </a:r>
              <a:r>
                <a:rPr lang="en-US" altLang="zh-CN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5</a:t>
              </a:r>
              <a:r>
                <a:rPr lang="zh-CN" altLang="en-US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号</a:t>
              </a:r>
              <a:endParaRPr lang="en-US" altLang="zh-CN" sz="20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en-US" altLang="zh-CN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《</a:t>
              </a:r>
              <a:r>
                <a:rPr lang="zh-CN" altLang="en-US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马克思主义研究专号</a:t>
              </a:r>
              <a:r>
                <a:rPr lang="en-US" altLang="zh-CN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》</a:t>
              </a:r>
            </a:p>
          </p:txBody>
        </p:sp>
      </p:grpSp>
      <p:sp>
        <p:nvSpPr>
          <p:cNvPr id="8" name="矩形 7">
            <a:extLst>
              <a:ext uri="{FF2B5EF4-FFF2-40B4-BE49-F238E27FC236}">
                <a16:creationId xmlns:a16="http://schemas.microsoft.com/office/drawing/2014/main" id="{E3A6692B-7A31-4704-A27D-F85236552FE7}"/>
              </a:ext>
            </a:extLst>
          </p:cNvPr>
          <p:cNvSpPr/>
          <p:nvPr/>
        </p:nvSpPr>
        <p:spPr>
          <a:xfrm>
            <a:off x="178960" y="4718244"/>
            <a:ext cx="469821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第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7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卷本志宣言“我们主张的是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民众运动、社会改造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12" name="组合 11">
            <a:extLst>
              <a:ext uri="{FF2B5EF4-FFF2-40B4-BE49-F238E27FC236}">
                <a16:creationId xmlns:a16="http://schemas.microsoft.com/office/drawing/2014/main" id="{48F7FC34-7D9D-44F4-91E7-84FA54F5D339}"/>
              </a:ext>
            </a:extLst>
          </p:cNvPr>
          <p:cNvGrpSpPr/>
          <p:nvPr/>
        </p:nvGrpSpPr>
        <p:grpSpPr>
          <a:xfrm>
            <a:off x="4935517" y="1033620"/>
            <a:ext cx="3699665" cy="4997145"/>
            <a:chOff x="162306" y="293806"/>
            <a:chExt cx="4327504" cy="6482940"/>
          </a:xfrm>
        </p:grpSpPr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id="{1EA4E645-932E-4DED-ABB7-E96B3C5A9A18}"/>
                </a:ext>
              </a:extLst>
            </p:cNvPr>
            <p:cNvGrpSpPr/>
            <p:nvPr/>
          </p:nvGrpSpPr>
          <p:grpSpPr>
            <a:xfrm>
              <a:off x="162306" y="380921"/>
              <a:ext cx="4327504" cy="6395825"/>
              <a:chOff x="141444" y="737476"/>
              <a:chExt cx="4430556" cy="6395825"/>
            </a:xfrm>
          </p:grpSpPr>
          <p:sp>
            <p:nvSpPr>
              <p:cNvPr id="17" name="矩形 16">
                <a:extLst>
                  <a:ext uri="{FF2B5EF4-FFF2-40B4-BE49-F238E27FC236}">
                    <a16:creationId xmlns:a16="http://schemas.microsoft.com/office/drawing/2014/main" id="{B1E50263-D7C9-46F7-8E8C-5777DDCAC4FD}"/>
                  </a:ext>
                </a:extLst>
              </p:cNvPr>
              <p:cNvSpPr/>
              <p:nvPr/>
            </p:nvSpPr>
            <p:spPr>
              <a:xfrm>
                <a:off x="141444" y="737476"/>
                <a:ext cx="4430556" cy="544125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矩形 17">
                <a:extLst>
                  <a:ext uri="{FF2B5EF4-FFF2-40B4-BE49-F238E27FC236}">
                    <a16:creationId xmlns:a16="http://schemas.microsoft.com/office/drawing/2014/main" id="{DA9DCCF8-7486-4CBE-BB02-13BA3F62F52B}"/>
                  </a:ext>
                </a:extLst>
              </p:cNvPr>
              <p:cNvSpPr/>
              <p:nvPr/>
            </p:nvSpPr>
            <p:spPr>
              <a:xfrm>
                <a:off x="535640" y="6368775"/>
                <a:ext cx="3606759" cy="76452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zh-CN" sz="2000" b="1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《</a:t>
                </a:r>
                <a:r>
                  <a:rPr lang="zh-CN" altLang="en-US" sz="2000" b="1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新青年</a:t>
                </a:r>
                <a:r>
                  <a:rPr lang="en-US" altLang="zh-CN" sz="2000" b="1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》</a:t>
                </a:r>
                <a:r>
                  <a:rPr lang="zh-CN" altLang="en-US" sz="2000" b="1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第</a:t>
                </a:r>
                <a:r>
                  <a:rPr lang="en-US" altLang="zh-CN" sz="2000" b="1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8</a:t>
                </a:r>
                <a:r>
                  <a:rPr lang="zh-CN" altLang="en-US" sz="2000" b="1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卷第</a:t>
                </a:r>
                <a:r>
                  <a:rPr lang="en-US" altLang="zh-CN" sz="2000" b="1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r>
                  <a:rPr lang="zh-CN" altLang="en-US" sz="2000" b="1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号封面</a:t>
                </a:r>
                <a:endParaRPr lang="en-US" altLang="zh-CN" sz="2000" b="1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ctr"/>
                <a:r>
                  <a:rPr lang="zh-CN" altLang="en-US" sz="2000" b="1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（</a:t>
                </a:r>
                <a:r>
                  <a:rPr lang="en-US" altLang="zh-CN" sz="2000" b="1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1920</a:t>
                </a:r>
                <a:r>
                  <a:rPr lang="zh-CN" altLang="en-US" sz="2000" b="1" dirty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年）</a:t>
                </a:r>
              </a:p>
            </p:txBody>
          </p:sp>
        </p:grpSp>
        <p:pic>
          <p:nvPicPr>
            <p:cNvPr id="16" name="图片 15">
              <a:extLst>
                <a:ext uri="{FF2B5EF4-FFF2-40B4-BE49-F238E27FC236}">
                  <a16:creationId xmlns:a16="http://schemas.microsoft.com/office/drawing/2014/main" id="{150FAE76-3954-4CA5-A128-368FD5B7FB1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544" t="16000" r="19390" b="17524"/>
            <a:stretch/>
          </p:blipFill>
          <p:spPr>
            <a:xfrm>
              <a:off x="252499" y="293806"/>
              <a:ext cx="4078876" cy="5643125"/>
            </a:xfrm>
            <a:prstGeom prst="rect">
              <a:avLst/>
            </a:prstGeom>
          </p:spPr>
        </p:pic>
      </p:grpSp>
      <p:grpSp>
        <p:nvGrpSpPr>
          <p:cNvPr id="2" name="组合 1">
            <a:extLst>
              <a:ext uri="{FF2B5EF4-FFF2-40B4-BE49-F238E27FC236}">
                <a16:creationId xmlns:a16="http://schemas.microsoft.com/office/drawing/2014/main" id="{4968DFE8-CECC-42E6-BC14-69949C71D04D}"/>
              </a:ext>
            </a:extLst>
          </p:cNvPr>
          <p:cNvGrpSpPr/>
          <p:nvPr/>
        </p:nvGrpSpPr>
        <p:grpSpPr>
          <a:xfrm>
            <a:off x="210791" y="6253888"/>
            <a:ext cx="8334411" cy="523220"/>
            <a:chOff x="760764" y="1297130"/>
            <a:chExt cx="8334411" cy="523220"/>
          </a:xfrm>
          <a:solidFill>
            <a:schemeClr val="bg1"/>
          </a:solidFill>
        </p:grpSpPr>
        <p:sp>
          <p:nvSpPr>
            <p:cNvPr id="19" name="矩形 18">
              <a:extLst>
                <a:ext uri="{FF2B5EF4-FFF2-40B4-BE49-F238E27FC236}">
                  <a16:creationId xmlns:a16="http://schemas.microsoft.com/office/drawing/2014/main" id="{9476C48A-E8A9-4437-BF40-DB095444DDD7}"/>
                </a:ext>
              </a:extLst>
            </p:cNvPr>
            <p:cNvSpPr/>
            <p:nvPr/>
          </p:nvSpPr>
          <p:spPr>
            <a:xfrm>
              <a:off x="760764" y="1297130"/>
              <a:ext cx="8334411" cy="523220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r>
                <a:rPr lang="zh-CN" altLang="en-US" sz="28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    “民族</a:t>
              </a:r>
              <a:r>
                <a:rPr lang="en-US" altLang="zh-CN" sz="28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-</a:t>
              </a:r>
              <a:r>
                <a:rPr lang="zh-CN" altLang="en-US" sz="28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国家”</a:t>
              </a:r>
              <a:r>
                <a:rPr lang="en-US" altLang="zh-CN" sz="28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   </a:t>
              </a:r>
              <a:r>
                <a:rPr lang="zh-CN" altLang="en-US" sz="28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“人</a:t>
              </a:r>
              <a:r>
                <a:rPr lang="en-US" altLang="zh-CN" sz="28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-</a:t>
              </a:r>
              <a:r>
                <a:rPr lang="zh-CN" altLang="en-US" sz="28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个体”</a:t>
              </a:r>
              <a:r>
                <a:rPr lang="en-US" altLang="zh-CN" sz="28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   </a:t>
              </a:r>
              <a:r>
                <a:rPr lang="zh-CN" altLang="en-US" sz="28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“阶级意识”</a:t>
              </a:r>
              <a:endPara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0" name="直接箭头连接符 19">
              <a:extLst>
                <a:ext uri="{FF2B5EF4-FFF2-40B4-BE49-F238E27FC236}">
                  <a16:creationId xmlns:a16="http://schemas.microsoft.com/office/drawing/2014/main" id="{7F4FE244-5655-4F81-BC2E-C2F394282E80}"/>
                </a:ext>
              </a:extLst>
            </p:cNvPr>
            <p:cNvCxnSpPr>
              <a:cxnSpLocks/>
            </p:cNvCxnSpPr>
            <p:nvPr/>
          </p:nvCxnSpPr>
          <p:spPr>
            <a:xfrm>
              <a:off x="3582536" y="1566377"/>
              <a:ext cx="591648" cy="0"/>
            </a:xfrm>
            <a:prstGeom prst="straightConnector1">
              <a:avLst/>
            </a:prstGeom>
            <a:grpFill/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箭头连接符 20">
              <a:extLst>
                <a:ext uri="{FF2B5EF4-FFF2-40B4-BE49-F238E27FC236}">
                  <a16:creationId xmlns:a16="http://schemas.microsoft.com/office/drawing/2014/main" id="{3B9D62C0-40A1-499F-AACC-12432365B35B}"/>
                </a:ext>
              </a:extLst>
            </p:cNvPr>
            <p:cNvCxnSpPr>
              <a:cxnSpLocks/>
            </p:cNvCxnSpPr>
            <p:nvPr/>
          </p:nvCxnSpPr>
          <p:spPr>
            <a:xfrm>
              <a:off x="5949051" y="1595048"/>
              <a:ext cx="587294" cy="2819"/>
            </a:xfrm>
            <a:prstGeom prst="straightConnector1">
              <a:avLst/>
            </a:prstGeom>
            <a:grpFill/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标题 1">
            <a:extLst>
              <a:ext uri="{FF2B5EF4-FFF2-40B4-BE49-F238E27FC236}">
                <a16:creationId xmlns:a16="http://schemas.microsoft.com/office/drawing/2014/main" id="{CEF1E1DC-3B96-4692-9D0D-240FA42972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07266" y="-85370"/>
            <a:ext cx="5126202" cy="1325563"/>
          </a:xfrm>
        </p:spPr>
        <p:txBody>
          <a:bodyPr>
            <a:normAutofit/>
          </a:bodyPr>
          <a:lstStyle/>
          <a:p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介绍、宣传马克思主义</a:t>
            </a:r>
          </a:p>
        </p:txBody>
      </p:sp>
    </p:spTree>
    <p:extLst>
      <p:ext uri="{BB962C8B-B14F-4D97-AF65-F5344CB8AC3E}">
        <p14:creationId xmlns:p14="http://schemas.microsoft.com/office/powerpoint/2010/main" val="1283951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BF2D32F-5FD8-402E-AF4D-59235EEEF1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3276" y="1507497"/>
            <a:ext cx="6645348" cy="4351338"/>
          </a:xfrm>
        </p:spPr>
        <p:txBody>
          <a:bodyPr>
            <a:normAutofit/>
          </a:bodyPr>
          <a:lstStyle/>
          <a:p>
            <a:pPr marL="0" indent="457200">
              <a:lnSpc>
                <a:spcPct val="130000"/>
              </a:lnSpc>
              <a:spcBef>
                <a:spcPts val="0"/>
              </a:spcBef>
              <a:buNone/>
            </a:pPr>
            <a:r>
              <a:rPr lang="en-US" altLang="zh-CN" sz="30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zh-CN" sz="3000" b="1" dirty="0">
                <a:latin typeface="楷体" panose="02010609060101010101" pitchFamily="49" charset="-122"/>
                <a:ea typeface="楷体" panose="02010609060101010101" pitchFamily="49" charset="-122"/>
              </a:rPr>
              <a:t>三年以来，吾人</a:t>
            </a:r>
            <a:r>
              <a:rPr lang="zh-CN" altLang="en-US" sz="3000" b="1" dirty="0">
                <a:latin typeface="楷体" panose="02010609060101010101" pitchFamily="49" charset="-122"/>
                <a:ea typeface="楷体" panose="02010609060101010101" pitchFamily="49" charset="-122"/>
              </a:rPr>
              <a:t>于</a:t>
            </a:r>
            <a:r>
              <a:rPr lang="zh-CN" altLang="zh-CN" sz="3000" b="1" dirty="0">
                <a:latin typeface="楷体" panose="02010609060101010101" pitchFamily="49" charset="-122"/>
                <a:ea typeface="楷体" panose="02010609060101010101" pitchFamily="49" charset="-122"/>
              </a:rPr>
              <a:t>共和国体之下，备受专制政治之痛苦。自经此次之实验……此等政治根本解决问题，犹待吾人最后之觉悟。</a:t>
            </a:r>
            <a:endParaRPr lang="en-US" altLang="zh-CN" sz="30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（陈独秀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吾人最后之觉悟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新青年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第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卷第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6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号）</a:t>
            </a:r>
          </a:p>
        </p:txBody>
      </p:sp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id="{097F8069-1A30-483D-9799-BD373DF0397B}"/>
              </a:ext>
            </a:extLst>
          </p:cNvPr>
          <p:cNvCxnSpPr>
            <a:cxnSpLocks/>
          </p:cNvCxnSpPr>
          <p:nvPr/>
        </p:nvCxnSpPr>
        <p:spPr>
          <a:xfrm>
            <a:off x="697550" y="3899242"/>
            <a:ext cx="2562447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>
            <a:extLst>
              <a:ext uri="{FF2B5EF4-FFF2-40B4-BE49-F238E27FC236}">
                <a16:creationId xmlns:a16="http://schemas.microsoft.com/office/drawing/2014/main" id="{836A00CD-9C44-4039-A943-C5889C96F02A}"/>
              </a:ext>
            </a:extLst>
          </p:cNvPr>
          <p:cNvSpPr/>
          <p:nvPr/>
        </p:nvSpPr>
        <p:spPr>
          <a:xfrm>
            <a:off x="148562" y="6222517"/>
            <a:ext cx="92127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zh-CN" altLang="en-US" sz="3200" dirty="0">
                <a:latin typeface="华文新魏" pitchFamily="2" charset="-122"/>
                <a:ea typeface="华文新魏" pitchFamily="2" charset="-122"/>
              </a:rPr>
              <a:t>思考：先进的知识分子找到“生机”之所在了吗？</a:t>
            </a:r>
            <a:endParaRPr lang="en-US" altLang="zh-CN" sz="3200" dirty="0">
              <a:latin typeface="华文新魏" pitchFamily="2" charset="-122"/>
              <a:ea typeface="华文新魏" pitchFamily="2" charset="-122"/>
            </a:endParaRPr>
          </a:p>
        </p:txBody>
      </p: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id="{78B7E1D0-EAC5-4DAC-853E-B5B9A7657689}"/>
              </a:ext>
            </a:extLst>
          </p:cNvPr>
          <p:cNvCxnSpPr>
            <a:cxnSpLocks/>
          </p:cNvCxnSpPr>
          <p:nvPr/>
        </p:nvCxnSpPr>
        <p:spPr>
          <a:xfrm flipV="1">
            <a:off x="326425" y="6107334"/>
            <a:ext cx="8604633" cy="1"/>
          </a:xfrm>
          <a:prstGeom prst="line">
            <a:avLst/>
          </a:prstGeom>
          <a:ln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组合 6">
            <a:extLst>
              <a:ext uri="{FF2B5EF4-FFF2-40B4-BE49-F238E27FC236}">
                <a16:creationId xmlns:a16="http://schemas.microsoft.com/office/drawing/2014/main" id="{CDF841A4-6118-401A-8535-135CBE33ECBB}"/>
              </a:ext>
            </a:extLst>
          </p:cNvPr>
          <p:cNvGrpSpPr/>
          <p:nvPr/>
        </p:nvGrpSpPr>
        <p:grpSpPr>
          <a:xfrm>
            <a:off x="6721400" y="559040"/>
            <a:ext cx="1989324" cy="2776287"/>
            <a:chOff x="140947" y="242197"/>
            <a:chExt cx="1989324" cy="2776287"/>
          </a:xfrm>
        </p:grpSpPr>
        <p:pic>
          <p:nvPicPr>
            <p:cNvPr id="8" name="图片 7">
              <a:extLst>
                <a:ext uri="{FF2B5EF4-FFF2-40B4-BE49-F238E27FC236}">
                  <a16:creationId xmlns:a16="http://schemas.microsoft.com/office/drawing/2014/main" id="{5CDEDDD5-164B-4662-92F9-805B2E586AA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20000"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0947" y="242197"/>
              <a:ext cx="1989324" cy="2527788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9" name="矩形 8">
              <a:extLst>
                <a:ext uri="{FF2B5EF4-FFF2-40B4-BE49-F238E27FC236}">
                  <a16:creationId xmlns:a16="http://schemas.microsoft.com/office/drawing/2014/main" id="{00DE34D1-2A8D-49B0-9A22-27C762CA204A}"/>
                </a:ext>
              </a:extLst>
            </p:cNvPr>
            <p:cNvSpPr/>
            <p:nvPr/>
          </p:nvSpPr>
          <p:spPr>
            <a:xfrm>
              <a:off x="548171" y="2618374"/>
              <a:ext cx="954107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陈独秀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33812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:a16="http://schemas.microsoft.com/office/drawing/2014/main" id="{83C4EF33-1051-449D-887A-24F514D94555}"/>
              </a:ext>
            </a:extLst>
          </p:cNvPr>
          <p:cNvSpPr/>
          <p:nvPr/>
        </p:nvSpPr>
        <p:spPr>
          <a:xfrm>
            <a:off x="5826035" y="1514438"/>
            <a:ext cx="19800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>
              <a:defRPr/>
            </a:pP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新青年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FF493E12-8E5D-4419-92E2-F264A369EFA9}"/>
              </a:ext>
            </a:extLst>
          </p:cNvPr>
          <p:cNvSpPr/>
          <p:nvPr/>
        </p:nvSpPr>
        <p:spPr>
          <a:xfrm>
            <a:off x="926256" y="1514438"/>
            <a:ext cx="20874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>
              <a:defRPr/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“新青年”</a:t>
            </a:r>
            <a:endParaRPr lang="en-US" altLang="zh-CN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42063B79-07C4-4DBA-93AA-4D7C2B1EFB11}"/>
              </a:ext>
            </a:extLst>
          </p:cNvPr>
          <p:cNvSpPr/>
          <p:nvPr/>
        </p:nvSpPr>
        <p:spPr>
          <a:xfrm>
            <a:off x="4149331" y="1128368"/>
            <a:ext cx="646331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新</a:t>
            </a:r>
            <a:endParaRPr lang="en-US" altLang="zh-CN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文</a:t>
            </a:r>
            <a:endParaRPr lang="en-US" altLang="zh-CN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化</a:t>
            </a:r>
            <a:endParaRPr lang="zh-CN" altLang="en-US" sz="3600" dirty="0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0CE9D1B9-93A2-458C-A15A-00E83A5810A2}"/>
              </a:ext>
            </a:extLst>
          </p:cNvPr>
          <p:cNvSpPr/>
          <p:nvPr/>
        </p:nvSpPr>
        <p:spPr>
          <a:xfrm>
            <a:off x="4927365" y="2122511"/>
            <a:ext cx="3703830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b="1" dirty="0">
                <a:solidFill>
                  <a:srgbClr val="00B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北京</a:t>
            </a:r>
            <a:endParaRPr lang="en-US" altLang="zh-CN" sz="2400" b="1" dirty="0">
              <a:solidFill>
                <a:srgbClr val="00B05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10000"/>
              </a:lnSpc>
            </a:pPr>
            <a:r>
              <a:rPr lang="zh-CN" altLang="en-US" sz="2400" b="1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学者</a:t>
            </a:r>
            <a:endParaRPr lang="en-US" altLang="zh-CN" sz="2400" b="1" dirty="0">
              <a:solidFill>
                <a:schemeClr val="accent4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10000"/>
              </a:lnSpc>
            </a:pPr>
            <a:r>
              <a:rPr lang="zh-CN" altLang="en-US" sz="24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社会大众</a:t>
            </a:r>
            <a:endParaRPr lang="en-US" altLang="zh-CN" sz="24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100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改造社会、改造民众</a:t>
            </a:r>
            <a:endParaRPr lang="en-US" altLang="zh-CN" sz="2400" b="1" dirty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10000"/>
              </a:lnSpc>
            </a:pPr>
            <a:r>
              <a:rPr lang="zh-CN" altLang="en-US" sz="2400" b="1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大规模的思想解放运动</a:t>
            </a:r>
            <a:endParaRPr lang="en-US" altLang="zh-CN" sz="2400" b="1" dirty="0">
              <a:solidFill>
                <a:schemeClr val="accent5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en-US" altLang="zh-CN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/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endParaRPr lang="zh-CN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7279B7B0-62AA-46CC-ACF3-FD9E0D646B9A}"/>
              </a:ext>
            </a:extLst>
          </p:cNvPr>
          <p:cNvSpPr/>
          <p:nvPr/>
        </p:nvSpPr>
        <p:spPr>
          <a:xfrm>
            <a:off x="827660" y="2140460"/>
            <a:ext cx="2646878" cy="209531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0000"/>
              </a:lnSpc>
            </a:pPr>
            <a:r>
              <a:rPr lang="zh-CN" altLang="en-US" sz="2400" b="1" dirty="0">
                <a:solidFill>
                  <a:srgbClr val="00B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上海</a:t>
            </a:r>
            <a:endParaRPr lang="en-US" altLang="zh-CN" sz="2400" b="1" dirty="0">
              <a:solidFill>
                <a:srgbClr val="00B05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10000"/>
              </a:lnSpc>
            </a:pPr>
            <a:r>
              <a:rPr lang="zh-CN" altLang="en-US" sz="2400" b="1" dirty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留学生</a:t>
            </a:r>
            <a:endParaRPr lang="en-US" altLang="zh-CN" sz="2400" b="1" dirty="0">
              <a:solidFill>
                <a:schemeClr val="accent4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10000"/>
              </a:lnSpc>
            </a:pPr>
            <a:r>
              <a:rPr lang="zh-CN" altLang="en-US" sz="2400" b="1" dirty="0">
                <a:solidFill>
                  <a:srgbClr val="00B0F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青年群体</a:t>
            </a:r>
            <a:endParaRPr lang="en-US" altLang="zh-CN" sz="2400" b="1" dirty="0">
              <a:solidFill>
                <a:srgbClr val="00B0F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100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改造青年</a:t>
            </a:r>
            <a:endParaRPr lang="en-US" altLang="zh-CN" sz="2400" b="1" dirty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10000"/>
              </a:lnSpc>
            </a:pPr>
            <a:r>
              <a:rPr lang="zh-CN" altLang="en-US" sz="2400" b="1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民主和科学的洗礼</a:t>
            </a:r>
            <a:endParaRPr lang="en-US" altLang="zh-CN" sz="2400" b="1" dirty="0">
              <a:solidFill>
                <a:schemeClr val="accent5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9" name="组合 18">
            <a:extLst>
              <a:ext uri="{FF2B5EF4-FFF2-40B4-BE49-F238E27FC236}">
                <a16:creationId xmlns:a16="http://schemas.microsoft.com/office/drawing/2014/main" id="{92C9B1EF-D8B8-4DA5-B00C-46CC5A088708}"/>
              </a:ext>
            </a:extLst>
          </p:cNvPr>
          <p:cNvGrpSpPr/>
          <p:nvPr/>
        </p:nvGrpSpPr>
        <p:grpSpPr>
          <a:xfrm>
            <a:off x="2998729" y="1776048"/>
            <a:ext cx="2827306" cy="2"/>
            <a:chOff x="3020147" y="2053937"/>
            <a:chExt cx="2827306" cy="2"/>
          </a:xfrm>
        </p:grpSpPr>
        <p:cxnSp>
          <p:nvCxnSpPr>
            <p:cNvPr id="21" name="直接箭头连接符 20">
              <a:extLst>
                <a:ext uri="{FF2B5EF4-FFF2-40B4-BE49-F238E27FC236}">
                  <a16:creationId xmlns:a16="http://schemas.microsoft.com/office/drawing/2014/main" id="{6B82A680-7CF8-41D8-B06A-66E0ABBEC111}"/>
                </a:ext>
              </a:extLst>
            </p:cNvPr>
            <p:cNvCxnSpPr>
              <a:cxnSpLocks/>
            </p:cNvCxnSpPr>
            <p:nvPr/>
          </p:nvCxnSpPr>
          <p:spPr>
            <a:xfrm>
              <a:off x="3020147" y="2053937"/>
              <a:ext cx="945025" cy="1"/>
            </a:xfrm>
            <a:prstGeom prst="straightConnector1">
              <a:avLst/>
            </a:prstGeom>
            <a:ln w="28575">
              <a:solidFill>
                <a:schemeClr val="tx1"/>
              </a:solidFill>
              <a:prstDash val="sysDot"/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箭头连接符 21">
              <a:extLst>
                <a:ext uri="{FF2B5EF4-FFF2-40B4-BE49-F238E27FC236}">
                  <a16:creationId xmlns:a16="http://schemas.microsoft.com/office/drawing/2014/main" id="{4CD8CEB8-06B3-4A8A-8BFE-E6366397FF7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045918" y="2053937"/>
              <a:ext cx="801535" cy="2"/>
            </a:xfrm>
            <a:prstGeom prst="straightConnector1">
              <a:avLst/>
            </a:prstGeom>
            <a:ln w="28575">
              <a:solidFill>
                <a:schemeClr val="tx1"/>
              </a:solidFill>
              <a:prstDash val="sysDot"/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矩形 13">
            <a:extLst>
              <a:ext uri="{FF2B5EF4-FFF2-40B4-BE49-F238E27FC236}">
                <a16:creationId xmlns:a16="http://schemas.microsoft.com/office/drawing/2014/main" id="{F7EF93B1-DC28-4B7F-A686-6702F815C175}"/>
              </a:ext>
            </a:extLst>
          </p:cNvPr>
          <p:cNvSpPr/>
          <p:nvPr/>
        </p:nvSpPr>
        <p:spPr>
          <a:xfrm>
            <a:off x="3269692" y="4685667"/>
            <a:ext cx="646331" cy="2116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价值观念</a:t>
            </a:r>
            <a:endParaRPr lang="en-US" altLang="zh-CN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EF2EB398-174E-4E7C-BD4C-E3B478582AE6}"/>
              </a:ext>
            </a:extLst>
          </p:cNvPr>
          <p:cNvSpPr/>
          <p:nvPr/>
        </p:nvSpPr>
        <p:spPr>
          <a:xfrm>
            <a:off x="4096722" y="4693001"/>
            <a:ext cx="646331" cy="2116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思维方式</a:t>
            </a:r>
            <a:endParaRPr lang="en-US" altLang="zh-CN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6D5E5D34-8F0E-49B5-A1CE-00133BE3339E}"/>
              </a:ext>
            </a:extLst>
          </p:cNvPr>
          <p:cNvSpPr/>
          <p:nvPr/>
        </p:nvSpPr>
        <p:spPr>
          <a:xfrm flipH="1">
            <a:off x="5051286" y="4706923"/>
            <a:ext cx="419754" cy="2116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社会习俗</a:t>
            </a:r>
            <a:endParaRPr lang="en-US" altLang="zh-CN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EB0F66F0-058D-4DB5-B935-0BD17FD67307}"/>
              </a:ext>
            </a:extLst>
          </p:cNvPr>
          <p:cNvSpPr/>
          <p:nvPr/>
        </p:nvSpPr>
        <p:spPr>
          <a:xfrm>
            <a:off x="4132715" y="1175246"/>
            <a:ext cx="646331" cy="286232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</a:t>
            </a:r>
            <a:endParaRPr lang="en-US" altLang="zh-CN" sz="36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</a:t>
            </a:r>
            <a:endParaRPr lang="en-US" altLang="zh-CN" sz="36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化</a:t>
            </a:r>
            <a:endParaRPr lang="en-US" altLang="zh-CN" sz="36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运</a:t>
            </a:r>
            <a:endParaRPr lang="en-US" altLang="zh-CN" sz="36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动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id="{200F8647-390B-4852-872C-B7F3B2A6E8A8}"/>
              </a:ext>
            </a:extLst>
          </p:cNvPr>
          <p:cNvGrpSpPr/>
          <p:nvPr/>
        </p:nvGrpSpPr>
        <p:grpSpPr>
          <a:xfrm>
            <a:off x="2151099" y="4160163"/>
            <a:ext cx="4664950" cy="571312"/>
            <a:chOff x="2151099" y="4158287"/>
            <a:chExt cx="4664950" cy="562569"/>
          </a:xfrm>
        </p:grpSpPr>
        <p:cxnSp>
          <p:nvCxnSpPr>
            <p:cNvPr id="18" name="直接箭头连接符 17">
              <a:extLst>
                <a:ext uri="{FF2B5EF4-FFF2-40B4-BE49-F238E27FC236}">
                  <a16:creationId xmlns:a16="http://schemas.microsoft.com/office/drawing/2014/main" id="{E21D1C3B-3330-4D80-ABB6-588E31FF6A9D}"/>
                </a:ext>
              </a:extLst>
            </p:cNvPr>
            <p:cNvCxnSpPr>
              <a:cxnSpLocks/>
            </p:cNvCxnSpPr>
            <p:nvPr/>
          </p:nvCxnSpPr>
          <p:spPr>
            <a:xfrm>
              <a:off x="4432174" y="4158287"/>
              <a:ext cx="0" cy="562569"/>
            </a:xfrm>
            <a:prstGeom prst="straightConnector1">
              <a:avLst/>
            </a:prstGeom>
            <a:ln w="28575">
              <a:solidFill>
                <a:schemeClr val="tx1"/>
              </a:solidFill>
              <a:prstDash val="sysDot"/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" name="直接连接符 2">
              <a:extLst>
                <a:ext uri="{FF2B5EF4-FFF2-40B4-BE49-F238E27FC236}">
                  <a16:creationId xmlns:a16="http://schemas.microsoft.com/office/drawing/2014/main" id="{9480262B-385B-444F-B0C1-709D13FA6309}"/>
                </a:ext>
              </a:extLst>
            </p:cNvPr>
            <p:cNvCxnSpPr>
              <a:stCxn id="13" idx="2"/>
            </p:cNvCxnSpPr>
            <p:nvPr/>
          </p:nvCxnSpPr>
          <p:spPr>
            <a:xfrm>
              <a:off x="2151099" y="4235777"/>
              <a:ext cx="0" cy="276463"/>
            </a:xfrm>
            <a:prstGeom prst="line">
              <a:avLst/>
            </a:prstGeom>
            <a:ln w="285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>
              <a:extLst>
                <a:ext uri="{FF2B5EF4-FFF2-40B4-BE49-F238E27FC236}">
                  <a16:creationId xmlns:a16="http://schemas.microsoft.com/office/drawing/2014/main" id="{EB8DBA94-E706-4771-9954-C14658128F1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151099" y="4504906"/>
              <a:ext cx="4664950" cy="7334"/>
            </a:xfrm>
            <a:prstGeom prst="line">
              <a:avLst/>
            </a:prstGeom>
            <a:ln w="285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>
              <a:extLst>
                <a:ext uri="{FF2B5EF4-FFF2-40B4-BE49-F238E27FC236}">
                  <a16:creationId xmlns:a16="http://schemas.microsoft.com/office/drawing/2014/main" id="{226F08B3-7DBD-402B-98DC-7621EB649644}"/>
                </a:ext>
              </a:extLst>
            </p:cNvPr>
            <p:cNvCxnSpPr>
              <a:cxnSpLocks/>
            </p:cNvCxnSpPr>
            <p:nvPr/>
          </p:nvCxnSpPr>
          <p:spPr>
            <a:xfrm>
              <a:off x="6816049" y="4158287"/>
              <a:ext cx="0" cy="346619"/>
            </a:xfrm>
            <a:prstGeom prst="line">
              <a:avLst/>
            </a:prstGeom>
            <a:ln w="28575">
              <a:solidFill>
                <a:schemeClr val="tx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633075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17" grpId="0"/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2">
            <a:extLst>
              <a:ext uri="{FF2B5EF4-FFF2-40B4-BE49-F238E27FC236}">
                <a16:creationId xmlns:a16="http://schemas.microsoft.com/office/drawing/2014/main" id="{0F47FC82-67A8-4CA3-A293-F65DA3A66D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8860" y="937899"/>
            <a:ext cx="8850080" cy="4938103"/>
          </a:xfrm>
        </p:spPr>
        <p:txBody>
          <a:bodyPr>
            <a:noAutofit/>
          </a:bodyPr>
          <a:lstStyle/>
          <a:p>
            <a:pPr marL="0" indent="457200">
              <a:lnSpc>
                <a:spcPct val="110000"/>
              </a:lnSpc>
              <a:spcBef>
                <a:spcPts val="0"/>
              </a:spcBef>
              <a:buNone/>
            </a:pP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 到如今“新文化运动”这句话，成了一般读书社会的口头禅。马克思差不多要和孔子争席，易卜生差不多要推倒屈原。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比方从前思想界是一个死水的池塘，虽然许多浮萍荇藻掩映在面上，却是整年价动也不动。如今居然有了“源泉混混，不舍昼夜”的气象了。</a:t>
            </a:r>
            <a:endParaRPr lang="en-US" altLang="zh-CN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457200">
              <a:lnSpc>
                <a:spcPct val="110000"/>
              </a:lnSpc>
              <a:spcBef>
                <a:spcPts val="0"/>
              </a:spcBef>
              <a:buNone/>
            </a:pP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第一期，先从器物上感觉不足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第二期，是从制度上感觉不足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第三期，便是从文化根本上感觉不足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到第三期时，许多新青年跑上前线</a:t>
            </a:r>
            <a:r>
              <a:rPr lang="en-US" altLang="zh-CN" b="1" dirty="0"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要而言之，我对于中国政治前途，完全是乐观的。</a:t>
            </a:r>
            <a:endParaRPr lang="en-US" altLang="zh-CN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457200">
              <a:lnSpc>
                <a:spcPct val="110000"/>
              </a:lnSpc>
              <a:spcBef>
                <a:spcPts val="0"/>
              </a:spcBef>
              <a:buNone/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（梁启超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五十年中国进化概论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》1923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  <a:r>
              <a:rPr lang="zh-CN" altLang="en-US" b="1" dirty="0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id="{EECB0421-7FCD-4672-B2D6-E85F093D8692}"/>
              </a:ext>
            </a:extLst>
          </p:cNvPr>
          <p:cNvGrpSpPr/>
          <p:nvPr/>
        </p:nvGrpSpPr>
        <p:grpSpPr>
          <a:xfrm>
            <a:off x="208860" y="5978939"/>
            <a:ext cx="8604633" cy="707879"/>
            <a:chOff x="326425" y="6107334"/>
            <a:chExt cx="8604633" cy="707879"/>
          </a:xfrm>
        </p:grpSpPr>
        <p:sp>
          <p:nvSpPr>
            <p:cNvPr id="5" name="矩形 4">
              <a:extLst>
                <a:ext uri="{FF2B5EF4-FFF2-40B4-BE49-F238E27FC236}">
                  <a16:creationId xmlns:a16="http://schemas.microsoft.com/office/drawing/2014/main" id="{4585B257-6672-41E4-8BB4-F209FBCCB72D}"/>
                </a:ext>
              </a:extLst>
            </p:cNvPr>
            <p:cNvSpPr/>
            <p:nvPr/>
          </p:nvSpPr>
          <p:spPr>
            <a:xfrm>
              <a:off x="882503" y="6230438"/>
              <a:ext cx="7160935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defRPr/>
              </a:pPr>
              <a:r>
                <a:rPr lang="zh-CN" altLang="en-US" sz="3200" dirty="0">
                  <a:latin typeface="华文新魏" pitchFamily="2" charset="-122"/>
                  <a:ea typeface="华文新魏" pitchFamily="2" charset="-122"/>
                </a:rPr>
                <a:t>思考：你如何理解梁启超的“乐观”？</a:t>
              </a:r>
              <a:endParaRPr lang="en-US" altLang="zh-CN" sz="3200" dirty="0">
                <a:latin typeface="华文新魏" pitchFamily="2" charset="-122"/>
                <a:ea typeface="华文新魏" pitchFamily="2" charset="-122"/>
              </a:endParaRPr>
            </a:p>
          </p:txBody>
        </p:sp>
        <p:cxnSp>
          <p:nvCxnSpPr>
            <p:cNvPr id="6" name="直接连接符 5">
              <a:extLst>
                <a:ext uri="{FF2B5EF4-FFF2-40B4-BE49-F238E27FC236}">
                  <a16:creationId xmlns:a16="http://schemas.microsoft.com/office/drawing/2014/main" id="{D1A887EB-8F5F-4ABA-B690-6DF6D0C1D4D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26425" y="6107334"/>
              <a:ext cx="8604633" cy="1"/>
            </a:xfrm>
            <a:prstGeom prst="line">
              <a:avLst/>
            </a:prstGeom>
            <a:ln>
              <a:solidFill>
                <a:schemeClr val="tx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矩形 6">
            <a:extLst>
              <a:ext uri="{FF2B5EF4-FFF2-40B4-BE49-F238E27FC236}">
                <a16:creationId xmlns:a16="http://schemas.microsoft.com/office/drawing/2014/main" id="{C13B5ADD-DEAB-4E33-8436-84936661178B}"/>
              </a:ext>
            </a:extLst>
          </p:cNvPr>
          <p:cNvSpPr/>
          <p:nvPr/>
        </p:nvSpPr>
        <p:spPr>
          <a:xfrm>
            <a:off x="2456206" y="227445"/>
            <a:ext cx="41344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“源泉混混，不舍昼夜”</a:t>
            </a:r>
          </a:p>
        </p:txBody>
      </p:sp>
    </p:spTree>
    <p:extLst>
      <p:ext uri="{BB962C8B-B14F-4D97-AF65-F5344CB8AC3E}">
        <p14:creationId xmlns:p14="http://schemas.microsoft.com/office/powerpoint/2010/main" val="988148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13666</TotalTime>
  <Words>2664</Words>
  <Application>Microsoft Office PowerPoint</Application>
  <PresentationFormat>全屏显示(4:3)</PresentationFormat>
  <Paragraphs>289</Paragraphs>
  <Slides>25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6" baseType="lpstr">
      <vt:lpstr>等线</vt:lpstr>
      <vt:lpstr>等线 Light</vt:lpstr>
      <vt:lpstr>黑体</vt:lpstr>
      <vt:lpstr>华文新魏</vt:lpstr>
      <vt:lpstr>楷体</vt:lpstr>
      <vt:lpstr>微软雅黑</vt:lpstr>
      <vt:lpstr>Arial</vt:lpstr>
      <vt:lpstr>Calibri</vt:lpstr>
      <vt:lpstr>Calibri Light</vt:lpstr>
      <vt:lpstr>Times New Roman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主张：提倡民主与科学</vt:lpstr>
      <vt:lpstr>主张：提倡民主与科学</vt:lpstr>
      <vt:lpstr>PowerPoint 演示文稿</vt:lpstr>
      <vt:lpstr>主张：提倡新文学</vt:lpstr>
      <vt:lpstr>PowerPoint 演示文稿</vt:lpstr>
      <vt:lpstr>介绍、宣传马克思主义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sunli</dc:creator>
  <cp:lastModifiedBy>ELL</cp:lastModifiedBy>
  <cp:revision>788</cp:revision>
  <dcterms:created xsi:type="dcterms:W3CDTF">2019-10-13T13:01:31Z</dcterms:created>
  <dcterms:modified xsi:type="dcterms:W3CDTF">2019-11-17T23:59:39Z</dcterms:modified>
</cp:coreProperties>
</file>