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Default Extension="emf" ContentType="image/x-emf"/>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58" r:id="rId4"/>
    <p:sldId id="373" r:id="rId5"/>
    <p:sldId id="374" r:id="rId6"/>
    <p:sldId id="376" r:id="rId7"/>
    <p:sldId id="377" r:id="rId8"/>
    <p:sldId id="375" r:id="rId9"/>
    <p:sldId id="378" r:id="rId10"/>
    <p:sldId id="379" r:id="rId11"/>
    <p:sldId id="380" r:id="rId12"/>
    <p:sldId id="381" r:id="rId13"/>
    <p:sldId id="409" r:id="rId14"/>
    <p:sldId id="382" r:id="rId15"/>
    <p:sldId id="383" r:id="rId16"/>
    <p:sldId id="384" r:id="rId17"/>
    <p:sldId id="385" r:id="rId18"/>
    <p:sldId id="386" r:id="rId19"/>
    <p:sldId id="387" r:id="rId20"/>
    <p:sldId id="388" r:id="rId21"/>
    <p:sldId id="389" r:id="rId22"/>
    <p:sldId id="390" r:id="rId23"/>
    <p:sldId id="391" r:id="rId24"/>
    <p:sldId id="392" r:id="rId25"/>
    <p:sldId id="393" r:id="rId26"/>
    <p:sldId id="394" r:id="rId27"/>
    <p:sldId id="395" r:id="rId28"/>
    <p:sldId id="396" r:id="rId29"/>
    <p:sldId id="397" r:id="rId30"/>
    <p:sldId id="398" r:id="rId31"/>
    <p:sldId id="399" r:id="rId32"/>
    <p:sldId id="400" r:id="rId33"/>
    <p:sldId id="401" r:id="rId34"/>
    <p:sldId id="402" r:id="rId35"/>
    <p:sldId id="404" r:id="rId36"/>
    <p:sldId id="405" r:id="rId37"/>
    <p:sldId id="406" r:id="rId38"/>
    <p:sldId id="407" r:id="rId39"/>
    <p:sldId id="450" r:id="rId40"/>
    <p:sldId id="408" r:id="rId41"/>
    <p:sldId id="361" r:id="rId42"/>
    <p:sldId id="294" r:id="rId43"/>
    <p:sldId id="304" r:id="rId44"/>
  </p:sldIdLst>
  <p:sldSz cx="12192000" cy="6858000"/>
  <p:notesSz cx="6858000" cy="9144000"/>
  <p:custDataLst>
    <p:tags r:id="rId4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Lenovo User" initials="L" lastIdx="0" clrIdx="0"/>
  <p:cmAuthor id="2" name="walkinnet" initials="w"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20" y="-90"/>
      </p:cViewPr>
      <p:guideLst>
        <p:guide orient="horz" pos="2160"/>
        <p:guide pos="3840"/>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tags" Target="tags/tag8.xml" /><Relationship Id="rId46" Type="http://schemas.openxmlformats.org/officeDocument/2006/relationships/presProps" Target="presProps.xml" /><Relationship Id="rId47" Type="http://schemas.openxmlformats.org/officeDocument/2006/relationships/viewProps" Target="viewProps.xml" /><Relationship Id="rId48" Type="http://schemas.openxmlformats.org/officeDocument/2006/relationships/theme" Target="theme/theme1.xml" /><Relationship Id="rId49"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E74AF7-24DC-4587-8A4D-FEF25D787DAC}" type="datetimeFigureOut">
              <a:rPr lang="zh-CN" altLang="en-US" smtClean="0"/>
              <a:t>2020/8/20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EB2644-A2DD-4507-A484-0AC13D4BE8D7}" type="slidenum">
              <a:rPr lang="zh-CN" altLang="en-US" smtClean="0"/>
              <a:t>‹#›</a:t>
            </a:fld>
            <a:endParaRPr lang="zh-CN" altLang="en-US"/>
          </a:p>
        </p:txBody>
      </p:sp>
    </p:spTree>
    <p:extLst>
      <p:ext uri="{BB962C8B-B14F-4D97-AF65-F5344CB8AC3E}">
        <p14:creationId xmlns:p14="http://schemas.microsoft.com/office/powerpoint/2010/main" val="658598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11</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p:cSld name="标题幻灯片">
    <p:spTree>
      <p:nvGrpSpPr>
        <p:cNvPr id="1" name=""/>
        <p:cNvGrpSpPr/>
        <p:nvPr/>
      </p:nvGrpSpPr>
      <p:grpSpPr>
        <a:xfrm>
          <a:off x="0" y="0"/>
          <a: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rcRect l="399" t="839" r="1"/>
          <a:stretch>
            <a:fillRect/>
          </a:stretch>
        </p:blipFill>
        <p:spPr>
          <a:xfrm>
            <a:off x="-14513" y="0"/>
            <a:ext cx="12225108" cy="6858000"/>
          </a:xfrm>
          <a:prstGeom prst="rect">
            <a:avLst/>
          </a:prstGeom>
        </p:spPr>
      </p:pic>
      <p:sp>
        <p:nvSpPr>
          <p:cNvPr id="4"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
        <p:nvSpPr>
          <p:cNvPr id="3" name="KSO_CT2"/>
          <p:cNvSpPr>
            <a:spLocks noGrp="1"/>
          </p:cNvSpPr>
          <p:nvPr>
            <p:ph type="subTitle" idx="1" hasCustomPrompt="1"/>
          </p:nvPr>
        </p:nvSpPr>
        <p:spPr>
          <a:xfrm>
            <a:off x="1222632" y="4022368"/>
            <a:ext cx="9859176" cy="465310"/>
          </a:xfrm>
          <a:noFill/>
        </p:spPr>
        <p:txBody>
          <a:bodyPr>
            <a:noAutofit/>
          </a:bodyPr>
          <a:lstStyle>
            <a:lvl1pPr marL="0" indent="0" algn="ctr">
              <a:buNone/>
              <a:defRPr sz="1800">
                <a:solidFill>
                  <a:schemeClr val="accent2"/>
                </a:solidFill>
                <a:effectLst/>
                <a:latin typeface="+mn-ea"/>
                <a:ea typeface="+mn-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单击此处添加您的副标题</a:t>
            </a:r>
          </a:p>
        </p:txBody>
      </p:sp>
      <p:sp>
        <p:nvSpPr>
          <p:cNvPr id="7" name="KSO_CT1"/>
          <p:cNvSpPr>
            <a:spLocks noGrp="1"/>
          </p:cNvSpPr>
          <p:nvPr>
            <p:ph type="title" hasCustomPrompt="1"/>
          </p:nvPr>
        </p:nvSpPr>
        <p:spPr>
          <a:xfrm>
            <a:off x="1222632" y="2324101"/>
            <a:ext cx="9859176" cy="1631594"/>
          </a:xfrm>
        </p:spPr>
        <p:txBody>
          <a:bodyPr>
            <a:noAutofit/>
          </a:bodyPr>
          <a:lstStyle>
            <a:lvl1pPr algn="ctr">
              <a:lnSpc>
                <a:spcPct val="110000"/>
              </a:lnSpc>
              <a:defRPr sz="3600" b="1" baseline="0">
                <a:solidFill>
                  <a:schemeClr val="accent1"/>
                </a:solidFill>
                <a:effectLst/>
                <a:latin typeface="+mj-ea"/>
                <a:ea typeface="+mj-ea"/>
              </a:defRPr>
            </a:lvl1pPr>
          </a:lstStyle>
          <a:p>
            <a:r>
              <a:rPr lang="zh-CN" altLang="en-US" smtClean="0"/>
              <a:t>单击此处添加您的标题文字</a:t>
            </a:r>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KSO_BT1"/>
          <p:cNvSpPr>
            <a:spLocks noGrp="1"/>
          </p:cNvSpPr>
          <p:nvPr>
            <p:ph type="title"/>
          </p:nvPr>
        </p:nvSpPr>
        <p:spPr/>
        <p:txBody>
          <a:bodyPr/>
          <a:lstStyle/>
          <a:p>
            <a:r>
              <a:rPr lang="zh-CN" altLang="en-US" smtClean="0"/>
              <a:t>单击此处编辑母版标题样式</a:t>
            </a:r>
            <a:endParaRPr lang="en-US"/>
          </a:p>
        </p:txBody>
      </p:sp>
      <p:sp>
        <p:nvSpPr>
          <p:cNvPr id="3" name="KSO_BC1"/>
          <p:cNvSpPr>
            <a:spLocks noGrp="1"/>
          </p:cNvSpPr>
          <p:nvPr>
            <p:ph idx="1"/>
          </p:nvPr>
        </p:nvSpPr>
        <p:spPr/>
        <p:txBody>
          <a:bodyPr/>
          <a:lstStyle>
            <a:lvl1pPr>
              <a:defRPr>
                <a:solidFill>
                  <a:schemeClr val="accent1"/>
                </a:solidFill>
              </a:defRPr>
            </a:lvl1pPr>
          </a:lstStyle>
          <a:p>
            <a:pPr lvl="0"/>
            <a:r>
              <a:rPr lang="zh-CN" altLang="en-US" smtClean="0"/>
              <a:t>单击此处编辑母版文本样式</a:t>
            </a:r>
          </a:p>
          <a:p>
            <a:pPr lvl="1"/>
            <a:r>
              <a:rPr lang="zh-CN" altLang="en-US" smtClean="0"/>
              <a:t>第二级</a:t>
            </a:r>
          </a:p>
        </p:txBody>
      </p:sp>
      <p:sp>
        <p:nvSpPr>
          <p:cNvPr id="4"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KSO_ST1"/>
          <p:cNvSpPr>
            <a:spLocks noGrp="1"/>
          </p:cNvSpPr>
          <p:nvPr>
            <p:ph type="title" hasCustomPrompt="1"/>
          </p:nvPr>
        </p:nvSpPr>
        <p:spPr>
          <a:xfrm>
            <a:off x="2098675" y="2108200"/>
            <a:ext cx="7994651" cy="1235075"/>
          </a:xfrm>
        </p:spPr>
        <p:txBody>
          <a:bodyPr anchor="b">
            <a:normAutofit/>
          </a:bodyPr>
          <a:lstStyle>
            <a:lvl1pPr algn="ctr">
              <a:defRPr sz="3600">
                <a:solidFill>
                  <a:schemeClr val="tx2"/>
                </a:solidFill>
                <a:effectLst/>
              </a:defRPr>
            </a:lvl1pPr>
          </a:lstStyle>
          <a:p>
            <a:r>
              <a:rPr lang="zh-CN" altLang="en-US" smtClean="0"/>
              <a:t>此处添加您的标题</a:t>
            </a:r>
            <a:endParaRPr lang="en-US"/>
          </a:p>
        </p:txBody>
      </p:sp>
      <p:sp>
        <p:nvSpPr>
          <p:cNvPr id="3" name="KSO_ST2"/>
          <p:cNvSpPr>
            <a:spLocks noGrp="1"/>
          </p:cNvSpPr>
          <p:nvPr>
            <p:ph type="body" idx="1" hasCustomPrompt="1"/>
          </p:nvPr>
        </p:nvSpPr>
        <p:spPr>
          <a:xfrm>
            <a:off x="4050893" y="3400425"/>
            <a:ext cx="4090217" cy="357478"/>
          </a:xfrm>
          <a:prstGeom prst="roundRect">
            <a:avLst>
              <a:gd name="adj" fmla="val 50000"/>
            </a:avLst>
          </a:prstGeom>
          <a:solidFill>
            <a:schemeClr val="tx2">
              <a:lumMod val="40000"/>
              <a:lumOff val="60000"/>
            </a:schemeClr>
          </a:solidFill>
        </p:spPr>
        <p:txBody>
          <a:bodyPr anchor="ctr">
            <a:normAutofit/>
          </a:bodyPr>
          <a:lstStyle>
            <a:lvl1pPr marL="0" indent="0" algn="ctr">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zh-CN" altLang="en-US" smtClean="0"/>
              <a:t>单击此处添加您的副标题</a:t>
            </a:r>
            <a:endParaRPr lang="en-US" altLang="zh-CN"/>
          </a:p>
        </p:txBody>
      </p:sp>
      <p:sp>
        <p:nvSpPr>
          <p:cNvPr id="4"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KSO_BT1"/>
          <p:cNvSpPr>
            <a:spLocks noGrp="1"/>
          </p:cNvSpPr>
          <p:nvPr>
            <p:ph type="title"/>
          </p:nvPr>
        </p:nvSpPr>
        <p:spPr/>
        <p:txBody>
          <a:bodyPr/>
          <a:lstStyle/>
          <a:p>
            <a:r>
              <a:rPr lang="zh-CN" altLang="en-US" smtClean="0"/>
              <a:t>单击此处编辑母版标题样式</a:t>
            </a:r>
            <a:endParaRPr lang="en-US"/>
          </a:p>
        </p:txBody>
      </p:sp>
      <p:sp>
        <p:nvSpPr>
          <p:cNvPr id="3" name="KSO_BC1"/>
          <p:cNvSpPr>
            <a:spLocks noGrp="1"/>
          </p:cNvSpPr>
          <p:nvPr>
            <p:ph sz="half" idx="1"/>
          </p:nvPr>
        </p:nvSpPr>
        <p:spPr>
          <a:xfrm>
            <a:off x="1399823" y="1244601"/>
            <a:ext cx="5080000" cy="4932363"/>
          </a:xfrm>
        </p:spPr>
        <p:txBody>
          <a:bodyPr/>
          <a:lstStyle/>
          <a:p>
            <a:pPr lvl="0"/>
            <a:r>
              <a:rPr lang="zh-CN" altLang="en-US" smtClean="0"/>
              <a:t>单击此处编辑母版文本样式</a:t>
            </a:r>
          </a:p>
          <a:p>
            <a:pPr lvl="1"/>
            <a:r>
              <a:rPr lang="zh-CN" altLang="en-US" smtClean="0"/>
              <a:t>第二级</a:t>
            </a:r>
          </a:p>
        </p:txBody>
      </p:sp>
      <p:sp>
        <p:nvSpPr>
          <p:cNvPr id="4" name="KSO_BC2"/>
          <p:cNvSpPr>
            <a:spLocks noGrp="1"/>
          </p:cNvSpPr>
          <p:nvPr>
            <p:ph sz="half" idx="2"/>
          </p:nvPr>
        </p:nvSpPr>
        <p:spPr>
          <a:xfrm>
            <a:off x="6519333" y="1244601"/>
            <a:ext cx="5094116" cy="4932363"/>
          </a:xfrm>
        </p:spPr>
        <p:txBody>
          <a:bodyPr/>
          <a:lstStyle/>
          <a:p>
            <a:pPr lvl="0"/>
            <a:r>
              <a:rPr lang="zh-CN" altLang="en-US" smtClean="0"/>
              <a:t>单击此处编辑母版文本样式</a:t>
            </a:r>
          </a:p>
          <a:p>
            <a:pPr lvl="1"/>
            <a:r>
              <a:rPr lang="zh-CN" altLang="en-US" smtClean="0"/>
              <a:t>第二级</a:t>
            </a:r>
          </a:p>
        </p:txBody>
      </p:sp>
      <p:sp>
        <p:nvSpPr>
          <p:cNvPr id="5"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6" name="KSO_FT"/>
          <p:cNvSpPr>
            <a:spLocks noGrp="1"/>
          </p:cNvSpPr>
          <p:nvPr>
            <p:ph type="ftr" sz="quarter" idx="11"/>
          </p:nvPr>
        </p:nvSpPr>
        <p:spPr/>
        <p:txBody>
          <a:bodyPr/>
          <a:lstStyle/>
          <a:p>
            <a:endParaRPr lang="zh-CN" altLang="en-US"/>
          </a:p>
        </p:txBody>
      </p:sp>
      <p:sp>
        <p:nvSpPr>
          <p:cNvPr id="7"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KSO_BT1"/>
          <p:cNvSpPr>
            <a:spLocks noGrp="1"/>
          </p:cNvSpPr>
          <p:nvPr>
            <p:ph type="title"/>
          </p:nvPr>
        </p:nvSpPr>
        <p:spPr>
          <a:xfrm>
            <a:off x="2302932" y="118532"/>
            <a:ext cx="9312101" cy="717022"/>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1099435" y="1376362"/>
            <a:ext cx="5157787"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KSO_BC1"/>
          <p:cNvSpPr>
            <a:spLocks noGrp="1"/>
          </p:cNvSpPr>
          <p:nvPr>
            <p:ph sz="half" idx="2"/>
          </p:nvPr>
        </p:nvSpPr>
        <p:spPr>
          <a:xfrm>
            <a:off x="1099435" y="2200274"/>
            <a:ext cx="5157787" cy="3684588"/>
          </a:xfrm>
        </p:spPr>
        <p:txBody>
          <a:bodyPr/>
          <a:lstStyle/>
          <a:p>
            <a:pPr lvl="0"/>
            <a:r>
              <a:rPr lang="zh-CN" altLang="en-US" smtClean="0"/>
              <a:t>单击此处编辑母版文本样式</a:t>
            </a:r>
          </a:p>
          <a:p>
            <a:pPr lvl="1"/>
            <a:r>
              <a:rPr lang="zh-CN" altLang="en-US" smtClean="0"/>
              <a:t>第二级</a:t>
            </a:r>
          </a:p>
        </p:txBody>
      </p:sp>
      <p:sp>
        <p:nvSpPr>
          <p:cNvPr id="5" name="Text Placeholder 4"/>
          <p:cNvSpPr>
            <a:spLocks noGrp="1"/>
          </p:cNvSpPr>
          <p:nvPr>
            <p:ph type="body" sz="quarter" idx="3"/>
          </p:nvPr>
        </p:nvSpPr>
        <p:spPr>
          <a:xfrm>
            <a:off x="6431846" y="1376362"/>
            <a:ext cx="5183188"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KSO_BC2"/>
          <p:cNvSpPr>
            <a:spLocks noGrp="1"/>
          </p:cNvSpPr>
          <p:nvPr>
            <p:ph sz="quarter" idx="4"/>
          </p:nvPr>
        </p:nvSpPr>
        <p:spPr>
          <a:xfrm>
            <a:off x="6431846" y="2200274"/>
            <a:ext cx="5183188" cy="3684588"/>
          </a:xfrm>
        </p:spPr>
        <p:txBody>
          <a:bodyPr/>
          <a:lstStyle/>
          <a:p>
            <a:pPr lvl="0"/>
            <a:r>
              <a:rPr lang="zh-CN" altLang="en-US" smtClean="0"/>
              <a:t>单击此处编辑母版文本样式</a:t>
            </a:r>
          </a:p>
          <a:p>
            <a:pPr lvl="1"/>
            <a:r>
              <a:rPr lang="zh-CN" altLang="en-US" smtClean="0"/>
              <a:t>第二级</a:t>
            </a:r>
          </a:p>
        </p:txBody>
      </p:sp>
      <p:sp>
        <p:nvSpPr>
          <p:cNvPr id="7"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8" name="KSO_FT"/>
          <p:cNvSpPr>
            <a:spLocks noGrp="1"/>
          </p:cNvSpPr>
          <p:nvPr>
            <p:ph type="ftr" sz="quarter" idx="11"/>
          </p:nvPr>
        </p:nvSpPr>
        <p:spPr/>
        <p:txBody>
          <a:bodyPr/>
          <a:lstStyle/>
          <a:p>
            <a:endParaRPr lang="zh-CN" altLang="en-US"/>
          </a:p>
        </p:txBody>
      </p:sp>
      <p:sp>
        <p:nvSpPr>
          <p:cNvPr id="9"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KSO_BT1"/>
          <p:cNvSpPr>
            <a:spLocks noGrp="1"/>
          </p:cNvSpPr>
          <p:nvPr>
            <p:ph type="title"/>
          </p:nvPr>
        </p:nvSpPr>
        <p:spPr/>
        <p:txBody>
          <a:bodyPr/>
          <a:lstStyle/>
          <a:p>
            <a:r>
              <a:rPr lang="zh-CN" altLang="en-US" smtClean="0"/>
              <a:t>单击此处编辑母版标题样式</a:t>
            </a:r>
            <a:endParaRPr lang="en-US"/>
          </a:p>
        </p:txBody>
      </p:sp>
      <p:sp>
        <p:nvSpPr>
          <p:cNvPr id="3"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4" name="KSO_FT"/>
          <p:cNvSpPr>
            <a:spLocks noGrp="1"/>
          </p:cNvSpPr>
          <p:nvPr>
            <p:ph type="ftr" sz="quarter" idx="11"/>
          </p:nvPr>
        </p:nvSpPr>
        <p:spPr/>
        <p:txBody>
          <a:bodyPr/>
          <a:lstStyle/>
          <a:p>
            <a:endParaRPr lang="zh-CN" altLang="en-US"/>
          </a:p>
        </p:txBody>
      </p:sp>
      <p:sp>
        <p:nvSpPr>
          <p:cNvPr id="5"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3" name="KSO_FT"/>
          <p:cNvSpPr>
            <a:spLocks noGrp="1"/>
          </p:cNvSpPr>
          <p:nvPr>
            <p:ph type="ftr" sz="quarter" idx="11"/>
          </p:nvPr>
        </p:nvSpPr>
        <p:spPr/>
        <p:txBody>
          <a:bodyPr/>
          <a:lstStyle/>
          <a:p>
            <a:endParaRPr lang="zh-CN" altLang="en-US"/>
          </a:p>
        </p:txBody>
      </p:sp>
      <p:sp>
        <p:nvSpPr>
          <p:cNvPr id="4"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KSO_BT1"/>
          <p:cNvSpPr>
            <a:spLocks noGrp="1"/>
          </p:cNvSpPr>
          <p:nvPr>
            <p:ph type="title"/>
          </p:nvPr>
        </p:nvSpPr>
        <p:spPr>
          <a:xfrm>
            <a:off x="1144590" y="533402"/>
            <a:ext cx="3932237" cy="1600200"/>
          </a:xfrm>
        </p:spPr>
        <p:txBody>
          <a:bodyPr anchor="b"/>
          <a:lstStyle>
            <a:lvl1pPr>
              <a:defRPr sz="3200"/>
            </a:lvl1pPr>
          </a:lstStyle>
          <a:p>
            <a:r>
              <a:rPr lang="zh-CN" altLang="en-US" smtClean="0"/>
              <a:t>单击此处编辑母版标题样式</a:t>
            </a:r>
            <a:endParaRPr lang="en-US"/>
          </a:p>
        </p:txBody>
      </p:sp>
      <p:sp>
        <p:nvSpPr>
          <p:cNvPr id="3" name="KSO_BC1"/>
          <p:cNvSpPr>
            <a:spLocks noGrp="1"/>
          </p:cNvSpPr>
          <p:nvPr>
            <p:ph idx="1"/>
          </p:nvPr>
        </p:nvSpPr>
        <p:spPr>
          <a:xfrm>
            <a:off x="5487989" y="1063629"/>
            <a:ext cx="6172200"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p:txBody>
      </p:sp>
      <p:sp>
        <p:nvSpPr>
          <p:cNvPr id="4" name="KSO_BC2"/>
          <p:cNvSpPr>
            <a:spLocks noGrp="1"/>
          </p:cNvSpPr>
          <p:nvPr>
            <p:ph type="body" sz="half" idx="2"/>
          </p:nvPr>
        </p:nvSpPr>
        <p:spPr>
          <a:xfrm>
            <a:off x="1144590" y="2133602"/>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6" name="KSO_FT"/>
          <p:cNvSpPr>
            <a:spLocks noGrp="1"/>
          </p:cNvSpPr>
          <p:nvPr>
            <p:ph type="ftr" sz="quarter" idx="11"/>
          </p:nvPr>
        </p:nvSpPr>
        <p:spPr/>
        <p:txBody>
          <a:bodyPr/>
          <a:lstStyle/>
          <a:p>
            <a:endParaRPr lang="zh-CN" altLang="en-US"/>
          </a:p>
        </p:txBody>
      </p:sp>
      <p:sp>
        <p:nvSpPr>
          <p:cNvPr id="7"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KSO_BT1"/>
          <p:cNvSpPr>
            <a:spLocks noGrp="1"/>
          </p:cNvSpPr>
          <p:nvPr>
            <p:ph type="title"/>
          </p:nvPr>
        </p:nvSpPr>
        <p:spPr>
          <a:xfrm>
            <a:off x="1246192" y="457200"/>
            <a:ext cx="3932237" cy="1600200"/>
          </a:xfrm>
        </p:spPr>
        <p:txBody>
          <a:bodyPr anchor="b"/>
          <a:lstStyle>
            <a:lvl1pPr>
              <a:defRPr sz="3200"/>
            </a:lvl1pPr>
          </a:lstStyle>
          <a:p>
            <a:r>
              <a:rPr lang="zh-CN" altLang="en-US" smtClean="0"/>
              <a:t>单击此处编辑母版标题样式</a:t>
            </a:r>
            <a:endParaRPr lang="en-US"/>
          </a:p>
        </p:txBody>
      </p:sp>
      <p:sp>
        <p:nvSpPr>
          <p:cNvPr id="3" name="KSO_BC1"/>
          <p:cNvSpPr>
            <a:spLocks noGrp="1" noChangeAspect="1"/>
          </p:cNvSpPr>
          <p:nvPr>
            <p:ph type="pic" idx="1"/>
          </p:nvPr>
        </p:nvSpPr>
        <p:spPr>
          <a:xfrm>
            <a:off x="5442833"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a:p>
        </p:txBody>
      </p:sp>
      <p:sp>
        <p:nvSpPr>
          <p:cNvPr id="4" name="KSO_BC2"/>
          <p:cNvSpPr>
            <a:spLocks noGrp="1"/>
          </p:cNvSpPr>
          <p:nvPr>
            <p:ph type="body" sz="half" idx="2"/>
          </p:nvPr>
        </p:nvSpPr>
        <p:spPr>
          <a:xfrm>
            <a:off x="124619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6" name="KSO_FT"/>
          <p:cNvSpPr>
            <a:spLocks noGrp="1"/>
          </p:cNvSpPr>
          <p:nvPr>
            <p:ph type="ftr" sz="quarter" idx="11"/>
          </p:nvPr>
        </p:nvSpPr>
        <p:spPr/>
        <p:txBody>
          <a:bodyPr/>
          <a:lstStyle/>
          <a:p>
            <a:endParaRPr lang="zh-CN" altLang="en-US"/>
          </a:p>
        </p:txBody>
      </p:sp>
      <p:sp>
        <p:nvSpPr>
          <p:cNvPr id="7"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KSO_BT1"/>
          <p:cNvSpPr>
            <a:spLocks noGrp="1"/>
          </p:cNvSpPr>
          <p:nvPr>
            <p:ph type="title"/>
          </p:nvPr>
        </p:nvSpPr>
        <p:spPr/>
        <p:txBody>
          <a:bodyPr/>
          <a:lstStyle/>
          <a:p>
            <a:r>
              <a:rPr lang="zh-CN" altLang="en-US" smtClean="0"/>
              <a:t>单击此处编辑母版标题样式</a:t>
            </a:r>
            <a:endParaRPr lang="en-US"/>
          </a:p>
        </p:txBody>
      </p:sp>
      <p:sp>
        <p:nvSpPr>
          <p:cNvPr id="3" name="KSO_BC1"/>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p:txBody>
      </p:sp>
      <p:sp>
        <p:nvSpPr>
          <p:cNvPr id="4"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10;文本">
    <p:spTree>
      <p:nvGrpSpPr>
        <p:cNvPr id="1" name=""/>
        <p:cNvGrpSpPr/>
        <p:nvPr/>
      </p:nvGrpSpPr>
      <p:grpSpPr>
        <a:xfrm>
          <a:off x="0" y="0"/>
          <a:ext cx="0" cy="0"/>
        </a:xfrm>
      </p:grpSpPr>
      <p:sp>
        <p:nvSpPr>
          <p:cNvPr id="2" name="KSO_BT1"/>
          <p:cNvSpPr>
            <a:spLocks noGrp="1"/>
          </p:cNvSpPr>
          <p:nvPr>
            <p:ph type="title" orient="vert"/>
          </p:nvPr>
        </p:nvSpPr>
        <p:spPr>
          <a:xfrm>
            <a:off x="10171290" y="365125"/>
            <a:ext cx="1182511" cy="5811838"/>
          </a:xfrm>
        </p:spPr>
        <p:txBody>
          <a:bodyPr vert="eaVert"/>
          <a:lstStyle/>
          <a:p>
            <a:r>
              <a:rPr lang="zh-CN" altLang="en-US" smtClean="0"/>
              <a:t>单击此处编辑母版标题样式</a:t>
            </a:r>
            <a:endParaRPr lang="en-US"/>
          </a:p>
        </p:txBody>
      </p:sp>
      <p:sp>
        <p:nvSpPr>
          <p:cNvPr id="3" name="KSO_BC1"/>
          <p:cNvSpPr>
            <a:spLocks noGrp="1"/>
          </p:cNvSpPr>
          <p:nvPr>
            <p:ph type="body" orient="vert" idx="1"/>
          </p:nvPr>
        </p:nvSpPr>
        <p:spPr>
          <a:xfrm>
            <a:off x="2113842" y="365125"/>
            <a:ext cx="7933269" cy="5811838"/>
          </a:xfrm>
        </p:spPr>
        <p:txBody>
          <a:bodyPr vert="eaVert"/>
          <a:lstStyle/>
          <a:p>
            <a:pPr lvl="0"/>
            <a:r>
              <a:rPr lang="zh-CN" altLang="en-US" smtClean="0"/>
              <a:t>单击此处编辑母版文本样式</a:t>
            </a:r>
          </a:p>
          <a:p>
            <a:pPr lvl="1"/>
            <a:r>
              <a:rPr lang="zh-CN" altLang="en-US" smtClean="0"/>
              <a:t>第二级</a:t>
            </a:r>
          </a:p>
        </p:txBody>
      </p:sp>
      <p:sp>
        <p:nvSpPr>
          <p:cNvPr id="4" name="KSO_FD"/>
          <p:cNvSpPr>
            <a:spLocks noGrp="1"/>
          </p:cNvSpPr>
          <p:nvPr>
            <p:ph type="dt" sz="half" idx="10"/>
          </p:nvPr>
        </p:nvSpPr>
        <p:spPr/>
        <p:txBody>
          <a:bodyPr/>
          <a:lstStyle/>
          <a:p>
            <a:fld id="{6D0C6882-B08F-4BA4-BC4B-FE7DC3C35021}" type="datetimeFigureOut">
              <a:rPr lang="zh-CN" altLang="en-US" smtClean="0"/>
              <a:t>2020/8/20</a:t>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58C129B1-1F8E-4C84-BACF-E15E69DA5A18}"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2.png" /><Relationship Id="rId13" Type="http://schemas.openxmlformats.org/officeDocument/2006/relationships/image" Target="../media/image3.gif"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3">
            <a:lum/>
          </a:blip>
          <a:stretch>
            <a:fillRect t="-6000" b="-6000"/>
          </a:stretch>
        </a:blipFill>
        <a:effectLst/>
      </p:bgPr>
    </p:bg>
    <p:spTree>
      <p:nvGrpSpPr>
        <p:cNvPr id="1" name=""/>
        <p:cNvGrpSpPr/>
        <p:nvPr/>
      </p:nvGrpSpPr>
      <p:grpSpPr>
        <a:xfrm>
          <a:off x="0" y="0"/>
          <a:ext cx="0" cy="0"/>
        </a:xfrm>
      </p:grpSpPr>
      <p:pic>
        <p:nvPicPr>
          <p:cNvPr id="51" name="图片 50"/>
          <p:cNvPicPr>
            <a:picLocks noChangeAspect="1"/>
          </p:cNvPicPr>
          <p:nvPr/>
        </p:nvPicPr>
        <p:blipFill>
          <a:blip r:embed="rId12">
            <a:extLst>
              <a:ext uri="{28A0092B-C50C-407E-A947-70E740481C1C}">
                <a14:useLocalDpi xmlns:a14="http://schemas.microsoft.com/office/drawing/2010/main" val="0"/>
              </a:ext>
            </a:extLst>
          </a:blip>
          <a:srcRect l="591" t="20964" r="274" b="3459"/>
          <a:stretch>
            <a:fillRect/>
          </a:stretch>
        </p:blipFill>
        <p:spPr>
          <a:xfrm>
            <a:off x="-16932" y="0"/>
            <a:ext cx="12228043" cy="6865817"/>
          </a:xfrm>
          <a:prstGeom prst="rect">
            <a:avLst/>
          </a:prstGeom>
        </p:spPr>
      </p:pic>
      <p:sp>
        <p:nvSpPr>
          <p:cNvPr id="4" name="KSO_FD"/>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0C6882-B08F-4BA4-BC4B-FE7DC3C35021}" type="datetimeFigureOut">
              <a:rPr lang="zh-CN" altLang="en-US" smtClean="0"/>
              <a:t>2020/8/20</a:t>
            </a:fld>
            <a:endParaRPr lang="zh-CN" altLang="en-US"/>
          </a:p>
        </p:txBody>
      </p:sp>
      <p:sp>
        <p:nvSpPr>
          <p:cNvPr id="5" name="KSO_FT"/>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KSO_FN"/>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C129B1-1F8E-4C84-BACF-E15E69DA5A18}" type="slidenum">
              <a:rPr lang="zh-CN" altLang="en-US" smtClean="0"/>
              <a:t>‹#›</a:t>
            </a:fld>
            <a:endParaRPr lang="zh-CN" altLang="en-US"/>
          </a:p>
        </p:txBody>
      </p:sp>
      <p:sp>
        <p:nvSpPr>
          <p:cNvPr id="2" name="KSO_BT1"/>
          <p:cNvSpPr>
            <a:spLocks noGrp="1"/>
          </p:cNvSpPr>
          <p:nvPr>
            <p:ph type="title"/>
          </p:nvPr>
        </p:nvSpPr>
        <p:spPr>
          <a:xfrm>
            <a:off x="554666" y="292705"/>
            <a:ext cx="11056060" cy="708984"/>
          </a:xfrm>
          <a:prstGeom prst="rect">
            <a:avLst/>
          </a:prstGeom>
        </p:spPr>
        <p:txBody>
          <a:bodyPr vert="horz" lIns="91440" tIns="45720" rIns="91440" bIns="45720" rtlCol="0" anchor="b">
            <a:normAutofit/>
          </a:bodyPr>
          <a:lstStyle/>
          <a:p>
            <a:r>
              <a:rPr lang="zh-CN" altLang="en-US" smtClean="0"/>
              <a:t>单击此处编辑母版标题样式</a:t>
            </a:r>
            <a:endParaRPr lang="en-US"/>
          </a:p>
        </p:txBody>
      </p:sp>
      <p:sp>
        <p:nvSpPr>
          <p:cNvPr id="3" name="KSO_BC1"/>
          <p:cNvSpPr>
            <a:spLocks noGrp="1"/>
          </p:cNvSpPr>
          <p:nvPr>
            <p:ph type="body" idx="1"/>
          </p:nvPr>
        </p:nvSpPr>
        <p:spPr>
          <a:xfrm>
            <a:off x="558798" y="1184366"/>
            <a:ext cx="11056060" cy="535454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3600" b="1" i="0" kern="1200" baseline="0">
          <a:solidFill>
            <a:schemeClr val="accent1"/>
          </a:solidFill>
          <a:effectLst/>
          <a:latin typeface="+mj-ea"/>
          <a:ea typeface="+mj-ea"/>
          <a:cs typeface="+mj-cs"/>
        </a:defRPr>
      </a:lvl1pPr>
    </p:titleStyle>
    <p:bodyStyle>
      <a:lvl1pPr marL="357505" indent="-357505" algn="just" defTabSz="914400" rtl="0" eaLnBrk="1" latinLnBrk="0" hangingPunct="1">
        <a:lnSpc>
          <a:spcPct val="110000"/>
        </a:lnSpc>
        <a:spcBef>
          <a:spcPts val="600"/>
        </a:spcBef>
        <a:spcAft>
          <a:spcPct val="0"/>
        </a:spcAft>
        <a:buClr>
          <a:schemeClr val="accent1"/>
        </a:buClr>
        <a:buSzPct val="80000"/>
        <a:buFont typeface="Wingdings" pitchFamily="2" charset="2"/>
        <a:buChar char="{"/>
        <a:defRPr lang="zh-CN" altLang="en-US" sz="2800" kern="1200" baseline="0" smtClean="0">
          <a:solidFill>
            <a:schemeClr val="accent1"/>
          </a:solidFill>
          <a:latin typeface="+mn-ea"/>
          <a:ea typeface="+mn-ea"/>
          <a:cs typeface="+mn-cs"/>
        </a:defRPr>
      </a:lvl1pPr>
      <a:lvl2pPr marL="357505" indent="-357505" algn="just" defTabSz="914400" rtl="0" eaLnBrk="1" latinLnBrk="0" hangingPunct="1">
        <a:lnSpc>
          <a:spcPct val="120000"/>
        </a:lnSpc>
        <a:spcBef>
          <a:spcPct val="0"/>
        </a:spcBef>
        <a:spcAft>
          <a:spcPct val="0"/>
        </a:spcAft>
        <a:buClr>
          <a:schemeClr val="accent2">
            <a:lumMod val="60000"/>
            <a:lumOff val="40000"/>
          </a:schemeClr>
        </a:buClr>
        <a:buFont typeface="幼圆" panose="02010509060101010101" pitchFamily="49" charset="-122"/>
        <a:buChar char=" "/>
        <a:defRPr sz="1800" kern="1200" baseline="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emf" /><Relationship Id="rId3" Type="http://schemas.openxmlformats.org/officeDocument/2006/relationships/image" Target="../media/image10.png" /><Relationship Id="rId4" Type="http://schemas.openxmlformats.org/officeDocument/2006/relationships/image" Target="../media/image11.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xml" /><Relationship Id="rId3" Type="http://schemas.openxmlformats.org/officeDocument/2006/relationships/image" Target="../media/image1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119380" y="0"/>
            <a:ext cx="12382500" cy="6969125"/>
          </a:xfrm>
        </p:spPr>
        <p:txBody>
          <a:bodyPr>
            <a:noAutofit/>
          </a:bodyPr>
          <a:lstStyle/>
          <a:p>
            <a:pPr algn="l"/>
            <a:r>
              <a:rPr lang="en-US" altLang="zh-CN" sz="4400" b="0" kern="0">
                <a:solidFill>
                  <a:srgbClr val="000000"/>
                </a:solidFill>
                <a:effectLst>
                  <a:outerShdw blurRad="38100" dist="38100" dir="2700000" algn="tl">
                    <a:srgbClr val="000000">
                      <a:alpha val="43137"/>
                    </a:srgbClr>
                  </a:outerShdw>
                </a:effectLst>
                <a:uFillTx/>
                <a:sym typeface="+mn-ea"/>
              </a:rPr>
              <a:t>   </a:t>
            </a:r>
            <a:r>
              <a:rPr lang="zh-CN" altLang="en-US" sz="4400" b="0" kern="0" smtClean="0">
                <a:solidFill>
                  <a:srgbClr val="000000"/>
                </a:solidFill>
                <a:effectLst>
                  <a:outerShdw blurRad="38100" dist="38100" dir="2700000" algn="tl">
                    <a:srgbClr val="000000">
                      <a:alpha val="43137"/>
                    </a:srgbClr>
                  </a:outerShdw>
                </a:effectLst>
                <a:uFillTx/>
                <a:sym typeface="+mn-ea"/>
              </a:rPr>
              <a:t>第</a:t>
            </a:r>
            <a:r>
              <a:rPr lang="en-US" altLang="zh-CN" sz="4400" b="0" kern="0" smtClean="0">
                <a:solidFill>
                  <a:srgbClr val="000000"/>
                </a:solidFill>
                <a:effectLst>
                  <a:outerShdw blurRad="38100" dist="38100" dir="2700000" algn="tl">
                    <a:srgbClr val="000000">
                      <a:alpha val="43137"/>
                    </a:srgbClr>
                  </a:outerShdw>
                </a:effectLst>
                <a:uFillTx/>
                <a:sym typeface="+mn-ea"/>
              </a:rPr>
              <a:t>5</a:t>
            </a:r>
            <a:r>
              <a:rPr lang="zh-CN" altLang="en-US" sz="4400" b="0" kern="0" smtClean="0">
                <a:solidFill>
                  <a:srgbClr val="000000"/>
                </a:solidFill>
                <a:effectLst>
                  <a:outerShdw blurRad="38100" dist="38100" dir="2700000" algn="tl">
                    <a:srgbClr val="000000">
                      <a:alpha val="43137"/>
                    </a:srgbClr>
                  </a:outerShdw>
                </a:effectLst>
                <a:uFillTx/>
                <a:sym typeface="+mn-ea"/>
              </a:rPr>
              <a:t>课 中国</a:t>
            </a:r>
            <a:r>
              <a:rPr lang="zh-CN" altLang="en-US" sz="4400" b="0" kern="0">
                <a:solidFill>
                  <a:srgbClr val="000000"/>
                </a:solidFill>
                <a:effectLst>
                  <a:outerShdw blurRad="38100" dist="38100" dir="2700000" algn="tl">
                    <a:srgbClr val="000000">
                      <a:alpha val="43137"/>
                    </a:srgbClr>
                  </a:outerShdw>
                </a:effectLst>
                <a:uFillTx/>
                <a:sym typeface="+mn-ea"/>
              </a:rPr>
              <a:t>古代官员的</a:t>
            </a:r>
            <a:r>
              <a:rPr lang="zh-CN" altLang="en-US" sz="4400" b="0" kern="0" smtClean="0">
                <a:solidFill>
                  <a:srgbClr val="000000"/>
                </a:solidFill>
                <a:effectLst>
                  <a:outerShdw blurRad="38100" dist="38100" dir="2700000" algn="tl">
                    <a:srgbClr val="000000">
                      <a:alpha val="43137"/>
                    </a:srgbClr>
                  </a:outerShdw>
                </a:effectLst>
                <a:uFillTx/>
                <a:sym typeface="+mn-ea"/>
              </a:rPr>
              <a:t>选拔与管理</a:t>
            </a:r>
            <a:br>
              <a:rPr lang="zh-CN" altLang="en-US" sz="4400" b="0" kern="0">
                <a:solidFill>
                  <a:srgbClr val="000000"/>
                </a:solidFill>
                <a:effectLst>
                  <a:outerShdw blurRad="38100" dist="38100" dir="2700000" algn="tl">
                    <a:srgbClr val="000000">
                      <a:alpha val="43137"/>
                    </a:srgbClr>
                  </a:outerShdw>
                </a:effectLst>
                <a:uFillTx/>
              </a:rPr>
            </a:br>
            <a:br>
              <a:rPr lang="zh-CN" altLang="en-US" sz="4400" b="0" kern="0">
                <a:solidFill>
                  <a:srgbClr val="000000"/>
                </a:solidFill>
                <a:effectLst>
                  <a:outerShdw blurRad="38100" dist="38100" dir="2700000" algn="tl">
                    <a:srgbClr val="000000">
                      <a:alpha val="43137"/>
                    </a:srgbClr>
                  </a:outerShdw>
                </a:effectLst>
                <a:uFillTx/>
              </a:rPr>
            </a:br>
            <a:br>
              <a:rPr lang="zh-CN" altLang="en-US" sz="4400" b="0" kern="0">
                <a:solidFill>
                  <a:srgbClr val="000000"/>
                </a:solidFill>
                <a:effectLst>
                  <a:outerShdw blurRad="38100" dist="38100" dir="2700000" algn="tl">
                    <a:srgbClr val="000000">
                      <a:alpha val="43137"/>
                    </a:srgbClr>
                  </a:outerShdw>
                </a:effectLst>
                <a:uFillTx/>
              </a:rPr>
            </a:br>
            <a:r>
              <a:rPr lang="zh-CN" altLang="zh-CN" sz="4400" b="0" kern="0">
                <a:solidFill>
                  <a:srgbClr val="000000"/>
                </a:solidFill>
                <a:uFillTx/>
                <a:latin typeface="Calibri"/>
                <a:ea typeface="宋体" pitchFamily="2" charset="-122"/>
                <a:cs typeface="Times New Roman" panose="02020603050405020304" charset="0"/>
                <a:sym typeface="+mn-ea"/>
              </a:rPr>
              <a:t>【课标要求</a:t>
            </a:r>
            <a:r>
              <a:rPr lang="zh-CN" altLang="zh-CN" sz="4400" b="0" kern="0" smtClean="0">
                <a:solidFill>
                  <a:srgbClr val="000000"/>
                </a:solidFill>
                <a:uFillTx/>
                <a:latin typeface="Calibri"/>
                <a:ea typeface="宋体" pitchFamily="2" charset="-122"/>
                <a:cs typeface="Times New Roman" panose="02020603050405020304" charset="0"/>
                <a:sym typeface="+mn-ea"/>
              </a:rPr>
              <a:t>】</a:t>
            </a:r>
            <a:br>
              <a:rPr lang="en-US" altLang="zh-CN" sz="4400" b="0" kern="0" smtClean="0">
                <a:solidFill>
                  <a:srgbClr val="000000"/>
                </a:solidFill>
                <a:uFillTx/>
                <a:latin typeface="Calibri"/>
                <a:ea typeface="宋体" pitchFamily="2" charset="-122"/>
                <a:cs typeface="Times New Roman" panose="02020603050405020304" charset="0"/>
              </a:rPr>
            </a:br>
            <a:r>
              <a:rPr lang="en-US" altLang="zh-CN" sz="4400" b="0" kern="0" smtClean="0">
                <a:solidFill>
                  <a:srgbClr val="000000"/>
                </a:solidFill>
                <a:uFillTx/>
                <a:latin typeface="Calibri"/>
                <a:ea typeface="宋体" pitchFamily="2" charset="-122"/>
                <a:cs typeface="Times New Roman" panose="02020603050405020304" charset="0"/>
                <a:sym typeface="+mn-ea"/>
              </a:rPr>
              <a:t>      </a:t>
            </a:r>
            <a:r>
              <a:rPr lang="zh-CN" altLang="zh-CN" sz="4400" b="0" kern="0" smtClean="0">
                <a:solidFill>
                  <a:srgbClr val="000000"/>
                </a:solidFill>
                <a:uFillTx/>
                <a:latin typeface="Calibri"/>
                <a:ea typeface="宋体" pitchFamily="2" charset="-122"/>
                <a:cs typeface="Times New Roman" panose="02020603050405020304" charset="0"/>
                <a:sym typeface="+mn-ea"/>
              </a:rPr>
              <a:t>通</a:t>
            </a:r>
            <a:r>
              <a:rPr lang="zh-CN" altLang="zh-CN" sz="4400" b="0" kern="0">
                <a:solidFill>
                  <a:srgbClr val="000000"/>
                </a:solidFill>
                <a:uFillTx/>
                <a:latin typeface="Calibri"/>
                <a:ea typeface="宋体" pitchFamily="2" charset="-122"/>
                <a:cs typeface="Times New Roman" panose="02020603050405020304" charset="0"/>
                <a:sym typeface="+mn-ea"/>
              </a:rPr>
              <a:t>过本单元学习，了解中国古代官员的选拔、考核与监察制度，了解西方近代文官制度与近现代中国公务员制度。</a:t>
            </a:r>
            <a:br>
              <a:rPr lang="zh-CN" altLang="zh-CN" sz="4400" b="0" kern="0">
                <a:solidFill>
                  <a:srgbClr val="000000"/>
                </a:solidFill>
                <a:uFillTx/>
                <a:latin typeface="Calibri"/>
                <a:ea typeface="宋体" pitchFamily="2" charset="-122"/>
                <a:cs typeface="Times New Roman" panose="02020603050405020304" charset="0"/>
              </a:rPr>
            </a:br>
            <a:br>
              <a:rPr lang="zh-CN" altLang="en-US" sz="4400" b="1">
                <a:solidFill>
                  <a:srgbClr val="7730AD"/>
                </a:solidFill>
                <a:effectLst/>
              </a:rPr>
            </a:br>
            <a:br>
              <a:rPr lang="zh-CN" altLang="zh-CN" sz="4400" smtClean="0">
                <a:solidFill>
                  <a:srgbClr val="7030A0"/>
                </a:solidFill>
                <a:latin typeface="华文中宋" panose="02010600040101010101" pitchFamily="2" charset="-122"/>
                <a:ea typeface="华文中宋" panose="02010600040101010101" pitchFamily="2" charset="-122"/>
              </a:rPr>
            </a:br>
            <a:endParaRPr lang="zh-CN" altLang="en-US" sz="4400">
              <a:solidFill>
                <a:srgbClr val="0070C0"/>
              </a:solidFill>
              <a:latin typeface="华文隶书" panose="02010800040101010101" pitchFamily="2" charset="-122"/>
              <a:ea typeface="华文隶书" panose="02010800040101010101" pitchFamily="2" charset="-122"/>
            </a:endParaRPr>
          </a:p>
        </p:txBody>
      </p:sp>
    </p:spTree>
  </p:cSld>
  <p:clrMapOvr>
    <a:masterClrMapping/>
  </p:clrMapOvr>
  <mc:AlternateContent>
    <mc:Choice xmlns:p14="http://schemas.microsoft.com/office/powerpoint/2010/main" Requires="p14">
      <p:transition spd="slow" p14:dur="1600">
        <p:blinds dir="vert"/>
      </p:transition>
    </mc:Choice>
    <mc:Fallback>
      <p:transition spd="slow">
        <p:blinds dir="vert"/>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 name="内容占位符 2"/>
          <p:cNvSpPr>
            <a:spLocks noGrp="1"/>
          </p:cNvSpPr>
          <p:nvPr>
            <p:ph idx="1"/>
          </p:nvPr>
        </p:nvSpPr>
        <p:spPr>
          <a:xfrm>
            <a:off x="0" y="201295"/>
            <a:ext cx="12192000" cy="6337300"/>
          </a:xfrm>
        </p:spPr>
        <p:txBody>
          <a:bodyPr>
            <a:normAutofit fontScale="97500" lnSpcReduction="10000"/>
          </a:bodyPr>
          <a:lstStyle/>
          <a:p>
            <a:pPr marL="0" indent="0">
              <a:buNone/>
            </a:pPr>
            <a:r>
              <a:rPr lang="en-US" altLang="zh-CN" sz="4400" kern="0">
                <a:solidFill>
                  <a:srgbClr val="000000"/>
                </a:solidFill>
                <a:effectLst/>
                <a:uFillTx/>
                <a:latin typeface="Calibri"/>
                <a:ea typeface="宋体" pitchFamily="2" charset="-122"/>
                <a:cs typeface="Times New Roman" panose="02020603050405020304" charset="0"/>
                <a:sym typeface="+mn-ea"/>
              </a:rPr>
              <a:t>       </a:t>
            </a:r>
            <a:r>
              <a:rPr altLang="zh-CN" sz="4400" kern="0">
                <a:solidFill>
                  <a:srgbClr val="000000"/>
                </a:solidFill>
                <a:effectLst/>
                <a:uFillTx/>
                <a:latin typeface="Calibri"/>
                <a:ea typeface="宋体" pitchFamily="2" charset="-122"/>
                <a:cs typeface="Times New Roman" panose="02020603050405020304" charset="0"/>
                <a:sym typeface="+mn-ea"/>
              </a:rPr>
              <a:t>官员的选拔与管理是国家制度的重要组成部分，也是社会 治理的必要前提。社会形态不同，政治体制不同，各国国情不同，官员的选拔与管理方式也不一样，但也呈现出相互学习、借鉴的特点。中国古代历史的官员选拔与管理经历了漫长的发展阶段，积累了丰富经验，为人类政治文明作出了重要贡献，中国古代选官制度始终围绕着皇权的强化、中央集权的加强而变化,是巩固统治、强化专制的一种手段。</a:t>
            </a:r>
            <a:endParaRPr lang="zh-CN" altLang="zh-CN" sz="4400" kern="0">
              <a:solidFill>
                <a:srgbClr val="000000"/>
              </a:solidFill>
              <a:effectLst/>
              <a:uFillTx/>
              <a:latin typeface="Calibri"/>
              <a:ea typeface="宋体" panose="02010600030101010101" pitchFamily="2" charset="-122"/>
              <a:cs typeface="Times New Roman" panose="02020603050405020304" charset="0"/>
            </a:endParaRPr>
          </a:p>
          <a:p>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333375" y="171450"/>
            <a:ext cx="2957195" cy="558165"/>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altLang="zh-CN" sz="4400" kern="0">
                <a:solidFill>
                  <a:srgbClr val="000000"/>
                </a:solidFill>
                <a:effectLst>
                  <a:outerShdw blurRad="38100" dist="38100" dir="2700000" algn="tl">
                    <a:srgbClr val="000000">
                      <a:alpha val="43137"/>
                    </a:srgbClr>
                  </a:outerShdw>
                </a:effectLst>
                <a:uFillTx/>
                <a:latin typeface="+mj-ea"/>
                <a:ea typeface="+mj-ea"/>
                <a:cs typeface="+mj-cs"/>
              </a:rPr>
              <a:t>教学目标</a:t>
            </a:r>
          </a:p>
        </p:txBody>
      </p:sp>
      <p:graphicFrame>
        <p:nvGraphicFramePr>
          <p:cNvPr id="8" name="表格 7"/>
          <p:cNvGraphicFramePr>
            <a:graphicFrameLocks noGrp="1"/>
          </p:cNvGraphicFramePr>
          <p:nvPr>
            <p:custDataLst>
              <p:tags r:id="rId2"/>
            </p:custDataLst>
          </p:nvPr>
        </p:nvGraphicFramePr>
        <p:xfrm>
          <a:off x="218440" y="873125"/>
          <a:ext cx="11973560" cy="5802630"/>
        </p:xfrm>
        <a:graphic>
          <a:graphicData uri="http://schemas.openxmlformats.org/drawingml/2006/table">
            <a:tbl>
              <a:tblPr firstRow="1" bandRow="1">
                <a:tableStyleId>{2D5ABB26-0587-4C30-8999-92F81FD0307C}</a:tableStyleId>
              </a:tblPr>
              <a:tblGrid>
                <a:gridCol w="1146175"/>
                <a:gridCol w="10827385"/>
              </a:tblGrid>
              <a:tr h="1551305">
                <a:tc>
                  <a:txBody>
                    <a:bodyPr vert="horz" wrap="square"/>
                    <a:lstStyle/>
                    <a:p>
                      <a:pPr algn="ctr">
                        <a:lnSpc>
                          <a:spcPct val="130000"/>
                        </a:lnSpc>
                      </a:pPr>
                      <a:r>
                        <a:rPr lang="en-US" altLang="zh-CN" sz="2000" b="1" smtClean="0">
                          <a:solidFill>
                            <a:srgbClr val="000000"/>
                          </a:solidFill>
                          <a:latin typeface="+mn-ea"/>
                        </a:rPr>
                        <a:t>【</a:t>
                      </a:r>
                      <a:r>
                        <a:rPr lang="zh-CN" altLang="en-US" sz="2000" b="1" smtClean="0">
                          <a:solidFill>
                            <a:srgbClr val="000000"/>
                          </a:solidFill>
                          <a:latin typeface="+mn-ea"/>
                        </a:rPr>
                        <a:t>唯物史观</a:t>
                      </a:r>
                      <a:r>
                        <a:rPr lang="en-US" altLang="zh-CN" sz="2000" b="1" smtClean="0">
                          <a:solidFill>
                            <a:srgbClr val="000000"/>
                          </a:solidFill>
                          <a:latin typeface="+mn-ea"/>
                        </a:rPr>
                        <a:t>】</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rgbClr val="000000"/>
                          </a:solidFill>
                        </a:rPr>
                        <a:t>通过学习，运用生产力与生产关系</a:t>
                      </a:r>
                      <a:r>
                        <a:rPr lang="en-US" altLang="zh-CN" sz="2000" b="1" smtClean="0">
                          <a:solidFill>
                            <a:srgbClr val="000000"/>
                          </a:solidFill>
                        </a:rPr>
                        <a:t>﹑</a:t>
                      </a:r>
                      <a:r>
                        <a:rPr lang="zh-CN" altLang="en-US" sz="2000" b="1" smtClean="0">
                          <a:solidFill>
                            <a:srgbClr val="000000"/>
                          </a:solidFill>
                        </a:rPr>
                        <a:t>经济基础与上层建筑关系的理论，客观辩证地认识</a:t>
                      </a:r>
                      <a:r>
                        <a:rPr lang="zh-CN" altLang="en-US" sz="2000" b="1">
                          <a:solidFill>
                            <a:srgbClr val="000000"/>
                          </a:solidFill>
                          <a:sym typeface="+mn-ea"/>
                        </a:rPr>
                        <a:t>中国古代官员的选拔、考核与监察在</a:t>
                      </a:r>
                      <a:r>
                        <a:rPr lang="zh-CN" altLang="en-US" sz="2000" b="1" smtClean="0">
                          <a:solidFill>
                            <a:srgbClr val="000000"/>
                          </a:solidFill>
                        </a:rPr>
                        <a:t>不同时期发展状况的原因及其产生影响，培养学生用历史唯物主义和辩证唯物主义分析历史问题的能力。</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63625">
                <a:tc>
                  <a:txBody>
                    <a:bodyPr vert="horz" wrap="square"/>
                    <a:lstStyle/>
                    <a:p>
                      <a:pPr algn="ctr">
                        <a:lnSpc>
                          <a:spcPct val="130000"/>
                        </a:lnSpc>
                      </a:pPr>
                      <a:r>
                        <a:rPr lang="en-US" altLang="zh-CN" sz="2000" b="1" smtClean="0">
                          <a:solidFill>
                            <a:srgbClr val="000000"/>
                          </a:solidFill>
                          <a:latin typeface="+mn-ea"/>
                        </a:rPr>
                        <a:t>【</a:t>
                      </a:r>
                      <a:r>
                        <a:rPr lang="zh-CN" altLang="en-US" sz="2000" b="1" smtClean="0">
                          <a:solidFill>
                            <a:srgbClr val="000000"/>
                          </a:solidFill>
                          <a:latin typeface="+mn-ea"/>
                        </a:rPr>
                        <a:t>时空观念</a:t>
                      </a:r>
                      <a:r>
                        <a:rPr lang="en-US" altLang="zh-CN" sz="2000" b="1" smtClean="0">
                          <a:solidFill>
                            <a:srgbClr val="000000"/>
                          </a:solidFill>
                          <a:latin typeface="+mn-ea"/>
                        </a:rPr>
                        <a:t>】</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rgbClr val="000000"/>
                          </a:solidFill>
                        </a:rPr>
                        <a:t>通过</a:t>
                      </a:r>
                      <a:r>
                        <a:rPr lang="en-US" altLang="zh-CN" sz="2000" b="1" smtClean="0">
                          <a:solidFill>
                            <a:srgbClr val="000000"/>
                          </a:solidFill>
                        </a:rPr>
                        <a:t>《</a:t>
                      </a:r>
                      <a:r>
                        <a:rPr lang="zh-CN" altLang="en-US" sz="2000" b="1">
                          <a:solidFill>
                            <a:srgbClr val="000000"/>
                          </a:solidFill>
                          <a:sym typeface="+mn-ea"/>
                        </a:rPr>
                        <a:t>中国古代官员的选拔、考核与监察</a:t>
                      </a:r>
                      <a:r>
                        <a:rPr lang="en-US" altLang="zh-CN" sz="2000" b="1" smtClean="0">
                          <a:solidFill>
                            <a:srgbClr val="000000"/>
                          </a:solidFill>
                        </a:rPr>
                        <a:t>》</a:t>
                      </a:r>
                      <a:r>
                        <a:rPr lang="zh-CN" altLang="en-US" sz="2000" b="1" smtClean="0">
                          <a:solidFill>
                            <a:srgbClr val="000000"/>
                          </a:solidFill>
                        </a:rPr>
                        <a:t>教科书和配套课件，认识</a:t>
                      </a:r>
                      <a:r>
                        <a:rPr lang="zh-CN" altLang="en-US" sz="2000" b="1">
                          <a:solidFill>
                            <a:srgbClr val="000000"/>
                          </a:solidFill>
                        </a:rPr>
                        <a:t>中国古代官员的选拔、考核与监察</a:t>
                      </a:r>
                      <a:r>
                        <a:rPr lang="zh-CN" altLang="en-US" sz="2000" b="1" smtClean="0">
                          <a:solidFill>
                            <a:srgbClr val="000000"/>
                          </a:solidFill>
                        </a:rPr>
                        <a:t>的特定的时空环境，抓住其特定时空背景和阶段特征。</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62355">
                <a:tc>
                  <a:txBody>
                    <a:bodyPr vert="horz" wrap="square"/>
                    <a:lstStyle/>
                    <a:p>
                      <a:pPr algn="ctr">
                        <a:lnSpc>
                          <a:spcPct val="130000"/>
                        </a:lnSpc>
                      </a:pPr>
                      <a:r>
                        <a:rPr lang="en-US" altLang="zh-CN" sz="2000" b="1" smtClean="0">
                          <a:solidFill>
                            <a:srgbClr val="000000"/>
                          </a:solidFill>
                          <a:latin typeface="+mn-ea"/>
                        </a:rPr>
                        <a:t>【</a:t>
                      </a:r>
                      <a:r>
                        <a:rPr lang="zh-CN" altLang="en-US" sz="2000" b="1" smtClean="0">
                          <a:solidFill>
                            <a:srgbClr val="000000"/>
                          </a:solidFill>
                          <a:latin typeface="+mn-ea"/>
                        </a:rPr>
                        <a:t>史料实证</a:t>
                      </a:r>
                      <a:r>
                        <a:rPr lang="en-US" altLang="zh-CN" sz="2000" b="1" smtClean="0">
                          <a:solidFill>
                            <a:srgbClr val="000000"/>
                          </a:solidFill>
                          <a:latin typeface="+mn-ea"/>
                        </a:rPr>
                        <a:t>】</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rgbClr val="000000"/>
                          </a:solidFill>
                        </a:rPr>
                        <a:t>通过历史图片和历史资料提出问题、设置悬念，实证</a:t>
                      </a:r>
                      <a:r>
                        <a:rPr lang="zh-CN" altLang="en-US" sz="2000" b="1">
                          <a:solidFill>
                            <a:srgbClr val="000000"/>
                          </a:solidFill>
                          <a:sym typeface="+mn-ea"/>
                        </a:rPr>
                        <a:t>中国古代官员的选拔、考核与监察在不同阶段的</a:t>
                      </a:r>
                      <a:r>
                        <a:rPr lang="zh-CN" altLang="en-US" sz="2000" b="1" smtClean="0">
                          <a:solidFill>
                            <a:srgbClr val="000000"/>
                          </a:solidFill>
                        </a:rPr>
                        <a:t>特点，提高学生探究分析历史问题的能力。</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62990">
                <a:tc>
                  <a:txBody>
                    <a:bodyPr vert="horz" wrap="square"/>
                    <a:lstStyle/>
                    <a:p>
                      <a:pPr algn="ctr">
                        <a:lnSpc>
                          <a:spcPct val="130000"/>
                        </a:lnSpc>
                      </a:pPr>
                      <a:r>
                        <a:rPr lang="en-US" altLang="zh-CN" sz="2000" b="1" smtClean="0">
                          <a:solidFill>
                            <a:srgbClr val="000000"/>
                          </a:solidFill>
                          <a:latin typeface="+mn-ea"/>
                        </a:rPr>
                        <a:t>【</a:t>
                      </a:r>
                      <a:r>
                        <a:rPr lang="zh-CN" altLang="en-US" sz="2000" b="1" smtClean="0">
                          <a:solidFill>
                            <a:srgbClr val="000000"/>
                          </a:solidFill>
                          <a:latin typeface="+mn-ea"/>
                        </a:rPr>
                        <a:t>历史解释</a:t>
                      </a:r>
                      <a:r>
                        <a:rPr lang="en-US" altLang="zh-CN" sz="2000" b="1" smtClean="0">
                          <a:solidFill>
                            <a:srgbClr val="000000"/>
                          </a:solidFill>
                          <a:latin typeface="+mn-ea"/>
                        </a:rPr>
                        <a:t>】</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rgbClr val="000000"/>
                          </a:solidFill>
                        </a:rPr>
                        <a:t>引导学生运用本课教材中文献资料所提供的有效信息，认识</a:t>
                      </a:r>
                      <a:r>
                        <a:rPr lang="zh-CN" altLang="en-US" sz="2000" b="1">
                          <a:solidFill>
                            <a:srgbClr val="000000"/>
                          </a:solidFill>
                        </a:rPr>
                        <a:t>中国古代官员的选拔、考核与监察实质和影响</a:t>
                      </a:r>
                      <a:r>
                        <a:rPr lang="zh-CN" altLang="en-US" sz="2000" b="1" smtClean="0">
                          <a:solidFill>
                            <a:srgbClr val="000000"/>
                          </a:solidFill>
                        </a:rPr>
                        <a:t>，培养有效解读材料、自主分析归纳知识的能力。</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62355">
                <a:tc>
                  <a:txBody>
                    <a:bodyPr vert="horz" wrap="square"/>
                    <a:lstStyle/>
                    <a:p>
                      <a:pPr algn="ctr">
                        <a:lnSpc>
                          <a:spcPct val="130000"/>
                        </a:lnSpc>
                      </a:pPr>
                      <a:r>
                        <a:rPr lang="en-US" altLang="zh-CN" sz="2000" b="1" smtClean="0">
                          <a:solidFill>
                            <a:srgbClr val="000000"/>
                          </a:solidFill>
                          <a:latin typeface="+mn-ea"/>
                        </a:rPr>
                        <a:t>【</a:t>
                      </a:r>
                      <a:r>
                        <a:rPr lang="zh-CN" altLang="en-US" sz="2000" b="1" smtClean="0">
                          <a:solidFill>
                            <a:srgbClr val="000000"/>
                          </a:solidFill>
                          <a:latin typeface="+mn-ea"/>
                        </a:rPr>
                        <a:t>家国情怀</a:t>
                      </a:r>
                      <a:r>
                        <a:rPr lang="en-US" altLang="zh-CN" sz="2000" b="1" smtClean="0">
                          <a:solidFill>
                            <a:srgbClr val="000000"/>
                          </a:solidFill>
                          <a:latin typeface="+mn-ea"/>
                        </a:rPr>
                        <a:t>】</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l">
                        <a:lnSpc>
                          <a:spcPct val="130000"/>
                        </a:lnSpc>
                      </a:pPr>
                      <a:r>
                        <a:rPr lang="zh-CN" altLang="en-US" sz="2000" b="1" smtClean="0">
                          <a:solidFill>
                            <a:srgbClr val="000000"/>
                          </a:solidFill>
                        </a:rPr>
                        <a:t>通过教学让学生</a:t>
                      </a:r>
                      <a:r>
                        <a:rPr lang="zh-CN" altLang="en-US" sz="2000" b="1">
                          <a:solidFill>
                            <a:srgbClr val="000000"/>
                          </a:solidFill>
                        </a:rPr>
                        <a:t>了解中国科举制与西方近代文官制度渊源关系，以及其对近现代中国公务员制度的影响</a:t>
                      </a:r>
                      <a:r>
                        <a:rPr lang="zh-CN" altLang="en-US" sz="2000" b="1" smtClean="0">
                          <a:solidFill>
                            <a:srgbClr val="000000"/>
                          </a:solidFill>
                        </a:rPr>
                        <a:t>。</a:t>
                      </a:r>
                    </a:p>
                  </a:txBody>
                  <a:tcPr marL="68577" marR="68577" marT="34297" marB="342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71" name="图片 70"/>
          <p:cNvPicPr>
            <a:picLocks noChangeAspect="1"/>
          </p:cNvPicPr>
          <p:nvPr/>
        </p:nvPicPr>
        <p:blipFill>
          <a:blip r:embed="rId3"/>
          <a:stretch>
            <a:fillRect/>
          </a:stretch>
        </p:blipFill>
        <p:spPr>
          <a:xfrm>
            <a:off x="148590" y="1158875"/>
            <a:ext cx="11907520" cy="5603240"/>
          </a:xfrm>
          <a:prstGeom prst="rect">
            <a:avLst/>
          </a:prstGeom>
        </p:spPr>
      </p:pic>
      <p:sp>
        <p:nvSpPr>
          <p:cNvPr id="8" name="流程图: 过程 7"/>
          <p:cNvSpPr/>
          <p:nvPr/>
        </p:nvSpPr>
        <p:spPr>
          <a:xfrm>
            <a:off x="0" y="197485"/>
            <a:ext cx="4017645" cy="558165"/>
          </a:xfrm>
          <a:prstGeom prst="flowChartProcess">
            <a:avLst/>
          </a:prstGeom>
          <a:solidFill>
            <a:schemeClr val="bg1"/>
          </a:solidFill>
          <a:ln>
            <a:solidFill>
              <a:srgbClr val="7030A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4000" b="1">
                <a:solidFill>
                  <a:srgbClr val="000000"/>
                </a:solidFill>
                <a:effectLst/>
                <a:uFillTx/>
              </a:rPr>
              <a:t>时空坐标</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581025" y="205740"/>
            <a:ext cx="4064635" cy="634365"/>
          </a:xfrm>
          <a:prstGeom prst="flowChartProcess">
            <a:avLst/>
          </a:prstGeom>
          <a:solidFill>
            <a:schemeClr val="bg1"/>
          </a:solidFill>
          <a:ln>
            <a:solidFill>
              <a:srgbClr val="7730AD"/>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4000" b="1">
                <a:solidFill>
                  <a:srgbClr val="000000"/>
                </a:solidFill>
                <a:effectLst/>
                <a:uFillTx/>
              </a:rPr>
              <a:t>知识结构</a:t>
            </a:r>
          </a:p>
        </p:txBody>
      </p:sp>
      <p:pic>
        <p:nvPicPr>
          <p:cNvPr id="41" name="图片 40"/>
          <p:cNvPicPr>
            <a:picLocks noChangeAspect="1"/>
          </p:cNvPicPr>
          <p:nvPr/>
        </p:nvPicPr>
        <p:blipFill>
          <a:blip r:embed="rId2"/>
          <a:stretch>
            <a:fillRect/>
          </a:stretch>
        </p:blipFill>
        <p:spPr>
          <a:xfrm>
            <a:off x="312420" y="855980"/>
            <a:ext cx="11961495" cy="6002655"/>
          </a:xfrm>
          <a:prstGeom prst="rect">
            <a:avLst/>
          </a:prstGeom>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 name="AutoShape 18"/>
          <p:cNvSpPr>
            <a:spLocks noChangeArrowheads="1"/>
          </p:cNvSpPr>
          <p:nvPr/>
        </p:nvSpPr>
        <p:spPr bwMode="auto">
          <a:xfrm>
            <a:off x="1987396" y="1557338"/>
            <a:ext cx="8280400" cy="3529012"/>
          </a:xfrm>
          <a:prstGeom prst="roundRect">
            <a:avLst>
              <a:gd name="adj" fmla="val 10810"/>
            </a:avLst>
          </a:prstGeom>
          <a:solidFill>
            <a:srgbClr val="FFFFFF"/>
          </a:solidFill>
          <a:ln w="28575">
            <a:solidFill>
              <a:srgbClr val="99CC00"/>
            </a:solidFill>
            <a:round/>
          </a:ln>
        </p:spPr>
        <p:txBody>
          <a:bodyPr wrap="none" anchor="ct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marL="342900" marR="0" lvl="0" indent="-342900" defTabSz="914400" eaLnBrk="0" fontAlgn="base" latinLnBrk="0" hangingPunct="0">
              <a:lnSpc>
                <a:spcPct val="100000"/>
              </a:lnSpc>
              <a:spcBef>
                <a:spcPct val="0"/>
              </a:spcBef>
              <a:spcAft>
                <a:spcPct val="0"/>
              </a:spcAft>
              <a:buClrTx/>
              <a:buSzTx/>
              <a:buFontTx/>
              <a:buAutoNum type="arabicPeriod"/>
              <a:defRPr/>
            </a:pPr>
            <a:endParaRPr kumimoji="0" lang="zh-CN" altLang="zh-CN" sz="2400" b="1" i="0" u="none" strike="noStrike" kern="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endParaRPr>
          </a:p>
        </p:txBody>
      </p:sp>
      <p:sp>
        <p:nvSpPr>
          <p:cNvPr id="5" name="Rectangle 2"/>
          <p:cNvSpPr txBox="1">
            <a:spLocks noRot="1" noChangeArrowheads="1"/>
          </p:cNvSpPr>
          <p:nvPr/>
        </p:nvSpPr>
        <p:spPr bwMode="auto">
          <a:xfrm>
            <a:off x="1519083" y="2060575"/>
            <a:ext cx="10333038"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eaLnBrk="0" fontAlgn="base" hangingPunct="0">
              <a:lnSpc>
                <a:spcPct val="90000"/>
              </a:lnSpc>
              <a:spcBef>
                <a:spcPct val="20000"/>
              </a:spcBef>
              <a:spcAft>
                <a:spcPct val="0"/>
              </a:spcAft>
              <a:buClr>
                <a:srgbClr val="000000"/>
              </a:buClr>
              <a:buFont typeface="Wingdings" pitchFamily="2" charset="2"/>
              <a:buNone/>
            </a:pPr>
            <a:r>
              <a:rPr lang="zh-CN" altLang="zh-CN" sz="3600" b="1" smtClean="0">
                <a:solidFill>
                  <a:srgbClr val="000099"/>
                </a:solidFill>
                <a:latin typeface="华文行楷" panose="02010800040101010101" pitchFamily="2" charset="-122"/>
                <a:ea typeface="华文行楷" panose="02010800040101010101" pitchFamily="2" charset="-122"/>
              </a:rPr>
              <a:t>   </a:t>
            </a:r>
            <a:r>
              <a:rPr lang="zh-CN" altLang="zh-CN" sz="4000" b="1" smtClean="0">
                <a:solidFill>
                  <a:srgbClr val="C00000"/>
                </a:solidFill>
                <a:latin typeface="黑体" panose="02010609060101010101" pitchFamily="1" charset="-122"/>
                <a:ea typeface="黑体" panose="02010609060101010101" pitchFamily="1" charset="-122"/>
              </a:rPr>
              <a:t>人人都说皇帝好，其实皇帝也苦恼；</a:t>
            </a:r>
          </a:p>
          <a:p>
            <a:pPr eaLnBrk="0" fontAlgn="base" hangingPunct="0">
              <a:lnSpc>
                <a:spcPct val="90000"/>
              </a:lnSpc>
              <a:spcBef>
                <a:spcPct val="20000"/>
              </a:spcBef>
              <a:spcAft>
                <a:spcPct val="0"/>
              </a:spcAft>
              <a:buClr>
                <a:srgbClr val="000000"/>
              </a:buClr>
              <a:buFont typeface="Wingdings" pitchFamily="2" charset="2"/>
              <a:buNone/>
            </a:pPr>
            <a:r>
              <a:rPr lang="zh-CN" altLang="zh-CN" sz="4000" b="1" smtClean="0">
                <a:solidFill>
                  <a:srgbClr val="C00000"/>
                </a:solidFill>
                <a:latin typeface="黑体" panose="02010609060101010101" pitchFamily="1" charset="-122"/>
                <a:ea typeface="黑体" panose="02010609060101010101" pitchFamily="1" charset="-122"/>
              </a:rPr>
              <a:t>   </a:t>
            </a:r>
            <a:r>
              <a:rPr lang="zh-CN" altLang="en-US" sz="4000" b="1" smtClean="0">
                <a:solidFill>
                  <a:srgbClr val="C00000"/>
                </a:solidFill>
                <a:latin typeface="黑体" panose="02010609060101010101" pitchFamily="1" charset="-122"/>
                <a:ea typeface="黑体" panose="02010609060101010101" pitchFamily="1" charset="-122"/>
              </a:rPr>
              <a:t>宰相权大睡</a:t>
            </a:r>
            <a:r>
              <a:rPr lang="zh-CN" altLang="zh-CN" sz="4000" b="1" smtClean="0">
                <a:solidFill>
                  <a:srgbClr val="C00000"/>
                </a:solidFill>
                <a:latin typeface="黑体" panose="02010609060101010101" pitchFamily="1" charset="-122"/>
                <a:ea typeface="黑体" panose="02010609060101010101" pitchFamily="1" charset="-122"/>
              </a:rPr>
              <a:t>不好，</a:t>
            </a:r>
            <a:r>
              <a:rPr lang="zh-CN" altLang="en-US" sz="4000" b="1" smtClean="0">
                <a:solidFill>
                  <a:srgbClr val="C00000"/>
                </a:solidFill>
                <a:latin typeface="黑体" panose="02010609060101010101" pitchFamily="1" charset="-122"/>
                <a:ea typeface="黑体" panose="02010609060101010101" pitchFamily="1" charset="-122"/>
              </a:rPr>
              <a:t>选才选官更难搞</a:t>
            </a:r>
            <a:r>
              <a:rPr lang="zh-CN" altLang="zh-CN" sz="4000" b="1" smtClean="0">
                <a:solidFill>
                  <a:srgbClr val="C00000"/>
                </a:solidFill>
                <a:latin typeface="黑体" panose="02010609060101010101" pitchFamily="1" charset="-122"/>
                <a:ea typeface="黑体" panose="02010609060101010101" pitchFamily="1" charset="-122"/>
              </a:rPr>
              <a:t>；</a:t>
            </a:r>
          </a:p>
          <a:p>
            <a:pPr eaLnBrk="0" fontAlgn="base" hangingPunct="0">
              <a:lnSpc>
                <a:spcPct val="90000"/>
              </a:lnSpc>
              <a:spcBef>
                <a:spcPct val="20000"/>
              </a:spcBef>
              <a:spcAft>
                <a:spcPct val="0"/>
              </a:spcAft>
              <a:buClr>
                <a:srgbClr val="000000"/>
              </a:buClr>
              <a:buFont typeface="Wingdings" pitchFamily="2" charset="2"/>
              <a:buNone/>
            </a:pPr>
            <a:r>
              <a:rPr lang="zh-CN" altLang="zh-CN" sz="4000" b="1" smtClean="0">
                <a:solidFill>
                  <a:srgbClr val="C00000"/>
                </a:solidFill>
                <a:latin typeface="黑体" panose="02010609060101010101" pitchFamily="1" charset="-122"/>
                <a:ea typeface="黑体" panose="02010609060101010101" pitchFamily="1" charset="-122"/>
              </a:rPr>
              <a:t>   要是官吏选不好，贪污腐败治不了；</a:t>
            </a:r>
          </a:p>
          <a:p>
            <a:pPr eaLnBrk="0" fontAlgn="base" hangingPunct="0">
              <a:lnSpc>
                <a:spcPct val="90000"/>
              </a:lnSpc>
              <a:spcBef>
                <a:spcPct val="20000"/>
              </a:spcBef>
              <a:spcAft>
                <a:spcPct val="0"/>
              </a:spcAft>
              <a:buClr>
                <a:srgbClr val="000000"/>
              </a:buClr>
              <a:buFont typeface="Wingdings" pitchFamily="2" charset="2"/>
              <a:buNone/>
            </a:pPr>
            <a:r>
              <a:rPr lang="zh-CN" altLang="zh-CN" sz="4000" b="1" smtClean="0">
                <a:solidFill>
                  <a:srgbClr val="C00000"/>
                </a:solidFill>
                <a:latin typeface="黑体" panose="02010609060101010101" pitchFamily="1" charset="-122"/>
                <a:ea typeface="黑体" panose="02010609060101010101" pitchFamily="1" charset="-122"/>
              </a:rPr>
              <a:t>   最怕地方造反了，身家性命也难保</a:t>
            </a:r>
            <a:r>
              <a:rPr lang="zh-CN" altLang="zh-CN" sz="4000" b="1" smtClean="0">
                <a:solidFill>
                  <a:srgbClr val="000000"/>
                </a:solidFill>
                <a:latin typeface="黑体" panose="02010609060101010101" pitchFamily="1" charset="-122"/>
                <a:ea typeface="黑体" panose="02010609060101010101" pitchFamily="1" charset="-122"/>
              </a:rPr>
              <a:t>。</a:t>
            </a:r>
          </a:p>
        </p:txBody>
      </p:sp>
      <p:sp>
        <p:nvSpPr>
          <p:cNvPr id="6" name="Rectangle 3"/>
          <p:cNvSpPr>
            <a:spLocks noChangeArrowheads="1"/>
          </p:cNvSpPr>
          <p:nvPr/>
        </p:nvSpPr>
        <p:spPr bwMode="auto">
          <a:xfrm>
            <a:off x="4362296" y="585788"/>
            <a:ext cx="3455987" cy="757237"/>
          </a:xfrm>
          <a:prstGeom prst="rect">
            <a:avLst/>
          </a:prstGeom>
          <a:noFill/>
          <a:ln w="9525">
            <a:noFill/>
            <a:miter lim="800000"/>
          </a:ln>
          <a:effectLst>
            <a:outerShdw dist="45791" dir="3378596" algn="ctr" rotWithShape="0">
              <a:srgbClr val="4D4D4D">
                <a:alpha val="79999"/>
              </a:srgbClr>
            </a:outerShdw>
          </a:effectLst>
        </p:spPr>
        <p:txBody>
          <a:bodyPr>
            <a:spAutoFit/>
          </a:bodyPr>
          <a:lstStyle/>
          <a:p>
            <a:pPr algn="ctr" fontAlgn="base">
              <a:lnSpc>
                <a:spcPct val="90000"/>
              </a:lnSpc>
              <a:spcBef>
                <a:spcPct val="20000"/>
              </a:spcBef>
              <a:spcAft>
                <a:spcPct val="0"/>
              </a:spcAft>
              <a:buClr>
                <a:srgbClr val="BBE0E3"/>
              </a:buClr>
              <a:buSzPct val="65000"/>
              <a:buFont typeface="Wingdings" pitchFamily="2" charset="2"/>
              <a:buNone/>
              <a:defRPr/>
            </a:pPr>
            <a:r>
              <a:rPr lang="zh-CN" altLang="en-US" sz="4800">
                <a:solidFill>
                  <a:srgbClr val="000000"/>
                </a:solidFill>
                <a:ea typeface="华文中宋" panose="02010600040101010101" pitchFamily="2" charset="-122"/>
              </a:rPr>
              <a:t>好了歌</a:t>
            </a:r>
          </a:p>
        </p:txBody>
      </p:sp>
      <p:sp>
        <p:nvSpPr>
          <p:cNvPr id="7" name="AutoShape 9"/>
          <p:cNvSpPr>
            <a:spLocks noChangeArrowheads="1"/>
          </p:cNvSpPr>
          <p:nvPr/>
        </p:nvSpPr>
        <p:spPr bwMode="auto">
          <a:xfrm>
            <a:off x="7819871" y="5157788"/>
            <a:ext cx="2032052" cy="1066800"/>
          </a:xfrm>
          <a:prstGeom prst="wedgeEllipseCallout">
            <a:avLst>
              <a:gd name="adj1" fmla="val -12630"/>
              <a:gd name="adj2" fmla="val -141815"/>
            </a:avLst>
          </a:prstGeom>
          <a:solidFill>
            <a:srgbClr val="FF0000"/>
          </a:solidFill>
          <a:ln w="9525" algn="ctr">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zh-CN" sz="2800" b="1" i="0" u="none" strike="noStrike" kern="0" cap="none" spc="0" normalizeH="0" baseline="0" noProof="0" smtClean="0">
                <a:ln>
                  <a:noFill/>
                </a:ln>
                <a:solidFill>
                  <a:srgbClr val="FFFFFF"/>
                </a:solidFill>
                <a:effectLst/>
                <a:uLnTx/>
                <a:uFillTx/>
                <a:latin typeface="Arial" pitchFamily="34" charset="0"/>
                <a:ea typeface="宋体" pitchFamily="2" charset="-122"/>
              </a:rPr>
              <a:t>监察制度</a:t>
            </a:r>
          </a:p>
        </p:txBody>
      </p:sp>
      <p:sp>
        <p:nvSpPr>
          <p:cNvPr id="8" name="AutoShape 9"/>
          <p:cNvSpPr>
            <a:spLocks noChangeArrowheads="1"/>
          </p:cNvSpPr>
          <p:nvPr/>
        </p:nvSpPr>
        <p:spPr bwMode="auto">
          <a:xfrm>
            <a:off x="2346171" y="765175"/>
            <a:ext cx="1692275" cy="1066800"/>
          </a:xfrm>
          <a:prstGeom prst="wedgeEllipseCallout">
            <a:avLst>
              <a:gd name="adj1" fmla="val 49532"/>
              <a:gd name="adj2" fmla="val 178273"/>
            </a:avLst>
          </a:prstGeom>
          <a:solidFill>
            <a:srgbClr val="FF0000"/>
          </a:solidFill>
          <a:ln w="9525">
            <a:solidFill>
              <a:srgbClr val="000000"/>
            </a:solidFill>
            <a:miter lim="800000"/>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itchFamily="34" charset="0"/>
                <a:ea typeface="宋体" pitchFamily="2" charset="-122"/>
              </a:rPr>
              <a:t>君权</a:t>
            </a:r>
          </a:p>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itchFamily="34" charset="0"/>
                <a:ea typeface="宋体" pitchFamily="2" charset="-122"/>
              </a:rPr>
              <a:t>相权</a:t>
            </a:r>
            <a:endParaRPr kumimoji="0" lang="zh-CN" altLang="zh-CN"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sp>
        <p:nvSpPr>
          <p:cNvPr id="9" name="AutoShape 9"/>
          <p:cNvSpPr>
            <a:spLocks noChangeArrowheads="1"/>
          </p:cNvSpPr>
          <p:nvPr/>
        </p:nvSpPr>
        <p:spPr bwMode="auto">
          <a:xfrm>
            <a:off x="7817966" y="522923"/>
            <a:ext cx="1800225" cy="1066800"/>
          </a:xfrm>
          <a:prstGeom prst="wedgeEllipseCallout">
            <a:avLst>
              <a:gd name="adj1" fmla="val -21782"/>
              <a:gd name="adj2" fmla="val 138838"/>
            </a:avLst>
          </a:prstGeom>
          <a:solidFill>
            <a:srgbClr val="FF0000"/>
          </a:solidFill>
          <a:ln w="9525" algn="ctr">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itchFamily="34" charset="0"/>
                <a:ea typeface="宋体" pitchFamily="2" charset="-122"/>
              </a:rPr>
              <a:t>选官制度</a:t>
            </a:r>
            <a:endParaRPr kumimoji="0" lang="zh-CN" altLang="zh-CN" sz="2800" b="1" i="0" u="none" strike="noStrike" kern="0" cap="none" spc="0" normalizeH="0" baseline="0" noProof="0" smtClean="0">
              <a:ln>
                <a:noFill/>
              </a:ln>
              <a:solidFill>
                <a:srgbClr val="FFFFFF"/>
              </a:solidFill>
              <a:effectLst/>
              <a:uLnTx/>
              <a:uFillTx/>
              <a:latin typeface="Arial" pitchFamily="34" charset="0"/>
              <a:ea typeface="宋体" pitchFamily="2" charset="-122"/>
            </a:endParaRPr>
          </a:p>
        </p:txBody>
      </p:sp>
      <p:sp>
        <p:nvSpPr>
          <p:cNvPr id="10" name="Text Box 4"/>
          <p:cNvSpPr txBox="1">
            <a:spLocks noChangeArrowheads="1"/>
          </p:cNvSpPr>
          <p:nvPr/>
        </p:nvSpPr>
        <p:spPr bwMode="auto">
          <a:xfrm>
            <a:off x="4795683" y="620713"/>
            <a:ext cx="2879725"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fontAlgn="base">
              <a:spcBef>
                <a:spcPct val="0"/>
              </a:spcBef>
              <a:spcAft>
                <a:spcPct val="0"/>
              </a:spcAft>
            </a:pPr>
            <a:r>
              <a:rPr lang="zh-CN" altLang="zh-CN" sz="4000" smtClean="0">
                <a:solidFill>
                  <a:srgbClr val="000099"/>
                </a:solidFill>
                <a:ea typeface="黑体" panose="02010609060101010101" pitchFamily="1" charset="-122"/>
              </a:rPr>
              <a:t>皇帝的烦恼</a:t>
            </a:r>
          </a:p>
        </p:txBody>
      </p:sp>
      <p:sp>
        <p:nvSpPr>
          <p:cNvPr id="11" name="AutoShape 9"/>
          <p:cNvSpPr>
            <a:spLocks noChangeArrowheads="1"/>
          </p:cNvSpPr>
          <p:nvPr/>
        </p:nvSpPr>
        <p:spPr bwMode="auto">
          <a:xfrm>
            <a:off x="4506758" y="5300663"/>
            <a:ext cx="1443038" cy="1066800"/>
          </a:xfrm>
          <a:prstGeom prst="wedgeEllipseCallout">
            <a:avLst>
              <a:gd name="adj1" fmla="val 1704"/>
              <a:gd name="adj2" fmla="val -128870"/>
            </a:avLst>
          </a:prstGeom>
          <a:solidFill>
            <a:srgbClr val="FF0000"/>
          </a:solidFill>
          <a:ln w="9525" algn="ctr">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itchFamily="34" charset="0"/>
                <a:ea typeface="宋体" pitchFamily="2" charset="-122"/>
              </a:rPr>
              <a:t>地方</a:t>
            </a:r>
            <a:r>
              <a:rPr kumimoji="0" lang="zh-CN" altLang="zh-CN" sz="2800" b="1" i="0" u="none" strike="noStrike" kern="0" cap="none" spc="0" normalizeH="0" baseline="0" noProof="0" smtClean="0">
                <a:ln>
                  <a:noFill/>
                </a:ln>
                <a:solidFill>
                  <a:srgbClr val="FFFFFF"/>
                </a:solidFill>
                <a:effectLst/>
                <a:uLnTx/>
                <a:uFillTx/>
                <a:latin typeface="Arial" pitchFamily="34" charset="0"/>
                <a:ea typeface="宋体" pitchFamily="2" charset="-122"/>
              </a:rPr>
              <a:t>制度</a:t>
            </a:r>
          </a:p>
        </p:txBody>
      </p:sp>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22346" y="3355975"/>
            <a:ext cx="1997075" cy="46038"/>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06983" y="3355975"/>
            <a:ext cx="1995488" cy="46038"/>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pic>
        <p:nvPicPr>
          <p:cNvPr id="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26033" y="4030663"/>
            <a:ext cx="1997075" cy="46037"/>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pic>
        <p:nvPicPr>
          <p:cNvPr id="1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74858" y="4678363"/>
            <a:ext cx="1995488" cy="46037"/>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sp>
        <p:nvSpPr>
          <p:cNvPr id="16" name="矩形 15"/>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a:ea typeface="宋体" pitchFamily="2" charset="-122"/>
                <a:cs typeface="Times New Roman" panose="02020603050405020304" charset="0"/>
              </a:rPr>
              <a:t>【</a:t>
            </a:r>
            <a:r>
              <a:rPr lang="zh-CN" altLang="en-US" sz="2800" b="1" kern="100" smtClean="0">
                <a:solidFill>
                  <a:srgbClr val="000000"/>
                </a:solidFill>
                <a:latin typeface="Calibri"/>
                <a:ea typeface="宋体" pitchFamily="2" charset="-122"/>
                <a:cs typeface="Times New Roman" panose="02020603050405020304" charset="0"/>
              </a:rPr>
              <a:t>导入新课</a:t>
            </a:r>
            <a:r>
              <a:rPr lang="zh-CN" altLang="zh-CN" sz="2800" b="1" kern="100" smtClean="0">
                <a:solidFill>
                  <a:srgbClr val="000000"/>
                </a:solidFill>
                <a:latin typeface="Calibri"/>
                <a:ea typeface="宋体" pitchFamily="2" charset="-122"/>
                <a:cs typeface="Times New Roman" panose="02020603050405020304" charset="0"/>
              </a:rPr>
              <a:t>】</a:t>
            </a:r>
            <a:endParaRPr lang="zh-CN" altLang="zh-CN" sz="2000" kern="100">
              <a:effectLst/>
              <a:latin typeface="Calibri"/>
              <a:ea typeface="宋体" panose="02010600030101010101" pitchFamily="2"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grpId="2"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nodeType="clickPar">
                      <p:stCondLst>
                        <p:cond delay="indefinite"/>
                        <p:cond evt="onBegin" delay="0">
                          <p:tn val="24"/>
                        </p:cond>
                      </p:stCondLst>
                      <p:childTnLst>
                        <p:par>
                          <p:cTn id="26" fill="hold" nodeType="afterGroup">
                            <p:stCondLst>
                              <p:cond delay="0"/>
                            </p:stCondLst>
                            <p:childTnLst>
                              <p:par>
                                <p:cTn id="27" presetID="8" presetClass="entr" presetSubtype="16"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diamond(in)">
                                      <p:cBhvr>
                                        <p:cTn id="29" dur="500"/>
                                        <p:tgtEl>
                                          <p:spTgt spid="9"/>
                                        </p:tgtEl>
                                      </p:cBhvr>
                                    </p:animEffect>
                                  </p:childTnLst>
                                </p:cTn>
                              </p:par>
                            </p:childTnLst>
                          </p:cTn>
                        </p:par>
                      </p:childTnLst>
                    </p:cTn>
                  </p:par>
                  <p:par>
                    <p:cTn id="30" fill="hold" nodeType="clickPar">
                      <p:stCondLst>
                        <p:cond delay="indefinite"/>
                        <p:cond evt="onBegin" delay="0">
                          <p:tn val="29"/>
                        </p:cond>
                      </p:stCondLst>
                      <p:childTnLst>
                        <p:par>
                          <p:cTn id="31" fill="hold" nodeType="afterGroup">
                            <p:stCondLst>
                              <p:cond delay="0"/>
                            </p:stCondLst>
                            <p:childTnLst>
                              <p:par>
                                <p:cTn id="32" presetID="1" presetClass="entr" presetSubtype="0"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8" presetClass="entr" presetSubtype="16"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diamond(in)">
                                      <p:cBhvr>
                                        <p:cTn id="38" dur="500"/>
                                        <p:tgtEl>
                                          <p:spTgt spid="7"/>
                                        </p:tgtEl>
                                      </p:cBhvr>
                                    </p:animEffect>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1"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par>
                    <p:cTn id="43" fill="hold" nodeType="clickPar">
                      <p:stCondLst>
                        <p:cond delay="indefinite"/>
                        <p:cond evt="onBegin" delay="0">
                          <p:tn val="42"/>
                        </p:cond>
                      </p:stCondLst>
                      <p:childTnLst>
                        <p:par>
                          <p:cTn id="44" fill="hold" nodeType="afterGroup">
                            <p:stCondLst>
                              <p:cond delay="0"/>
                            </p:stCondLst>
                            <p:childTnLst>
                              <p:par>
                                <p:cTn id="45" presetID="8" presetClass="entr" presetSubtype="16"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diamond(in)">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1"/>
      <p:bldP spid="10" grpId="2"/>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722630" y="281940"/>
            <a:ext cx="7649210" cy="558165"/>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0000"/>
                </a:solidFill>
                <a:effectLst/>
                <a:uFillTx/>
              </a:rPr>
              <a:t>秦汉至魏晋时期的官员选拔与管理</a:t>
            </a:r>
          </a:p>
        </p:txBody>
      </p:sp>
      <p:sp>
        <p:nvSpPr>
          <p:cNvPr id="100" name="文本框 99"/>
          <p:cNvSpPr txBox="1"/>
          <p:nvPr/>
        </p:nvSpPr>
        <p:spPr>
          <a:xfrm>
            <a:off x="459740" y="991870"/>
            <a:ext cx="5080000" cy="460375"/>
          </a:xfrm>
          <a:prstGeom prst="rect">
            <a:avLst/>
          </a:prstGeom>
          <a:noFill/>
          <a:ln w="9525">
            <a:noFill/>
          </a:ln>
        </p:spPr>
        <p:txBody>
          <a:bodyPr>
            <a:spAutoFit/>
          </a:bodyPr>
          <a:lstStyle/>
          <a:p>
            <a:pPr indent="0"/>
            <a:r>
              <a:rPr lang="zh-CN" sz="2400" b="1">
                <a:ea typeface="宋体" pitchFamily="2" charset="-122"/>
              </a:rPr>
              <a:t>一   官员选拔制度</a:t>
            </a:r>
            <a:endParaRPr lang="zh-CN" altLang="en-US" sz="2400" b="1">
              <a:ea typeface="宋体" panose="02010600030101010101" pitchFamily="2" charset="-122"/>
            </a:endParaRPr>
          </a:p>
        </p:txBody>
      </p:sp>
      <p:sp>
        <p:nvSpPr>
          <p:cNvPr id="4" name="文本框 3"/>
          <p:cNvSpPr txBox="1"/>
          <p:nvPr/>
        </p:nvSpPr>
        <p:spPr>
          <a:xfrm>
            <a:off x="459740" y="1546225"/>
            <a:ext cx="10590530" cy="398780"/>
          </a:xfrm>
          <a:prstGeom prst="rect">
            <a:avLst/>
          </a:prstGeom>
          <a:noFill/>
        </p:spPr>
        <p:txBody>
          <a:bodyPr wrap="square" rtlCol="0" anchor="t">
            <a:spAutoFit/>
          </a:bodyPr>
          <a:lstStyle/>
          <a:p>
            <a:r>
              <a:rPr lang="en-US" altLang="zh-CN" sz="2000" b="1">
                <a:solidFill>
                  <a:srgbClr val="000000"/>
                </a:solidFill>
                <a:uFillTx/>
                <a:latin typeface="+中文标题" charset="0"/>
                <a:ea typeface="+mj-ea"/>
                <a:cs typeface="+mj-ea"/>
              </a:rPr>
              <a:t>(</a:t>
            </a:r>
            <a:r>
              <a:rPr lang="zh-CN" altLang="en-US" sz="2000" b="1">
                <a:solidFill>
                  <a:srgbClr val="000000"/>
                </a:solidFill>
                <a:uFillTx/>
                <a:latin typeface="+中文标题" charset="0"/>
                <a:ea typeface="+mj-ea"/>
                <a:cs typeface="+mj-ea"/>
              </a:rPr>
              <a:t>一</a:t>
            </a:r>
            <a:r>
              <a:rPr lang="en-US" altLang="zh-CN" sz="2000" b="1">
                <a:solidFill>
                  <a:srgbClr val="000000"/>
                </a:solidFill>
                <a:uFillTx/>
                <a:latin typeface="+中文标题" charset="0"/>
                <a:ea typeface="+mj-ea"/>
                <a:cs typeface="+mj-ea"/>
              </a:rPr>
              <a:t>)</a:t>
            </a:r>
            <a:r>
              <a:rPr lang="zh-CN" altLang="en-US" sz="2000" b="1">
                <a:solidFill>
                  <a:srgbClr val="000000"/>
                </a:solidFill>
                <a:uFillTx/>
                <a:latin typeface="+中文标题" charset="0"/>
                <a:ea typeface="+mj-ea"/>
                <a:cs typeface="+mj-ea"/>
              </a:rPr>
              <a:t>汉朝察举制之前，官员选拔经历了世官制、荐举和功劳制的发展过程。</a:t>
            </a:r>
          </a:p>
        </p:txBody>
      </p:sp>
      <p:grpSp>
        <p:nvGrpSpPr>
          <p:cNvPr id="21" name="组合 20"/>
          <p:cNvGrpSpPr/>
          <p:nvPr/>
        </p:nvGrpSpPr>
        <p:grpSpPr>
          <a:xfrm>
            <a:off x="172720" y="2080895"/>
            <a:ext cx="11847195" cy="4865582"/>
            <a:chOff x="602" y="4446"/>
            <a:chExt cx="18314" cy="3982"/>
          </a:xfrm>
        </p:grpSpPr>
        <p:grpSp>
          <p:nvGrpSpPr>
            <p:cNvPr id="16" name="组合 15"/>
            <p:cNvGrpSpPr/>
            <p:nvPr/>
          </p:nvGrpSpPr>
          <p:grpSpPr>
            <a:xfrm>
              <a:off x="602" y="4487"/>
              <a:ext cx="8730" cy="3941"/>
              <a:chOff x="263" y="3609"/>
              <a:chExt cx="8393" cy="3941"/>
            </a:xfrm>
          </p:grpSpPr>
          <p:sp>
            <p:nvSpPr>
              <p:cNvPr id="3" name="文本框 2"/>
              <p:cNvSpPr txBox="1"/>
              <p:nvPr/>
            </p:nvSpPr>
            <p:spPr>
              <a:xfrm>
                <a:off x="1293" y="3609"/>
                <a:ext cx="7363" cy="3941"/>
              </a:xfrm>
              <a:prstGeom prst="rect">
                <a:avLst/>
              </a:prstGeom>
              <a:noFill/>
            </p:spPr>
            <p:txBody>
              <a:bodyPr wrap="square" rtlCol="0" anchor="t">
                <a:spAutoFit/>
              </a:bodyPr>
              <a:lstStyle/>
              <a:p>
                <a:pPr>
                  <a:lnSpc>
                    <a:spcPct val="160000"/>
                  </a:lnSpc>
                </a:pPr>
                <a:r>
                  <a:rPr lang="zh-CN" altLang="en-US" sz="2400" b="1"/>
                  <a:t>时期</a:t>
                </a:r>
                <a:r>
                  <a:rPr lang="en-US" altLang="zh-CN" sz="2400" b="1"/>
                  <a:t>:</a:t>
                </a:r>
                <a:r>
                  <a:rPr lang="zh-CN" altLang="en-US" sz="2400"/>
                  <a:t>西周至春秋(即世卿世禄制)</a:t>
                </a:r>
              </a:p>
              <a:p>
                <a:pPr>
                  <a:lnSpc>
                    <a:spcPct val="160000"/>
                  </a:lnSpc>
                </a:pPr>
                <a:r>
                  <a:rPr lang="zh-CN" altLang="en-US" sz="2400" b="1"/>
                  <a:t>标准</a:t>
                </a:r>
                <a:r>
                  <a:rPr lang="en-US" altLang="zh-CN" sz="2400"/>
                  <a:t>:</a:t>
                </a:r>
                <a:r>
                  <a:rPr lang="zh-CN" altLang="en-US" sz="2400"/>
                  <a:t>贵族血缘 </a:t>
                </a:r>
              </a:p>
              <a:p>
                <a:pPr>
                  <a:lnSpc>
                    <a:spcPct val="160000"/>
                  </a:lnSpc>
                </a:pPr>
                <a:r>
                  <a:rPr lang="zh-CN" altLang="en-US" sz="2400" b="1"/>
                  <a:t>特点</a:t>
                </a:r>
                <a:r>
                  <a:rPr lang="en-US" altLang="zh-CN" sz="2400" b="1"/>
                  <a:t>:</a:t>
                </a:r>
                <a:r>
                  <a:rPr lang="zh-CN" altLang="en-US" sz="2400"/>
                  <a:t>官位世袭</a:t>
                </a:r>
                <a:r>
                  <a:rPr lang="en-US" altLang="zh-CN" sz="2400"/>
                  <a:t>(</a:t>
                </a:r>
                <a:r>
                  <a:rPr lang="zh-CN" altLang="en-US" sz="2400" b="1">
                    <a:solidFill>
                      <a:srgbClr val="0000FF"/>
                    </a:solidFill>
                    <a:latin typeface="黑体" panose="02010609060101010101" pitchFamily="1" charset="-122"/>
                    <a:ea typeface="黑体" panose="02010609060101010101" pitchFamily="1" charset="-122"/>
                    <a:sym typeface="+mn-ea"/>
                  </a:rPr>
                  <a:t>贵族政治垄断和特权</a:t>
                </a:r>
                <a:r>
                  <a:rPr lang="en-US" altLang="zh-CN" sz="2400" b="1">
                    <a:solidFill>
                      <a:srgbClr val="0000FF"/>
                    </a:solidFill>
                    <a:latin typeface="黑体" panose="02010609060101010101" pitchFamily="1" charset="-122"/>
                    <a:ea typeface="黑体" panose="02010609060101010101" pitchFamily="1" charset="-122"/>
                    <a:sym typeface="+mn-ea"/>
                  </a:rPr>
                  <a:t>)</a:t>
                </a:r>
              </a:p>
              <a:p>
                <a:pPr>
                  <a:lnSpc>
                    <a:spcPct val="160000"/>
                  </a:lnSpc>
                </a:pPr>
                <a:r>
                  <a:rPr lang="zh-CN" altLang="en-US" sz="2400" b="1"/>
                  <a:t>影响</a:t>
                </a:r>
                <a:r>
                  <a:rPr lang="en-US" altLang="zh-CN" sz="2400" b="1"/>
                  <a:t>:</a:t>
                </a:r>
                <a:r>
                  <a:rPr lang="zh-CN" altLang="en-US" sz="2400"/>
                  <a:t>贵族世代垄断高官</a:t>
                </a:r>
                <a:r>
                  <a:rPr lang="zh-CN" altLang="en-US" sz="2400">
                    <a:sym typeface="+mn-ea"/>
                  </a:rPr>
                  <a:t>形成贵族政治</a:t>
                </a:r>
              </a:p>
              <a:p>
                <a:pPr algn="ctr">
                  <a:lnSpc>
                    <a:spcPct val="160000"/>
                  </a:lnSpc>
                </a:pPr>
                <a:r>
                  <a:rPr lang="zh-CN" altLang="en-US" sz="2400">
                    <a:solidFill>
                      <a:srgbClr val="FF0000"/>
                    </a:solidFill>
                    <a:sym typeface="+mn-ea"/>
                  </a:rPr>
                  <a:t>“公门有公，卿门有卿，</a:t>
                </a:r>
              </a:p>
              <a:p>
                <a:pPr algn="ctr">
                  <a:lnSpc>
                    <a:spcPct val="160000"/>
                  </a:lnSpc>
                </a:pPr>
                <a:r>
                  <a:rPr lang="zh-CN" altLang="en-US" sz="2400">
                    <a:solidFill>
                      <a:srgbClr val="FF0000"/>
                    </a:solidFill>
                    <a:sym typeface="+mn-ea"/>
                  </a:rPr>
                  <a:t>    贱有常辱，贵有常荣”</a:t>
                </a:r>
              </a:p>
            </p:txBody>
          </p:sp>
          <p:sp>
            <p:nvSpPr>
              <p:cNvPr id="10" name="圆角矩形 9"/>
              <p:cNvSpPr/>
              <p:nvPr/>
            </p:nvSpPr>
            <p:spPr>
              <a:xfrm>
                <a:off x="263" y="4371"/>
                <a:ext cx="909" cy="2406"/>
              </a:xfrm>
              <a:prstGeom prst="roundRect">
                <a:avLst/>
              </a:prstGeom>
              <a:gradFill>
                <a:gsLst>
                  <a:gs pos="0">
                    <a:srgbClr val="7B32B2"/>
                  </a:gs>
                  <a:gs pos="100000">
                    <a:srgbClr val="401A5D"/>
                  </a:gs>
                </a:gsLst>
                <a:lin ang="5400000" scaled="0"/>
              </a:gra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40000"/>
                  </a:lnSpc>
                </a:pPr>
                <a:r>
                  <a:rPr lang="zh-CN" altLang="en-US" sz="2000" b="1"/>
                  <a:t>世官制</a:t>
                </a:r>
              </a:p>
            </p:txBody>
          </p:sp>
        </p:grpSp>
        <p:grpSp>
          <p:nvGrpSpPr>
            <p:cNvPr id="17" name="组合 16"/>
            <p:cNvGrpSpPr/>
            <p:nvPr/>
          </p:nvGrpSpPr>
          <p:grpSpPr>
            <a:xfrm>
              <a:off x="9921" y="4446"/>
              <a:ext cx="8995" cy="3498"/>
              <a:chOff x="9834" y="3472"/>
              <a:chExt cx="8995" cy="3498"/>
            </a:xfrm>
          </p:grpSpPr>
          <p:sp>
            <p:nvSpPr>
              <p:cNvPr id="14" name="文本框 13"/>
              <p:cNvSpPr txBox="1"/>
              <p:nvPr/>
            </p:nvSpPr>
            <p:spPr>
              <a:xfrm>
                <a:off x="11100" y="3472"/>
                <a:ext cx="7729" cy="3035"/>
              </a:xfrm>
              <a:prstGeom prst="rect">
                <a:avLst/>
              </a:prstGeom>
              <a:noFill/>
            </p:spPr>
            <p:txBody>
              <a:bodyPr wrap="square" rtlCol="0" anchor="t">
                <a:spAutoFit/>
              </a:bodyPr>
              <a:lstStyle/>
              <a:p>
                <a:pPr>
                  <a:lnSpc>
                    <a:spcPct val="140000"/>
                  </a:lnSpc>
                </a:pPr>
                <a:r>
                  <a:rPr lang="zh-CN" altLang="en-US" sz="2400" b="1"/>
                  <a:t>产生:</a:t>
                </a:r>
                <a:r>
                  <a:rPr lang="zh-CN" altLang="en-US" sz="2400"/>
                  <a:t>春秋战国时期,尚贤思想兴 起，各国为争霸图强</a:t>
                </a:r>
              </a:p>
              <a:p>
                <a:pPr>
                  <a:lnSpc>
                    <a:spcPct val="140000"/>
                  </a:lnSpc>
                </a:pPr>
                <a:r>
                  <a:rPr lang="zh-CN" altLang="en-US" sz="2400" b="1"/>
                  <a:t>时期</a:t>
                </a:r>
                <a:r>
                  <a:rPr lang="en-US" altLang="zh-CN" sz="2400" b="1"/>
                  <a:t>:</a:t>
                </a:r>
                <a:r>
                  <a:rPr lang="zh-CN" altLang="en-US" sz="2400">
                    <a:sym typeface="+mn-ea"/>
                  </a:rPr>
                  <a:t>春秋战国时期、秦、汉初</a:t>
                </a:r>
              </a:p>
              <a:p>
                <a:pPr>
                  <a:lnSpc>
                    <a:spcPct val="140000"/>
                  </a:lnSpc>
                </a:pPr>
                <a:r>
                  <a:rPr lang="zh-CN" altLang="en-US" sz="2400" b="1"/>
                  <a:t>标准</a:t>
                </a:r>
                <a:r>
                  <a:rPr lang="en-US" altLang="zh-CN" sz="2400"/>
                  <a:t>:</a:t>
                </a:r>
                <a:r>
                  <a:rPr lang="zh-CN" altLang="en-US" sz="2400">
                    <a:sym typeface="+mn-ea"/>
                  </a:rPr>
                  <a:t>才能  </a:t>
                </a:r>
                <a:r>
                  <a:rPr lang="zh-CN" altLang="en-US" sz="2400"/>
                  <a:t> 军功大小</a:t>
                </a:r>
              </a:p>
              <a:p>
                <a:pPr>
                  <a:lnSpc>
                    <a:spcPct val="140000"/>
                  </a:lnSpc>
                </a:pPr>
                <a:r>
                  <a:rPr lang="zh-CN" altLang="en-US" sz="2400" b="1"/>
                  <a:t>特点</a:t>
                </a:r>
                <a:r>
                  <a:rPr lang="en-US" altLang="zh-CN" sz="2400" b="1"/>
                  <a:t>:</a:t>
                </a:r>
                <a:r>
                  <a:rPr sz="2400"/>
                  <a:t>缺乏制度化的选官途径</a:t>
                </a:r>
              </a:p>
              <a:p>
                <a:pPr>
                  <a:lnSpc>
                    <a:spcPct val="140000"/>
                  </a:lnSpc>
                </a:pPr>
                <a:r>
                  <a:rPr lang="zh-CN" altLang="en-US" sz="2400" b="1">
                    <a:sym typeface="+mn-ea"/>
                  </a:rPr>
                  <a:t>影响</a:t>
                </a:r>
                <a:r>
                  <a:rPr lang="en-US" altLang="zh-CN" sz="2400" b="1">
                    <a:sym typeface="+mn-ea"/>
                  </a:rPr>
                  <a:t>:</a:t>
                </a:r>
                <a:r>
                  <a:rPr lang="en-US" altLang="zh-CN" sz="2400">
                    <a:sym typeface="+mn-ea"/>
                  </a:rPr>
                  <a:t>废除贵族的世袭特权，一定程度上促进了社会阶层的流动</a:t>
                </a:r>
              </a:p>
            </p:txBody>
          </p:sp>
          <p:sp>
            <p:nvSpPr>
              <p:cNvPr id="15" name="圆角矩形 14"/>
              <p:cNvSpPr/>
              <p:nvPr/>
            </p:nvSpPr>
            <p:spPr>
              <a:xfrm>
                <a:off x="9834" y="3986"/>
                <a:ext cx="954" cy="2984"/>
              </a:xfrm>
              <a:prstGeom prst="roundRect">
                <a:avLst/>
              </a:prstGeom>
              <a:gradFill>
                <a:gsLst>
                  <a:gs pos="0">
                    <a:srgbClr val="7B32B2"/>
                  </a:gs>
                  <a:gs pos="100000">
                    <a:srgbClr val="401A5D"/>
                  </a:gs>
                </a:gsLst>
                <a:lin ang="5400000" scaled="0"/>
              </a:gradFill>
              <a:ln w="25400" cap="flat" cmpd="sng" algn="ctr">
                <a:solidFill>
                  <a:srgbClr val="C0504D">
                    <a:shade val="50000"/>
                  </a:srgbClr>
                </a:solidFill>
                <a:prstDash val="solid"/>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lnSpc>
                    <a:spcPct val="140000"/>
                  </a:lnSpc>
                </a:pPr>
                <a:r>
                  <a:rPr lang="zh-CN" altLang="en-US" sz="2000" b="1">
                    <a:sym typeface="+mn-ea"/>
                  </a:rPr>
                  <a:t>荐举军功</a:t>
                </a:r>
                <a:r>
                  <a:rPr lang="zh-CN" altLang="en-US" sz="2000" b="1"/>
                  <a:t>制</a:t>
                </a:r>
              </a:p>
            </p:txBody>
          </p:sp>
        </p:grpSp>
      </p:gr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pSp>
        <p:nvGrpSpPr>
          <p:cNvPr id="20" name="组合 19"/>
          <p:cNvGrpSpPr/>
          <p:nvPr/>
        </p:nvGrpSpPr>
        <p:grpSpPr>
          <a:xfrm>
            <a:off x="348615" y="1068070"/>
            <a:ext cx="11431465" cy="5689174"/>
            <a:chOff x="1843" y="4581"/>
            <a:chExt cx="16140" cy="5535"/>
          </a:xfrm>
        </p:grpSpPr>
        <p:sp>
          <p:nvSpPr>
            <p:cNvPr id="12" name="文本框 11"/>
            <p:cNvSpPr txBox="1"/>
            <p:nvPr/>
          </p:nvSpPr>
          <p:spPr>
            <a:xfrm>
              <a:off x="1843" y="4750"/>
              <a:ext cx="8869" cy="5366"/>
            </a:xfrm>
            <a:prstGeom prst="rect">
              <a:avLst/>
            </a:prstGeom>
            <a:noFill/>
            <a:ln w="12700" cmpd="sng">
              <a:noFill/>
              <a:prstDash val="sysDot"/>
            </a:ln>
          </p:spPr>
          <p:txBody>
            <a:bodyPr wrap="square" rtlCol="0" anchor="t">
              <a:spAutoFit/>
            </a:bodyPr>
            <a:lstStyle/>
            <a:p>
              <a:pPr>
                <a:lnSpc>
                  <a:spcPct val="140000"/>
                </a:lnSpc>
              </a:pPr>
              <a:r>
                <a:rPr lang="en-US" altLang="zh-CN" sz="2000" b="1">
                  <a:latin typeface="楷体" panose="02010609060101010101" pitchFamily="49" charset="-122"/>
                  <a:ea typeface="楷体" panose="02010609060101010101" pitchFamily="49" charset="-122"/>
                  <a:cs typeface="楷体" panose="02010609060101010101" pitchFamily="49" charset="-122"/>
                </a:rPr>
                <a:t> </a:t>
              </a:r>
              <a:r>
                <a:rPr lang="zh-CN" altLang="en-US" sz="2800" b="1">
                  <a:solidFill>
                    <a:srgbClr val="000000"/>
                  </a:solidFill>
                  <a:uFillTx/>
                  <a:latin typeface="宋体" pitchFamily="2" charset="-122"/>
                  <a:ea typeface="宋体" pitchFamily="2" charset="-122"/>
                  <a:cs typeface="宋体" panose="02010600030101010101" pitchFamily="2" charset="-122"/>
                </a:rPr>
                <a:t>元光元年（公元前134年），朝廷让每郡、国每年举孝和廉各一人。6年时间过去了，各地都不重视，甚至推说没有这方面的人才。于是汉武帝让大臣们“议不举者 罪”，有大臣提出“不举孝，不奉诏，当以不敬论；不察 廉，不胜任也，当免”，当即获得汉武帝的批准。从此， 察举制才得以顺利推行。图为东汉举孝廉图。</a:t>
              </a:r>
            </a:p>
          </p:txBody>
        </p:sp>
        <p:pic>
          <p:nvPicPr>
            <p:cNvPr id="16" name="图片 15"/>
            <p:cNvPicPr>
              <a:picLocks noChangeAspect="1"/>
            </p:cNvPicPr>
            <p:nvPr/>
          </p:nvPicPr>
          <p:blipFill>
            <a:blip r:embed="rId2"/>
            <a:stretch>
              <a:fillRect/>
            </a:stretch>
          </p:blipFill>
          <p:spPr>
            <a:xfrm>
              <a:off x="10712" y="4581"/>
              <a:ext cx="7094" cy="4572"/>
            </a:xfrm>
            <a:prstGeom prst="rect">
              <a:avLst/>
            </a:prstGeom>
            <a:effectLst>
              <a:softEdge rad="127000"/>
            </a:effectLst>
          </p:spPr>
        </p:pic>
        <p:sp>
          <p:nvSpPr>
            <p:cNvPr id="17" name="文本框 16"/>
            <p:cNvSpPr txBox="1"/>
            <p:nvPr/>
          </p:nvSpPr>
          <p:spPr>
            <a:xfrm>
              <a:off x="10888" y="9153"/>
              <a:ext cx="7095" cy="759"/>
            </a:xfrm>
            <a:prstGeom prst="rect">
              <a:avLst/>
            </a:prstGeom>
            <a:noFill/>
          </p:spPr>
          <p:txBody>
            <a:bodyPr wrap="square" rtlCol="0" anchor="t">
              <a:spAutoFit/>
            </a:bodyPr>
            <a:lstStyle/>
            <a:p>
              <a:pPr algn="ctr">
                <a:lnSpc>
                  <a:spcPct val="80000"/>
                </a:lnSpc>
              </a:pPr>
              <a:r>
                <a:rPr lang="zh-CN" altLang="en-US" sz="2800" b="1">
                  <a:latin typeface="楷体" panose="02010609060101010101" pitchFamily="49" charset="-122"/>
                  <a:ea typeface="楷体" panose="02010609060101010101" pitchFamily="49" charset="-122"/>
                  <a:cs typeface="楷体" panose="02010609060101010101" pitchFamily="49" charset="-122"/>
                </a:rPr>
                <a:t>内蒙古和林格尔东汉使持节护 乌桓校尉墓壁画中的举孝廉图</a:t>
              </a:r>
            </a:p>
          </p:txBody>
        </p:sp>
      </p:grpSp>
      <p:sp>
        <p:nvSpPr>
          <p:cNvPr id="19" name="文本框 18"/>
          <p:cNvSpPr txBox="1"/>
          <p:nvPr/>
        </p:nvSpPr>
        <p:spPr>
          <a:xfrm>
            <a:off x="227965" y="232410"/>
            <a:ext cx="10590530" cy="583565"/>
          </a:xfrm>
          <a:prstGeom prst="rect">
            <a:avLst/>
          </a:prstGeom>
          <a:noFill/>
        </p:spPr>
        <p:txBody>
          <a:bodyPr wrap="square" rtlCol="0" anchor="t">
            <a:spAutoFit/>
          </a:bodyPr>
          <a:lstStyle/>
          <a:p>
            <a:r>
              <a:rPr lang="zh-CN" altLang="en-US" sz="3200" b="1">
                <a:solidFill>
                  <a:srgbClr val="000000"/>
                </a:solidFill>
                <a:effectLst/>
                <a:uFillTx/>
              </a:rPr>
              <a:t>(二)汉朝:察举制</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1677670" y="281940"/>
            <a:ext cx="6694170" cy="558165"/>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altLang="zh-CN" sz="3200" b="1">
                <a:solidFill>
                  <a:srgbClr val="000000"/>
                </a:solidFill>
                <a:effectLst/>
                <a:uFillTx/>
              </a:rPr>
              <a:t>(</a:t>
            </a:r>
            <a:r>
              <a:rPr lang="zh-CN" altLang="en-US" sz="3200" b="1">
                <a:solidFill>
                  <a:srgbClr val="000000"/>
                </a:solidFill>
                <a:effectLst/>
                <a:uFillTx/>
              </a:rPr>
              <a:t>二）汉朝：</a:t>
            </a:r>
            <a:r>
              <a:rPr lang="zh-CN" altLang="zh-CN" sz="3200" b="1">
                <a:solidFill>
                  <a:srgbClr val="000000"/>
                </a:solidFill>
                <a:effectLst/>
                <a:uFillTx/>
              </a:rPr>
              <a:t>察举制</a:t>
            </a:r>
          </a:p>
        </p:txBody>
      </p:sp>
      <p:sp>
        <p:nvSpPr>
          <p:cNvPr id="12" name="文本框 11"/>
          <p:cNvSpPr txBox="1"/>
          <p:nvPr/>
        </p:nvSpPr>
        <p:spPr>
          <a:xfrm>
            <a:off x="161290" y="1034415"/>
            <a:ext cx="9025890" cy="5408295"/>
          </a:xfrm>
          <a:prstGeom prst="rect">
            <a:avLst/>
          </a:prstGeom>
          <a:noFill/>
          <a:ln w="12700" cmpd="sng">
            <a:noFill/>
            <a:prstDash val="sysDot"/>
          </a:ln>
        </p:spPr>
        <p:txBody>
          <a:bodyPr wrap="square" rtlCol="0" anchor="t">
            <a:spAutoFit/>
          </a:bodyPr>
          <a:lstStyle/>
          <a:p>
            <a:pPr>
              <a:lnSpc>
                <a:spcPct val="120000"/>
              </a:lnSpc>
            </a:pPr>
            <a:r>
              <a:rPr lang="zh-CN" altLang="en-US" sz="2400" b="1">
                <a:solidFill>
                  <a:srgbClr val="000000"/>
                </a:solidFill>
                <a:uFillTx/>
                <a:latin typeface="宋体" pitchFamily="2" charset="-122"/>
                <a:ea typeface="宋体" pitchFamily="2" charset="-122"/>
                <a:cs typeface="宋体" panose="02010600030101010101" pitchFamily="2" charset="-122"/>
                <a:sym typeface="+mn-ea"/>
              </a:rPr>
              <a:t>形成：</a:t>
            </a:r>
            <a:r>
              <a:rPr lang="zh-CN" altLang="en-US" sz="2400">
                <a:solidFill>
                  <a:srgbClr val="000000"/>
                </a:solidFill>
                <a:uFillTx/>
                <a:latin typeface="宋体" pitchFamily="2" charset="-122"/>
                <a:ea typeface="宋体" pitchFamily="2" charset="-122"/>
                <a:cs typeface="宋体" panose="02010600030101010101" pitchFamily="2" charset="-122"/>
                <a:sym typeface="+mn-ea"/>
              </a:rPr>
              <a:t>汉武帝元光元年（公元前134年）下诏，“令郡国 举孝、廉各一人”</a:t>
            </a:r>
            <a:endParaRPr lang="zh-CN" altLang="en-US" sz="2400">
              <a:solidFill>
                <a:srgbClr val="000000"/>
              </a:solidFill>
              <a:uFillTx/>
              <a:latin typeface="宋体" panose="02010600030101010101" pitchFamily="2" charset="-122"/>
              <a:ea typeface="宋体" panose="02010600030101010101" pitchFamily="2" charset="-122"/>
              <a:cs typeface="宋体" panose="02010600030101010101" pitchFamily="2" charset="-122"/>
            </a:endParaRPr>
          </a:p>
          <a:p>
            <a:pPr>
              <a:lnSpc>
                <a:spcPct val="120000"/>
              </a:lnSpc>
            </a:pPr>
            <a:r>
              <a:rPr lang="zh-CN" altLang="en-US" sz="2400" b="1">
                <a:solidFill>
                  <a:srgbClr val="000000"/>
                </a:solidFill>
                <a:uFillTx/>
                <a:latin typeface="宋体" pitchFamily="2" charset="-122"/>
                <a:ea typeface="宋体" pitchFamily="2" charset="-122"/>
                <a:cs typeface="宋体" panose="02010600030101010101" pitchFamily="2" charset="-122"/>
                <a:sym typeface="+mn-ea"/>
              </a:rPr>
              <a:t>含义：</a:t>
            </a:r>
            <a:r>
              <a:rPr lang="zh-CN" altLang="en-US" sz="2400">
                <a:solidFill>
                  <a:srgbClr val="000000"/>
                </a:solidFill>
                <a:uFillTx/>
                <a:latin typeface="宋体" pitchFamily="2" charset="-122"/>
                <a:ea typeface="宋体" pitchFamily="2" charset="-122"/>
                <a:cs typeface="宋体" panose="02010600030101010101" pitchFamily="2" charset="-122"/>
                <a:sym typeface="+mn-ea"/>
              </a:rPr>
              <a:t>察举指先考察而后推举，重点考察被举者在乡里的舆论评价和为官能力，然后推荐为官或提拔任用。</a:t>
            </a:r>
            <a:endParaRPr lang="zh-CN" altLang="en-US" sz="2400">
              <a:solidFill>
                <a:srgbClr val="000000"/>
              </a:solidFill>
              <a:uFillTx/>
              <a:latin typeface="宋体" pitchFamily="2" charset="-122"/>
              <a:ea typeface="宋体" pitchFamily="2" charset="-122"/>
              <a:cs typeface="宋体" panose="02010600030101010101" pitchFamily="2" charset="-122"/>
            </a:endParaRPr>
          </a:p>
          <a:p>
            <a:pPr>
              <a:lnSpc>
                <a:spcPct val="120000"/>
              </a:lnSpc>
            </a:pPr>
            <a:r>
              <a:rPr lang="zh-CN" altLang="en-US" sz="2400" b="1">
                <a:solidFill>
                  <a:srgbClr val="000000"/>
                </a:solidFill>
                <a:uFillTx/>
                <a:latin typeface="宋体" pitchFamily="2" charset="-122"/>
                <a:ea typeface="宋体" pitchFamily="2" charset="-122"/>
                <a:cs typeface="宋体" panose="02010600030101010101" pitchFamily="2" charset="-122"/>
                <a:sym typeface="+mn-ea"/>
              </a:rPr>
              <a:t>标准</a:t>
            </a:r>
            <a:r>
              <a:rPr lang="en-US" altLang="zh-CN" sz="2400" b="1">
                <a:solidFill>
                  <a:srgbClr val="000000"/>
                </a:solidFill>
                <a:uFillTx/>
                <a:latin typeface="宋体" pitchFamily="2" charset="-122"/>
                <a:ea typeface="宋体" pitchFamily="2" charset="-122"/>
                <a:cs typeface="宋体" panose="02010600030101010101" pitchFamily="2" charset="-122"/>
                <a:sym typeface="+mn-ea"/>
              </a:rPr>
              <a:t>:</a:t>
            </a:r>
            <a:r>
              <a:rPr lang="zh-CN" altLang="en-US" sz="2400">
                <a:solidFill>
                  <a:srgbClr val="000000"/>
                </a:solidFill>
                <a:uFillTx/>
                <a:latin typeface="宋体" pitchFamily="2" charset="-122"/>
                <a:ea typeface="宋体" pitchFamily="2" charset="-122"/>
                <a:cs typeface="宋体" panose="02010600030101010101" pitchFamily="2" charset="-122"/>
                <a:sym typeface="+mn-ea"/>
              </a:rPr>
              <a:t>孝廉</a:t>
            </a:r>
            <a:r>
              <a:rPr lang="en-US" altLang="zh-CN" sz="2400">
                <a:solidFill>
                  <a:srgbClr val="000000"/>
                </a:solidFill>
                <a:uFillTx/>
                <a:latin typeface="宋体" pitchFamily="2" charset="-122"/>
                <a:ea typeface="宋体" pitchFamily="2" charset="-122"/>
                <a:cs typeface="宋体" panose="02010600030101010101" pitchFamily="2" charset="-122"/>
                <a:sym typeface="+mn-ea"/>
              </a:rPr>
              <a:t>(舆论评价和为官能力(品行))</a:t>
            </a:r>
            <a:r>
              <a:rPr lang="zh-CN" altLang="en-US" sz="2400">
                <a:solidFill>
                  <a:srgbClr val="000000"/>
                </a:solidFill>
                <a:uFillTx/>
                <a:latin typeface="宋体" pitchFamily="2" charset="-122"/>
                <a:ea typeface="宋体" pitchFamily="2" charset="-122"/>
                <a:cs typeface="宋体" panose="02010600030101010101" pitchFamily="2" charset="-122"/>
                <a:sym typeface="+mn-ea"/>
              </a:rPr>
              <a:t>到门第</a:t>
            </a:r>
            <a:r>
              <a:rPr lang="en-US" altLang="zh-CN" sz="2400">
                <a:solidFill>
                  <a:srgbClr val="000000"/>
                </a:solidFill>
                <a:uFillTx/>
                <a:latin typeface="宋体" pitchFamily="2" charset="-122"/>
                <a:ea typeface="宋体" pitchFamily="2" charset="-122"/>
                <a:cs typeface="宋体" panose="02010600030101010101" pitchFamily="2" charset="-122"/>
                <a:sym typeface="+mn-ea"/>
              </a:rPr>
              <a:t>(</a:t>
            </a:r>
            <a:r>
              <a:rPr lang="zh-CN" altLang="en-US" sz="2400">
                <a:solidFill>
                  <a:srgbClr val="000000"/>
                </a:solidFill>
                <a:uFillTx/>
                <a:latin typeface="宋体" pitchFamily="2" charset="-122"/>
                <a:ea typeface="宋体" pitchFamily="2" charset="-122"/>
                <a:cs typeface="宋体" panose="02010600030101010101" pitchFamily="2" charset="-122"/>
                <a:sym typeface="+mn-ea"/>
              </a:rPr>
              <a:t>东汉</a:t>
            </a:r>
            <a:r>
              <a:rPr lang="en-US" altLang="zh-CN" sz="2400">
                <a:solidFill>
                  <a:srgbClr val="000000"/>
                </a:solidFill>
                <a:uFillTx/>
                <a:latin typeface="宋体" pitchFamily="2" charset="-122"/>
                <a:ea typeface="宋体" pitchFamily="2" charset="-122"/>
                <a:cs typeface="宋体" panose="02010600030101010101" pitchFamily="2" charset="-122"/>
                <a:sym typeface="+mn-ea"/>
              </a:rPr>
              <a:t>)</a:t>
            </a:r>
            <a:endParaRPr lang="en-US" altLang="zh-CN" sz="2400">
              <a:solidFill>
                <a:srgbClr val="000000"/>
              </a:solidFill>
              <a:uFillTx/>
              <a:latin typeface="宋体" panose="02010600030101010101" pitchFamily="2" charset="-122"/>
              <a:ea typeface="宋体" panose="02010600030101010101" pitchFamily="2" charset="-122"/>
              <a:cs typeface="宋体" panose="02010600030101010101" pitchFamily="2" charset="-122"/>
            </a:endParaRPr>
          </a:p>
          <a:p>
            <a:pPr>
              <a:lnSpc>
                <a:spcPct val="120000"/>
              </a:lnSpc>
            </a:pPr>
            <a:r>
              <a:rPr lang="zh-CN" altLang="en-US" sz="2400" b="1">
                <a:solidFill>
                  <a:srgbClr val="000000"/>
                </a:solidFill>
                <a:uFillTx/>
                <a:latin typeface="宋体" pitchFamily="2" charset="-122"/>
                <a:ea typeface="宋体" pitchFamily="2" charset="-122"/>
                <a:cs typeface="宋体" panose="02010600030101010101" pitchFamily="2" charset="-122"/>
                <a:sym typeface="+mn-ea"/>
              </a:rPr>
              <a:t>特点</a:t>
            </a:r>
            <a:r>
              <a:rPr lang="en-US" altLang="zh-CN" sz="2400" b="1">
                <a:solidFill>
                  <a:srgbClr val="000000"/>
                </a:solidFill>
                <a:uFillTx/>
                <a:latin typeface="宋体" pitchFamily="2" charset="-122"/>
                <a:ea typeface="宋体" pitchFamily="2" charset="-122"/>
                <a:cs typeface="宋体" panose="02010600030101010101" pitchFamily="2" charset="-122"/>
                <a:sym typeface="+mn-ea"/>
              </a:rPr>
              <a:t>:</a:t>
            </a:r>
            <a:r>
              <a:rPr lang="en-US" altLang="zh-CN" sz="2400">
                <a:solidFill>
                  <a:srgbClr val="000000"/>
                </a:solidFill>
                <a:uFillTx/>
                <a:latin typeface="宋体" pitchFamily="2" charset="-122"/>
                <a:ea typeface="宋体" pitchFamily="2" charset="-122"/>
                <a:cs typeface="宋体" panose="02010600030101010101" pitchFamily="2" charset="-122"/>
                <a:sym typeface="+mn-ea"/>
              </a:rPr>
              <a:t>⑴由地方官推荐取士；</a:t>
            </a:r>
            <a:r>
              <a:rPr lang="zh-CN" altLang="en-US" sz="2400">
                <a:solidFill>
                  <a:srgbClr val="000000"/>
                </a:solidFill>
                <a:uFillTx/>
                <a:latin typeface="宋体" pitchFamily="2" charset="-122"/>
                <a:ea typeface="宋体" pitchFamily="2" charset="-122"/>
                <a:cs typeface="宋体" panose="02010600030101010101" pitchFamily="2" charset="-122"/>
                <a:sym typeface="+mn-ea"/>
              </a:rPr>
              <a:t>⑵形式多样化</a:t>
            </a:r>
            <a:endParaRPr lang="zh-CN" altLang="en-US" sz="2400">
              <a:solidFill>
                <a:srgbClr val="000000"/>
              </a:solidFill>
              <a:uFillTx/>
              <a:latin typeface="宋体" pitchFamily="2" charset="-122"/>
              <a:ea typeface="宋体" pitchFamily="2" charset="-122"/>
              <a:cs typeface="宋体" panose="02010600030101010101" pitchFamily="2" charset="-122"/>
            </a:endParaRPr>
          </a:p>
          <a:p>
            <a:pPr>
              <a:lnSpc>
                <a:spcPct val="120000"/>
              </a:lnSpc>
            </a:pPr>
            <a:r>
              <a:rPr lang="zh-CN" altLang="en-US" sz="2400" b="1">
                <a:solidFill>
                  <a:srgbClr val="000000"/>
                </a:solidFill>
                <a:uFillTx/>
                <a:latin typeface="宋体" pitchFamily="2" charset="-122"/>
                <a:ea typeface="宋体" pitchFamily="2" charset="-122"/>
                <a:cs typeface="宋体" panose="02010600030101010101" pitchFamily="2" charset="-122"/>
                <a:sym typeface="+mn-ea"/>
              </a:rPr>
              <a:t>组成：</a:t>
            </a:r>
            <a:endParaRPr lang="zh-CN" altLang="en-US" sz="2400" b="1">
              <a:solidFill>
                <a:srgbClr val="000000"/>
              </a:solidFill>
              <a:uFillTx/>
              <a:latin typeface="宋体" panose="02010600030101010101" pitchFamily="2" charset="-122"/>
              <a:ea typeface="宋体" panose="02010600030101010101" pitchFamily="2" charset="-122"/>
              <a:cs typeface="宋体" panose="02010600030101010101" pitchFamily="2" charset="-122"/>
            </a:endParaRPr>
          </a:p>
          <a:p>
            <a:pPr>
              <a:lnSpc>
                <a:spcPct val="120000"/>
              </a:lnSpc>
            </a:pPr>
            <a:r>
              <a:rPr lang="zh-CN" altLang="en-US" sz="2400">
                <a:solidFill>
                  <a:srgbClr val="000000"/>
                </a:solidFill>
                <a:uFillTx/>
                <a:latin typeface="宋体" pitchFamily="2" charset="-122"/>
                <a:ea typeface="宋体" pitchFamily="2" charset="-122"/>
                <a:cs typeface="宋体" panose="02010600030101010101" pitchFamily="2" charset="-122"/>
                <a:sym typeface="+mn-ea"/>
              </a:rPr>
              <a:t>常科：岁举，有人数规定，有具体标准，如孝廉、茂才（秀才）等；</a:t>
            </a:r>
            <a:endParaRPr lang="zh-CN" altLang="en-US" sz="2400">
              <a:solidFill>
                <a:srgbClr val="000000"/>
              </a:solidFill>
              <a:uFillTx/>
              <a:latin typeface="宋体" pitchFamily="2" charset="-122"/>
              <a:ea typeface="宋体" pitchFamily="2" charset="-122"/>
              <a:cs typeface="宋体" panose="02010600030101010101" pitchFamily="2" charset="-122"/>
            </a:endParaRPr>
          </a:p>
          <a:p>
            <a:pPr>
              <a:lnSpc>
                <a:spcPct val="120000"/>
              </a:lnSpc>
            </a:pPr>
            <a:r>
              <a:rPr lang="zh-CN" altLang="en-US" sz="2400">
                <a:solidFill>
                  <a:srgbClr val="000000"/>
                </a:solidFill>
                <a:uFillTx/>
                <a:latin typeface="宋体" pitchFamily="2" charset="-122"/>
                <a:ea typeface="宋体" pitchFamily="2" charset="-122"/>
                <a:cs typeface="宋体" panose="02010600030101010101" pitchFamily="2" charset="-122"/>
                <a:sym typeface="+mn-ea"/>
              </a:rPr>
              <a:t>特科：有具体标准但无固定时间，如贤良方正、贤良文学、明经</a:t>
            </a:r>
            <a:endParaRPr lang="zh-CN" altLang="en-US" sz="2400">
              <a:solidFill>
                <a:srgbClr val="000000"/>
              </a:solidFill>
              <a:uFillTx/>
              <a:latin typeface="宋体" pitchFamily="2" charset="-122"/>
              <a:ea typeface="宋体" pitchFamily="2" charset="-122"/>
              <a:cs typeface="宋体" panose="02010600030101010101" pitchFamily="2" charset="-122"/>
            </a:endParaRPr>
          </a:p>
          <a:p>
            <a:pPr>
              <a:lnSpc>
                <a:spcPct val="120000"/>
              </a:lnSpc>
            </a:pPr>
            <a:r>
              <a:rPr lang="zh-CN" altLang="en-US" sz="2400">
                <a:solidFill>
                  <a:srgbClr val="000000"/>
                </a:solidFill>
                <a:uFillTx/>
                <a:latin typeface="宋体" pitchFamily="2" charset="-122"/>
                <a:ea typeface="宋体" pitchFamily="2" charset="-122"/>
                <a:cs typeface="宋体" panose="02010600030101010101" pitchFamily="2" charset="-122"/>
                <a:sym typeface="+mn-ea"/>
              </a:rPr>
              <a:t>影响:察举制是一种比较完备的选官 制度，为两汉国家选拔了大批人才。但具有封闭性,民意无从体现, 汉末政治与社会秩序大乱，豪强名士控制了地方选 人权，国家用人权力受到极大侵蚀。</a:t>
            </a:r>
          </a:p>
        </p:txBody>
      </p:sp>
      <p:pic>
        <p:nvPicPr>
          <p:cNvPr id="8" name="图片 7"/>
          <p:cNvPicPr>
            <a:picLocks noChangeAspect="1"/>
          </p:cNvPicPr>
          <p:nvPr/>
        </p:nvPicPr>
        <p:blipFill>
          <a:blip r:embed="rId2"/>
          <a:srcRect t="5789" r="10501"/>
          <a:stretch>
            <a:fillRect/>
          </a:stretch>
        </p:blipFill>
        <p:spPr>
          <a:xfrm>
            <a:off x="9187180" y="281940"/>
            <a:ext cx="2608580" cy="4937760"/>
          </a:xfrm>
          <a:prstGeom prst="rect">
            <a:avLst/>
          </a:prstGeom>
          <a:effectLst>
            <a:softEdge rad="127000"/>
          </a:effectLst>
        </p:spPr>
      </p:pic>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93980" y="0"/>
            <a:ext cx="12098020" cy="6294120"/>
          </a:xfrm>
          <a:prstGeom prst="rect">
            <a:avLst/>
          </a:prstGeom>
          <a:noFill/>
          <a:ln w="12700" cmpd="sng">
            <a:solidFill>
              <a:srgbClr val="C00000"/>
            </a:solidFill>
            <a:prstDash val="sysDot"/>
          </a:ln>
        </p:spPr>
        <p:txBody>
          <a:bodyPr wrap="square" rtlCol="0" anchor="t">
            <a:spAutoFit/>
          </a:bodyPr>
          <a:lstStyle/>
          <a:p>
            <a:pPr>
              <a:lnSpc>
                <a:spcPct val="120000"/>
              </a:lnSpc>
            </a:pPr>
            <a:r>
              <a:rPr lang="zh-CN" altLang="en-US" sz="2400" b="1">
                <a:gradFill>
                  <a:gsLst>
                    <a:gs pos="0">
                      <a:srgbClr val="E30000"/>
                    </a:gs>
                    <a:gs pos="100000">
                      <a:srgbClr val="760303"/>
                    </a:gs>
                  </a:gsLst>
                  <a:lin scaled="0"/>
                </a:gradFill>
                <a:latin typeface="+mj-ea"/>
                <a:ea typeface="+mj-ea"/>
                <a:cs typeface="+mj-ea"/>
              </a:rPr>
              <a:t>思考</a:t>
            </a:r>
            <a:r>
              <a:rPr lang="en-US" altLang="zh-CN" sz="2400" b="1">
                <a:gradFill>
                  <a:gsLst>
                    <a:gs pos="0">
                      <a:srgbClr val="E30000"/>
                    </a:gs>
                    <a:gs pos="100000">
                      <a:srgbClr val="760303"/>
                    </a:gs>
                  </a:gsLst>
                  <a:lin scaled="0"/>
                </a:gradFill>
                <a:latin typeface="+mj-ea"/>
                <a:ea typeface="+mj-ea"/>
                <a:cs typeface="+mj-ea"/>
              </a:rPr>
              <a:t>:</a:t>
            </a:r>
            <a:r>
              <a:rPr lang="zh-CN" altLang="en-US" sz="2400" b="1">
                <a:gradFill>
                  <a:gsLst>
                    <a:gs pos="0">
                      <a:srgbClr val="E30000"/>
                    </a:gs>
                    <a:gs pos="100000">
                      <a:srgbClr val="760303"/>
                    </a:gs>
                  </a:gsLst>
                  <a:lin scaled="0"/>
                </a:gradFill>
                <a:latin typeface="+mj-ea"/>
                <a:ea typeface="+mj-ea"/>
                <a:cs typeface="+mj-ea"/>
              </a:rPr>
              <a:t>察举制度的变迁</a:t>
            </a:r>
            <a:r>
              <a:rPr lang="zh-CN" altLang="en-US" sz="2400" b="1">
                <a:gradFill>
                  <a:gsLst>
                    <a:gs pos="0">
                      <a:srgbClr val="E30000"/>
                    </a:gs>
                    <a:gs pos="100000">
                      <a:srgbClr val="760303"/>
                    </a:gs>
                  </a:gsLst>
                  <a:lin scaled="0"/>
                </a:gradFill>
                <a:latin typeface="+mj-ea"/>
                <a:ea typeface="+mj-ea"/>
                <a:cs typeface="+mj-ea"/>
                <a:sym typeface="+mn-ea"/>
              </a:rPr>
              <a:t>变化并分析其原因</a:t>
            </a:r>
            <a:endParaRPr lang="zh-CN" altLang="en-US" sz="2400" b="1">
              <a:gradFill>
                <a:gsLst>
                  <a:gs pos="0">
                    <a:srgbClr val="E30000"/>
                  </a:gs>
                  <a:gs pos="100000">
                    <a:srgbClr val="760303"/>
                  </a:gs>
                </a:gsLst>
                <a:lin scaled="0"/>
              </a:gradFill>
              <a:latin typeface="+mj-ea"/>
              <a:ea typeface="+mj-ea"/>
              <a:cs typeface="+mj-ea"/>
            </a:endParaRPr>
          </a:p>
          <a:p>
            <a:pPr>
              <a:lnSpc>
                <a:spcPct val="120000"/>
              </a:lnSpc>
            </a:pPr>
            <a:r>
              <a:rPr lang="zh-CN" altLang="en-US" sz="2400">
                <a:latin typeface="+mj-ea"/>
                <a:ea typeface="+mj-ea"/>
                <a:cs typeface="+mj-ea"/>
              </a:rPr>
              <a:t>   </a:t>
            </a:r>
            <a:r>
              <a:rPr lang="zh-CN" altLang="en-US" sz="2400">
                <a:latin typeface="宋体" pitchFamily="2" charset="-122"/>
                <a:ea typeface="宋体" pitchFamily="2" charset="-122"/>
                <a:cs typeface="宋体" panose="02010600030101010101" pitchFamily="2" charset="-122"/>
              </a:rPr>
              <a:t> </a:t>
            </a:r>
            <a:r>
              <a:rPr lang="zh-CN" altLang="en-US" sz="2400">
                <a:solidFill>
                  <a:srgbClr val="000000"/>
                </a:solidFill>
                <a:effectLst/>
                <a:uFillTx/>
                <a:latin typeface="宋体" pitchFamily="2" charset="-122"/>
                <a:ea typeface="宋体" pitchFamily="2" charset="-122"/>
                <a:cs typeface="宋体" panose="02010600030101010101" pitchFamily="2" charset="-122"/>
              </a:rPr>
              <a:t>东汉时期，选官制度经发展而趋于严密，察举制度也相应地发生了一些变化。光武帝重申德行为首，这时候的主要特点是“以德取人”。到了东汉顺帝时，出现了“以文取人”的变化，即把某种专门知识的程序化考试，作为了认定官员资格的手段。后来阳嘉新制的产生，标志着“以德取人”和“以文取人”的并存，得到了进一步的发展和制度化。</a:t>
            </a:r>
          </a:p>
          <a:p>
            <a:pPr>
              <a:lnSpc>
                <a:spcPct val="120000"/>
              </a:lnSpc>
            </a:pPr>
            <a:r>
              <a:rPr lang="zh-CN" altLang="en-US" sz="2400">
                <a:solidFill>
                  <a:srgbClr val="000000"/>
                </a:solidFill>
                <a:effectLst/>
                <a:uFillTx/>
                <a:latin typeface="宋体" pitchFamily="2" charset="-122"/>
                <a:ea typeface="宋体" pitchFamily="2" charset="-122"/>
                <a:cs typeface="宋体" panose="02010600030101010101" pitchFamily="2" charset="-122"/>
              </a:rPr>
              <a:t>到了东汉末期，王朝和社会日益陷入深刻的矛盾之中，察举制度的实施也遇到了深刻的危机，出现了“以名取人”和“以族取人”的现象。“以名取人”即长官举荐要考虑到士人的名望，士人也着意于培养这种名望。“以族取人”，就是在举荐的时候，更加考虑到士人家族的名望，论族姓阀阅。这些都严重损害了察举的公平性，加速了东汉王朝的覆亡，两汉的察举制也随之瓦解。——摘编自阎步克《察举制度变迁史稿》</a:t>
            </a:r>
          </a:p>
          <a:p>
            <a:pPr>
              <a:lnSpc>
                <a:spcPct val="120000"/>
              </a:lnSpc>
            </a:pPr>
            <a:r>
              <a:rPr lang="zh-CN" altLang="en-US" sz="2400">
                <a:solidFill>
                  <a:srgbClr val="000000"/>
                </a:solidFill>
                <a:effectLst/>
                <a:uFillTx/>
                <a:latin typeface="宋体" pitchFamily="2" charset="-122"/>
                <a:ea typeface="宋体" pitchFamily="2" charset="-122"/>
                <a:cs typeface="宋体" panose="02010600030101010101" pitchFamily="2" charset="-122"/>
              </a:rPr>
              <a:t>变化：从“以德取人”到“以文取人”再到“以名取人”和“以族取人”。</a:t>
            </a:r>
          </a:p>
          <a:p>
            <a:pPr>
              <a:lnSpc>
                <a:spcPct val="120000"/>
              </a:lnSpc>
            </a:pPr>
            <a:r>
              <a:rPr lang="zh-CN" altLang="en-US" sz="2400">
                <a:solidFill>
                  <a:srgbClr val="000000"/>
                </a:solidFill>
                <a:effectLst/>
                <a:uFillTx/>
                <a:latin typeface="宋体" pitchFamily="2" charset="-122"/>
                <a:ea typeface="宋体" pitchFamily="2" charset="-122"/>
                <a:cs typeface="宋体" panose="02010600030101010101" pitchFamily="2" charset="-122"/>
              </a:rPr>
              <a:t>原因：①受儒家思想的影响；         ②社会危机的出现；</a:t>
            </a:r>
          </a:p>
          <a:p>
            <a:pPr>
              <a:lnSpc>
                <a:spcPct val="120000"/>
              </a:lnSpc>
            </a:pPr>
            <a:r>
              <a:rPr lang="zh-CN" altLang="en-US" sz="2400">
                <a:solidFill>
                  <a:srgbClr val="000000"/>
                </a:solidFill>
                <a:effectLst/>
                <a:uFillTx/>
                <a:latin typeface="宋体" pitchFamily="2" charset="-122"/>
                <a:ea typeface="宋体" pitchFamily="2" charset="-122"/>
                <a:cs typeface="宋体" panose="02010600030101010101" pitchFamily="2" charset="-122"/>
              </a:rPr>
              <a:t>③以察举制选拔人才的弊端；        ④豪强地主的发展和世家大族（士族）的崛起；</a:t>
            </a:r>
          </a:p>
          <a:p>
            <a:pPr>
              <a:lnSpc>
                <a:spcPct val="120000"/>
              </a:lnSpc>
            </a:pPr>
            <a:r>
              <a:rPr lang="zh-CN" altLang="en-US" sz="2400">
                <a:solidFill>
                  <a:srgbClr val="000000"/>
                </a:solidFill>
                <a:effectLst/>
                <a:uFillTx/>
                <a:latin typeface="宋体" pitchFamily="2" charset="-122"/>
                <a:ea typeface="宋体" pitchFamily="2" charset="-122"/>
                <a:cs typeface="宋体" panose="02010600030101010101" pitchFamily="2" charset="-122"/>
              </a:rPr>
              <a:t>⑤造纸术的发明和改进，推动文化教育的发展。</a:t>
            </a:r>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 name="Text Box 2"/>
          <p:cNvSpPr txBox="1">
            <a:spLocks noChangeArrowheads="1"/>
          </p:cNvSpPr>
          <p:nvPr/>
        </p:nvSpPr>
        <p:spPr bwMode="auto">
          <a:xfrm>
            <a:off x="4069633" y="751144"/>
            <a:ext cx="4537075" cy="579438"/>
          </a:xfrm>
          <a:prstGeom prst="rect">
            <a:avLst/>
          </a:prstGeom>
          <a:noFill/>
          <a:ln>
            <a:noFill/>
          </a:ln>
          <a:effectLst/>
          <a:extLst>
            <a:ext uri="{909E8E84-426E-40DD-AFC4-6F175D3DCCD1}">
              <a14:hiddenFill xmlns:a14="http://schemas.microsoft.com/office/drawing/2010/main">
                <a:gradFill rotWithShape="0">
                  <a:gsLst>
                    <a:gs pos="0">
                      <a:schemeClr val="accent2"/>
                    </a:gs>
                    <a:gs pos="100000">
                      <a:schemeClr val="accent2">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3200" b="1">
                <a:solidFill>
                  <a:schemeClr val="bg1"/>
                </a:solidFill>
              </a:rPr>
              <a:t>皇帝的烦恼之选官取才</a:t>
            </a:r>
            <a:endParaRPr lang="zh-CN" altLang="zh-CN" sz="3200" b="1">
              <a:solidFill>
                <a:schemeClr val="bg1"/>
              </a:solidFill>
            </a:endParaRPr>
          </a:p>
        </p:txBody>
      </p:sp>
      <p:sp>
        <p:nvSpPr>
          <p:cNvPr id="5" name="Text Box 3"/>
          <p:cNvSpPr txBox="1">
            <a:spLocks noChangeArrowheads="1"/>
          </p:cNvSpPr>
          <p:nvPr/>
        </p:nvSpPr>
        <p:spPr bwMode="auto">
          <a:xfrm>
            <a:off x="1982071" y="1759207"/>
            <a:ext cx="7705725" cy="519112"/>
          </a:xfrm>
          <a:prstGeom prst="rect">
            <a:avLst/>
          </a:prstGeom>
          <a:noFill/>
          <a:ln>
            <a:noFill/>
          </a:ln>
          <a:effectLst/>
          <a:extLst>
            <a:ext uri="{909E8E84-426E-40DD-AFC4-6F175D3DCCD1}">
              <a14:hiddenFill xmlns:a14="http://schemas.microsoft.com/office/drawing/2010/main">
                <a:gradFill rotWithShape="0">
                  <a:gsLst>
                    <a:gs pos="0">
                      <a:schemeClr val="accent2"/>
                    </a:gs>
                    <a:gs pos="100000">
                      <a:schemeClr val="accent2">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b="1">
                <a:solidFill>
                  <a:schemeClr val="accent1"/>
                </a:solidFill>
              </a:rPr>
              <a:t>  </a:t>
            </a:r>
            <a:r>
              <a:rPr lang="zh-CN" altLang="zh-CN" sz="2400" b="1">
                <a:solidFill>
                  <a:schemeClr val="accent1"/>
                </a:solidFill>
              </a:rPr>
              <a:t> </a:t>
            </a:r>
          </a:p>
        </p:txBody>
      </p:sp>
      <p:sp>
        <p:nvSpPr>
          <p:cNvPr id="6" name="Text Box 4"/>
          <p:cNvSpPr txBox="1">
            <a:spLocks noChangeArrowheads="1"/>
          </p:cNvSpPr>
          <p:nvPr/>
        </p:nvSpPr>
        <p:spPr bwMode="auto">
          <a:xfrm>
            <a:off x="182245" y="522605"/>
            <a:ext cx="12010390" cy="3969385"/>
          </a:xfrm>
          <a:prstGeom prst="rect">
            <a:avLst/>
          </a:prstGeom>
          <a:noFill/>
          <a:ln>
            <a:noFill/>
          </a:ln>
          <a:effectLst/>
          <a:extLst>
            <a:ext uri="{909E8E84-426E-40DD-AFC4-6F175D3DCCD1}">
              <a14:hiddenFill xmlns:a14="http://schemas.microsoft.com/office/drawing/2010/main">
                <a:gradFill rotWithShape="0">
                  <a:gsLst>
                    <a:gs pos="0">
                      <a:schemeClr val="accent2"/>
                    </a:gs>
                    <a:gs pos="100000">
                      <a:schemeClr val="accent2">
                        <a:gamma/>
                        <a:tint val="0"/>
                        <a:invGamma/>
                      </a:schemeClr>
                    </a:gs>
                  </a:gsLst>
                  <a:lin ang="54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800" b="1">
                <a:solidFill>
                  <a:srgbClr val="FF0000"/>
                </a:solidFill>
                <a:latin typeface="楷体_GB2312" pitchFamily="49" charset="-122"/>
                <a:ea typeface="楷体_GB2312" pitchFamily="49" charset="-122"/>
              </a:rPr>
              <a:t>    </a:t>
            </a:r>
            <a:r>
              <a:rPr lang="zh-CN" altLang="en-US" sz="2800" b="1">
                <a:solidFill>
                  <a:srgbClr val="FF0000"/>
                </a:solidFill>
                <a:latin typeface="楷体_GB2312" pitchFamily="49" charset="-122"/>
                <a:ea typeface="楷体_GB2312" pitchFamily="49" charset="-122"/>
              </a:rPr>
              <a:t>材料一：</a:t>
            </a:r>
            <a:r>
              <a:rPr lang="zh-CN" altLang="en-US" sz="2800" b="1">
                <a:latin typeface="楷体_GB2312" pitchFamily="49" charset="-122"/>
                <a:ea typeface="楷体_GB2312" pitchFamily="49" charset="-122"/>
              </a:rPr>
              <a:t>东汉顺帝六年，河南尹田歆掌握了察举六名孝廉的名额，当权的贵族勋戚争相请托，结果真正名士入选的只有一人，其他五人都是走后门入选的。</a:t>
            </a:r>
          </a:p>
          <a:p>
            <a:r>
              <a:rPr lang="zh-CN" altLang="en-US" sz="2800" b="1">
                <a:solidFill>
                  <a:srgbClr val="FF0000"/>
                </a:solidFill>
                <a:latin typeface="楷体_GB2312" pitchFamily="49" charset="-122"/>
                <a:ea typeface="楷体_GB2312" pitchFamily="49" charset="-122"/>
              </a:rPr>
              <a:t>    材料二：</a:t>
            </a:r>
            <a:r>
              <a:rPr lang="zh-CN" altLang="en-US" sz="2800" b="1">
                <a:latin typeface="楷体_GB2312" pitchFamily="49" charset="-122"/>
                <a:ea typeface="楷体_GB2312" pitchFamily="49" charset="-122"/>
              </a:rPr>
              <a:t>邓禹一家，凡公者</a:t>
            </a:r>
            <a:r>
              <a:rPr lang="en-US" altLang="zh-CN" sz="2800" b="1">
                <a:latin typeface="楷体_GB2312" pitchFamily="49" charset="-122"/>
                <a:ea typeface="楷体_GB2312" pitchFamily="49" charset="-122"/>
              </a:rPr>
              <a:t>2</a:t>
            </a:r>
            <a:r>
              <a:rPr lang="zh-CN" altLang="en-US" sz="2800" b="1">
                <a:latin typeface="楷体_GB2312" pitchFamily="49" charset="-122"/>
                <a:ea typeface="楷体_GB2312" pitchFamily="49" charset="-122"/>
              </a:rPr>
              <a:t>人，侯</a:t>
            </a:r>
            <a:r>
              <a:rPr lang="en-US" altLang="zh-CN" sz="2800" b="1">
                <a:latin typeface="楷体_GB2312" pitchFamily="49" charset="-122"/>
                <a:ea typeface="楷体_GB2312" pitchFamily="49" charset="-122"/>
              </a:rPr>
              <a:t>29</a:t>
            </a:r>
            <a:r>
              <a:rPr lang="zh-CN" altLang="en-US" sz="2800" b="1">
                <a:latin typeface="楷体_GB2312" pitchFamily="49" charset="-122"/>
                <a:ea typeface="楷体_GB2312" pitchFamily="49" charset="-122"/>
              </a:rPr>
              <a:t>人，大将军以下</a:t>
            </a:r>
            <a:r>
              <a:rPr lang="en-US" altLang="zh-CN" sz="2800" b="1">
                <a:latin typeface="楷体_GB2312" pitchFamily="49" charset="-122"/>
                <a:ea typeface="楷体_GB2312" pitchFamily="49" charset="-122"/>
              </a:rPr>
              <a:t>13</a:t>
            </a:r>
            <a:r>
              <a:rPr lang="zh-CN" altLang="en-US" sz="2800" b="1">
                <a:latin typeface="楷体_GB2312" pitchFamily="49" charset="-122"/>
                <a:ea typeface="楷体_GB2312" pitchFamily="49" charset="-122"/>
              </a:rPr>
              <a:t>人，中二千石</a:t>
            </a:r>
            <a:r>
              <a:rPr lang="en-US" altLang="zh-CN" sz="2800" b="1">
                <a:latin typeface="楷体_GB2312" pitchFamily="49" charset="-122"/>
                <a:ea typeface="楷体_GB2312" pitchFamily="49" charset="-122"/>
              </a:rPr>
              <a:t>14</a:t>
            </a:r>
            <a:r>
              <a:rPr lang="zh-CN" altLang="en-US" sz="2800" b="1">
                <a:latin typeface="楷体_GB2312" pitchFamily="49" charset="-122"/>
                <a:ea typeface="楷体_GB2312" pitchFamily="49" charset="-122"/>
              </a:rPr>
              <a:t>人，州郡长官</a:t>
            </a:r>
            <a:r>
              <a:rPr lang="en-US" altLang="zh-CN" sz="2800" b="1">
                <a:latin typeface="楷体_GB2312" pitchFamily="49" charset="-122"/>
                <a:ea typeface="楷体_GB2312" pitchFamily="49" charset="-122"/>
              </a:rPr>
              <a:t>48</a:t>
            </a:r>
            <a:r>
              <a:rPr lang="zh-CN" altLang="en-US" sz="2800" b="1">
                <a:latin typeface="楷体_GB2312" pitchFamily="49" charset="-122"/>
                <a:ea typeface="楷体_GB2312" pitchFamily="49" charset="-122"/>
              </a:rPr>
              <a:t>人，其余官职不可胜数。弘农杨氏四世为三公，汝南袁氏则四世五公。</a:t>
            </a:r>
          </a:p>
          <a:p>
            <a:r>
              <a:rPr lang="zh-CN" altLang="en-US" sz="2800" b="1">
                <a:solidFill>
                  <a:srgbClr val="FF0000"/>
                </a:solidFill>
                <a:latin typeface="楷体_GB2312" pitchFamily="49" charset="-122"/>
                <a:ea typeface="楷体_GB2312" pitchFamily="49" charset="-122"/>
              </a:rPr>
              <a:t>    材料三：</a:t>
            </a:r>
            <a:r>
              <a:rPr lang="zh-CN" altLang="en-US" sz="2800" b="1">
                <a:latin typeface="楷体_GB2312" pitchFamily="49" charset="-122"/>
                <a:ea typeface="楷体_GB2312" pitchFamily="49" charset="-122"/>
              </a:rPr>
              <a:t>举秀才，不知书。察孝廉，父别居。寒素清白浊如泥，高第良将怯如鸡。</a:t>
            </a:r>
          </a:p>
          <a:p>
            <a:r>
              <a:rPr lang="zh-CN" altLang="en-US" sz="2800" b="1">
                <a:solidFill>
                  <a:srgbClr val="0000CC"/>
                </a:solidFill>
                <a:latin typeface="楷体_GB2312" pitchFamily="49" charset="-122"/>
                <a:ea typeface="楷体_GB2312" pitchFamily="49" charset="-122"/>
              </a:rPr>
              <a:t>      通过材料大家谈谈</a:t>
            </a:r>
            <a:r>
              <a:rPr lang="zh-CN" altLang="en-US" sz="2800" b="1">
                <a:solidFill>
                  <a:srgbClr val="FF0000"/>
                </a:solidFill>
                <a:latin typeface="楷体_GB2312" pitchFamily="49" charset="-122"/>
                <a:ea typeface="楷体_GB2312" pitchFamily="49" charset="-122"/>
              </a:rPr>
              <a:t>察举制</a:t>
            </a:r>
            <a:r>
              <a:rPr lang="zh-CN" altLang="en-US" sz="2800" b="1">
                <a:solidFill>
                  <a:srgbClr val="0000CC"/>
                </a:solidFill>
                <a:latin typeface="楷体_GB2312" pitchFamily="49" charset="-122"/>
                <a:ea typeface="楷体_GB2312" pitchFamily="49" charset="-122"/>
              </a:rPr>
              <a:t>有哪些缺点？</a:t>
            </a:r>
          </a:p>
        </p:txBody>
      </p:sp>
      <p:sp>
        <p:nvSpPr>
          <p:cNvPr id="7" name="Text Box 5"/>
          <p:cNvSpPr txBox="1">
            <a:spLocks noChangeArrowheads="1"/>
          </p:cNvSpPr>
          <p:nvPr/>
        </p:nvSpPr>
        <p:spPr bwMode="auto">
          <a:xfrm>
            <a:off x="443865" y="4686300"/>
            <a:ext cx="7360920" cy="181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800" b="1"/>
              <a:t>1)</a:t>
            </a:r>
            <a:r>
              <a:rPr lang="zh-CN" altLang="en-US" sz="2800" b="1"/>
              <a:t>容易任人唯亲</a:t>
            </a:r>
          </a:p>
          <a:p>
            <a:pPr>
              <a:spcBef>
                <a:spcPct val="50000"/>
              </a:spcBef>
            </a:pPr>
            <a:r>
              <a:rPr lang="en-US" altLang="zh-CN" sz="2800" b="1"/>
              <a:t>2)</a:t>
            </a:r>
            <a:r>
              <a:rPr lang="zh-CN" altLang="en-US" sz="2800" b="1"/>
              <a:t>操纵在世家大族手中</a:t>
            </a:r>
          </a:p>
          <a:p>
            <a:pPr>
              <a:spcBef>
                <a:spcPct val="50000"/>
              </a:spcBef>
            </a:pPr>
            <a:r>
              <a:rPr lang="en-US" altLang="zh-CN" sz="2800" b="1"/>
              <a:t>3)</a:t>
            </a:r>
            <a:r>
              <a:rPr lang="zh-CN" altLang="en-US" sz="2800" b="1"/>
              <a:t>难以选拔到真正的人才</a:t>
            </a:r>
          </a:p>
        </p:txBody>
      </p:sp>
      <p:sp>
        <p:nvSpPr>
          <p:cNvPr id="8" name="矩形 7"/>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a:ea typeface="宋体" pitchFamily="2" charset="-122"/>
                <a:cs typeface="Times New Roman" panose="02020603050405020304" charset="0"/>
              </a:rPr>
              <a:t>【</a:t>
            </a:r>
            <a:r>
              <a:rPr lang="zh-CN" altLang="en-US" sz="2800" b="1" kern="100" smtClean="0">
                <a:solidFill>
                  <a:srgbClr val="000000"/>
                </a:solidFill>
                <a:latin typeface="Calibri"/>
                <a:ea typeface="宋体" pitchFamily="2" charset="-122"/>
                <a:cs typeface="Times New Roman" panose="02020603050405020304" charset="0"/>
              </a:rPr>
              <a:t>课堂</a:t>
            </a:r>
            <a:r>
              <a:rPr lang="zh-CN" altLang="en-US" sz="2800" b="1" kern="100">
                <a:solidFill>
                  <a:srgbClr val="000000"/>
                </a:solidFill>
                <a:latin typeface="Calibri"/>
                <a:ea typeface="宋体" pitchFamily="2" charset="-122"/>
                <a:cs typeface="Times New Roman" panose="02020603050405020304" charset="0"/>
              </a:rPr>
              <a:t>探究</a:t>
            </a:r>
            <a:r>
              <a:rPr lang="zh-CN" altLang="zh-CN" sz="2800" b="1" kern="100" smtClean="0">
                <a:solidFill>
                  <a:srgbClr val="000000"/>
                </a:solidFill>
                <a:latin typeface="Calibri"/>
                <a:ea typeface="宋体" pitchFamily="2" charset="-122"/>
                <a:cs typeface="Times New Roman" panose="02020603050405020304" charset="0"/>
              </a:rPr>
              <a:t>】</a:t>
            </a:r>
            <a:endParaRPr lang="zh-CN" altLang="zh-CN" sz="2000" kern="100">
              <a:effectLst/>
              <a:latin typeface="Calibri"/>
              <a:ea typeface="宋体" pitchFamily="2"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 name="文本框 3"/>
          <p:cNvSpPr txBox="1"/>
          <p:nvPr/>
        </p:nvSpPr>
        <p:spPr>
          <a:xfrm>
            <a:off x="347345" y="144145"/>
            <a:ext cx="10965815" cy="583565"/>
          </a:xfrm>
          <a:prstGeom prst="rect">
            <a:avLst/>
          </a:prstGeom>
          <a:noFill/>
        </p:spPr>
        <p:txBody>
          <a:bodyPr wrap="square" rtlCol="0" anchor="t">
            <a:spAutoFit/>
          </a:bodyPr>
          <a:lstStyle/>
          <a:p>
            <a:r>
              <a:rPr lang="en-US" altLang="zh-CN" sz="3200" b="1">
                <a:solidFill>
                  <a:srgbClr val="000000"/>
                </a:solidFill>
                <a:uFillTx/>
                <a:latin typeface="宋体" pitchFamily="2" charset="-122"/>
                <a:ea typeface="宋体" pitchFamily="2" charset="-122"/>
                <a:cs typeface="宋体" panose="02010600030101010101" pitchFamily="2" charset="-122"/>
              </a:rPr>
              <a:t>(</a:t>
            </a:r>
            <a:r>
              <a:rPr lang="zh-CN" altLang="en-US" sz="3200" b="1">
                <a:solidFill>
                  <a:srgbClr val="000000"/>
                </a:solidFill>
                <a:uFillTx/>
                <a:latin typeface="宋体" pitchFamily="2" charset="-122"/>
                <a:ea typeface="宋体" pitchFamily="2" charset="-122"/>
                <a:cs typeface="宋体" panose="02010600030101010101" pitchFamily="2" charset="-122"/>
              </a:rPr>
              <a:t>三</a:t>
            </a:r>
            <a:r>
              <a:rPr lang="en-US" altLang="zh-CN" sz="3200" b="1">
                <a:solidFill>
                  <a:srgbClr val="000000"/>
                </a:solidFill>
                <a:uFillTx/>
                <a:latin typeface="宋体" pitchFamily="2" charset="-122"/>
                <a:ea typeface="宋体" pitchFamily="2" charset="-122"/>
                <a:cs typeface="宋体" panose="02010600030101010101" pitchFamily="2" charset="-122"/>
              </a:rPr>
              <a:t>)</a:t>
            </a:r>
            <a:r>
              <a:rPr lang="zh-CN" altLang="en-US" sz="3200" b="1">
                <a:solidFill>
                  <a:srgbClr val="000000"/>
                </a:solidFill>
                <a:uFillTx/>
                <a:latin typeface="宋体" pitchFamily="2" charset="-122"/>
                <a:ea typeface="宋体" pitchFamily="2" charset="-122"/>
                <a:cs typeface="宋体" panose="02010600030101010101" pitchFamily="2" charset="-122"/>
              </a:rPr>
              <a:t>汉魏晋南北朝，实行九品中正制</a:t>
            </a:r>
          </a:p>
        </p:txBody>
      </p:sp>
      <p:sp>
        <p:nvSpPr>
          <p:cNvPr id="9" name="圆角矩形 8"/>
          <p:cNvSpPr/>
          <p:nvPr/>
        </p:nvSpPr>
        <p:spPr>
          <a:xfrm>
            <a:off x="147320" y="889000"/>
            <a:ext cx="12044045" cy="5376545"/>
          </a:xfrm>
          <a:prstGeom prst="round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r>
              <a:rPr lang="zh-CN" altLang="en-US" sz="2400" b="1">
                <a:solidFill>
                  <a:srgbClr val="000000"/>
                </a:solidFill>
                <a:latin typeface="宋体" pitchFamily="2" charset="-122"/>
                <a:ea typeface="宋体" pitchFamily="2" charset="-122"/>
                <a:cs typeface="宋体" panose="02010600030101010101" pitchFamily="2" charset="-122"/>
              </a:rPr>
              <a:t>背景</a:t>
            </a:r>
            <a:r>
              <a:rPr lang="zh-CN" altLang="en-US" sz="2400">
                <a:solidFill>
                  <a:srgbClr val="000000"/>
                </a:solidFill>
                <a:latin typeface="宋体" pitchFamily="2" charset="-122"/>
                <a:ea typeface="宋体" pitchFamily="2" charset="-122"/>
                <a:cs typeface="宋体" panose="02010600030101010101" pitchFamily="2" charset="-122"/>
              </a:rPr>
              <a:t>：汉末动乱，豪强名士控制了地方选人权。</a:t>
            </a:r>
          </a:p>
          <a:p>
            <a:pPr indent="457200" algn="l" fontAlgn="auto">
              <a:lnSpc>
                <a:spcPct val="140000"/>
              </a:lnSpc>
            </a:pPr>
            <a:r>
              <a:rPr lang="zh-CN" altLang="en-US" sz="2400" b="1">
                <a:solidFill>
                  <a:srgbClr val="000000"/>
                </a:solidFill>
                <a:latin typeface="宋体" pitchFamily="2" charset="-122"/>
                <a:ea typeface="宋体" pitchFamily="2" charset="-122"/>
                <a:cs typeface="宋体" panose="02010600030101010101" pitchFamily="2" charset="-122"/>
              </a:rPr>
              <a:t>开始</a:t>
            </a:r>
            <a:r>
              <a:rPr lang="zh-CN" altLang="en-US" sz="2400">
                <a:solidFill>
                  <a:srgbClr val="000000"/>
                </a:solidFill>
                <a:latin typeface="宋体" pitchFamily="2" charset="-122"/>
                <a:ea typeface="宋体" pitchFamily="2" charset="-122"/>
                <a:cs typeface="宋体" panose="02010600030101010101" pitchFamily="2" charset="-122"/>
              </a:rPr>
              <a:t>：220年，魏王曹丕开始推行</a:t>
            </a:r>
          </a:p>
          <a:p>
            <a:pPr indent="457200" algn="l" fontAlgn="auto">
              <a:lnSpc>
                <a:spcPct val="140000"/>
              </a:lnSpc>
            </a:pPr>
            <a:r>
              <a:rPr lang="zh-CN" altLang="en-US" sz="2400" b="1">
                <a:solidFill>
                  <a:srgbClr val="000000"/>
                </a:solidFill>
                <a:latin typeface="宋体" pitchFamily="2" charset="-122"/>
                <a:ea typeface="宋体" pitchFamily="2" charset="-122"/>
                <a:cs typeface="宋体" panose="02010600030101010101" pitchFamily="2" charset="-122"/>
              </a:rPr>
              <a:t>含义</a:t>
            </a:r>
            <a:r>
              <a:rPr lang="en-US" altLang="zh-CN" sz="2400">
                <a:solidFill>
                  <a:srgbClr val="000000"/>
                </a:solidFill>
                <a:latin typeface="宋体" pitchFamily="2" charset="-122"/>
                <a:ea typeface="宋体" pitchFamily="2" charset="-122"/>
                <a:cs typeface="宋体" panose="02010600030101010101" pitchFamily="2" charset="-122"/>
              </a:rPr>
              <a:t>:由品评官评定人才优劣，然后授官的制度</a:t>
            </a:r>
          </a:p>
          <a:p>
            <a:pPr indent="457200" algn="l" fontAlgn="auto">
              <a:lnSpc>
                <a:spcPct val="140000"/>
              </a:lnSpc>
            </a:pPr>
            <a:r>
              <a:rPr lang="en-US" altLang="zh-CN" sz="2400">
                <a:solidFill>
                  <a:srgbClr val="000000"/>
                </a:solidFill>
                <a:latin typeface="宋体" pitchFamily="2" charset="-122"/>
                <a:ea typeface="宋体" pitchFamily="2" charset="-122"/>
                <a:cs typeface="宋体" panose="02010600030101010101" pitchFamily="2" charset="-122"/>
              </a:rPr>
              <a:t>在各州、郡设置大中正、</a:t>
            </a:r>
            <a:r>
              <a:rPr lang="en-US" altLang="zh-CN" sz="2400" b="1">
                <a:solidFill>
                  <a:srgbClr val="000000"/>
                </a:solidFill>
                <a:latin typeface="宋体" pitchFamily="2" charset="-122"/>
                <a:ea typeface="宋体" pitchFamily="2" charset="-122"/>
                <a:cs typeface="宋体" panose="02010600030101010101" pitchFamily="2" charset="-122"/>
              </a:rPr>
              <a:t>中 正</a:t>
            </a:r>
            <a:r>
              <a:rPr lang="en-US" altLang="zh-CN" sz="2400">
                <a:solidFill>
                  <a:srgbClr val="000000"/>
                </a:solidFill>
                <a:latin typeface="宋体" pitchFamily="2" charset="-122"/>
                <a:ea typeface="宋体" pitchFamily="2" charset="-122"/>
                <a:cs typeface="宋体" panose="02010600030101010101" pitchFamily="2" charset="-122"/>
              </a:rPr>
              <a:t>，由本籍在中央任高官的人担任，中正根据家世、道 德和才能评定州、郡士人的资品，分为九等(</a:t>
            </a:r>
            <a:r>
              <a:rPr lang="zh-CN" altLang="en-US" sz="2400">
                <a:solidFill>
                  <a:srgbClr val="000000"/>
                </a:solidFill>
                <a:latin typeface="宋体" pitchFamily="2" charset="-122"/>
                <a:ea typeface="宋体" pitchFamily="2" charset="-122"/>
                <a:cs typeface="宋体" panose="02010600030101010101" pitchFamily="2" charset="-122"/>
              </a:rPr>
              <a:t>上 中下乘以上 中下</a:t>
            </a:r>
            <a:r>
              <a:rPr lang="en-US" altLang="zh-CN" sz="2400">
                <a:solidFill>
                  <a:srgbClr val="000000"/>
                </a:solidFill>
                <a:latin typeface="宋体" pitchFamily="2" charset="-122"/>
                <a:ea typeface="宋体" pitchFamily="2" charset="-122"/>
                <a:cs typeface="宋体" panose="02010600030101010101" pitchFamily="2" charset="-122"/>
              </a:rPr>
              <a:t>)，写出评语, 称为“状”。获得资品的士人，由吏部授官。</a:t>
            </a:r>
          </a:p>
          <a:p>
            <a:pPr indent="457200" algn="l" fontAlgn="auto">
              <a:lnSpc>
                <a:spcPct val="140000"/>
              </a:lnSpc>
            </a:pPr>
            <a:r>
              <a:rPr lang="zh-CN" altLang="en-US" sz="2400" b="1">
                <a:solidFill>
                  <a:srgbClr val="000000"/>
                </a:solidFill>
                <a:latin typeface="宋体" pitchFamily="2" charset="-122"/>
                <a:ea typeface="宋体" pitchFamily="2" charset="-122"/>
                <a:cs typeface="宋体" panose="02010600030101010101" pitchFamily="2" charset="-122"/>
              </a:rPr>
              <a:t>特点</a:t>
            </a:r>
            <a:r>
              <a:rPr lang="en-US" altLang="zh-CN" sz="2400" b="1">
                <a:solidFill>
                  <a:srgbClr val="000000"/>
                </a:solidFill>
                <a:latin typeface="宋体" pitchFamily="2" charset="-122"/>
                <a:ea typeface="宋体" pitchFamily="2" charset="-122"/>
                <a:cs typeface="宋体" panose="02010600030101010101" pitchFamily="2" charset="-122"/>
              </a:rPr>
              <a:t>:</a:t>
            </a:r>
            <a:r>
              <a:rPr lang="en-US" altLang="zh-CN" sz="2400">
                <a:solidFill>
                  <a:srgbClr val="000000"/>
                </a:solidFill>
                <a:latin typeface="宋体" pitchFamily="2" charset="-122"/>
                <a:ea typeface="宋体" pitchFamily="2" charset="-122"/>
                <a:cs typeface="宋体" panose="02010600030101010101" pitchFamily="2" charset="-122"/>
              </a:rPr>
              <a:t>逐渐成为维护士族特权的工具</a:t>
            </a:r>
          </a:p>
          <a:p>
            <a:pPr indent="457200" algn="l" fontAlgn="auto">
              <a:lnSpc>
                <a:spcPct val="140000"/>
              </a:lnSpc>
            </a:pPr>
            <a:r>
              <a:rPr lang="zh-CN" altLang="en-US" sz="2400" b="1">
                <a:solidFill>
                  <a:srgbClr val="000000"/>
                </a:solidFill>
                <a:latin typeface="宋体" pitchFamily="2" charset="-122"/>
                <a:ea typeface="宋体" pitchFamily="2" charset="-122"/>
                <a:cs typeface="宋体" panose="02010600030101010101" pitchFamily="2" charset="-122"/>
              </a:rPr>
              <a:t>标准：</a:t>
            </a:r>
            <a:r>
              <a:rPr lang="zh-CN" altLang="en-US" sz="2400">
                <a:solidFill>
                  <a:srgbClr val="000000"/>
                </a:solidFill>
                <a:latin typeface="宋体" pitchFamily="2" charset="-122"/>
                <a:ea typeface="宋体" pitchFamily="2" charset="-122"/>
                <a:cs typeface="宋体" panose="02010600030101010101" pitchFamily="2" charset="-122"/>
              </a:rPr>
              <a:t>家世、道德和才能→只看家世。   </a:t>
            </a:r>
          </a:p>
          <a:p>
            <a:pPr indent="457200" algn="l" fontAlgn="auto">
              <a:lnSpc>
                <a:spcPct val="140000"/>
              </a:lnSpc>
            </a:pPr>
            <a:r>
              <a:rPr lang="zh-CN" altLang="en-US" sz="2400" b="1">
                <a:solidFill>
                  <a:srgbClr val="000000"/>
                </a:solidFill>
                <a:latin typeface="宋体" pitchFamily="2" charset="-122"/>
                <a:ea typeface="宋体" pitchFamily="2" charset="-122"/>
                <a:cs typeface="宋体" panose="02010600030101010101" pitchFamily="2" charset="-122"/>
              </a:rPr>
              <a:t>评价</a:t>
            </a:r>
            <a:r>
              <a:rPr lang="zh-CN" altLang="en-US" sz="2400">
                <a:solidFill>
                  <a:srgbClr val="000000"/>
                </a:solidFill>
                <a:latin typeface="宋体" pitchFamily="2" charset="-122"/>
                <a:ea typeface="宋体" pitchFamily="2" charset="-122"/>
                <a:cs typeface="宋体" panose="02010600030101010101" pitchFamily="2" charset="-122"/>
              </a:rPr>
              <a:t>：将选官权收中央，加强了中央集权；后来门阀士族垄断用人权，形成“上品无寒门，下品无势族”的局面。</a:t>
            </a: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8" name="文本框 7"/>
          <p:cNvSpPr txBox="1"/>
          <p:nvPr/>
        </p:nvSpPr>
        <p:spPr>
          <a:xfrm>
            <a:off x="0" y="-78105"/>
            <a:ext cx="12110085" cy="5367020"/>
          </a:xfrm>
          <a:prstGeom prst="rect">
            <a:avLst/>
          </a:prstGeom>
          <a:noFill/>
          <a:ln w="12700" cmpd="sng">
            <a:solidFill>
              <a:srgbClr val="C00000"/>
            </a:solidFill>
            <a:prstDash val="sysDot"/>
          </a:ln>
        </p:spPr>
        <p:txBody>
          <a:bodyPr wrap="square" rtlCol="0" anchor="t">
            <a:spAutoFit/>
          </a:bodyPr>
          <a:lstStyle/>
          <a:p>
            <a:pPr>
              <a:lnSpc>
                <a:spcPct val="130000"/>
              </a:lnSpc>
            </a:pPr>
            <a:r>
              <a:rPr lang="zh-CN" altLang="en-US" sz="2400" b="1">
                <a:solidFill>
                  <a:srgbClr val="FF0000"/>
                </a:solidFill>
                <a:latin typeface="宋体" pitchFamily="2" charset="-122"/>
                <a:ea typeface="宋体" pitchFamily="2" charset="-122"/>
                <a:cs typeface="宋体" panose="02010600030101010101" pitchFamily="2" charset="-122"/>
              </a:rPr>
              <a:t>思考：</a:t>
            </a:r>
            <a:r>
              <a:rPr lang="zh-CN" altLang="en-US" sz="2400" b="1">
                <a:solidFill>
                  <a:srgbClr val="FF0000"/>
                </a:solidFill>
                <a:latin typeface="宋体" pitchFamily="2" charset="-122"/>
                <a:ea typeface="宋体" pitchFamily="2" charset="-122"/>
                <a:cs typeface="宋体" panose="02010600030101010101" pitchFamily="2" charset="-122"/>
                <a:sym typeface="+mn-ea"/>
              </a:rPr>
              <a:t>九品中正制实行的作用和影响</a:t>
            </a:r>
          </a:p>
          <a:p>
            <a:pPr>
              <a:lnSpc>
                <a:spcPct val="130000"/>
              </a:lnSpc>
            </a:pPr>
            <a:r>
              <a:rPr lang="zh-CN" altLang="en-US" sz="2400">
                <a:latin typeface="宋体" pitchFamily="2" charset="-122"/>
                <a:ea typeface="宋体" pitchFamily="2" charset="-122"/>
                <a:cs typeface="宋体" panose="02010600030101010101" pitchFamily="2" charset="-122"/>
                <a:sym typeface="+mn-ea"/>
              </a:rPr>
              <a:t>   </a:t>
            </a:r>
            <a:r>
              <a:rPr lang="zh-CN" altLang="en-US" sz="2400">
                <a:solidFill>
                  <a:srgbClr val="000000"/>
                </a:solidFill>
                <a:latin typeface="宋体" pitchFamily="2" charset="-122"/>
                <a:ea typeface="宋体" pitchFamily="2" charset="-122"/>
                <a:cs typeface="宋体" panose="02010600030101010101" pitchFamily="2" charset="-122"/>
              </a:rPr>
              <a:t>九品之制，初因后汉建安（汉献帝年号之一，196—220年）中，天下兴兵，衣冠士族多离于本土，欲征源流，遽难委悉。魏氏革命，州郡县俱置大小中正，各以本处人任诸府公卿及台省郎吏，有德充才盛者为之，区别所管人物，定为九等。……是以吏部不能审定核天下人才士庶，故委中正铨第等级，凭之授受，谓免乖戾（不合情理），及法弊也，唯能知其阀阅，非复辨其贤愚。所以刘毅（注：西晋当权人物）云：上品无寒门下，品无势族。南朝至于梁、陈，北朝至于周、隋，选举之法虽互相损益，而九品及中正至开皇中方罢。——［唐］杜佑《通典》卷一四《选举典》</a:t>
            </a:r>
          </a:p>
          <a:p>
            <a:pPr>
              <a:lnSpc>
                <a:spcPct val="130000"/>
              </a:lnSpc>
            </a:pPr>
            <a:r>
              <a:rPr lang="zh-CN" altLang="en-US" sz="2400" b="1">
                <a:solidFill>
                  <a:srgbClr val="000000"/>
                </a:solidFill>
                <a:latin typeface="宋体" pitchFamily="2" charset="-122"/>
                <a:ea typeface="宋体" pitchFamily="2" charset="-122"/>
                <a:cs typeface="宋体" panose="02010600030101010101" pitchFamily="2" charset="-122"/>
              </a:rPr>
              <a:t> 影响</a:t>
            </a:r>
            <a:r>
              <a:rPr lang="en-US" altLang="zh-CN" sz="2400">
                <a:solidFill>
                  <a:srgbClr val="000000"/>
                </a:solidFill>
                <a:latin typeface="宋体" pitchFamily="2" charset="-122"/>
                <a:ea typeface="宋体" pitchFamily="2" charset="-122"/>
                <a:cs typeface="宋体" panose="02010600030101010101" pitchFamily="2" charset="-122"/>
              </a:rPr>
              <a:t>:</a:t>
            </a:r>
            <a:r>
              <a:rPr lang="zh-CN" altLang="en-US" sz="2400">
                <a:solidFill>
                  <a:srgbClr val="000000"/>
                </a:solidFill>
                <a:latin typeface="宋体" pitchFamily="2" charset="-122"/>
                <a:ea typeface="宋体" pitchFamily="2" charset="-122"/>
                <a:cs typeface="宋体" panose="02010600030101010101" pitchFamily="2" charset="-122"/>
              </a:rPr>
              <a:t>九品中正制实行前期（魏至晋），中正官任人得宜，以才品人，加强了中央集权；后期随着门阀士族势力的发展，中正选人只看家世，逐渐形成“上品无寒门，下品无势族”的用人局面。</a:t>
            </a:r>
          </a:p>
        </p:txBody>
      </p:sp>
      <p:sp>
        <p:nvSpPr>
          <p:cNvPr id="18" name="文本框 17"/>
          <p:cNvSpPr txBox="1"/>
          <p:nvPr/>
        </p:nvSpPr>
        <p:spPr>
          <a:xfrm>
            <a:off x="106680" y="5185410"/>
            <a:ext cx="11515090" cy="1291590"/>
          </a:xfrm>
          <a:prstGeom prst="rect">
            <a:avLst/>
          </a:prstGeom>
          <a:solidFill>
            <a:schemeClr val="accent6">
              <a:lumMod val="20000"/>
              <a:lumOff val="80000"/>
            </a:schemeClr>
          </a:solidFill>
          <a:ln w="12700" cmpd="sng">
            <a:solidFill>
              <a:schemeClr val="accent1">
                <a:shade val="50000"/>
              </a:schemeClr>
            </a:solidFill>
            <a:prstDash val="sysDot"/>
          </a:ln>
        </p:spPr>
        <p:txBody>
          <a:bodyPr wrap="square" rtlCol="0" anchor="t">
            <a:spAutoFit/>
          </a:bodyPr>
          <a:lstStyle/>
          <a:p>
            <a:pPr>
              <a:lnSpc>
                <a:spcPct val="130000"/>
              </a:lnSpc>
            </a:pPr>
            <a:r>
              <a:rPr lang="zh-CN" altLang="en-US" sz="2000" b="1">
                <a:gradFill>
                  <a:gsLst>
                    <a:gs pos="0">
                      <a:srgbClr val="E30000"/>
                    </a:gs>
                    <a:gs pos="100000">
                      <a:srgbClr val="760303"/>
                    </a:gs>
                  </a:gsLst>
                  <a:lin scaled="0"/>
                </a:gradFill>
                <a:latin typeface="宋体" pitchFamily="2" charset="-122"/>
                <a:ea typeface="宋体" pitchFamily="2" charset="-122"/>
                <a:cs typeface="宋体" panose="02010600030101010101" pitchFamily="2" charset="-122"/>
              </a:rPr>
              <a:t>思考</a:t>
            </a:r>
            <a:r>
              <a:rPr lang="en-US" altLang="zh-CN" sz="2000" b="1">
                <a:gradFill>
                  <a:gsLst>
                    <a:gs pos="0">
                      <a:srgbClr val="E30000"/>
                    </a:gs>
                    <a:gs pos="100000">
                      <a:srgbClr val="760303"/>
                    </a:gs>
                  </a:gsLst>
                  <a:lin scaled="0"/>
                </a:gradFill>
                <a:latin typeface="宋体" pitchFamily="2" charset="-122"/>
                <a:ea typeface="宋体" pitchFamily="2" charset="-122"/>
                <a:cs typeface="宋体" panose="02010600030101010101" pitchFamily="2" charset="-122"/>
              </a:rPr>
              <a:t>:</a:t>
            </a:r>
            <a:r>
              <a:rPr lang="zh-CN" altLang="en-US" sz="2000" b="1">
                <a:gradFill>
                  <a:gsLst>
                    <a:gs pos="0">
                      <a:srgbClr val="E30000"/>
                    </a:gs>
                    <a:gs pos="100000">
                      <a:srgbClr val="760303"/>
                    </a:gs>
                  </a:gsLst>
                  <a:lin scaled="0"/>
                </a:gradFill>
                <a:latin typeface="宋体" pitchFamily="2" charset="-122"/>
                <a:ea typeface="宋体" pitchFamily="2" charset="-122"/>
                <a:cs typeface="宋体" panose="02010600030101010101" pitchFamily="2" charset="-122"/>
              </a:rPr>
              <a:t>影响秦汉至魏晋时期官员选拔制度的主要因素有哪些？</a:t>
            </a:r>
          </a:p>
          <a:p>
            <a:pPr>
              <a:lnSpc>
                <a:spcPct val="130000"/>
              </a:lnSpc>
            </a:pPr>
            <a:r>
              <a:rPr lang="zh-CN" altLang="en-US" sz="2000">
                <a:latin typeface="宋体" pitchFamily="2" charset="-122"/>
                <a:ea typeface="宋体" pitchFamily="2" charset="-122"/>
                <a:cs typeface="宋体" panose="02010600030101010101" pitchFamily="2" charset="-122"/>
              </a:rPr>
              <a:t>⑴生产方式的变化和贵族政治的衰落；    ⑵统治者对治理人才的需求和加强中央集权的政治需要；</a:t>
            </a:r>
          </a:p>
          <a:p>
            <a:pPr>
              <a:lnSpc>
                <a:spcPct val="130000"/>
              </a:lnSpc>
            </a:pPr>
            <a:r>
              <a:rPr lang="zh-CN" altLang="en-US" sz="2000">
                <a:latin typeface="宋体" pitchFamily="2" charset="-122"/>
                <a:ea typeface="宋体" pitchFamily="2" charset="-122"/>
                <a:cs typeface="宋体" panose="02010600030101010101" pitchFamily="2" charset="-122"/>
              </a:rPr>
              <a:t>⑶尚贤思想的兴起发展；                ⑷豪强地主势力的发展等。</a:t>
            </a: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1390015" y="182245"/>
            <a:ext cx="6981825" cy="657860"/>
          </a:xfrm>
          <a:prstGeom prst="flowChartProcess">
            <a:avLst/>
          </a:prstGeom>
          <a:ln>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0000"/>
                </a:solidFill>
                <a:effectLst/>
                <a:uFillTx/>
              </a:rPr>
              <a:t>秦汉至魏晋时期的官员选拔与管理</a:t>
            </a:r>
          </a:p>
        </p:txBody>
      </p:sp>
      <p:graphicFrame>
        <p:nvGraphicFramePr>
          <p:cNvPr id="2" name="表格 1"/>
          <p:cNvGraphicFramePr>
            <a:graphicFrameLocks noGrp="1"/>
          </p:cNvGraphicFramePr>
          <p:nvPr>
            <p:custDataLst>
              <p:tags r:id="rId2"/>
            </p:custDataLst>
          </p:nvPr>
        </p:nvGraphicFramePr>
        <p:xfrm>
          <a:off x="136525" y="841375"/>
          <a:ext cx="12054840" cy="5063490"/>
        </p:xfrm>
        <a:graphic>
          <a:graphicData uri="http://schemas.openxmlformats.org/drawingml/2006/table">
            <a:tbl>
              <a:tblPr firstRow="1" bandRow="1">
                <a:tableStyleId>{5940675A-B579-460E-94D1-54222C63F5DA}</a:tableStyleId>
              </a:tblPr>
              <a:tblGrid>
                <a:gridCol w="1457325"/>
                <a:gridCol w="2037080"/>
                <a:gridCol w="2405380"/>
                <a:gridCol w="2685415"/>
                <a:gridCol w="3469640"/>
              </a:tblGrid>
              <a:tr h="511810">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角度</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西周至春秋</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春秋战国至秦朝</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两汉</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魏晋南北朝</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572770">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选官制度</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世官制</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荐举和功劳制</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宋体" panose="02010600030101010101" pitchFamily="2" charset="-122"/>
                        </a:rPr>
                        <a:t>察举制（分常科和特科）</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九品中正制</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r>
              <a:tr h="647065">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选官标准</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楷体" panose="02010609060101010101" pitchFamily="49" charset="-122"/>
                        </a:rPr>
                        <a:t>贵族血缘</a:t>
                      </a:r>
                      <a:endParaRPr lang="en-US" altLang="en-US" sz="2000" b="1">
                        <a:latin typeface="宋体" pitchFamily="2" charset="-122"/>
                        <a:ea typeface="宋体" pitchFamily="2" charset="-122"/>
                        <a:cs typeface="楷体" panose="02010609060101010101" pitchFamily="49"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才能和军功</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楷体" panose="02010609060101010101" pitchFamily="49" charset="-122"/>
                        </a:rPr>
                        <a:t>名望和才能</a:t>
                      </a:r>
                      <a:endParaRPr lang="en-US" altLang="en-US" sz="2000" b="1">
                        <a:latin typeface="宋体" pitchFamily="2" charset="-122"/>
                        <a:ea typeface="宋体" pitchFamily="2" charset="-122"/>
                        <a:cs typeface="楷体" panose="02010609060101010101" pitchFamily="49"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宋体" panose="02010600030101010101" pitchFamily="2" charset="-122"/>
                        </a:rPr>
                        <a:t>家世、道德和才能</a:t>
                      </a:r>
                      <a:r>
                        <a:rPr lang="en-US" sz="2000" b="1">
                          <a:solidFill>
                            <a:srgbClr val="000000"/>
                          </a:solidFill>
                          <a:latin typeface="宋体" pitchFamily="2" charset="-122"/>
                          <a:ea typeface="宋体" pitchFamily="2" charset="-122"/>
                          <a:cs typeface="宋体" panose="02010600030101010101" pitchFamily="2" charset="-122"/>
                        </a:rPr>
                        <a:t>→只看家世</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739775">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特　点</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gn="ctr">
                        <a:lnSpc>
                          <a:spcPct val="140000"/>
                        </a:lnSpc>
                        <a:buNone/>
                      </a:pPr>
                      <a:r>
                        <a:rPr lang="en-US" sz="2000" b="1">
                          <a:latin typeface="宋体" pitchFamily="2" charset="-122"/>
                          <a:ea typeface="宋体" pitchFamily="2" charset="-122"/>
                          <a:cs typeface="楷体" panose="02010609060101010101" pitchFamily="49" charset="-122"/>
                        </a:rPr>
                        <a:t>官位世袭</a:t>
                      </a:r>
                      <a:endParaRPr lang="en-US" altLang="en-US" sz="2000" b="1">
                        <a:latin typeface="宋体" pitchFamily="2" charset="-122"/>
                        <a:ea typeface="宋体" pitchFamily="2" charset="-122"/>
                        <a:cs typeface="楷体" panose="02010609060101010101" pitchFamily="49"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宋体" panose="02010600030101010101" pitchFamily="2" charset="-122"/>
                        </a:rPr>
                        <a:t>缺乏</a:t>
                      </a:r>
                      <a:r>
                        <a:rPr lang="en-US" sz="2000" b="1">
                          <a:latin typeface="宋体" pitchFamily="2" charset="-122"/>
                          <a:ea typeface="宋体" pitchFamily="2" charset="-122"/>
                          <a:cs typeface="楷体" panose="02010609060101010101" pitchFamily="49" charset="-122"/>
                        </a:rPr>
                        <a:t>制度化</a:t>
                      </a:r>
                      <a:r>
                        <a:rPr lang="en-US" sz="2000" b="1">
                          <a:latin typeface="宋体" pitchFamily="2" charset="-122"/>
                          <a:ea typeface="宋体" pitchFamily="2" charset="-122"/>
                          <a:cs typeface="宋体" panose="02010600030101010101" pitchFamily="2" charset="-122"/>
                        </a:rPr>
                        <a:t>的选官途径</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宋体" panose="02010600030101010101" pitchFamily="2" charset="-122"/>
                        </a:rPr>
                        <a:t>⑴由地方官推荐取士；⑵形式多样化</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宋体" panose="02010600030101010101" pitchFamily="2" charset="-122"/>
                        </a:rPr>
                        <a:t>逐渐成为维护</a:t>
                      </a:r>
                      <a:r>
                        <a:rPr lang="en-US" sz="2000" b="1">
                          <a:latin typeface="宋体" pitchFamily="2" charset="-122"/>
                          <a:ea typeface="宋体" pitchFamily="2" charset="-122"/>
                          <a:cs typeface="楷体" panose="02010609060101010101" pitchFamily="49" charset="-122"/>
                        </a:rPr>
                        <a:t>士族特权</a:t>
                      </a:r>
                      <a:r>
                        <a:rPr lang="en-US" sz="2000" b="1">
                          <a:latin typeface="宋体" pitchFamily="2" charset="-122"/>
                          <a:ea typeface="宋体" pitchFamily="2" charset="-122"/>
                          <a:cs typeface="宋体" panose="02010600030101010101" pitchFamily="2" charset="-122"/>
                        </a:rPr>
                        <a:t>的工具</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r>
              <a:tr h="2478405">
                <a:tc>
                  <a:txBody>
                    <a:bodyPr vert="horz" wrap="square"/>
                    <a:lstStyle/>
                    <a:p>
                      <a:pPr indent="0" algn="ctr">
                        <a:lnSpc>
                          <a:spcPct val="140000"/>
                        </a:lnSpc>
                        <a:buNone/>
                      </a:pPr>
                      <a:r>
                        <a:rPr lang="en-US" sz="2000" b="1">
                          <a:latin typeface="宋体" pitchFamily="2" charset="-122"/>
                          <a:ea typeface="宋体" pitchFamily="2" charset="-122"/>
                          <a:cs typeface="宋体" panose="02010600030101010101" pitchFamily="2" charset="-122"/>
                        </a:rPr>
                        <a:t>作用（意义）</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楷体" panose="02010609060101010101" pitchFamily="49" charset="-122"/>
                        </a:rPr>
                        <a:t>贵族世代垄断高官</a:t>
                      </a:r>
                      <a:endParaRPr lang="en-US" altLang="en-US" sz="2000" b="1">
                        <a:latin typeface="宋体" panose="02010600030101010101" pitchFamily="2" charset="-122"/>
                        <a:ea typeface="宋体" panose="02010600030101010101" pitchFamily="2" charset="-122"/>
                        <a:cs typeface="楷体" panose="02010609060101010101" pitchFamily="49"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仿宋" panose="02010609060101010101" charset="-122"/>
                        </a:rPr>
                        <a:t>废除贵族的世袭特权，一定程度上促进了社会阶层的流动</a:t>
                      </a:r>
                      <a:endParaRPr lang="en-US" altLang="en-US" sz="2000" b="1">
                        <a:latin typeface="宋体" panose="02010600030101010101" pitchFamily="2" charset="-122"/>
                        <a:ea typeface="宋体" panose="02010600030101010101" pitchFamily="2" charset="-122"/>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宋体" panose="02010600030101010101" pitchFamily="2" charset="-122"/>
                        </a:rPr>
                        <a:t>察举制是一种比较完备的选官制度，为两汉国家选拔了大量人才</a:t>
                      </a:r>
                      <a:endParaRPr lang="en-US" altLang="en-US" sz="2000" b="1">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p>
                      <a:pPr indent="0">
                        <a:lnSpc>
                          <a:spcPct val="140000"/>
                        </a:lnSpc>
                        <a:buNone/>
                      </a:pPr>
                      <a:r>
                        <a:rPr lang="en-US" sz="2000" b="1">
                          <a:latin typeface="宋体" pitchFamily="2" charset="-122"/>
                          <a:ea typeface="宋体" pitchFamily="2" charset="-122"/>
                          <a:cs typeface="宋体" panose="02010600030101010101" pitchFamily="2" charset="-122"/>
                        </a:rPr>
                        <a:t>九品中正制，前期将选官权收归中央，加强了中央集权；后期逐渐形成“上品无寒门，下品无势族”的用人局面</a:t>
                      </a:r>
                      <a:endParaRPr lang="en-US" altLang="en-US" sz="20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bl>
          </a:graphicData>
        </a:graphic>
      </p:graphicFrame>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0" name="文本框 99"/>
          <p:cNvSpPr txBox="1"/>
          <p:nvPr/>
        </p:nvSpPr>
        <p:spPr>
          <a:xfrm>
            <a:off x="-635" y="221615"/>
            <a:ext cx="12367895" cy="521970"/>
          </a:xfrm>
          <a:prstGeom prst="rect">
            <a:avLst/>
          </a:prstGeom>
          <a:noFill/>
          <a:ln w="9525">
            <a:noFill/>
          </a:ln>
        </p:spPr>
        <p:txBody>
          <a:bodyPr wrap="square">
            <a:spAutoFit/>
          </a:bodyPr>
          <a:lstStyle/>
          <a:p>
            <a:pPr indent="0"/>
            <a:r>
              <a:rPr lang="zh-CN" sz="2800" b="1">
                <a:latin typeface="宋体" pitchFamily="2" charset="-122"/>
                <a:ea typeface="宋体" pitchFamily="2" charset="-122"/>
                <a:cs typeface="宋体" panose="02010600030101010101" pitchFamily="2" charset="-122"/>
              </a:rPr>
              <a:t>二 官员考核办法</a:t>
            </a:r>
            <a:r>
              <a:rPr lang="en-US" altLang="zh-CN" sz="2800" b="1">
                <a:latin typeface="宋体" pitchFamily="2" charset="-122"/>
                <a:ea typeface="宋体" pitchFamily="2" charset="-122"/>
                <a:cs typeface="宋体" panose="02010600030101010101" pitchFamily="2" charset="-122"/>
              </a:rPr>
              <a:t>:考核被称为“考课”“考绩”“考功”和“考效”。</a:t>
            </a:r>
          </a:p>
        </p:txBody>
      </p:sp>
      <p:sp>
        <p:nvSpPr>
          <p:cNvPr id="4" name="圆角矩形 3"/>
          <p:cNvSpPr/>
          <p:nvPr/>
        </p:nvSpPr>
        <p:spPr>
          <a:xfrm>
            <a:off x="311150" y="963295"/>
            <a:ext cx="11732260" cy="5257165"/>
          </a:xfrm>
          <a:prstGeom prst="roundRect">
            <a:avLst/>
          </a:prstGeom>
          <a:solidFill>
            <a:schemeClr val="bg1"/>
          </a:solidFill>
          <a:ln w="25400" cap="flat" cmpd="sng" algn="ctr">
            <a:solidFill>
              <a:srgbClr val="7030A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l" fontAlgn="auto">
              <a:lnSpc>
                <a:spcPct val="140000"/>
              </a:lnSpc>
            </a:pPr>
            <a:r>
              <a:rPr lang="en-US" altLang="zh-CN" sz="2800" b="1">
                <a:solidFill>
                  <a:schemeClr val="tx1"/>
                </a:solidFill>
                <a:latin typeface="黑体" panose="02010609060101010101" pitchFamily="1" charset="-122"/>
                <a:ea typeface="黑体" panose="02010609060101010101" pitchFamily="1" charset="-122"/>
                <a:sym typeface="+mn-ea"/>
              </a:rPr>
              <a:t>1.</a:t>
            </a:r>
            <a:r>
              <a:rPr lang="zh-CN" altLang="en-US" sz="2800" b="1">
                <a:solidFill>
                  <a:schemeClr val="tx1"/>
                </a:solidFill>
                <a:latin typeface="黑体" panose="02010609060101010101" pitchFamily="1" charset="-122"/>
                <a:ea typeface="黑体" panose="02010609060101010101" pitchFamily="1" charset="-122"/>
                <a:sym typeface="+mn-ea"/>
              </a:rPr>
              <a:t>秦汉时期</a:t>
            </a:r>
            <a:r>
              <a:rPr lang="en-US" altLang="zh-CN" sz="2800" b="1">
                <a:solidFill>
                  <a:schemeClr val="tx1"/>
                </a:solidFill>
                <a:latin typeface="黑体" panose="02010609060101010101" pitchFamily="1" charset="-122"/>
                <a:ea typeface="黑体" panose="02010609060101010101" pitchFamily="1" charset="-122"/>
                <a:sym typeface="+mn-ea"/>
              </a:rPr>
              <a:t>:</a:t>
            </a:r>
            <a:r>
              <a:rPr lang="zh-CN" altLang="en-US" sz="2800" b="1">
                <a:solidFill>
                  <a:schemeClr val="tx1"/>
                </a:solidFill>
                <a:latin typeface="黑体" panose="02010609060101010101" pitchFamily="1" charset="-122"/>
                <a:ea typeface="黑体" panose="02010609060101010101" pitchFamily="1" charset="-122"/>
                <a:sym typeface="+mn-ea"/>
              </a:rPr>
              <a:t>上计制</a:t>
            </a:r>
            <a:endParaRPr lang="zh-CN" altLang="en-US" sz="2800" b="1">
              <a:solidFill>
                <a:schemeClr val="tx1"/>
              </a:solidFill>
              <a:latin typeface="黑体" panose="02010609060101010101" pitchFamily="1" charset="-122"/>
              <a:ea typeface="黑体" panose="02010609060101010101" pitchFamily="1" charset="-122"/>
            </a:endParaRPr>
          </a:p>
          <a:p>
            <a:pPr indent="457200" algn="l" fontAlgn="auto">
              <a:lnSpc>
                <a:spcPct val="140000"/>
              </a:lnSpc>
            </a:pPr>
            <a:r>
              <a:rPr lang="zh-CN" altLang="en-US" sz="2800">
                <a:solidFill>
                  <a:srgbClr val="7030A0"/>
                </a:solidFill>
                <a:latin typeface="黑体" panose="02010609060101010101" pitchFamily="1" charset="-122"/>
                <a:ea typeface="黑体" panose="02010609060101010101" pitchFamily="1" charset="-122"/>
                <a:sym typeface="+mn-ea"/>
              </a:rPr>
              <a:t>(1)概念</a:t>
            </a:r>
            <a:r>
              <a:rPr lang="zh-CN" altLang="en-US" sz="2800">
                <a:solidFill>
                  <a:schemeClr val="tx1"/>
                </a:solidFill>
                <a:latin typeface="黑体" panose="02010609060101010101" pitchFamily="1" charset="-122"/>
                <a:ea typeface="黑体" panose="02010609060101010101" pitchFamily="1" charset="-122"/>
                <a:sym typeface="+mn-ea"/>
              </a:rPr>
              <a:t>：每年秋冬，各县、侯国将一年来的户口垦田、钱谷入出、盗贼多少等情况汇集到郡国，由郡国汇总，上报中央，称为“上计”。</a:t>
            </a:r>
            <a:endParaRPr lang="zh-CN" altLang="en-US" sz="2800">
              <a:solidFill>
                <a:schemeClr val="tx1"/>
              </a:solidFill>
              <a:latin typeface="黑体" panose="02010609060101010101" pitchFamily="1" charset="-122"/>
              <a:ea typeface="黑体" panose="02010609060101010101" pitchFamily="1" charset="-122"/>
            </a:endParaRPr>
          </a:p>
          <a:p>
            <a:pPr indent="457200" algn="l" fontAlgn="auto">
              <a:lnSpc>
                <a:spcPct val="140000"/>
              </a:lnSpc>
            </a:pPr>
            <a:r>
              <a:rPr lang="zh-CN" altLang="en-US" sz="2800">
                <a:solidFill>
                  <a:srgbClr val="7030A0"/>
                </a:solidFill>
                <a:latin typeface="黑体" panose="02010609060101010101" pitchFamily="1" charset="-122"/>
                <a:ea typeface="黑体" panose="02010609060101010101" pitchFamily="1" charset="-122"/>
                <a:sym typeface="+mn-ea"/>
              </a:rPr>
              <a:t>(2)人员:</a:t>
            </a:r>
            <a:r>
              <a:rPr lang="zh-CN" altLang="en-US" sz="2800">
                <a:solidFill>
                  <a:schemeClr val="tx1"/>
                </a:solidFill>
                <a:latin typeface="黑体" panose="02010609060101010101" pitchFamily="1" charset="-122"/>
                <a:ea typeface="黑体" panose="02010609060101010101" pitchFamily="1" charset="-122"/>
                <a:sym typeface="+mn-ea"/>
              </a:rPr>
              <a:t>御史参与审核,防止造假。</a:t>
            </a:r>
            <a:endParaRPr lang="zh-CN" altLang="en-US" sz="2800">
              <a:solidFill>
                <a:schemeClr val="tx1"/>
              </a:solidFill>
              <a:latin typeface="黑体" panose="02010609060101010101" pitchFamily="1" charset="-122"/>
              <a:ea typeface="黑体" panose="02010609060101010101" pitchFamily="1" charset="-122"/>
            </a:endParaRPr>
          </a:p>
          <a:p>
            <a:pPr indent="457200" algn="l" fontAlgn="auto">
              <a:lnSpc>
                <a:spcPct val="140000"/>
              </a:lnSpc>
            </a:pPr>
            <a:r>
              <a:rPr lang="zh-CN" altLang="en-US" sz="2800">
                <a:solidFill>
                  <a:srgbClr val="7030A0"/>
                </a:solidFill>
                <a:latin typeface="黑体" panose="02010609060101010101" pitchFamily="1" charset="-122"/>
                <a:ea typeface="黑体" panose="02010609060101010101" pitchFamily="1" charset="-122"/>
                <a:sym typeface="+mn-ea"/>
              </a:rPr>
              <a:t>(3)影响:</a:t>
            </a:r>
            <a:r>
              <a:rPr lang="zh-CN" altLang="en-US" sz="2800">
                <a:solidFill>
                  <a:schemeClr val="tx1"/>
                </a:solidFill>
                <a:latin typeface="黑体" panose="02010609060101010101" pitchFamily="1" charset="-122"/>
                <a:ea typeface="黑体" panose="02010609060101010101" pitchFamily="1" charset="-122"/>
                <a:sym typeface="+mn-ea"/>
              </a:rPr>
              <a:t>上计考核的结果是官员赏罚的依据。</a:t>
            </a:r>
          </a:p>
          <a:p>
            <a:pPr indent="457200" algn="l" fontAlgn="auto">
              <a:lnSpc>
                <a:spcPct val="140000"/>
              </a:lnSpc>
            </a:pPr>
            <a:r>
              <a:rPr lang="en-US" altLang="zh-CN" sz="2800" b="1">
                <a:solidFill>
                  <a:schemeClr val="tx1"/>
                </a:solidFill>
                <a:sym typeface="+mn-ea"/>
              </a:rPr>
              <a:t>2.</a:t>
            </a:r>
            <a:r>
              <a:rPr lang="zh-CN" altLang="en-US" sz="2800" b="1">
                <a:solidFill>
                  <a:schemeClr val="tx1"/>
                </a:solidFill>
                <a:sym typeface="+mn-ea"/>
              </a:rPr>
              <a:t>魏晋南北朝</a:t>
            </a:r>
            <a:r>
              <a:rPr lang="en-US" altLang="zh-CN" sz="2800" b="1">
                <a:solidFill>
                  <a:schemeClr val="tx1"/>
                </a:solidFill>
                <a:sym typeface="+mn-ea"/>
              </a:rPr>
              <a:t>:</a:t>
            </a:r>
            <a:r>
              <a:rPr lang="zh-CN" altLang="en-US" sz="2800">
                <a:solidFill>
                  <a:schemeClr val="tx1"/>
                </a:solidFill>
                <a:sym typeface="+mn-ea"/>
              </a:rPr>
              <a:t>因门阀士族势力强大，战乱频仍，考核大都流于形式，但曹魏、 西晋、北朝也制定了相应的考核法规。</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437515" y="281940"/>
            <a:ext cx="7934325" cy="558165"/>
          </a:xfrm>
          <a:prstGeom prst="flowChartProcess">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CN" altLang="en-US" sz="3200" b="1">
                <a:solidFill>
                  <a:srgbClr val="000000"/>
                </a:solidFill>
                <a:effectLst/>
                <a:uFillTx/>
              </a:rPr>
              <a:t>秦汉至魏晋时期的官员选拔与管理</a:t>
            </a:r>
          </a:p>
        </p:txBody>
      </p:sp>
      <p:sp>
        <p:nvSpPr>
          <p:cNvPr id="100" name="文本框 99"/>
          <p:cNvSpPr txBox="1"/>
          <p:nvPr/>
        </p:nvSpPr>
        <p:spPr>
          <a:xfrm>
            <a:off x="196850" y="1034415"/>
            <a:ext cx="5605780" cy="460375"/>
          </a:xfrm>
          <a:prstGeom prst="rect">
            <a:avLst/>
          </a:prstGeom>
          <a:noFill/>
          <a:ln w="9525">
            <a:noFill/>
          </a:ln>
        </p:spPr>
        <p:txBody>
          <a:bodyPr wrap="square">
            <a:spAutoFit/>
          </a:bodyPr>
          <a:lstStyle/>
          <a:p>
            <a:pPr indent="0"/>
            <a:r>
              <a:rPr lang="zh-CN" sz="2400" b="1">
                <a:ea typeface="宋体" pitchFamily="2" charset="-122"/>
              </a:rPr>
              <a:t>三  </a:t>
            </a:r>
            <a:r>
              <a:rPr sz="2400" b="1">
                <a:latin typeface="黑体" panose="02010609060101010101" pitchFamily="1" charset="-122"/>
                <a:ea typeface="黑体" panose="02010609060101010101" pitchFamily="1" charset="-122"/>
                <a:sym typeface="+mn-ea"/>
              </a:rPr>
              <a:t>官员监察制度</a:t>
            </a:r>
            <a:endParaRPr lang="zh-CN" sz="2400" b="1">
              <a:ea typeface="宋体" panose="02010600030101010101" pitchFamily="2" charset="-122"/>
            </a:endParaRPr>
          </a:p>
        </p:txBody>
      </p:sp>
      <p:sp>
        <p:nvSpPr>
          <p:cNvPr id="2" name="文本框 1"/>
          <p:cNvSpPr txBox="1"/>
          <p:nvPr/>
        </p:nvSpPr>
        <p:spPr>
          <a:xfrm>
            <a:off x="83820" y="1626870"/>
            <a:ext cx="12108180" cy="4892675"/>
          </a:xfrm>
          <a:prstGeom prst="rect">
            <a:avLst/>
          </a:prstGeom>
          <a:noFill/>
        </p:spPr>
        <p:txBody>
          <a:bodyPr wrap="square" rtlCol="0" anchor="t">
            <a:spAutoFit/>
          </a:bodyPr>
          <a:lstStyle/>
          <a:p>
            <a:pPr>
              <a:lnSpc>
                <a:spcPct val="120000"/>
              </a:lnSpc>
            </a:pPr>
            <a:r>
              <a:rPr lang="zh-CN" altLang="en-US" sz="2000" b="1">
                <a:solidFill>
                  <a:srgbClr val="000000"/>
                </a:solidFill>
                <a:latin typeface="宋体" pitchFamily="2" charset="-122"/>
                <a:ea typeface="宋体" pitchFamily="2" charset="-122"/>
                <a:cs typeface="宋体" panose="02010600030101010101" pitchFamily="2" charset="-122"/>
              </a:rPr>
              <a:t>1.</a:t>
            </a:r>
            <a:r>
              <a:rPr lang="zh-CN" altLang="en-US" sz="2000" b="1">
                <a:solidFill>
                  <a:srgbClr val="000000"/>
                </a:solidFill>
                <a:latin typeface="宋体" pitchFamily="2" charset="-122"/>
                <a:ea typeface="宋体" pitchFamily="2" charset="-122"/>
                <a:cs typeface="宋体" panose="02010600030101010101" pitchFamily="2" charset="-122"/>
                <a:sym typeface="+mn-ea"/>
              </a:rPr>
              <a:t>御史大夫</a:t>
            </a:r>
            <a:r>
              <a:rPr lang="en-US" altLang="zh-CN" sz="2000" b="1">
                <a:solidFill>
                  <a:srgbClr val="000000"/>
                </a:solidFill>
                <a:latin typeface="宋体" pitchFamily="2" charset="-122"/>
                <a:ea typeface="宋体" pitchFamily="2" charset="-122"/>
                <a:cs typeface="宋体" panose="02010600030101010101" pitchFamily="2" charset="-122"/>
                <a:sym typeface="+mn-ea"/>
              </a:rPr>
              <a:t>(</a:t>
            </a:r>
            <a:r>
              <a:rPr lang="zh-CN" altLang="en-US" sz="2000" b="1">
                <a:solidFill>
                  <a:srgbClr val="000000"/>
                </a:solidFill>
                <a:latin typeface="宋体" pitchFamily="2" charset="-122"/>
                <a:ea typeface="宋体" pitchFamily="2" charset="-122"/>
                <a:cs typeface="宋体" panose="02010600030101010101" pitchFamily="2" charset="-122"/>
                <a:sym typeface="+mn-ea"/>
              </a:rPr>
              <a:t>中央</a:t>
            </a:r>
            <a:r>
              <a:rPr lang="en-US" altLang="zh-CN" sz="2000" b="1">
                <a:solidFill>
                  <a:srgbClr val="000000"/>
                </a:solidFill>
                <a:latin typeface="宋体" pitchFamily="2" charset="-122"/>
                <a:ea typeface="宋体" pitchFamily="2" charset="-122"/>
                <a:cs typeface="宋体" panose="02010600030101010101" pitchFamily="2" charset="-122"/>
                <a:sym typeface="+mn-ea"/>
              </a:rPr>
              <a:t>):</a:t>
            </a:r>
            <a:r>
              <a:rPr lang="zh-CN" altLang="en-US" sz="2000">
                <a:solidFill>
                  <a:srgbClr val="000000"/>
                </a:solidFill>
                <a:latin typeface="宋体" pitchFamily="2" charset="-122"/>
                <a:ea typeface="宋体" pitchFamily="2" charset="-122"/>
                <a:cs typeface="宋体" panose="02010600030101010101" pitchFamily="2" charset="-122"/>
              </a:rPr>
              <a:t>秦汉建立了以御史大夫（西汉晚期御史大夫改为大司空后，御史中丞逐渐成为最高监察官）为首的中央监察体系。</a:t>
            </a:r>
          </a:p>
          <a:p>
            <a:pPr>
              <a:lnSpc>
                <a:spcPct val="120000"/>
              </a:lnSpc>
            </a:pPr>
            <a:r>
              <a:rPr lang="zh-CN" altLang="en-US" sz="2000" b="1">
                <a:solidFill>
                  <a:srgbClr val="000000"/>
                </a:solidFill>
                <a:latin typeface="宋体" pitchFamily="2" charset="-122"/>
                <a:ea typeface="宋体" pitchFamily="2" charset="-122"/>
                <a:cs typeface="宋体" panose="02010600030101010101" pitchFamily="2" charset="-122"/>
              </a:rPr>
              <a:t>2.刺史制度</a:t>
            </a:r>
            <a:r>
              <a:rPr lang="en-US" altLang="zh-CN" sz="2000" b="1">
                <a:solidFill>
                  <a:srgbClr val="000000"/>
                </a:solidFill>
                <a:latin typeface="宋体" pitchFamily="2" charset="-122"/>
                <a:ea typeface="宋体" pitchFamily="2" charset="-122"/>
                <a:cs typeface="宋体" panose="02010600030101010101" pitchFamily="2" charset="-122"/>
              </a:rPr>
              <a:t>(</a:t>
            </a:r>
            <a:r>
              <a:rPr lang="zh-CN" altLang="en-US" sz="2000" b="1">
                <a:solidFill>
                  <a:srgbClr val="000000"/>
                </a:solidFill>
                <a:latin typeface="宋体" pitchFamily="2" charset="-122"/>
                <a:ea typeface="宋体" pitchFamily="2" charset="-122"/>
                <a:cs typeface="宋体" panose="02010600030101010101" pitchFamily="2" charset="-122"/>
              </a:rPr>
              <a:t>地方</a:t>
            </a:r>
            <a:r>
              <a:rPr lang="en-US" altLang="zh-CN" sz="2000" b="1">
                <a:solidFill>
                  <a:srgbClr val="000000"/>
                </a:solidFill>
                <a:latin typeface="宋体" pitchFamily="2" charset="-122"/>
                <a:ea typeface="宋体" pitchFamily="2" charset="-122"/>
                <a:cs typeface="宋体" panose="02010600030101010101" pitchFamily="2" charset="-122"/>
              </a:rPr>
              <a:t>):</a:t>
            </a:r>
          </a:p>
          <a:p>
            <a:pPr>
              <a:lnSpc>
                <a:spcPct val="120000"/>
              </a:lnSpc>
            </a:pPr>
            <a:r>
              <a:rPr lang="zh-CN" altLang="en-US" sz="2000" b="1">
                <a:solidFill>
                  <a:srgbClr val="000000"/>
                </a:solidFill>
                <a:latin typeface="宋体" pitchFamily="2" charset="-122"/>
                <a:ea typeface="宋体" pitchFamily="2" charset="-122"/>
                <a:cs typeface="宋体" panose="02010600030101010101" pitchFamily="2" charset="-122"/>
              </a:rPr>
              <a:t>目的</a:t>
            </a:r>
            <a:r>
              <a:rPr lang="en-US" altLang="zh-CN" sz="2000" b="1">
                <a:solidFill>
                  <a:srgbClr val="000000"/>
                </a:solidFill>
                <a:latin typeface="宋体" pitchFamily="2" charset="-122"/>
                <a:ea typeface="宋体" pitchFamily="2" charset="-122"/>
                <a:cs typeface="宋体" panose="02010600030101010101" pitchFamily="2" charset="-122"/>
              </a:rPr>
              <a:t>:</a:t>
            </a:r>
            <a:r>
              <a:rPr lang="zh-CN" altLang="en-US" sz="2000">
                <a:solidFill>
                  <a:srgbClr val="000000"/>
                </a:solidFill>
                <a:latin typeface="宋体" pitchFamily="2" charset="-122"/>
                <a:ea typeface="宋体" pitchFamily="2" charset="-122"/>
                <a:cs typeface="宋体" panose="02010600030101010101" pitchFamily="2" charset="-122"/>
              </a:rPr>
              <a:t>汉武帝为加强中央集权，澄清吏治，</a:t>
            </a:r>
          </a:p>
          <a:p>
            <a:pPr>
              <a:lnSpc>
                <a:spcPct val="120000"/>
              </a:lnSpc>
            </a:pPr>
            <a:r>
              <a:rPr lang="zh-CN" altLang="en-US" sz="2000" b="1">
                <a:solidFill>
                  <a:srgbClr val="000000"/>
                </a:solidFill>
                <a:latin typeface="宋体" pitchFamily="2" charset="-122"/>
                <a:ea typeface="宋体" pitchFamily="2" charset="-122"/>
                <a:cs typeface="宋体" panose="02010600030101010101" pitchFamily="2" charset="-122"/>
              </a:rPr>
              <a:t>设置</a:t>
            </a:r>
            <a:r>
              <a:rPr lang="en-US" altLang="zh-CN" sz="2000" b="1">
                <a:solidFill>
                  <a:srgbClr val="000000"/>
                </a:solidFill>
                <a:latin typeface="宋体" pitchFamily="2" charset="-122"/>
                <a:ea typeface="宋体" pitchFamily="2" charset="-122"/>
                <a:cs typeface="宋体" panose="02010600030101010101" pitchFamily="2" charset="-122"/>
              </a:rPr>
              <a:t>:</a:t>
            </a:r>
            <a:r>
              <a:rPr lang="zh-CN" altLang="en-US" sz="2000">
                <a:solidFill>
                  <a:srgbClr val="000000"/>
                </a:solidFill>
                <a:latin typeface="宋体" pitchFamily="2" charset="-122"/>
                <a:ea typeface="宋体" pitchFamily="2" charset="-122"/>
                <a:cs typeface="宋体" panose="02010600030101010101" pitchFamily="2" charset="-122"/>
              </a:rPr>
              <a:t>将全国划分为13个州（部），每州设刺史1人。刺史秩卑权重，代表皇帝巡行郡国，依朝廷规定的“六条”纠举强宗豪右和郡国守、相的不法行为。西汉末到东汉,刺史改称“州牧”,级别提高,在地方有了固定治所及行政权和军权;东汉末年,州牧成为地方最高行政长官,州成了地方最高行政区划,郡县二级制转变成为州郡县三级制。</a:t>
            </a:r>
          </a:p>
          <a:p>
            <a:pPr>
              <a:lnSpc>
                <a:spcPct val="120000"/>
              </a:lnSpc>
            </a:pPr>
            <a:r>
              <a:rPr lang="zh-CN" altLang="en-US" sz="2000" b="1">
                <a:solidFill>
                  <a:srgbClr val="000000"/>
                </a:solidFill>
                <a:latin typeface="宋体" pitchFamily="2" charset="-122"/>
                <a:ea typeface="宋体" pitchFamily="2" charset="-122"/>
                <a:cs typeface="宋体" panose="02010600030101010101" pitchFamily="2" charset="-122"/>
              </a:rPr>
              <a:t>影响</a:t>
            </a:r>
            <a:r>
              <a:rPr lang="en-US" altLang="zh-CN" sz="2000" b="1">
                <a:solidFill>
                  <a:srgbClr val="000000"/>
                </a:solidFill>
                <a:latin typeface="宋体" pitchFamily="2" charset="-122"/>
                <a:ea typeface="宋体" pitchFamily="2" charset="-122"/>
                <a:cs typeface="宋体" panose="02010600030101010101" pitchFamily="2" charset="-122"/>
              </a:rPr>
              <a:t>:</a:t>
            </a:r>
          </a:p>
          <a:p>
            <a:pPr>
              <a:lnSpc>
                <a:spcPct val="120000"/>
              </a:lnSpc>
            </a:pPr>
            <a:r>
              <a:rPr lang="en-US" altLang="zh-CN" sz="2000" b="1">
                <a:solidFill>
                  <a:srgbClr val="000000"/>
                </a:solidFill>
                <a:latin typeface="宋体" pitchFamily="2" charset="-122"/>
                <a:ea typeface="宋体" pitchFamily="2" charset="-122"/>
                <a:cs typeface="宋体" panose="02010600030101010101" pitchFamily="2" charset="-122"/>
              </a:rPr>
              <a:t>积极性:</a:t>
            </a:r>
            <a:r>
              <a:rPr lang="en-US" altLang="zh-CN" sz="2000">
                <a:solidFill>
                  <a:srgbClr val="000000"/>
                </a:solidFill>
                <a:latin typeface="宋体" pitchFamily="2" charset="-122"/>
                <a:ea typeface="宋体" pitchFamily="2" charset="-122"/>
                <a:cs typeface="宋体" panose="02010600030101010101" pitchFamily="2" charset="-122"/>
              </a:rPr>
              <a:t>对地方官吏勤政、廉政建设有一定的督察作用;它维护了封建统治秩序,有利于中央集权,</a:t>
            </a:r>
            <a:r>
              <a:rPr lang="zh-CN" altLang="en-US" sz="2000">
                <a:solidFill>
                  <a:srgbClr val="000000"/>
                </a:solidFill>
                <a:latin typeface="宋体" pitchFamily="2" charset="-122"/>
                <a:ea typeface="宋体" pitchFamily="2" charset="-122"/>
                <a:cs typeface="宋体" panose="02010600030101010101" pitchFamily="2" charset="-122"/>
                <a:sym typeface="+mn-ea"/>
              </a:rPr>
              <a:t>此后，巡视监察制度始终延续下来。</a:t>
            </a:r>
            <a:r>
              <a:rPr lang="en-US" altLang="zh-CN" sz="2000">
                <a:solidFill>
                  <a:srgbClr val="000000"/>
                </a:solidFill>
                <a:latin typeface="宋体" pitchFamily="2" charset="-122"/>
                <a:ea typeface="宋体" pitchFamily="2" charset="-122"/>
                <a:cs typeface="宋体" panose="02010600030101010101" pitchFamily="2" charset="-122"/>
              </a:rPr>
              <a:t>。</a:t>
            </a:r>
          </a:p>
          <a:p>
            <a:pPr>
              <a:lnSpc>
                <a:spcPct val="120000"/>
              </a:lnSpc>
            </a:pPr>
            <a:r>
              <a:rPr lang="en-US" altLang="zh-CN" sz="2000" b="1">
                <a:solidFill>
                  <a:srgbClr val="000000"/>
                </a:solidFill>
                <a:latin typeface="宋体" pitchFamily="2" charset="-122"/>
                <a:ea typeface="宋体" pitchFamily="2" charset="-122"/>
                <a:cs typeface="宋体" panose="02010600030101010101" pitchFamily="2" charset="-122"/>
              </a:rPr>
              <a:t>局限性</a:t>
            </a:r>
            <a:r>
              <a:rPr lang="en-US" altLang="zh-CN" sz="2000">
                <a:solidFill>
                  <a:srgbClr val="000000"/>
                </a:solidFill>
                <a:latin typeface="宋体" pitchFamily="2" charset="-122"/>
                <a:ea typeface="宋体" pitchFamily="2" charset="-122"/>
                <a:cs typeface="宋体" panose="02010600030101010101" pitchFamily="2" charset="-122"/>
              </a:rPr>
              <a:t>:在专制政体下,为官的刺史存在着严重的官僚主义恶习,容易导致严重的监察腐败;随着刺史权力范围的扩大,东汉后期地方刺史更是发展成了地方割据势力。</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148590" y="106680"/>
            <a:ext cx="8059420" cy="558165"/>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000000"/>
                </a:solidFill>
                <a:effectLst/>
                <a:uFillTx/>
              </a:rPr>
              <a:t>隋唐至两宋时期的官员选拔与管理</a:t>
            </a:r>
          </a:p>
        </p:txBody>
      </p:sp>
      <p:sp>
        <p:nvSpPr>
          <p:cNvPr id="100" name="文本框 99"/>
          <p:cNvSpPr txBox="1"/>
          <p:nvPr/>
        </p:nvSpPr>
        <p:spPr>
          <a:xfrm>
            <a:off x="236220" y="840105"/>
            <a:ext cx="5490845" cy="460375"/>
          </a:xfrm>
          <a:prstGeom prst="rect">
            <a:avLst/>
          </a:prstGeom>
          <a:noFill/>
          <a:ln w="9525">
            <a:noFill/>
          </a:ln>
        </p:spPr>
        <p:txBody>
          <a:bodyPr wrap="square">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itchFamily="2" charset="-122"/>
              </a:rPr>
              <a:t>一  官员选拔制度</a:t>
            </a:r>
          </a:p>
        </p:txBody>
      </p:sp>
      <p:sp>
        <p:nvSpPr>
          <p:cNvPr id="2" name="文本框 1"/>
          <p:cNvSpPr txBox="1"/>
          <p:nvPr/>
        </p:nvSpPr>
        <p:spPr>
          <a:xfrm>
            <a:off x="74295" y="1300480"/>
            <a:ext cx="12043410" cy="5367020"/>
          </a:xfrm>
          <a:prstGeom prst="rect">
            <a:avLst/>
          </a:prstGeom>
          <a:noFill/>
        </p:spPr>
        <p:txBody>
          <a:bodyPr wrap="square" rtlCol="0" anchor="t">
            <a:spAutoFit/>
          </a:bodyPr>
          <a:lstStyle/>
          <a:p>
            <a:pPr>
              <a:lnSpc>
                <a:spcPct val="130000"/>
              </a:lnSpc>
            </a:pPr>
            <a:r>
              <a:rPr lang="zh-CN" altLang="en-US" sz="2400" b="1">
                <a:solidFill>
                  <a:srgbClr val="000000"/>
                </a:solidFill>
                <a:latin typeface="宋体" pitchFamily="2" charset="-122"/>
                <a:ea typeface="宋体" pitchFamily="2" charset="-122"/>
                <a:cs typeface="宋体" panose="02010600030101010101" pitchFamily="2" charset="-122"/>
              </a:rPr>
              <a:t>（一）科举制</a:t>
            </a:r>
          </a:p>
          <a:p>
            <a:pPr>
              <a:lnSpc>
                <a:spcPct val="130000"/>
              </a:lnSpc>
            </a:pPr>
            <a:r>
              <a:rPr lang="zh-CN" altLang="en-US" sz="2400" b="1">
                <a:solidFill>
                  <a:srgbClr val="000000"/>
                </a:solidFill>
                <a:latin typeface="宋体" pitchFamily="2" charset="-122"/>
                <a:ea typeface="宋体" pitchFamily="2" charset="-122"/>
                <a:cs typeface="宋体" panose="02010600030101010101" pitchFamily="2" charset="-122"/>
              </a:rPr>
              <a:t>原因：</a:t>
            </a:r>
          </a:p>
          <a:p>
            <a:pPr>
              <a:lnSpc>
                <a:spcPct val="130000"/>
              </a:lnSpc>
            </a:pPr>
            <a:r>
              <a:rPr lang="zh-CN" altLang="en-US" sz="2400">
                <a:solidFill>
                  <a:srgbClr val="000000"/>
                </a:solidFill>
                <a:latin typeface="宋体" pitchFamily="2" charset="-122"/>
                <a:ea typeface="宋体" pitchFamily="2" charset="-122"/>
                <a:cs typeface="宋体" panose="02010600030101010101" pitchFamily="2" charset="-122"/>
              </a:rPr>
              <a:t>①南北朝以来，寒门庶族地主势力上升，他们希望打破门阀士族垄断政治的局面，积极要求参政。</a:t>
            </a:r>
          </a:p>
          <a:p>
            <a:pPr>
              <a:lnSpc>
                <a:spcPct val="130000"/>
              </a:lnSpc>
            </a:pPr>
            <a:r>
              <a:rPr lang="zh-CN" altLang="en-US" sz="2400">
                <a:solidFill>
                  <a:srgbClr val="000000"/>
                </a:solidFill>
                <a:latin typeface="宋体" pitchFamily="2" charset="-122"/>
                <a:ea typeface="宋体" pitchFamily="2" charset="-122"/>
                <a:cs typeface="宋体" panose="02010600030101010101" pitchFamily="2" charset="-122"/>
              </a:rPr>
              <a:t>②为适应 这一社会阶级关系的变化，加强中央集权。</a:t>
            </a:r>
          </a:p>
          <a:p>
            <a:pPr>
              <a:lnSpc>
                <a:spcPct val="130000"/>
              </a:lnSpc>
            </a:pPr>
            <a:r>
              <a:rPr lang="zh-CN" altLang="en-US" sz="2400">
                <a:solidFill>
                  <a:srgbClr val="000000"/>
                </a:solidFill>
                <a:latin typeface="宋体" pitchFamily="2" charset="-122"/>
                <a:ea typeface="宋体" pitchFamily="2" charset="-122"/>
                <a:cs typeface="宋体" panose="02010600030101010101" pitchFamily="2" charset="-122"/>
              </a:rPr>
              <a:t>③九品中正制无法适应社会发展要求</a:t>
            </a:r>
          </a:p>
          <a:p>
            <a:pPr>
              <a:lnSpc>
                <a:spcPct val="130000"/>
              </a:lnSpc>
            </a:pPr>
            <a:r>
              <a:rPr lang="zh-CN" altLang="en-US" sz="2400" b="1">
                <a:solidFill>
                  <a:srgbClr val="000000"/>
                </a:solidFill>
                <a:latin typeface="宋体" pitchFamily="2" charset="-122"/>
                <a:ea typeface="宋体" pitchFamily="2" charset="-122"/>
                <a:cs typeface="宋体" panose="02010600030101010101" pitchFamily="2" charset="-122"/>
              </a:rPr>
              <a:t>特点：</a:t>
            </a:r>
            <a:r>
              <a:rPr lang="zh-CN" altLang="en-US" sz="2400">
                <a:solidFill>
                  <a:srgbClr val="000000"/>
                </a:solidFill>
                <a:latin typeface="宋体" pitchFamily="2" charset="-122"/>
                <a:ea typeface="宋体" pitchFamily="2" charset="-122"/>
                <a:cs typeface="宋体" panose="02010600030101010101" pitchFamily="2" charset="-122"/>
              </a:rPr>
              <a:t>科举以分科考试选拔人才为特点，</a:t>
            </a:r>
          </a:p>
          <a:p>
            <a:pPr>
              <a:lnSpc>
                <a:spcPct val="130000"/>
              </a:lnSpc>
            </a:pPr>
            <a:r>
              <a:rPr lang="zh-CN" altLang="en-US" sz="2400" b="1">
                <a:solidFill>
                  <a:srgbClr val="000000"/>
                </a:solidFill>
                <a:latin typeface="宋体" pitchFamily="2" charset="-122"/>
                <a:ea typeface="宋体" pitchFamily="2" charset="-122"/>
                <a:cs typeface="宋体" panose="02010600030101010101" pitchFamily="2" charset="-122"/>
              </a:rPr>
              <a:t>形成：</a:t>
            </a:r>
          </a:p>
          <a:p>
            <a:pPr>
              <a:lnSpc>
                <a:spcPct val="130000"/>
              </a:lnSpc>
            </a:pPr>
            <a:r>
              <a:rPr lang="zh-CN" altLang="en-US" sz="2400">
                <a:solidFill>
                  <a:srgbClr val="000000"/>
                </a:solidFill>
                <a:latin typeface="宋体" pitchFamily="2" charset="-122"/>
                <a:ea typeface="宋体" pitchFamily="2" charset="-122"/>
                <a:cs typeface="宋体" panose="02010600030101010101" pitchFamily="2" charset="-122"/>
              </a:rPr>
              <a:t>⑴隋文帝开始分科考试；隋炀帝设置进士科；</a:t>
            </a:r>
          </a:p>
          <a:p>
            <a:pPr algn="l">
              <a:lnSpc>
                <a:spcPct val="130000"/>
              </a:lnSpc>
            </a:pPr>
            <a:r>
              <a:rPr lang="zh-CN" altLang="en-US" sz="2400">
                <a:solidFill>
                  <a:srgbClr val="000000"/>
                </a:solidFill>
                <a:latin typeface="宋体" pitchFamily="2" charset="-122"/>
                <a:ea typeface="宋体" pitchFamily="2" charset="-122"/>
                <a:cs typeface="宋体" panose="02010600030101010101" pitchFamily="2" charset="-122"/>
              </a:rPr>
              <a:t>⑵两宋</a:t>
            </a:r>
            <a:r>
              <a:rPr lang="zh-CN" altLang="en-US" sz="2400">
                <a:solidFill>
                  <a:srgbClr val="000000"/>
                </a:solidFill>
                <a:latin typeface="宋体" pitchFamily="2" charset="-122"/>
                <a:ea typeface="宋体" pitchFamily="2" charset="-122"/>
                <a:cs typeface="宋体" panose="02010600030101010101" pitchFamily="2" charset="-122"/>
                <a:sym typeface="+mn-ea"/>
              </a:rPr>
              <a:t>发展完善</a:t>
            </a:r>
          </a:p>
          <a:p>
            <a:pPr algn="l">
              <a:lnSpc>
                <a:spcPct val="130000"/>
              </a:lnSpc>
            </a:pPr>
            <a:r>
              <a:rPr lang="zh-CN" altLang="en-US" sz="2400">
                <a:solidFill>
                  <a:srgbClr val="000000"/>
                </a:solidFill>
                <a:latin typeface="宋体" pitchFamily="2" charset="-122"/>
                <a:ea typeface="宋体" pitchFamily="2" charset="-122"/>
                <a:cs typeface="宋体" panose="02010600030101010101" pitchFamily="2" charset="-122"/>
              </a:rPr>
              <a:t>①誊录与糊名，②“取士不问家世”，③科举成为官员选拔的主要途径。</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195580" y="156210"/>
            <a:ext cx="7974965" cy="558165"/>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000000"/>
                </a:solidFill>
                <a:effectLst/>
                <a:uFillTx/>
              </a:rPr>
              <a:t>隋唐至两宋时期的官员选拔与管理</a:t>
            </a:r>
          </a:p>
        </p:txBody>
      </p:sp>
      <p:sp>
        <p:nvSpPr>
          <p:cNvPr id="100" name="文本框 99"/>
          <p:cNvSpPr txBox="1"/>
          <p:nvPr/>
        </p:nvSpPr>
        <p:spPr>
          <a:xfrm>
            <a:off x="461010" y="841375"/>
            <a:ext cx="5329555" cy="460375"/>
          </a:xfrm>
          <a:prstGeom prst="rect">
            <a:avLst/>
          </a:prstGeom>
          <a:noFill/>
          <a:ln w="9525">
            <a:noFill/>
          </a:ln>
        </p:spPr>
        <p:txBody>
          <a:bodyPr wrap="square">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itchFamily="2" charset="-122"/>
              </a:rPr>
              <a:t>一  官员选拔制度</a:t>
            </a:r>
          </a:p>
        </p:txBody>
      </p:sp>
      <p:sp>
        <p:nvSpPr>
          <p:cNvPr id="2" name="文本框 1"/>
          <p:cNvSpPr txBox="1"/>
          <p:nvPr/>
        </p:nvSpPr>
        <p:spPr>
          <a:xfrm>
            <a:off x="196215" y="1301750"/>
            <a:ext cx="11995785" cy="2676525"/>
          </a:xfrm>
          <a:prstGeom prst="rect">
            <a:avLst/>
          </a:prstGeom>
          <a:noFill/>
        </p:spPr>
        <p:txBody>
          <a:bodyPr wrap="square" rtlCol="0" anchor="t">
            <a:spAutoFit/>
          </a:bodyPr>
          <a:lstStyle/>
          <a:p>
            <a:pPr algn="l">
              <a:lnSpc>
                <a:spcPct val="100000"/>
              </a:lnSpc>
            </a:pPr>
            <a:r>
              <a:rPr lang="zh-CN" altLang="en-US" sz="2400" b="1">
                <a:solidFill>
                  <a:srgbClr val="000000"/>
                </a:solidFill>
                <a:sym typeface="+mn-ea"/>
              </a:rPr>
              <a:t>科目：分为制举和常举。</a:t>
            </a:r>
            <a:endParaRPr lang="zh-CN" altLang="en-US" sz="2400" b="1">
              <a:solidFill>
                <a:srgbClr val="000000"/>
              </a:solidFill>
            </a:endParaRPr>
          </a:p>
          <a:p>
            <a:pPr algn="l">
              <a:lnSpc>
                <a:spcPct val="100000"/>
              </a:lnSpc>
            </a:pPr>
            <a:r>
              <a:rPr lang="zh-CN" altLang="en-US" sz="2400">
                <a:solidFill>
                  <a:srgbClr val="000000"/>
                </a:solidFill>
                <a:latin typeface="Calibri"/>
                <a:sym typeface="+mn-ea"/>
              </a:rPr>
              <a:t>①</a:t>
            </a:r>
            <a:r>
              <a:rPr lang="zh-CN" altLang="en-US" sz="2400">
                <a:solidFill>
                  <a:srgbClr val="000000"/>
                </a:solidFill>
                <a:sym typeface="+mn-ea"/>
              </a:rPr>
              <a:t>制举是皇帝自设科目考试选人；</a:t>
            </a:r>
          </a:p>
          <a:p>
            <a:pPr algn="l">
              <a:lnSpc>
                <a:spcPct val="100000"/>
              </a:lnSpc>
            </a:pPr>
            <a:r>
              <a:rPr lang="zh-CN" altLang="en-US" sz="2400">
                <a:solidFill>
                  <a:srgbClr val="000000"/>
                </a:solidFill>
                <a:latin typeface="Calibri"/>
                <a:sym typeface="+mn-ea"/>
              </a:rPr>
              <a:t>②</a:t>
            </a:r>
            <a:r>
              <a:rPr lang="zh-CN" altLang="en-US" sz="2400">
                <a:solidFill>
                  <a:srgbClr val="000000"/>
                </a:solidFill>
                <a:sym typeface="+mn-ea"/>
              </a:rPr>
              <a:t>常举每 年举行，科目有秀才、明经、进士等几十种，其中明经 和进士两科最受社会重视。</a:t>
            </a:r>
          </a:p>
          <a:p>
            <a:pPr algn="l">
              <a:lnSpc>
                <a:spcPct val="100000"/>
              </a:lnSpc>
            </a:pPr>
            <a:r>
              <a:rPr lang="zh-CN" altLang="en-US" sz="2400">
                <a:solidFill>
                  <a:srgbClr val="000000"/>
                </a:solidFill>
                <a:latin typeface="Calibri"/>
                <a:sym typeface="+mn-ea"/>
              </a:rPr>
              <a:t>③</a:t>
            </a:r>
            <a:r>
              <a:rPr lang="zh-CN" altLang="en-US" sz="2400">
                <a:solidFill>
                  <a:srgbClr val="000000"/>
                </a:solidFill>
                <a:sym typeface="+mn-ea"/>
              </a:rPr>
              <a:t>考试合格只是取得为官的资格，还需吏部铨选后方可正式任官。</a:t>
            </a:r>
          </a:p>
          <a:p>
            <a:pPr algn="l">
              <a:lnSpc>
                <a:spcPct val="100000"/>
              </a:lnSpc>
            </a:pPr>
            <a:r>
              <a:rPr lang="zh-CN" altLang="en-US" sz="2400" b="1">
                <a:solidFill>
                  <a:srgbClr val="000000"/>
                </a:solidFill>
                <a:sym typeface="+mn-ea"/>
              </a:rPr>
              <a:t>评价</a:t>
            </a:r>
            <a:r>
              <a:rPr lang="zh-CN" altLang="en-US" sz="2400">
                <a:solidFill>
                  <a:srgbClr val="000000"/>
                </a:solidFill>
                <a:sym typeface="+mn-ea"/>
              </a:rPr>
              <a:t>：扩大了选拔人才的范围，提高了官员文化素质，对历代封建国家政权的稳定起到了巨大作用。</a:t>
            </a:r>
            <a:endParaRPr lang="zh-CN" altLang="en-US" sz="2400">
              <a:solidFill>
                <a:srgbClr val="000000"/>
              </a:solidFill>
              <a:latin typeface="宋体" panose="02010600030101010101" pitchFamily="2" charset="-122"/>
              <a:ea typeface="宋体" panose="02010600030101010101" pitchFamily="2" charset="-122"/>
              <a:sym typeface="+mn-ea"/>
            </a:endParaRPr>
          </a:p>
        </p:txBody>
      </p:sp>
      <p:sp>
        <p:nvSpPr>
          <p:cNvPr id="3" name="文本框 2"/>
          <p:cNvSpPr txBox="1"/>
          <p:nvPr/>
        </p:nvSpPr>
        <p:spPr>
          <a:xfrm>
            <a:off x="180340" y="3978275"/>
            <a:ext cx="12011660" cy="2122805"/>
          </a:xfrm>
          <a:prstGeom prst="rect">
            <a:avLst/>
          </a:prstGeom>
          <a:noFill/>
        </p:spPr>
        <p:txBody>
          <a:bodyPr wrap="square" rtlCol="0" anchor="t">
            <a:spAutoFit/>
          </a:bodyPr>
          <a:lstStyle/>
          <a:p>
            <a:pPr>
              <a:lnSpc>
                <a:spcPct val="110000"/>
              </a:lnSpc>
            </a:pPr>
            <a:r>
              <a:rPr lang="zh-CN" altLang="en-US" sz="2000" b="1">
                <a:solidFill>
                  <a:srgbClr val="FF0000"/>
                </a:solidFill>
                <a:latin typeface="楷体" panose="02010609060101010101" pitchFamily="49" charset="-122"/>
                <a:ea typeface="楷体" panose="02010609060101010101" pitchFamily="49" charset="-122"/>
                <a:cs typeface="楷体" panose="02010609060101010101" pitchFamily="49" charset="-122"/>
              </a:rPr>
              <a:t>材料：</a:t>
            </a:r>
            <a:r>
              <a:rPr lang="zh-CN" altLang="en-US" sz="2000" b="1">
                <a:latin typeface="楷体" panose="02010609060101010101" pitchFamily="49" charset="-122"/>
                <a:ea typeface="楷体" panose="02010609060101010101" pitchFamily="49" charset="-122"/>
                <a:cs typeface="楷体" panose="02010609060101010101" pitchFamily="49" charset="-122"/>
              </a:rPr>
              <a:t>北宋时期，科举入仕者逐渐增多，对文官队伍知识结构、能力素质之改变产生了深远的影响。新儒学思潮的振兴，促使“治学”与“从政”的沟通蔚然成风。以“天下”为胸怀的士大夫们，以“天道”“公议”为旗帜，作为凝聚群体的号召、制约君主的力量，坦坦荡荡地宣布自身之政治权利，参与治理国家政事。——摘编自袁行霈等主编《中华文明史》</a:t>
            </a:r>
          </a:p>
          <a:p>
            <a:pPr>
              <a:lnSpc>
                <a:spcPct val="110000"/>
              </a:lnSpc>
            </a:pPr>
            <a:r>
              <a:rPr lang="zh-CN" altLang="en-US" sz="2000" b="1">
                <a:solidFill>
                  <a:srgbClr val="FF0000"/>
                </a:solidFill>
                <a:latin typeface="楷体" panose="02010609060101010101" pitchFamily="49" charset="-122"/>
                <a:ea typeface="楷体" panose="02010609060101010101" pitchFamily="49" charset="-122"/>
                <a:cs typeface="楷体" panose="02010609060101010101" pitchFamily="49" charset="-122"/>
              </a:rPr>
              <a:t>要求</a:t>
            </a:r>
            <a:r>
              <a:rPr lang="zh-CN" altLang="en-US" sz="2000" b="1">
                <a:latin typeface="楷体" panose="02010609060101010101" pitchFamily="49" charset="-122"/>
                <a:ea typeface="楷体" panose="02010609060101010101" pitchFamily="49" charset="-122"/>
                <a:cs typeface="楷体" panose="02010609060101010101" pitchFamily="49" charset="-122"/>
              </a:rPr>
              <a:t>：根据材料，概括北宋科举制度对当时政治的影响。</a:t>
            </a:r>
          </a:p>
          <a:p>
            <a:pPr>
              <a:lnSpc>
                <a:spcPct val="110000"/>
              </a:lnSpc>
            </a:pPr>
            <a:r>
              <a:rPr lang="zh-CN" altLang="en-US" sz="2000" b="1">
                <a:solidFill>
                  <a:srgbClr val="FF0000"/>
                </a:solidFill>
                <a:latin typeface="楷体" panose="02010609060101010101" pitchFamily="49" charset="-122"/>
                <a:ea typeface="楷体" panose="02010609060101010101" pitchFamily="49" charset="-122"/>
                <a:cs typeface="楷体" panose="02010609060101010101" pitchFamily="49" charset="-122"/>
              </a:rPr>
              <a:t>答案　</a:t>
            </a:r>
            <a:r>
              <a:rPr lang="zh-CN" altLang="en-US" sz="2000" b="1">
                <a:latin typeface="楷体" panose="02010609060101010101" pitchFamily="49" charset="-122"/>
                <a:ea typeface="楷体" panose="02010609060101010101" pitchFamily="49" charset="-122"/>
                <a:cs typeface="楷体" panose="02010609060101010101" pitchFamily="49" charset="-122"/>
              </a:rPr>
              <a:t>提高官员文化素质；使大批知识分子入仕，文官队伍壮大；出现士大夫与君主“共治国事”的局面。</a:t>
            </a: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635" y="155575"/>
            <a:ext cx="12082780" cy="6294120"/>
          </a:xfrm>
          <a:prstGeom prst="rect">
            <a:avLst/>
          </a:prstGeom>
          <a:noFill/>
          <a:ln w="12700" cmpd="sng">
            <a:solidFill>
              <a:srgbClr val="7030A0"/>
            </a:solidFill>
            <a:prstDash val="sysDash"/>
          </a:ln>
        </p:spPr>
        <p:txBody>
          <a:bodyPr wrap="square" rtlCol="0" anchor="t">
            <a:spAutoFit/>
          </a:bodyPr>
          <a:lstStyle/>
          <a:p>
            <a:pPr>
              <a:lnSpc>
                <a:spcPct val="120000"/>
              </a:lnSpc>
            </a:pPr>
            <a:r>
              <a:rPr lang="zh-CN" altLang="en-US" sz="2400" b="1">
                <a:solidFill>
                  <a:srgbClr val="000000"/>
                </a:solidFill>
                <a:latin typeface="宋体" pitchFamily="2" charset="-122"/>
                <a:ea typeface="宋体" pitchFamily="2" charset="-122"/>
                <a:cs typeface="宋体" panose="02010600030101010101" pitchFamily="2" charset="-122"/>
              </a:rPr>
              <a:t>探究：唐至宋，科举制更加周严的表现</a:t>
            </a:r>
          </a:p>
          <a:p>
            <a:pPr>
              <a:lnSpc>
                <a:spcPct val="120000"/>
              </a:lnSpc>
            </a:pPr>
            <a:r>
              <a:rPr lang="zh-CN" altLang="en-US" sz="2400">
                <a:solidFill>
                  <a:srgbClr val="000000"/>
                </a:solidFill>
                <a:latin typeface="宋体" pitchFamily="2" charset="-122"/>
                <a:ea typeface="宋体" pitchFamily="2" charset="-122"/>
                <a:cs typeface="宋体" panose="02010600030101010101" pitchFamily="2" charset="-122"/>
              </a:rPr>
              <a:t>  唐朝，科举考试原则上允许自由报考，“取士不问家世”，“一切以呈文去留”；由于取士原则兼顾士子平日才学和科场表现，考试之前，士子往往向达官显贵或闻士名流投呈作品，官员不避讳直接向选举机关推荐人才，仅就考试规则而言，则尚不周严。宋朝确立三级考试制度，有地方选拔的“乡试”，全国性选拔的“省试”，由皇帝亲自主持的“殿试”。考试之前，被指定的考官全部进入贡院，考试期间不得私自外出或会见亲友。各级考试的试卷一律“糊名”、“誊录”，避免辨识字迹，防范录取中作弊。考试内容出现了章法、格式相对固定并适于考试的“时文”，它的作文体例为考生和考官提供了相对客观、标准的评价框架，但是忽略了思想见识，实际开了明清八股文之先河。</a:t>
            </a:r>
          </a:p>
          <a:p>
            <a:pPr>
              <a:lnSpc>
                <a:spcPct val="120000"/>
              </a:lnSpc>
            </a:pPr>
            <a:r>
              <a:rPr lang="zh-CN" altLang="en-US" sz="2400">
                <a:solidFill>
                  <a:srgbClr val="000000"/>
                </a:solidFill>
                <a:latin typeface="宋体" pitchFamily="2" charset="-122"/>
                <a:ea typeface="宋体" pitchFamily="2" charset="-122"/>
                <a:cs typeface="宋体" panose="02010600030101010101" pitchFamily="2" charset="-122"/>
              </a:rPr>
              <a:t>                                                    ——摘编自《中华文明史》</a:t>
            </a:r>
          </a:p>
          <a:p>
            <a:pPr>
              <a:lnSpc>
                <a:spcPct val="120000"/>
              </a:lnSpc>
            </a:pPr>
            <a:r>
              <a:rPr lang="zh-CN" altLang="en-US" sz="2400" b="1">
                <a:solidFill>
                  <a:srgbClr val="000000"/>
                </a:solidFill>
                <a:latin typeface="宋体" pitchFamily="2" charset="-122"/>
                <a:ea typeface="宋体" pitchFamily="2" charset="-122"/>
                <a:cs typeface="宋体" panose="02010600030101010101" pitchFamily="2" charset="-122"/>
              </a:rPr>
              <a:t> 表现：</a:t>
            </a:r>
            <a:r>
              <a:rPr lang="zh-CN" altLang="en-US" sz="2400">
                <a:solidFill>
                  <a:srgbClr val="000000"/>
                </a:solidFill>
                <a:latin typeface="宋体" pitchFamily="2" charset="-122"/>
                <a:ea typeface="宋体" pitchFamily="2" charset="-122"/>
                <a:cs typeface="宋体" panose="02010600030101010101" pitchFamily="2" charset="-122"/>
              </a:rPr>
              <a:t>①唐朝取士标准单一，而宋代形成严密的考试制度（确立三级考试制度）；</a:t>
            </a:r>
          </a:p>
          <a:p>
            <a:pPr>
              <a:lnSpc>
                <a:spcPct val="120000"/>
              </a:lnSpc>
            </a:pPr>
            <a:r>
              <a:rPr lang="zh-CN" altLang="en-US" sz="2400">
                <a:solidFill>
                  <a:srgbClr val="000000"/>
                </a:solidFill>
                <a:latin typeface="宋体" pitchFamily="2" charset="-122"/>
                <a:ea typeface="宋体" pitchFamily="2" charset="-122"/>
                <a:cs typeface="宋体" panose="02010600030101010101" pitchFamily="2" charset="-122"/>
              </a:rPr>
              <a:t>②唐朝考试规则不严格，而宋代科举取士规范化、严密化（限制考官活动，试卷一律“糊名”、“誊录”）；</a:t>
            </a:r>
          </a:p>
          <a:p>
            <a:pPr>
              <a:lnSpc>
                <a:spcPct val="120000"/>
              </a:lnSpc>
            </a:pPr>
            <a:r>
              <a:rPr lang="zh-CN" altLang="en-US" sz="2400">
                <a:solidFill>
                  <a:srgbClr val="000000"/>
                </a:solidFill>
                <a:latin typeface="宋体" pitchFamily="2" charset="-122"/>
                <a:ea typeface="宋体" pitchFamily="2" charset="-122"/>
                <a:cs typeface="宋体" panose="02010600030101010101" pitchFamily="2" charset="-122"/>
              </a:rPr>
              <a:t>③宋代出现“时文”体，测试方式相对客观、标准，易操作（但其考试程式也渐趋僵化）。 </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0" y="231775"/>
            <a:ext cx="8009890" cy="558165"/>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000000"/>
                </a:solidFill>
                <a:effectLst/>
                <a:uFillTx/>
              </a:rPr>
              <a:t>隋唐至两宋时期的官员选拔与管理</a:t>
            </a:r>
          </a:p>
        </p:txBody>
      </p:sp>
      <p:pic>
        <p:nvPicPr>
          <p:cNvPr id="19669" name="图片 19668"/>
          <p:cNvPicPr>
            <a:picLocks noChangeAspect="1"/>
          </p:cNvPicPr>
          <p:nvPr/>
        </p:nvPicPr>
        <p:blipFill>
          <a:blip r:embed="rId2"/>
          <a:srcRect t="9092"/>
          <a:stretch>
            <a:fillRect/>
          </a:stretch>
        </p:blipFill>
        <p:spPr>
          <a:xfrm>
            <a:off x="340360" y="1074420"/>
            <a:ext cx="5953760" cy="2753995"/>
          </a:xfrm>
          <a:prstGeom prst="rect">
            <a:avLst/>
          </a:prstGeom>
          <a:noFill/>
          <a:ln w="28575" cmpd="dbl">
            <a:solidFill>
              <a:srgbClr val="7030A0"/>
            </a:solidFill>
            <a:prstDash val="solid"/>
          </a:ln>
        </p:spPr>
      </p:pic>
      <p:pic>
        <p:nvPicPr>
          <p:cNvPr id="4" name="图片 3"/>
          <p:cNvPicPr>
            <a:picLocks noChangeAspect="1"/>
          </p:cNvPicPr>
          <p:nvPr/>
        </p:nvPicPr>
        <p:blipFill>
          <a:blip r:embed="rId3"/>
          <a:srcRect l="11654"/>
          <a:stretch>
            <a:fillRect/>
          </a:stretch>
        </p:blipFill>
        <p:spPr>
          <a:xfrm>
            <a:off x="6591300" y="961390"/>
            <a:ext cx="5402580" cy="5924550"/>
          </a:xfrm>
          <a:prstGeom prst="rect">
            <a:avLst/>
          </a:prstGeom>
          <a:ln w="28575" cmpd="sng">
            <a:solidFill>
              <a:srgbClr val="7030A0"/>
            </a:solidFill>
            <a:prstDash val="solid"/>
          </a:ln>
        </p:spPr>
      </p:pic>
      <p:pic>
        <p:nvPicPr>
          <p:cNvPr id="11" name="图片 10"/>
          <p:cNvPicPr>
            <a:picLocks noChangeAspect="1"/>
          </p:cNvPicPr>
          <p:nvPr/>
        </p:nvPicPr>
        <p:blipFill>
          <a:blip r:embed="rId4"/>
          <a:srcRect l="801" t="9943" r="1080" b="3307"/>
          <a:stretch>
            <a:fillRect/>
          </a:stretch>
        </p:blipFill>
        <p:spPr>
          <a:xfrm>
            <a:off x="226060" y="4297680"/>
            <a:ext cx="6068695" cy="2399030"/>
          </a:xfrm>
          <a:prstGeom prst="rect">
            <a:avLst/>
          </a:prstGeom>
          <a:solidFill>
            <a:schemeClr val="bg1"/>
          </a:solidFill>
          <a:ln w="28575" cmpd="sng">
            <a:solidFill>
              <a:srgbClr val="7030A0"/>
            </a:solidFill>
            <a:prstDash val="solid"/>
          </a:ln>
        </p:spPr>
      </p:pic>
      <p:sp>
        <p:nvSpPr>
          <p:cNvPr id="2" name="文本框 1"/>
          <p:cNvSpPr txBox="1"/>
          <p:nvPr/>
        </p:nvSpPr>
        <p:spPr>
          <a:xfrm>
            <a:off x="567690" y="3886835"/>
            <a:ext cx="5738495" cy="398780"/>
          </a:xfrm>
          <a:prstGeom prst="rect">
            <a:avLst/>
          </a:prstGeom>
          <a:noFill/>
        </p:spPr>
        <p:txBody>
          <a:bodyPr wrap="square" rtlCol="0">
            <a:spAutoFit/>
          </a:bodyPr>
          <a:lstStyle/>
          <a:p>
            <a:pPr algn="r"/>
            <a:r>
              <a:rPr lang="zh-CN" altLang="en-US" sz="2000" b="1">
                <a:solidFill>
                  <a:srgbClr val="000000"/>
                </a:solidFill>
                <a:uFillTx/>
              </a:rPr>
              <a:t>唐中后期衰落的原因</a:t>
            </a:r>
          </a:p>
        </p:txBody>
      </p:sp>
      <p:sp>
        <p:nvSpPr>
          <p:cNvPr id="3" name="文本框 2"/>
          <p:cNvSpPr txBox="1"/>
          <p:nvPr/>
        </p:nvSpPr>
        <p:spPr>
          <a:xfrm>
            <a:off x="567690" y="3778885"/>
            <a:ext cx="3041015" cy="583565"/>
          </a:xfrm>
          <a:prstGeom prst="rect">
            <a:avLst/>
          </a:prstGeom>
          <a:noFill/>
        </p:spPr>
        <p:txBody>
          <a:bodyPr wrap="none" rtlCol="0" anchor="t">
            <a:spAutoFit/>
          </a:bodyPr>
          <a:lstStyle/>
          <a:p>
            <a:r>
              <a:rPr lang="zh-CN" altLang="en-US" sz="3200" b="1">
                <a:solidFill>
                  <a:srgbClr val="C00000"/>
                </a:solidFill>
                <a:latin typeface="楷体" panose="02010609060101010101" pitchFamily="49" charset="-122"/>
                <a:ea typeface="楷体" panose="02010609060101010101" pitchFamily="49" charset="-122"/>
                <a:cs typeface="楷体" panose="02010609060101010101" pitchFamily="49" charset="-122"/>
                <a:sym typeface="+mn-ea"/>
              </a:rPr>
              <a:t>拓展：门阀士族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nodeType="withEffect">
                                  <p:stCondLst>
                                    <p:cond delay="0"/>
                                  </p:stCondLst>
                                  <p:childTnLst>
                                    <p:set>
                                      <p:cBhvr>
                                        <p:cTn id="6" dur="1" fill="hold">
                                          <p:stCondLst>
                                            <p:cond delay="0"/>
                                          </p:stCondLst>
                                        </p:cTn>
                                        <p:tgtEl>
                                          <p:spTgt spid="19669"/>
                                        </p:tgtEl>
                                        <p:attrNameLst>
                                          <p:attrName>style.visibility</p:attrName>
                                        </p:attrNameLst>
                                      </p:cBhvr>
                                      <p:to>
                                        <p:strVal val="visible"/>
                                      </p:to>
                                    </p:set>
                                    <p:anim calcmode="lin" valueType="num">
                                      <p:cBhvr>
                                        <p:cTn id="7" dur="500" fill="hold"/>
                                        <p:tgtEl>
                                          <p:spTgt spid="19669"/>
                                        </p:tgtEl>
                                        <p:attrNameLst>
                                          <p:attrName>ppt_w</p:attrName>
                                        </p:attrNameLst>
                                      </p:cBhvr>
                                      <p:tavLst>
                                        <p:tav tm="0">
                                          <p:val>
                                            <p:fltVal val="0"/>
                                          </p:val>
                                        </p:tav>
                                        <p:tav tm="100000">
                                          <p:val>
                                            <p:strVal val="#ppt_w"/>
                                          </p:val>
                                        </p:tav>
                                      </p:tavLst>
                                    </p:anim>
                                    <p:anim calcmode="lin" valueType="num">
                                      <p:cBhvr>
                                        <p:cTn id="8" dur="500" fill="hold"/>
                                        <p:tgtEl>
                                          <p:spTgt spid="19669"/>
                                        </p:tgtEl>
                                        <p:attrNameLst>
                                          <p:attrName>ppt_h</p:attrName>
                                        </p:attrNameLst>
                                      </p:cBhvr>
                                      <p:tavLst>
                                        <p:tav tm="0">
                                          <p:val>
                                            <p:fltVal val="0"/>
                                          </p:val>
                                        </p:tav>
                                        <p:tav tm="100000">
                                          <p:val>
                                            <p:strVal val="#ppt_h"/>
                                          </p:val>
                                        </p:tav>
                                      </p:tavLst>
                                    </p:anim>
                                    <p:animEffect transition="in" filter="fade">
                                      <p:cBhvr>
                                        <p:cTn id="9" dur="500"/>
                                        <p:tgtEl>
                                          <p:spTgt spid="196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0" name="文本框 99"/>
          <p:cNvSpPr txBox="1"/>
          <p:nvPr/>
        </p:nvSpPr>
        <p:spPr>
          <a:xfrm>
            <a:off x="210185" y="989965"/>
            <a:ext cx="5429885" cy="460375"/>
          </a:xfrm>
          <a:prstGeom prst="rect">
            <a:avLst/>
          </a:prstGeom>
          <a:noFill/>
          <a:ln w="9525">
            <a:noFill/>
          </a:ln>
        </p:spPr>
        <p:txBody>
          <a:bodyPr wrap="square">
            <a:spAutoFit/>
            <a:scene3d>
              <a:camera prst="orthographicFront"/>
              <a:lightRig rig="threePt" dir="t"/>
            </a:scene3d>
          </a:bodyPr>
          <a:lstStyle/>
          <a:p>
            <a:pPr indent="0"/>
            <a:r>
              <a:rPr lang="zh-CN" sz="2400" b="1">
                <a:solidFill>
                  <a:schemeClr val="tx1"/>
                </a:solidFill>
                <a:effectLst>
                  <a:outerShdw blurRad="38100" dist="19050" dir="2700000" algn="tl" rotWithShape="0">
                    <a:schemeClr val="dk1">
                      <a:alpha val="40000"/>
                    </a:schemeClr>
                  </a:outerShdw>
                </a:effectLst>
                <a:ea typeface="宋体" pitchFamily="2" charset="-122"/>
              </a:rPr>
              <a:t>二  官员考核办法</a:t>
            </a:r>
          </a:p>
        </p:txBody>
      </p:sp>
      <p:sp>
        <p:nvSpPr>
          <p:cNvPr id="2" name="文本框 1"/>
          <p:cNvSpPr txBox="1"/>
          <p:nvPr/>
        </p:nvSpPr>
        <p:spPr>
          <a:xfrm>
            <a:off x="210820" y="1449705"/>
            <a:ext cx="11863070" cy="2453640"/>
          </a:xfrm>
          <a:prstGeom prst="rect">
            <a:avLst/>
          </a:prstGeom>
          <a:noFill/>
          <a:ln w="12700" cmpd="sng">
            <a:solidFill>
              <a:schemeClr val="accent1">
                <a:shade val="50000"/>
              </a:schemeClr>
            </a:solidFill>
            <a:prstDash val="sysDot"/>
          </a:ln>
        </p:spPr>
        <p:txBody>
          <a:bodyPr wrap="square" rtlCol="0" anchor="t">
            <a:spAutoFit/>
          </a:bodyPr>
          <a:lstStyle/>
          <a:p>
            <a:pPr>
              <a:lnSpc>
                <a:spcPct val="160000"/>
              </a:lnSpc>
            </a:pPr>
            <a:r>
              <a:rPr lang="zh-CN" altLang="en-US" sz="2400" b="1">
                <a:solidFill>
                  <a:srgbClr val="000000"/>
                </a:solidFill>
                <a:uFillTx/>
                <a:latin typeface="宋体" pitchFamily="2" charset="-122"/>
                <a:ea typeface="宋体" pitchFamily="2" charset="-122"/>
              </a:rPr>
              <a:t>考核办法：</a:t>
            </a:r>
          </a:p>
          <a:p>
            <a:pPr>
              <a:lnSpc>
                <a:spcPct val="160000"/>
              </a:lnSpc>
            </a:pPr>
            <a:r>
              <a:rPr lang="zh-CN" altLang="en-US" sz="2400" b="1">
                <a:solidFill>
                  <a:srgbClr val="000000"/>
                </a:solidFill>
                <a:uFillTx/>
                <a:latin typeface="宋体" pitchFamily="2" charset="-122"/>
                <a:ea typeface="宋体" pitchFamily="2" charset="-122"/>
              </a:rPr>
              <a:t>部门：</a:t>
            </a:r>
            <a:r>
              <a:rPr lang="zh-CN" altLang="en-US" sz="2400">
                <a:solidFill>
                  <a:srgbClr val="000000"/>
                </a:solidFill>
                <a:uFillTx/>
                <a:latin typeface="宋体" pitchFamily="2" charset="-122"/>
                <a:ea typeface="宋体" pitchFamily="2" charset="-122"/>
              </a:rPr>
              <a:t>隋唐官员考核归吏部；</a:t>
            </a:r>
          </a:p>
          <a:p>
            <a:pPr>
              <a:lnSpc>
                <a:spcPct val="160000"/>
              </a:lnSpc>
            </a:pPr>
            <a:r>
              <a:rPr lang="zh-CN" altLang="en-US" sz="2400" b="1">
                <a:solidFill>
                  <a:srgbClr val="000000"/>
                </a:solidFill>
                <a:uFillTx/>
                <a:latin typeface="宋体" pitchFamily="2" charset="-122"/>
                <a:ea typeface="宋体" pitchFamily="2" charset="-122"/>
              </a:rPr>
              <a:t>隋朝</a:t>
            </a:r>
            <a:r>
              <a:rPr lang="zh-CN" altLang="en-US" sz="2400">
                <a:solidFill>
                  <a:srgbClr val="000000"/>
                </a:solidFill>
                <a:uFillTx/>
                <a:latin typeface="宋体" pitchFamily="2" charset="-122"/>
                <a:ea typeface="宋体" pitchFamily="2" charset="-122"/>
              </a:rPr>
              <a:t>（每年定期考核）：九品以上官员每年要考核，地方官年终要到中央汇报工作；</a:t>
            </a:r>
          </a:p>
          <a:p>
            <a:pPr>
              <a:lnSpc>
                <a:spcPct val="160000"/>
              </a:lnSpc>
            </a:pPr>
            <a:r>
              <a:rPr lang="zh-CN" altLang="en-US" sz="2400" b="1">
                <a:solidFill>
                  <a:srgbClr val="000000"/>
                </a:solidFill>
                <a:uFillTx/>
                <a:latin typeface="宋体" pitchFamily="2" charset="-122"/>
                <a:ea typeface="宋体" pitchFamily="2" charset="-122"/>
              </a:rPr>
              <a:t>唐朝：</a:t>
            </a:r>
            <a:r>
              <a:rPr lang="zh-CN" altLang="en-US" sz="2400">
                <a:solidFill>
                  <a:srgbClr val="000000"/>
                </a:solidFill>
                <a:uFillTx/>
                <a:latin typeface="宋体" pitchFamily="2" charset="-122"/>
                <a:ea typeface="宋体" pitchFamily="2" charset="-122"/>
              </a:rPr>
              <a:t>以品德和才能作为考核标准，分为九等，根据考核结果确定官员的黜陟</a:t>
            </a:r>
          </a:p>
        </p:txBody>
      </p:sp>
      <p:sp>
        <p:nvSpPr>
          <p:cNvPr id="3" name="文本框 2"/>
          <p:cNvSpPr txBox="1"/>
          <p:nvPr/>
        </p:nvSpPr>
        <p:spPr>
          <a:xfrm>
            <a:off x="210820" y="4052570"/>
            <a:ext cx="9644380" cy="534035"/>
          </a:xfrm>
          <a:prstGeom prst="rect">
            <a:avLst/>
          </a:prstGeom>
          <a:noFill/>
          <a:ln w="12700" cmpd="sng">
            <a:solidFill>
              <a:schemeClr val="accent1">
                <a:shade val="50000"/>
              </a:schemeClr>
            </a:solidFill>
            <a:prstDash val="sysDot"/>
          </a:ln>
        </p:spPr>
        <p:txBody>
          <a:bodyPr wrap="square" rtlCol="0" anchor="t">
            <a:spAutoFit/>
          </a:bodyPr>
          <a:lstStyle/>
          <a:p>
            <a:pPr>
              <a:lnSpc>
                <a:spcPct val="120000"/>
              </a:lnSpc>
            </a:pPr>
            <a:r>
              <a:rPr lang="zh-CN" altLang="en-US" sz="2400" b="1">
                <a:solidFill>
                  <a:srgbClr val="000000"/>
                </a:solidFill>
                <a:uFillTx/>
                <a:latin typeface="宋体" pitchFamily="2" charset="-122"/>
                <a:ea typeface="宋体" pitchFamily="2" charset="-122"/>
                <a:cs typeface="宋体" panose="02010600030101010101" pitchFamily="2" charset="-122"/>
              </a:rPr>
              <a:t>宋朝：</a:t>
            </a:r>
            <a:r>
              <a:rPr lang="zh-CN" altLang="en-US" sz="2400">
                <a:solidFill>
                  <a:srgbClr val="000000"/>
                </a:solidFill>
                <a:uFillTx/>
                <a:latin typeface="宋体" pitchFamily="2" charset="-122"/>
                <a:ea typeface="宋体" pitchFamily="2" charset="-122"/>
                <a:cs typeface="宋体" panose="02010600030101010101" pitchFamily="2" charset="-122"/>
              </a:rPr>
              <a:t>考核称为“磨勘”，由审官院考核京官，考课院考核地方官</a:t>
            </a:r>
          </a:p>
        </p:txBody>
      </p:sp>
      <p:sp>
        <p:nvSpPr>
          <p:cNvPr id="19" name="流程图: 过程 18"/>
          <p:cNvSpPr/>
          <p:nvPr/>
        </p:nvSpPr>
        <p:spPr>
          <a:xfrm>
            <a:off x="1677670" y="281940"/>
            <a:ext cx="6694170" cy="558165"/>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zh-CN" altLang="en-US" sz="3200" b="1">
                <a:solidFill>
                  <a:srgbClr val="000000"/>
                </a:solidFill>
                <a:effectLst/>
                <a:uFillTx/>
              </a:rPr>
              <a:t>隋唐至两宋时期的官员选拔与管理</a:t>
            </a: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0" y="-161290"/>
            <a:ext cx="12190730" cy="7180580"/>
          </a:xfrm>
          <a:prstGeom prst="rect">
            <a:avLst/>
          </a:prstGeom>
          <a:noFill/>
          <a:ln w="12700" cmpd="sng">
            <a:solidFill>
              <a:srgbClr val="7030A0"/>
            </a:solidFill>
            <a:prstDash val="sysDot"/>
          </a:ln>
        </p:spPr>
        <p:txBody>
          <a:bodyPr wrap="square" rtlCol="0" anchor="t">
            <a:spAutoFit/>
          </a:bodyPr>
          <a:lstStyle/>
          <a:p>
            <a:pPr>
              <a:lnSpc>
                <a:spcPct val="120000"/>
              </a:lnSpc>
            </a:pPr>
            <a:r>
              <a:rPr lang="zh-CN" altLang="en-US" sz="2400" b="1">
                <a:solidFill>
                  <a:srgbClr val="000000"/>
                </a:solidFill>
                <a:latin typeface="宋体" pitchFamily="2" charset="-122"/>
                <a:ea typeface="宋体" pitchFamily="2" charset="-122"/>
                <a:cs typeface="宋体" panose="02010600030101010101" pitchFamily="2" charset="-122"/>
              </a:rPr>
              <a:t>探究</a:t>
            </a:r>
            <a:r>
              <a:rPr lang="zh-CN" altLang="en-US" sz="2400">
                <a:solidFill>
                  <a:srgbClr val="000000"/>
                </a:solidFill>
                <a:latin typeface="宋体" pitchFamily="2" charset="-122"/>
                <a:ea typeface="宋体" pitchFamily="2" charset="-122"/>
                <a:cs typeface="宋体" panose="02010600030101010101" pitchFamily="2" charset="-122"/>
              </a:rPr>
              <a:t>：唐代是中国历史上政治、经济、文化发展的一个鼎盛时期，其考课制度日臻完善，在中国古代处于承上启下的阶段。《大唐六典》规定：“考功郎中之职，掌内外文武官吏之考课。”除了郎中之外，考功司员外郎、主事、令史、书令史、掌固等40余位职官参与考课分工事宜。唐代对流内官员和流外吏员按照不同标准实行分类考课。其中针对流内官员的考课标准可以概括为“四善二十七最”。“四善”是政府着眼于官德品行，即德义有闻、清慎明著、公平可称、格勤匪懈。“二十七最”则是根据官员职位职能特点的不同而提出的二十七条相对具体的要求。各地各部门先行考课并将考课结果编制成册形成“考薄”，然后逐级检勘、汇总、上报，最后上报至尚书省考功司以待会考。最后由皇帝确认后生效，作为官吏俸禄增减、品阶升降甚至职务变动的重要依据。</a:t>
            </a:r>
          </a:p>
          <a:p>
            <a:pPr>
              <a:lnSpc>
                <a:spcPct val="120000"/>
              </a:lnSpc>
            </a:pPr>
            <a:r>
              <a:rPr lang="zh-CN" altLang="en-US" sz="2400">
                <a:solidFill>
                  <a:srgbClr val="000000"/>
                </a:solidFill>
                <a:latin typeface="宋体" pitchFamily="2" charset="-122"/>
                <a:ea typeface="宋体" pitchFamily="2" charset="-122"/>
                <a:cs typeface="宋体" panose="02010600030101010101" pitchFamily="2" charset="-122"/>
              </a:rPr>
              <a:t>                    ——摘编自殷文明《唐代官吏考核与监察制度的互洽逆转及启示》</a:t>
            </a:r>
          </a:p>
          <a:p>
            <a:pPr>
              <a:lnSpc>
                <a:spcPct val="120000"/>
              </a:lnSpc>
            </a:pPr>
            <a:r>
              <a:rPr lang="en-US" altLang="zh-CN" sz="2400" b="1">
                <a:solidFill>
                  <a:srgbClr val="000000"/>
                </a:solidFill>
                <a:latin typeface="宋体" pitchFamily="2" charset="-122"/>
                <a:ea typeface="宋体" pitchFamily="2" charset="-122"/>
                <a:cs typeface="宋体" panose="02010600030101010101" pitchFamily="2" charset="-122"/>
              </a:rPr>
              <a:t>1.</a:t>
            </a:r>
            <a:r>
              <a:rPr lang="zh-CN" altLang="en-US" sz="2400" b="1">
                <a:solidFill>
                  <a:srgbClr val="000000"/>
                </a:solidFill>
                <a:latin typeface="宋体" pitchFamily="2" charset="-122"/>
                <a:ea typeface="宋体" pitchFamily="2" charset="-122"/>
                <a:cs typeface="宋体" panose="02010600030101010101" pitchFamily="2" charset="-122"/>
              </a:rPr>
              <a:t>根据材料，概括唐代考课制度的特点。 </a:t>
            </a:r>
          </a:p>
          <a:p>
            <a:pPr>
              <a:lnSpc>
                <a:spcPct val="120000"/>
              </a:lnSpc>
            </a:pPr>
            <a:r>
              <a:rPr lang="zh-CN" altLang="en-US" sz="2400">
                <a:solidFill>
                  <a:srgbClr val="000000"/>
                </a:solidFill>
                <a:latin typeface="宋体" pitchFamily="2" charset="-122"/>
                <a:ea typeface="宋体" pitchFamily="2" charset="-122"/>
                <a:cs typeface="宋体" panose="02010600030101010101" pitchFamily="2" charset="-122"/>
              </a:rPr>
              <a:t>特点：日臻完善，起到承上启下的作用；考核机构健全，分工明确；考核内容广泛，标准详细系统；考核程序严密；考核结果与官员奖惩相结合。</a:t>
            </a:r>
          </a:p>
          <a:p>
            <a:pPr>
              <a:lnSpc>
                <a:spcPct val="120000"/>
              </a:lnSpc>
            </a:pPr>
            <a:r>
              <a:rPr lang="en-US" altLang="zh-CN" sz="2400" b="1">
                <a:solidFill>
                  <a:srgbClr val="000000"/>
                </a:solidFill>
                <a:latin typeface="宋体" pitchFamily="2" charset="-122"/>
                <a:ea typeface="宋体" pitchFamily="2" charset="-122"/>
                <a:cs typeface="宋体" panose="02010600030101010101" pitchFamily="2" charset="-122"/>
              </a:rPr>
              <a:t>2.</a:t>
            </a:r>
            <a:r>
              <a:rPr lang="zh-CN" altLang="en-US" sz="2400" b="1">
                <a:solidFill>
                  <a:srgbClr val="000000"/>
                </a:solidFill>
                <a:latin typeface="宋体" pitchFamily="2" charset="-122"/>
                <a:ea typeface="宋体" pitchFamily="2" charset="-122"/>
                <a:cs typeface="宋体" panose="02010600030101010101" pitchFamily="2" charset="-122"/>
              </a:rPr>
              <a:t>根据材料并结合所学，分析唐代考课制度的作用。</a:t>
            </a:r>
            <a:endParaRPr lang="zh-CN" altLang="en-US" sz="24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20000"/>
              </a:lnSpc>
            </a:pPr>
            <a:r>
              <a:rPr lang="zh-CN" altLang="en-US" sz="2400">
                <a:solidFill>
                  <a:srgbClr val="000000"/>
                </a:solidFill>
                <a:latin typeface="宋体" pitchFamily="2" charset="-122"/>
                <a:ea typeface="宋体" pitchFamily="2" charset="-122"/>
                <a:cs typeface="宋体" panose="02010600030101010101" pitchFamily="2" charset="-122"/>
              </a:rPr>
              <a:t>作用：有利于调动官员积极性，提高政府的行政效能；有利于改善吏治，稳定社会秩序；有利于加强君主专制中央集权；对后世有借鉴作用。</a:t>
            </a: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0" name="文本框 99"/>
          <p:cNvSpPr txBox="1"/>
          <p:nvPr/>
        </p:nvSpPr>
        <p:spPr>
          <a:xfrm>
            <a:off x="421640" y="210820"/>
            <a:ext cx="5380990" cy="583565"/>
          </a:xfrm>
          <a:prstGeom prst="rect">
            <a:avLst/>
          </a:prstGeom>
          <a:noFill/>
          <a:ln w="9525">
            <a:noFill/>
          </a:ln>
        </p:spPr>
        <p:txBody>
          <a:bodyPr wrap="square">
            <a:spAutoFit/>
            <a:scene3d>
              <a:camera prst="orthographicFront"/>
              <a:lightRig rig="threePt" dir="t"/>
            </a:scene3d>
          </a:bodyPr>
          <a:lstStyle/>
          <a:p>
            <a:pPr indent="0"/>
            <a:r>
              <a:rPr lang="zh-CN" sz="3200" b="1">
                <a:solidFill>
                  <a:srgbClr val="000000"/>
                </a:solidFill>
                <a:effectLst>
                  <a:outerShdw blurRad="38100" dist="19050" dir="2700000" algn="tl" rotWithShape="0">
                    <a:schemeClr val="dk1">
                      <a:alpha val="40000"/>
                    </a:schemeClr>
                  </a:outerShdw>
                </a:effectLst>
                <a:uFillTx/>
                <a:latin typeface="宋体" pitchFamily="2" charset="-122"/>
                <a:ea typeface="宋体" pitchFamily="2" charset="-122"/>
                <a:cs typeface="宋体" panose="02010600030101010101" pitchFamily="2" charset="-122"/>
              </a:rPr>
              <a:t>三  官员</a:t>
            </a:r>
            <a:r>
              <a:rPr sz="3200" b="1">
                <a:solidFill>
                  <a:srgbClr val="000000"/>
                </a:solidFill>
                <a:uFillTx/>
                <a:latin typeface="宋体" pitchFamily="2" charset="-122"/>
                <a:ea typeface="宋体" pitchFamily="2" charset="-122"/>
                <a:cs typeface="宋体" panose="02010600030101010101" pitchFamily="2" charset="-122"/>
                <a:sym typeface="+mn-ea"/>
              </a:rPr>
              <a:t>监察制度</a:t>
            </a:r>
            <a:endParaRPr lang="zh-CN" sz="3200" b="1">
              <a:solidFill>
                <a:srgbClr val="000000"/>
              </a:solidFill>
              <a:effectLst>
                <a:outerShdw blurRad="38100" dist="19050" dir="2700000" algn="tl" rotWithShape="0">
                  <a:schemeClr val="dk1">
                    <a:alpha val="40000"/>
                  </a:schemeClr>
                </a:outerShdw>
              </a:effectLst>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233045" y="794385"/>
            <a:ext cx="11840845" cy="2158365"/>
          </a:xfrm>
          <a:prstGeom prst="rect">
            <a:avLst/>
          </a:prstGeom>
          <a:noFill/>
          <a:ln w="12700" cmpd="sng">
            <a:solidFill>
              <a:schemeClr val="accent1">
                <a:shade val="50000"/>
              </a:schemeClr>
            </a:solidFill>
            <a:prstDash val="sysDot"/>
          </a:ln>
        </p:spPr>
        <p:txBody>
          <a:bodyPr wrap="square" rtlCol="0" anchor="t">
            <a:spAutoFit/>
          </a:bodyPr>
          <a:lstStyle/>
          <a:p>
            <a:pPr>
              <a:lnSpc>
                <a:spcPct val="120000"/>
              </a:lnSpc>
            </a:pPr>
            <a:r>
              <a:rPr lang="zh-CN" altLang="en-US" sz="2800">
                <a:solidFill>
                  <a:srgbClr val="000000"/>
                </a:solidFill>
                <a:uFillTx/>
                <a:latin typeface="宋体" pitchFamily="2" charset="-122"/>
                <a:ea typeface="宋体" pitchFamily="2" charset="-122"/>
              </a:rPr>
              <a:t>（一）隋唐时期</a:t>
            </a:r>
          </a:p>
          <a:p>
            <a:pPr>
              <a:lnSpc>
                <a:spcPct val="120000"/>
              </a:lnSpc>
            </a:pPr>
            <a:r>
              <a:rPr lang="zh-CN" altLang="en-US" sz="2800">
                <a:solidFill>
                  <a:srgbClr val="000000"/>
                </a:solidFill>
                <a:uFillTx/>
                <a:latin typeface="宋体" pitchFamily="2" charset="-122"/>
                <a:ea typeface="宋体" pitchFamily="2" charset="-122"/>
              </a:rPr>
              <a:t>⑴隋唐御史台为最高监察机构，其长官为御史大夫；</a:t>
            </a:r>
          </a:p>
          <a:p>
            <a:pPr>
              <a:lnSpc>
                <a:spcPct val="120000"/>
              </a:lnSpc>
            </a:pPr>
            <a:r>
              <a:rPr lang="zh-CN" altLang="en-US" sz="2800">
                <a:solidFill>
                  <a:srgbClr val="000000"/>
                </a:solidFill>
                <a:uFillTx/>
                <a:latin typeface="宋体" pitchFamily="2" charset="-122"/>
                <a:ea typeface="宋体" pitchFamily="2" charset="-122"/>
              </a:rPr>
              <a:t>⑵唐太宗将全国分为十道监察区，委派监察官定期或不定期巡回监察，对地方有巨大的威慑作用</a:t>
            </a:r>
          </a:p>
        </p:txBody>
      </p:sp>
      <p:sp>
        <p:nvSpPr>
          <p:cNvPr id="4" name="文本框 3"/>
          <p:cNvSpPr txBox="1"/>
          <p:nvPr/>
        </p:nvSpPr>
        <p:spPr>
          <a:xfrm>
            <a:off x="311785" y="3090545"/>
            <a:ext cx="11761470" cy="3046095"/>
          </a:xfrm>
          <a:prstGeom prst="rect">
            <a:avLst/>
          </a:prstGeom>
          <a:noFill/>
          <a:ln w="12700" cmpd="sng">
            <a:solidFill>
              <a:srgbClr val="7730AD"/>
            </a:solidFill>
            <a:prstDash val="sysDot"/>
          </a:ln>
        </p:spPr>
        <p:txBody>
          <a:bodyPr wrap="square" rtlCol="0" anchor="t">
            <a:spAutoFit/>
          </a:bodyPr>
          <a:lstStyle/>
          <a:p>
            <a:r>
              <a:rPr lang="en-US" altLang="zh-CN" sz="2000" b="1">
                <a:latin typeface="楷体" panose="02010609060101010101" pitchFamily="49" charset="-122"/>
                <a:ea typeface="楷体" panose="02010609060101010101" pitchFamily="49" charset="-122"/>
                <a:cs typeface="楷体" panose="02010609060101010101" pitchFamily="49" charset="-122"/>
              </a:rPr>
              <a:t>   </a:t>
            </a:r>
            <a:r>
              <a:rPr lang="en-US" altLang="zh-CN" sz="2400" b="1">
                <a:solidFill>
                  <a:srgbClr val="000000"/>
                </a:solidFill>
                <a:uFillTx/>
                <a:latin typeface="宋体" pitchFamily="2" charset="-122"/>
                <a:ea typeface="宋体" pitchFamily="2" charset="-122"/>
                <a:cs typeface="宋体" panose="02010600030101010101" pitchFamily="2" charset="-122"/>
              </a:rPr>
              <a:t> </a:t>
            </a:r>
            <a:r>
              <a:rPr lang="zh-CN" altLang="en-US" sz="2400" b="1">
                <a:solidFill>
                  <a:srgbClr val="000000"/>
                </a:solidFill>
                <a:uFillTx/>
                <a:latin typeface="宋体" pitchFamily="2" charset="-122"/>
                <a:ea typeface="宋体" pitchFamily="2" charset="-122"/>
                <a:cs typeface="宋体" panose="02010600030101010101" pitchFamily="2" charset="-122"/>
              </a:rPr>
              <a:t>隋代时，中央的监察机构仍为御史台，改长官御史中丞为御史大夫，下设治书御史2人为副；改检校御史为监察御史，共12人，专执掌外出巡察。唐初，中央设御史台，由正三品御史大夫为台长，设正四品御史中丞2人为辅佐。御史台的职权是“掌邦国刑宪典章之政令，以肃正朝列”（《唐六典》卷十三）。御史台下设三院：台院，侍御史属之，“掌纠举百僚，推鞫狱讼”；殿院，殿中侍御史属之，“掌殿廷供奉之仪式”；察院，监察御史属之，“掌分察百僚，巡按州郡，纠视刑狱，肃整朝仪”（同上）。唐初全国分为10个监察区，称10道（后增为15道），每道设监察御史1人（先后称为按察使、采访处置使、观察处置使等），专门巡回按察所属州县……</a:t>
            </a: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0" name="文本框 99"/>
          <p:cNvSpPr txBox="1"/>
          <p:nvPr/>
        </p:nvSpPr>
        <p:spPr>
          <a:xfrm>
            <a:off x="0" y="235585"/>
            <a:ext cx="5080000" cy="645160"/>
          </a:xfrm>
          <a:prstGeom prst="rect">
            <a:avLst/>
          </a:prstGeom>
          <a:noFill/>
          <a:ln w="9525">
            <a:noFill/>
          </a:ln>
        </p:spPr>
        <p:txBody>
          <a:bodyPr>
            <a:spAutoFit/>
            <a:scene3d>
              <a:camera prst="orthographicFront"/>
              <a:lightRig rig="threePt" dir="t"/>
            </a:scene3d>
          </a:bodyPr>
          <a:lstStyle/>
          <a:p>
            <a:pPr indent="0"/>
            <a:r>
              <a:rPr lang="zh-CN" sz="3600" b="1">
                <a:solidFill>
                  <a:schemeClr val="tx1"/>
                </a:solidFill>
                <a:effectLst>
                  <a:outerShdw blurRad="38100" dist="19050" dir="2700000" algn="tl" rotWithShape="0">
                    <a:schemeClr val="dk1">
                      <a:alpha val="40000"/>
                    </a:schemeClr>
                  </a:outerShdw>
                </a:effectLst>
                <a:ea typeface="宋体" pitchFamily="2" charset="-122"/>
              </a:rPr>
              <a:t>三  官员</a:t>
            </a:r>
            <a:r>
              <a:rPr sz="3600" b="1">
                <a:latin typeface="黑体" panose="02010609060101010101" pitchFamily="1" charset="-122"/>
                <a:ea typeface="黑体" panose="02010609060101010101" pitchFamily="1" charset="-122"/>
                <a:sym typeface="+mn-ea"/>
              </a:rPr>
              <a:t>监察制度</a:t>
            </a:r>
            <a:endParaRPr lang="zh-CN" sz="3600" b="1">
              <a:solidFill>
                <a:schemeClr val="tx1"/>
              </a:solidFill>
              <a:effectLst>
                <a:outerShdw blurRad="38100" dist="19050" dir="2700000" algn="tl" rotWithShape="0">
                  <a:schemeClr val="dk1">
                    <a:alpha val="40000"/>
                  </a:schemeClr>
                </a:outerShdw>
              </a:effectLst>
              <a:ea typeface="宋体" panose="02010600030101010101" pitchFamily="2" charset="-122"/>
            </a:endParaRPr>
          </a:p>
        </p:txBody>
      </p:sp>
      <p:sp>
        <p:nvSpPr>
          <p:cNvPr id="2" name="文本框 1"/>
          <p:cNvSpPr txBox="1"/>
          <p:nvPr/>
        </p:nvSpPr>
        <p:spPr>
          <a:xfrm>
            <a:off x="261620" y="965200"/>
            <a:ext cx="11711305" cy="1863725"/>
          </a:xfrm>
          <a:prstGeom prst="rect">
            <a:avLst/>
          </a:prstGeom>
          <a:noFill/>
          <a:ln w="12700" cmpd="sng">
            <a:solidFill>
              <a:schemeClr val="accent1">
                <a:shade val="50000"/>
              </a:schemeClr>
            </a:solidFill>
            <a:prstDash val="sysDot"/>
          </a:ln>
        </p:spPr>
        <p:txBody>
          <a:bodyPr wrap="square" rtlCol="0" anchor="t">
            <a:spAutoFit/>
          </a:bodyPr>
          <a:lstStyle/>
          <a:p>
            <a:pPr>
              <a:lnSpc>
                <a:spcPct val="120000"/>
              </a:lnSpc>
            </a:pPr>
            <a:r>
              <a:rPr lang="zh-CN" altLang="en-US" sz="2400">
                <a:solidFill>
                  <a:srgbClr val="000000"/>
                </a:solidFill>
                <a:uFillTx/>
                <a:latin typeface="宋体" pitchFamily="2" charset="-122"/>
                <a:ea typeface="宋体" pitchFamily="2" charset="-122"/>
              </a:rPr>
              <a:t>（二）两宋时期</a:t>
            </a:r>
          </a:p>
          <a:p>
            <a:pPr>
              <a:lnSpc>
                <a:spcPct val="120000"/>
              </a:lnSpc>
            </a:pPr>
            <a:r>
              <a:rPr lang="zh-CN" altLang="en-US" sz="2400">
                <a:solidFill>
                  <a:srgbClr val="000000"/>
                </a:solidFill>
                <a:uFillTx/>
                <a:latin typeface="宋体" pitchFamily="2" charset="-122"/>
                <a:ea typeface="宋体" pitchFamily="2" charset="-122"/>
              </a:rPr>
              <a:t>⑴御史台承唐制，地方则划分路作为监察区；</a:t>
            </a:r>
          </a:p>
          <a:p>
            <a:pPr>
              <a:lnSpc>
                <a:spcPct val="120000"/>
              </a:lnSpc>
            </a:pPr>
            <a:r>
              <a:rPr lang="zh-CN" altLang="en-US" sz="2400">
                <a:solidFill>
                  <a:srgbClr val="000000"/>
                </a:solidFill>
                <a:uFillTx/>
                <a:latin typeface="宋体" pitchFamily="2" charset="-122"/>
                <a:ea typeface="宋体" pitchFamily="2" charset="-122"/>
              </a:rPr>
              <a:t>⑵宋朝监察制度的重要变化是台谏合一，以往只负责言谏的谏官与御史台官员一样拥有了监察的权力</a:t>
            </a:r>
          </a:p>
        </p:txBody>
      </p:sp>
      <p:sp>
        <p:nvSpPr>
          <p:cNvPr id="4" name="文本框 3"/>
          <p:cNvSpPr txBox="1"/>
          <p:nvPr/>
        </p:nvSpPr>
        <p:spPr>
          <a:xfrm>
            <a:off x="261620" y="3252470"/>
            <a:ext cx="11931015" cy="2676525"/>
          </a:xfrm>
          <a:prstGeom prst="rect">
            <a:avLst/>
          </a:prstGeom>
          <a:noFill/>
          <a:ln w="12700" cmpd="sng">
            <a:solidFill>
              <a:srgbClr val="7730AD"/>
            </a:solidFill>
            <a:prstDash val="sysDot"/>
          </a:ln>
        </p:spPr>
        <p:txBody>
          <a:bodyPr wrap="square" rtlCol="0" anchor="t">
            <a:spAutoFit/>
          </a:bodyPr>
          <a:lstStyle/>
          <a:p>
            <a:pPr>
              <a:lnSpc>
                <a:spcPct val="100000"/>
              </a:lnSpc>
            </a:pP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材料：</a:t>
            </a:r>
            <a:r>
              <a:rPr sz="2400" b="1">
                <a:latin typeface="楷体" panose="02010609060101010101" pitchFamily="49" charset="-122"/>
                <a:ea typeface="楷体" panose="02010609060101010101" pitchFamily="49" charset="-122"/>
                <a:cs typeface="楷体" panose="02010609060101010101" pitchFamily="49" charset="-122"/>
              </a:rPr>
              <a:t>宋代中央沿袭唐制，并明确规定，未经两任县令者不得任御史之职。按规定，御史有“闻风弹人”之权，每月必须向上奏事一次，称“月课”；上任后百日必须弹人，否则就要罢黜为外官或受罚俸处分，名为“辱台钱”。——选自《中国古代监察制度》</a:t>
            </a:r>
          </a:p>
          <a:p>
            <a:pPr>
              <a:lnSpc>
                <a:spcPct val="100000"/>
              </a:lnSpc>
            </a:pP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思考：</a:t>
            </a:r>
            <a:r>
              <a:rPr sz="2400" b="1">
                <a:solidFill>
                  <a:srgbClr val="FF0000"/>
                </a:solidFill>
                <a:latin typeface="楷体" panose="02010609060101010101" pitchFamily="49" charset="-122"/>
                <a:ea typeface="楷体" panose="02010609060101010101" pitchFamily="49" charset="-122"/>
                <a:cs typeface="楷体" panose="02010609060101010101" pitchFamily="49" charset="-122"/>
              </a:rPr>
              <a:t>与前代相比，唐、宋监察制度有何重要发展。</a:t>
            </a:r>
          </a:p>
          <a:p>
            <a:pPr>
              <a:lnSpc>
                <a:spcPct val="100000"/>
              </a:lnSpc>
            </a:pPr>
            <a:r>
              <a:rPr sz="2400" b="1">
                <a:latin typeface="楷体" panose="02010609060101010101" pitchFamily="49" charset="-122"/>
                <a:ea typeface="楷体" panose="02010609060101010101" pitchFamily="49" charset="-122"/>
                <a:cs typeface="楷体" panose="02010609060101010101" pitchFamily="49" charset="-122"/>
              </a:rPr>
              <a:t>唐朝发展：从中央到地方，监察机构更趋完备；监察机构和御史的权力进一步扩大；划分监察区。</a:t>
            </a:r>
          </a:p>
          <a:p>
            <a:pPr>
              <a:lnSpc>
                <a:spcPct val="100000"/>
              </a:lnSpc>
            </a:pPr>
            <a:r>
              <a:rPr sz="2400" b="1">
                <a:latin typeface="楷体" panose="02010609060101010101" pitchFamily="49" charset="-122"/>
                <a:ea typeface="楷体" panose="02010609060101010101" pitchFamily="49" charset="-122"/>
                <a:cs typeface="楷体" panose="02010609060101010101" pitchFamily="49" charset="-122"/>
              </a:rPr>
              <a:t>宋朝发展：增加对御史的任职资格限制；强化御史的监察职责；台谏合一。</a:t>
            </a: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612140" y="244475"/>
            <a:ext cx="7759700" cy="595630"/>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p>
        </p:txBody>
      </p:sp>
      <p:sp>
        <p:nvSpPr>
          <p:cNvPr id="100" name="文本框 99"/>
          <p:cNvSpPr txBox="1"/>
          <p:nvPr/>
        </p:nvSpPr>
        <p:spPr>
          <a:xfrm>
            <a:off x="246380" y="1040765"/>
            <a:ext cx="9728835" cy="460375"/>
          </a:xfrm>
          <a:prstGeom prst="rect">
            <a:avLst/>
          </a:prstGeom>
          <a:noFill/>
          <a:ln w="9525">
            <a:noFill/>
          </a:ln>
        </p:spPr>
        <p:txBody>
          <a:bodyPr wrap="square">
            <a:spAutoFit/>
          </a:bodyPr>
          <a:lstStyle/>
          <a:p>
            <a:pPr indent="0"/>
            <a:r>
              <a:rPr lang="zh-CN" sz="2400" b="1">
                <a:ea typeface="宋体" pitchFamily="2" charset="-122"/>
              </a:rPr>
              <a:t>一  官员选拔制度：科举制</a:t>
            </a:r>
          </a:p>
        </p:txBody>
      </p:sp>
      <p:pic>
        <p:nvPicPr>
          <p:cNvPr id="2" name="图片 1"/>
          <p:cNvPicPr>
            <a:picLocks noChangeAspect="1"/>
          </p:cNvPicPr>
          <p:nvPr/>
        </p:nvPicPr>
        <p:blipFill>
          <a:blip r:embed="rId2"/>
          <a:stretch>
            <a:fillRect/>
          </a:stretch>
        </p:blipFill>
        <p:spPr>
          <a:xfrm>
            <a:off x="337820" y="1609725"/>
            <a:ext cx="11515725" cy="3743325"/>
          </a:xfrm>
          <a:prstGeom prst="roundRect">
            <a:avLst/>
          </a:prstGeom>
        </p:spPr>
      </p:pic>
      <p:sp>
        <p:nvSpPr>
          <p:cNvPr id="3" name="文本框 2"/>
          <p:cNvSpPr txBox="1"/>
          <p:nvPr/>
        </p:nvSpPr>
        <p:spPr>
          <a:xfrm>
            <a:off x="337820" y="5461000"/>
            <a:ext cx="11515725" cy="953135"/>
          </a:xfrm>
          <a:prstGeom prst="rect">
            <a:avLst/>
          </a:prstGeom>
          <a:noFill/>
        </p:spPr>
        <p:txBody>
          <a:bodyPr wrap="square" rtlCol="0" anchor="t">
            <a:spAutoFit/>
          </a:bodyPr>
          <a:lstStyle/>
          <a:p>
            <a:pPr algn="ctr"/>
            <a:r>
              <a:rPr lang="zh-CN" altLang="en-US" sz="2800" b="1">
                <a:solidFill>
                  <a:srgbClr val="FF0000"/>
                </a:solidFill>
                <a:latin typeface="宋体" pitchFamily="2" charset="-122"/>
                <a:ea typeface="宋体" pitchFamily="2" charset="-122"/>
                <a:cs typeface="宋体" panose="02010600030101010101" pitchFamily="2" charset="-122"/>
              </a:rPr>
              <a:t>进士题名碑这些进士题名碑记载了元、明、清三代</a:t>
            </a:r>
          </a:p>
          <a:p>
            <a:pPr algn="ctr"/>
            <a:r>
              <a:rPr lang="zh-CN" altLang="en-US" sz="2800" b="1">
                <a:solidFill>
                  <a:srgbClr val="FF0000"/>
                </a:solidFill>
                <a:latin typeface="宋体" pitchFamily="2" charset="-122"/>
                <a:ea typeface="宋体" pitchFamily="2" charset="-122"/>
                <a:cs typeface="宋体" panose="02010600030101010101" pitchFamily="2" charset="-122"/>
              </a:rPr>
              <a:t>51624名进士的姓名、籍贯、名 次。现藏于北京孔庙和国子监博物馆。</a:t>
            </a: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0" y="0"/>
            <a:ext cx="12191365" cy="6123940"/>
          </a:xfrm>
          <a:prstGeom prst="rect">
            <a:avLst/>
          </a:prstGeom>
          <a:noFill/>
        </p:spPr>
        <p:txBody>
          <a:bodyPr wrap="square" rtlCol="0" anchor="t">
            <a:spAutoFit/>
          </a:bodyPr>
          <a:lstStyle/>
          <a:p>
            <a:pPr fontAlgn="auto">
              <a:lnSpc>
                <a:spcPct val="100000"/>
              </a:lnSpc>
            </a:pPr>
            <a:r>
              <a:rPr lang="zh-CN" altLang="en-US" sz="2800" b="1">
                <a:latin typeface="宋体" pitchFamily="2" charset="-122"/>
                <a:ea typeface="宋体" pitchFamily="2" charset="-122"/>
                <a:cs typeface="宋体" panose="02010600030101010101" pitchFamily="2" charset="-122"/>
              </a:rPr>
              <a:t>科举制八股取士：</a:t>
            </a:r>
          </a:p>
          <a:p>
            <a:pPr fontAlgn="auto">
              <a:lnSpc>
                <a:spcPct val="100000"/>
              </a:lnSpc>
            </a:pPr>
            <a:r>
              <a:rPr lang="zh-CN" altLang="en-US" sz="2800">
                <a:latin typeface="宋体" pitchFamily="2" charset="-122"/>
                <a:ea typeface="宋体" pitchFamily="2" charset="-122"/>
                <a:cs typeface="宋体" panose="02010600030101010101" pitchFamily="2" charset="-122"/>
              </a:rPr>
              <a:t>   明代成化年间(1465-1487) ，科举考试之法又大大变更，用排偶文体阐发经义，称为"八股"，亦称"时文"、"制义"或"制艺"。以后便承袭下来，格式愈益严格，文章越发空虚，直至清末光绪二十四年(1898)戊戌变法时才废除，光绪三十一年(1905)科举制被废除</a:t>
            </a:r>
          </a:p>
          <a:p>
            <a:pPr fontAlgn="auto">
              <a:lnSpc>
                <a:spcPct val="100000"/>
              </a:lnSpc>
            </a:pPr>
            <a:r>
              <a:rPr lang="zh-CN" altLang="en-US" sz="2800" b="1">
                <a:latin typeface="宋体" pitchFamily="2" charset="-122"/>
                <a:ea typeface="宋体" pitchFamily="2" charset="-122"/>
                <a:cs typeface="宋体" panose="02010600030101010101" pitchFamily="2" charset="-122"/>
                <a:sym typeface="+mn-ea"/>
              </a:rPr>
              <a:t>形式</a:t>
            </a:r>
            <a:r>
              <a:rPr lang="zh-CN" altLang="en-US" sz="2800" b="1">
                <a:latin typeface="宋体" pitchFamily="2" charset="-122"/>
                <a:ea typeface="宋体" pitchFamily="2" charset="-122"/>
                <a:cs typeface="宋体" panose="02010600030101010101" pitchFamily="2" charset="-122"/>
              </a:rPr>
              <a:t>：</a:t>
            </a:r>
            <a:r>
              <a:rPr lang="zh-CN" altLang="en-US" sz="2800">
                <a:latin typeface="宋体" pitchFamily="2" charset="-122"/>
                <a:ea typeface="宋体" pitchFamily="2" charset="-122"/>
                <a:cs typeface="宋体" panose="02010600030101010101" pitchFamily="2" charset="-122"/>
              </a:rPr>
              <a:t>明清科举考试分为乡试、会试与殿试三级。</a:t>
            </a:r>
          </a:p>
          <a:p>
            <a:pPr fontAlgn="auto">
              <a:lnSpc>
                <a:spcPct val="100000"/>
              </a:lnSpc>
            </a:pPr>
            <a:r>
              <a:rPr lang="en-US" altLang="zh-CN" sz="2800">
                <a:solidFill>
                  <a:srgbClr val="FF0000"/>
                </a:solidFill>
                <a:latin typeface="宋体" pitchFamily="2" charset="-122"/>
                <a:ea typeface="宋体" pitchFamily="2" charset="-122"/>
                <a:cs typeface="宋体" panose="02010600030101010101" pitchFamily="2" charset="-122"/>
                <a:sym typeface="+mn-ea"/>
              </a:rPr>
              <a:t>①</a:t>
            </a:r>
            <a:r>
              <a:rPr lang="zh-CN" altLang="en-US" sz="2800">
                <a:solidFill>
                  <a:srgbClr val="FF0000"/>
                </a:solidFill>
                <a:latin typeface="宋体" pitchFamily="2" charset="-122"/>
                <a:ea typeface="宋体" pitchFamily="2" charset="-122"/>
                <a:cs typeface="宋体" panose="02010600030101010101" pitchFamily="2" charset="-122"/>
                <a:sym typeface="+mn-ea"/>
              </a:rPr>
              <a:t>乡试</a:t>
            </a:r>
            <a:r>
              <a:rPr lang="zh-CN" altLang="en-US" sz="2800">
                <a:latin typeface="宋体" pitchFamily="2" charset="-122"/>
                <a:ea typeface="宋体" pitchFamily="2" charset="-122"/>
                <a:cs typeface="宋体" panose="02010600030101010101" pitchFamily="2" charset="-122"/>
                <a:sym typeface="+mn-ea"/>
              </a:rPr>
              <a:t>每三年在各省省城举行，考中者称为举人。</a:t>
            </a:r>
          </a:p>
          <a:p>
            <a:pPr fontAlgn="auto">
              <a:lnSpc>
                <a:spcPct val="100000"/>
              </a:lnSpc>
            </a:pPr>
            <a:r>
              <a:rPr lang="zh-CN" altLang="en-US" sz="2800">
                <a:solidFill>
                  <a:srgbClr val="FF0000"/>
                </a:solidFill>
                <a:latin typeface="宋体" pitchFamily="2" charset="-122"/>
                <a:ea typeface="宋体" pitchFamily="2" charset="-122"/>
                <a:cs typeface="宋体" panose="02010600030101010101" pitchFamily="2" charset="-122"/>
                <a:sym typeface="+mn-ea"/>
              </a:rPr>
              <a:t>②会试</a:t>
            </a:r>
            <a:r>
              <a:rPr lang="zh-CN" altLang="en-US" sz="2800">
                <a:latin typeface="宋体" pitchFamily="2" charset="-122"/>
                <a:ea typeface="宋体" pitchFamily="2" charset="-122"/>
                <a:cs typeface="宋体" panose="02010600030101010101" pitchFamily="2" charset="-122"/>
                <a:sym typeface="+mn-ea"/>
              </a:rPr>
              <a:t>由礼部主持，于乡试次年春天举行，考中者 称为贡士。</a:t>
            </a:r>
          </a:p>
          <a:p>
            <a:pPr fontAlgn="auto">
              <a:lnSpc>
                <a:spcPct val="100000"/>
              </a:lnSpc>
            </a:pPr>
            <a:r>
              <a:rPr lang="zh-CN" altLang="en-US" sz="2800">
                <a:solidFill>
                  <a:srgbClr val="FF0000"/>
                </a:solidFill>
                <a:latin typeface="宋体" pitchFamily="2" charset="-122"/>
                <a:ea typeface="宋体" pitchFamily="2" charset="-122"/>
                <a:cs typeface="宋体" panose="02010600030101010101" pitchFamily="2" charset="-122"/>
                <a:sym typeface="+mn-ea"/>
              </a:rPr>
              <a:t>③殿试</a:t>
            </a:r>
            <a:r>
              <a:rPr lang="zh-CN" altLang="en-US" sz="2800">
                <a:latin typeface="宋体" pitchFamily="2" charset="-122"/>
                <a:ea typeface="宋体" pitchFamily="2" charset="-122"/>
                <a:cs typeface="宋体" panose="02010600030101010101" pitchFamily="2" charset="-122"/>
                <a:sym typeface="+mn-ea"/>
              </a:rPr>
              <a:t>在会试后举行，由皇帝主持，通过者为 进士。进士分三甲：一甲三名分别为状元、榜眼、探花,赐进士及第；二甲、三甲均取若干名，分别赐进士出身和同进士出身。</a:t>
            </a:r>
            <a:endParaRPr lang="zh-CN" altLang="en-US" sz="2800">
              <a:latin typeface="宋体" panose="02010600030101010101" pitchFamily="2" charset="-122"/>
              <a:ea typeface="宋体" panose="02010600030101010101" pitchFamily="2" charset="-122"/>
              <a:cs typeface="宋体" panose="02010600030101010101" pitchFamily="2" charset="-122"/>
            </a:endParaRPr>
          </a:p>
          <a:p>
            <a:pPr fontAlgn="auto">
              <a:lnSpc>
                <a:spcPct val="100000"/>
              </a:lnSpc>
            </a:pPr>
            <a:r>
              <a:rPr lang="zh-CN" altLang="en-US" sz="2800" b="1">
                <a:latin typeface="宋体" pitchFamily="2" charset="-122"/>
                <a:ea typeface="宋体" pitchFamily="2" charset="-122"/>
                <a:cs typeface="宋体" panose="02010600030101010101" pitchFamily="2" charset="-122"/>
              </a:rPr>
              <a:t>考生：</a:t>
            </a:r>
            <a:r>
              <a:rPr lang="zh-CN" altLang="en-US" sz="2800">
                <a:latin typeface="宋体" pitchFamily="2" charset="-122"/>
                <a:ea typeface="宋体" pitchFamily="2" charset="-122"/>
                <a:cs typeface="宋体" panose="02010600030101010101" pitchFamily="2" charset="-122"/>
              </a:rPr>
              <a:t>参加考试的主要是国子监和府、州、县学的学生。考试从四书 五经中命题。</a:t>
            </a:r>
          </a:p>
          <a:p>
            <a:pPr fontAlgn="auto">
              <a:lnSpc>
                <a:spcPct val="100000"/>
              </a:lnSpc>
            </a:pPr>
            <a:r>
              <a:rPr lang="zh-CN" altLang="en-US" sz="2800" b="1">
                <a:latin typeface="宋体" pitchFamily="2" charset="-122"/>
                <a:ea typeface="宋体" pitchFamily="2" charset="-122"/>
                <a:cs typeface="宋体" panose="02010600030101010101" pitchFamily="2" charset="-122"/>
              </a:rPr>
              <a:t>内容：</a:t>
            </a:r>
            <a:r>
              <a:rPr lang="zh-CN" altLang="en-US" sz="2800">
                <a:latin typeface="宋体" pitchFamily="2" charset="-122"/>
                <a:ea typeface="宋体" pitchFamily="2" charset="-122"/>
                <a:cs typeface="宋体" panose="02010600030101010101" pitchFamily="2" charset="-122"/>
              </a:rPr>
              <a:t>只考四书五经，不允许考试发挥个人见解。</a:t>
            </a: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136525" y="173355"/>
            <a:ext cx="11906885" cy="6294120"/>
          </a:xfrm>
          <a:prstGeom prst="rect">
            <a:avLst/>
          </a:prstGeom>
          <a:noFill/>
          <a:ln w="12700" cmpd="sng">
            <a:solidFill>
              <a:srgbClr val="7030A0"/>
            </a:solidFill>
            <a:prstDash val="sysDot"/>
          </a:ln>
        </p:spPr>
        <p:txBody>
          <a:bodyPr wrap="square" rtlCol="0" anchor="t">
            <a:spAutoFit/>
          </a:bodyPr>
          <a:lstStyle/>
          <a:p>
            <a:pPr>
              <a:lnSpc>
                <a:spcPct val="120000"/>
              </a:lnSpc>
            </a:pPr>
            <a:r>
              <a:rPr lang="zh-CN" altLang="en-US" sz="2400" b="1">
                <a:solidFill>
                  <a:srgbClr val="FF0000"/>
                </a:solidFill>
                <a:latin typeface="宋体" pitchFamily="2" charset="-122"/>
                <a:ea typeface="宋体" pitchFamily="2" charset="-122"/>
                <a:cs typeface="宋体" panose="02010600030101010101" pitchFamily="2" charset="-122"/>
              </a:rPr>
              <a:t>探究：</a:t>
            </a:r>
            <a:r>
              <a:rPr lang="zh-CN" altLang="en-US" sz="2400" b="1">
                <a:solidFill>
                  <a:srgbClr val="FF0000"/>
                </a:solidFill>
                <a:latin typeface="宋体" pitchFamily="2" charset="-122"/>
                <a:ea typeface="宋体" pitchFamily="2" charset="-122"/>
                <a:cs typeface="宋体" panose="02010600030101010101" pitchFamily="2" charset="-122"/>
                <a:sym typeface="+mn-ea"/>
              </a:rPr>
              <a:t>明清科举考试采用八股文的原因及其影响</a:t>
            </a:r>
          </a:p>
          <a:p>
            <a:pPr>
              <a:lnSpc>
                <a:spcPct val="120000"/>
              </a:lnSpc>
            </a:pPr>
            <a:r>
              <a:rPr lang="zh-CN" altLang="en-US" sz="2400">
                <a:latin typeface="宋体" pitchFamily="2" charset="-122"/>
                <a:ea typeface="宋体" pitchFamily="2" charset="-122"/>
                <a:cs typeface="宋体" panose="02010600030101010101" pitchFamily="2" charset="-122"/>
                <a:sym typeface="+mn-ea"/>
              </a:rPr>
              <a:t>      </a:t>
            </a:r>
            <a:r>
              <a:rPr lang="zh-CN" altLang="en-US" sz="2400">
                <a:latin typeface="宋体" pitchFamily="2" charset="-122"/>
                <a:ea typeface="宋体" pitchFamily="2" charset="-122"/>
                <a:cs typeface="宋体" panose="02010600030101010101" pitchFamily="2" charset="-122"/>
              </a:rPr>
              <a:t>明清科举考试，皆以八股文为主要形式。实际上早在唐宋即已有其雏形。唐朝科举考试所采用的帖经、墨义就是明朝八股文的萌芽形态。到了南宋，程朱理学兴起，考试范围限制在朱熹集注的四书之内。八股取士基本上适应的是自然经济为主的农耕社会的人才需求，要求代圣贤立言，并以宋代程朱理学为依归。八股文之弊，清代君臣上下并非不知不晓，但在当时也的确拿不出更合适、更简便的考试方法来。……此外，严格的形式要求，也便于标准的执行。——摘编自赵伯陶《明清八股取士与文学及士人心态》</a:t>
            </a:r>
          </a:p>
          <a:p>
            <a:pPr>
              <a:lnSpc>
                <a:spcPct val="120000"/>
              </a:lnSpc>
            </a:pPr>
            <a:r>
              <a:rPr lang="zh-CN" altLang="en-US" sz="2400" b="1">
                <a:latin typeface="宋体" pitchFamily="2" charset="-122"/>
                <a:ea typeface="宋体" pitchFamily="2" charset="-122"/>
                <a:cs typeface="宋体" panose="02010600030101010101" pitchFamily="2" charset="-122"/>
              </a:rPr>
              <a:t>原因</a:t>
            </a:r>
            <a:r>
              <a:rPr lang="zh-CN" altLang="en-US" sz="2400">
                <a:latin typeface="宋体" pitchFamily="2" charset="-122"/>
                <a:ea typeface="宋体" pitchFamily="2" charset="-122"/>
                <a:cs typeface="宋体" panose="02010600030101010101" pitchFamily="2" charset="-122"/>
              </a:rPr>
              <a:t>：①借鉴唐宋经验；      ②适应农耕社会人才选拔的需求；</a:t>
            </a:r>
          </a:p>
          <a:p>
            <a:pPr>
              <a:lnSpc>
                <a:spcPct val="120000"/>
              </a:lnSpc>
            </a:pPr>
            <a:r>
              <a:rPr lang="zh-CN" altLang="en-US" sz="2400">
                <a:latin typeface="宋体" pitchFamily="2" charset="-122"/>
                <a:ea typeface="宋体" pitchFamily="2" charset="-122"/>
                <a:cs typeface="宋体" panose="02010600030101010101" pitchFamily="2" charset="-122"/>
              </a:rPr>
              <a:t>      ③有利于加强思想控制；④没有更好的人才选拔方法；</a:t>
            </a:r>
          </a:p>
          <a:p>
            <a:pPr>
              <a:lnSpc>
                <a:spcPct val="120000"/>
              </a:lnSpc>
            </a:pPr>
            <a:r>
              <a:rPr lang="zh-CN" altLang="en-US" sz="2400">
                <a:latin typeface="宋体" pitchFamily="2" charset="-122"/>
                <a:ea typeface="宋体" pitchFamily="2" charset="-122"/>
                <a:cs typeface="宋体" panose="02010600030101010101" pitchFamily="2" charset="-122"/>
              </a:rPr>
              <a:t>      ⑤有客观的标准，操作性强（便于执行）。</a:t>
            </a:r>
          </a:p>
          <a:p>
            <a:pPr>
              <a:lnSpc>
                <a:spcPct val="120000"/>
              </a:lnSpc>
            </a:pPr>
            <a:r>
              <a:rPr lang="zh-CN" altLang="en-US" sz="2400" b="1">
                <a:latin typeface="宋体" pitchFamily="2" charset="-122"/>
                <a:ea typeface="宋体" pitchFamily="2" charset="-122"/>
                <a:cs typeface="宋体" panose="02010600030101010101" pitchFamily="2" charset="-122"/>
              </a:rPr>
              <a:t>影响</a:t>
            </a:r>
            <a:r>
              <a:rPr lang="zh-CN" altLang="en-US" sz="2400">
                <a:latin typeface="宋体" pitchFamily="2" charset="-122"/>
                <a:ea typeface="宋体" pitchFamily="2" charset="-122"/>
                <a:cs typeface="宋体" panose="02010600030101010101" pitchFamily="2" charset="-122"/>
              </a:rPr>
              <a:t>：</a:t>
            </a:r>
          </a:p>
          <a:p>
            <a:pPr>
              <a:lnSpc>
                <a:spcPct val="120000"/>
              </a:lnSpc>
            </a:pPr>
            <a:r>
              <a:rPr lang="zh-CN" altLang="en-US" sz="2400" b="1">
                <a:solidFill>
                  <a:srgbClr val="7030A0"/>
                </a:solidFill>
                <a:latin typeface="宋体" pitchFamily="2" charset="-122"/>
                <a:ea typeface="宋体" pitchFamily="2" charset="-122"/>
                <a:cs typeface="宋体" panose="02010600030101010101" pitchFamily="2" charset="-122"/>
              </a:rPr>
              <a:t>积极方面，</a:t>
            </a:r>
            <a:r>
              <a:rPr lang="zh-CN" altLang="en-US" sz="2400">
                <a:latin typeface="宋体" pitchFamily="2" charset="-122"/>
                <a:ea typeface="宋体" pitchFamily="2" charset="-122"/>
                <a:cs typeface="宋体" panose="02010600030101010101" pitchFamily="2" charset="-122"/>
              </a:rPr>
              <a:t>①八股取士有客观的标准，体现公平公正；②有利于人才选拔。</a:t>
            </a:r>
          </a:p>
          <a:p>
            <a:pPr>
              <a:lnSpc>
                <a:spcPct val="120000"/>
              </a:lnSpc>
            </a:pPr>
            <a:r>
              <a:rPr lang="zh-CN" altLang="en-US" sz="2400" b="1">
                <a:solidFill>
                  <a:srgbClr val="7030A0"/>
                </a:solidFill>
                <a:latin typeface="宋体" pitchFamily="2" charset="-122"/>
                <a:ea typeface="宋体" pitchFamily="2" charset="-122"/>
                <a:cs typeface="宋体" panose="02010600030101010101" pitchFamily="2" charset="-122"/>
              </a:rPr>
              <a:t>消极方面：</a:t>
            </a:r>
            <a:r>
              <a:rPr lang="zh-CN" altLang="en-US" sz="2400">
                <a:latin typeface="宋体" pitchFamily="2" charset="-122"/>
                <a:ea typeface="宋体" pitchFamily="2" charset="-122"/>
                <a:cs typeface="宋体" panose="02010600030101010101" pitchFamily="2" charset="-122"/>
              </a:rPr>
              <a:t>①禁锢了读书人的思想；  ②阻碍了学术文化发展；</a:t>
            </a:r>
          </a:p>
          <a:p>
            <a:pPr>
              <a:lnSpc>
                <a:spcPct val="120000"/>
              </a:lnSpc>
            </a:pPr>
            <a:r>
              <a:rPr lang="zh-CN" altLang="en-US" sz="2400">
                <a:latin typeface="宋体" pitchFamily="2" charset="-122"/>
                <a:ea typeface="宋体" pitchFamily="2" charset="-122"/>
                <a:cs typeface="宋体" panose="02010600030101010101" pitchFamily="2" charset="-122"/>
              </a:rPr>
              <a:t>          ③不利于实用人才的培养；④使中国科举走向标准化和僵化。</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 name="文本框 2"/>
          <p:cNvSpPr txBox="1"/>
          <p:nvPr/>
        </p:nvSpPr>
        <p:spPr>
          <a:xfrm>
            <a:off x="95885" y="0"/>
            <a:ext cx="5143500" cy="5863590"/>
          </a:xfrm>
          <a:prstGeom prst="rect">
            <a:avLst/>
          </a:prstGeom>
          <a:noFill/>
          <a:ln w="12700" cmpd="sng">
            <a:solidFill>
              <a:schemeClr val="accent1">
                <a:shade val="50000"/>
              </a:schemeClr>
            </a:solidFill>
            <a:prstDash val="sysDot"/>
          </a:ln>
        </p:spPr>
        <p:txBody>
          <a:bodyPr wrap="square" rtlCol="0" anchor="t">
            <a:spAutoFit/>
          </a:bodyPr>
          <a:lstStyle/>
          <a:p>
            <a:pPr algn="ctr">
              <a:lnSpc>
                <a:spcPct val="130000"/>
              </a:lnSpc>
            </a:pPr>
            <a:r>
              <a:rPr lang="zh-CN" altLang="en-US" sz="2800" b="1">
                <a:solidFill>
                  <a:srgbClr val="C00000"/>
                </a:solidFill>
              </a:rPr>
              <a:t>明朝科举考试中的南北卷制度</a:t>
            </a:r>
            <a:endParaRPr lang="zh-CN" altLang="en-US" sz="2800" b="1">
              <a:solidFill>
                <a:srgbClr val="000000"/>
              </a:solidFill>
              <a:uFillTx/>
              <a:latin typeface="宋体" panose="02010600030101010101" pitchFamily="2" charset="-122"/>
              <a:ea typeface="宋体" panose="02010600030101010101" pitchFamily="2" charset="-122"/>
              <a:cs typeface="宋体" panose="02010600030101010101" pitchFamily="2" charset="-122"/>
            </a:endParaRPr>
          </a:p>
          <a:p>
            <a:pPr>
              <a:lnSpc>
                <a:spcPct val="110000"/>
              </a:lnSpc>
            </a:pPr>
            <a:r>
              <a:rPr lang="zh-CN" altLang="en-US" sz="2800">
                <a:solidFill>
                  <a:srgbClr val="000000"/>
                </a:solidFill>
                <a:uFillTx/>
                <a:latin typeface="宋体" pitchFamily="2" charset="-122"/>
                <a:ea typeface="宋体" pitchFamily="2" charset="-122"/>
                <a:cs typeface="宋体" panose="02010600030101010101" pitchFamily="2" charset="-122"/>
              </a:rPr>
              <a:t>   为了保证科举能选拔出不同地域的优秀人 才，也为了保持科举人才来源的地域平衡，宣德二 年（1427年）的会试首次 实行南北卷制度。会试录 取100人，其中南方60人， 北方40人°后来，南北卷演变为南北中卷，录取比例也逐渐稳定，南卷、中卷和北卷的录取人数分别占会试录取总人数的55%、10%和 35%。</a:t>
            </a:r>
          </a:p>
        </p:txBody>
      </p:sp>
      <p:sp>
        <p:nvSpPr>
          <p:cNvPr id="4" name="文本框 3"/>
          <p:cNvSpPr txBox="1"/>
          <p:nvPr/>
        </p:nvSpPr>
        <p:spPr>
          <a:xfrm>
            <a:off x="5238750" y="123825"/>
            <a:ext cx="6793865" cy="6585585"/>
          </a:xfrm>
          <a:prstGeom prst="rect">
            <a:avLst/>
          </a:prstGeom>
          <a:noFill/>
          <a:ln w="12700" cmpd="sng">
            <a:solidFill>
              <a:schemeClr val="accent1">
                <a:shade val="50000"/>
              </a:schemeClr>
            </a:solidFill>
            <a:prstDash val="sysDot"/>
          </a:ln>
        </p:spPr>
        <p:txBody>
          <a:bodyPr wrap="square" rtlCol="0" anchor="t">
            <a:spAutoFit/>
          </a:bodyPr>
          <a:lstStyle/>
          <a:p>
            <a:pPr>
              <a:lnSpc>
                <a:spcPct val="110000"/>
              </a:lnSpc>
            </a:pPr>
            <a:r>
              <a:rPr lang="zh-CN" altLang="en-US" sz="2400" b="1">
                <a:solidFill>
                  <a:srgbClr val="C00000"/>
                </a:solidFill>
                <a:latin typeface="宋体" pitchFamily="2" charset="-122"/>
                <a:ea typeface="宋体" pitchFamily="2" charset="-122"/>
                <a:cs typeface="宋体" panose="02010600030101010101" pitchFamily="2" charset="-122"/>
              </a:rPr>
              <a:t>材料：</a:t>
            </a:r>
            <a:r>
              <a:rPr lang="zh-CN" altLang="en-US" sz="2400">
                <a:latin typeface="宋体" pitchFamily="2" charset="-122"/>
                <a:ea typeface="宋体" pitchFamily="2" charset="-122"/>
                <a:cs typeface="宋体" panose="02010600030101010101" pitchFamily="2" charset="-122"/>
              </a:rPr>
              <a:t>1397年明朝科举考试录取进士52人，全是南方人，北方举人全数落选。北方举人强烈不满，纷纷指责主考官自己是南人，就包庇南人压抑北人。朱元璋派人复查，结果是主考官并未舞弊违法，史称“南北榜争”。1425年，明朝实行按地域调配进士名额的制度，规定“南六十，北四十”。这一制度后来被清朝继承沿用。——林白、朱梅苏著《中国科举史话》</a:t>
            </a:r>
          </a:p>
          <a:p>
            <a:pPr>
              <a:lnSpc>
                <a:spcPct val="110000"/>
              </a:lnSpc>
            </a:pPr>
            <a:r>
              <a:rPr lang="zh-CN" altLang="en-US" sz="2400" b="1">
                <a:solidFill>
                  <a:srgbClr val="C00000"/>
                </a:solidFill>
                <a:latin typeface="宋体" pitchFamily="2" charset="-122"/>
                <a:ea typeface="宋体" pitchFamily="2" charset="-122"/>
                <a:cs typeface="宋体" panose="02010600030101010101" pitchFamily="2" charset="-122"/>
              </a:rPr>
              <a:t>你怎样看待材料四中的“南北榜争”及其最终结果？</a:t>
            </a:r>
          </a:p>
          <a:p>
            <a:pPr>
              <a:lnSpc>
                <a:spcPct val="110000"/>
              </a:lnSpc>
            </a:pPr>
            <a:r>
              <a:rPr lang="zh-CN" altLang="en-US" sz="2400" b="1">
                <a:solidFill>
                  <a:srgbClr val="C00000"/>
                </a:solidFill>
                <a:latin typeface="宋体" pitchFamily="2" charset="-122"/>
                <a:ea typeface="宋体" pitchFamily="2" charset="-122"/>
                <a:cs typeface="宋体" panose="02010600030101010101" pitchFamily="2" charset="-122"/>
              </a:rPr>
              <a:t>看待</a:t>
            </a:r>
            <a:r>
              <a:rPr lang="zh-CN" altLang="en-US" sz="2400">
                <a:latin typeface="宋体" pitchFamily="2" charset="-122"/>
                <a:ea typeface="宋体" pitchFamily="2" charset="-122"/>
                <a:cs typeface="宋体" panose="02010600030101010101" pitchFamily="2" charset="-122"/>
              </a:rPr>
              <a:t>：①“南北榜争”反映了经济文化重心南移背景下，科举录取的公平性（科举录取与经济文化发展的关系）问题；</a:t>
            </a:r>
          </a:p>
          <a:p>
            <a:pPr>
              <a:lnSpc>
                <a:spcPct val="110000"/>
              </a:lnSpc>
            </a:pPr>
            <a:r>
              <a:rPr lang="zh-CN" altLang="en-US" sz="2400">
                <a:latin typeface="宋体" pitchFamily="2" charset="-122"/>
                <a:ea typeface="宋体" pitchFamily="2" charset="-122"/>
                <a:cs typeface="宋体" panose="02010600030101010101" pitchFamily="2" charset="-122"/>
              </a:rPr>
              <a:t>②明朝最终按地域分配进士名额的做法，有利于笼络北方士人，巩固明朝统治，为后世借鉴（沿用）。</a:t>
            </a: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1715135" y="269875"/>
            <a:ext cx="6694170" cy="558165"/>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p>
        </p:txBody>
      </p:sp>
      <p:pic>
        <p:nvPicPr>
          <p:cNvPr id="14" name="图片 13"/>
          <p:cNvPicPr>
            <a:picLocks noChangeAspect="1"/>
          </p:cNvPicPr>
          <p:nvPr/>
        </p:nvPicPr>
        <p:blipFill>
          <a:blip r:embed="rId2"/>
          <a:stretch>
            <a:fillRect/>
          </a:stretch>
        </p:blipFill>
        <p:spPr>
          <a:xfrm>
            <a:off x="73660" y="1031875"/>
            <a:ext cx="12118340" cy="5657215"/>
          </a:xfrm>
          <a:prstGeom prst="rect">
            <a:avLst/>
          </a:prstGeom>
          <a:ln w="12700" cmpd="sng">
            <a:solidFill>
              <a:schemeClr val="accent1">
                <a:shade val="50000"/>
              </a:schemeClr>
            </a:solidFill>
            <a:prstDash val="solid"/>
          </a:ln>
        </p:spPr>
      </p:pic>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158115" y="112395"/>
            <a:ext cx="5080000" cy="583565"/>
          </a:xfrm>
          <a:prstGeom prst="rect">
            <a:avLst/>
          </a:prstGeom>
          <a:noFill/>
          <a:ln w="9525">
            <a:noFill/>
          </a:ln>
        </p:spPr>
        <p:txBody>
          <a:bodyPr>
            <a:spAutoFit/>
          </a:bodyPr>
          <a:lstStyle/>
          <a:p>
            <a:pPr indent="0"/>
            <a:r>
              <a:rPr lang="zh-CN" sz="3200" b="1">
                <a:solidFill>
                  <a:srgbClr val="000000"/>
                </a:solidFill>
                <a:uFillTx/>
                <a:ea typeface="黑体" panose="02010609060101010101" pitchFamily="1" charset="-122"/>
              </a:rPr>
              <a:t>全面认识科举制的影响</a:t>
            </a:r>
            <a:endParaRPr lang="zh-CN" altLang="en-US" sz="3200" b="1">
              <a:solidFill>
                <a:srgbClr val="000000"/>
              </a:solidFill>
              <a:uFillTx/>
              <a:ea typeface="黑体" panose="02010609060101010101" pitchFamily="1" charset="-122"/>
            </a:endParaRPr>
          </a:p>
        </p:txBody>
      </p:sp>
      <p:graphicFrame>
        <p:nvGraphicFramePr>
          <p:cNvPr id="3" name="表格 2"/>
          <p:cNvGraphicFramePr>
            <a:graphicFrameLocks noGrp="1"/>
          </p:cNvGraphicFramePr>
          <p:nvPr>
            <p:custDataLst>
              <p:tags r:id="rId2"/>
            </p:custDataLst>
          </p:nvPr>
        </p:nvGraphicFramePr>
        <p:xfrm>
          <a:off x="158115" y="696595"/>
          <a:ext cx="11897995" cy="5166360"/>
        </p:xfrm>
        <a:graphic>
          <a:graphicData uri="http://schemas.openxmlformats.org/drawingml/2006/table">
            <a:tbl>
              <a:tblPr firstRow="1" bandRow="1">
                <a:tableStyleId>{5940675A-B579-460E-94D1-54222C63F5DA}</a:tableStyleId>
              </a:tblPr>
              <a:tblGrid>
                <a:gridCol w="568960"/>
                <a:gridCol w="1765300"/>
                <a:gridCol w="9563735"/>
              </a:tblGrid>
              <a:tr h="804545">
                <a:tc rowSpan="4">
                  <a:txBody>
                    <a:bodyPr vert="horz" wrap="square"/>
                    <a:lstStyle/>
                    <a:p>
                      <a:pPr indent="0" algn="ctr">
                        <a:lnSpc>
                          <a:spcPct val="110000"/>
                        </a:lnSpc>
                        <a:buNone/>
                      </a:pPr>
                      <a:r>
                        <a:rPr lang="en-US" sz="2000" b="1">
                          <a:latin typeface="楷体" panose="02010609060101010101" pitchFamily="49" charset="-122"/>
                          <a:ea typeface="楷体" panose="02010609060101010101" pitchFamily="49" charset="-122"/>
                          <a:cs typeface="Times New Roman" panose="02020603050405020304" charset="0"/>
                        </a:rPr>
                        <a:t>积极影响</a:t>
                      </a:r>
                      <a:endParaRPr lang="en-US" altLang="en-US" sz="2000" b="1">
                        <a:latin typeface="楷体" panose="02010609060101010101" pitchFamily="49" charset="-122"/>
                        <a:ea typeface="楷体" panose="02010609060101010101" pitchFamily="49"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ct val="110000"/>
                        </a:lnSpc>
                        <a:buNone/>
                      </a:pPr>
                      <a:r>
                        <a:rPr lang="en-US" sz="2000" b="1">
                          <a:solidFill>
                            <a:srgbClr val="000000"/>
                          </a:solidFill>
                          <a:uFillTx/>
                          <a:latin typeface="宋体" pitchFamily="2" charset="-122"/>
                          <a:ea typeface="宋体" pitchFamily="2" charset="-122"/>
                          <a:cs typeface="Times New Roman" panose="02020603050405020304" charset="0"/>
                        </a:rPr>
                        <a:t>社会整合功能</a:t>
                      </a:r>
                      <a:endParaRPr lang="en-US" altLang="en-US" sz="2000" b="1">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solidFill>
                            <a:srgbClr val="000000"/>
                          </a:solidFill>
                          <a:uFillTx/>
                          <a:latin typeface="宋体" pitchFamily="2" charset="-122"/>
                          <a:ea typeface="宋体" pitchFamily="2" charset="-122"/>
                          <a:cs typeface="Times New Roman" panose="02020603050405020304" charset="0"/>
                        </a:rPr>
                        <a:t>打破特权垄断，促进社会阶层转化，加速社会流动，具有公开、平等、竞争、择优的合理性内核和价值理念</a:t>
                      </a:r>
                      <a:endParaRPr lang="en-US" altLang="en-US" sz="2000" b="0">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03910">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lnSpc>
                          <a:spcPct val="110000"/>
                        </a:lnSpc>
                        <a:buNone/>
                      </a:pPr>
                      <a:r>
                        <a:rPr lang="en-US" sz="2000" b="1">
                          <a:solidFill>
                            <a:srgbClr val="000000"/>
                          </a:solidFill>
                          <a:uFillTx/>
                          <a:latin typeface="宋体" pitchFamily="2" charset="-122"/>
                          <a:ea typeface="宋体" pitchFamily="2" charset="-122"/>
                          <a:cs typeface="Times New Roman" panose="02020603050405020304" charset="0"/>
                        </a:rPr>
                        <a:t>推动儒学发展</a:t>
                      </a:r>
                      <a:endParaRPr lang="en-US" altLang="en-US" sz="2000" b="1">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lnSpc>
                          <a:spcPct val="110000"/>
                        </a:lnSpc>
                        <a:buNone/>
                      </a:pPr>
                      <a:r>
                        <a:rPr lang="en-US" sz="2000" b="0">
                          <a:solidFill>
                            <a:srgbClr val="000000"/>
                          </a:solidFill>
                          <a:uFillTx/>
                          <a:latin typeface="宋体" pitchFamily="2" charset="-122"/>
                          <a:ea typeface="宋体" pitchFamily="2" charset="-122"/>
                          <a:cs typeface="Times New Roman" panose="02020603050405020304" charset="0"/>
                        </a:rPr>
                        <a:t>以儒家学说为主要考试内容，推动儒家思想和文化的传承与发展</a:t>
                      </a:r>
                      <a:endParaRPr lang="en-US" altLang="en-US" sz="2000" b="0">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0454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lnSpc>
                          <a:spcPct val="110000"/>
                        </a:lnSpc>
                        <a:buNone/>
                      </a:pPr>
                      <a:r>
                        <a:rPr lang="en-US" sz="2000" b="1">
                          <a:solidFill>
                            <a:srgbClr val="000000"/>
                          </a:solidFill>
                          <a:uFillTx/>
                          <a:latin typeface="宋体" pitchFamily="2" charset="-122"/>
                          <a:ea typeface="宋体" pitchFamily="2" charset="-122"/>
                          <a:cs typeface="Times New Roman" panose="02020603050405020304" charset="0"/>
                        </a:rPr>
                        <a:t>巩固国家统一</a:t>
                      </a:r>
                      <a:endParaRPr lang="en-US" altLang="en-US" sz="2000" b="1">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solidFill>
                            <a:srgbClr val="000000"/>
                          </a:solidFill>
                          <a:uFillTx/>
                          <a:latin typeface="宋体" pitchFamily="2" charset="-122"/>
                          <a:ea typeface="宋体" pitchFamily="2" charset="-122"/>
                          <a:cs typeface="宋体" panose="02010600030101010101" pitchFamily="2" charset="-122"/>
                        </a:rPr>
                        <a:t>适应中央集权制度下“大一统”意识形态需要，促进中华民族大融合，巩固封建国家的统一和社会的稳定</a:t>
                      </a:r>
                      <a:endParaRPr lang="en-US" altLang="en-US" sz="2000" b="0">
                        <a:solidFill>
                          <a:srgbClr val="000000"/>
                        </a:solidFill>
                        <a:uFillTx/>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67080">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lgn="ctr">
                        <a:lnSpc>
                          <a:spcPct val="110000"/>
                        </a:lnSpc>
                        <a:buNone/>
                      </a:pPr>
                      <a:r>
                        <a:rPr lang="en-US" sz="2000" b="1">
                          <a:solidFill>
                            <a:srgbClr val="000000"/>
                          </a:solidFill>
                          <a:uFillTx/>
                          <a:latin typeface="宋体" pitchFamily="2" charset="-122"/>
                          <a:ea typeface="宋体" pitchFamily="2" charset="-122"/>
                          <a:cs typeface="Times New Roman" panose="02020603050405020304" charset="0"/>
                        </a:rPr>
                        <a:t>推动世界文明发展</a:t>
                      </a:r>
                      <a:endParaRPr lang="en-US" altLang="en-US" sz="2000" b="1">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solidFill>
                            <a:srgbClr val="000000"/>
                          </a:solidFill>
                          <a:uFillTx/>
                          <a:latin typeface="宋体" pitchFamily="2" charset="-122"/>
                          <a:ea typeface="宋体" pitchFamily="2" charset="-122"/>
                          <a:cs typeface="宋体" panose="02010600030101010101" pitchFamily="2" charset="-122"/>
                        </a:rPr>
                        <a:t>早在唐朝时，科举制就被“东亚文化圈”国家所采用，并成为这些国家政治制度的重要组成部分，后来还被西方国家所吸收，对西方近代文官考试制度产生了较大影响</a:t>
                      </a:r>
                      <a:endParaRPr lang="en-US" altLang="en-US" sz="2000" b="0">
                        <a:solidFill>
                          <a:srgbClr val="000000"/>
                        </a:solidFill>
                        <a:uFillTx/>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77825">
                <a:tc rowSpan="3">
                  <a:txBody>
                    <a:bodyPr vert="horz" wrap="square"/>
                    <a:lstStyle/>
                    <a:p>
                      <a:pPr indent="0" algn="ctr">
                        <a:lnSpc>
                          <a:spcPct val="110000"/>
                        </a:lnSpc>
                        <a:buNone/>
                      </a:pPr>
                      <a:r>
                        <a:rPr lang="en-US" sz="2000" b="1">
                          <a:latin typeface="楷体" panose="02010609060101010101" pitchFamily="49" charset="-122"/>
                          <a:ea typeface="楷体" panose="02010609060101010101" pitchFamily="49" charset="-122"/>
                          <a:cs typeface="Times New Roman" panose="02020603050405020304" charset="0"/>
                        </a:rPr>
                        <a:t>消极影响</a:t>
                      </a:r>
                      <a:endParaRPr lang="en-US" altLang="en-US" sz="2000" b="1">
                        <a:latin typeface="楷体" panose="02010609060101010101" pitchFamily="49" charset="-122"/>
                        <a:ea typeface="楷体" panose="02010609060101010101" pitchFamily="49"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ct val="110000"/>
                        </a:lnSpc>
                        <a:buNone/>
                      </a:pPr>
                      <a:r>
                        <a:rPr lang="en-US" sz="2000" b="1">
                          <a:solidFill>
                            <a:srgbClr val="000000"/>
                          </a:solidFill>
                          <a:uFillTx/>
                          <a:latin typeface="宋体" pitchFamily="2" charset="-122"/>
                          <a:ea typeface="宋体" pitchFamily="2" charset="-122"/>
                          <a:cs typeface="Times New Roman" panose="02020603050405020304" charset="0"/>
                        </a:rPr>
                        <a:t>重才轻品</a:t>
                      </a:r>
                      <a:endParaRPr lang="en-US" altLang="en-US" sz="2000" b="1">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solidFill>
                            <a:srgbClr val="000000"/>
                          </a:solidFill>
                          <a:uFillTx/>
                          <a:latin typeface="宋体" pitchFamily="2" charset="-122"/>
                          <a:ea typeface="宋体" pitchFamily="2" charset="-122"/>
                          <a:cs typeface="Times New Roman" panose="02020603050405020304" charset="0"/>
                        </a:rPr>
                        <a:t>在选拔人才方面，过于侧重于才学标准，忽视品德考查，造成一些官员道德素质低下</a:t>
                      </a:r>
                      <a:endParaRPr lang="en-US" altLang="en-US" sz="2000" b="0">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03910">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lnSpc>
                          <a:spcPct val="110000"/>
                        </a:lnSpc>
                        <a:buNone/>
                      </a:pPr>
                      <a:r>
                        <a:rPr lang="en-US" sz="2000" b="1">
                          <a:solidFill>
                            <a:srgbClr val="000000"/>
                          </a:solidFill>
                          <a:uFillTx/>
                          <a:latin typeface="宋体" pitchFamily="2" charset="-122"/>
                          <a:ea typeface="宋体" pitchFamily="2" charset="-122"/>
                          <a:cs typeface="Times New Roman" panose="02020603050405020304" charset="0"/>
                        </a:rPr>
                        <a:t>官本位思想</a:t>
                      </a:r>
                      <a:endParaRPr lang="en-US" altLang="en-US" sz="2000" b="1">
                        <a:solidFill>
                          <a:srgbClr val="000000"/>
                        </a:solidFill>
                        <a:uFillTx/>
                        <a:latin typeface="宋体" pitchFamily="2" charset="-122"/>
                        <a:ea typeface="宋体"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solidFill>
                            <a:srgbClr val="000000"/>
                          </a:solidFill>
                          <a:uFillTx/>
                          <a:latin typeface="宋体" pitchFamily="2" charset="-122"/>
                          <a:ea typeface="宋体" pitchFamily="2" charset="-122"/>
                          <a:cs typeface="宋体" panose="02010600030101010101" pitchFamily="2" charset="-122"/>
                        </a:rPr>
                        <a:t>直接促进了官本位社会观的发展，“学而优则仕”的思想至今还存在</a:t>
                      </a:r>
                      <a:endParaRPr lang="en-US" altLang="en-US" sz="2000" b="0">
                        <a:solidFill>
                          <a:srgbClr val="000000"/>
                        </a:solidFill>
                        <a:uFillTx/>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0454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lgn="ctr">
                        <a:lnSpc>
                          <a:spcPct val="110000"/>
                        </a:lnSpc>
                        <a:buNone/>
                      </a:pPr>
                      <a:r>
                        <a:rPr lang="en-US" sz="2000" b="1">
                          <a:solidFill>
                            <a:srgbClr val="000000"/>
                          </a:solidFill>
                          <a:uFillTx/>
                          <a:latin typeface="宋体" pitchFamily="2" charset="-122"/>
                          <a:ea typeface="宋体" pitchFamily="2" charset="-122"/>
                          <a:cs typeface="Times New Roman" panose="02020603050405020304" charset="0"/>
                        </a:rPr>
                        <a:t>禁锢思想</a:t>
                      </a:r>
                      <a:endParaRPr lang="en-US" altLang="en-US" sz="2000" b="1">
                        <a:solidFill>
                          <a:srgbClr val="000000"/>
                        </a:solidFill>
                        <a:uFillTx/>
                        <a:latin typeface="宋体" panose="02010600030101010101" pitchFamily="2" charset="-122"/>
                        <a:ea typeface="宋体" panose="02010600030101010101"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nSpc>
                          <a:spcPct val="110000"/>
                        </a:lnSpc>
                        <a:buNone/>
                      </a:pPr>
                      <a:r>
                        <a:rPr lang="en-US" sz="2000" b="0">
                          <a:solidFill>
                            <a:srgbClr val="000000"/>
                          </a:solidFill>
                          <a:uFillTx/>
                          <a:latin typeface="宋体" pitchFamily="2" charset="-122"/>
                          <a:ea typeface="宋体" pitchFamily="2" charset="-122"/>
                          <a:cs typeface="Times New Roman" panose="02020603050405020304" charset="0"/>
                        </a:rPr>
                        <a:t>强化儒学正统地位，禁锢了人们的思想；抑制了新知识、新学科的渗透和发展；压抑了科学技术的进步</a:t>
                      </a:r>
                      <a:endParaRPr lang="en-US" altLang="en-US" sz="2000" b="0">
                        <a:solidFill>
                          <a:srgbClr val="000000"/>
                        </a:solidFill>
                        <a:uFillTx/>
                        <a:latin typeface="宋体" panose="02010600030101010101" pitchFamily="2" charset="-122"/>
                        <a:ea typeface="宋体" panose="02010600030101010101" pitchFamily="2"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233680" y="131445"/>
            <a:ext cx="11958955" cy="3784600"/>
          </a:xfrm>
          <a:prstGeom prst="rect">
            <a:avLst/>
          </a:prstGeom>
          <a:noFill/>
          <a:ln w="12700" cmpd="sng">
            <a:solidFill>
              <a:srgbClr val="7030A0"/>
            </a:solidFill>
            <a:prstDash val="sysDot"/>
          </a:ln>
        </p:spPr>
        <p:txBody>
          <a:bodyPr wrap="square" rtlCol="0" anchor="t">
            <a:spAutoFit/>
          </a:bodyPr>
          <a:lstStyle/>
          <a:p>
            <a:r>
              <a:rPr lang="zh-CN" altLang="en-US" sz="2400" b="1">
                <a:solidFill>
                  <a:srgbClr val="000000"/>
                </a:solidFill>
                <a:latin typeface="宋体" pitchFamily="2" charset="-122"/>
                <a:ea typeface="宋体" pitchFamily="2" charset="-122"/>
                <a:cs typeface="宋体" panose="02010600030101010101" pitchFamily="2" charset="-122"/>
              </a:rPr>
              <a:t>阅读材料，完成下列要求。</a:t>
            </a:r>
          </a:p>
          <a:p>
            <a:pPr algn="l"/>
            <a:r>
              <a:rPr lang="zh-CN" altLang="en-US" sz="2400">
                <a:solidFill>
                  <a:srgbClr val="000000"/>
                </a:solidFill>
                <a:latin typeface="宋体" pitchFamily="2" charset="-122"/>
                <a:ea typeface="宋体" pitchFamily="2" charset="-122"/>
                <a:cs typeface="宋体" panose="02010600030101010101" pitchFamily="2" charset="-122"/>
              </a:rPr>
              <a:t>材料   隋创进士科之后，“历代踵行，时加修正，以迄于明清，防闲之法密，取人之道益公，所举中原与边域之人才益均，既受拥护于人民，又不遭君主之干涉，独立发展，蔚为盛典，盖吾国政制中之最可称颂者也”。从唐代以后，科举出身成为各个朝代首要的做官途径，“国家以科名奔走天下士”，“范才于科目之内”。中国古代重视监察机构，但若没有科举制的配套，所起的作用十分有限。史书记载：“(元)仁宗皇帝居潜，深厌吏弊作，其即位乃出独断，设进士科以取士。”美国学者罗兹曼说：“科举制度曾经是联系中国传统的社会动力和政治动力的纽带，是维护儒家学说在中国的正统地位的有效手段，它构成了中国社会思想的模式。”  ——摘编自刘海峰《科举政治与科举学》</a:t>
            </a:r>
          </a:p>
          <a:p>
            <a:r>
              <a:rPr lang="zh-CN" altLang="en-US" sz="2400" b="1">
                <a:solidFill>
                  <a:srgbClr val="000000"/>
                </a:solidFill>
                <a:latin typeface="宋体" pitchFamily="2" charset="-122"/>
                <a:ea typeface="宋体" pitchFamily="2" charset="-122"/>
                <a:cs typeface="宋体" panose="02010600030101010101" pitchFamily="2" charset="-122"/>
              </a:rPr>
              <a:t>根据材料并结合所学知识，说明中国古代科举制度对国家治理的积极作用。</a:t>
            </a:r>
          </a:p>
        </p:txBody>
      </p:sp>
      <p:sp>
        <p:nvSpPr>
          <p:cNvPr id="4" name="文本框 3"/>
          <p:cNvSpPr txBox="1"/>
          <p:nvPr/>
        </p:nvSpPr>
        <p:spPr>
          <a:xfrm>
            <a:off x="97790" y="4043680"/>
            <a:ext cx="12094845" cy="2501900"/>
          </a:xfrm>
          <a:prstGeom prst="rect">
            <a:avLst/>
          </a:prstGeom>
          <a:noFill/>
          <a:ln w="12700" cmpd="sng">
            <a:solidFill>
              <a:srgbClr val="7730AD"/>
            </a:solidFill>
            <a:prstDash val="sysDot"/>
          </a:ln>
        </p:spPr>
        <p:txBody>
          <a:bodyPr wrap="square" rtlCol="0" anchor="t">
            <a:spAutoFit/>
          </a:bodyPr>
          <a:lstStyle/>
          <a:p>
            <a:pPr>
              <a:lnSpc>
                <a:spcPct val="140000"/>
              </a:lnSpc>
            </a:pPr>
            <a:r>
              <a:rPr lang="zh-CN" altLang="en-US" sz="2800" b="1">
                <a:solidFill>
                  <a:srgbClr val="000000"/>
                </a:solidFill>
                <a:uFillTx/>
                <a:latin typeface="宋体" pitchFamily="2" charset="-122"/>
                <a:ea typeface="宋体" pitchFamily="2" charset="-122"/>
                <a:cs typeface="宋体" panose="02010600030101010101" pitchFamily="2" charset="-122"/>
              </a:rPr>
              <a:t>答案：</a:t>
            </a:r>
            <a:r>
              <a:rPr lang="zh-CN" altLang="en-US" sz="2800">
                <a:solidFill>
                  <a:srgbClr val="000000"/>
                </a:solidFill>
                <a:uFillTx/>
                <a:latin typeface="宋体" pitchFamily="2" charset="-122"/>
                <a:ea typeface="宋体" pitchFamily="2" charset="-122"/>
                <a:cs typeface="宋体" panose="02010600030101010101" pitchFamily="2" charset="-122"/>
              </a:rPr>
              <a:t>通过考试选拔文化素质较高的官员，提高行政效率；打破选官的世袭特权，促进社会阶层的流动；扩大统治基础，维护社会稳定；普及儒家价值观(思想)，形成文化认同感，有利于稳固统治；兼顾边疆人才选拔，促进边疆开发和民族团结；科举为监察制度提供人才保障，有助于廉政建设。</a:t>
            </a: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0" name="文本框 99"/>
          <p:cNvSpPr txBox="1"/>
          <p:nvPr/>
        </p:nvSpPr>
        <p:spPr>
          <a:xfrm>
            <a:off x="233680" y="127635"/>
            <a:ext cx="5080000" cy="460375"/>
          </a:xfrm>
          <a:prstGeom prst="rect">
            <a:avLst/>
          </a:prstGeom>
          <a:noFill/>
          <a:ln w="9525">
            <a:noFill/>
          </a:ln>
        </p:spPr>
        <p:txBody>
          <a:bodyPr>
            <a:spAutoFit/>
          </a:bodyPr>
          <a:lstStyle/>
          <a:p>
            <a:pPr indent="0"/>
            <a:r>
              <a:rPr lang="zh-CN" sz="2400" b="1">
                <a:ea typeface="宋体" pitchFamily="2" charset="-122"/>
              </a:rPr>
              <a:t>二  官员考核方法</a:t>
            </a:r>
          </a:p>
        </p:txBody>
      </p:sp>
      <p:sp>
        <p:nvSpPr>
          <p:cNvPr id="2" name="文本框 1"/>
          <p:cNvSpPr txBox="1"/>
          <p:nvPr/>
        </p:nvSpPr>
        <p:spPr>
          <a:xfrm>
            <a:off x="109220" y="588645"/>
            <a:ext cx="12083415" cy="5367020"/>
          </a:xfrm>
          <a:prstGeom prst="rect">
            <a:avLst/>
          </a:prstGeom>
          <a:noFill/>
        </p:spPr>
        <p:txBody>
          <a:bodyPr wrap="square" rtlCol="0" anchor="t">
            <a:spAutoFit/>
          </a:bodyPr>
          <a:lstStyle/>
          <a:p>
            <a:pPr>
              <a:lnSpc>
                <a:spcPct val="130000"/>
              </a:lnSpc>
            </a:pPr>
            <a:r>
              <a:rPr lang="zh-CN" altLang="en-US" sz="2400" b="1">
                <a:solidFill>
                  <a:srgbClr val="C00000"/>
                </a:solidFill>
                <a:latin typeface="宋体" pitchFamily="2" charset="-122"/>
                <a:ea typeface="宋体" pitchFamily="2" charset="-122"/>
                <a:cs typeface="宋体" panose="02010600030101010101" pitchFamily="2" charset="-122"/>
              </a:rPr>
              <a:t>明朝考核类别：考满和考察</a:t>
            </a:r>
          </a:p>
          <a:p>
            <a:pPr>
              <a:lnSpc>
                <a:spcPct val="130000"/>
              </a:lnSpc>
            </a:pPr>
            <a:r>
              <a:rPr lang="zh-CN" altLang="en-US" sz="2400" b="1">
                <a:latin typeface="宋体" pitchFamily="2" charset="-122"/>
                <a:ea typeface="宋体" pitchFamily="2" charset="-122"/>
                <a:cs typeface="宋体" panose="02010600030101010101" pitchFamily="2" charset="-122"/>
              </a:rPr>
              <a:t>（</a:t>
            </a:r>
            <a:r>
              <a:rPr lang="en-US" altLang="zh-CN" sz="2400" b="1">
                <a:latin typeface="宋体" pitchFamily="2" charset="-122"/>
                <a:ea typeface="宋体" pitchFamily="2" charset="-122"/>
                <a:cs typeface="宋体" panose="02010600030101010101" pitchFamily="2" charset="-122"/>
              </a:rPr>
              <a:t>1</a:t>
            </a:r>
            <a:r>
              <a:rPr lang="zh-CN" altLang="en-US" sz="2400" b="1">
                <a:latin typeface="宋体" pitchFamily="2" charset="-122"/>
                <a:ea typeface="宋体" pitchFamily="2" charset="-122"/>
                <a:cs typeface="宋体" panose="02010600030101010101" pitchFamily="2" charset="-122"/>
              </a:rPr>
              <a:t>）考满：</a:t>
            </a:r>
          </a:p>
          <a:p>
            <a:pPr>
              <a:lnSpc>
                <a:spcPct val="130000"/>
              </a:lnSpc>
            </a:pPr>
            <a:r>
              <a:rPr lang="zh-CN" altLang="en-US" sz="2400" b="1">
                <a:solidFill>
                  <a:srgbClr val="0070C0"/>
                </a:solidFill>
                <a:latin typeface="宋体" pitchFamily="2" charset="-122"/>
                <a:ea typeface="宋体" pitchFamily="2" charset="-122"/>
                <a:cs typeface="宋体" panose="02010600030101010101" pitchFamily="2" charset="-122"/>
              </a:rPr>
              <a:t>①方法：</a:t>
            </a:r>
            <a:r>
              <a:rPr lang="zh-CN" altLang="en-US" sz="2400">
                <a:latin typeface="宋体" pitchFamily="2" charset="-122"/>
                <a:ea typeface="宋体" pitchFamily="2" charset="-122"/>
                <a:cs typeface="宋体" panose="02010600030101010101" pitchFamily="2" charset="-122"/>
              </a:rPr>
              <a:t>官员任现职满3年称“初考”，满6年称“再考”，满 9年称“通考”。</a:t>
            </a:r>
          </a:p>
          <a:p>
            <a:pPr>
              <a:lnSpc>
                <a:spcPct val="130000"/>
              </a:lnSpc>
            </a:pPr>
            <a:r>
              <a:rPr lang="zh-CN" altLang="en-US" sz="2400" b="1">
                <a:solidFill>
                  <a:srgbClr val="0070C0"/>
                </a:solidFill>
                <a:latin typeface="宋体" pitchFamily="2" charset="-122"/>
                <a:ea typeface="宋体" pitchFamily="2" charset="-122"/>
                <a:cs typeface="宋体" panose="02010600030101010101" pitchFamily="2" charset="-122"/>
              </a:rPr>
              <a:t>②结果：</a:t>
            </a:r>
            <a:r>
              <a:rPr lang="zh-CN" altLang="en-US" sz="2400">
                <a:latin typeface="宋体" pitchFamily="2" charset="-122"/>
                <a:ea typeface="宋体" pitchFamily="2" charset="-122"/>
                <a:cs typeface="宋体" panose="02010600030101010101" pitchFamily="2" charset="-122"/>
              </a:rPr>
              <a:t>分称职、平常、不称职三等, 是决定官员正常升迁或降、调的依据。</a:t>
            </a:r>
          </a:p>
          <a:p>
            <a:pPr>
              <a:lnSpc>
                <a:spcPct val="130000"/>
              </a:lnSpc>
            </a:pPr>
            <a:r>
              <a:rPr lang="zh-CN" altLang="en-US" sz="2400" b="1">
                <a:latin typeface="宋体" pitchFamily="2" charset="-122"/>
                <a:ea typeface="宋体" pitchFamily="2" charset="-122"/>
                <a:cs typeface="宋体" panose="02010600030101010101" pitchFamily="2" charset="-122"/>
              </a:rPr>
              <a:t>（</a:t>
            </a:r>
            <a:r>
              <a:rPr lang="en-US" altLang="zh-CN" sz="2400" b="1">
                <a:latin typeface="宋体" pitchFamily="2" charset="-122"/>
                <a:ea typeface="宋体" pitchFamily="2" charset="-122"/>
                <a:cs typeface="宋体" panose="02010600030101010101" pitchFamily="2" charset="-122"/>
              </a:rPr>
              <a:t>2</a:t>
            </a:r>
            <a:r>
              <a:rPr lang="zh-CN" altLang="en-US" sz="2400" b="1">
                <a:latin typeface="宋体" pitchFamily="2" charset="-122"/>
                <a:ea typeface="宋体" pitchFamily="2" charset="-122"/>
                <a:cs typeface="宋体" panose="02010600030101010101" pitchFamily="2" charset="-122"/>
              </a:rPr>
              <a:t>）考察</a:t>
            </a:r>
          </a:p>
          <a:p>
            <a:pPr>
              <a:lnSpc>
                <a:spcPct val="130000"/>
              </a:lnSpc>
            </a:pPr>
            <a:r>
              <a:rPr lang="zh-CN" altLang="en-US" sz="2400" b="1">
                <a:solidFill>
                  <a:srgbClr val="0070C0"/>
                </a:solidFill>
                <a:latin typeface="宋体" pitchFamily="2" charset="-122"/>
                <a:ea typeface="宋体" pitchFamily="2" charset="-122"/>
                <a:cs typeface="宋体" panose="02010600030101010101" pitchFamily="2" charset="-122"/>
              </a:rPr>
              <a:t>①方法：</a:t>
            </a:r>
            <a:r>
              <a:rPr lang="zh-CN" altLang="en-US" sz="2400">
                <a:latin typeface="宋体" pitchFamily="2" charset="-122"/>
                <a:ea typeface="宋体" pitchFamily="2" charset="-122"/>
                <a:cs typeface="宋体" panose="02010600030101010101" pitchFamily="2" charset="-122"/>
              </a:rPr>
              <a:t>外地官员三年一次的朝觐考察（外察）和京官六年一次的京察, 重在查处官员的贪酷和不作为。</a:t>
            </a:r>
          </a:p>
          <a:p>
            <a:pPr>
              <a:lnSpc>
                <a:spcPct val="130000"/>
              </a:lnSpc>
            </a:pPr>
            <a:r>
              <a:rPr lang="zh-CN" altLang="en-US" sz="2400" b="1">
                <a:solidFill>
                  <a:srgbClr val="0070C0"/>
                </a:solidFill>
                <a:latin typeface="宋体" pitchFamily="2" charset="-122"/>
                <a:ea typeface="宋体" pitchFamily="2" charset="-122"/>
                <a:cs typeface="宋体" panose="02010600030101010101" pitchFamily="2" charset="-122"/>
              </a:rPr>
              <a:t>②结果：</a:t>
            </a:r>
            <a:r>
              <a:rPr lang="zh-CN" altLang="en-US" sz="2400">
                <a:latin typeface="宋体" pitchFamily="2" charset="-122"/>
                <a:ea typeface="宋体" pitchFamily="2" charset="-122"/>
                <a:cs typeface="宋体" panose="02010600030101010101" pitchFamily="2" charset="-122"/>
              </a:rPr>
              <a:t>通过考察，外地官员中贪、酷、浮躁、不及、老、病、疲、不谨等八类人，京官中年老有疾、疲软无为及素行不谨、浮躁和才力不及、 贪酷等四类人，要受到勒令退休、降职或削职为民的处 理。</a:t>
            </a:r>
          </a:p>
          <a:p>
            <a:pPr>
              <a:lnSpc>
                <a:spcPct val="130000"/>
              </a:lnSpc>
            </a:pPr>
            <a:r>
              <a:rPr lang="zh-CN" altLang="en-US" sz="2400" b="1">
                <a:solidFill>
                  <a:srgbClr val="C00000"/>
                </a:solidFill>
                <a:latin typeface="宋体" pitchFamily="2" charset="-122"/>
                <a:ea typeface="宋体" pitchFamily="2" charset="-122"/>
                <a:cs typeface="宋体" panose="02010600030101010101" pitchFamily="2" charset="-122"/>
              </a:rPr>
              <a:t>清朝的考课制度</a:t>
            </a:r>
            <a:r>
              <a:rPr lang="zh-CN" altLang="en-US" sz="2400">
                <a:latin typeface="宋体" pitchFamily="2" charset="-122"/>
                <a:ea typeface="宋体" pitchFamily="2" charset="-122"/>
                <a:cs typeface="宋体" panose="02010600030101010101" pitchFamily="2" charset="-122"/>
              </a:rPr>
              <a:t>：包括三年一次的京察和大计，分 别考察京官和外省文官。</a:t>
            </a: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400050" y="281940"/>
            <a:ext cx="7971790" cy="558165"/>
          </a:xfrm>
          <a:prstGeom prst="flowChartProcess">
            <a:avLst/>
          </a:prstGeom>
        </p:spPr>
        <p:style>
          <a:lnRef idx="2">
            <a:schemeClr val="accent4"/>
          </a:lnRef>
          <a:fillRef idx="1">
            <a:schemeClr val="lt1"/>
          </a:fillRef>
          <a:effectRef idx="0">
            <a:schemeClr val="accent4"/>
          </a:effectRef>
          <a:fontRef idx="minor">
            <a:schemeClr val="dk1"/>
          </a:fontRef>
        </p:style>
        <p:txBody>
          <a:bodyPr rtlCol="0" anchor="ctr"/>
          <a:lstStyle/>
          <a:p>
            <a:pPr algn="dist"/>
            <a:r>
              <a:rPr lang="zh-CN" altLang="en-US" sz="3200" b="1">
                <a:solidFill>
                  <a:srgbClr val="FF0000"/>
                </a:solidFill>
                <a:effectLst/>
              </a:rPr>
              <a:t>明清时期的官员选拔与管理</a:t>
            </a:r>
          </a:p>
        </p:txBody>
      </p:sp>
      <p:sp>
        <p:nvSpPr>
          <p:cNvPr id="100" name="文本框 99"/>
          <p:cNvSpPr txBox="1"/>
          <p:nvPr/>
        </p:nvSpPr>
        <p:spPr>
          <a:xfrm>
            <a:off x="246380" y="1117600"/>
            <a:ext cx="5556250" cy="460375"/>
          </a:xfrm>
          <a:prstGeom prst="rect">
            <a:avLst/>
          </a:prstGeom>
          <a:noFill/>
          <a:ln w="9525">
            <a:noFill/>
          </a:ln>
        </p:spPr>
        <p:txBody>
          <a:bodyPr wrap="square">
            <a:spAutoFit/>
          </a:bodyPr>
          <a:lstStyle/>
          <a:p>
            <a:pPr indent="0"/>
            <a:r>
              <a:rPr lang="zh-CN" sz="2400" b="1">
                <a:ea typeface="宋体" pitchFamily="2" charset="-122"/>
              </a:rPr>
              <a:t>三  官员监督制度</a:t>
            </a:r>
          </a:p>
        </p:txBody>
      </p:sp>
      <p:sp>
        <p:nvSpPr>
          <p:cNvPr id="2" name="文本框 1"/>
          <p:cNvSpPr txBox="1"/>
          <p:nvPr/>
        </p:nvSpPr>
        <p:spPr>
          <a:xfrm>
            <a:off x="245745" y="1789430"/>
            <a:ext cx="11946255" cy="4154170"/>
          </a:xfrm>
          <a:prstGeom prst="rect">
            <a:avLst/>
          </a:prstGeom>
          <a:noFill/>
        </p:spPr>
        <p:txBody>
          <a:bodyPr wrap="square" rtlCol="0" anchor="t">
            <a:spAutoFit/>
          </a:bodyPr>
          <a:lstStyle/>
          <a:p>
            <a:r>
              <a:rPr lang="zh-CN" altLang="en-US" sz="2400" b="1">
                <a:solidFill>
                  <a:srgbClr val="000000"/>
                </a:solidFill>
                <a:latin typeface="宋体" pitchFamily="2" charset="-122"/>
                <a:ea typeface="宋体" pitchFamily="2" charset="-122"/>
                <a:cs typeface="宋体" panose="02010600030101010101" pitchFamily="2" charset="-122"/>
              </a:rPr>
              <a:t>监察机构：</a:t>
            </a:r>
            <a:r>
              <a:rPr lang="zh-CN" altLang="en-US" sz="2400">
                <a:solidFill>
                  <a:srgbClr val="000000"/>
                </a:solidFill>
                <a:latin typeface="宋体" pitchFamily="2" charset="-122"/>
                <a:ea typeface="宋体" pitchFamily="2" charset="-122"/>
                <a:cs typeface="宋体" panose="02010600030101010101" pitchFamily="2" charset="-122"/>
              </a:rPr>
              <a:t>主要有都察院和六科。</a:t>
            </a:r>
          </a:p>
          <a:p>
            <a:r>
              <a:rPr lang="zh-CN" altLang="en-US" sz="2400" b="1">
                <a:solidFill>
                  <a:srgbClr val="000000"/>
                </a:solidFill>
                <a:latin typeface="宋体" pitchFamily="2" charset="-122"/>
                <a:ea typeface="宋体" pitchFamily="2" charset="-122"/>
                <a:cs typeface="宋体" panose="02010600030101010101" pitchFamily="2" charset="-122"/>
              </a:rPr>
              <a:t>明朝设置：</a:t>
            </a:r>
          </a:p>
          <a:p>
            <a:r>
              <a:rPr lang="zh-CN" altLang="en-US" sz="2400">
                <a:solidFill>
                  <a:srgbClr val="000000"/>
                </a:solidFill>
                <a:latin typeface="宋体" pitchFamily="2" charset="-122"/>
                <a:ea typeface="宋体" pitchFamily="2" charset="-122"/>
                <a:cs typeface="宋体" panose="02010600030101010101" pitchFamily="2" charset="-122"/>
              </a:rPr>
              <a:t>⑴都察院监察御史不仅负责纠察内外百官，还代皇帝巡按各省；</a:t>
            </a:r>
          </a:p>
          <a:p>
            <a:r>
              <a:rPr lang="zh-CN" altLang="en-US" sz="2400">
                <a:solidFill>
                  <a:srgbClr val="000000"/>
                </a:solidFill>
                <a:latin typeface="宋体" pitchFamily="2" charset="-122"/>
                <a:ea typeface="宋体" pitchFamily="2" charset="-122"/>
                <a:cs typeface="宋体" panose="02010600030101010101" pitchFamily="2" charset="-122"/>
              </a:rPr>
              <a:t>⑵六科给事中则负责皇帝制敕与大臣奏疏的封还驳正，兼有纠劾百官之权；</a:t>
            </a:r>
          </a:p>
          <a:p>
            <a:r>
              <a:rPr lang="zh-CN" altLang="en-US" sz="2400">
                <a:solidFill>
                  <a:srgbClr val="000000"/>
                </a:solidFill>
                <a:latin typeface="宋体" pitchFamily="2" charset="-122"/>
                <a:ea typeface="宋体" pitchFamily="2" charset="-122"/>
                <a:cs typeface="宋体" panose="02010600030101010101" pitchFamily="2" charset="-122"/>
              </a:rPr>
              <a:t>⑶御史和给事中都秩轻权重</a:t>
            </a:r>
          </a:p>
          <a:p>
            <a:r>
              <a:rPr lang="zh-CN" altLang="en-US" sz="2400" b="1">
                <a:solidFill>
                  <a:srgbClr val="000000"/>
                </a:solidFill>
                <a:latin typeface="宋体" pitchFamily="2" charset="-122"/>
                <a:ea typeface="宋体" pitchFamily="2" charset="-122"/>
                <a:cs typeface="宋体" panose="02010600030101010101" pitchFamily="2" charset="-122"/>
              </a:rPr>
              <a:t>⑷厂卫制度：</a:t>
            </a:r>
            <a:r>
              <a:rPr lang="zh-CN" altLang="en-US" sz="2400">
                <a:solidFill>
                  <a:srgbClr val="000000"/>
                </a:solidFill>
                <a:latin typeface="宋体" pitchFamily="2" charset="-122"/>
                <a:ea typeface="宋体" pitchFamily="2" charset="-122"/>
                <a:cs typeface="宋体" panose="02010600030101010101" pitchFamily="2" charset="-122"/>
              </a:rPr>
              <a:t>明代锦衣卫、东厂和西厂都是特务机构，合称"厂卫"。该机构反映了明代君主个人独裁统治的特色。厂卫包括明太祖所设立的锦衣卫、明成祖所设立的东厂、明宪宗时由汪直所设的西厂、明武宗时设立的内行厂，其中除锦衣卫为外官，其长官指挥使通常由皇帝亲信就任外，这类机构多由宦官直接掌管，对各级官员有强烈牵制作用。</a:t>
            </a:r>
          </a:p>
          <a:p>
            <a:r>
              <a:rPr lang="zh-CN" altLang="en-US" sz="2400" b="1">
                <a:solidFill>
                  <a:srgbClr val="000000"/>
                </a:solidFill>
                <a:latin typeface="宋体" pitchFamily="2" charset="-122"/>
                <a:ea typeface="宋体" pitchFamily="2" charset="-122"/>
                <a:cs typeface="宋体" panose="02010600030101010101" pitchFamily="2" charset="-122"/>
              </a:rPr>
              <a:t>清朝设置</a:t>
            </a:r>
            <a:r>
              <a:rPr lang="en-US" altLang="zh-CN" sz="2400" b="1">
                <a:solidFill>
                  <a:srgbClr val="000000"/>
                </a:solidFill>
                <a:latin typeface="宋体" pitchFamily="2" charset="-122"/>
                <a:ea typeface="宋体" pitchFamily="2" charset="-122"/>
                <a:cs typeface="宋体" panose="02010600030101010101" pitchFamily="2" charset="-122"/>
              </a:rPr>
              <a:t>:</a:t>
            </a:r>
            <a:r>
              <a:rPr lang="en-US" altLang="zh-CN" sz="2400">
                <a:solidFill>
                  <a:srgbClr val="000000"/>
                </a:solidFill>
                <a:latin typeface="宋体" pitchFamily="2" charset="-122"/>
                <a:ea typeface="宋体" pitchFamily="2" charset="-122"/>
                <a:cs typeface="宋体" panose="02010600030101010101" pitchFamily="2" charset="-122"/>
              </a:rPr>
              <a:t>清朝将六科并入都察院，停止了派御史巡按各省的做法，但都察院作为皇帝“耳目风纪之司” 监察百官的职能没有改变。</a:t>
            </a: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aphicFrame>
        <p:nvGraphicFramePr>
          <p:cNvPr id="2" name="表格 1"/>
          <p:cNvGraphicFramePr>
            <a:graphicFrameLocks noGrp="1"/>
          </p:cNvGraphicFramePr>
          <p:nvPr>
            <p:custDataLst>
              <p:tags r:id="rId2"/>
            </p:custDataLst>
          </p:nvPr>
        </p:nvGraphicFramePr>
        <p:xfrm>
          <a:off x="171450" y="146050"/>
          <a:ext cx="12020550" cy="6423025"/>
        </p:xfrm>
        <a:graphic>
          <a:graphicData uri="http://schemas.openxmlformats.org/drawingml/2006/table">
            <a:tbl>
              <a:tblPr firstRow="1" bandRow="1">
                <a:tableStyleId>{5940675A-B579-460E-94D1-54222C63F5DA}</a:tableStyleId>
              </a:tblPr>
              <a:tblGrid>
                <a:gridCol w="606425"/>
                <a:gridCol w="3898900"/>
                <a:gridCol w="1952625"/>
                <a:gridCol w="1761490"/>
                <a:gridCol w="2136775"/>
                <a:gridCol w="1664335"/>
              </a:tblGrid>
              <a:tr h="365760">
                <a:tc>
                  <a:txBody>
                    <a:bodyPr vert="horz" wrap="square"/>
                    <a:lstStyle/>
                    <a:p>
                      <a:pPr indent="0" algn="ctr">
                        <a:buNone/>
                      </a:pPr>
                      <a:endParaRPr lang="en-US" altLang="en-US" sz="20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宋体" pitchFamily="2" charset="-122"/>
                          <a:ea typeface="宋体" pitchFamily="2" charset="-122"/>
                          <a:cs typeface="宋体" panose="02010600030101010101" pitchFamily="2" charset="-122"/>
                        </a:rPr>
                        <a:t>秦汉时期</a:t>
                      </a:r>
                      <a:endParaRPr lang="en-US" altLang="en-US" sz="2400" b="1">
                        <a:latin typeface="宋体" pitchFamily="2" charset="-122"/>
                        <a:ea typeface="宋体"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宋体" pitchFamily="2" charset="-122"/>
                          <a:ea typeface="宋体" pitchFamily="2" charset="-122"/>
                          <a:cs typeface="宋体" panose="02010600030101010101" pitchFamily="2" charset="-122"/>
                        </a:rPr>
                        <a:t>隋唐</a:t>
                      </a:r>
                      <a:endParaRPr lang="en-US" altLang="en-US" sz="2400" b="1">
                        <a:latin typeface="宋体" pitchFamily="2" charset="-122"/>
                        <a:ea typeface="宋体"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宋体" pitchFamily="2" charset="-122"/>
                          <a:ea typeface="宋体" pitchFamily="2" charset="-122"/>
                          <a:cs typeface="宋体" panose="02010600030101010101" pitchFamily="2" charset="-122"/>
                        </a:rPr>
                        <a:t>两宋</a:t>
                      </a:r>
                      <a:endParaRPr lang="en-US" altLang="en-US" sz="2400" b="1">
                        <a:latin typeface="宋体" pitchFamily="2" charset="-122"/>
                        <a:ea typeface="宋体"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宋体" pitchFamily="2" charset="-122"/>
                          <a:ea typeface="宋体" pitchFamily="2" charset="-122"/>
                          <a:cs typeface="宋体" panose="02010600030101010101" pitchFamily="2" charset="-122"/>
                        </a:rPr>
                        <a:t>明朝</a:t>
                      </a:r>
                      <a:endParaRPr lang="en-US" altLang="en-US" sz="2400" b="1">
                        <a:latin typeface="宋体" pitchFamily="2" charset="-122"/>
                        <a:ea typeface="宋体"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宋体" pitchFamily="2" charset="-122"/>
                          <a:ea typeface="宋体" pitchFamily="2" charset="-122"/>
                          <a:cs typeface="宋体" panose="02010600030101010101" pitchFamily="2" charset="-122"/>
                        </a:rPr>
                        <a:t>清朝</a:t>
                      </a:r>
                      <a:endParaRPr lang="en-US" altLang="en-US" sz="24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1520">
                <a:tc rowSpan="2">
                  <a:txBody>
                    <a:bodyPr vert="horz" wrap="square"/>
                    <a:lstStyle/>
                    <a:p>
                      <a:pPr indent="0">
                        <a:buNone/>
                      </a:pPr>
                      <a:r>
                        <a:rPr lang="en-US" sz="2000" b="1">
                          <a:solidFill>
                            <a:srgbClr val="C00000"/>
                          </a:solidFill>
                          <a:latin typeface="宋体" pitchFamily="2" charset="-122"/>
                          <a:ea typeface="宋体" pitchFamily="2" charset="-122"/>
                          <a:cs typeface="宋体" panose="02010600030101010101" pitchFamily="2" charset="-122"/>
                        </a:rPr>
                        <a:t>监察制度</a:t>
                      </a:r>
                      <a:endParaRPr lang="en-US" altLang="en-US" sz="2000" b="1">
                        <a:solidFill>
                          <a:srgbClr val="C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en-US" sz="2400" b="0">
                          <a:latin typeface="宋体" pitchFamily="2" charset="-122"/>
                          <a:ea typeface="宋体" pitchFamily="2" charset="-122"/>
                          <a:cs typeface="宋体" panose="02010600030101010101" pitchFamily="2" charset="-122"/>
                        </a:rPr>
                        <a:t>1.（中央监察）秦汉建立了以御史大夫（西汉晚期御史大夫改为大司空后，御史中丞逐渐成为最高监察官）为首的中央监察体系。2.（地方监察）汉武帝为加强中央集权，澄清吏治，将全国划分为13个州（部），每州设刺史1人。刺史秩卑权重，代表皇帝巡行郡国，依朝廷规定的“六条”纠举强宗豪右和郡国守、相的不法行为。此后，巡视监察制度始终延续下来。 </a:t>
                      </a:r>
                      <a:endParaRPr lang="en-US" altLang="en-US" sz="2400" b="0">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en-US" sz="2400" b="0">
                          <a:latin typeface="宋体" pitchFamily="2" charset="-122"/>
                          <a:ea typeface="宋体" pitchFamily="2" charset="-122"/>
                          <a:cs typeface="宋体" panose="02010600030101010101" pitchFamily="2" charset="-122"/>
                        </a:rPr>
                        <a:t>⑴隋唐</a:t>
                      </a:r>
                      <a:r>
                        <a:rPr lang="en-US" sz="2400" b="0">
                          <a:latin typeface="宋体" pitchFamily="2" charset="-122"/>
                          <a:ea typeface="宋体" pitchFamily="2" charset="-122"/>
                          <a:cs typeface="楷体" panose="02010609060101010101" pitchFamily="49" charset="-122"/>
                        </a:rPr>
                        <a:t>御史台</a:t>
                      </a:r>
                      <a:r>
                        <a:rPr lang="en-US" sz="2400" b="0">
                          <a:latin typeface="宋体" pitchFamily="2" charset="-122"/>
                          <a:ea typeface="宋体" pitchFamily="2" charset="-122"/>
                          <a:cs typeface="宋体" panose="02010600030101010101" pitchFamily="2" charset="-122"/>
                        </a:rPr>
                        <a:t>为最高监察机构，其长官为御史大夫；</a:t>
                      </a:r>
                    </a:p>
                    <a:p>
                      <a:pPr indent="0">
                        <a:buNone/>
                      </a:pPr>
                      <a:r>
                        <a:rPr lang="en-US" sz="2400" b="0">
                          <a:latin typeface="宋体" pitchFamily="2" charset="-122"/>
                          <a:ea typeface="宋体" pitchFamily="2" charset="-122"/>
                          <a:cs typeface="宋体" panose="02010600030101010101" pitchFamily="2" charset="-122"/>
                        </a:rPr>
                        <a:t>⑵唐太宗将全国分为十道</a:t>
                      </a:r>
                      <a:r>
                        <a:rPr lang="en-US" sz="2400" b="0">
                          <a:latin typeface="宋体" pitchFamily="2" charset="-122"/>
                          <a:ea typeface="宋体" pitchFamily="2" charset="-122"/>
                          <a:cs typeface="楷体" panose="02010609060101010101" pitchFamily="49" charset="-122"/>
                        </a:rPr>
                        <a:t>监察区</a:t>
                      </a:r>
                      <a:r>
                        <a:rPr lang="en-US" sz="2400" b="0">
                          <a:latin typeface="宋体" pitchFamily="2" charset="-122"/>
                          <a:ea typeface="宋体" pitchFamily="2" charset="-122"/>
                          <a:cs typeface="宋体" panose="02010600030101010101" pitchFamily="2" charset="-122"/>
                        </a:rPr>
                        <a:t>，委派监察官定期或不定期巡回监察，对地方有巨大的</a:t>
                      </a:r>
                      <a:r>
                        <a:rPr lang="en-US" sz="2400" b="0">
                          <a:latin typeface="宋体" pitchFamily="2" charset="-122"/>
                          <a:ea typeface="宋体" pitchFamily="2" charset="-122"/>
                          <a:cs typeface="楷体" panose="02010609060101010101" pitchFamily="49" charset="-122"/>
                        </a:rPr>
                        <a:t>威慑</a:t>
                      </a:r>
                      <a:r>
                        <a:rPr lang="en-US" sz="2400" b="0">
                          <a:latin typeface="宋体" pitchFamily="2" charset="-122"/>
                          <a:ea typeface="宋体" pitchFamily="2" charset="-122"/>
                          <a:cs typeface="宋体" panose="02010600030101010101" pitchFamily="2" charset="-122"/>
                        </a:rPr>
                        <a:t>作用</a:t>
                      </a:r>
                      <a:endParaRPr lang="en-US" altLang="en-US" sz="2400" b="0">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indent="0">
                        <a:buNone/>
                      </a:pPr>
                      <a:r>
                        <a:rPr lang="en-US" sz="2400" b="0">
                          <a:latin typeface="宋体" pitchFamily="2" charset="-122"/>
                          <a:ea typeface="宋体" pitchFamily="2" charset="-122"/>
                          <a:cs typeface="宋体" panose="02010600030101010101" pitchFamily="2" charset="-122"/>
                        </a:rPr>
                        <a:t>⑴</a:t>
                      </a:r>
                      <a:r>
                        <a:rPr lang="en-US" sz="2400" b="0">
                          <a:latin typeface="宋体" pitchFamily="2" charset="-122"/>
                          <a:ea typeface="宋体" pitchFamily="2" charset="-122"/>
                          <a:cs typeface="楷体" panose="02010609060101010101" pitchFamily="49" charset="-122"/>
                        </a:rPr>
                        <a:t>御史台</a:t>
                      </a:r>
                      <a:r>
                        <a:rPr lang="en-US" sz="2400" b="0">
                          <a:latin typeface="宋体" pitchFamily="2" charset="-122"/>
                          <a:ea typeface="宋体" pitchFamily="2" charset="-122"/>
                          <a:cs typeface="宋体" panose="02010600030101010101" pitchFamily="2" charset="-122"/>
                        </a:rPr>
                        <a:t>承唐制，地方则划分</a:t>
                      </a:r>
                      <a:r>
                        <a:rPr lang="en-US" sz="2400" b="0">
                          <a:latin typeface="宋体" pitchFamily="2" charset="-122"/>
                          <a:ea typeface="宋体" pitchFamily="2" charset="-122"/>
                          <a:cs typeface="楷体" panose="02010609060101010101" pitchFamily="49" charset="-122"/>
                        </a:rPr>
                        <a:t>路</a:t>
                      </a:r>
                      <a:r>
                        <a:rPr lang="en-US" sz="2400" b="0">
                          <a:latin typeface="宋体" pitchFamily="2" charset="-122"/>
                          <a:ea typeface="宋体" pitchFamily="2" charset="-122"/>
                          <a:cs typeface="宋体" panose="02010600030101010101" pitchFamily="2" charset="-122"/>
                        </a:rPr>
                        <a:t>作为监察区；</a:t>
                      </a:r>
                    </a:p>
                    <a:p>
                      <a:pPr indent="0">
                        <a:buNone/>
                      </a:pPr>
                      <a:r>
                        <a:rPr lang="en-US" sz="2400" b="0">
                          <a:latin typeface="宋体" pitchFamily="2" charset="-122"/>
                          <a:ea typeface="宋体" pitchFamily="2" charset="-122"/>
                          <a:cs typeface="宋体" panose="02010600030101010101" pitchFamily="2" charset="-122"/>
                        </a:rPr>
                        <a:t>⑵宋朝监察制度的重要变化是</a:t>
                      </a:r>
                      <a:r>
                        <a:rPr lang="en-US" sz="2400" b="0">
                          <a:latin typeface="宋体" pitchFamily="2" charset="-122"/>
                          <a:ea typeface="宋体" pitchFamily="2" charset="-122"/>
                          <a:cs typeface="楷体" panose="02010609060101010101" pitchFamily="49" charset="-122"/>
                        </a:rPr>
                        <a:t>台谏合一</a:t>
                      </a:r>
                      <a:r>
                        <a:rPr lang="en-US" sz="2400" b="0">
                          <a:latin typeface="宋体" pitchFamily="2" charset="-122"/>
                          <a:ea typeface="宋体" pitchFamily="2" charset="-122"/>
                          <a:cs typeface="宋体" panose="02010600030101010101" pitchFamily="2" charset="-122"/>
                        </a:rPr>
                        <a:t>，以往只负责言谏的谏官与御史台官员一样拥有了监察的权力</a:t>
                      </a:r>
                      <a:endParaRPr lang="en-US" altLang="en-US" sz="2400" b="0">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vert="horz" wrap="square"/>
                    <a:lstStyle/>
                    <a:p>
                      <a:pPr indent="0">
                        <a:buNone/>
                      </a:pPr>
                      <a:r>
                        <a:rPr lang="en-US" sz="2400" b="0">
                          <a:latin typeface="宋体" pitchFamily="2" charset="-122"/>
                          <a:ea typeface="宋体" pitchFamily="2" charset="-122"/>
                          <a:cs typeface="宋体" panose="02010600030101010101" pitchFamily="2" charset="-122"/>
                        </a:rPr>
                        <a:t>明清两朝的监察机构，主要有</a:t>
                      </a:r>
                      <a:r>
                        <a:rPr lang="en-US" sz="2400" b="0">
                          <a:latin typeface="宋体" pitchFamily="2" charset="-122"/>
                          <a:ea typeface="宋体" pitchFamily="2" charset="-122"/>
                          <a:cs typeface="楷体" panose="02010609060101010101" pitchFamily="49" charset="-122"/>
                        </a:rPr>
                        <a:t>都察院</a:t>
                      </a:r>
                      <a:r>
                        <a:rPr lang="en-US" sz="2400" b="0">
                          <a:latin typeface="宋体" pitchFamily="2" charset="-122"/>
                          <a:ea typeface="宋体" pitchFamily="2" charset="-122"/>
                          <a:cs typeface="宋体" panose="02010600030101010101" pitchFamily="2" charset="-122"/>
                        </a:rPr>
                        <a:t>和</a:t>
                      </a:r>
                      <a:r>
                        <a:rPr lang="en-US" sz="2400" b="0">
                          <a:latin typeface="宋体" pitchFamily="2" charset="-122"/>
                          <a:ea typeface="宋体" pitchFamily="2" charset="-122"/>
                          <a:cs typeface="楷体" panose="02010609060101010101" pitchFamily="49" charset="-122"/>
                        </a:rPr>
                        <a:t>六科</a:t>
                      </a:r>
                      <a:endParaRPr lang="en-US" altLang="en-US" sz="2400" b="0">
                        <a:latin typeface="宋体" pitchFamily="2" charset="-122"/>
                        <a:ea typeface="宋体" pitchFamily="2" charset="-122"/>
                        <a:cs typeface="楷体" panose="02010609060101010101" pitchFamily="49"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532574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buNone/>
                      </a:pPr>
                      <a:r>
                        <a:rPr lang="en-US" sz="2400" b="0">
                          <a:latin typeface="宋体" pitchFamily="2" charset="-122"/>
                          <a:ea typeface="宋体" pitchFamily="2" charset="-122"/>
                          <a:cs typeface="宋体" panose="02010600030101010101" pitchFamily="2" charset="-122"/>
                        </a:rPr>
                        <a:t>⑴都察院监察御史不仅负责纠察</a:t>
                      </a:r>
                      <a:r>
                        <a:rPr lang="en-US" sz="2400" b="0">
                          <a:latin typeface="宋体" pitchFamily="2" charset="-122"/>
                          <a:ea typeface="宋体" pitchFamily="2" charset="-122"/>
                          <a:cs typeface="楷体" panose="02010609060101010101" pitchFamily="49" charset="-122"/>
                        </a:rPr>
                        <a:t>内外百官</a:t>
                      </a:r>
                      <a:r>
                        <a:rPr lang="en-US" sz="2400" b="0">
                          <a:latin typeface="宋体" pitchFamily="2" charset="-122"/>
                          <a:ea typeface="宋体" pitchFamily="2" charset="-122"/>
                          <a:cs typeface="宋体" panose="02010600030101010101" pitchFamily="2" charset="-122"/>
                        </a:rPr>
                        <a:t>，还代皇帝巡按各省；</a:t>
                      </a:r>
                    </a:p>
                    <a:p>
                      <a:pPr indent="0">
                        <a:buNone/>
                      </a:pPr>
                      <a:r>
                        <a:rPr lang="en-US" sz="2400" b="0">
                          <a:latin typeface="宋体" pitchFamily="2" charset="-122"/>
                          <a:ea typeface="宋体" pitchFamily="2" charset="-122"/>
                          <a:cs typeface="宋体" panose="02010600030101010101" pitchFamily="2" charset="-122"/>
                        </a:rPr>
                        <a:t>⑵六科给事中则负责</a:t>
                      </a:r>
                      <a:r>
                        <a:rPr lang="en-US" sz="2400" b="0">
                          <a:latin typeface="宋体" pitchFamily="2" charset="-122"/>
                          <a:ea typeface="宋体" pitchFamily="2" charset="-122"/>
                          <a:cs typeface="楷体" panose="02010609060101010101" pitchFamily="49" charset="-122"/>
                        </a:rPr>
                        <a:t>皇帝制敕</a:t>
                      </a:r>
                      <a:r>
                        <a:rPr lang="en-US" sz="2400" b="0">
                          <a:latin typeface="宋体" pitchFamily="2" charset="-122"/>
                          <a:ea typeface="宋体" pitchFamily="2" charset="-122"/>
                          <a:cs typeface="宋体" panose="02010600030101010101" pitchFamily="2" charset="-122"/>
                        </a:rPr>
                        <a:t>与大臣奏疏的</a:t>
                      </a:r>
                      <a:r>
                        <a:rPr lang="en-US" sz="2400" b="0">
                          <a:latin typeface="宋体" pitchFamily="2" charset="-122"/>
                          <a:ea typeface="宋体" pitchFamily="2" charset="-122"/>
                          <a:cs typeface="楷体" panose="02010609060101010101" pitchFamily="49" charset="-122"/>
                        </a:rPr>
                        <a:t>封还驳正</a:t>
                      </a:r>
                      <a:r>
                        <a:rPr lang="en-US" sz="2400" b="0">
                          <a:latin typeface="宋体" pitchFamily="2" charset="-122"/>
                          <a:ea typeface="宋体" pitchFamily="2" charset="-122"/>
                          <a:cs typeface="宋体" panose="02010600030101010101" pitchFamily="2" charset="-122"/>
                        </a:rPr>
                        <a:t>，兼有纠劾百官之权；</a:t>
                      </a:r>
                    </a:p>
                    <a:p>
                      <a:pPr indent="0">
                        <a:buNone/>
                      </a:pPr>
                      <a:r>
                        <a:rPr lang="en-US" sz="2400" b="0">
                          <a:latin typeface="宋体" pitchFamily="2" charset="-122"/>
                          <a:ea typeface="宋体" pitchFamily="2" charset="-122"/>
                          <a:cs typeface="宋体" panose="02010600030101010101" pitchFamily="2" charset="-122"/>
                        </a:rPr>
                        <a:t>⑶御史和给事中都</a:t>
                      </a:r>
                      <a:r>
                        <a:rPr lang="en-US" sz="2400" b="0">
                          <a:latin typeface="宋体" pitchFamily="2" charset="-122"/>
                          <a:ea typeface="宋体" pitchFamily="2" charset="-122"/>
                          <a:cs typeface="楷体" panose="02010609060101010101" pitchFamily="49" charset="-122"/>
                        </a:rPr>
                        <a:t>秩轻权重</a:t>
                      </a:r>
                      <a:endParaRPr lang="en-US" altLang="en-US" sz="2400" b="0">
                        <a:latin typeface="宋体" panose="02010600030101010101" pitchFamily="2" charset="-122"/>
                        <a:ea typeface="宋体" panose="02010600030101010101" pitchFamily="2" charset="-122"/>
                        <a:cs typeface="楷体" panose="02010609060101010101" pitchFamily="49"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400" b="0">
                          <a:latin typeface="宋体" pitchFamily="2" charset="-122"/>
                          <a:ea typeface="宋体" pitchFamily="2" charset="-122"/>
                          <a:cs typeface="宋体" panose="02010600030101010101" pitchFamily="2" charset="-122"/>
                        </a:rPr>
                        <a:t>将六科并入都察院，停止了派御史巡按各省的做法，但都察院作为皇帝“耳目风纪之司”监察百官的职能没有改变</a:t>
                      </a:r>
                      <a:endParaRPr lang="en-US" altLang="en-US" sz="24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245745" y="135255"/>
            <a:ext cx="11946255" cy="6739255"/>
          </a:xfrm>
          <a:prstGeom prst="rect">
            <a:avLst/>
          </a:prstGeom>
          <a:noFill/>
          <a:ln w="12700" cmpd="sng">
            <a:solidFill>
              <a:schemeClr val="accent1">
                <a:shade val="50000"/>
              </a:schemeClr>
            </a:solidFill>
            <a:prstDash val="sysDot"/>
          </a:ln>
        </p:spPr>
        <p:txBody>
          <a:bodyPr wrap="square" rtlCol="0" anchor="t">
            <a:spAutoFit/>
          </a:bodyPr>
          <a:lstStyle/>
          <a:p>
            <a:pPr>
              <a:lnSpc>
                <a:spcPct val="150000"/>
              </a:lnSpc>
            </a:pPr>
            <a:r>
              <a:rPr lang="zh-CN" altLang="en-US" sz="2400" b="1">
                <a:solidFill>
                  <a:srgbClr val="C00000"/>
                </a:solidFill>
                <a:latin typeface="宋体" pitchFamily="2" charset="-122"/>
                <a:ea typeface="宋体" pitchFamily="2" charset="-122"/>
                <a:cs typeface="宋体" panose="02010600030101010101" pitchFamily="2" charset="-122"/>
              </a:rPr>
              <a:t>探究：监察制度的特点  影响和启示</a:t>
            </a:r>
          </a:p>
          <a:p>
            <a:pPr>
              <a:lnSpc>
                <a:spcPct val="150000"/>
              </a:lnSpc>
            </a:pPr>
            <a:r>
              <a:rPr lang="zh-CN" altLang="en-US" sz="2400" b="1">
                <a:latin typeface="宋体" pitchFamily="2" charset="-122"/>
                <a:ea typeface="宋体" pitchFamily="2" charset="-122"/>
                <a:cs typeface="宋体" panose="02010600030101010101" pitchFamily="2" charset="-122"/>
              </a:rPr>
              <a:t>材料一</a:t>
            </a:r>
            <a:r>
              <a:rPr lang="zh-CN" altLang="en-US" sz="2400">
                <a:latin typeface="宋体" pitchFamily="2" charset="-122"/>
                <a:ea typeface="宋体" pitchFamily="2" charset="-122"/>
                <a:cs typeface="宋体" panose="02010600030101010101" pitchFamily="2" charset="-122"/>
              </a:rPr>
              <a:t>：中国从西周就开始了权力监督的制度建设。秦汉时期已有大量相关法规，如关于官吏任用与铨选的《置吏律》、关于官吏调任与监察的《效律》和考核官吏为政情况的《上计律》等。唐朝时出现了中国历史上第一部专门的行政法典——《唐六典》，首次以法典的形式为行政监督提供了完备的法律根据。在此基础上，宋朝不仅大量充实各项监察法规，诸多行政制度也体现了权力监督理念，如在人事任用上通过了“避亲法”、“避嫌法”等回避制度约束官员权力。明清两朝也制定了专门的行政法典和比较完善的监察法，对监察考课机关的职掌权限、官员的条件及责任义务等做出详细的规定。</a:t>
            </a:r>
          </a:p>
          <a:p>
            <a:pPr>
              <a:lnSpc>
                <a:spcPct val="150000"/>
              </a:lnSpc>
            </a:pPr>
            <a:r>
              <a:rPr lang="zh-CN" altLang="en-US" sz="2400">
                <a:latin typeface="宋体" pitchFamily="2" charset="-122"/>
                <a:ea typeface="宋体" pitchFamily="2" charset="-122"/>
                <a:cs typeface="宋体" panose="02010600030101010101" pitchFamily="2" charset="-122"/>
              </a:rPr>
              <a:t>                                          ——据白钢《中国政治制度史》</a:t>
            </a:r>
          </a:p>
          <a:p>
            <a:pPr>
              <a:lnSpc>
                <a:spcPct val="150000"/>
              </a:lnSpc>
            </a:pPr>
            <a:r>
              <a:rPr lang="zh-CN" altLang="en-US" sz="2400" b="1">
                <a:latin typeface="宋体" pitchFamily="2" charset="-122"/>
                <a:ea typeface="宋体" pitchFamily="2" charset="-122"/>
                <a:cs typeface="宋体" panose="02010600030101010101" pitchFamily="2" charset="-122"/>
              </a:rPr>
              <a:t>材料二</a:t>
            </a:r>
            <a:r>
              <a:rPr lang="zh-CN" altLang="en-US" sz="2400">
                <a:latin typeface="宋体" pitchFamily="2" charset="-122"/>
                <a:ea typeface="宋体" pitchFamily="2" charset="-122"/>
                <a:cs typeface="宋体" panose="02010600030101010101" pitchFamily="2" charset="-122"/>
              </a:rPr>
              <a:t>：宋英宗欲擢王畴为枢密副使，封驳官钱公辅认为王畴“素望浅”，不宜擢升。英宗不仅不采纳其意见，反而贬钱公辅为滁州团练使。</a:t>
            </a:r>
          </a:p>
          <a:p>
            <a:pPr>
              <a:lnSpc>
                <a:spcPct val="150000"/>
              </a:lnSpc>
            </a:pPr>
            <a:r>
              <a:rPr lang="zh-CN" altLang="en-US" sz="2400">
                <a:latin typeface="宋体" pitchFamily="2" charset="-122"/>
                <a:ea typeface="宋体" pitchFamily="2" charset="-122"/>
                <a:cs typeface="宋体" panose="02010600030101010101" pitchFamily="2" charset="-122"/>
              </a:rPr>
              <a:t>                                     ——贾玉英《中国古代监察制度发展史》</a:t>
            </a: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635" y="-635"/>
            <a:ext cx="12192000" cy="6739255"/>
          </a:xfrm>
          <a:prstGeom prst="rect">
            <a:avLst/>
          </a:prstGeom>
          <a:noFill/>
          <a:ln w="12700" cmpd="sng">
            <a:solidFill>
              <a:srgbClr val="7730AD"/>
            </a:solidFill>
            <a:prstDash val="sysDot"/>
          </a:ln>
        </p:spPr>
        <p:txBody>
          <a:bodyPr wrap="square" rtlCol="0" anchor="t">
            <a:spAutoFit/>
          </a:bodyPr>
          <a:lstStyle/>
          <a:p>
            <a:pPr>
              <a:lnSpc>
                <a:spcPct val="150000"/>
              </a:lnSpc>
            </a:pPr>
            <a:r>
              <a:rPr lang="zh-CN" altLang="en-US" sz="2400">
                <a:solidFill>
                  <a:srgbClr val="000000"/>
                </a:solidFill>
                <a:latin typeface="宋体" pitchFamily="2" charset="-122"/>
                <a:ea typeface="宋体" pitchFamily="2" charset="-122"/>
                <a:cs typeface="宋体" panose="02010600030101010101" pitchFamily="2" charset="-122"/>
              </a:rPr>
              <a:t>⑴根据材料一，概括中国古代权力监督的突出特点。</a:t>
            </a:r>
          </a:p>
          <a:p>
            <a:pPr>
              <a:lnSpc>
                <a:spcPct val="150000"/>
              </a:lnSpc>
            </a:pPr>
            <a:r>
              <a:rPr lang="zh-CN" altLang="en-US" sz="2400" b="1">
                <a:solidFill>
                  <a:srgbClr val="000000"/>
                </a:solidFill>
                <a:latin typeface="宋体" pitchFamily="2" charset="-122"/>
                <a:ea typeface="宋体" pitchFamily="2" charset="-122"/>
                <a:cs typeface="宋体" panose="02010600030101010101" pitchFamily="2" charset="-122"/>
              </a:rPr>
              <a:t>特点：</a:t>
            </a:r>
            <a:r>
              <a:rPr lang="zh-CN" altLang="zh-CN" sz="2400">
                <a:solidFill>
                  <a:srgbClr val="000000"/>
                </a:solidFill>
                <a:latin typeface="宋体" pitchFamily="2" charset="-122"/>
                <a:ea typeface="宋体" pitchFamily="2" charset="-122"/>
                <a:cs typeface="宋体" panose="02010600030101010101" pitchFamily="2" charset="-122"/>
                <a:sym typeface="+mn-ea"/>
              </a:rPr>
              <a:t>(1)权力监督制度建立时间早；制定相关监察法律法规；相关法规不断发展完善；(2)皇帝握有最高的监察权。        (3)监察机构独立，自上而下垂直监察。</a:t>
            </a:r>
          </a:p>
          <a:p>
            <a:pPr>
              <a:lnSpc>
                <a:spcPct val="150000"/>
              </a:lnSpc>
            </a:pPr>
            <a:r>
              <a:rPr lang="zh-CN" altLang="zh-CN" sz="2400">
                <a:solidFill>
                  <a:srgbClr val="000000"/>
                </a:solidFill>
                <a:latin typeface="宋体" pitchFamily="2" charset="-122"/>
                <a:ea typeface="宋体" pitchFamily="2" charset="-122"/>
                <a:cs typeface="宋体" panose="02010600030101010101" pitchFamily="2" charset="-122"/>
                <a:sym typeface="+mn-ea"/>
              </a:rPr>
              <a:t>(4)监察官秩卑、位尊、权重、赏厚。(5)历代统治者注重监察官的遴选。</a:t>
            </a:r>
          </a:p>
          <a:p>
            <a:pPr>
              <a:lnSpc>
                <a:spcPct val="150000"/>
              </a:lnSpc>
            </a:pPr>
            <a:r>
              <a:rPr lang="zh-CN" altLang="zh-CN" sz="2400">
                <a:solidFill>
                  <a:srgbClr val="000000"/>
                </a:solidFill>
                <a:latin typeface="宋体" pitchFamily="2" charset="-122"/>
                <a:ea typeface="宋体" pitchFamily="2" charset="-122"/>
                <a:cs typeface="宋体" panose="02010600030101010101" pitchFamily="2" charset="-122"/>
                <a:sym typeface="+mn-ea"/>
              </a:rPr>
              <a:t>(6)监察活动法律化。              (7)凭实绩黜徙，严格考核监察官。</a:t>
            </a:r>
          </a:p>
          <a:p>
            <a:pPr>
              <a:lnSpc>
                <a:spcPct val="150000"/>
              </a:lnSpc>
            </a:pPr>
            <a:r>
              <a:rPr lang="zh-CN" altLang="zh-CN" sz="2400">
                <a:solidFill>
                  <a:srgbClr val="000000"/>
                </a:solidFill>
                <a:latin typeface="宋体" pitchFamily="2" charset="-122"/>
                <a:ea typeface="宋体" pitchFamily="2" charset="-122"/>
                <a:cs typeface="宋体" panose="02010600030101010101" pitchFamily="2" charset="-122"/>
                <a:sym typeface="+mn-ea"/>
              </a:rPr>
              <a:t>(8)监察方式多样化。(9)允许风闻言事。</a:t>
            </a:r>
            <a:r>
              <a:rPr lang="zh-CN" altLang="en-US" sz="2400">
                <a:solidFill>
                  <a:srgbClr val="000000"/>
                </a:solidFill>
                <a:latin typeface="宋体" pitchFamily="2" charset="-122"/>
                <a:ea typeface="宋体" pitchFamily="2" charset="-122"/>
                <a:cs typeface="宋体" panose="02010600030101010101" pitchFamily="2" charset="-122"/>
                <a:sym typeface="+mn-ea"/>
              </a:rPr>
              <a:t>(10)监察权和行政职权混淆。</a:t>
            </a:r>
            <a:endParaRPr lang="zh-CN" altLang="en-US" sz="2400">
              <a:solidFill>
                <a:srgbClr val="000000"/>
              </a:solidFill>
              <a:latin typeface="宋体" pitchFamily="2" charset="-122"/>
              <a:ea typeface="宋体" pitchFamily="2" charset="-122"/>
              <a:cs typeface="宋体" panose="02010600030101010101" pitchFamily="2" charset="-122"/>
            </a:endParaRPr>
          </a:p>
          <a:p>
            <a:pPr>
              <a:lnSpc>
                <a:spcPct val="150000"/>
              </a:lnSpc>
            </a:pPr>
            <a:r>
              <a:rPr lang="zh-CN" altLang="en-US" sz="2400">
                <a:solidFill>
                  <a:srgbClr val="000000"/>
                </a:solidFill>
                <a:latin typeface="宋体" pitchFamily="2" charset="-122"/>
                <a:ea typeface="宋体" pitchFamily="2" charset="-122"/>
                <a:cs typeface="宋体" panose="02010600030101010101" pitchFamily="2" charset="-122"/>
              </a:rPr>
              <a:t>⑵根据材料一、二，分析中国古代权力监督的评价及启示。</a:t>
            </a:r>
          </a:p>
          <a:p>
            <a:pPr>
              <a:lnSpc>
                <a:spcPct val="150000"/>
              </a:lnSpc>
            </a:pPr>
            <a:r>
              <a:rPr lang="zh-CN" altLang="en-US" sz="2400" b="1">
                <a:solidFill>
                  <a:srgbClr val="000000"/>
                </a:solidFill>
                <a:latin typeface="宋体" pitchFamily="2" charset="-122"/>
                <a:ea typeface="宋体" pitchFamily="2" charset="-122"/>
                <a:cs typeface="宋体" panose="02010600030101010101" pitchFamily="2" charset="-122"/>
              </a:rPr>
              <a:t>作用</a:t>
            </a:r>
            <a:r>
              <a:rPr lang="zh-CN" altLang="en-US" sz="2400">
                <a:solidFill>
                  <a:srgbClr val="000000"/>
                </a:solidFill>
                <a:latin typeface="宋体" pitchFamily="2" charset="-122"/>
                <a:ea typeface="宋体" pitchFamily="2" charset="-122"/>
                <a:cs typeface="宋体" panose="02010600030101010101" pitchFamily="2" charset="-122"/>
              </a:rPr>
              <a:t>：利于监督官员规范执政、防治腐败（整顿吏治）；利于维护君主专制中央集权；</a:t>
            </a:r>
          </a:p>
          <a:p>
            <a:pPr>
              <a:lnSpc>
                <a:spcPct val="150000"/>
              </a:lnSpc>
            </a:pPr>
            <a:r>
              <a:rPr lang="zh-CN" altLang="en-US" sz="2400" b="1">
                <a:solidFill>
                  <a:srgbClr val="000000"/>
                </a:solidFill>
                <a:latin typeface="宋体" pitchFamily="2" charset="-122"/>
                <a:ea typeface="宋体" pitchFamily="2" charset="-122"/>
                <a:cs typeface="宋体" panose="02010600030101010101" pitchFamily="2" charset="-122"/>
              </a:rPr>
              <a:t>局限</a:t>
            </a:r>
            <a:r>
              <a:rPr lang="zh-CN" altLang="en-US" sz="2400">
                <a:solidFill>
                  <a:srgbClr val="000000"/>
                </a:solidFill>
                <a:latin typeface="宋体" pitchFamily="2" charset="-122"/>
                <a:ea typeface="宋体" pitchFamily="2" charset="-122"/>
                <a:cs typeface="宋体" panose="02010600030101010101" pitchFamily="2" charset="-122"/>
              </a:rPr>
              <a:t>：在皇权专制制度下，监察制度服务并受制于皇权，实际效能有限。</a:t>
            </a:r>
          </a:p>
          <a:p>
            <a:pPr>
              <a:lnSpc>
                <a:spcPct val="150000"/>
              </a:lnSpc>
            </a:pPr>
            <a:r>
              <a:rPr lang="zh-CN" altLang="en-US" sz="2400" b="1">
                <a:solidFill>
                  <a:srgbClr val="000000"/>
                </a:solidFill>
                <a:latin typeface="宋体" pitchFamily="2" charset="-122"/>
                <a:ea typeface="宋体" pitchFamily="2" charset="-122"/>
                <a:cs typeface="宋体" panose="02010600030101010101" pitchFamily="2" charset="-122"/>
              </a:rPr>
              <a:t>启示：</a:t>
            </a:r>
            <a:r>
              <a:rPr lang="zh-CN" altLang="en-US" sz="2400">
                <a:solidFill>
                  <a:srgbClr val="000000"/>
                </a:solidFill>
                <a:latin typeface="宋体" pitchFamily="2" charset="-122"/>
                <a:ea typeface="宋体" pitchFamily="2" charset="-122"/>
                <a:cs typeface="宋体" panose="02010600030101010101" pitchFamily="2" charset="-122"/>
              </a:rPr>
              <a:t>监察机构要独立,以保证监察公正;监察法律、法规要健全,以便依法监察;监察活动要受监督,以止监察璃败;严格选任监察官员,以防权力误用和滥用;监方式要灵活,,使监察快速,高效</a:t>
            </a: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76835" y="0"/>
            <a:ext cx="12217400" cy="6521450"/>
          </a:xfrm>
          <a:prstGeom prst="rect">
            <a:avLst/>
          </a:prstGeom>
          <a:noFill/>
          <a:ln w="12700" cmpd="sng">
            <a:solidFill>
              <a:srgbClr val="7730AD"/>
            </a:solidFill>
            <a:prstDash val="sysDot"/>
          </a:ln>
        </p:spPr>
        <p:txBody>
          <a:bodyPr wrap="square" rtlCol="0" anchor="t">
            <a:spAutoFit/>
          </a:bodyPr>
          <a:lstStyle/>
          <a:p>
            <a:pPr>
              <a:lnSpc>
                <a:spcPct val="110000"/>
              </a:lnSpc>
            </a:pPr>
            <a:r>
              <a:rPr lang="zh-CN" altLang="en-US" sz="2800" b="1">
                <a:latin typeface="宋体" pitchFamily="2" charset="-122"/>
                <a:ea typeface="宋体" pitchFamily="2" charset="-122"/>
                <a:cs typeface="宋体" panose="02010600030101010101" pitchFamily="2" charset="-122"/>
              </a:rPr>
              <a:t>材料：</a:t>
            </a:r>
            <a:r>
              <a:rPr lang="zh-CN" altLang="en-US" sz="2800">
                <a:latin typeface="宋体" pitchFamily="2" charset="-122"/>
                <a:ea typeface="宋体" pitchFamily="2" charset="-122"/>
                <a:cs typeface="宋体" panose="02010600030101010101" pitchFamily="2" charset="-122"/>
              </a:rPr>
              <a:t>西汉建立后，设置了专司课绩的计吏，东汉时，中央负责考课的是三公曹尚书，郡国由上计掾主持上计。魏晋南北朝时期，产生了专门负责考课官吏的职能部门尚书省吏曹，其下属的考功郎和考课尚书郎主管考课事宜。唐代在魏晋南北朝考课机构的基础上加以调整和扩展，吏部“掌天下官吏选授、勋封、考课之政令”。正式设置考功司，专门负责对全国官吏的考课。宋朝的考课仍由吏部领导，但吏部不再亲自组织实施，而由审官院和考课院具体负责，审官院负责京官和地方高级官员的考课，考课院负责幕僚官和县令的考课。明朝考课机构的设置仿唐制而不用宋制，考课重归吏部，吏部设考功清吏司负责京内外官员的考课。清朝沿用明制，但扩充了考功清吏司，内部分工更加细密和明确。——李永亮《中国古代官吏考课制度的历史启示》</a:t>
            </a:r>
          </a:p>
          <a:p>
            <a:pPr>
              <a:lnSpc>
                <a:spcPct val="110000"/>
              </a:lnSpc>
            </a:pPr>
            <a:r>
              <a:rPr lang="zh-CN" altLang="en-US" sz="2800" b="1">
                <a:solidFill>
                  <a:srgbClr val="0070C0"/>
                </a:solidFill>
                <a:latin typeface="宋体" pitchFamily="2" charset="-122"/>
                <a:ea typeface="宋体" pitchFamily="2" charset="-122"/>
                <a:cs typeface="宋体" panose="02010600030101010101" pitchFamily="2" charset="-122"/>
              </a:rPr>
              <a:t>根据材料并结合所学知识，概括中国封建时代官员考课（核）制度主要特点</a:t>
            </a:r>
            <a:r>
              <a:rPr lang="zh-CN" altLang="en-US" sz="2800">
                <a:solidFill>
                  <a:srgbClr val="0070C0"/>
                </a:solidFill>
                <a:latin typeface="宋体" pitchFamily="2" charset="-122"/>
                <a:ea typeface="宋体" pitchFamily="2" charset="-122"/>
                <a:cs typeface="宋体" panose="02010600030101010101" pitchFamily="2" charset="-122"/>
              </a:rPr>
              <a:t>。</a:t>
            </a:r>
          </a:p>
          <a:p>
            <a:pPr>
              <a:lnSpc>
                <a:spcPct val="110000"/>
              </a:lnSpc>
            </a:pPr>
            <a:r>
              <a:rPr lang="zh-CN" altLang="en-US" sz="2400">
                <a:latin typeface="宋体" pitchFamily="2" charset="-122"/>
                <a:ea typeface="宋体" pitchFamily="2" charset="-122"/>
                <a:cs typeface="宋体" panose="02010600030101010101" pitchFamily="2" charset="-122"/>
              </a:rPr>
              <a:t>设有专门的考课（官员和）机构；考核对象逐渐扩展到对全国官吏；</a:t>
            </a:r>
            <a:r>
              <a:rPr lang="zh-CN" altLang="en-US" sz="2400">
                <a:latin typeface="宋体" pitchFamily="2" charset="-122"/>
                <a:ea typeface="宋体" pitchFamily="2" charset="-122"/>
                <a:cs typeface="宋体" panose="02010600030101010101" pitchFamily="2" charset="-122"/>
                <a:sym typeface="+mn-ea"/>
              </a:rPr>
              <a:t>内容全面，既考察经济和社会指标，也评判官吏的道德才能。</a:t>
            </a:r>
            <a:r>
              <a:rPr lang="zh-CN" altLang="en-US" sz="2400">
                <a:latin typeface="宋体" pitchFamily="2" charset="-122"/>
                <a:ea typeface="宋体" pitchFamily="2" charset="-122"/>
                <a:cs typeface="宋体" panose="02010600030101010101" pitchFamily="2" charset="-122"/>
              </a:rPr>
              <a:t>分类考核（东汉、宋、明）；考核机构权力扩展（唐、清）；考核机构有明确分工，</a:t>
            </a:r>
            <a:r>
              <a:rPr lang="zh-CN" altLang="en-US" sz="2400">
                <a:latin typeface="宋体" pitchFamily="2" charset="-122"/>
                <a:ea typeface="宋体" pitchFamily="2" charset="-122"/>
                <a:cs typeface="宋体" panose="02010600030101010101" pitchFamily="2" charset="-122"/>
                <a:sym typeface="+mn-ea"/>
              </a:rPr>
              <a:t>专业化</a:t>
            </a:r>
            <a:r>
              <a:rPr lang="zh-CN" altLang="en-US" sz="2400">
                <a:latin typeface="宋体" pitchFamily="2" charset="-122"/>
                <a:ea typeface="宋体" pitchFamily="2" charset="-122"/>
                <a:cs typeface="宋体" panose="02010600030101010101" pitchFamily="2" charset="-122"/>
              </a:rPr>
              <a:t>（东汉、宋、清）。考核过程注重公开公正。</a:t>
            </a: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流程图: 过程 6"/>
          <p:cNvSpPr/>
          <p:nvPr/>
        </p:nvSpPr>
        <p:spPr>
          <a:xfrm>
            <a:off x="1677670" y="281940"/>
            <a:ext cx="3834130" cy="558165"/>
          </a:xfrm>
          <a:prstGeom prst="flowChartProcess">
            <a:avLst/>
          </a:prstGeom>
          <a:ln w="28575" cmpd="sng">
            <a:solidFill>
              <a:schemeClr val="accent1">
                <a:shade val="50000"/>
              </a:schemeClr>
            </a:solidFill>
            <a:prstDash val="solid"/>
          </a:ln>
        </p:spPr>
        <p:style>
          <a:lnRef idx="2">
            <a:schemeClr val="accent5"/>
          </a:lnRef>
          <a:fillRef idx="1">
            <a:schemeClr val="lt1"/>
          </a:fillRef>
          <a:effectRef idx="0">
            <a:schemeClr val="accent5"/>
          </a:effectRef>
          <a:fontRef idx="minor">
            <a:schemeClr val="dk1"/>
          </a:fontRef>
        </p:style>
        <p:txBody>
          <a:bodyPr rtlCol="0" anchor="ctr"/>
          <a:lstStyle/>
          <a:p>
            <a:pPr algn="dist"/>
            <a:r>
              <a:rPr lang="zh-CN" altLang="en-US" sz="3200" b="1">
                <a:solidFill>
                  <a:srgbClr val="FF0000"/>
                </a:solidFill>
                <a:effectLst/>
              </a:rPr>
              <a:t>课堂小结</a:t>
            </a:r>
          </a:p>
        </p:txBody>
      </p:sp>
      <p:grpSp>
        <p:nvGrpSpPr>
          <p:cNvPr id="15" name="组合 14"/>
          <p:cNvGrpSpPr/>
          <p:nvPr/>
        </p:nvGrpSpPr>
        <p:grpSpPr>
          <a:xfrm>
            <a:off x="829748" y="1256665"/>
            <a:ext cx="11020622" cy="4248150"/>
            <a:chOff x="3464" y="2532"/>
            <a:chExt cx="13362" cy="6146"/>
          </a:xfrm>
        </p:grpSpPr>
        <p:sp>
          <p:nvSpPr>
            <p:cNvPr id="20" name="文本框 19"/>
            <p:cNvSpPr txBox="1"/>
            <p:nvPr/>
          </p:nvSpPr>
          <p:spPr>
            <a:xfrm>
              <a:off x="13489" y="2532"/>
              <a:ext cx="3337" cy="4496"/>
            </a:xfrm>
            <a:prstGeom prst="rect">
              <a:avLst/>
            </a:prstGeom>
            <a:noFill/>
            <a:ln w="28575" cmpd="dbl">
              <a:solidFill>
                <a:schemeClr val="accent1">
                  <a:shade val="50000"/>
                </a:schemeClr>
              </a:solidFill>
              <a:prstDash val="solid"/>
            </a:ln>
          </p:spPr>
          <p:txBody>
            <a:bodyPr wrap="square" rtlCol="0" anchor="t">
              <a:spAutoFit/>
            </a:bodyPr>
            <a:lstStyle/>
            <a:p>
              <a:pPr algn="ctr"/>
              <a:r>
                <a:rPr lang="zh-CN" altLang="en-US" sz="2800"/>
                <a:t>中国古代官僚制度始终围绕着皇权的强化、中央集权的加强而变化,是巩固统治</a:t>
              </a:r>
              <a:r>
                <a:rPr lang="zh-CN" altLang="en-US" sz="2800">
                  <a:sym typeface="+mn-ea"/>
                </a:rPr>
                <a:t>、</a:t>
              </a:r>
              <a:r>
                <a:rPr lang="zh-CN" altLang="en-US" sz="2800"/>
                <a:t>强化专制的一种手段。</a:t>
              </a:r>
            </a:p>
          </p:txBody>
        </p:sp>
        <p:sp>
          <p:nvSpPr>
            <p:cNvPr id="21" name="文本框 20"/>
            <p:cNvSpPr txBox="1"/>
            <p:nvPr/>
          </p:nvSpPr>
          <p:spPr>
            <a:xfrm>
              <a:off x="3464" y="2615"/>
              <a:ext cx="818" cy="6063"/>
            </a:xfrm>
            <a:prstGeom prst="rect">
              <a:avLst/>
            </a:prstGeom>
            <a:noFill/>
            <a:ln w="28575" cmpd="dbl">
              <a:solidFill>
                <a:schemeClr val="accent1">
                  <a:shade val="50000"/>
                </a:schemeClr>
              </a:solidFill>
              <a:prstDash val="solid"/>
            </a:ln>
          </p:spPr>
          <p:txBody>
            <a:bodyPr vert="eaVert" wrap="square" rtlCol="0">
              <a:spAutoFit/>
            </a:bodyPr>
            <a:lstStyle/>
            <a:p>
              <a:r>
                <a:rPr lang="zh-CN" altLang="en-US" sz="3200"/>
                <a:t>古代官员选拔与管理</a:t>
              </a:r>
            </a:p>
          </p:txBody>
        </p:sp>
        <p:sp>
          <p:nvSpPr>
            <p:cNvPr id="22" name="文本框 21"/>
            <p:cNvSpPr txBox="1"/>
            <p:nvPr/>
          </p:nvSpPr>
          <p:spPr>
            <a:xfrm>
              <a:off x="5606" y="2615"/>
              <a:ext cx="5788" cy="844"/>
            </a:xfrm>
            <a:prstGeom prst="rect">
              <a:avLst/>
            </a:prstGeom>
            <a:noFill/>
            <a:ln w="28575" cmpd="dbl">
              <a:solidFill>
                <a:schemeClr val="accent1">
                  <a:shade val="50000"/>
                </a:schemeClr>
              </a:solidFill>
              <a:prstDash val="solid"/>
            </a:ln>
          </p:spPr>
          <p:txBody>
            <a:bodyPr wrap="square" rtlCol="0" anchor="t">
              <a:spAutoFit/>
            </a:bodyPr>
            <a:lstStyle/>
            <a:p>
              <a:pPr algn="dist">
                <a:lnSpc>
                  <a:spcPct val="100000"/>
                </a:lnSpc>
              </a:pPr>
              <a:r>
                <a:rPr lang="zh-CN" altLang="en-US" sz="3200"/>
                <a:t>官员选拔制度</a:t>
              </a:r>
            </a:p>
          </p:txBody>
        </p:sp>
        <p:sp>
          <p:nvSpPr>
            <p:cNvPr id="23" name="文本框 22"/>
            <p:cNvSpPr txBox="1"/>
            <p:nvPr/>
          </p:nvSpPr>
          <p:spPr>
            <a:xfrm>
              <a:off x="5606" y="5187"/>
              <a:ext cx="5788" cy="844"/>
            </a:xfrm>
            <a:prstGeom prst="rect">
              <a:avLst/>
            </a:prstGeom>
            <a:noFill/>
            <a:ln w="28575" cmpd="dbl">
              <a:solidFill>
                <a:schemeClr val="accent1">
                  <a:shade val="50000"/>
                </a:schemeClr>
              </a:solidFill>
              <a:prstDash val="solid"/>
            </a:ln>
          </p:spPr>
          <p:txBody>
            <a:bodyPr wrap="square" rtlCol="0" anchor="t">
              <a:spAutoFit/>
            </a:bodyPr>
            <a:lstStyle/>
            <a:p>
              <a:pPr algn="dist">
                <a:lnSpc>
                  <a:spcPct val="100000"/>
                </a:lnSpc>
              </a:pPr>
              <a:r>
                <a:rPr lang="zh-CN" altLang="en-US" sz="3200"/>
                <a:t>官员考核办法</a:t>
              </a:r>
            </a:p>
          </p:txBody>
        </p:sp>
        <p:sp>
          <p:nvSpPr>
            <p:cNvPr id="24" name="文本框 23"/>
            <p:cNvSpPr txBox="1"/>
            <p:nvPr/>
          </p:nvSpPr>
          <p:spPr>
            <a:xfrm>
              <a:off x="5606" y="7754"/>
              <a:ext cx="5788" cy="844"/>
            </a:xfrm>
            <a:prstGeom prst="rect">
              <a:avLst/>
            </a:prstGeom>
            <a:noFill/>
            <a:ln w="28575" cmpd="dbl">
              <a:solidFill>
                <a:schemeClr val="accent1">
                  <a:shade val="50000"/>
                </a:schemeClr>
              </a:solidFill>
              <a:prstDash val="solid"/>
            </a:ln>
          </p:spPr>
          <p:txBody>
            <a:bodyPr wrap="square" rtlCol="0" anchor="t">
              <a:spAutoFit/>
            </a:bodyPr>
            <a:lstStyle/>
            <a:p>
              <a:pPr algn="dist">
                <a:lnSpc>
                  <a:spcPct val="100000"/>
                </a:lnSpc>
              </a:pPr>
              <a:r>
                <a:rPr lang="zh-CN" altLang="en-US" sz="3200"/>
                <a:t>官员监督制度</a:t>
              </a:r>
            </a:p>
          </p:txBody>
        </p:sp>
        <p:sp>
          <p:nvSpPr>
            <p:cNvPr id="25" name="左大括号 24"/>
            <p:cNvSpPr/>
            <p:nvPr/>
          </p:nvSpPr>
          <p:spPr>
            <a:xfrm>
              <a:off x="4282" y="2880"/>
              <a:ext cx="1075" cy="5197"/>
            </a:xfrm>
            <a:prstGeom prst="leftBrace">
              <a:avLst>
                <a:gd name="adj1" fmla="val 8333"/>
                <a:gd name="adj2" fmla="val 53357"/>
              </a:avLst>
            </a:prstGeom>
            <a:ln w="3492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左大括号 26"/>
            <p:cNvSpPr/>
            <p:nvPr/>
          </p:nvSpPr>
          <p:spPr>
            <a:xfrm flipH="1">
              <a:off x="11735" y="2880"/>
              <a:ext cx="1413" cy="5197"/>
            </a:xfrm>
            <a:prstGeom prst="leftBrace">
              <a:avLst>
                <a:gd name="adj1" fmla="val 8333"/>
                <a:gd name="adj2" fmla="val 51702"/>
              </a:avLst>
            </a:prstGeom>
            <a:noFill/>
            <a:ln w="34925" cap="flat" cmpd="sng" algn="ctr">
              <a:solidFill>
                <a:srgbClr val="4F81BD"/>
              </a:solidFill>
              <a:prstDash val="solid"/>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文本框 5"/>
          <p:cNvSpPr txBox="1"/>
          <p:nvPr/>
        </p:nvSpPr>
        <p:spPr>
          <a:xfrm>
            <a:off x="581025" y="2192655"/>
            <a:ext cx="377825" cy="368300"/>
          </a:xfrm>
          <a:prstGeom prst="rect">
            <a:avLst/>
          </a:prstGeom>
          <a:noFill/>
        </p:spPr>
        <p:txBody>
          <a:bodyPr wrap="square" rtlCol="0">
            <a:spAutoFit/>
          </a:bodyPr>
          <a:lstStyle/>
          <a:p>
            <a:pPr>
              <a:lnSpc>
                <a:spcPct val="130000"/>
              </a:lnSpc>
            </a:pPr>
            <a:endParaRPr lang="zh-CN" altLang="en-US" sz="1400" smtClean="0">
              <a:latin typeface="Arial" panose="020b0604020202020204" pitchFamily="34" charset="0"/>
              <a:ea typeface="微软雅黑" panose="020b0503020204020204" pitchFamily="34" charset="-122"/>
            </a:endParaRPr>
          </a:p>
        </p:txBody>
      </p:sp>
      <p:graphicFrame>
        <p:nvGraphicFramePr>
          <p:cNvPr id="5" name="表格 4"/>
          <p:cNvGraphicFramePr>
            <a:graphicFrameLocks noGrp="1"/>
          </p:cNvGraphicFramePr>
          <p:nvPr>
            <p:custDataLst>
              <p:tags r:id="rId2"/>
            </p:custDataLst>
          </p:nvPr>
        </p:nvGraphicFramePr>
        <p:xfrm>
          <a:off x="154305" y="239395"/>
          <a:ext cx="12038330" cy="6216015"/>
        </p:xfrm>
        <a:graphic>
          <a:graphicData uri="http://schemas.openxmlformats.org/drawingml/2006/table">
            <a:tbl>
              <a:tblPr firstRow="1" bandRow="1">
                <a:tableStyleId>{5940675A-B579-460E-94D1-54222C63F5DA}</a:tableStyleId>
              </a:tblPr>
              <a:tblGrid>
                <a:gridCol w="2498090"/>
                <a:gridCol w="3852545"/>
                <a:gridCol w="3985895"/>
                <a:gridCol w="1701800"/>
              </a:tblGrid>
              <a:tr h="612775">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时代</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选官制</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选拔标准与实施办法</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选官权</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r>
              <a:tr h="1118235">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约公元前</a:t>
                      </a:r>
                      <a:r>
                        <a:rPr lang="en-US" altLang="zh-CN" sz="2000" b="1" u="none">
                          <a:solidFill>
                            <a:srgbClr val="333333"/>
                          </a:solidFill>
                          <a:latin typeface="Arial" pitchFamily="34" charset="0"/>
                          <a:ea typeface="Arial" pitchFamily="34" charset="0"/>
                          <a:cs typeface="Arial" pitchFamily="34" charset="0"/>
                        </a:rPr>
                        <a:t>21</a:t>
                      </a:r>
                      <a:r>
                        <a:rPr lang="zh-CN" altLang="en-US" sz="2000" b="1" u="none">
                          <a:solidFill>
                            <a:srgbClr val="333333"/>
                          </a:solidFill>
                          <a:latin typeface="Arial" pitchFamily="34" charset="0"/>
                          <a:ea typeface="Arial" pitchFamily="34" charset="0"/>
                          <a:cs typeface="Arial" pitchFamily="34" charset="0"/>
                        </a:rPr>
                        <a:t>世纪初</a:t>
                      </a:r>
                      <a:r>
                        <a:rPr lang="en-US" altLang="zh-CN" sz="2000" b="1" u="none">
                          <a:solidFill>
                            <a:srgbClr val="333333"/>
                          </a:solidFill>
                          <a:latin typeface="Arial" pitchFamily="34" charset="0"/>
                          <a:ea typeface="Arial" pitchFamily="34" charset="0"/>
                          <a:cs typeface="Arial" pitchFamily="34" charset="0"/>
                        </a:rPr>
                        <a:t>----</a:t>
                      </a:r>
                      <a:r>
                        <a:rPr lang="zh-CN" altLang="en-US" sz="2000" b="1" u="none">
                          <a:solidFill>
                            <a:srgbClr val="333333"/>
                          </a:solidFill>
                          <a:latin typeface="Arial" pitchFamily="34" charset="0"/>
                          <a:ea typeface="Arial" pitchFamily="34" charset="0"/>
                          <a:cs typeface="Arial" pitchFamily="34" charset="0"/>
                        </a:rPr>
                        <a:t>公元前</a:t>
                      </a:r>
                      <a:r>
                        <a:rPr lang="en-US" altLang="zh-CN" sz="2000" b="1" u="none">
                          <a:solidFill>
                            <a:srgbClr val="333333"/>
                          </a:solidFill>
                          <a:latin typeface="Arial" pitchFamily="34" charset="0"/>
                          <a:ea typeface="Arial" pitchFamily="34" charset="0"/>
                          <a:cs typeface="Arial" pitchFamily="34" charset="0"/>
                        </a:rPr>
                        <a:t>770</a:t>
                      </a:r>
                      <a:r>
                        <a:rPr lang="zh-CN" altLang="en-US" sz="2000" b="1" u="none">
                          <a:solidFill>
                            <a:srgbClr val="333333"/>
                          </a:solidFill>
                          <a:latin typeface="Arial" pitchFamily="34" charset="0"/>
                          <a:ea typeface="Arial" pitchFamily="34" charset="0"/>
                          <a:cs typeface="Arial" pitchFamily="34" charset="0"/>
                        </a:rPr>
                        <a:t>年夏、商、西周</a:t>
                      </a:r>
                    </a:p>
                  </a:txBody>
                  <a:tcPr marL="0" marR="0" marT="63500" marB="63500"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世官制、世卿世禄制</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分封贵族；世代相传</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奴隶主、贵族</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r>
              <a:tr h="1120775">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公元前</a:t>
                      </a:r>
                      <a:r>
                        <a:rPr lang="en-US" altLang="zh-CN" sz="2000" b="1" u="none">
                          <a:solidFill>
                            <a:srgbClr val="333333"/>
                          </a:solidFill>
                          <a:latin typeface="Arial" pitchFamily="34" charset="0"/>
                          <a:ea typeface="Arial" pitchFamily="34" charset="0"/>
                          <a:cs typeface="Arial" pitchFamily="34" charset="0"/>
                        </a:rPr>
                        <a:t>771</a:t>
                      </a:r>
                      <a:r>
                        <a:rPr lang="zh-CN" altLang="en-US" sz="2000" b="1" u="none">
                          <a:solidFill>
                            <a:srgbClr val="333333"/>
                          </a:solidFill>
                          <a:latin typeface="Arial" pitchFamily="34" charset="0"/>
                          <a:ea typeface="Arial" pitchFamily="34" charset="0"/>
                          <a:cs typeface="Arial" pitchFamily="34" charset="0"/>
                        </a:rPr>
                        <a:t>年</a:t>
                      </a:r>
                      <a:r>
                        <a:rPr lang="en-US" altLang="zh-CN" sz="2000" b="1" u="none">
                          <a:solidFill>
                            <a:srgbClr val="333333"/>
                          </a:solidFill>
                          <a:latin typeface="Arial" pitchFamily="34" charset="0"/>
                          <a:ea typeface="Arial" pitchFamily="34" charset="0"/>
                          <a:cs typeface="Arial" pitchFamily="34" charset="0"/>
                        </a:rPr>
                        <a:t>----</a:t>
                      </a:r>
                      <a:r>
                        <a:rPr lang="zh-CN" altLang="en-US" sz="2000" b="1" u="none">
                          <a:solidFill>
                            <a:srgbClr val="333333"/>
                          </a:solidFill>
                          <a:latin typeface="Arial" pitchFamily="34" charset="0"/>
                          <a:ea typeface="Arial" pitchFamily="34" charset="0"/>
                          <a:cs typeface="Arial" pitchFamily="34" charset="0"/>
                        </a:rPr>
                        <a:t>公元前</a:t>
                      </a:r>
                      <a:r>
                        <a:rPr lang="en-US" altLang="zh-CN" sz="2000" b="1" u="none">
                          <a:solidFill>
                            <a:srgbClr val="333333"/>
                          </a:solidFill>
                          <a:latin typeface="Arial" pitchFamily="34" charset="0"/>
                          <a:ea typeface="Arial" pitchFamily="34" charset="0"/>
                          <a:cs typeface="Arial" pitchFamily="34" charset="0"/>
                        </a:rPr>
                        <a:t>206</a:t>
                      </a:r>
                      <a:r>
                        <a:rPr lang="zh-CN" altLang="en-US" sz="2000" b="1" u="none">
                          <a:solidFill>
                            <a:srgbClr val="333333"/>
                          </a:solidFill>
                          <a:latin typeface="Arial" pitchFamily="34" charset="0"/>
                          <a:ea typeface="Arial" pitchFamily="34" charset="0"/>
                          <a:cs typeface="Arial" pitchFamily="34" charset="0"/>
                        </a:rPr>
                        <a:t>年春秋、战国、秦</a:t>
                      </a:r>
                    </a:p>
                  </a:txBody>
                  <a:tcPr marL="0" marR="0" marT="63500" marB="63500"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封爵制、军功制</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a:solidFill>
                            <a:srgbClr val="FF0000"/>
                          </a:solidFill>
                          <a:latin typeface="Arial" pitchFamily="34" charset="0"/>
                          <a:ea typeface="Arial" pitchFamily="34" charset="0"/>
                          <a:cs typeface="Arial" pitchFamily="34" charset="0"/>
                          <a:sym typeface="+mn-ea"/>
                        </a:rPr>
                        <a:t>军功大小</a:t>
                      </a:r>
                      <a:r>
                        <a:rPr lang="en-US" altLang="zh-CN" sz="3200" b="1">
                          <a:solidFill>
                            <a:srgbClr val="FF0000"/>
                          </a:solidFill>
                          <a:latin typeface="Arial" pitchFamily="34" charset="0"/>
                          <a:ea typeface="Arial" pitchFamily="34" charset="0"/>
                          <a:cs typeface="Arial" pitchFamily="34" charset="0"/>
                          <a:sym typeface="+mn-ea"/>
                        </a:rPr>
                        <a:t>;</a:t>
                      </a:r>
                      <a:r>
                        <a:rPr lang="zh-CN" altLang="en-US" sz="3200" b="1">
                          <a:solidFill>
                            <a:srgbClr val="FF0000"/>
                          </a:solidFill>
                          <a:latin typeface="Arial" pitchFamily="34" charset="0"/>
                          <a:ea typeface="Arial" pitchFamily="34" charset="0"/>
                          <a:cs typeface="Arial" pitchFamily="34" charset="0"/>
                          <a:sym typeface="+mn-ea"/>
                        </a:rPr>
                        <a:t>授予爵位</a:t>
                      </a:r>
                      <a:endParaRPr lang="zh-CN" altLang="en-US" sz="3200" b="1" u="none">
                        <a:solidFill>
                          <a:srgbClr val="FF0000"/>
                        </a:solidFill>
                        <a:latin typeface="Arial" panose="020b0604020202020204" pitchFamily="34" charset="0"/>
                        <a:ea typeface="Arial" panose="020b0604020202020204" pitchFamily="34" charset="0"/>
                        <a:cs typeface="Arial" panose="020b0604020202020204" pitchFamily="34"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国君、贵族</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r>
              <a:tr h="1123950">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公元前</a:t>
                      </a:r>
                      <a:r>
                        <a:rPr lang="en-US" altLang="zh-CN" sz="2000" b="1" u="none">
                          <a:solidFill>
                            <a:srgbClr val="333333"/>
                          </a:solidFill>
                          <a:latin typeface="Arial" pitchFamily="34" charset="0"/>
                          <a:ea typeface="Arial" pitchFamily="34" charset="0"/>
                          <a:cs typeface="Arial" pitchFamily="34" charset="0"/>
                        </a:rPr>
                        <a:t>206</a:t>
                      </a:r>
                      <a:r>
                        <a:rPr lang="zh-CN" altLang="en-US" sz="2000" b="1" u="none">
                          <a:solidFill>
                            <a:srgbClr val="333333"/>
                          </a:solidFill>
                          <a:latin typeface="Arial" pitchFamily="34" charset="0"/>
                          <a:ea typeface="Arial" pitchFamily="34" charset="0"/>
                          <a:cs typeface="Arial" pitchFamily="34" charset="0"/>
                        </a:rPr>
                        <a:t>年</a:t>
                      </a:r>
                      <a:r>
                        <a:rPr lang="en-US" altLang="zh-CN" sz="2000" b="1" u="none">
                          <a:solidFill>
                            <a:srgbClr val="333333"/>
                          </a:solidFill>
                          <a:latin typeface="Arial" pitchFamily="34" charset="0"/>
                          <a:ea typeface="Arial" pitchFamily="34" charset="0"/>
                          <a:cs typeface="Arial" pitchFamily="34" charset="0"/>
                        </a:rPr>
                        <a:t>----</a:t>
                      </a:r>
                      <a:r>
                        <a:rPr lang="zh-CN" altLang="en-US" sz="2000" b="1" u="none">
                          <a:solidFill>
                            <a:srgbClr val="333333"/>
                          </a:solidFill>
                          <a:latin typeface="Arial" pitchFamily="34" charset="0"/>
                          <a:ea typeface="Arial" pitchFamily="34" charset="0"/>
                          <a:cs typeface="Arial" pitchFamily="34" charset="0"/>
                        </a:rPr>
                        <a:t>公元</a:t>
                      </a:r>
                      <a:r>
                        <a:rPr lang="en-US" altLang="zh-CN" sz="2000" b="1" u="none">
                          <a:solidFill>
                            <a:srgbClr val="333333"/>
                          </a:solidFill>
                          <a:latin typeface="Arial" pitchFamily="34" charset="0"/>
                          <a:ea typeface="Arial" pitchFamily="34" charset="0"/>
                          <a:cs typeface="Arial" pitchFamily="34" charset="0"/>
                        </a:rPr>
                        <a:t>220</a:t>
                      </a:r>
                      <a:r>
                        <a:rPr lang="zh-CN" altLang="en-US" sz="2000" b="1" u="none">
                          <a:solidFill>
                            <a:srgbClr val="333333"/>
                          </a:solidFill>
                          <a:latin typeface="Arial" pitchFamily="34" charset="0"/>
                          <a:ea typeface="Arial" pitchFamily="34" charset="0"/>
                          <a:cs typeface="Arial" pitchFamily="34" charset="0"/>
                        </a:rPr>
                        <a:t>年汉代</a:t>
                      </a:r>
                    </a:p>
                  </a:txBody>
                  <a:tcPr marL="0" marR="0" marT="63500" marB="63500"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察举制</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道德品行</a:t>
                      </a:r>
                      <a:r>
                        <a:rPr lang="en-US" altLang="zh-CN" sz="3200" b="1" u="none">
                          <a:solidFill>
                            <a:srgbClr val="FF0000"/>
                          </a:solidFill>
                          <a:latin typeface="Arial" pitchFamily="34" charset="0"/>
                          <a:ea typeface="Arial" pitchFamily="34" charset="0"/>
                          <a:cs typeface="Arial" pitchFamily="34" charset="0"/>
                        </a:rPr>
                        <a:t>;</a:t>
                      </a:r>
                      <a:r>
                        <a:rPr lang="zh-CN" altLang="en-US" sz="3200" b="1" u="none">
                          <a:solidFill>
                            <a:srgbClr val="FF0000"/>
                          </a:solidFill>
                          <a:latin typeface="Arial" pitchFamily="34" charset="0"/>
                          <a:ea typeface="Arial" pitchFamily="34" charset="0"/>
                          <a:cs typeface="Arial" pitchFamily="34" charset="0"/>
                        </a:rPr>
                        <a:t>举荐任官</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地方官</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r>
              <a:tr h="1118235">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公元</a:t>
                      </a:r>
                      <a:r>
                        <a:rPr lang="en-US" altLang="zh-CN" sz="2000" b="1" u="none">
                          <a:solidFill>
                            <a:srgbClr val="333333"/>
                          </a:solidFill>
                          <a:latin typeface="Arial" pitchFamily="34" charset="0"/>
                          <a:ea typeface="Arial" pitchFamily="34" charset="0"/>
                          <a:cs typeface="Arial" pitchFamily="34" charset="0"/>
                        </a:rPr>
                        <a:t>220</a:t>
                      </a:r>
                      <a:r>
                        <a:rPr lang="zh-CN" altLang="en-US" sz="2000" b="1" u="none">
                          <a:solidFill>
                            <a:srgbClr val="333333"/>
                          </a:solidFill>
                          <a:latin typeface="Arial" pitchFamily="34" charset="0"/>
                          <a:ea typeface="Arial" pitchFamily="34" charset="0"/>
                          <a:cs typeface="Arial" pitchFamily="34" charset="0"/>
                        </a:rPr>
                        <a:t>年</a:t>
                      </a:r>
                      <a:r>
                        <a:rPr lang="en-US" altLang="zh-CN" sz="2000" b="1" u="none">
                          <a:solidFill>
                            <a:srgbClr val="333333"/>
                          </a:solidFill>
                          <a:latin typeface="Arial" pitchFamily="34" charset="0"/>
                          <a:ea typeface="Arial" pitchFamily="34" charset="0"/>
                          <a:cs typeface="Arial" pitchFamily="34" charset="0"/>
                        </a:rPr>
                        <a:t>----</a:t>
                      </a:r>
                      <a:r>
                        <a:rPr lang="zh-CN" altLang="en-US" sz="2000" b="1" u="none">
                          <a:solidFill>
                            <a:srgbClr val="333333"/>
                          </a:solidFill>
                          <a:latin typeface="Arial" pitchFamily="34" charset="0"/>
                          <a:ea typeface="Arial" pitchFamily="34" charset="0"/>
                          <a:cs typeface="Arial" pitchFamily="34" charset="0"/>
                        </a:rPr>
                        <a:t>公元</a:t>
                      </a:r>
                      <a:r>
                        <a:rPr lang="en-US" altLang="zh-CN" sz="2000" b="1" u="none">
                          <a:solidFill>
                            <a:srgbClr val="333333"/>
                          </a:solidFill>
                          <a:latin typeface="Arial" pitchFamily="34" charset="0"/>
                          <a:ea typeface="Arial" pitchFamily="34" charset="0"/>
                          <a:cs typeface="Arial" pitchFamily="34" charset="0"/>
                        </a:rPr>
                        <a:t>581</a:t>
                      </a:r>
                      <a:r>
                        <a:rPr lang="zh-CN" altLang="en-US" sz="2000" b="1" u="none">
                          <a:solidFill>
                            <a:srgbClr val="333333"/>
                          </a:solidFill>
                          <a:latin typeface="Arial" pitchFamily="34" charset="0"/>
                          <a:ea typeface="Arial" pitchFamily="34" charset="0"/>
                          <a:cs typeface="Arial" pitchFamily="34" charset="0"/>
                        </a:rPr>
                        <a:t>年魏晋南北朝</a:t>
                      </a:r>
                    </a:p>
                  </a:txBody>
                  <a:tcPr marL="0" marR="0" marT="63500" marB="63500"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九品中正制</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门第家世</a:t>
                      </a:r>
                      <a:r>
                        <a:rPr lang="en-US" altLang="zh-CN" sz="3200" b="1" u="none">
                          <a:solidFill>
                            <a:srgbClr val="FF0000"/>
                          </a:solidFill>
                          <a:latin typeface="Arial" pitchFamily="34" charset="0"/>
                          <a:ea typeface="Arial" pitchFamily="34" charset="0"/>
                          <a:cs typeface="Arial" pitchFamily="34" charset="0"/>
                        </a:rPr>
                        <a:t>;</a:t>
                      </a:r>
                      <a:r>
                        <a:rPr lang="zh-CN" altLang="en-US" sz="3200" b="1" u="none">
                          <a:solidFill>
                            <a:srgbClr val="FF0000"/>
                          </a:solidFill>
                          <a:latin typeface="Arial" pitchFamily="34" charset="0"/>
                          <a:ea typeface="Arial" pitchFamily="34" charset="0"/>
                          <a:cs typeface="Arial" pitchFamily="34" charset="0"/>
                        </a:rPr>
                        <a:t>按品授官</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中正官</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r>
              <a:tr h="1122045">
                <a:tc>
                  <a:txBody>
                    <a:bodyPr vert="horz" wrap="square"/>
                    <a:lstStyle/>
                    <a:p>
                      <a:pPr marL="0" indent="0" algn="ctr">
                        <a:buNone/>
                      </a:pPr>
                      <a:r>
                        <a:rPr lang="zh-CN" altLang="en-US" sz="2000" b="1" u="none">
                          <a:solidFill>
                            <a:srgbClr val="333333"/>
                          </a:solidFill>
                          <a:latin typeface="Arial" pitchFamily="34" charset="0"/>
                          <a:ea typeface="Arial" pitchFamily="34" charset="0"/>
                          <a:cs typeface="Arial" pitchFamily="34" charset="0"/>
                        </a:rPr>
                        <a:t>公元</a:t>
                      </a:r>
                      <a:r>
                        <a:rPr lang="en-US" altLang="zh-CN" sz="2000" b="1" u="none">
                          <a:solidFill>
                            <a:srgbClr val="333333"/>
                          </a:solidFill>
                          <a:latin typeface="Arial" pitchFamily="34" charset="0"/>
                          <a:ea typeface="Arial" pitchFamily="34" charset="0"/>
                          <a:cs typeface="Arial" pitchFamily="34" charset="0"/>
                        </a:rPr>
                        <a:t>605</a:t>
                      </a:r>
                      <a:r>
                        <a:rPr lang="zh-CN" altLang="en-US" sz="2000" b="1" u="none">
                          <a:solidFill>
                            <a:srgbClr val="333333"/>
                          </a:solidFill>
                          <a:latin typeface="Arial" pitchFamily="34" charset="0"/>
                          <a:ea typeface="Arial" pitchFamily="34" charset="0"/>
                          <a:cs typeface="Arial" pitchFamily="34" charset="0"/>
                        </a:rPr>
                        <a:t>年</a:t>
                      </a:r>
                      <a:r>
                        <a:rPr lang="en-US" altLang="zh-CN" sz="2000" b="1" u="none">
                          <a:solidFill>
                            <a:srgbClr val="333333"/>
                          </a:solidFill>
                          <a:latin typeface="Arial" pitchFamily="34" charset="0"/>
                          <a:ea typeface="Arial" pitchFamily="34" charset="0"/>
                          <a:cs typeface="Arial" pitchFamily="34" charset="0"/>
                        </a:rPr>
                        <a:t>----</a:t>
                      </a:r>
                      <a:r>
                        <a:rPr lang="zh-CN" altLang="en-US" sz="2000" b="1" u="none">
                          <a:solidFill>
                            <a:srgbClr val="333333"/>
                          </a:solidFill>
                          <a:latin typeface="Arial" pitchFamily="34" charset="0"/>
                          <a:ea typeface="Arial" pitchFamily="34" charset="0"/>
                          <a:cs typeface="Arial" pitchFamily="34" charset="0"/>
                        </a:rPr>
                        <a:t>公元</a:t>
                      </a:r>
                      <a:r>
                        <a:rPr lang="en-US" altLang="zh-CN" sz="2000" b="1" u="none">
                          <a:solidFill>
                            <a:srgbClr val="333333"/>
                          </a:solidFill>
                          <a:latin typeface="Arial" pitchFamily="34" charset="0"/>
                          <a:ea typeface="Arial" pitchFamily="34" charset="0"/>
                          <a:cs typeface="Arial" pitchFamily="34" charset="0"/>
                        </a:rPr>
                        <a:t>1905</a:t>
                      </a:r>
                      <a:r>
                        <a:rPr lang="zh-CN" altLang="en-US" sz="2000" b="1" u="none">
                          <a:solidFill>
                            <a:srgbClr val="333333"/>
                          </a:solidFill>
                          <a:latin typeface="Arial" pitchFamily="34" charset="0"/>
                          <a:ea typeface="Arial" pitchFamily="34" charset="0"/>
                          <a:cs typeface="Arial" pitchFamily="34" charset="0"/>
                        </a:rPr>
                        <a:t>年隋代至清光绪</a:t>
                      </a:r>
                    </a:p>
                  </a:txBody>
                  <a:tcPr marL="0" marR="0" marT="63500" marB="63500"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科举制</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才学高低</a:t>
                      </a:r>
                      <a:r>
                        <a:rPr lang="en-US" altLang="zh-CN" sz="3200" b="1" u="none">
                          <a:solidFill>
                            <a:srgbClr val="FF0000"/>
                          </a:solidFill>
                          <a:latin typeface="Arial" pitchFamily="34" charset="0"/>
                          <a:ea typeface="Arial" pitchFamily="34" charset="0"/>
                          <a:cs typeface="Arial" pitchFamily="34" charset="0"/>
                        </a:rPr>
                        <a:t>;</a:t>
                      </a:r>
                      <a:r>
                        <a:rPr lang="zh-CN" altLang="en-US" sz="3200" b="1" u="none">
                          <a:solidFill>
                            <a:srgbClr val="FF0000"/>
                          </a:solidFill>
                          <a:latin typeface="Arial" pitchFamily="34" charset="0"/>
                          <a:ea typeface="Arial" pitchFamily="34" charset="0"/>
                          <a:cs typeface="Arial" pitchFamily="34" charset="0"/>
                        </a:rPr>
                        <a:t>分科考试成绩优劣定取舍</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buNone/>
                      </a:pPr>
                      <a:r>
                        <a:rPr lang="zh-CN" altLang="en-US" sz="3200" b="1" u="none">
                          <a:solidFill>
                            <a:srgbClr val="FF0000"/>
                          </a:solidFill>
                          <a:latin typeface="Arial" pitchFamily="34" charset="0"/>
                          <a:ea typeface="Arial" pitchFamily="34" charset="0"/>
                          <a:cs typeface="Arial" pitchFamily="34" charset="0"/>
                        </a:rPr>
                        <a:t>朝廷</a:t>
                      </a: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aphicFrame>
        <p:nvGraphicFramePr>
          <p:cNvPr id="25603" name="内容占位符 25602"/>
          <p:cNvGraphicFramePr>
            <a:graphicFrameLocks noGrp="1"/>
          </p:cNvGraphicFramePr>
          <p:nvPr>
            <p:ph idx="1"/>
            <p:custDataLst>
              <p:tags r:id="rId2"/>
            </p:custDataLst>
          </p:nvPr>
        </p:nvGraphicFramePr>
        <p:xfrm>
          <a:off x="112395" y="189230"/>
          <a:ext cx="11420475" cy="5902960"/>
        </p:xfrm>
        <a:graphic>
          <a:graphicData uri="http://schemas.openxmlformats.org/drawingml/2006/table">
            <a:tbl>
              <a:tblPr/>
              <a:tblGrid>
                <a:gridCol w="1662430"/>
                <a:gridCol w="4272280"/>
                <a:gridCol w="2407285"/>
                <a:gridCol w="3078480"/>
              </a:tblGrid>
              <a:tr h="1116330">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2800" b="1">
                          <a:latin typeface="宋体" pitchFamily="2" charset="-122"/>
                        </a:rPr>
                        <a:t>朝代</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solidFill>
                        <a:srgbClr val="FFFFFF"/>
                      </a:solidFill>
                      <a:prstDash val="solid"/>
                      <a:headEnd type="none" w="med" len="med"/>
                      <a:tailEnd type="none" w="med" len="med"/>
                    </a:lnT>
                    <a:lnB w="38100" cap="flat" cmpd="sng">
                      <a:solidFill>
                        <a:srgbClr val="FFFFFF"/>
                      </a:solidFill>
                      <a:prstDash val="solid"/>
                      <a:headEnd type="none" w="med" len="med"/>
                      <a:tailEnd type="none" w="med" len="med"/>
                    </a:lnB>
                    <a:lnTlToBr>
                      <a:noFill/>
                    </a:lnTlToBr>
                    <a:lnBlToTr>
                      <a:noFill/>
                    </a:lnBlToTr>
                    <a:solidFill>
                      <a:srgbClr val="BBE0E3">
                        <a:alpha val="100000"/>
                      </a:srgbClr>
                    </a:solid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2800" b="1">
                          <a:latin typeface="宋体" pitchFamily="2" charset="-122"/>
                        </a:rPr>
                        <a:t>考核的标准</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solidFill>
                        <a:srgbClr val="FFFFFF"/>
                      </a:solidFill>
                      <a:prstDash val="solid"/>
                      <a:headEnd type="none" w="med" len="med"/>
                      <a:tailEnd type="none" w="med" len="med"/>
                    </a:lnT>
                    <a:lnB w="38100" cap="flat" cmpd="sng">
                      <a:solidFill>
                        <a:srgbClr val="FFFFFF"/>
                      </a:solidFill>
                      <a:prstDash val="solid"/>
                      <a:headEnd type="none" w="med" len="med"/>
                      <a:tailEnd type="none" w="med" len="med"/>
                    </a:lnB>
                    <a:lnTlToBr>
                      <a:noFill/>
                    </a:lnTlToBr>
                    <a:lnBlToTr>
                      <a:noFill/>
                    </a:lnBlToTr>
                    <a:solidFill>
                      <a:srgbClr val="BBE0E3">
                        <a:alpha val="100000"/>
                      </a:srgbClr>
                    </a:solid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2800" b="1">
                          <a:latin typeface="宋体" pitchFamily="2" charset="-122"/>
                        </a:rPr>
                        <a:t>考核的机构</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solidFill>
                        <a:srgbClr val="FFFFFF"/>
                      </a:solidFill>
                      <a:prstDash val="solid"/>
                      <a:headEnd type="none" w="med" len="med"/>
                      <a:tailEnd type="none" w="med" len="med"/>
                    </a:lnT>
                    <a:lnB w="38100" cap="flat" cmpd="sng">
                      <a:solidFill>
                        <a:srgbClr val="FFFFFF"/>
                      </a:solidFill>
                      <a:prstDash val="solid"/>
                      <a:headEnd type="none" w="med" len="med"/>
                      <a:tailEnd type="none" w="med" len="med"/>
                    </a:lnB>
                    <a:lnTlToBr>
                      <a:noFill/>
                    </a:lnTlToBr>
                    <a:lnBlToTr>
                      <a:noFill/>
                    </a:lnBlToTr>
                    <a:solidFill>
                      <a:srgbClr val="BBE0E3">
                        <a:alpha val="100000"/>
                      </a:srgbClr>
                    </a:solid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2800" b="1">
                          <a:latin typeface="宋体" pitchFamily="2" charset="-122"/>
                        </a:rPr>
                        <a:t>考核的发展趋势</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solidFill>
                        <a:srgbClr val="FFFFFF"/>
                      </a:solidFill>
                      <a:prstDash val="solid"/>
                      <a:headEnd type="none" w="med" len="med"/>
                      <a:tailEnd type="none" w="med" len="med"/>
                    </a:lnT>
                    <a:lnB w="38100" cap="flat" cmpd="sng">
                      <a:solidFill>
                        <a:srgbClr val="FFFFFF"/>
                      </a:solidFill>
                      <a:prstDash val="solid"/>
                      <a:headEnd type="none" w="med" len="med"/>
                      <a:tailEnd type="none" w="med" len="med"/>
                    </a:lnB>
                    <a:lnTlToBr>
                      <a:noFill/>
                    </a:lnTlToBr>
                    <a:lnBlToTr>
                      <a:noFill/>
                    </a:lnBlToTr>
                    <a:solidFill>
                      <a:srgbClr val="BBE0E3">
                        <a:alpha val="100000"/>
                      </a:srgbClr>
                    </a:solidFill>
                  </a:tcPr>
                </a:tc>
              </a:tr>
              <a:tr h="1985645">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3600" b="1">
                          <a:solidFill>
                            <a:srgbClr val="000000"/>
                          </a:solidFill>
                          <a:latin typeface="宋体" pitchFamily="2" charset="-122"/>
                        </a:rPr>
                        <a:t>秦汉</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38100" cap="flat" cmpd="sng">
                      <a:solidFill>
                        <a:srgbClr val="FFFFFF"/>
                      </a:solidFill>
                      <a:prstDash val="soli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3600" b="1">
                          <a:solidFill>
                            <a:srgbClr val="000000"/>
                          </a:solidFill>
                          <a:latin typeface="宋体" pitchFamily="2" charset="-122"/>
                        </a:rPr>
                        <a:t>土地人口、财政收入有无增加，治安是否良好</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38100" cap="flat" cmpd="sng">
                      <a:solidFill>
                        <a:srgbClr val="FFFFFF"/>
                      </a:solidFill>
                      <a:prstDash val="soli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3600" b="1">
                          <a:solidFill>
                            <a:srgbClr val="000000"/>
                          </a:solidFill>
                          <a:latin typeface="宋体" pitchFamily="2" charset="-122"/>
                        </a:rPr>
                        <a:t>御史</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38100" cap="flat" cmpd="sng">
                      <a:solidFill>
                        <a:srgbClr val="FFFFFF"/>
                      </a:solidFill>
                      <a:prstDash val="soli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itchFamily="34" charset="0"/>
                          <a:ea typeface="宋体" pitchFamily="2" charset="-122"/>
                        </a:defRPr>
                      </a:lvl5pPr>
                    </a:lstStyle>
                    <a:p>
                      <a:pPr marL="0" lvl="0" indent="0">
                        <a:spcBef>
                          <a:spcPct val="0"/>
                        </a:spcBef>
                        <a:buFont typeface="Arial" pitchFamily="34" charset="0"/>
                        <a:buNone/>
                      </a:pPr>
                      <a:r>
                        <a:rPr lang="zh-CN" altLang="en-US" sz="3600" b="1">
                          <a:solidFill>
                            <a:srgbClr val="000000"/>
                          </a:solidFill>
                          <a:latin typeface="宋体" pitchFamily="2" charset="-122"/>
                        </a:rPr>
                        <a:t>考核法规普遍制定</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38100" cap="flat" cmpd="sng">
                      <a:solidFill>
                        <a:srgbClr val="FFFFFF"/>
                      </a:solidFill>
                      <a:prstDash val="soli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r>
              <a:tr h="1400810">
                <a:tc>
                  <a:txBody>
                    <a:bodyPr vert="horz" wrap="square"/>
                    <a:lstStyle/>
                    <a:p>
                      <a:pPr marL="0" lvl="0" indent="0">
                        <a:spcBef>
                          <a:spcPct val="0"/>
                        </a:spcBef>
                        <a:buFont typeface="Arial" pitchFamily="34" charset="0"/>
                        <a:buNone/>
                      </a:pPr>
                      <a:r>
                        <a:rPr lang="zh-CN" altLang="en-US" sz="3600" b="1">
                          <a:solidFill>
                            <a:schemeClr val="tx1">
                              <a:lumMod val="50000"/>
                            </a:schemeClr>
                          </a:solidFill>
                          <a:latin typeface="宋体" pitchFamily="2" charset="-122"/>
                          <a:ea typeface="宋体" pitchFamily="2" charset="-122"/>
                        </a:rPr>
                        <a:t>隋唐</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p>
                      <a:pPr marL="0" lvl="0" indent="0">
                        <a:spcBef>
                          <a:spcPct val="0"/>
                        </a:spcBef>
                        <a:buFont typeface="Arial" pitchFamily="34" charset="0"/>
                        <a:buNone/>
                      </a:pPr>
                      <a:r>
                        <a:rPr lang="zh-CN" altLang="en-US" sz="3600" b="1">
                          <a:solidFill>
                            <a:schemeClr val="tx1">
                              <a:lumMod val="50000"/>
                            </a:schemeClr>
                          </a:solidFill>
                          <a:latin typeface="宋体" pitchFamily="2" charset="-122"/>
                          <a:ea typeface="宋体" pitchFamily="2" charset="-122"/>
                        </a:rPr>
                        <a:t>重品德和才能</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p>
                      <a:pPr marL="0" lvl="0" indent="0">
                        <a:spcBef>
                          <a:spcPct val="0"/>
                        </a:spcBef>
                        <a:buFont typeface="Arial" pitchFamily="34" charset="0"/>
                        <a:buNone/>
                      </a:pPr>
                      <a:r>
                        <a:rPr lang="zh-CN" altLang="en-US" sz="3600" b="1">
                          <a:solidFill>
                            <a:schemeClr val="tx1">
                              <a:lumMod val="50000"/>
                            </a:schemeClr>
                          </a:solidFill>
                          <a:latin typeface="宋体" pitchFamily="2" charset="-122"/>
                          <a:ea typeface="宋体" pitchFamily="2" charset="-122"/>
                        </a:rPr>
                        <a:t>吏部</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p>
                      <a:pPr marL="0" lvl="0" indent="0">
                        <a:spcBef>
                          <a:spcPct val="0"/>
                        </a:spcBef>
                        <a:buFont typeface="Arial" pitchFamily="34" charset="0"/>
                        <a:buNone/>
                      </a:pPr>
                      <a:r>
                        <a:rPr lang="zh-CN" altLang="en-US" sz="3600" b="1">
                          <a:solidFill>
                            <a:schemeClr val="tx1">
                              <a:lumMod val="50000"/>
                            </a:schemeClr>
                          </a:solidFill>
                          <a:latin typeface="宋体" pitchFamily="2" charset="-122"/>
                          <a:ea typeface="宋体" pitchFamily="2" charset="-122"/>
                        </a:rPr>
                        <a:t>地方官和京官分别考核</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r>
              <a:tr h="1400175">
                <a:tc>
                  <a:txBody>
                    <a:bodyPr vert="horz" wrap="square"/>
                    <a:lstStyle/>
                    <a:p>
                      <a:pPr marL="0" lvl="0" indent="0">
                        <a:spcBef>
                          <a:spcPct val="0"/>
                        </a:spcBef>
                        <a:buFont typeface="Arial" pitchFamily="34" charset="0"/>
                        <a:buNone/>
                      </a:pPr>
                      <a:r>
                        <a:rPr lang="zh-CN" altLang="en-US" sz="3600" b="1">
                          <a:solidFill>
                            <a:srgbClr val="000000"/>
                          </a:solidFill>
                          <a:latin typeface="宋体" pitchFamily="2" charset="-122"/>
                          <a:ea typeface="宋体" pitchFamily="2" charset="-122"/>
                        </a:rPr>
                        <a:t>明清</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p>
                      <a:pPr marL="0" lvl="0" indent="0">
                        <a:spcBef>
                          <a:spcPct val="0"/>
                        </a:spcBef>
                        <a:buFont typeface="Arial" pitchFamily="34" charset="0"/>
                        <a:buNone/>
                      </a:pPr>
                      <a:r>
                        <a:rPr lang="zh-CN" altLang="en-US" sz="3600" b="1">
                          <a:solidFill>
                            <a:srgbClr val="000000"/>
                          </a:solidFill>
                          <a:latin typeface="宋体" pitchFamily="2" charset="-122"/>
                          <a:ea typeface="宋体" pitchFamily="2" charset="-122"/>
                        </a:rPr>
                        <a:t>侧重检查官员的贪酷和不作为</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p>
                      <a:pPr marL="0" lvl="0" indent="0">
                        <a:spcBef>
                          <a:spcPct val="0"/>
                        </a:spcBef>
                        <a:buFont typeface="Arial" pitchFamily="34" charset="0"/>
                        <a:buNone/>
                      </a:pPr>
                      <a:r>
                        <a:rPr lang="zh-CN" altLang="en-US" sz="3600" b="1">
                          <a:solidFill>
                            <a:srgbClr val="000000"/>
                          </a:solidFill>
                          <a:latin typeface="宋体" pitchFamily="2" charset="-122"/>
                          <a:ea typeface="宋体" pitchFamily="2" charset="-122"/>
                        </a:rPr>
                        <a:t>中央政府</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c>
                  <a:txBody>
                    <a:bodyPr vert="horz" wrap="square"/>
                    <a:lstStyle/>
                    <a:p>
                      <a:pPr marL="0" lvl="0" indent="0">
                        <a:spcBef>
                          <a:spcPct val="0"/>
                        </a:spcBef>
                        <a:buFont typeface="Arial" pitchFamily="34" charset="0"/>
                        <a:buNone/>
                      </a:pPr>
                      <a:r>
                        <a:rPr lang="zh-CN" altLang="en-US" sz="3600" b="1">
                          <a:solidFill>
                            <a:srgbClr val="000000"/>
                          </a:solidFill>
                          <a:latin typeface="宋体" pitchFamily="2" charset="-122"/>
                          <a:ea typeface="宋体" pitchFamily="2" charset="-122"/>
                        </a:rPr>
                        <a:t>考核日趋严密</a:t>
                      </a:r>
                    </a:p>
                  </a:txBody>
                  <a:tcPr>
                    <a:lnL w="12700" cap="flat" cmpd="sng">
                      <a:solidFill>
                        <a:srgbClr val="FFFFFF"/>
                      </a:solidFill>
                      <a:prstDash val="solid"/>
                      <a:headEnd type="none" w="med" len="med"/>
                      <a:tailEnd type="none" w="med" len="med"/>
                    </a:lnL>
                    <a:lnR w="12700" cap="flat" cmpd="sng">
                      <a:solidFill>
                        <a:srgbClr val="FFFFFF"/>
                      </a:solidFill>
                      <a:prstDash val="solid"/>
                      <a:headEnd type="none" w="med" len="med"/>
                      <a:tailEnd type="none" w="med" len="med"/>
                    </a:lnR>
                    <a:lnT w="12700" cap="flat" cmpd="sng" algn="ctr">
                      <a:solidFill>
                        <a:srgbClr val="FFFFFF"/>
                      </a:solidFill>
                      <a:prstDash val="solid"/>
                      <a:round/>
                      <a:headEnd type="none" w="med" len="med"/>
                      <a:tailEnd type="none" w="med" len="med"/>
                    </a:lnT>
                    <a:lnB w="12700" cap="flat" cmpd="sng">
                      <a:solidFill>
                        <a:srgbClr val="FFFFFF"/>
                      </a:solidFill>
                      <a:prstDash val="solid"/>
                      <a:headEnd type="none" w="med" len="med"/>
                      <a:tailEnd type="none" w="med" len="med"/>
                    </a:lnB>
                    <a:lnTlToBr>
                      <a:noFill/>
                    </a:lnTlToBr>
                    <a:lnBlToTr>
                      <a:noFill/>
                    </a:lnBlToTr>
                    <a:solidFill>
                      <a:srgbClr val="E7F3F4">
                        <a:alpha val="100000"/>
                      </a:srgbClr>
                    </a:solidFill>
                  </a:tcPr>
                </a:tc>
              </a:tr>
            </a:tbl>
          </a:graphicData>
        </a:graphic>
      </p:graphicFrame>
    </p:spTree>
  </p:cSld>
  <p:clrMapOvr>
    <a:masterClrMapping/>
  </p:clrMapOvr>
  <mc:AlternateContent>
    <mc:Choice xmlns:p14="http://schemas.microsoft.com/office/powerpoint/2010/main" Requires="p14">
      <p:transition spd="slow" p14:dur="1500">
        <p:split orient="vert"/>
      </p:transition>
    </mc:Choice>
    <mc:Fallback>
      <p:transition spd="slow">
        <p:split orient="vert"/>
      </p:transition>
    </mc:Fallback>
  </mc:AlternateConten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410210" y="80645"/>
            <a:ext cx="11200130" cy="921385"/>
          </a:xfrm>
        </p:spPr>
        <p:txBody>
          <a:bodyPr>
            <a:normAutofit fontScale="90000"/>
          </a:bodyPr>
          <a:lstStyle/>
          <a:p>
            <a:r>
              <a:rPr lang="zh-CN" altLang="en-US">
                <a:solidFill>
                  <a:srgbClr val="33CC33"/>
                </a:solidFill>
                <a:latin typeface="黑体" panose="02010609060101010101" pitchFamily="1" charset="-122"/>
                <a:ea typeface="黑体" panose="02010609060101010101" pitchFamily="1" charset="-122"/>
                <a:sym typeface="+mn-ea"/>
              </a:rPr>
              <a:t>中国古代监察制度的演变</a:t>
            </a:r>
            <a:br>
              <a:rPr lang="zh-CN" altLang="en-US">
                <a:solidFill>
                  <a:srgbClr val="33CC33"/>
                </a:solidFill>
                <a:latin typeface="黑体" panose="02010609060101010101" pitchFamily="1" charset="-122"/>
                <a:ea typeface="黑体" panose="02010609060101010101" pitchFamily="1" charset="-122"/>
              </a:rPr>
            </a:br>
            <a:endParaRPr lang="zh-CN" altLang="en-US"/>
          </a:p>
        </p:txBody>
      </p:sp>
      <p:sp>
        <p:nvSpPr>
          <p:cNvPr id="4" name="矩形 3"/>
          <p:cNvSpPr/>
          <p:nvPr/>
        </p:nvSpPr>
        <p:spPr>
          <a:xfrm>
            <a:off x="201769" y="1453965"/>
            <a:ext cx="11839977" cy="640080"/>
          </a:xfrm>
          <a:prstGeom prst="rect">
            <a:avLst/>
          </a:prstGeom>
        </p:spPr>
        <p:txBody>
          <a:bodyPr wrap="square">
            <a:spAutoFit/>
          </a:bodyPr>
          <a:lstStyle/>
          <a:p>
            <a:r>
              <a:rPr lang="zh-CN" altLang="en-US" sz="3600" smtClean="0">
                <a:solidFill>
                  <a:srgbClr val="000000"/>
                </a:solidFill>
                <a:latin typeface="宋体" pitchFamily="2" charset="-122"/>
                <a:ea typeface="宋体" pitchFamily="2" charset="-122"/>
              </a:rPr>
              <a:t>   </a:t>
            </a:r>
            <a:endParaRPr lang="zh-CN" altLang="en-US" sz="3600"/>
          </a:p>
        </p:txBody>
      </p:sp>
      <p:graphicFrame>
        <p:nvGraphicFramePr>
          <p:cNvPr id="13314" name="内容占位符 13313"/>
          <p:cNvGraphicFramePr>
            <a:graphicFrameLocks noGrp="1"/>
          </p:cNvGraphicFramePr>
          <p:nvPr>
            <p:ph sz="half" idx="1"/>
            <p:custDataLst>
              <p:tags r:id="rId2"/>
            </p:custDataLst>
          </p:nvPr>
        </p:nvGraphicFramePr>
        <p:xfrm>
          <a:off x="201930" y="562610"/>
          <a:ext cx="11842115" cy="4807712"/>
        </p:xfrm>
        <a:graphic>
          <a:graphicData uri="http://schemas.openxmlformats.org/drawingml/2006/table">
            <a:tbl>
              <a:tblPr/>
              <a:tblGrid>
                <a:gridCol w="1494790"/>
                <a:gridCol w="2564130"/>
                <a:gridCol w="3205480"/>
                <a:gridCol w="2241550"/>
                <a:gridCol w="2336165"/>
              </a:tblGrid>
              <a:tr h="579120">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endParaRPr lang="zh-CN" altLang="en-US" sz="3200" b="1">
                        <a:solidFill>
                          <a:schemeClr val="tx1">
                            <a:lumMod val="50000"/>
                          </a:schemeClr>
                        </a:solidFill>
                        <a:latin typeface="微软雅黑" pitchFamily="34" charset="-122"/>
                        <a:ea typeface="微软雅黑" pitchFamily="34"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秦汉</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唐</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宋</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明清</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48410">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皇帝</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谏议大夫，</a:t>
                      </a:r>
                    </a:p>
                    <a:p>
                      <a:pPr marL="0" lvl="0" indent="0">
                        <a:buNone/>
                      </a:pPr>
                      <a:r>
                        <a:rPr lang="zh-CN" altLang="en-US" sz="3200" b="1">
                          <a:solidFill>
                            <a:schemeClr val="tx1">
                              <a:lumMod val="50000"/>
                            </a:schemeClr>
                          </a:solidFill>
                          <a:latin typeface="微软雅黑" pitchFamily="34" charset="-122"/>
                          <a:ea typeface="微软雅黑" pitchFamily="34" charset="-122"/>
                        </a:rPr>
                        <a:t>隶属于丞相</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谏议大夫等，隶属于门下省</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endParaRPr lang="zh-CN" altLang="en-US" sz="3200" b="1">
                        <a:solidFill>
                          <a:schemeClr val="tx1">
                            <a:lumMod val="50000"/>
                          </a:schemeClr>
                        </a:solidFill>
                        <a:latin typeface="微软雅黑" pitchFamily="34" charset="-122"/>
                        <a:ea typeface="微软雅黑"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endParaRPr lang="zh-CN" altLang="en-US" sz="3200" b="1">
                        <a:solidFill>
                          <a:schemeClr val="tx1">
                            <a:lumMod val="50000"/>
                          </a:schemeClr>
                        </a:solidFill>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748790">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中央</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御史台，长官御史大夫</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御史台，长官</a:t>
                      </a:r>
                    </a:p>
                    <a:p>
                      <a:pPr marL="0" lvl="0" indent="0">
                        <a:buNone/>
                      </a:pPr>
                      <a:r>
                        <a:rPr lang="zh-CN" altLang="en-US" sz="3200" b="1">
                          <a:solidFill>
                            <a:schemeClr val="tx1">
                              <a:lumMod val="50000"/>
                            </a:schemeClr>
                          </a:solidFill>
                          <a:latin typeface="微软雅黑" pitchFamily="34" charset="-122"/>
                          <a:ea typeface="微软雅黑" pitchFamily="34" charset="-122"/>
                        </a:rPr>
                        <a:t>御史大夫</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御史台，谏议大夫（台谏合一）</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厂卫特务、</a:t>
                      </a:r>
                    </a:p>
                    <a:p>
                      <a:pPr marL="0" lvl="0" indent="0">
                        <a:buNone/>
                      </a:pPr>
                      <a:r>
                        <a:rPr lang="zh-CN" altLang="en-US" sz="3200" b="1">
                          <a:solidFill>
                            <a:schemeClr val="tx1">
                              <a:lumMod val="50000"/>
                            </a:schemeClr>
                          </a:solidFill>
                          <a:latin typeface="微软雅黑" pitchFamily="34" charset="-122"/>
                          <a:ea typeface="微软雅黑" pitchFamily="34" charset="-122"/>
                        </a:rPr>
                        <a:t>都察院、</a:t>
                      </a:r>
                    </a:p>
                    <a:p>
                      <a:pPr marL="0" lvl="0" indent="0">
                        <a:buNone/>
                      </a:pPr>
                      <a:r>
                        <a:rPr lang="zh-CN" altLang="en-US" sz="3200" b="1">
                          <a:solidFill>
                            <a:schemeClr val="tx1">
                              <a:lumMod val="50000"/>
                            </a:schemeClr>
                          </a:solidFill>
                          <a:latin typeface="微软雅黑" pitchFamily="34" charset="-122"/>
                          <a:ea typeface="微软雅黑" pitchFamily="34" charset="-122"/>
                        </a:rPr>
                        <a:t>六科给事中</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30630">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地方</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（州）刺史</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（道）观察使</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通判</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itchFamily="34" charset="0"/>
                          <a:ea typeface="宋体" pitchFamily="2" charset="-122"/>
                        </a:defRPr>
                      </a:lvl1pPr>
                      <a:lvl2pPr marL="742950" lvl="1" indent="-285750" algn="l" defTabSz="914400" eaLnBrk="1" fontAlgn="base" latinLnBrk="0" hangingPunct="1">
                        <a:lnSpc>
                          <a:spcPct val="100000"/>
                        </a:lnSpc>
                        <a:spcBef>
                          <a:spcPct val="20000"/>
                        </a:spcBef>
                        <a:spcAft>
                          <a:spcPct val="0"/>
                        </a:spcAft>
                        <a:buChar char="–"/>
                        <a:defRPr sz="2400" u="none" kern="1200" baseline="0">
                          <a:solidFill>
                            <a:schemeClr val="tx1"/>
                          </a:solidFill>
                          <a:latin typeface="Arial" pitchFamily="34" charset="0"/>
                          <a:ea typeface="宋体" pitchFamily="2" charset="-122"/>
                        </a:defRPr>
                      </a:lvl2pPr>
                      <a:lvl3pPr marL="1143000" lvl="2" indent="-228600" algn="l" defTabSz="914400" eaLnBrk="1" fontAlgn="base" latinLnBrk="0" hangingPunct="1">
                        <a:lnSpc>
                          <a:spcPct val="100000"/>
                        </a:lnSpc>
                        <a:spcBef>
                          <a:spcPct val="20000"/>
                        </a:spcBef>
                        <a:spcAft>
                          <a:spcPct val="0"/>
                        </a:spcAft>
                        <a:buChar char="•"/>
                        <a:defRPr sz="2000" u="none" kern="1200" baseline="0">
                          <a:solidFill>
                            <a:schemeClr val="tx1"/>
                          </a:solidFill>
                          <a:latin typeface="Arial" pitchFamily="34" charset="0"/>
                          <a:ea typeface="宋体" pitchFamily="2" charset="-122"/>
                        </a:defRPr>
                      </a:lvl3pPr>
                      <a:lvl4pPr marL="1600200" lvl="3"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4pPr>
                      <a:lvl5pPr marL="2057400" lvl="4" indent="-228600" algn="l" defTabSz="914400" eaLnBrk="1" fontAlgn="base" latinLnBrk="0" hangingPunct="1">
                        <a:lnSpc>
                          <a:spcPct val="100000"/>
                        </a:lnSpc>
                        <a:spcBef>
                          <a:spcPct val="20000"/>
                        </a:spcBef>
                        <a:spcAft>
                          <a:spcPct val="0"/>
                        </a:spcAft>
                        <a:buChar char="»"/>
                        <a:defRPr sz="1800" u="none" kern="1200" baseline="0">
                          <a:solidFill>
                            <a:schemeClr val="tx1"/>
                          </a:solidFill>
                          <a:latin typeface="Arial" pitchFamily="34" charset="0"/>
                          <a:ea typeface="宋体" pitchFamily="2" charset="-122"/>
                        </a:defRPr>
                      </a:lvl5pPr>
                    </a:lstStyle>
                    <a:p>
                      <a:pPr marL="0" lvl="0" indent="0">
                        <a:buNone/>
                      </a:pPr>
                      <a:r>
                        <a:rPr lang="zh-CN" altLang="en-US" sz="3200" b="1">
                          <a:solidFill>
                            <a:schemeClr val="tx1">
                              <a:lumMod val="50000"/>
                            </a:schemeClr>
                          </a:solidFill>
                          <a:latin typeface="微软雅黑" pitchFamily="34" charset="-122"/>
                          <a:ea typeface="微软雅黑" pitchFamily="34" charset="-122"/>
                        </a:rPr>
                        <a:t>按察使司</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pic>
        <p:nvPicPr>
          <p:cNvPr id="13315" name="New picture"/>
          <p:cNvPicPr/>
          <p:nvPr/>
        </p:nvPicPr>
        <p:blipFill>
          <a:blip r:embed="rId3"/>
          <a:stretch>
            <a:fillRect/>
          </a:stretch>
        </p:blipFill>
        <p:spPr>
          <a:xfrm>
            <a:off x="11557000" y="12331700"/>
            <a:ext cx="304800" cy="228600"/>
          </a:xfrm>
          <a:prstGeom prst="cube">
            <a:avLst/>
          </a:prstGeom>
        </p:spPr>
      </p:pic>
    </p:spTree>
  </p:cSld>
  <p:clrMapOvr>
    <a:masterClrMapping/>
  </p:clrMapOvr>
  <mc:AlternateContent>
    <mc:Choice xmlns:p14="http://schemas.microsoft.com/office/powerpoint/2010/main" Requires="p14">
      <p:transition spd="slow" p14:dur="1500">
        <p:split orient="vert"/>
      </p:transition>
    </mc:Choice>
    <mc:Fallback>
      <p:transition spd="slow">
        <p:split orient="vert"/>
      </p:transition>
    </mc:Fallback>
  </mc:AlternateContent>
  <p:timing/>
</p:sld>
</file>

<file path=ppt/tags/tag1.xml><?xml version="1.0" encoding="utf-8"?>
<p:tagLst xmlns:p="http://schemas.openxmlformats.org/presentationml/2006/main">
  <p:tag name="KSO_WM_UNIT_TABLE_BEAUTIFY" val="smartTable{f4ace554-6f1d-4575-b7ab-b84185e01cb2}"/>
</p:tagLst>
</file>

<file path=ppt/tags/tag2.xml><?xml version="1.0" encoding="utf-8"?>
<p:tagLst xmlns:p="http://schemas.openxmlformats.org/presentationml/2006/main">
  <p:tag name="KSO_WM_UNIT_TABLE_BEAUTIFY" val="smartTable{e770e758-f4dd-4711-a2df-75f6c07c494c}"/>
</p:tagLst>
</file>

<file path=ppt/tags/tag3.xml><?xml version="1.0" encoding="utf-8"?>
<p:tagLst xmlns:p="http://schemas.openxmlformats.org/presentationml/2006/main">
  <p:tag name="KSO_WM_UNIT_TABLE_BEAUTIFY" val="smartTable{fd4df056-a573-4dde-ac85-cf82e1954f28}"/>
</p:tagLst>
</file>

<file path=ppt/tags/tag4.xml><?xml version="1.0" encoding="utf-8"?>
<p:tagLst xmlns:p="http://schemas.openxmlformats.org/presentationml/2006/main">
  <p:tag name="KSO_WM_UNIT_TABLE_BEAUTIFY" val="smartTable{6fe6b79f-8435-4cd1-8000-e333bb25a632}"/>
</p:tagLst>
</file>

<file path=ppt/tags/tag5.xml><?xml version="1.0" encoding="utf-8"?>
<p:tagLst xmlns:p="http://schemas.openxmlformats.org/presentationml/2006/main">
  <p:tag name="KSO_WM_UNIT_TABLE_BEAUTIFY" val="smartTable{660ac46a-a1d5-4691-ac77-4549011c231b}"/>
</p:tagLst>
</file>

<file path=ppt/tags/tag6.xml><?xml version="1.0" encoding="utf-8"?>
<p:tagLst xmlns:p="http://schemas.openxmlformats.org/presentationml/2006/main">
  <p:tag name="KSO_WM_UNIT_TABLE_BEAUTIFY" val="smartTable{cca88369-e8a8-4655-a6de-06580c3fec42}"/>
</p:tagLst>
</file>

<file path=ppt/tags/tag7.xml><?xml version="1.0" encoding="utf-8"?>
<p:tagLst xmlns:p="http://schemas.openxmlformats.org/presentationml/2006/main">
  <p:tag name="KSO_WM_UNIT_TABLE_BEAUTIFY" val="smartTable{f037cfeb-c526-416d-a572-4bbddcc1624d}"/>
</p:tagLst>
</file>

<file path=ppt/tags/tag8.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A000120140530A99PPBG">
  <a:themeElements>
    <a:clrScheme name="自定义 414">
      <a:dk1>
        <a:srgbClr val="5F5F5F"/>
      </a:dk1>
      <a:lt1>
        <a:srgbClr val="FFFFFF"/>
      </a:lt1>
      <a:dk2>
        <a:srgbClr val="5F5F5F"/>
      </a:dk2>
      <a:lt2>
        <a:srgbClr val="FFFFFF"/>
      </a:lt2>
      <a:accent1>
        <a:srgbClr val="826951"/>
      </a:accent1>
      <a:accent2>
        <a:srgbClr val="C0923E"/>
      </a:accent2>
      <a:accent3>
        <a:srgbClr val="B5AD4B"/>
      </a:accent3>
      <a:accent4>
        <a:srgbClr val="7FA757"/>
      </a:accent4>
      <a:accent5>
        <a:srgbClr val="417677"/>
      </a:accent5>
      <a:accent6>
        <a:srgbClr val="FA9921"/>
      </a:accent6>
      <a:hlink>
        <a:srgbClr val="00B0F0"/>
      </a:hlink>
      <a:folHlink>
        <a:srgbClr val="AFB2B4"/>
      </a:folHlink>
    </a:clrScheme>
    <a:fontScheme name="自定义 7">
      <a:majorFont>
        <a:latin typeface="Arial"/>
        <a:ea typeface="微软雅黑"/>
        <a:cs typeface="Arial"/>
      </a:majorFont>
      <a:minorFont>
        <a:latin typeface="Arial"/>
        <a:ea typeface="幼圆"/>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微软雅黑" panose="020B0503020204020204" pitchFamily="34" charset="-122"/>
          </a:defRPr>
        </a:defPPr>
      </a:lstStyle>
    </a:txDef>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225</Paragraphs>
  <Slides>41</Slides>
  <Notes>2</Notes>
  <TotalTime>0</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41</vt:i4>
      </vt:variant>
    </vt:vector>
  </HeadingPairs>
  <TitlesOfParts>
    <vt:vector baseType="lpstr" size="58">
      <vt:lpstr>Arial</vt:lpstr>
      <vt:lpstr>微软雅黑</vt:lpstr>
      <vt:lpstr>幼圆</vt:lpstr>
      <vt:lpstr>Wingdings</vt:lpstr>
      <vt:lpstr>Calibri Light</vt:lpstr>
      <vt:lpstr>Calibri</vt:lpstr>
      <vt:lpstr>宋体</vt:lpstr>
      <vt:lpstr>Times New Roman</vt:lpstr>
      <vt:lpstr>华文中宋</vt:lpstr>
      <vt:lpstr>华文隶书</vt:lpstr>
      <vt:lpstr>华文行楷</vt:lpstr>
      <vt:lpstr>黑体</vt:lpstr>
      <vt:lpstr>+中文标题</vt:lpstr>
      <vt:lpstr>楷体</vt:lpstr>
      <vt:lpstr>楷体_GB2312</vt:lpstr>
      <vt:lpstr>仿宋</vt:lpstr>
      <vt:lpstr>A000120140530A99PPBG</vt:lpstr>
      <vt:lpstr>   第5课 中国古代官员的选拔与管理【课标要求】      通过本单元学习，了解中国古代官员的选拔、考核与监察制度，了解西方近代文官制度与近现代中国公务员制度。</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中国古代监察制度的演变</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2020-12-28T11:00:55.526</cp:lastPrinted>
  <dcterms:created xsi:type="dcterms:W3CDTF">2020-12-28T11:00:55Z</dcterms:created>
  <dcterms:modified xsi:type="dcterms:W3CDTF">2020-12-28T03:00:55Z</dcterms:modified>
</cp:coreProperties>
</file>