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tiff" ContentType="image/tif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3" r:id="rId2"/>
    <p:sldMasterId id="2147483675" r:id="rId3"/>
    <p:sldMasterId id="2147483695" r:id="rId4"/>
    <p:sldMasterId id="2147483713" r:id="rId5"/>
  </p:sldMasterIdLst>
  <p:notesMasterIdLst>
    <p:notesMasterId r:id="rId6"/>
  </p:notesMasterIdLst>
  <p:handoutMasterIdLst>
    <p:handoutMasterId r:id="rId7"/>
  </p:handoutMasterIdLst>
  <p:sldIdLst>
    <p:sldId id="256" r:id="rId8"/>
    <p:sldId id="456" r:id="rId9"/>
    <p:sldId id="457" r:id="rId10"/>
    <p:sldId id="472" r:id="rId11"/>
    <p:sldId id="529" r:id="rId12"/>
    <p:sldId id="459" r:id="rId13"/>
    <p:sldId id="460" r:id="rId14"/>
    <p:sldId id="540" r:id="rId15"/>
    <p:sldId id="516" r:id="rId16"/>
    <p:sldId id="461" r:id="rId17"/>
    <p:sldId id="354" r:id="rId18"/>
    <p:sldId id="541" r:id="rId19"/>
    <p:sldId id="454" r:id="rId20"/>
    <p:sldId id="530" r:id="rId21"/>
    <p:sldId id="598" r:id="rId22"/>
    <p:sldId id="599" r:id="rId23"/>
    <p:sldId id="342" r:id="rId24"/>
    <p:sldId id="474" r:id="rId25"/>
    <p:sldId id="523" r:id="rId26"/>
    <p:sldId id="520" r:id="rId27"/>
    <p:sldId id="521" r:id="rId28"/>
    <p:sldId id="527" r:id="rId29"/>
    <p:sldId id="475" r:id="rId30"/>
    <p:sldId id="532" r:id="rId31"/>
    <p:sldId id="525" r:id="rId32"/>
    <p:sldId id="476" r:id="rId33"/>
    <p:sldId id="534" r:id="rId34"/>
    <p:sldId id="536" r:id="rId35"/>
    <p:sldId id="477" r:id="rId36"/>
    <p:sldId id="535" r:id="rId37"/>
    <p:sldId id="537" r:id="rId38"/>
    <p:sldId id="533" r:id="rId39"/>
    <p:sldId id="517" r:id="rId40"/>
    <p:sldId id="518" r:id="rId41"/>
    <p:sldId id="519" r:id="rId42"/>
    <p:sldId id="417" r:id="rId43"/>
    <p:sldId id="396" r:id="rId44"/>
    <p:sldId id="414" r:id="rId45"/>
    <p:sldId id="452" r:id="rId46"/>
    <p:sldId id="594" r:id="rId47"/>
    <p:sldId id="597" r:id="rId48"/>
    <p:sldId id="595" r:id="rId49"/>
    <p:sldId id="596" r:id="rId50"/>
  </p:sldIdLst>
  <p:sldSz cx="12192000" cy="6858000"/>
  <p:notesSz cx="7104063" cy="10234613"/>
  <p:custDataLst>
    <p:tags r:id="rId5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9" d="100"/>
          <a:sy n="89" d="100"/>
        </p:scale>
        <p:origin x="-570" y="-108"/>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3.xml" /><Relationship Id="rId11" Type="http://schemas.openxmlformats.org/officeDocument/2006/relationships/slide" Target="slides/slide4.xml" /><Relationship Id="rId12" Type="http://schemas.openxmlformats.org/officeDocument/2006/relationships/slide" Target="slides/slide5.xml" /><Relationship Id="rId13" Type="http://schemas.openxmlformats.org/officeDocument/2006/relationships/slide" Target="slides/slide6.xml" /><Relationship Id="rId14" Type="http://schemas.openxmlformats.org/officeDocument/2006/relationships/slide" Target="slides/slide7.xml" /><Relationship Id="rId15" Type="http://schemas.openxmlformats.org/officeDocument/2006/relationships/slide" Target="slides/slide8.xml" /><Relationship Id="rId16" Type="http://schemas.openxmlformats.org/officeDocument/2006/relationships/slide" Target="slides/slide9.xml" /><Relationship Id="rId17" Type="http://schemas.openxmlformats.org/officeDocument/2006/relationships/slide" Target="slides/slide10.xml" /><Relationship Id="rId18" Type="http://schemas.openxmlformats.org/officeDocument/2006/relationships/slide" Target="slides/slide11.xml" /><Relationship Id="rId19" Type="http://schemas.openxmlformats.org/officeDocument/2006/relationships/slide" Target="slides/slide12.xml" /><Relationship Id="rId2" Type="http://schemas.openxmlformats.org/officeDocument/2006/relationships/slideMaster" Target="slideMasters/slideMaster2.xml" /><Relationship Id="rId20" Type="http://schemas.openxmlformats.org/officeDocument/2006/relationships/slide" Target="slides/slide13.xml" /><Relationship Id="rId21" Type="http://schemas.openxmlformats.org/officeDocument/2006/relationships/slide" Target="slides/slide14.xml" /><Relationship Id="rId22" Type="http://schemas.openxmlformats.org/officeDocument/2006/relationships/slide" Target="slides/slide15.xml" /><Relationship Id="rId23" Type="http://schemas.openxmlformats.org/officeDocument/2006/relationships/slide" Target="slides/slide16.xml" /><Relationship Id="rId24" Type="http://schemas.openxmlformats.org/officeDocument/2006/relationships/slide" Target="slides/slide17.xml" /><Relationship Id="rId25" Type="http://schemas.openxmlformats.org/officeDocument/2006/relationships/slide" Target="slides/slide18.xml" /><Relationship Id="rId26" Type="http://schemas.openxmlformats.org/officeDocument/2006/relationships/slide" Target="slides/slide19.xml" /><Relationship Id="rId27" Type="http://schemas.openxmlformats.org/officeDocument/2006/relationships/slide" Target="slides/slide20.xml" /><Relationship Id="rId28" Type="http://schemas.openxmlformats.org/officeDocument/2006/relationships/slide" Target="slides/slide21.xml" /><Relationship Id="rId29" Type="http://schemas.openxmlformats.org/officeDocument/2006/relationships/slide" Target="slides/slide22.xml" /><Relationship Id="rId3" Type="http://schemas.openxmlformats.org/officeDocument/2006/relationships/slideMaster" Target="slideMasters/slideMaster3.xml" /><Relationship Id="rId30" Type="http://schemas.openxmlformats.org/officeDocument/2006/relationships/slide" Target="slides/slide23.xml" /><Relationship Id="rId31" Type="http://schemas.openxmlformats.org/officeDocument/2006/relationships/slide" Target="slides/slide24.xml" /><Relationship Id="rId32" Type="http://schemas.openxmlformats.org/officeDocument/2006/relationships/slide" Target="slides/slide25.xml" /><Relationship Id="rId33" Type="http://schemas.openxmlformats.org/officeDocument/2006/relationships/slide" Target="slides/slide26.xml" /><Relationship Id="rId34" Type="http://schemas.openxmlformats.org/officeDocument/2006/relationships/slide" Target="slides/slide27.xml" /><Relationship Id="rId35" Type="http://schemas.openxmlformats.org/officeDocument/2006/relationships/slide" Target="slides/slide28.xml" /><Relationship Id="rId36" Type="http://schemas.openxmlformats.org/officeDocument/2006/relationships/slide" Target="slides/slide29.xml" /><Relationship Id="rId37" Type="http://schemas.openxmlformats.org/officeDocument/2006/relationships/slide" Target="slides/slide30.xml" /><Relationship Id="rId38" Type="http://schemas.openxmlformats.org/officeDocument/2006/relationships/slide" Target="slides/slide31.xml" /><Relationship Id="rId39" Type="http://schemas.openxmlformats.org/officeDocument/2006/relationships/slide" Target="slides/slide32.xml" /><Relationship Id="rId4" Type="http://schemas.openxmlformats.org/officeDocument/2006/relationships/slideMaster" Target="slideMasters/slideMaster4.xml" /><Relationship Id="rId40" Type="http://schemas.openxmlformats.org/officeDocument/2006/relationships/slide" Target="slides/slide33.xml" /><Relationship Id="rId41" Type="http://schemas.openxmlformats.org/officeDocument/2006/relationships/slide" Target="slides/slide34.xml" /><Relationship Id="rId42" Type="http://schemas.openxmlformats.org/officeDocument/2006/relationships/slide" Target="slides/slide35.xml" /><Relationship Id="rId43" Type="http://schemas.openxmlformats.org/officeDocument/2006/relationships/slide" Target="slides/slide36.xml" /><Relationship Id="rId44" Type="http://schemas.openxmlformats.org/officeDocument/2006/relationships/slide" Target="slides/slide37.xml" /><Relationship Id="rId45" Type="http://schemas.openxmlformats.org/officeDocument/2006/relationships/slide" Target="slides/slide38.xml" /><Relationship Id="rId46" Type="http://schemas.openxmlformats.org/officeDocument/2006/relationships/slide" Target="slides/slide39.xml" /><Relationship Id="rId47" Type="http://schemas.openxmlformats.org/officeDocument/2006/relationships/slide" Target="slides/slide40.xml" /><Relationship Id="rId48" Type="http://schemas.openxmlformats.org/officeDocument/2006/relationships/slide" Target="slides/slide41.xml" /><Relationship Id="rId49" Type="http://schemas.openxmlformats.org/officeDocument/2006/relationships/slide" Target="slides/slide42.xml" /><Relationship Id="rId5" Type="http://schemas.openxmlformats.org/officeDocument/2006/relationships/slideMaster" Target="slideMasters/slideMaster5.xml" /><Relationship Id="rId50" Type="http://schemas.openxmlformats.org/officeDocument/2006/relationships/slide" Target="slides/slide43.xml" /><Relationship Id="rId51" Type="http://schemas.openxmlformats.org/officeDocument/2006/relationships/tags" Target="tags/tag24.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heme" Target="theme/theme1.xml" /><Relationship Id="rId55" Type="http://schemas.openxmlformats.org/officeDocument/2006/relationships/tableStyles" Target="tableStyles.xml" /><Relationship Id="rId6" Type="http://schemas.openxmlformats.org/officeDocument/2006/relationships/notesMaster" Target="notesMasters/notesMaster1.xml" /><Relationship Id="rId7" Type="http://schemas.openxmlformats.org/officeDocument/2006/relationships/handoutMaster" Target="handoutMasters/handoutMaster1.xml" /><Relationship Id="rId8" Type="http://schemas.openxmlformats.org/officeDocument/2006/relationships/slide" Target="slides/slide1.xml" /><Relationship Id="rId9" Type="http://schemas.openxmlformats.org/officeDocument/2006/relationships/slide" Target="slides/slide2.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7.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4024313" y="0"/>
            <a:ext cx="3078162" cy="511175"/>
          </a:xfrm>
          <a:prstGeom prst="rect">
            <a:avLst/>
          </a:prstGeom>
        </p:spPr>
        <p:txBody>
          <a:bodyPr vert="horz" lIns="91440" tIns="45720" rIns="91440" bIns="45720" rtlCol="0"/>
          <a:lstStyle>
            <a:lvl1pPr algn="r">
              <a:defRPr sz="1200"/>
            </a:lvl1pPr>
          </a:lstStyle>
          <a:p>
            <a:fld id="{70ECACA9-3B75-4A77-8484-86B883392984}" type="datetimeFigureOut">
              <a:rPr lang="zh-CN" altLang="en-US" smtClean="0"/>
              <a:t>2020/7/5</a:t>
            </a:fld>
            <a:endParaRPr lang="zh-CN" altLang="en-US"/>
          </a:p>
        </p:txBody>
      </p:sp>
      <p:sp>
        <p:nvSpPr>
          <p:cNvPr id="4" name="页脚占位符 3"/>
          <p:cNvSpPr>
            <a:spLocks noGrp="1"/>
          </p:cNvSpPr>
          <p:nvPr>
            <p:ph type="ftr" sz="quarter" idx="2"/>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4024313" y="9721850"/>
            <a:ext cx="3078162" cy="511175"/>
          </a:xfrm>
          <a:prstGeom prst="rect">
            <a:avLst/>
          </a:prstGeom>
        </p:spPr>
        <p:txBody>
          <a:bodyPr vert="horz" lIns="91440" tIns="45720" rIns="91440" bIns="45720" rtlCol="0" anchor="b"/>
          <a:lstStyle>
            <a:lvl1pPr algn="r">
              <a:defRPr sz="1200"/>
            </a:lvl1pPr>
          </a:lstStyle>
          <a:p>
            <a:fld id="{2E4A9256-7595-4931-AC8B-3AB430CEB732}" type="slidenum">
              <a:rPr lang="zh-CN" altLang="en-US" smtClean="0"/>
              <a:t>‹#›</a:t>
            </a:fld>
            <a:endParaRPr lang="zh-CN" altLang="en-US"/>
          </a:p>
        </p:txBody>
      </p:sp>
    </p:spTree>
    <p:extLst>
      <p:ext uri="{BB962C8B-B14F-4D97-AF65-F5344CB8AC3E}">
        <p14:creationId xmlns:p14="http://schemas.microsoft.com/office/powerpoint/2010/main" val="3595340471"/>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481013" y="1279525"/>
            <a:ext cx="6140450" cy="3454400"/>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61168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r>
              <a:rPr lang="zh-CN" altLang="en-US"/>
              <a:t>古代印第安三大文明中心，要数玛雅最富有神秘色彩，因为其历史远比印加和阿兹特克悠久，文化上成就辉煌，后来却谜一样地消失了。</a:t>
            </a:r>
          </a:p>
          <a:p>
            <a:r>
              <a:rPr lang="zh-CN" altLang="en-US"/>
              <a:t>玛雅文明发源于中部美洲文化区的中心地带，总面积达</a:t>
            </a:r>
            <a:r>
              <a:rPr lang="en-US" altLang="zh-CN"/>
              <a:t>32.4</a:t>
            </a:r>
            <a:r>
              <a:rPr lang="zh-CN" altLang="en-US"/>
              <a:t>万平方公里，鼎盛时期人口总数达</a:t>
            </a:r>
            <a:r>
              <a:rPr lang="en-US" altLang="zh-CN"/>
              <a:t>800</a:t>
            </a:r>
            <a:r>
              <a:rPr lang="zh-CN" altLang="en-US"/>
              <a:t>万</a:t>
            </a:r>
            <a:r>
              <a:rPr lang="en-US" altLang="zh-CN"/>
              <a:t>-1000</a:t>
            </a:r>
            <a:r>
              <a:rPr lang="zh-CN" altLang="en-US"/>
              <a:t>万，为古代美洲唯一前后延续</a:t>
            </a:r>
            <a:r>
              <a:rPr lang="en-US" altLang="zh-CN"/>
              <a:t>3000</a:t>
            </a:r>
          </a:p>
          <a:p>
            <a:r>
              <a:rPr lang="zh-CN" altLang="en-US"/>
              <a:t>余年而没有中断并保有自己文字记录的印第安文明。</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3.xml" /></Relationships>
</file>

<file path=ppt/slideLayouts/_rels/slideLayout38.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3.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4.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4.xml" /></Relationships>
</file>

<file path=ppt/slideLayouts/_rels/slideLayout55.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4.xml" /></Relationships>
</file>

<file path=ppt/slideLayouts/_rels/slideLayout56.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4.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7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5.xml" /></Relationships>
</file>

<file path=ppt/slideLayouts/_rels/slideLayout7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slideMaster" Target="../slideMasters/slideMaster5.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82"/>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50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9"/>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92" y="1778438"/>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92" y="2665379"/>
            <a:ext cx="487357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3"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p>
        </p:txBody>
      </p:sp>
      <p:sp>
        <p:nvSpPr>
          <p:cNvPr id="3" name="页脚占位符 1028"/>
          <p:cNvSpPr>
            <a:spLocks noGrp="1"/>
          </p:cNvSpPr>
          <p:nvPr>
            <p:ph type="ftr" sz="quarter" idx="11"/>
          </p:nvPr>
        </p:nvSpPr>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t>‹#›</a:t>
            </a:fld>
            <a:endParaRPr lang="en-US"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p>
        </p:txBody>
      </p:sp>
      <p:sp>
        <p:nvSpPr>
          <p:cNvPr id="3" name="页脚占位符 1028"/>
          <p:cNvSpPr>
            <a:spLocks noGrp="1"/>
          </p:cNvSpPr>
          <p:nvPr>
            <p:ph type="ftr" sz="quarter" idx="11"/>
          </p:nvPr>
        </p:nvSpPr>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t>‹#›</a:t>
            </a:fld>
            <a:endParaRPr lang="en-US"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p>
        </p:txBody>
      </p:sp>
      <p:sp>
        <p:nvSpPr>
          <p:cNvPr id="3" name="页脚占位符 1028"/>
          <p:cNvSpPr>
            <a:spLocks noGrp="1"/>
          </p:cNvSpPr>
          <p:nvPr>
            <p:ph type="ftr" sz="quarter" idx="11"/>
          </p:nvPr>
        </p:nvSpPr>
        <p:spPr/>
        <p:txBody>
          <a:bodyPr/>
          <a:lstStyle>
            <a:lvl1pPr>
              <a:defRPr/>
            </a:lvl1pPr>
          </a:lstStyle>
          <a:p>
            <a:pPr>
              <a:defRPr/>
            </a:pPr>
            <a:endParaRPr lang="zh-CN" altLang="en-US"/>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t>‹#›</a:t>
            </a:fld>
            <a:endParaRPr lang="en-US"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58"/>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33"/>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8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8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3"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8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71"/>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71"/>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82"/>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50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9"/>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92" y="1778438"/>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92" y="2665379"/>
            <a:ext cx="487357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3"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730EF417-CA28-4475-B1B7-5A1BFC5B5694}"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5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82"/>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50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9"/>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92" y="1778438"/>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92" y="2665379"/>
            <a:ext cx="487357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3"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730EF417-CA28-4475-B1B7-5A1BFC5B5694}"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82"/>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50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9"/>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92" y="1778438"/>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92" y="2665379"/>
            <a:ext cx="487357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3"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730EF417-CA28-4475-B1B7-5A1BFC5B5694}"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nvGrpSpPr>
      <p:grpSpPr>
        <a:xfrm>
          <a:off x="0" y="0"/>
          <a:ext cx="0" cy="0"/>
        </a:xfrm>
      </p:grpSpPr>
      <p:grpSp>
        <p:nvGrpSpPr>
          <p:cNvPr id="2" name="组合 14"/>
          <p:cNvGrpSpPr/>
          <p:nvPr userDrawn="1"/>
        </p:nvGrpSpPr>
        <p:grpSpPr>
          <a:xfrm>
            <a:off x="0" y="498475"/>
            <a:ext cx="12192000" cy="215900"/>
            <a:chOff x="0" y="357166"/>
            <a:chExt cx="9144064" cy="215902"/>
          </a:xfrm>
        </p:grpSpPr>
        <p:pic>
          <p:nvPicPr>
            <p:cNvPr id="3" name="Picture 4" descr="C:\Users\WYC\Desktop\02.jpg"/>
            <p:cNvPicPr>
              <a:picLocks noChangeAspect="1" noChangeArrowheads="1"/>
            </p:cNvPicPr>
            <p:nvPr userDrawn="1"/>
          </p:nvPicPr>
          <p:blipFill>
            <a:blip r:embed="rId1"/>
            <a:stretch>
              <a:fillRect/>
            </a:stretch>
          </p:blipFill>
          <p:spPr bwMode="auto">
            <a:xfrm>
              <a:off x="0" y="397010"/>
              <a:ext cx="9144064" cy="174470"/>
            </a:xfrm>
            <a:prstGeom prst="rect">
              <a:avLst/>
            </a:prstGeom>
            <a:noFill/>
            <a:ln w="9525">
              <a:noFill/>
              <a:miter lim="800000"/>
            </a:ln>
          </p:spPr>
        </p:pic>
        <p:cxnSp>
          <p:nvCxnSpPr>
            <p:cNvPr id="4" name="直接连接符 3"/>
            <p:cNvCxnSpPr/>
            <p:nvPr/>
          </p:nvCxnSpPr>
          <p:spPr>
            <a:xfrm>
              <a:off x="0" y="571481"/>
              <a:ext cx="9144064"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57166"/>
              <a:ext cx="9144064" cy="158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29" y="130710"/>
            <a:ext cx="3143231" cy="386914"/>
          </a:xfrm>
          <a:prstGeom prst="rect">
            <a:avLst/>
          </a:prstGeom>
          <a:noFill/>
          <a:ln>
            <a:noFill/>
          </a:ln>
        </p:spPr>
        <p:txBody>
          <a:bodyPr lIns="108852" tIns="54426" rIns="108852" bIns="54426">
            <a:spAutoFit/>
          </a:bodyPr>
          <a:lstStyle/>
          <a:p>
            <a:pPr eaLnBrk="0" hangingPunct="0">
              <a:defRPr/>
            </a:pPr>
            <a:r>
              <a:rPr lang="zh-CN" altLang="en-US" b="1">
                <a:ln w="12700">
                  <a:solidFill>
                    <a:srgbClr val="44546A">
                      <a:satMod val="155000"/>
                    </a:srgbClr>
                  </a:solidFill>
                  <a:prstDash val="solid"/>
                </a:ln>
                <a:solidFill>
                  <a:srgbClr val="E7E6E6">
                    <a:lumMod val="50000"/>
                  </a:srgbClr>
                </a:solidFill>
                <a:effectLst>
                  <a:outerShdw blurRad="41275" dist="20320" dir="1800000" algn="tl" rotWithShape="0">
                    <a:srgbClr val="000000">
                      <a:alpha val="40000"/>
                    </a:srgbClr>
                  </a:outerShdw>
                </a:effectLst>
                <a:latin typeface="华文新魏" panose="02010800040101010101" pitchFamily="2" charset="-122"/>
                <a:ea typeface="华文新魏" panose="02010800040101010101" pitchFamily="2" charset="-122"/>
              </a:rPr>
              <a:t>古 代 非 洲 与 美 洲</a:t>
            </a:r>
          </a:p>
        </p:txBody>
      </p:sp>
      <p:cxnSp>
        <p:nvCxnSpPr>
          <p:cNvPr id="7" name="直接连接符 6"/>
          <p:cNvCxnSpPr/>
          <p:nvPr/>
        </p:nvCxnSpPr>
        <p:spPr>
          <a:xfrm rot="10800000">
            <a:off x="4953001" y="6500858"/>
            <a:ext cx="5429251" cy="1587"/>
          </a:xfrm>
          <a:prstGeom prst="line">
            <a:avLst/>
          </a:prstGeom>
        </p:spPr>
        <p:style>
          <a:lnRef idx="1">
            <a:schemeClr val="dk1"/>
          </a:lnRef>
          <a:fillRef idx="0">
            <a:schemeClr val="dk1"/>
          </a:fillRef>
          <a:effectRef idx="0">
            <a:schemeClr val="dk1"/>
          </a:effectRef>
          <a:fontRef idx="minor">
            <a:schemeClr val="tx1"/>
          </a:fontRef>
        </p:style>
      </p:cxnSp>
      <p:pic>
        <p:nvPicPr>
          <p:cNvPr id="8" name="Picture 10" descr="https://timgsa.baidu.com/timg?image&amp;quality=80&amp;size=b9999_10000&amp;sec=1558464051028&amp;di=c304f68e0b038894cd1d6a1dbb663d44&amp;imgtype=0&amp;src=http%3A%2F%2Fimg1.juimg.com%2F141113%2F330425-14111311055551.jpg"/>
          <p:cNvPicPr>
            <a:picLocks noChangeAspect="1" noChangeArrowheads="1"/>
          </p:cNvPicPr>
          <p:nvPr userDrawn="1"/>
        </p:nvPicPr>
        <p:blipFill>
          <a:blip r:embed="rId2"/>
          <a:srcRect r="51334" b="50574"/>
          <a:stretch>
            <a:fillRect/>
          </a:stretch>
        </p:blipFill>
        <p:spPr bwMode="auto">
          <a:xfrm>
            <a:off x="10477530" y="5857920"/>
            <a:ext cx="1428751" cy="1000125"/>
          </a:xfrm>
          <a:prstGeom prst="rect">
            <a:avLst/>
          </a:prstGeom>
          <a:noFill/>
          <a:ln w="9525">
            <a:noFill/>
            <a:miter lim="800000"/>
          </a:ln>
        </p:spPr>
      </p:pic>
      <p:sp>
        <p:nvSpPr>
          <p:cNvPr id="9" name="日期占位符 1"/>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10" name="页脚占位符 2"/>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1" name="灯片编号占位符 3"/>
          <p:cNvSpPr>
            <a:spLocks noGrp="1"/>
          </p:cNvSpPr>
          <p:nvPr>
            <p:ph type="sldNum" sz="quarter" idx="12"/>
          </p:nvPr>
        </p:nvSpPr>
        <p:spPr/>
        <p:txBody>
          <a:bodyPr/>
          <a:lstStyle>
            <a:lvl1pPr>
              <a:defRPr/>
            </a:lvl1pPr>
          </a:lstStyle>
          <a:p>
            <a:pPr>
              <a:defRPr/>
            </a:pPr>
            <a:fld id="{C72D4DED-9B80-4D3F-9C42-2902F097AE21}"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标题幻灯片">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defRPr/>
            </a:lvl1pPr>
          </a:lstStyle>
          <a:p>
            <a:pPr>
              <a:defRPr/>
            </a:pPr>
            <a:endParaRPr lang="zh-CN" altLang="en-US">
              <a:solidFill>
                <a:prstClr val="black">
                  <a:tint val="75000"/>
                </a:prstClr>
              </a:solidFill>
            </a:endParaRPr>
          </a:p>
        </p:txBody>
      </p:sp>
      <p:sp>
        <p:nvSpPr>
          <p:cNvPr id="3" name="页脚占位符 1028"/>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4" name="灯片编号占位符 1029"/>
          <p:cNvSpPr>
            <a:spLocks noGrp="1"/>
          </p:cNvSpPr>
          <p:nvPr>
            <p:ph type="sldNum" sz="quarter" idx="12"/>
          </p:nvPr>
        </p:nvSpPr>
        <p:spPr/>
        <p:txBody>
          <a:bodyPr/>
          <a:lstStyle>
            <a:lvl1pPr>
              <a:defRPr/>
            </a:lvl1pPr>
          </a:lstStyle>
          <a:p>
            <a:pPr>
              <a:defRPr/>
            </a:pPr>
            <a:fld id="{39AA8528-6CDA-4B2C-A683-0E8D5EA45697}" type="slidenum">
              <a:rPr lang="en-US" altLang="en-US">
                <a:solidFill>
                  <a:prstClr val="black">
                    <a:tint val="75000"/>
                  </a:prstClr>
                </a:solidFill>
              </a:rPr>
              <a:t>‹#›</a:t>
            </a:fld>
            <a:endParaRPr lang="en-US" altLang="en-US">
              <a:solidFill>
                <a:prstClr val="black">
                  <a:tint val="75000"/>
                </a:prstClr>
              </a:solidFill>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4.xml" /><Relationship Id="rId10" Type="http://schemas.openxmlformats.org/officeDocument/2006/relationships/slideLayout" Target="../slideLayouts/slideLayout23.xml" /><Relationship Id="rId11" Type="http://schemas.openxmlformats.org/officeDocument/2006/relationships/slideLayout" Target="../slideLayouts/slideLayout24.xml" /><Relationship Id="rId12" Type="http://schemas.openxmlformats.org/officeDocument/2006/relationships/theme" Target="../theme/theme2.xml" /><Relationship Id="rId2" Type="http://schemas.openxmlformats.org/officeDocument/2006/relationships/slideLayout" Target="../slideLayouts/slideLayout15.xml" /><Relationship Id="rId3" Type="http://schemas.openxmlformats.org/officeDocument/2006/relationships/slideLayout" Target="../slideLayouts/slideLayout16.xml" /><Relationship Id="rId4" Type="http://schemas.openxmlformats.org/officeDocument/2006/relationships/slideLayout" Target="../slideLayouts/slideLayout17.xml" /><Relationship Id="rId5" Type="http://schemas.openxmlformats.org/officeDocument/2006/relationships/slideLayout" Target="../slideLayouts/slideLayout18.xml" /><Relationship Id="rId6" Type="http://schemas.openxmlformats.org/officeDocument/2006/relationships/slideLayout" Target="../slideLayouts/slideLayout19.xml" /><Relationship Id="rId7" Type="http://schemas.openxmlformats.org/officeDocument/2006/relationships/slideLayout" Target="../slideLayouts/slideLayout20.xml" /><Relationship Id="rId8" Type="http://schemas.openxmlformats.org/officeDocument/2006/relationships/slideLayout" Target="../slideLayouts/slideLayout21.xml" /><Relationship Id="rId9" Type="http://schemas.openxmlformats.org/officeDocument/2006/relationships/slideLayout" Target="../slideLayouts/slideLayout2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5.xml" /><Relationship Id="rId10" Type="http://schemas.openxmlformats.org/officeDocument/2006/relationships/slideLayout" Target="../slideLayouts/slideLayout34.xml" /><Relationship Id="rId11" Type="http://schemas.openxmlformats.org/officeDocument/2006/relationships/slideLayout" Target="../slideLayouts/slideLayout35.xml" /><Relationship Id="rId12" Type="http://schemas.openxmlformats.org/officeDocument/2006/relationships/slideLayout" Target="../slideLayouts/slideLayout36.xml" /><Relationship Id="rId13" Type="http://schemas.openxmlformats.org/officeDocument/2006/relationships/slideLayout" Target="../slideLayouts/slideLayout37.xml" /><Relationship Id="rId14" Type="http://schemas.openxmlformats.org/officeDocument/2006/relationships/slideLayout" Target="../slideLayouts/slideLayout38.xml" /><Relationship Id="rId15" Type="http://schemas.openxmlformats.org/officeDocument/2006/relationships/slideLayout" Target="../slideLayouts/slideLayout39.xml" /><Relationship Id="rId16" Type="http://schemas.openxmlformats.org/officeDocument/2006/relationships/slideLayout" Target="../slideLayouts/slideLayout40.xml" /><Relationship Id="rId17" Type="http://schemas.openxmlformats.org/officeDocument/2006/relationships/slideLayout" Target="../slideLayouts/slideLayout41.xml" /><Relationship Id="rId18" Type="http://schemas.openxmlformats.org/officeDocument/2006/relationships/slideLayout" Target="../slideLayouts/slideLayout42.xml" /><Relationship Id="rId19" Type="http://schemas.openxmlformats.org/officeDocument/2006/relationships/slideLayout" Target="../slideLayouts/slideLayout43.xml" /><Relationship Id="rId2" Type="http://schemas.openxmlformats.org/officeDocument/2006/relationships/slideLayout" Target="../slideLayouts/slideLayout26.xml" /><Relationship Id="rId20" Type="http://schemas.openxmlformats.org/officeDocument/2006/relationships/theme" Target="../theme/theme3.xml" /><Relationship Id="rId3" Type="http://schemas.openxmlformats.org/officeDocument/2006/relationships/slideLayout" Target="../slideLayouts/slideLayout27.xml" /><Relationship Id="rId4" Type="http://schemas.openxmlformats.org/officeDocument/2006/relationships/slideLayout" Target="../slideLayouts/slideLayout28.xml" /><Relationship Id="rId5" Type="http://schemas.openxmlformats.org/officeDocument/2006/relationships/slideLayout" Target="../slideLayouts/slideLayout29.xml" /><Relationship Id="rId6" Type="http://schemas.openxmlformats.org/officeDocument/2006/relationships/slideLayout" Target="../slideLayouts/slideLayout30.xml" /><Relationship Id="rId7" Type="http://schemas.openxmlformats.org/officeDocument/2006/relationships/slideLayout" Target="../slideLayouts/slideLayout31.xml" /><Relationship Id="rId8" Type="http://schemas.openxmlformats.org/officeDocument/2006/relationships/slideLayout" Target="../slideLayouts/slideLayout32.xml" /><Relationship Id="rId9" Type="http://schemas.openxmlformats.org/officeDocument/2006/relationships/slideLayout" Target="../slideLayouts/slideLayout3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44.xml" /><Relationship Id="rId10" Type="http://schemas.openxmlformats.org/officeDocument/2006/relationships/slideLayout" Target="../slideLayouts/slideLayout53.xml" /><Relationship Id="rId11" Type="http://schemas.openxmlformats.org/officeDocument/2006/relationships/slideLayout" Target="../slideLayouts/slideLayout54.xml" /><Relationship Id="rId12" Type="http://schemas.openxmlformats.org/officeDocument/2006/relationships/slideLayout" Target="../slideLayouts/slideLayout55.xml" /><Relationship Id="rId13" Type="http://schemas.openxmlformats.org/officeDocument/2006/relationships/slideLayout" Target="../slideLayouts/slideLayout56.xml" /><Relationship Id="rId14" Type="http://schemas.openxmlformats.org/officeDocument/2006/relationships/slideLayout" Target="../slideLayouts/slideLayout57.xml" /><Relationship Id="rId15" Type="http://schemas.openxmlformats.org/officeDocument/2006/relationships/slideLayout" Target="../slideLayouts/slideLayout58.xml" /><Relationship Id="rId16" Type="http://schemas.openxmlformats.org/officeDocument/2006/relationships/slideLayout" Target="../slideLayouts/slideLayout59.xml" /><Relationship Id="rId17" Type="http://schemas.openxmlformats.org/officeDocument/2006/relationships/slideLayout" Target="../slideLayouts/slideLayout60.xml" /><Relationship Id="rId18" Type="http://schemas.openxmlformats.org/officeDocument/2006/relationships/theme" Target="../theme/theme4.xml" /><Relationship Id="rId2" Type="http://schemas.openxmlformats.org/officeDocument/2006/relationships/slideLayout" Target="../slideLayouts/slideLayout45.xml" /><Relationship Id="rId3" Type="http://schemas.openxmlformats.org/officeDocument/2006/relationships/slideLayout" Target="../slideLayouts/slideLayout46.xml" /><Relationship Id="rId4" Type="http://schemas.openxmlformats.org/officeDocument/2006/relationships/slideLayout" Target="../slideLayouts/slideLayout47.xml" /><Relationship Id="rId5" Type="http://schemas.openxmlformats.org/officeDocument/2006/relationships/slideLayout" Target="../slideLayouts/slideLayout48.xml" /><Relationship Id="rId6" Type="http://schemas.openxmlformats.org/officeDocument/2006/relationships/slideLayout" Target="../slideLayouts/slideLayout49.xml" /><Relationship Id="rId7" Type="http://schemas.openxmlformats.org/officeDocument/2006/relationships/slideLayout" Target="../slideLayouts/slideLayout50.xml" /><Relationship Id="rId8" Type="http://schemas.openxmlformats.org/officeDocument/2006/relationships/slideLayout" Target="../slideLayouts/slideLayout51.xml" /><Relationship Id="rId9" Type="http://schemas.openxmlformats.org/officeDocument/2006/relationships/slideLayout" Target="../slideLayouts/slideLayout5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61.xml" /><Relationship Id="rId10" Type="http://schemas.openxmlformats.org/officeDocument/2006/relationships/slideLayout" Target="../slideLayouts/slideLayout70.xml" /><Relationship Id="rId11" Type="http://schemas.openxmlformats.org/officeDocument/2006/relationships/slideLayout" Target="../slideLayouts/slideLayout71.xml" /><Relationship Id="rId12" Type="http://schemas.openxmlformats.org/officeDocument/2006/relationships/slideLayout" Target="../slideLayouts/slideLayout72.xml" /><Relationship Id="rId13" Type="http://schemas.openxmlformats.org/officeDocument/2006/relationships/slideLayout" Target="../slideLayouts/slideLayout73.xml" /><Relationship Id="rId14" Type="http://schemas.openxmlformats.org/officeDocument/2006/relationships/slideLayout" Target="../slideLayouts/slideLayout74.xml" /><Relationship Id="rId15" Type="http://schemas.openxmlformats.org/officeDocument/2006/relationships/slideLayout" Target="../slideLayouts/slideLayout75.xml" /><Relationship Id="rId16" Type="http://schemas.openxmlformats.org/officeDocument/2006/relationships/theme" Target="../theme/theme5.xml" /><Relationship Id="rId2" Type="http://schemas.openxmlformats.org/officeDocument/2006/relationships/slideLayout" Target="../slideLayouts/slideLayout62.xml" /><Relationship Id="rId3" Type="http://schemas.openxmlformats.org/officeDocument/2006/relationships/slideLayout" Target="../slideLayouts/slideLayout63.xml" /><Relationship Id="rId4" Type="http://schemas.openxmlformats.org/officeDocument/2006/relationships/slideLayout" Target="../slideLayouts/slideLayout64.xml" /><Relationship Id="rId5" Type="http://schemas.openxmlformats.org/officeDocument/2006/relationships/slideLayout" Target="../slideLayouts/slideLayout65.xml" /><Relationship Id="rId6" Type="http://schemas.openxmlformats.org/officeDocument/2006/relationships/slideLayout" Target="../slideLayouts/slideLayout66.xml" /><Relationship Id="rId7" Type="http://schemas.openxmlformats.org/officeDocument/2006/relationships/slideLayout" Target="../slideLayouts/slideLayout67.xml" /><Relationship Id="rId8" Type="http://schemas.openxmlformats.org/officeDocument/2006/relationships/slideLayout" Target="../slideLayouts/slideLayout68.xml" /><Relationship Id="rId9" Type="http://schemas.openxmlformats.org/officeDocument/2006/relationships/slideLayout" Target="../slideLayouts/slideLayout6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3"/>
          </p:nvPr>
        </p:nvSpPr>
        <p:spPr>
          <a:xfrm>
            <a:off x="4038600" y="63563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9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 id="2147483661" r:id="rId12"/>
    <p:sldLayoutId id="2147483662" r:id="rId13"/>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8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47F1EB-A1A9-4DF9-836F-1C522BB78534}"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3"/>
          </p:nvPr>
        </p:nvSpPr>
        <p:spPr>
          <a:xfrm>
            <a:off x="4165600" y="635638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737600" y="635638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ED6D09-5D8C-46B9-AA0A-B3446F9010E8}" type="slidenum">
              <a:rPr lang="zh-CN" altLang="en-US" smtClean="0">
                <a:solidFill>
                  <a:prstClr val="black">
                    <a:tint val="75000"/>
                  </a:prstClr>
                </a:solidFill>
              </a:r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9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9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9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9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9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solidFill>
                  <a:prstClr val="black">
                    <a:tint val="75000"/>
                  </a:prstClr>
                </a:solidFill>
              </a:r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tags" Target="../tags/tag1.xml" /><Relationship Id="rId4" Type="http://schemas.openxmlformats.org/officeDocument/2006/relationships/tags" Target="../tags/tag2.xml" /><Relationship Id="rId5" Type="http://schemas.openxmlformats.org/officeDocument/2006/relationships/tags" Target="../tags/tag3.xml" /><Relationship Id="rId6" Type="http://schemas.openxmlformats.org/officeDocument/2006/relationships/tags" Target="../tags/tag4.xml" /><Relationship Id="rId7" Type="http://schemas.openxmlformats.org/officeDocument/2006/relationships/tags" Target="../tags/tag5.xml" /><Relationship Id="rId8" Type="http://schemas.openxmlformats.org/officeDocument/2006/relationships/tags" Target="../tags/tag6.xml" /><Relationship Id="rId9" Type="http://schemas.openxmlformats.org/officeDocument/2006/relationships/tags" Target="../tags/tag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4.png" /><Relationship Id="rId3" Type="http://schemas.openxmlformats.org/officeDocument/2006/relationships/image" Target="../media/image5.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0.xml" /><Relationship Id="rId3" Type="http://schemas.openxmlformats.org/officeDocument/2006/relationships/image" Target="../media/image7.png" /><Relationship Id="rId4" Type="http://schemas.openxmlformats.org/officeDocument/2006/relationships/image" Target="../media/image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tags" Target="../tags/tag1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0.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tags" Target="../tags/tag1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1.tiff" /><Relationship Id="rId3" Type="http://schemas.openxmlformats.org/officeDocument/2006/relationships/image" Target="../media/image1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3.tiff" /><Relationship Id="rId3" Type="http://schemas.openxmlformats.org/officeDocument/2006/relationships/tags" Target="../tags/tag15.xml" /><Relationship Id="rId4" Type="http://schemas.openxmlformats.org/officeDocument/2006/relationships/image" Target="../media/image14.png" /><Relationship Id="rId5" Type="http://schemas.openxmlformats.org/officeDocument/2006/relationships/tags" Target="../tags/tag16.xml" /><Relationship Id="rId6" Type="http://schemas.openxmlformats.org/officeDocument/2006/relationships/image" Target="../media/image15.jpeg" /><Relationship Id="rId7" Type="http://schemas.openxmlformats.org/officeDocument/2006/relationships/image" Target="../media/image16.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7.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18.jpeg"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 Id="rId6" Type="http://schemas.openxmlformats.org/officeDocument/2006/relationships/image" Target="../media/image22.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 Id="rId3" Type="http://schemas.openxmlformats.org/officeDocument/2006/relationships/image" Target="../media/image24.png" /><Relationship Id="rId4" Type="http://schemas.openxmlformats.org/officeDocument/2006/relationships/image" Target="../media/image25.jpeg" /><Relationship Id="rId5" Type="http://schemas.openxmlformats.org/officeDocument/2006/relationships/image" Target="../media/image2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 Id="rId3" Type="http://schemas.openxmlformats.org/officeDocument/2006/relationships/image" Target="../media/image28.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9.jpeg" /><Relationship Id="rId3" Type="http://schemas.openxmlformats.org/officeDocument/2006/relationships/image" Target="../media/image30.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2.xml" /><Relationship Id="rId2" Type="http://schemas.openxmlformats.org/officeDocument/2006/relationships/image" Target="../media/image9.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60.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1002030" y="255270"/>
            <a:ext cx="10187305" cy="2870200"/>
          </a:xfrm>
        </p:spPr>
        <p:txBody>
          <a:bodyPr>
            <a:noAutofit/>
          </a:bodyPr>
          <a:lstStyle/>
          <a:p>
            <a:pPr>
              <a:lnSpc>
                <a:spcPct val="150000"/>
              </a:lnSpc>
            </a:pPr>
            <a:br>
              <a:rPr lang="zh-CN" altLang="en-US" b="1"/>
            </a:br>
            <a:r>
              <a:rPr lang="zh-CN" altLang="en-US" b="1" smtClean="0">
                <a:solidFill>
                  <a:srgbClr val="FF0000"/>
                </a:solidFill>
              </a:rPr>
              <a:t>第</a:t>
            </a:r>
            <a:r>
              <a:rPr lang="en-US" altLang="zh-CN" b="1" smtClean="0">
                <a:solidFill>
                  <a:srgbClr val="FF0000"/>
                </a:solidFill>
              </a:rPr>
              <a:t>5</a:t>
            </a:r>
            <a:r>
              <a:rPr lang="zh-CN" altLang="en-US" b="1" smtClean="0">
                <a:solidFill>
                  <a:srgbClr val="FF0000"/>
                </a:solidFill>
              </a:rPr>
              <a:t>课  古代非洲</a:t>
            </a:r>
            <a:r>
              <a:rPr lang="zh-CN" altLang="en-US" b="1">
                <a:solidFill>
                  <a:srgbClr val="FF0000"/>
                </a:solidFill>
              </a:rPr>
              <a:t>与</a:t>
            </a:r>
            <a:r>
              <a:rPr lang="zh-CN" altLang="en-US" b="1" smtClean="0">
                <a:solidFill>
                  <a:srgbClr val="FF0000"/>
                </a:solidFill>
              </a:rPr>
              <a:t>美洲</a:t>
            </a:r>
            <a:endParaRPr lang="zh-CN" altLang="en-US" b="1">
              <a:solidFill>
                <a:srgbClr val="FF0000"/>
              </a:solidFill>
            </a:endParaRPr>
          </a:p>
        </p:txBody>
      </p:sp>
      <p:sp>
        <p:nvSpPr>
          <p:cNvPr id="5" name="TextBox 4"/>
          <p:cNvSpPr txBox="1"/>
          <p:nvPr/>
        </p:nvSpPr>
        <p:spPr>
          <a:xfrm>
            <a:off x="3786684" y="5583208"/>
            <a:ext cx="184731" cy="523220"/>
          </a:xfrm>
          <a:prstGeom prst="rect">
            <a:avLst/>
          </a:prstGeom>
          <a:noFill/>
        </p:spPr>
        <p:txBody>
          <a:bodyPr wrap="none" rtlCol="0">
            <a:spAutoFit/>
          </a:bodyPr>
          <a:lstStyle/>
          <a:p>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3025" y="21590"/>
            <a:ext cx="5385435" cy="751840"/>
          </a:xfrm>
        </p:spPr>
        <p:txBody>
          <a:bodyPr/>
          <a:lstStyle/>
          <a:p>
            <a:r>
              <a:rPr lang="zh-CN" altLang="en-US" sz="3600" b="1"/>
              <a:t>一、古代非洲文明的概述</a:t>
            </a:r>
          </a:p>
        </p:txBody>
      </p:sp>
      <p:sp>
        <p:nvSpPr>
          <p:cNvPr id="3" name="内容占位符 2"/>
          <p:cNvSpPr>
            <a:spLocks noGrp="1"/>
          </p:cNvSpPr>
          <p:nvPr>
            <p:ph idx="1"/>
          </p:nvPr>
        </p:nvSpPr>
        <p:spPr>
          <a:xfrm>
            <a:off x="142240" y="1770380"/>
            <a:ext cx="11744325" cy="4926965"/>
          </a:xfrm>
        </p:spPr>
        <p:txBody>
          <a:bodyPr>
            <a:noAutofit/>
          </a:bodyPr>
          <a:lstStyle/>
          <a:p>
            <a:pPr marL="0" indent="0">
              <a:buNone/>
            </a:pPr>
            <a:r>
              <a:rPr lang="en-US" altLang="zh-TW"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在非洲国家发展过程中，</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对外贸易扮演了重要角色</a:t>
            </a:r>
            <a:r>
              <a:rPr lang="zh-TW" sz="3200" b="1">
                <a:latin typeface="宋体" panose="02010600030101010101" pitchFamily="2" charset="-122"/>
                <a:ea typeface="宋体" panose="02010600030101010101" pitchFamily="2" charset="-122"/>
                <a:cs typeface="宋体" panose="02010600030101010101" pitchFamily="2" charset="-122"/>
                <a:sym typeface="+mn-ea"/>
              </a:rPr>
              <a:t>。尽管有沙漠的阻隔，西非与北非之间仍有活跃的贸易，主要使用驴和骆驼驮运货物。</a:t>
            </a:r>
          </a:p>
          <a:p>
            <a:pPr marL="0" indent="0">
              <a:buNone/>
            </a:pPr>
            <a:r>
              <a:rPr lang="zh-TW" sz="3200" b="1">
                <a:latin typeface="宋体" panose="02010600030101010101" pitchFamily="2" charset="-122"/>
                <a:ea typeface="宋体" panose="02010600030101010101" pitchFamily="2" charset="-122"/>
                <a:cs typeface="宋体" panose="02010600030101010101" pitchFamily="2" charset="-122"/>
                <a:sym typeface="+mn-ea"/>
              </a:rPr>
              <a:t>    非洲是古代农业一个重要的发生地，西非居民</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班图人</a:t>
            </a:r>
            <a:r>
              <a:rPr lang="zh-TW" sz="3200" b="1">
                <a:latin typeface="宋体" panose="02010600030101010101" pitchFamily="2" charset="-122"/>
                <a:ea typeface="宋体" panose="02010600030101010101" pitchFamily="2" charset="-122"/>
                <a:cs typeface="宋体" panose="02010600030101010101" pitchFamily="2" charset="-122"/>
                <a:sym typeface="+mn-ea"/>
              </a:rPr>
              <a:t>培育出了</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甜高粱、西瓜和棉花</a:t>
            </a:r>
            <a:r>
              <a:rPr lang="zh-TW" sz="3200" b="1">
                <a:latin typeface="宋体" panose="02010600030101010101" pitchFamily="2" charset="-122"/>
                <a:ea typeface="宋体" panose="02010600030101010101" pitchFamily="2" charset="-122"/>
                <a:cs typeface="宋体" panose="02010600030101010101" pitchFamily="2" charset="-122"/>
                <a:sym typeface="+mn-ea"/>
              </a:rPr>
              <a:t>等重要农作物，</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驯养</a:t>
            </a:r>
            <a:r>
              <a:rPr lang="zh-CN" alt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了</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牛, 引进了绵羊和山羊</a:t>
            </a:r>
            <a:r>
              <a:rPr lang="zh-TW" sz="3200" b="1">
                <a:latin typeface="宋体" panose="02010600030101010101" pitchFamily="2" charset="-122"/>
                <a:ea typeface="宋体" panose="02010600030101010101" pitchFamily="2" charset="-122"/>
                <a:cs typeface="宋体" panose="02010600030101010101" pitchFamily="2" charset="-122"/>
                <a:sym typeface="+mn-ea"/>
              </a:rPr>
              <a:t>等，掌握了</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冶铁技术</a:t>
            </a:r>
            <a:r>
              <a:rPr lang="zh-TW" sz="3200" b="1">
                <a:latin typeface="宋体" panose="02010600030101010101" pitchFamily="2" charset="-122"/>
                <a:ea typeface="宋体" panose="02010600030101010101" pitchFamily="2" charset="-122"/>
                <a:cs typeface="宋体" panose="02010600030101010101" pitchFamily="2" charset="-122"/>
                <a:sym typeface="+mn-ea"/>
              </a:rPr>
              <a:t>。班图人的活动区域逐渐扩展到</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撒哈拉沙漠以南地区</a:t>
            </a:r>
            <a:r>
              <a:rPr lang="zh-TW" sz="3200" b="1">
                <a:latin typeface="宋体" panose="02010600030101010101" pitchFamily="2" charset="-122"/>
                <a:ea typeface="宋体" panose="02010600030101010101" pitchFamily="2" charset="-122"/>
                <a:cs typeface="宋体" panose="02010600030101010101" pitchFamily="2" charset="-122"/>
                <a:sym typeface="+mn-ea"/>
              </a:rPr>
              <a:t>，到11世纪，班图人成为当地的主要居民，农业、畜牧业和冶铁技术也传播到非洲大部分地区。</a:t>
            </a:r>
            <a:endParaRPr lang="zh-TW" sz="3200" b="1">
              <a:latin typeface="宋体" pitchFamily="2" charset="-122"/>
              <a:ea typeface="宋体" panose="02010600030101010101" pitchFamily="2" charset="-122"/>
              <a:cs typeface="宋体" panose="02010600030101010101" pitchFamily="2" charset="-122"/>
            </a:endParaRPr>
          </a:p>
          <a:p>
            <a:pPr marL="0" indent="0">
              <a:buNone/>
            </a:pPr>
            <a:r>
              <a:rPr lang="zh-TW" sz="3200" b="1">
                <a:latin typeface="宋体" panose="02010600030101010101" pitchFamily="2" charset="-122"/>
                <a:ea typeface="宋体" panose="02010600030101010101" pitchFamily="2" charset="-122"/>
                <a:cs typeface="宋体" panose="02010600030101010101" pitchFamily="2" charset="-122"/>
                <a:sym typeface="+mn-ea"/>
              </a:rPr>
              <a:t>    公元前后，在今埃塞俄比亚地区兴起了</a:t>
            </a:r>
            <a:r>
              <a:rPr lang="zh-TW" sz="32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阿克苏姆王国</a:t>
            </a:r>
            <a:r>
              <a:rPr lang="zh-TW" sz="3200" b="1">
                <a:latin typeface="宋体" panose="02010600030101010101" pitchFamily="2" charset="-122"/>
                <a:ea typeface="宋体" panose="02010600030101010101" pitchFamily="2" charset="-122"/>
                <a:cs typeface="宋体" panose="02010600030101010101" pitchFamily="2" charset="-122"/>
                <a:sym typeface="+mn-ea"/>
              </a:rPr>
              <a:t>。4世纪，阿克苏姆王国进入鼎盛时期，一度成为地区强国。</a:t>
            </a: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TW" altLang="en-US" sz="3200" b="1">
              <a:latin typeface="宋体" pitchFamily="2" charset="-122"/>
              <a:ea typeface="宋体" panose="02010600030101010101" pitchFamily="2" charset="-122"/>
              <a:cs typeface="宋体" panose="02010600030101010101" pitchFamily="2" charset="-122"/>
            </a:endParaRPr>
          </a:p>
        </p:txBody>
      </p:sp>
      <p:sp>
        <p:nvSpPr>
          <p:cNvPr id="4" name="文本框 3"/>
          <p:cNvSpPr txBox="1"/>
          <p:nvPr/>
        </p:nvSpPr>
        <p:spPr>
          <a:xfrm>
            <a:off x="274320" y="721995"/>
            <a:ext cx="11480165" cy="953135"/>
          </a:xfrm>
          <a:prstGeom prst="rect">
            <a:avLst/>
          </a:prstGeom>
          <a:solidFill>
            <a:srgbClr val="FFFF00"/>
          </a:solidFill>
        </p:spPr>
        <p:txBody>
          <a:bodyPr wrap="square" rtlCol="0">
            <a:spAutoFit/>
          </a:bodyPr>
          <a:lstStyle/>
          <a:p>
            <a:r>
              <a:rPr lang="zh-CN" altLang="en-US" sz="2800" b="1"/>
              <a:t>通过阅读材料，掌握非洲文明兴起的主要方式、人种及生活区域、农作物、牲畜、手工业技术、最先兴起的古国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06520" y="0"/>
            <a:ext cx="4121785" cy="681990"/>
          </a:xfrm>
          <a:solidFill>
            <a:srgbClr val="FF0000"/>
          </a:solidFill>
        </p:spPr>
        <p:txBody>
          <a:bodyPr>
            <a:normAutofit fontScale="90000"/>
          </a:bodyPr>
          <a:lstStyle/>
          <a:p>
            <a:r>
              <a:rPr lang="zh-CN" altLang="en-US" sz="3600" b="1">
                <a:solidFill>
                  <a:schemeClr val="tx1"/>
                </a:solidFill>
                <a:latin typeface="微软雅黑" panose="020b0503020204020204" charset="-122"/>
                <a:ea typeface="微软雅黑" panose="020b0503020204020204" charset="-122"/>
                <a:cs typeface="微软雅黑" panose="020b0503020204020204" charset="-122"/>
              </a:rPr>
              <a:t>二、主要文明</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东非</a:t>
            </a:r>
          </a:p>
        </p:txBody>
      </p:sp>
      <p:sp>
        <p:nvSpPr>
          <p:cNvPr id="3" name="内容占位符 2"/>
          <p:cNvSpPr>
            <a:spLocks noGrp="1"/>
          </p:cNvSpPr>
          <p:nvPr>
            <p:ph idx="1"/>
          </p:nvPr>
        </p:nvSpPr>
        <p:spPr>
          <a:xfrm>
            <a:off x="279400" y="1403985"/>
            <a:ext cx="11606530" cy="3440430"/>
          </a:xfrm>
        </p:spPr>
        <p:txBody>
          <a:bodyPr/>
          <a:lstStyle/>
          <a:p>
            <a:pPr marL="0" indent="0">
              <a:buNone/>
            </a:pPr>
            <a:r>
              <a:rPr lang="en-US" altLang="zh-TW"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由于农业的进步、环印度洋贸易的发展和伊斯兰教的传入</a:t>
            </a:r>
            <a:r>
              <a:rPr lang="zh-TW" sz="3200" b="1" i="1">
                <a:latin typeface="宋体" panose="02010600030101010101" pitchFamily="2" charset="-122"/>
                <a:ea typeface="宋体" panose="02010600030101010101" pitchFamily="2" charset="-122"/>
                <a:cs typeface="宋体" panose="02010600030101010101" pitchFamily="2" charset="-122"/>
                <a:sym typeface="+mn-ea"/>
              </a:rPr>
              <a:t>,</a:t>
            </a:r>
            <a:r>
              <a:rPr lang="zh-TW" sz="3200" b="1">
                <a:latin typeface="宋体" panose="02010600030101010101" pitchFamily="2" charset="-122"/>
                <a:ea typeface="宋体" panose="02010600030101010101" pitchFamily="2" charset="-122"/>
                <a:cs typeface="宋体" panose="02010600030101010101" pitchFamily="2" charset="-122"/>
                <a:sym typeface="+mn-ea"/>
              </a:rPr>
              <a:t>10—15世纪，在东非沿海地区产生</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了</a:t>
            </a:r>
            <a:r>
              <a:rPr lang="zh-TW" sz="3200" b="1">
                <a:latin typeface="宋体" panose="02010600030101010101" pitchFamily="2" charset="-122"/>
                <a:ea typeface="宋体" panose="02010600030101010101" pitchFamily="2" charset="-122"/>
                <a:cs typeface="宋体" panose="02010600030101010101" pitchFamily="2" charset="-122"/>
                <a:sym typeface="+mn-ea"/>
              </a:rPr>
              <a:t>一系列国家, 比较著名的是桑给巴尔、蒙巴萨和摩加迪沙等</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这些国家广泛使用奴隶，经济上以种植瓜果蔬菜的园艺业为主，对外贸易发达，城市繁荣：阿拉伯商人从印度、波斯和中国等地把瓷器、纺织品等各种手工业品输入非洲：作为交换, 当地出口黄金、象牙和奴隶等</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3200" b="1">
              <a:latin typeface="宋体"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custDataLst>
              <p:tags r:id="rId3"/>
            </p:custDataLst>
          </p:nvPr>
        </p:nvPicPr>
        <p:blipFill>
          <a:blip r:embed="rId2"/>
          <a:stretch>
            <a:fillRect/>
          </a:stretch>
        </p:blipFill>
        <p:spPr>
          <a:xfrm>
            <a:off x="5143500" y="8602980"/>
            <a:ext cx="1729740" cy="1051560"/>
          </a:xfrm>
          <a:prstGeom prst="rect">
            <a:avLst/>
          </a:prstGeom>
        </p:spPr>
      </p:pic>
      <p:pic>
        <p:nvPicPr>
          <p:cNvPr id="5" name="图片 4"/>
          <p:cNvPicPr>
            <a:picLocks noChangeAspect="1"/>
          </p:cNvPicPr>
          <p:nvPr>
            <p:custDataLst>
              <p:tags r:id="rId4"/>
            </p:custDataLst>
          </p:nvPr>
        </p:nvPicPr>
        <p:blipFill>
          <a:blip r:embed="rId2"/>
          <a:stretch>
            <a:fillRect/>
          </a:stretch>
        </p:blipFill>
        <p:spPr>
          <a:xfrm>
            <a:off x="5270500" y="8729980"/>
            <a:ext cx="1729740" cy="1051560"/>
          </a:xfrm>
          <a:prstGeom prst="rect">
            <a:avLst/>
          </a:prstGeom>
        </p:spPr>
      </p:pic>
      <p:pic>
        <p:nvPicPr>
          <p:cNvPr id="6" name="图片 5"/>
          <p:cNvPicPr>
            <a:picLocks noChangeAspect="1"/>
          </p:cNvPicPr>
          <p:nvPr>
            <p:custDataLst>
              <p:tags r:id="rId5"/>
            </p:custDataLst>
          </p:nvPr>
        </p:nvPicPr>
        <p:blipFill>
          <a:blip r:embed="rId2"/>
          <a:stretch>
            <a:fillRect/>
          </a:stretch>
        </p:blipFill>
        <p:spPr>
          <a:xfrm>
            <a:off x="5397500" y="8856980"/>
            <a:ext cx="1729740" cy="1051560"/>
          </a:xfrm>
          <a:prstGeom prst="rect">
            <a:avLst/>
          </a:prstGeom>
        </p:spPr>
      </p:pic>
      <p:pic>
        <p:nvPicPr>
          <p:cNvPr id="11" name="图片 10"/>
          <p:cNvPicPr>
            <a:picLocks noChangeAspect="1"/>
          </p:cNvPicPr>
          <p:nvPr>
            <p:custDataLst>
              <p:tags r:id="rId6"/>
            </p:custDataLst>
          </p:nvPr>
        </p:nvPicPr>
        <p:blipFill>
          <a:blip r:embed="rId2"/>
          <a:stretch>
            <a:fillRect/>
          </a:stretch>
        </p:blipFill>
        <p:spPr>
          <a:xfrm>
            <a:off x="5410200" y="7722870"/>
            <a:ext cx="1729740" cy="1051560"/>
          </a:xfrm>
          <a:prstGeom prst="rect">
            <a:avLst/>
          </a:prstGeom>
        </p:spPr>
      </p:pic>
      <p:pic>
        <p:nvPicPr>
          <p:cNvPr id="7" name="图片 6"/>
          <p:cNvPicPr>
            <a:picLocks noChangeAspect="1"/>
          </p:cNvPicPr>
          <p:nvPr>
            <p:custDataLst>
              <p:tags r:id="rId7"/>
            </p:custDataLst>
          </p:nvPr>
        </p:nvPicPr>
        <p:blipFill>
          <a:blip r:embed="rId2"/>
          <a:stretch>
            <a:fillRect/>
          </a:stretch>
        </p:blipFill>
        <p:spPr>
          <a:xfrm>
            <a:off x="5537200" y="7849870"/>
            <a:ext cx="1729740" cy="1051560"/>
          </a:xfrm>
          <a:prstGeom prst="rect">
            <a:avLst/>
          </a:prstGeom>
        </p:spPr>
      </p:pic>
      <p:sp>
        <p:nvSpPr>
          <p:cNvPr id="9" name="矩形 8"/>
          <p:cNvSpPr/>
          <p:nvPr>
            <p:custDataLst>
              <p:tags r:id="rId8"/>
            </p:custDataLst>
          </p:nvPr>
        </p:nvSpPr>
        <p:spPr>
          <a:xfrm>
            <a:off x="3009900" y="9029700"/>
            <a:ext cx="1836420" cy="662940"/>
          </a:xfrm>
          <a:prstGeom prst="rect">
            <a:avLst/>
          </a:prstGeom>
          <a:solidFill>
            <a:srgbClr val="FFFFFF"/>
          </a:solidFill>
        </p:spPr>
        <p:txBody>
          <a:bodyPr lIns="0" tIns="0" rIns="0" bIns="0">
            <a:noAutofit/>
          </a:bodyPr>
          <a:lstStyle/>
          <a:p>
            <a:pPr indent="0">
              <a:lnSpc>
                <a:spcPts val="1320"/>
              </a:lnSpc>
            </a:pPr>
            <a:r>
              <a:rPr lang="en-US" sz="1000">
                <a:solidFill>
                  <a:srgbClr val="CD704F"/>
                </a:solidFill>
                <a:latin typeface="Times New Roman" panose="02020603050405020304"/>
              </a:rPr>
              <a:t>►</a:t>
            </a:r>
            <a:r>
              <a:rPr lang="zh-TW" sz="900">
                <a:solidFill>
                  <a:srgbClr val="CD704F"/>
                </a:solidFill>
                <a:latin typeface="MingLiU" panose="02020509000000000000" charset="-120"/>
                <a:ea typeface="MingLiU" panose="02020509000000000000" charset="-120"/>
              </a:rPr>
              <a:t>中</a:t>
            </a:r>
            <a:r>
              <a:rPr lang="zh-TW" sz="900">
                <a:latin typeface="MingLiU" panose="02020509000000000000" charset="-120"/>
                <a:ea typeface="MingLiU" panose="02020509000000000000" charset="-120"/>
              </a:rPr>
              <a:t>国瓷器</a:t>
            </a:r>
          </a:p>
          <a:p>
            <a:pPr indent="241300" algn="just">
              <a:lnSpc>
                <a:spcPts val="1320"/>
              </a:lnSpc>
            </a:pPr>
            <a:r>
              <a:rPr lang="zh-TW" sz="900">
                <a:latin typeface="MingLiU" panose="02020509000000000000" charset="-120"/>
                <a:ea typeface="MingLiU" panose="02020509000000000000" charset="-120"/>
              </a:rPr>
              <a:t>这件瓷器发现于今坦桑尼亚的 达累斯萨拉姆的一座陵墓中，原产 于</a:t>
            </a:r>
            <a:r>
              <a:rPr lang="zh-TW" sz="800">
                <a:latin typeface="Arial"/>
                <a:ea typeface="Arial"/>
              </a:rPr>
              <a:t>15</a:t>
            </a:r>
            <a:r>
              <a:rPr lang="zh-TW" sz="900">
                <a:latin typeface="MingLiU" panose="02020509000000000000" charset="-120"/>
                <a:ea typeface="MingLiU" panose="02020509000000000000" charset="-120"/>
              </a:rPr>
              <a:t>世纪左右的中国</a:t>
            </a:r>
          </a:p>
        </p:txBody>
      </p:sp>
      <p:sp>
        <p:nvSpPr>
          <p:cNvPr id="12" name="文本框 11"/>
          <p:cNvSpPr txBox="1"/>
          <p:nvPr/>
        </p:nvSpPr>
        <p:spPr>
          <a:xfrm>
            <a:off x="0" y="681990"/>
            <a:ext cx="5552440" cy="521970"/>
          </a:xfrm>
          <a:prstGeom prst="rect">
            <a:avLst/>
          </a:prstGeom>
          <a:solidFill>
            <a:srgbClr val="FFFF00"/>
          </a:solidFill>
        </p:spPr>
        <p:txBody>
          <a:bodyPr wrap="square" rtlCol="0">
            <a:spAutoFit/>
          </a:bodyPr>
          <a:lstStyle/>
          <a:p>
            <a:r>
              <a:rPr lang="zh-CN" altLang="en-US" sz="2800" b="1"/>
              <a:t>阅读材料，填写表格</a:t>
            </a:r>
          </a:p>
        </p:txBody>
      </p:sp>
      <p:graphicFrame>
        <p:nvGraphicFramePr>
          <p:cNvPr id="13" name="表格 12"/>
          <p:cNvGraphicFramePr>
            <a:graphicFrameLocks noGrp="1"/>
          </p:cNvGraphicFramePr>
          <p:nvPr>
            <p:custDataLst>
              <p:tags r:id="rId9"/>
            </p:custDataLst>
          </p:nvPr>
        </p:nvGraphicFramePr>
        <p:xfrm>
          <a:off x="94615" y="4730115"/>
          <a:ext cx="12036425" cy="2056765"/>
        </p:xfrm>
        <a:graphic>
          <a:graphicData uri="http://schemas.openxmlformats.org/drawingml/2006/table">
            <a:tbl>
              <a:tblPr firstRow="1" bandRow="1">
                <a:tableStyleId>{5C22544A-7EE6-4342-B048-85BDC9FD1C3A}</a:tableStyleId>
              </a:tblPr>
              <a:tblGrid>
                <a:gridCol w="1403985"/>
                <a:gridCol w="2003425"/>
                <a:gridCol w="1437005"/>
                <a:gridCol w="1805940"/>
                <a:gridCol w="5386070"/>
              </a:tblGrid>
              <a:tr h="518160">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区域</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时间</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国家形态</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社会特征</a:t>
                      </a:r>
                    </a:p>
                  </a:txBody>
                  <a:tcPr marL="121920" marR="121920" anchor="ctr" anchorCtr="1"/>
                </a:tc>
              </a:tr>
              <a:tr h="855345">
                <a:tc rowSpan="2">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sz="2800" b="1" smtClean="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rowSpan="2">
                  <a:txBody>
                    <a:bodyPr vert="horz" wrap="square"/>
                    <a:lstStyle/>
                    <a:p>
                      <a:endParaRPr lang="zh-CN" altLang="en-US" sz="2800">
                        <a:solidFill>
                          <a:schemeClr val="tx1"/>
                        </a:solidFill>
                      </a:endParaRPr>
                    </a:p>
                  </a:txBody>
                  <a:tcPr marL="121920" marR="121920" anchor="ctr" anchorCtr="1"/>
                </a:tc>
              </a:tr>
              <a:tr h="683260">
                <a:tc vMerge="1">
                  <a:txBody>
                    <a:bodyPr vert="horz" wrap="square"/>
                    <a:lstStyle/>
                    <a:p>
                      <a:endParaRPr/>
                    </a:p>
                  </a:txBody>
                  <a:tcPr/>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vMerge="1">
                  <a:txBody>
                    <a:bodyPr vert="horz" wrap="square"/>
                    <a:lstStyle/>
                    <a:p>
                      <a:endParaRPr/>
                    </a:p>
                  </a:txBody>
                  <a:tcPr marL="121920" marR="121920" anchor="ctr" anchorCtr="1"/>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ox(in)">
                                      <p:cBhvr>
                                        <p:cTn id="17" dur="20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ox(in)">
                                      <p:cBhvr>
                                        <p:cTn id="22" dur="2000"/>
                                        <p:tgtEl>
                                          <p:spTgt spid="3">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1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custDataLst>
              <p:tags r:id="rId2"/>
            </p:custDataLst>
          </p:nvPr>
        </p:nvGraphicFramePr>
        <p:xfrm>
          <a:off x="77470" y="92710"/>
          <a:ext cx="11751945" cy="5860415"/>
        </p:xfrm>
        <a:graphic>
          <a:graphicData uri="http://schemas.openxmlformats.org/drawingml/2006/table">
            <a:tbl>
              <a:tblPr firstRow="1" bandRow="1">
                <a:tableStyleId>{5C22544A-7EE6-4342-B048-85BDC9FD1C3A}</a:tableStyleId>
              </a:tblPr>
              <a:tblGrid>
                <a:gridCol w="1370965"/>
                <a:gridCol w="1955800"/>
                <a:gridCol w="1402715"/>
                <a:gridCol w="1763395"/>
                <a:gridCol w="5259070"/>
              </a:tblGrid>
              <a:tr h="1220470">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t>区域</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t>国家</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t>时间</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t>国家形态</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t>社会特征</a:t>
                      </a:r>
                    </a:p>
                  </a:txBody>
                  <a:tcPr marL="121920" marR="121920" anchor="ctr" anchorCtr="1"/>
                </a:tc>
              </a:tr>
              <a:tr h="2579370">
                <a:tc rowSpan="2">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b="1" smtClean="0">
                          <a:solidFill>
                            <a:srgbClr val="0070C0"/>
                          </a:solidFill>
                        </a:rPr>
                        <a:t>东非</a:t>
                      </a:r>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rowSpan="2">
                  <a:txBody>
                    <a:bodyPr vert="horz" wrap="square"/>
                    <a:lstStyle/>
                    <a:p>
                      <a:endParaRPr lang="zh-CN" altLang="en-US" sz="2800"/>
                    </a:p>
                  </a:txBody>
                  <a:tcPr marL="121920" marR="121920" anchor="ctr" anchorCtr="1"/>
                </a:tc>
              </a:tr>
              <a:tr h="2060575">
                <a:tc vMerge="1">
                  <a:txBody>
                    <a:bodyPr vert="horz" wrap="square"/>
                    <a:lstStyle/>
                    <a:p>
                      <a:endParaRPr/>
                    </a:p>
                  </a:txBody>
                  <a:tcPr/>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vMerge="1">
                  <a:txBody>
                    <a:bodyPr vert="horz" wrap="square"/>
                    <a:lstStyle/>
                    <a:p>
                      <a:endParaRPr/>
                    </a:p>
                  </a:txBody>
                  <a:tcPr marL="121920" marR="121920" anchor="ctr" anchorCtr="1"/>
                </a:tc>
              </a:tr>
            </a:tbl>
          </a:graphicData>
        </a:graphic>
      </p:graphicFrame>
      <p:sp>
        <p:nvSpPr>
          <p:cNvPr id="4" name="TextBox 3"/>
          <p:cNvSpPr txBox="1"/>
          <p:nvPr/>
        </p:nvSpPr>
        <p:spPr>
          <a:xfrm>
            <a:off x="1567153" y="2582850"/>
            <a:ext cx="2688299" cy="652486"/>
          </a:xfrm>
          <a:prstGeom prst="rect">
            <a:avLst/>
          </a:prstGeom>
          <a:noFill/>
        </p:spPr>
        <p:txBody>
          <a:bodyPr wrap="square" rtlCol="0">
            <a:spAutoFit/>
          </a:bodyPr>
          <a:lstStyle/>
          <a:p>
            <a:pPr>
              <a:lnSpc>
                <a:spcPct val="130000"/>
              </a:lnSpc>
            </a:pPr>
            <a:r>
              <a:rPr lang="zh-CN" altLang="en-US" sz="2800" b="1" smtClean="0">
                <a:solidFill>
                  <a:schemeClr val="tx1"/>
                </a:solidFill>
              </a:rPr>
              <a:t>阿克苏姆</a:t>
            </a:r>
          </a:p>
        </p:txBody>
      </p:sp>
      <p:sp>
        <p:nvSpPr>
          <p:cNvPr id="5" name="TextBox 4"/>
          <p:cNvSpPr txBox="1"/>
          <p:nvPr/>
        </p:nvSpPr>
        <p:spPr>
          <a:xfrm>
            <a:off x="1640205" y="4002405"/>
            <a:ext cx="1820545" cy="1770380"/>
          </a:xfrm>
          <a:prstGeom prst="rect">
            <a:avLst/>
          </a:prstGeom>
          <a:noFill/>
        </p:spPr>
        <p:txBody>
          <a:bodyPr wrap="square" rtlCol="0">
            <a:spAutoFit/>
          </a:bodyPr>
          <a:lstStyle/>
          <a:p>
            <a:pPr>
              <a:lnSpc>
                <a:spcPct val="130000"/>
              </a:lnSpc>
            </a:pPr>
            <a:r>
              <a:rPr lang="zh-TW" sz="2800" b="1">
                <a:latin typeface="宋体" panose="02010600030101010101" pitchFamily="2" charset="-122"/>
                <a:ea typeface="宋体" panose="02010600030101010101" pitchFamily="2" charset="-122"/>
                <a:cs typeface="宋体" panose="02010600030101010101" pitchFamily="2" charset="-122"/>
                <a:sym typeface="+mn-ea"/>
              </a:rPr>
              <a:t>桑给巴尔</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蒙巴萨和摩加迪沙</a:t>
            </a:r>
            <a:endParaRPr lang="zh-CN" altLang="zh-TW" sz="2800" b="1">
              <a:solidFill>
                <a:srgbClr val="FF0000"/>
              </a:solidFill>
              <a:latin typeface="宋体" pitchFamily="2" charset="-122"/>
              <a:ea typeface="宋体" panose="02010600030101010101" pitchFamily="2" charset="-122"/>
              <a:cs typeface="宋体" panose="02010600030101010101" pitchFamily="2" charset="-122"/>
              <a:sym typeface="+mn-ea"/>
            </a:endParaRPr>
          </a:p>
        </p:txBody>
      </p:sp>
      <p:sp>
        <p:nvSpPr>
          <p:cNvPr id="8" name="TextBox 7"/>
          <p:cNvSpPr txBox="1"/>
          <p:nvPr/>
        </p:nvSpPr>
        <p:spPr>
          <a:xfrm>
            <a:off x="3460740" y="2333928"/>
            <a:ext cx="2208245" cy="650875"/>
          </a:xfrm>
          <a:prstGeom prst="rect">
            <a:avLst/>
          </a:prstGeom>
          <a:noFill/>
        </p:spPr>
        <p:txBody>
          <a:bodyPr wrap="square" rtlCol="0">
            <a:spAutoFit/>
          </a:bodyPr>
          <a:lstStyle/>
          <a:p>
            <a:pPr>
              <a:lnSpc>
                <a:spcPct val="130000"/>
              </a:lnSpc>
            </a:pPr>
            <a:r>
              <a:rPr lang="en-US" altLang="zh-CN" sz="2800" b="1" smtClean="0">
                <a:solidFill>
                  <a:srgbClr val="0070C0"/>
                </a:solidFill>
              </a:rPr>
              <a:t>4C</a:t>
            </a:r>
            <a:endParaRPr lang="en-US" altLang="zh-CN" sz="2800" b="1">
              <a:solidFill>
                <a:srgbClr val="0070C0"/>
              </a:solidFill>
            </a:endParaRPr>
          </a:p>
        </p:txBody>
      </p:sp>
      <p:sp>
        <p:nvSpPr>
          <p:cNvPr id="9" name="TextBox 8"/>
          <p:cNvSpPr txBox="1"/>
          <p:nvPr/>
        </p:nvSpPr>
        <p:spPr>
          <a:xfrm>
            <a:off x="3460750" y="4766945"/>
            <a:ext cx="1263650" cy="650875"/>
          </a:xfrm>
          <a:prstGeom prst="rect">
            <a:avLst/>
          </a:prstGeom>
          <a:noFill/>
        </p:spPr>
        <p:txBody>
          <a:bodyPr wrap="square" rtlCol="0">
            <a:spAutoFit/>
          </a:bodyPr>
          <a:lstStyle/>
          <a:p>
            <a:pPr>
              <a:lnSpc>
                <a:spcPct val="130000"/>
              </a:lnSpc>
            </a:pPr>
            <a:r>
              <a:rPr lang="en-US" altLang="zh-CN" sz="2800" b="1" smtClean="0">
                <a:solidFill>
                  <a:srgbClr val="FF0000"/>
                </a:solidFill>
              </a:rPr>
              <a:t>10-15C</a:t>
            </a:r>
            <a:endParaRPr lang="zh-CN" altLang="en-US" sz="2800" b="1">
              <a:solidFill>
                <a:srgbClr val="FF0000"/>
              </a:solidFill>
            </a:endParaRPr>
          </a:p>
        </p:txBody>
      </p:sp>
      <p:sp>
        <p:nvSpPr>
          <p:cNvPr id="12" name="TextBox 11"/>
          <p:cNvSpPr txBox="1"/>
          <p:nvPr/>
        </p:nvSpPr>
        <p:spPr>
          <a:xfrm>
            <a:off x="4724400" y="1886585"/>
            <a:ext cx="1942465" cy="1210945"/>
          </a:xfrm>
          <a:prstGeom prst="rect">
            <a:avLst/>
          </a:prstGeom>
          <a:noFill/>
        </p:spPr>
        <p:txBody>
          <a:bodyPr wrap="square" rtlCol="0">
            <a:spAutoFit/>
          </a:bodyPr>
          <a:lstStyle/>
          <a:p>
            <a:pPr>
              <a:lnSpc>
                <a:spcPct val="130000"/>
              </a:lnSpc>
            </a:pPr>
            <a:r>
              <a:rPr lang="zh-CN" altLang="en-US" sz="2800" b="1" smtClean="0">
                <a:solidFill>
                  <a:srgbClr val="0070C0"/>
                </a:solidFill>
              </a:rPr>
              <a:t>地域广大的王国</a:t>
            </a:r>
            <a:endParaRPr lang="zh-CN" altLang="en-US" sz="2800" b="1">
              <a:solidFill>
                <a:srgbClr val="0070C0"/>
              </a:solidFill>
            </a:endParaRPr>
          </a:p>
        </p:txBody>
      </p:sp>
      <p:sp>
        <p:nvSpPr>
          <p:cNvPr id="13" name="TextBox 12"/>
          <p:cNvSpPr txBox="1"/>
          <p:nvPr/>
        </p:nvSpPr>
        <p:spPr>
          <a:xfrm>
            <a:off x="6666865" y="1216025"/>
            <a:ext cx="5330190" cy="3449955"/>
          </a:xfrm>
          <a:prstGeom prst="rect">
            <a:avLst/>
          </a:prstGeom>
          <a:noFill/>
        </p:spPr>
        <p:txBody>
          <a:bodyPr wrap="square" rtlCol="0">
            <a:spAutoFit/>
          </a:bodyPr>
          <a:lstStyle/>
          <a:p>
            <a:pPr>
              <a:lnSpc>
                <a:spcPct val="130000"/>
              </a:lnSpc>
            </a:pPr>
            <a:r>
              <a:rPr lang="zh-TW" sz="2800" b="1">
                <a:latin typeface="宋体" panose="02010600030101010101" pitchFamily="2" charset="-122"/>
                <a:ea typeface="宋体" panose="02010600030101010101" pitchFamily="2" charset="-122"/>
                <a:cs typeface="宋体" panose="02010600030101010101" pitchFamily="2" charset="-122"/>
                <a:sym typeface="+mn-ea"/>
              </a:rPr>
              <a:t>广泛使用奴隶</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a:lnSpc>
                <a:spcPct val="130000"/>
              </a:lnSpc>
            </a:pPr>
            <a:r>
              <a:rPr lang="zh-TW" sz="2800" b="1">
                <a:latin typeface="宋体" panose="02010600030101010101" pitchFamily="2" charset="-122"/>
                <a:ea typeface="宋体" panose="02010600030101010101" pitchFamily="2" charset="-122"/>
                <a:cs typeface="宋体" panose="02010600030101010101" pitchFamily="2" charset="-122"/>
                <a:sym typeface="+mn-ea"/>
              </a:rPr>
              <a:t>以园艺业为</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瓜果蔬菜</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p>
          <a:p>
            <a:pPr>
              <a:lnSpc>
                <a:spcPct val="130000"/>
              </a:lnSpc>
            </a:pPr>
            <a:r>
              <a:rPr lang="zh-TW" sz="2800" b="1">
                <a:latin typeface="宋体" panose="02010600030101010101" pitchFamily="2" charset="-122"/>
                <a:ea typeface="宋体" panose="02010600030101010101" pitchFamily="2" charset="-122"/>
                <a:cs typeface="宋体" panose="02010600030101010101" pitchFamily="2" charset="-122"/>
                <a:sym typeface="+mn-ea"/>
              </a:rPr>
              <a:t>对外贸易发达</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输入</a:t>
            </a:r>
            <a:r>
              <a:rPr lang="zh-TW" sz="2800" b="1">
                <a:latin typeface="宋体" panose="02010600030101010101" pitchFamily="2" charset="-122"/>
                <a:ea typeface="宋体" panose="02010600030101010101" pitchFamily="2" charset="-122"/>
                <a:cs typeface="宋体" panose="02010600030101010101" pitchFamily="2" charset="-122"/>
                <a:sym typeface="+mn-ea"/>
              </a:rPr>
              <a:t>印度、波斯和中国等地</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的</a:t>
            </a:r>
            <a:r>
              <a:rPr lang="zh-TW" sz="2800" b="1">
                <a:latin typeface="宋体" panose="02010600030101010101" pitchFamily="2" charset="-122"/>
                <a:ea typeface="宋体" panose="02010600030101010101" pitchFamily="2" charset="-122"/>
                <a:cs typeface="宋体" panose="02010600030101010101" pitchFamily="2" charset="-122"/>
                <a:sym typeface="+mn-ea"/>
              </a:rPr>
              <a:t>瓷器、纺织品</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，出口</a:t>
            </a:r>
            <a:r>
              <a:rPr lang="zh-TW" sz="2800" b="1">
                <a:latin typeface="宋体" panose="02010600030101010101" pitchFamily="2" charset="-122"/>
                <a:ea typeface="宋体" panose="02010600030101010101" pitchFamily="2" charset="-122"/>
                <a:cs typeface="宋体" panose="02010600030101010101" pitchFamily="2" charset="-122"/>
                <a:sym typeface="+mn-ea"/>
              </a:rPr>
              <a:t>黄金、象牙和奴隶</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p>
          <a:p>
            <a:pPr>
              <a:lnSpc>
                <a:spcPct val="130000"/>
              </a:lnSpc>
            </a:pPr>
            <a:r>
              <a:rPr lang="zh-TW" sz="2800" b="1">
                <a:latin typeface="宋体" panose="02010600030101010101" pitchFamily="2" charset="-122"/>
                <a:ea typeface="宋体" panose="02010600030101010101" pitchFamily="2" charset="-122"/>
                <a:cs typeface="宋体" panose="02010600030101010101" pitchFamily="2" charset="-122"/>
                <a:sym typeface="+mn-ea"/>
              </a:rPr>
              <a:t>城市繁荣</a:t>
            </a:r>
            <a:endParaRPr lang="zh-CN" altLang="en-US" sz="2800" b="1">
              <a:solidFill>
                <a:srgbClr val="0070C0"/>
              </a:solidFill>
            </a:endParaRPr>
          </a:p>
        </p:txBody>
      </p:sp>
      <p:sp>
        <p:nvSpPr>
          <p:cNvPr id="14" name="TextBox 13"/>
          <p:cNvSpPr txBox="1"/>
          <p:nvPr/>
        </p:nvSpPr>
        <p:spPr>
          <a:xfrm>
            <a:off x="4724400" y="4766945"/>
            <a:ext cx="1650365" cy="650875"/>
          </a:xfrm>
          <a:prstGeom prst="rect">
            <a:avLst/>
          </a:prstGeom>
          <a:noFill/>
        </p:spPr>
        <p:txBody>
          <a:bodyPr wrap="square" rtlCol="0">
            <a:spAutoFit/>
          </a:bodyPr>
          <a:lstStyle/>
          <a:p>
            <a:pPr>
              <a:lnSpc>
                <a:spcPct val="130000"/>
              </a:lnSpc>
            </a:pPr>
            <a:r>
              <a:rPr lang="zh-CN" altLang="en-US" sz="2800" b="1" smtClean="0">
                <a:solidFill>
                  <a:srgbClr val="FF0000"/>
                </a:solidFill>
              </a:rPr>
              <a:t>城市国家</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3" grpId="0"/>
      <p:bldP spid="1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24460" y="5441315"/>
            <a:ext cx="4149090" cy="1115060"/>
          </a:xfrm>
          <a:solidFill>
            <a:srgbClr val="92D050"/>
          </a:solidFill>
        </p:spPr>
        <p:txBody>
          <a:bodyPr>
            <a:normAutofit fontScale="90000"/>
          </a:bodyPr>
          <a:lstStyle/>
          <a:p>
            <a:pPr algn="l"/>
            <a:r>
              <a:rPr lang="zh-CN" altLang="en-US" sz="24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基督教</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作家马尼：</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中国</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、罗马、波斯、阿克苏姆，是</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世纪时世界四大强国。</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p:txBody>
      </p:sp>
      <p:pic>
        <p:nvPicPr>
          <p:cNvPr id="11266" name="图片 1"/>
          <p:cNvPicPr>
            <a:picLocks noGrp="1" noChangeAspect="1" noChangeArrowheads="1"/>
          </p:cNvPicPr>
          <p:nvPr>
            <p:ph idx="1"/>
          </p:nvPr>
        </p:nvPicPr>
        <p:blipFill>
          <a:blip r:embed="rId2"/>
          <a:srcRect l="3249" t="12564" r="6131"/>
          <a:stretch>
            <a:fillRect/>
          </a:stretch>
        </p:blipFill>
        <p:spPr bwMode="auto">
          <a:xfrm>
            <a:off x="4730750" y="503555"/>
            <a:ext cx="2546985" cy="3444240"/>
          </a:xfrm>
          <a:prstGeom prst="rect">
            <a:avLst/>
          </a:prstGeom>
          <a:noFill/>
          <a:ln w="9525">
            <a:noFill/>
            <a:miter lim="800000"/>
          </a:ln>
        </p:spPr>
      </p:pic>
      <p:pic>
        <p:nvPicPr>
          <p:cNvPr id="4" name="图片 3" descr="阿克苏姆王国地图"/>
          <p:cNvPicPr>
            <a:picLocks noChangeAspect="1"/>
          </p:cNvPicPr>
          <p:nvPr/>
        </p:nvPicPr>
        <p:blipFill>
          <a:blip r:embed="rId3"/>
          <a:stretch>
            <a:fillRect/>
          </a:stretch>
        </p:blipFill>
        <p:spPr>
          <a:xfrm>
            <a:off x="124460" y="152400"/>
            <a:ext cx="4052570" cy="5093335"/>
          </a:xfrm>
          <a:prstGeom prst="rect">
            <a:avLst/>
          </a:prstGeom>
        </p:spPr>
      </p:pic>
      <p:sp>
        <p:nvSpPr>
          <p:cNvPr id="9" name="椭圆 8"/>
          <p:cNvSpPr/>
          <p:nvPr/>
        </p:nvSpPr>
        <p:spPr>
          <a:xfrm>
            <a:off x="1450975" y="2851150"/>
            <a:ext cx="1626235" cy="150114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文本框 7"/>
          <p:cNvSpPr txBox="1"/>
          <p:nvPr/>
        </p:nvSpPr>
        <p:spPr>
          <a:xfrm>
            <a:off x="7734935" y="380365"/>
            <a:ext cx="4226560" cy="5262245"/>
          </a:xfrm>
          <a:prstGeom prst="rect">
            <a:avLst/>
          </a:prstGeom>
          <a:solidFill>
            <a:srgbClr val="92D050"/>
          </a:solidFill>
        </p:spPr>
        <p:txBody>
          <a:bodyPr wrap="square" rtlCol="0">
            <a:spAutoFit/>
          </a:bodyPr>
          <a:lstStyle/>
          <a:p>
            <a:pPr indent="0" algn="l" fontAlgn="auto">
              <a:lnSpc>
                <a:spcPct val="100000"/>
              </a:lnSpc>
            </a:pPr>
            <a:r>
              <a:rPr lang="zh-CN" altLang="zh-TW" sz="2400" b="1">
                <a:latin typeface="宋体" panose="02010600030101010101" pitchFamily="2" charset="-122"/>
                <a:ea typeface="宋体" panose="02010600030101010101" pitchFamily="2" charset="-122"/>
                <a:cs typeface="宋体" panose="02010600030101010101" pitchFamily="2" charset="-122"/>
                <a:sym typeface="+mn-ea"/>
              </a:rPr>
              <a:t>史料阅读</a:t>
            </a:r>
            <a:endParaRPr lang="zh-TW" sz="2400" b="1">
              <a:latin typeface="宋体" pitchFamily="2" charset="-122"/>
              <a:ea typeface="宋体" panose="02010600030101010101" pitchFamily="2" charset="-122"/>
              <a:cs typeface="宋体" panose="02010600030101010101" pitchFamily="2" charset="-122"/>
              <a:sym typeface="+mn-ea"/>
            </a:endParaRPr>
          </a:p>
          <a:p>
            <a:pPr indent="0" algn="l" fontAlgn="auto">
              <a:lnSpc>
                <a:spcPct val="10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    14世纪，摩洛哥旅行家伊本</a:t>
            </a:r>
            <a:r>
              <a:rPr lang="en-US"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白图泰对摩加迪沙有如下描绘：</a:t>
            </a:r>
            <a:endParaRPr lang="zh-TW" sz="2400" b="1">
              <a:latin typeface="宋体" pitchFamily="2" charset="-122"/>
              <a:ea typeface="宋体" panose="02010600030101010101" pitchFamily="2" charset="-122"/>
              <a:cs typeface="宋体" panose="02010600030101010101" pitchFamily="2" charset="-122"/>
            </a:endParaRPr>
          </a:p>
          <a:p>
            <a:pPr indent="0" algn="l" fontAlgn="auto">
              <a:lnSpc>
                <a:spcPct val="10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    （摩加迪沙）是一座极大的城池</a:t>
            </a:r>
            <a:r>
              <a:rPr lang="en-US"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当地人有许多骆驼，每日屠宰数百峰</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他们有许多绵羊</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他们是-些强悍的商人。当地出产的布匹，以摩加迪沙布出名，是无上珍品，运销埃及等地</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endParaRPr lang="zh-TW" sz="2400" b="1">
              <a:latin typeface="宋体" panose="02010600030101010101" pitchFamily="2" charset="-122"/>
              <a:ea typeface="宋体" panose="02010600030101010101" pitchFamily="2" charset="-122"/>
              <a:cs typeface="宋体" panose="02010600030101010101" pitchFamily="2" charset="-122"/>
            </a:endParaRPr>
          </a:p>
          <a:p>
            <a:pPr indent="0" algn="l" fontAlgn="auto">
              <a:lnSpc>
                <a:spcPct val="100000"/>
              </a:lnSpc>
            </a:pPr>
            <a:r>
              <a:rPr lang="en-US" altLang="zh-TW" sz="2400" b="1">
                <a:latin typeface="宋体" panose="02010600030101010101" pitchFamily="2" charset="-122"/>
                <a:ea typeface="宋体" panose="02010600030101010101" pitchFamily="2" charset="-122"/>
                <a:cs typeface="宋体" panose="02010600030101010101" pitchFamily="2" charset="-122"/>
                <a:sym typeface="+mn-ea"/>
              </a:rPr>
              <a:t>    ——[</a:t>
            </a:r>
            <a:r>
              <a:rPr lang="zh-TW" sz="2400" b="1">
                <a:latin typeface="宋体" panose="02010600030101010101" pitchFamily="2" charset="-122"/>
                <a:ea typeface="宋体" panose="02010600030101010101" pitchFamily="2" charset="-122"/>
                <a:cs typeface="宋体" panose="02010600030101010101" pitchFamily="2" charset="-122"/>
                <a:sym typeface="+mn-ea"/>
              </a:rPr>
              <a:t>摩洛哥］伊本•白 图泰著，马金鹏译《伊本•白 图泰游记》</a:t>
            </a:r>
            <a:endParaRPr lang="zh-CN" altLang="en-US" sz="24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126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35" y="681990"/>
            <a:ext cx="11225530" cy="501015"/>
          </a:xfrm>
          <a:solidFill>
            <a:srgbClr val="FFFF00"/>
          </a:solidFill>
        </p:spPr>
        <p:txBody>
          <a:bodyPr>
            <a:normAutofit fontScale="90000"/>
          </a:bodyPr>
          <a:lstStyle/>
          <a:p>
            <a:r>
              <a:rPr lang="zh-CN" altLang="en-US" sz="3110" b="1">
                <a:sym typeface="+mn-ea"/>
              </a:rPr>
              <a:t>阅读材料，填写表格（包括区域、国家、时间、国家形态、社会特征）</a:t>
            </a:r>
          </a:p>
        </p:txBody>
      </p:sp>
      <p:sp>
        <p:nvSpPr>
          <p:cNvPr id="4" name="标题 1"/>
          <p:cNvSpPr>
            <a:spLocks noGrp="1"/>
          </p:cNvSpPr>
          <p:nvPr/>
        </p:nvSpPr>
        <p:spPr>
          <a:xfrm>
            <a:off x="4163695" y="0"/>
            <a:ext cx="3864610" cy="681990"/>
          </a:xfrm>
          <a:prstGeom prst="rect">
            <a:avLst/>
          </a:prstGeom>
          <a:solidFill>
            <a:srgbClr val="FF0000"/>
          </a:solidFill>
        </p:spPr>
        <p:txBody>
          <a:bodyPr vert="horz" lIns="91440" tIns="45720" rIns="91440" bIns="45720" rtlCol="0" anchor="ctr">
            <a:normAutofit fontScale="8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solidFill>
                  <a:schemeClr val="tx1"/>
                </a:solidFill>
                <a:latin typeface="微软雅黑" panose="020b0503020204020204" charset="-122"/>
                <a:ea typeface="微软雅黑" panose="020b0503020204020204" charset="-122"/>
                <a:cs typeface="微软雅黑" panose="020b0503020204020204" charset="-122"/>
              </a:rPr>
              <a:t>二、主要文明</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西非</a:t>
            </a:r>
          </a:p>
        </p:txBody>
      </p:sp>
      <p:sp>
        <p:nvSpPr>
          <p:cNvPr id="5" name="文本框 4"/>
          <p:cNvSpPr txBox="1"/>
          <p:nvPr/>
        </p:nvSpPr>
        <p:spPr>
          <a:xfrm>
            <a:off x="128905" y="1289685"/>
            <a:ext cx="11934190" cy="5507990"/>
          </a:xfrm>
          <a:prstGeom prst="rect">
            <a:avLst/>
          </a:prstGeom>
          <a:noFill/>
        </p:spPr>
        <p:txBody>
          <a:bodyPr wrap="square" rtlCol="0">
            <a:spAutoFit/>
          </a:bodyPr>
          <a:lstStyle/>
          <a:p>
            <a:pPr indent="0" algn="just" fontAlgn="auto">
              <a:lnSpc>
                <a:spcPts val="3840"/>
              </a:lnSpc>
            </a:pPr>
            <a:r>
              <a:rPr lang="en-US" altLang="zh-TW" sz="2800" b="1">
                <a:latin typeface="宋体" panose="02010600030101010101" pitchFamily="2" charset="-122"/>
                <a:ea typeface="宋体" panose="02010600030101010101" pitchFamily="2" charset="-122"/>
                <a:cs typeface="宋体" panose="02010600030101010101" pitchFamily="2" charset="-122"/>
                <a:sym typeface="+mn-ea"/>
              </a:rPr>
              <a:t>    </a:t>
            </a:r>
            <a:r>
              <a:rPr lang="zh-TW" sz="2800" b="1">
                <a:latin typeface="宋体" panose="02010600030101010101" pitchFamily="2" charset="-122"/>
                <a:ea typeface="宋体" panose="02010600030101010101" pitchFamily="2" charset="-122"/>
                <a:cs typeface="宋体" panose="02010600030101010101" pitchFamily="2" charset="-122"/>
                <a:sym typeface="+mn-ea"/>
              </a:rPr>
              <a:t>在西非，8—15世纪，加纳、马里和桑海等国家先后兴</a:t>
            </a:r>
            <a:r>
              <a:rPr lang="zh-CN" sz="2800" b="1">
                <a:latin typeface="宋体" panose="02010600030101010101" pitchFamily="2" charset="-122"/>
                <a:ea typeface="宋体" panose="02010600030101010101" pitchFamily="2" charset="-122"/>
                <a:cs typeface="宋体" panose="02010600030101010101" pitchFamily="2" charset="-122"/>
                <a:sym typeface="+mn-ea"/>
              </a:rPr>
              <a:t>起。</a:t>
            </a:r>
            <a:r>
              <a:rPr lang="zh-TW" sz="2800" b="1">
                <a:latin typeface="宋体" panose="02010600030101010101" pitchFamily="2" charset="-122"/>
                <a:ea typeface="宋体" panose="02010600030101010101" pitchFamily="2" charset="-122"/>
                <a:cs typeface="宋体" panose="02010600030101010101" pitchFamily="2" charset="-122"/>
                <a:sym typeface="+mn-ea"/>
              </a:rPr>
              <a:t>这些国家拥有丰富的黄金资源，控制着穿越撒哈拉沙漠的商路和黄金交易，极其富有。它们也出口象牙和奴隶，买进马、布匹和盐</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indent="0" algn="just" fontAlgn="auto">
              <a:lnSpc>
                <a:spcPts val="3840"/>
              </a:lnSpc>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    </a:t>
            </a:r>
            <a:r>
              <a:rPr lang="zh-TW" sz="2800" b="1">
                <a:latin typeface="宋体" panose="02010600030101010101" pitchFamily="2" charset="-122"/>
                <a:ea typeface="宋体" panose="02010600030101010101" pitchFamily="2" charset="-122"/>
                <a:cs typeface="宋体" panose="02010600030101010101" pitchFamily="2" charset="-122"/>
                <a:sym typeface="+mn-ea"/>
              </a:rPr>
              <a:t>马里征服加纳后，进一步扩张，逐步把塞内加尔河和尼日尔河流域纳入版图，成为西非最强大的国家</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马里继承并扩大了加纳的贸易，城市和文化相当繁荣。廷巴克图成为西非重要的文化中心，不少学者来此讲学和访问</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endParaRPr lang="zh-TW" sz="2800" b="1">
              <a:latin typeface="宋体" pitchFamily="2" charset="-122"/>
              <a:ea typeface="宋体" panose="02010600030101010101" pitchFamily="2" charset="-122"/>
              <a:cs typeface="宋体" panose="02010600030101010101" pitchFamily="2" charset="-122"/>
            </a:endParaRPr>
          </a:p>
          <a:p>
            <a:pPr indent="0" algn="just" fontAlgn="auto">
              <a:lnSpc>
                <a:spcPts val="3840"/>
              </a:lnSpc>
            </a:pPr>
            <a:r>
              <a:rPr lang="zh-TW" sz="2800" b="1">
                <a:latin typeface="宋体" panose="02010600030101010101" pitchFamily="2" charset="-122"/>
                <a:ea typeface="宋体" panose="02010600030101010101" pitchFamily="2" charset="-122"/>
                <a:cs typeface="宋体" panose="02010600030101010101" pitchFamily="2" charset="-122"/>
                <a:sym typeface="+mn-ea"/>
              </a:rPr>
              <a:t>    桑海原为马里属国，后利用马里内乱崛起，攻灭马里，确立了在西非的霸主地位</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16世纪达于极盛。它实行中央集权，官吏直接由国王任免；扩大对外贸易，奴隶成为生产中的重要力量；兴建学校，鼓励文化发展。16世纪末，桑海因遭遇外来入侵逐渐衰落。</a:t>
            </a:r>
            <a:endParaRPr lang="zh-CN" altLang="en-US" sz="28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custDataLst>
              <p:tags r:id="rId2"/>
            </p:custDataLst>
          </p:nvPr>
        </p:nvGraphicFramePr>
        <p:xfrm>
          <a:off x="0" y="-8255"/>
          <a:ext cx="12131675" cy="6653530"/>
        </p:xfrm>
        <a:graphic>
          <a:graphicData uri="http://schemas.openxmlformats.org/drawingml/2006/table">
            <a:tbl>
              <a:tblPr firstRow="1" bandRow="1">
                <a:tableStyleId>{5C22544A-7EE6-4342-B048-85BDC9FD1C3A}</a:tableStyleId>
              </a:tblPr>
              <a:tblGrid>
                <a:gridCol w="1003935"/>
                <a:gridCol w="995045"/>
                <a:gridCol w="1004570"/>
                <a:gridCol w="1010920"/>
                <a:gridCol w="8117205"/>
              </a:tblGrid>
              <a:tr h="964565">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区域</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时间</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国家形态</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社会特征</a:t>
                      </a:r>
                    </a:p>
                  </a:txBody>
                  <a:tcPr marL="121920" marR="121920" anchor="ctr" anchorCtr="1"/>
                </a:tc>
              </a:tr>
              <a:tr h="1661795">
                <a:tc rowSpan="5">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b="1" smtClean="0">
                          <a:solidFill>
                            <a:schemeClr val="tx1"/>
                          </a:solidFill>
                        </a:rPr>
                        <a:t>西非</a:t>
                      </a:r>
                    </a:p>
                  </a:txBody>
                  <a:tcPr marL="121920" marR="121920" anchor="ctr" anchorCtr="1"/>
                </a:tc>
                <a:tc rowSpan="2">
                  <a:txBody>
                    <a:bodyPr vert="horz" wrap="square"/>
                    <a:lstStyle/>
                    <a:p>
                      <a:r>
                        <a:rPr lang="zh-CN" altLang="en-US" sz="2800" b="1">
                          <a:solidFill>
                            <a:schemeClr val="tx1"/>
                          </a:solidFill>
                        </a:rPr>
                        <a:t>加纳</a:t>
                      </a:r>
                    </a:p>
                  </a:txBody>
                  <a:tcPr marL="121920" marR="121920" anchor="ctr" anchorCtr="1"/>
                </a:tc>
                <a:tc rowSpan="5">
                  <a:txBody>
                    <a:bodyPr vert="horz" wrap="square"/>
                    <a:lstStyle/>
                    <a:p>
                      <a:r>
                        <a:rPr lang="en-US" altLang="zh-CN" sz="2800">
                          <a:solidFill>
                            <a:schemeClr val="tx1"/>
                          </a:solidFill>
                        </a:rPr>
                        <a:t>8-15C</a:t>
                      </a:r>
                    </a:p>
                  </a:txBody>
                  <a:tcPr marL="121920" marR="121920" anchor="ctr" anchorCtr="1"/>
                </a:tc>
                <a:tc rowSpan="5">
                  <a:txBody>
                    <a:bodyPr vert="horz" wrap="square"/>
                    <a:lstStyle/>
                    <a:p>
                      <a:r>
                        <a:rPr lang="zh-CN" altLang="en-US" sz="2800" b="1" smtClean="0">
                          <a:solidFill>
                            <a:srgbClr val="FF0000"/>
                          </a:solidFill>
                          <a:sym typeface="+mn-ea"/>
                        </a:rPr>
                        <a:t>中央集权帝国</a:t>
                      </a:r>
                      <a:endParaRPr lang="zh-CN" altLang="en-US" sz="2800">
                        <a:solidFill>
                          <a:schemeClr val="tx1"/>
                        </a:solidFill>
                      </a:endParaRPr>
                    </a:p>
                  </a:txBody>
                  <a:tcPr marL="121920" marR="121920" anchor="ctr" anchorCtr="1"/>
                </a:tc>
                <a:tc>
                  <a:txBody>
                    <a:bodyPr vert="horz" wrap="square"/>
                    <a:lstStyle/>
                    <a:p>
                      <a:r>
                        <a:rPr lang="zh-TW" sz="2800" b="1">
                          <a:latin typeface="宋体" panose="02010600030101010101" pitchFamily="2" charset="-122"/>
                          <a:ea typeface="宋体" panose="02010600030101010101" pitchFamily="2" charset="-122"/>
                          <a:cs typeface="宋体" panose="02010600030101010101" pitchFamily="2" charset="-122"/>
                          <a:sym typeface="+mn-ea"/>
                        </a:rPr>
                        <a:t>丰富的黄金资源</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p>
                    <a:p>
                      <a:r>
                        <a:rPr lang="zh-TW" sz="2800" b="1">
                          <a:latin typeface="宋体" panose="02010600030101010101" pitchFamily="2" charset="-122"/>
                          <a:ea typeface="宋体" panose="02010600030101010101" pitchFamily="2" charset="-122"/>
                          <a:cs typeface="宋体" panose="02010600030101010101" pitchFamily="2" charset="-122"/>
                          <a:sym typeface="+mn-ea"/>
                        </a:rPr>
                        <a:t>控制着穿越撒哈拉沙漠的商路和黄金交易</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p>
                    <a:p>
                      <a:r>
                        <a:rPr lang="zh-TW" sz="2800" b="1">
                          <a:latin typeface="宋体" panose="02010600030101010101" pitchFamily="2" charset="-122"/>
                          <a:ea typeface="宋体" panose="02010600030101010101" pitchFamily="2" charset="-122"/>
                          <a:cs typeface="宋体" panose="02010600030101010101" pitchFamily="2" charset="-122"/>
                          <a:sym typeface="+mn-ea"/>
                        </a:rPr>
                        <a:t>出口象牙和奴隶，买进马、布匹和盐</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endParaRPr lang="en-US" altLang="zh-TW" sz="2800" b="1">
                        <a:solidFill>
                          <a:schemeClr val="tx1"/>
                        </a:solidFill>
                        <a:latin typeface="宋体" pitchFamily="2" charset="-122"/>
                        <a:ea typeface="宋体" panose="02010600030101010101" pitchFamily="2" charset="-122"/>
                        <a:cs typeface="宋体" panose="02010600030101010101" pitchFamily="2" charset="-122"/>
                        <a:sym typeface="+mn-ea"/>
                      </a:endParaRPr>
                    </a:p>
                  </a:txBody>
                  <a:tcPr marL="121920" marR="121920" anchor="ctr" anchorCtr="1"/>
                </a:tc>
              </a:tr>
              <a:tr h="0">
                <a:tc vMerge="1">
                  <a:txBody>
                    <a:bodyPr vert="horz" wrap="square"/>
                    <a:lstStyle/>
                    <a:p>
                      <a:endParaRP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rowSpan="3">
                  <a:txBody>
                    <a:bodyPr vert="horz" wrap="square"/>
                    <a:lstStyle/>
                    <a:p>
                      <a:pPr>
                        <a:buNone/>
                      </a:pPr>
                      <a:r>
                        <a:rPr lang="zh-TW" sz="2800" b="1">
                          <a:latin typeface="宋体" panose="02010600030101010101" pitchFamily="2" charset="-122"/>
                          <a:ea typeface="宋体" panose="02010600030101010101" pitchFamily="2" charset="-122"/>
                          <a:cs typeface="宋体" panose="02010600030101010101" pitchFamily="2" charset="-122"/>
                          <a:sym typeface="+mn-ea"/>
                        </a:rPr>
                        <a:t>征服加纳，进一步扩张，成为西非最强大的国家</a:t>
                      </a:r>
                      <a:r>
                        <a:rPr lang="en-US" altLang="zh-TW" sz="2800" b="1">
                          <a:latin typeface="宋体" panose="02010600030101010101" pitchFamily="2" charset="-122"/>
                          <a:ea typeface="宋体" panose="02010600030101010101" pitchFamily="2" charset="-122"/>
                          <a:cs typeface="宋体" panose="02010600030101010101" pitchFamily="2" charset="-122"/>
                          <a:sym typeface="+mn-ea"/>
                        </a:rPr>
                        <a:t>;</a:t>
                      </a:r>
                    </a:p>
                    <a:p>
                      <a:pPr>
                        <a:buNone/>
                      </a:pPr>
                      <a:r>
                        <a:rPr lang="zh-TW" sz="2800" b="1">
                          <a:latin typeface="宋体" panose="02010600030101010101" pitchFamily="2" charset="-122"/>
                          <a:ea typeface="宋体" panose="02010600030101010101" pitchFamily="2" charset="-122"/>
                          <a:cs typeface="宋体" panose="02010600030101010101" pitchFamily="2" charset="-122"/>
                          <a:sym typeface="+mn-ea"/>
                        </a:rPr>
                        <a:t>继承并扩大了加纳的贸易</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a:buNone/>
                      </a:pPr>
                      <a:r>
                        <a:rPr lang="zh-TW" sz="2800" b="1">
                          <a:latin typeface="宋体" panose="02010600030101010101" pitchFamily="2" charset="-122"/>
                          <a:ea typeface="宋体" panose="02010600030101010101" pitchFamily="2" charset="-122"/>
                          <a:cs typeface="宋体" panose="02010600030101010101" pitchFamily="2" charset="-122"/>
                          <a:sym typeface="+mn-ea"/>
                        </a:rPr>
                        <a:t>城市和文化繁荣</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廷巴克图成为重要文化中心</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txBody>
                  <a:tcPr marL="121920" marR="121920" anchor="ctr" anchorCtr="1"/>
                </a:tc>
              </a:tr>
              <a:tr h="1751330">
                <a:tc vMerge="1">
                  <a:txBody>
                    <a:bodyPr vert="horz" wrap="square"/>
                    <a:lstStyle/>
                    <a:p>
                      <a:endParaRPr/>
                    </a:p>
                  </a:txBody>
                  <a:tcPr/>
                </a:tc>
                <a:tc>
                  <a:txBody>
                    <a:bodyPr vert="horz" wrap="square"/>
                    <a:lstStyle/>
                    <a:p>
                      <a:pPr>
                        <a:buNone/>
                      </a:pPr>
                      <a:r>
                        <a:rPr lang="zh-CN" altLang="en-US" sz="2800" b="1">
                          <a:solidFill>
                            <a:schemeClr val="tx1"/>
                          </a:solidFill>
                        </a:rPr>
                        <a:t>马里</a:t>
                      </a: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r>
              <a:tr h="0">
                <a:tc vMerge="1">
                  <a:txBody>
                    <a:bodyPr vert="horz" wrap="square"/>
                    <a:lstStyle/>
                    <a:p>
                      <a:endParaRPr/>
                    </a:p>
                  </a:txBody>
                  <a:tcPr/>
                </a:tc>
                <a:tc rowSpan="2">
                  <a:txBody>
                    <a:bodyPr vert="horz" wrap="square"/>
                    <a:lstStyle/>
                    <a:p>
                      <a:r>
                        <a:rPr lang="zh-CN" altLang="en-US" sz="2800" b="1">
                          <a:solidFill>
                            <a:schemeClr val="tx1"/>
                          </a:solidFill>
                        </a:rPr>
                        <a:t>桑海</a:t>
                      </a: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r>
              <a:tr h="1960245">
                <a:tc vMerge="1">
                  <a:txBody>
                    <a:bodyPr vert="horz" wrap="square"/>
                    <a:lstStyle/>
                    <a:p>
                      <a:endParaRPr/>
                    </a:p>
                  </a:txBody>
                  <a:tcPr/>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vMerge="1">
                  <a:txBody>
                    <a:bodyPr vert="horz" wrap="square"/>
                    <a:lstStyle/>
                    <a:p>
                      <a:endParaRPr/>
                    </a:p>
                  </a:txBody>
                  <a:tcPr marL="121920" marR="121920" anchor="ctr" anchorCtr="1"/>
                </a:tc>
                <a:tc>
                  <a:txBody>
                    <a:bodyPr vert="horz" wrap="square"/>
                    <a:lstStyle/>
                    <a:p>
                      <a:pPr indent="0" algn="l" fontAlgn="auto">
                        <a:buNone/>
                      </a:pPr>
                      <a:r>
                        <a:rPr lang="zh-TW" sz="2800" b="1">
                          <a:latin typeface="宋体" panose="02010600030101010101" pitchFamily="2" charset="-122"/>
                          <a:ea typeface="宋体" panose="02010600030101010101" pitchFamily="2" charset="-122"/>
                          <a:cs typeface="宋体" panose="02010600030101010101" pitchFamily="2" charset="-122"/>
                          <a:sym typeface="+mn-ea"/>
                        </a:rPr>
                        <a:t>16世纪达于极盛</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，成为</a:t>
                      </a:r>
                      <a:r>
                        <a:rPr lang="zh-TW" sz="2800" b="1">
                          <a:latin typeface="宋体" panose="02010600030101010101" pitchFamily="2" charset="-122"/>
                          <a:ea typeface="宋体" panose="02010600030101010101" pitchFamily="2" charset="-122"/>
                          <a:cs typeface="宋体" panose="02010600030101010101" pitchFamily="2" charset="-122"/>
                          <a:sym typeface="+mn-ea"/>
                        </a:rPr>
                        <a:t>西非霸主</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indent="0" algn="l" fontAlgn="auto">
                        <a:buNone/>
                      </a:pPr>
                      <a:r>
                        <a:rPr lang="zh-TW" sz="2800" b="1">
                          <a:latin typeface="宋体" panose="02010600030101010101" pitchFamily="2" charset="-122"/>
                          <a:ea typeface="宋体" panose="02010600030101010101" pitchFamily="2" charset="-122"/>
                          <a:cs typeface="宋体" panose="02010600030101010101" pitchFamily="2" charset="-122"/>
                          <a:sym typeface="+mn-ea"/>
                        </a:rPr>
                        <a:t>中央集权，官吏直接由国王任免；</a:t>
                      </a:r>
                    </a:p>
                    <a:p>
                      <a:pPr indent="0" algn="l" fontAlgn="auto">
                        <a:buNone/>
                      </a:pPr>
                      <a:r>
                        <a:rPr lang="zh-TW" sz="2800" b="1">
                          <a:latin typeface="宋体" panose="02010600030101010101" pitchFamily="2" charset="-122"/>
                          <a:ea typeface="宋体" panose="02010600030101010101" pitchFamily="2" charset="-122"/>
                          <a:cs typeface="宋体" panose="02010600030101010101" pitchFamily="2" charset="-122"/>
                          <a:sym typeface="+mn-ea"/>
                        </a:rPr>
                        <a:t>扩大对外贸易</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indent="0" algn="l" fontAlgn="auto">
                        <a:buNone/>
                      </a:pPr>
                      <a:r>
                        <a:rPr lang="zh-TW" sz="2800" b="1">
                          <a:latin typeface="宋体" panose="02010600030101010101" pitchFamily="2" charset="-122"/>
                          <a:ea typeface="宋体" panose="02010600030101010101" pitchFamily="2" charset="-122"/>
                          <a:cs typeface="宋体" panose="02010600030101010101" pitchFamily="2" charset="-122"/>
                          <a:sym typeface="+mn-ea"/>
                        </a:rPr>
                        <a:t>奴隶成为生产中的重要力量；</a:t>
                      </a:r>
                    </a:p>
                    <a:p>
                      <a:pPr indent="0" algn="l" fontAlgn="auto">
                        <a:buNone/>
                      </a:pPr>
                      <a:r>
                        <a:rPr lang="zh-TW" sz="2800" b="1">
                          <a:latin typeface="宋体" panose="02010600030101010101" pitchFamily="2" charset="-122"/>
                          <a:ea typeface="宋体" panose="02010600030101010101" pitchFamily="2" charset="-122"/>
                          <a:cs typeface="宋体" panose="02010600030101010101" pitchFamily="2" charset="-122"/>
                          <a:sym typeface="+mn-ea"/>
                        </a:rPr>
                        <a:t>兴建学校，鼓励文化发展。</a:t>
                      </a:r>
                      <a:endParaRPr lang="zh-CN" altLang="en-US" sz="2800" b="1">
                        <a:solidFill>
                          <a:schemeClr val="tx1"/>
                        </a:solidFill>
                        <a:latin typeface="宋体" pitchFamily="2" charset="-122"/>
                        <a:ea typeface="宋体" panose="02010600030101010101" pitchFamily="2" charset="-122"/>
                        <a:cs typeface="宋体" panose="02010600030101010101" pitchFamily="2" charset="-122"/>
                        <a:sym typeface="+mn-ea"/>
                      </a:endParaRPr>
                    </a:p>
                  </a:txBody>
                  <a:tcPr marL="121920" marR="121920" anchor="ctr" anchorCtr="1"/>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843280" y="671195"/>
            <a:ext cx="2526030" cy="3531870"/>
          </a:xfrm>
          <a:prstGeom prst="rect">
            <a:avLst/>
          </a:prstGeom>
        </p:spPr>
      </p:pic>
      <p:sp>
        <p:nvSpPr>
          <p:cNvPr id="3" name="文本框 2"/>
          <p:cNvSpPr txBox="1"/>
          <p:nvPr/>
        </p:nvSpPr>
        <p:spPr>
          <a:xfrm>
            <a:off x="288290" y="4399915"/>
            <a:ext cx="3975735" cy="1938020"/>
          </a:xfrm>
          <a:prstGeom prst="rect">
            <a:avLst/>
          </a:prstGeom>
          <a:noFill/>
        </p:spPr>
        <p:txBody>
          <a:bodyPr wrap="square" rtlCol="0" anchor="t">
            <a:spAutoFit/>
          </a:bodyPr>
          <a:lstStyle/>
          <a:p>
            <a:pPr indent="0" algn="just" fontAlgn="auto">
              <a:lnSpc>
                <a:spcPct val="100000"/>
              </a:lnSpc>
            </a:pPr>
            <a:r>
              <a:rPr lang="en-US" altLang="zh-TW" sz="2000" b="1">
                <a:latin typeface="宋体" panose="02010600030101010101" pitchFamily="2" charset="-122"/>
                <a:ea typeface="宋体" panose="02010600030101010101" pitchFamily="2" charset="-122"/>
                <a:cs typeface="宋体" panose="02010600030101010101" pitchFamily="2" charset="-122"/>
                <a:sym typeface="+mn-ea"/>
              </a:rPr>
              <a:t>    </a:t>
            </a:r>
            <a:r>
              <a:rPr lang="zh-TW" sz="2000" b="1">
                <a:latin typeface="宋体" panose="02010600030101010101" pitchFamily="2" charset="-122"/>
                <a:ea typeface="宋体" panose="02010600030101010101" pitchFamily="2" charset="-122"/>
                <a:cs typeface="宋体" panose="02010600030101010101" pitchFamily="2" charset="-122"/>
                <a:sym typeface="+mn-ea"/>
              </a:rPr>
              <a:t>曼萨•穆萨（</a:t>
            </a:r>
            <a:r>
              <a:rPr lang="en-US" sz="2000" b="1">
                <a:latin typeface="宋体" panose="02010600030101010101" pitchFamily="2" charset="-122"/>
                <a:ea typeface="宋体" panose="02010600030101010101" pitchFamily="2" charset="-122"/>
                <a:cs typeface="宋体" panose="02010600030101010101" pitchFamily="2" charset="-122"/>
                <a:sym typeface="+mn-ea"/>
              </a:rPr>
              <a:t>1312—1337</a:t>
            </a:r>
            <a:r>
              <a:rPr lang="zh-TW" sz="2000" b="1">
                <a:latin typeface="宋体" panose="02010600030101010101" pitchFamily="2" charset="-122"/>
                <a:ea typeface="宋体" panose="02010600030101010101" pitchFamily="2" charset="-122"/>
                <a:cs typeface="宋体" panose="02010600030101010101" pitchFamily="2" charset="-122"/>
                <a:sym typeface="+mn-ea"/>
              </a:rPr>
              <a:t>年在位）是马里最为知名的国王</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r>
              <a:rPr lang="zh-TW" sz="2000" b="1">
                <a:latin typeface="宋体" panose="02010600030101010101" pitchFamily="2" charset="-122"/>
                <a:ea typeface="宋体" panose="02010600030101010101" pitchFamily="2" charset="-122"/>
                <a:cs typeface="宋体" panose="02010600030101010101" pitchFamily="2" charset="-122"/>
                <a:sym typeface="+mn-ea"/>
              </a:rPr>
              <a:t>1324年，他带领一支庞大的商队前往麦加</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r>
              <a:rPr lang="zh-TW" sz="2000" b="1">
                <a:latin typeface="宋体" panose="02010600030101010101" pitchFamily="2" charset="-122"/>
                <a:ea typeface="宋体" panose="02010600030101010101" pitchFamily="2" charset="-122"/>
                <a:cs typeface="宋体" panose="02010600030101010101" pitchFamily="2" charset="-122"/>
                <a:sym typeface="+mn-ea"/>
              </a:rPr>
              <a:t>其</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中</a:t>
            </a:r>
            <a:r>
              <a:rPr lang="en-US" altLang="zh-CN" sz="2000" b="1">
                <a:latin typeface="宋体" panose="02010600030101010101" pitchFamily="2" charset="-122"/>
                <a:ea typeface="宋体" panose="02010600030101010101" pitchFamily="2" charset="-122"/>
                <a:cs typeface="宋体" panose="02010600030101010101" pitchFamily="2" charset="-122"/>
                <a:sym typeface="+mn-ea"/>
              </a:rPr>
              <a:t>1</a:t>
            </a:r>
            <a:r>
              <a:rPr lang="zh-TW" sz="2000" b="1">
                <a:latin typeface="宋体" panose="02010600030101010101" pitchFamily="2" charset="-122"/>
                <a:ea typeface="宋体" panose="02010600030101010101" pitchFamily="2" charset="-122"/>
                <a:cs typeface="宋体" panose="02010600030101010101" pitchFamily="2" charset="-122"/>
                <a:sym typeface="+mn-ea"/>
              </a:rPr>
              <a:t>00头骆驼驮着黄金</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r>
              <a:rPr lang="zh-TW" sz="2000" b="1">
                <a:latin typeface="宋体" panose="02010600030101010101" pitchFamily="2" charset="-122"/>
                <a:ea typeface="宋体" panose="02010600030101010101" pitchFamily="2" charset="-122"/>
                <a:cs typeface="宋体" panose="02010600030101010101" pitchFamily="2" charset="-122"/>
                <a:sym typeface="+mn-ea"/>
              </a:rPr>
              <a:t>到开罗后</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r>
              <a:rPr lang="zh-TW" sz="2000" b="1">
                <a:latin typeface="宋体" panose="02010600030101010101" pitchFamily="2" charset="-122"/>
                <a:ea typeface="宋体" panose="02010600030101010101" pitchFamily="2" charset="-122"/>
                <a:cs typeface="宋体" panose="02010600030101010101" pitchFamily="2" charset="-122"/>
                <a:sym typeface="+mn-ea"/>
              </a:rPr>
              <a:t>他分发黄金</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r>
              <a:rPr lang="zh-TW" sz="2000" b="1">
                <a:latin typeface="宋体" panose="02010600030101010101" pitchFamily="2" charset="-122"/>
                <a:ea typeface="宋体" panose="02010600030101010101" pitchFamily="2" charset="-122"/>
                <a:cs typeface="宋体" panose="02010600030101010101" pitchFamily="2" charset="-122"/>
                <a:sym typeface="+mn-ea"/>
              </a:rPr>
              <a:t>导致当地市场金价下降</a:t>
            </a:r>
            <a:r>
              <a:rPr lang="zh-CN" altLang="zh-TW" sz="2000" b="1">
                <a:latin typeface="宋体" panose="02010600030101010101" pitchFamily="2" charset="-122"/>
                <a:ea typeface="宋体" panose="02010600030101010101" pitchFamily="2" charset="-122"/>
                <a:cs typeface="宋体" panose="02010600030101010101" pitchFamily="2" charset="-122"/>
                <a:sym typeface="+mn-ea"/>
              </a:rPr>
              <a:t>。</a:t>
            </a:r>
          </a:p>
        </p:txBody>
      </p:sp>
      <p:sp>
        <p:nvSpPr>
          <p:cNvPr id="4" name="文本框 3"/>
          <p:cNvSpPr txBox="1"/>
          <p:nvPr/>
        </p:nvSpPr>
        <p:spPr>
          <a:xfrm>
            <a:off x="4826000" y="972820"/>
            <a:ext cx="6972935" cy="4324350"/>
          </a:xfrm>
          <a:prstGeom prst="rect">
            <a:avLst/>
          </a:prstGeom>
          <a:solidFill>
            <a:srgbClr val="92D050"/>
          </a:solidFill>
        </p:spPr>
        <p:txBody>
          <a:bodyPr wrap="square" rtlCol="0" anchor="t">
            <a:spAutoFit/>
          </a:bodyPr>
          <a:lstStyle/>
          <a:p>
            <a:pPr indent="0" algn="just">
              <a:spcAft>
                <a:spcPts val="1330"/>
              </a:spcAft>
            </a:pPr>
            <a:r>
              <a:rPr lang="zh-TW" sz="2400" b="1">
                <a:latin typeface="宋体" panose="02010600030101010101" pitchFamily="2" charset="-122"/>
                <a:ea typeface="宋体" panose="02010600030101010101" pitchFamily="2" charset="-122"/>
                <a:cs typeface="宋体" panose="02010600030101010101" pitchFamily="2" charset="-122"/>
                <a:sym typeface="+mn-ea"/>
              </a:rPr>
              <a:t>学思之窗</a:t>
            </a:r>
            <a:endParaRPr lang="zh-TW" sz="2400" b="1">
              <a:latin typeface="宋体" panose="02010600030101010101" pitchFamily="2" charset="-122"/>
              <a:ea typeface="宋体" panose="02010600030101010101" pitchFamily="2" charset="-122"/>
              <a:cs typeface="宋体" panose="02010600030101010101" pitchFamily="2" charset="-122"/>
            </a:endParaRPr>
          </a:p>
          <a:p>
            <a:pPr indent="0" algn="just" fontAlgn="auto">
              <a:lnSpc>
                <a:spcPct val="10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    ……许多民族独立地</a:t>
            </a:r>
            <a:r>
              <a:rPr lang="zh-CN" sz="2400" b="1">
                <a:latin typeface="宋体" panose="02010600030101010101" pitchFamily="2" charset="-122"/>
                <a:ea typeface="宋体" panose="02010600030101010101" pitchFamily="2" charset="-122"/>
                <a:cs typeface="宋体" panose="02010600030101010101" pitchFamily="2" charset="-122"/>
                <a:sym typeface="+mn-ea"/>
              </a:rPr>
              <a:t>“发明</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了不同动植物的馴化</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事实上，不同地区独立地</a:t>
            </a:r>
            <a:r>
              <a:rPr lang="zh-CN" sz="2400" b="1">
                <a:latin typeface="宋体" panose="02010600030101010101" pitchFamily="2" charset="-122"/>
                <a:ea typeface="宋体" panose="02010600030101010101" pitchFamily="2" charset="-122"/>
                <a:cs typeface="宋体" panose="02010600030101010101" pitchFamily="2" charset="-122"/>
                <a:sym typeface="+mn-ea"/>
              </a:rPr>
              <a:t>“发</a:t>
            </a:r>
            <a:r>
              <a:rPr lang="zh-TW" sz="2400" b="1">
                <a:latin typeface="宋体" panose="02010600030101010101" pitchFamily="2" charset="-122"/>
                <a:ea typeface="宋体" panose="02010600030101010101" pitchFamily="2" charset="-122"/>
                <a:cs typeface="宋体" panose="02010600030101010101" pitchFamily="2" charset="-122"/>
                <a:sym typeface="+mn-ea"/>
              </a:rPr>
              <a:t>明”了农业</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这些地区远至公元前5000年的中国黄河流域和公元前3000年的中美洲</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因此，我们没有理由认为古代非洲人不会炼铜术，且不能独立地将炼铜术应用到炼铁问题的解决</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考古证据显示，东非的大湖区和乍得湖之间的地区，在公元前1000—前600年期间存在过早期的炼铁活动，这时西亚技术尚未传播到埃及</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endParaRPr lang="zh-TW" sz="2400" b="1">
              <a:latin typeface="宋体" panose="02010600030101010101" pitchFamily="2" charset="-122"/>
              <a:ea typeface="宋体" panose="02010600030101010101" pitchFamily="2" charset="-122"/>
              <a:cs typeface="宋体" panose="02010600030101010101" pitchFamily="2" charset="-122"/>
              <a:sym typeface="+mn-ea"/>
            </a:endParaRPr>
          </a:p>
          <a:p>
            <a:pPr indent="0" algn="just" fontAlgn="auto">
              <a:lnSpc>
                <a:spcPct val="100000"/>
              </a:lnSpc>
            </a:pPr>
            <a:r>
              <a:rPr lang="en-US" altLang="zh-TW" sz="2400" b="1">
                <a:latin typeface="宋体" panose="02010600030101010101" pitchFamily="2" charset="-122"/>
                <a:ea typeface="宋体" panose="02010600030101010101" pitchFamily="2" charset="-122"/>
                <a:cs typeface="宋体" panose="02010600030101010101" pitchFamily="2" charset="-122"/>
                <a:sym typeface="+mn-ea"/>
              </a:rPr>
              <a:t>       ——</a:t>
            </a:r>
            <a:r>
              <a:rPr lang="zh-TW" sz="2400" b="1">
                <a:latin typeface="宋体" panose="02010600030101010101" pitchFamily="2" charset="-122"/>
                <a:ea typeface="宋体" panose="02010600030101010101" pitchFamily="2" charset="-122"/>
                <a:cs typeface="宋体" panose="02010600030101010101" pitchFamily="2" charset="-122"/>
                <a:sym typeface="+mn-ea"/>
              </a:rPr>
              <a:t>［美］希林顿著, 赵俊译《非洲史》</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6360" y="137795"/>
            <a:ext cx="11135995" cy="569595"/>
          </a:xfrm>
          <a:solidFill>
            <a:srgbClr val="FFFF00"/>
          </a:solidFill>
        </p:spPr>
        <p:txBody>
          <a:bodyPr>
            <a:normAutofit fontScale="90000"/>
          </a:bodyPr>
          <a:lstStyle/>
          <a:p>
            <a:r>
              <a:rPr lang="zh-CN" altLang="en-US" sz="3200" b="1" kern="100" smtClean="0">
                <a:solidFill>
                  <a:srgbClr val="70AD47">
                    <a:lumMod val="50000"/>
                  </a:srgbClr>
                </a:solidFill>
                <a:latin typeface="黑体" panose="02010609060101010101" pitchFamily="49" charset="-122"/>
                <a:ea typeface="黑体" panose="02010609060101010101" pitchFamily="49" charset="-122"/>
                <a:cs typeface="Times New Roman" panose="02020603050405020304" pitchFamily="18" charset="0"/>
                <a:sym typeface="+mn-ea"/>
              </a:rPr>
              <a:t>结合所学知识和材料思考：东非</a:t>
            </a:r>
            <a:r>
              <a:rPr lang="zh-CN" altLang="en-US" sz="3200" b="1" kern="100">
                <a:solidFill>
                  <a:srgbClr val="70AD47">
                    <a:lumMod val="50000"/>
                  </a:srgbClr>
                </a:solidFill>
                <a:latin typeface="黑体" panose="02010609060101010101" pitchFamily="49" charset="-122"/>
                <a:ea typeface="黑体" panose="02010609060101010101" pitchFamily="49" charset="-122"/>
                <a:cs typeface="Times New Roman" panose="02020603050405020304" pitchFamily="18" charset="0"/>
                <a:sym typeface="+mn-ea"/>
              </a:rPr>
              <a:t>和西非国家</a:t>
            </a:r>
            <a:r>
              <a:rPr lang="zh-CN" altLang="en-US" sz="3200" b="1" kern="100" smtClean="0">
                <a:solidFill>
                  <a:srgbClr val="70AD47">
                    <a:lumMod val="50000"/>
                  </a:srgbClr>
                </a:solidFill>
                <a:latin typeface="黑体" panose="02010609060101010101" pitchFamily="49" charset="-122"/>
                <a:ea typeface="黑体" panose="02010609060101010101" pitchFamily="49" charset="-122"/>
                <a:cs typeface="Times New Roman" panose="02020603050405020304" pitchFamily="18" charset="0"/>
                <a:sym typeface="+mn-ea"/>
              </a:rPr>
              <a:t>各有哪些主要</a:t>
            </a:r>
            <a:r>
              <a:rPr lang="zh-CN" altLang="en-US" sz="3200" b="1" kern="100">
                <a:solidFill>
                  <a:srgbClr val="70AD47">
                    <a:lumMod val="50000"/>
                  </a:srgbClr>
                </a:solidFill>
                <a:latin typeface="黑体" panose="02010609060101010101" pitchFamily="49" charset="-122"/>
                <a:ea typeface="黑体" panose="02010609060101010101" pitchFamily="49" charset="-122"/>
                <a:cs typeface="Times New Roman" panose="02020603050405020304" pitchFamily="18" charset="0"/>
                <a:sym typeface="+mn-ea"/>
              </a:rPr>
              <a:t>特点？</a:t>
            </a:r>
            <a:endParaRPr lang="zh-CN" altLang="en-US" sz="3200"/>
          </a:p>
        </p:txBody>
      </p:sp>
      <p:sp>
        <p:nvSpPr>
          <p:cNvPr id="4" name="矩形 3"/>
          <p:cNvSpPr/>
          <p:nvPr/>
        </p:nvSpPr>
        <p:spPr>
          <a:xfrm>
            <a:off x="86148" y="873352"/>
            <a:ext cx="12048067" cy="3985895"/>
          </a:xfrm>
          <a:prstGeom prst="rect">
            <a:avLst/>
          </a:prstGeom>
        </p:spPr>
        <p:txBody>
          <a:bodyPr wrap="square" lIns="108852" tIns="54426" rIns="108852" bIns="54426">
            <a:spAutoFit/>
          </a:bodyPr>
          <a:lstStyle/>
          <a:p>
            <a:pPr algn="just">
              <a:defRPr/>
            </a:pPr>
            <a:r>
              <a:rPr lang="zh-CN" altLang="en-US"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材料</a:t>
            </a:r>
            <a:r>
              <a:rPr lang="en-US" altLang="zh-CN"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1</a:t>
            </a:r>
            <a:r>
              <a:rPr lang="zh-CN" altLang="en-US"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摩加迪沙］是一个大得没边的城镇。它的居民有很多骆驼和绵羊，他们每天要杀上百头骆驼。它的居民是有能力的商人。这座城市有无与伦比的手工制作的布匹，这些布匹以这个城市命名，被运到远至埃及和其他地区。</a:t>
            </a:r>
          </a:p>
          <a:p>
            <a:pPr algn="just">
              <a:defRPr/>
            </a:pP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伊本白图泰</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伊本白图泰游记</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endParaRPr lang="zh-CN" altLang="en-US" sz="2800" b="1" kern="100">
              <a:solidFill>
                <a:prstClr val="black"/>
              </a:solidFill>
              <a:latin typeface="宋体" pitchFamily="2" charset="-122"/>
              <a:ea typeface="宋体" panose="02010600030101010101" pitchFamily="2" charset="-122"/>
              <a:cs typeface="宋体" panose="02010600030101010101" pitchFamily="2" charset="-122"/>
            </a:endParaRPr>
          </a:p>
          <a:p>
            <a:pPr algn="just">
              <a:defRPr/>
            </a:pPr>
            <a:r>
              <a:rPr lang="zh-CN" altLang="en-US"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材料</a:t>
            </a:r>
            <a:r>
              <a:rPr lang="en-US" altLang="zh-CN"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2</a:t>
            </a:r>
            <a:r>
              <a:rPr lang="zh-CN" altLang="en-US" sz="2800" b="1" kern="100" smtClean="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伊斯兰教促进苏丹（黑人之国）的文化生活，随着</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古兰经</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学校的建立，识字的人越来越多，学者们在廷巴克图的大学里从事高深研究，自由出入穆斯林世界的其他大学</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此外，西非帝国的行政管理较为先进，其中，桑海帝国最为突出，它划分为界限明确的几个省，各省均设有总督。</a:t>
            </a:r>
          </a:p>
          <a:p>
            <a:pPr algn="just">
              <a:defRPr/>
            </a:pP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斯塔夫里阿诺斯</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r>
              <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rPr>
              <a:t>全球通史</a:t>
            </a:r>
            <a:r>
              <a:rPr lang="en-US" altLang="zh-CN" sz="2800" b="1" kern="100">
                <a:solidFill>
                  <a:prstClr val="black"/>
                </a:solidFill>
                <a:latin typeface="宋体" panose="02010600030101010101" pitchFamily="2" charset="-122"/>
                <a:ea typeface="宋体" panose="02010600030101010101" pitchFamily="2" charset="-122"/>
                <a:cs typeface="宋体" panose="02010600030101010101" pitchFamily="2" charset="-122"/>
              </a:rPr>
              <a:t>》</a:t>
            </a:r>
            <a:endParaRPr lang="zh-CN" altLang="en-US" sz="2800" b="1" kern="100">
              <a:solidFill>
                <a:prstClr val="black"/>
              </a:solidFill>
              <a:latin typeface="宋体" panose="02010600030101010101" pitchFamily="2" charset="-122"/>
              <a:ea typeface="宋体" panose="02010600030101010101" pitchFamily="2" charset="-122"/>
              <a:cs typeface="宋体" panose="02010600030101010101" pitchFamily="2" charset="-122"/>
            </a:endParaRPr>
          </a:p>
        </p:txBody>
      </p:sp>
      <p:sp>
        <p:nvSpPr>
          <p:cNvPr id="6" name="矩形 5"/>
          <p:cNvSpPr/>
          <p:nvPr/>
        </p:nvSpPr>
        <p:spPr>
          <a:xfrm>
            <a:off x="1" y="5059724"/>
            <a:ext cx="12048070" cy="1446530"/>
          </a:xfrm>
          <a:prstGeom prst="rect">
            <a:avLst/>
          </a:prstGeom>
          <a:solidFill>
            <a:srgbClr val="FFFF00"/>
          </a:solidFill>
        </p:spPr>
        <p:txBody>
          <a:bodyPr wrap="square" lIns="108852" tIns="54426" rIns="108852" bIns="54426">
            <a:spAutoFit/>
          </a:bodyPr>
          <a:lstStyle/>
          <a:p>
            <a:pPr algn="just">
              <a:defRPr/>
            </a:pPr>
            <a:r>
              <a:rPr lang="zh-CN" altLang="en-US" sz="29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东非</a:t>
            </a:r>
            <a:r>
              <a:rPr lang="zh-CN" altLang="en-US" sz="2900" b="1" kern="100">
                <a:solidFill>
                  <a:srgbClr val="4472C4"/>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城市国家</a:t>
            </a:r>
            <a:r>
              <a:rPr lang="en-US" altLang="zh-CN"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园艺业和环印度洋贸易发达</a:t>
            </a:r>
            <a:r>
              <a:rPr lang="en-US" altLang="zh-CN"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受伊斯兰教影响；</a:t>
            </a:r>
            <a:endParaRPr lang="en-US" altLang="zh-CN" sz="2900" b="1" kern="100">
              <a:solidFill>
                <a:srgbClr val="4472C4"/>
              </a:solidFill>
              <a:latin typeface="黑体" pitchFamily="49" charset="-122"/>
              <a:ea typeface="黑体" pitchFamily="49" charset="-122"/>
              <a:cs typeface="Times New Roman" panose="02020603050405020304" pitchFamily="18" charset="0"/>
            </a:endParaRPr>
          </a:p>
          <a:p>
            <a:pPr algn="just">
              <a:defRPr/>
            </a:pPr>
            <a:r>
              <a:rPr lang="zh-CN" altLang="en-US" sz="29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西非</a:t>
            </a:r>
            <a:r>
              <a:rPr lang="zh-CN" altLang="en-US" sz="2900" b="1" kern="100">
                <a:solidFill>
                  <a:srgbClr val="4472C4"/>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多为内陆帝国</a:t>
            </a:r>
            <a:r>
              <a:rPr lang="en-US" altLang="zh-CN"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政治上注重扩张征服、实行中央集权</a:t>
            </a:r>
            <a:r>
              <a:rPr lang="en-US" altLang="zh-CN"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9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经济上发展对外贸易；文化上受伊斯兰教影响。</a:t>
            </a:r>
            <a:endParaRPr lang="en-US" altLang="zh-CN" sz="2900" b="1" kern="100">
              <a:solidFill>
                <a:srgbClr val="4472C4"/>
              </a:solidFill>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nodeType="click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 calcmode="lin" valueType="num">
                                      <p:cBhvr additive="base">
                                        <p:cTn id="2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03200" y="629285"/>
            <a:ext cx="3960495" cy="538480"/>
          </a:xfrm>
          <a:solidFill>
            <a:srgbClr val="FFFF00"/>
          </a:solidFill>
        </p:spPr>
        <p:txBody>
          <a:bodyPr>
            <a:normAutofit fontScale="90000"/>
          </a:bodyPr>
          <a:lstStyle/>
          <a:p>
            <a:r>
              <a:rPr lang="zh-CN" altLang="en-US" sz="3555" b="1">
                <a:sym typeface="+mn-ea"/>
              </a:rPr>
              <a:t>阅读材料，填写表格</a:t>
            </a:r>
          </a:p>
        </p:txBody>
      </p:sp>
      <p:sp>
        <p:nvSpPr>
          <p:cNvPr id="4" name="标题 1"/>
          <p:cNvSpPr>
            <a:spLocks noGrp="1"/>
          </p:cNvSpPr>
          <p:nvPr/>
        </p:nvSpPr>
        <p:spPr>
          <a:xfrm>
            <a:off x="4163695" y="0"/>
            <a:ext cx="3864610" cy="681990"/>
          </a:xfrm>
          <a:prstGeom prst="rect">
            <a:avLst/>
          </a:prstGeom>
          <a:solidFill>
            <a:srgbClr val="FF0000"/>
          </a:solidFill>
        </p:spPr>
        <p:txBody>
          <a:bodyPr vert="horz" lIns="91440" tIns="45720" rIns="91440" bIns="45720" rtlCol="0" anchor="ctr">
            <a:normAutofit fontScale="8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solidFill>
                  <a:schemeClr val="tx1"/>
                </a:solidFill>
                <a:latin typeface="微软雅黑" panose="020b0503020204020204" charset="-122"/>
                <a:ea typeface="微软雅黑" panose="020b0503020204020204" charset="-122"/>
                <a:cs typeface="微软雅黑" panose="020b0503020204020204" charset="-122"/>
              </a:rPr>
              <a:t>二、主要文明</a:t>
            </a:r>
            <a:r>
              <a:rPr lang="en-US" altLang="zh-CN" sz="36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3600" b="1">
                <a:solidFill>
                  <a:schemeClr val="tx1"/>
                </a:solidFill>
                <a:latin typeface="微软雅黑" panose="020b0503020204020204" charset="-122"/>
                <a:ea typeface="微软雅黑" panose="020b0503020204020204" charset="-122"/>
                <a:cs typeface="微软雅黑" panose="020b0503020204020204" charset="-122"/>
              </a:rPr>
              <a:t>南非</a:t>
            </a:r>
          </a:p>
        </p:txBody>
      </p:sp>
      <p:graphicFrame>
        <p:nvGraphicFramePr>
          <p:cNvPr id="13" name="内容占位符 12"/>
          <p:cNvGraphicFramePr>
            <a:graphicFrameLocks noGrp="1"/>
          </p:cNvGraphicFramePr>
          <p:nvPr>
            <p:ph idx="1"/>
            <p:custDataLst>
              <p:tags r:id="rId2"/>
            </p:custDataLst>
          </p:nvPr>
        </p:nvGraphicFramePr>
        <p:xfrm>
          <a:off x="203200" y="4401185"/>
          <a:ext cx="10849610" cy="2288540"/>
        </p:xfrm>
        <a:graphic>
          <a:graphicData uri="http://schemas.openxmlformats.org/drawingml/2006/table">
            <a:tbl>
              <a:tblPr firstRow="1" bandRow="1">
                <a:tableStyleId>{5C22544A-7EE6-4342-B048-85BDC9FD1C3A}</a:tableStyleId>
              </a:tblPr>
              <a:tblGrid>
                <a:gridCol w="1265555"/>
                <a:gridCol w="1805940"/>
                <a:gridCol w="1295400"/>
                <a:gridCol w="1437640"/>
                <a:gridCol w="5045075"/>
              </a:tblGrid>
              <a:tr h="944880">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区域</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时间</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国家形态</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smtClean="0">
                          <a:solidFill>
                            <a:schemeClr val="tx1"/>
                          </a:solidFill>
                        </a:rPr>
                        <a:t>社会特征</a:t>
                      </a:r>
                    </a:p>
                  </a:txBody>
                  <a:tcPr marL="121920" marR="121920" anchor="ctr" anchorCtr="1"/>
                </a:tc>
              </a:tr>
              <a:tr h="1343660">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b="1" smtClean="0">
                          <a:solidFill>
                            <a:schemeClr val="tx1"/>
                          </a:solidFill>
                        </a:rPr>
                        <a:t>南非</a:t>
                      </a: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c>
                  <a:txBody>
                    <a:bodyPr vert="horz" wrap="square"/>
                    <a:lstStyle/>
                    <a:p>
                      <a:endParaRPr lang="zh-CN" altLang="en-US" sz="2800">
                        <a:solidFill>
                          <a:schemeClr val="tx1"/>
                        </a:solidFill>
                      </a:endParaRPr>
                    </a:p>
                  </a:txBody>
                  <a:tcPr marL="121920" marR="121920" anchor="ctr" anchorCtr="1"/>
                </a:tc>
              </a:tr>
            </a:tbl>
          </a:graphicData>
        </a:graphic>
      </p:graphicFrame>
      <p:sp>
        <p:nvSpPr>
          <p:cNvPr id="5" name="文本框 4"/>
          <p:cNvSpPr txBox="1"/>
          <p:nvPr/>
        </p:nvSpPr>
        <p:spPr>
          <a:xfrm>
            <a:off x="271145" y="1167765"/>
            <a:ext cx="5916295" cy="3107690"/>
          </a:xfrm>
          <a:prstGeom prst="rect">
            <a:avLst/>
          </a:prstGeom>
          <a:noFill/>
        </p:spPr>
        <p:txBody>
          <a:bodyPr wrap="square" rtlCol="0">
            <a:spAutoFit/>
          </a:bodyPr>
          <a:lstStyle/>
          <a:p>
            <a:r>
              <a:rPr lang="en-US" altLang="zh-TW" sz="28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今津巴布韦境内的大津巴布韦是南部非洲文明的代表。在</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南部非洲，</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4—5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世纪，班图人</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开始兴建巨石建筑群。</a:t>
            </a:r>
            <a:r>
              <a:rPr lang="zh-TW" sz="2800" b="1">
                <a:latin typeface="宋体" panose="02010600030101010101" pitchFamily="2" charset="-122"/>
                <a:ea typeface="宋体" panose="02010600030101010101" pitchFamily="2" charset="-122"/>
                <a:cs typeface="宋体" panose="02010600030101010101" pitchFamily="2" charset="-122"/>
                <a:sym typeface="+mn-ea"/>
              </a:rPr>
              <a:t>11世纪末，班图人建立了津巴布韦国家</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sz="2800" b="1">
                <a:latin typeface="宋体" panose="02010600030101010101" pitchFamily="2" charset="-122"/>
                <a:ea typeface="宋体" panose="02010600030101010101" pitchFamily="2" charset="-122"/>
                <a:cs typeface="宋体" panose="02010600030101010101" pitchFamily="2" charset="-122"/>
                <a:sym typeface="+mn-ea"/>
              </a:rPr>
              <a:t>14-15</a:t>
            </a:r>
            <a:r>
              <a:rPr lang="zh-TW" sz="2800" b="1">
                <a:latin typeface="宋体" panose="02010600030101010101" pitchFamily="2" charset="-122"/>
                <a:ea typeface="宋体" panose="02010600030101010101" pitchFamily="2" charset="-122"/>
                <a:cs typeface="宋体" panose="02010600030101010101" pitchFamily="2" charset="-122"/>
                <a:sym typeface="+mn-ea"/>
              </a:rPr>
              <a:t>世纪，津巴布韦进入鼎盛时期，包括今南非的部分地区都被纳入它的统治之下。</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3"/>
          <a:stretch>
            <a:fillRect/>
          </a:stretch>
        </p:blipFill>
        <p:spPr>
          <a:xfrm>
            <a:off x="6441440" y="3477895"/>
            <a:ext cx="4473575" cy="609600"/>
          </a:xfrm>
          <a:prstGeom prst="rect">
            <a:avLst/>
          </a:prstGeom>
        </p:spPr>
      </p:pic>
      <p:pic>
        <p:nvPicPr>
          <p:cNvPr id="7" name="图片 6"/>
          <p:cNvPicPr>
            <a:picLocks noChangeAspect="1"/>
          </p:cNvPicPr>
          <p:nvPr/>
        </p:nvPicPr>
        <p:blipFill>
          <a:blip r:embed="rId4"/>
          <a:stretch>
            <a:fillRect/>
          </a:stretch>
        </p:blipFill>
        <p:spPr>
          <a:xfrm>
            <a:off x="6513830" y="1065530"/>
            <a:ext cx="3931920" cy="2293620"/>
          </a:xfrm>
          <a:prstGeom prst="rect">
            <a:avLst/>
          </a:prstGeom>
        </p:spPr>
      </p:pic>
      <p:sp>
        <p:nvSpPr>
          <p:cNvPr id="8" name="TextBox 6"/>
          <p:cNvSpPr txBox="1"/>
          <p:nvPr/>
        </p:nvSpPr>
        <p:spPr>
          <a:xfrm>
            <a:off x="1575435" y="5558155"/>
            <a:ext cx="1683385" cy="650875"/>
          </a:xfrm>
          <a:prstGeom prst="rect">
            <a:avLst/>
          </a:prstGeom>
          <a:noFill/>
        </p:spPr>
        <p:txBody>
          <a:bodyPr wrap="square" rtlCol="0">
            <a:spAutoFit/>
          </a:bodyPr>
          <a:lstStyle/>
          <a:p>
            <a:pPr>
              <a:lnSpc>
                <a:spcPct val="130000"/>
              </a:lnSpc>
            </a:pPr>
            <a:r>
              <a:rPr lang="zh-CN" altLang="en-US" sz="2800" b="1" smtClean="0">
                <a:solidFill>
                  <a:srgbClr val="0070C0"/>
                </a:solidFill>
              </a:rPr>
              <a:t>津巴布韦</a:t>
            </a:r>
            <a:endParaRPr lang="zh-CN" altLang="en-US" sz="2800" b="1">
              <a:solidFill>
                <a:srgbClr val="0070C0"/>
              </a:solidFill>
            </a:endParaRPr>
          </a:p>
        </p:txBody>
      </p:sp>
      <p:sp>
        <p:nvSpPr>
          <p:cNvPr id="11" name="TextBox 10"/>
          <p:cNvSpPr txBox="1"/>
          <p:nvPr/>
        </p:nvSpPr>
        <p:spPr>
          <a:xfrm>
            <a:off x="3350260" y="5558155"/>
            <a:ext cx="1435100" cy="650875"/>
          </a:xfrm>
          <a:prstGeom prst="rect">
            <a:avLst/>
          </a:prstGeom>
          <a:noFill/>
        </p:spPr>
        <p:txBody>
          <a:bodyPr wrap="square" rtlCol="0">
            <a:spAutoFit/>
          </a:bodyPr>
          <a:lstStyle/>
          <a:p>
            <a:pPr>
              <a:lnSpc>
                <a:spcPct val="130000"/>
              </a:lnSpc>
            </a:pPr>
            <a:r>
              <a:rPr lang="en-US" altLang="zh-CN" sz="2800" b="1" smtClean="0">
                <a:solidFill>
                  <a:srgbClr val="0070C0"/>
                </a:solidFill>
              </a:rPr>
              <a:t>14-15C</a:t>
            </a:r>
            <a:endParaRPr lang="zh-CN" altLang="en-US" sz="2800" b="1">
              <a:solidFill>
                <a:srgbClr val="0070C0"/>
              </a:solidFill>
            </a:endParaRPr>
          </a:p>
        </p:txBody>
      </p:sp>
      <p:sp>
        <p:nvSpPr>
          <p:cNvPr id="18" name="TextBox 17"/>
          <p:cNvSpPr txBox="1"/>
          <p:nvPr/>
        </p:nvSpPr>
        <p:spPr>
          <a:xfrm>
            <a:off x="4666615" y="5558155"/>
            <a:ext cx="1211580" cy="1050290"/>
          </a:xfrm>
          <a:prstGeom prst="rect">
            <a:avLst/>
          </a:prstGeom>
          <a:noFill/>
        </p:spPr>
        <p:txBody>
          <a:bodyPr wrap="square" rtlCol="0">
            <a:spAutoFit/>
          </a:bodyPr>
          <a:lstStyle/>
          <a:p>
            <a:pPr>
              <a:lnSpc>
                <a:spcPct val="130000"/>
              </a:lnSpc>
            </a:pPr>
            <a:r>
              <a:rPr lang="zh-CN" altLang="en-US" sz="2400" b="1" smtClean="0">
                <a:solidFill>
                  <a:srgbClr val="0070C0"/>
                </a:solidFill>
              </a:rPr>
              <a:t>地域广大王国</a:t>
            </a:r>
          </a:p>
        </p:txBody>
      </p:sp>
      <p:sp>
        <p:nvSpPr>
          <p:cNvPr id="19" name="TextBox 18"/>
          <p:cNvSpPr txBox="1"/>
          <p:nvPr/>
        </p:nvSpPr>
        <p:spPr>
          <a:xfrm>
            <a:off x="6441440" y="5500370"/>
            <a:ext cx="2943225" cy="650875"/>
          </a:xfrm>
          <a:prstGeom prst="rect">
            <a:avLst/>
          </a:prstGeom>
          <a:noFill/>
        </p:spPr>
        <p:txBody>
          <a:bodyPr wrap="square" rtlCol="0">
            <a:spAutoFit/>
          </a:bodyPr>
          <a:lstStyle/>
          <a:p>
            <a:pPr>
              <a:lnSpc>
                <a:spcPct val="130000"/>
              </a:lnSpc>
            </a:pPr>
            <a:r>
              <a:rPr lang="zh-CN" altLang="en-US" sz="2800" b="1" smtClean="0">
                <a:solidFill>
                  <a:srgbClr val="0070C0"/>
                </a:solidFill>
              </a:rPr>
              <a:t>巨石，建筑群</a:t>
            </a:r>
            <a:endParaRPr lang="zh-CN" altLang="en-US" sz="2800" b="1">
              <a:solidFill>
                <a:srgbClr val="0070C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barn(inVertical)">
                                      <p:cBhvr>
                                        <p:cTn id="41" dur="500"/>
                                        <p:tgtEl>
                                          <p:spTgt spid="18"/>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barn(inVertical)">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8" grpId="0"/>
      <p:bldP spid="11" grpId="0"/>
      <p:bldP spid="18" grpId="0"/>
      <p:bldP spid="1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custDataLst>
              <p:tags r:id="rId2"/>
            </p:custDataLst>
          </p:nvPr>
        </p:nvGraphicFramePr>
        <p:xfrm>
          <a:off x="0" y="76200"/>
          <a:ext cx="12103735" cy="6885940"/>
        </p:xfrm>
        <a:graphic>
          <a:graphicData uri="http://schemas.openxmlformats.org/drawingml/2006/table">
            <a:tbl>
              <a:tblPr firstRow="1" bandRow="1">
                <a:tableStyleId>{5C22544A-7EE6-4342-B048-85BDC9FD1C3A}</a:tableStyleId>
              </a:tblPr>
              <a:tblGrid>
                <a:gridCol w="945515"/>
                <a:gridCol w="2053590"/>
                <a:gridCol w="1319530"/>
                <a:gridCol w="1327150"/>
                <a:gridCol w="6457950"/>
              </a:tblGrid>
              <a:tr h="828040">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smtClean="0"/>
                        <a:t>区域</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smtClean="0"/>
                        <a:t>国家</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smtClean="0"/>
                        <a:t>时间</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smtClean="0"/>
                        <a:t>国家形态</a:t>
                      </a:r>
                    </a:p>
                  </a:txBody>
                  <a:tcPr marL="121920" marR="121920" anchor="ctr" anchorCtr="1"/>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smtClean="0"/>
                        <a:t>其他特征</a:t>
                      </a:r>
                    </a:p>
                  </a:txBody>
                  <a:tcPr marL="121920" marR="121920" anchor="ctr" anchorCtr="1"/>
                </a:tc>
              </a:tr>
              <a:tr h="1073785">
                <a:tc rowSpan="2">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srgbClr val="0070C0"/>
                          </a:solidFill>
                        </a:rPr>
                        <a:t>东非</a:t>
                      </a:r>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rowSpan="2">
                  <a:txBody>
                    <a:bodyPr vert="horz" wrap="square"/>
                    <a:lstStyle/>
                    <a:p>
                      <a:endParaRPr lang="zh-CN" altLang="en-US" sz="2400"/>
                    </a:p>
                  </a:txBody>
                  <a:tcPr marL="121920" marR="121920" anchor="ctr" anchorCtr="1"/>
                </a:tc>
              </a:tr>
              <a:tr h="922655">
                <a:tc vMerge="1">
                  <a:txBody>
                    <a:bodyPr vert="horz" wrap="square"/>
                    <a:lstStyle/>
                    <a:p>
                      <a:endParaRPr/>
                    </a:p>
                  </a:txBody>
                  <a:tcPr/>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vMerge="1">
                  <a:txBody>
                    <a:bodyPr vert="horz" wrap="square"/>
                    <a:lstStyle/>
                    <a:p>
                      <a:endParaRPr/>
                    </a:p>
                  </a:txBody>
                  <a:tcPr marL="121920" marR="121920" anchor="ctr" anchorCtr="1"/>
                </a:tc>
              </a:tr>
              <a:tr h="2638425">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srgbClr val="0070C0"/>
                          </a:solidFill>
                        </a:rPr>
                        <a:t>西非</a:t>
                      </a:r>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r>
              <a:tr h="1423035">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srgbClr val="0070C0"/>
                          </a:solidFill>
                        </a:rPr>
                        <a:t>南非</a:t>
                      </a:r>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c>
                  <a:txBody>
                    <a:bodyPr vert="horz" wrap="square"/>
                    <a:lstStyle/>
                    <a:p>
                      <a:endParaRPr lang="zh-CN" altLang="en-US" sz="2400"/>
                    </a:p>
                  </a:txBody>
                  <a:tcPr marL="121920" marR="121920" anchor="ctr" anchorCtr="1"/>
                </a:tc>
              </a:tr>
            </a:tbl>
          </a:graphicData>
        </a:graphic>
      </p:graphicFrame>
      <p:sp>
        <p:nvSpPr>
          <p:cNvPr id="4" name="TextBox 3"/>
          <p:cNvSpPr txBox="1"/>
          <p:nvPr/>
        </p:nvSpPr>
        <p:spPr>
          <a:xfrm>
            <a:off x="1019810" y="1216025"/>
            <a:ext cx="1718310" cy="650875"/>
          </a:xfrm>
          <a:prstGeom prst="rect">
            <a:avLst/>
          </a:prstGeom>
          <a:noFill/>
        </p:spPr>
        <p:txBody>
          <a:bodyPr wrap="square" rtlCol="0">
            <a:spAutoFit/>
          </a:bodyPr>
          <a:lstStyle/>
          <a:p>
            <a:pPr>
              <a:lnSpc>
                <a:spcPct val="130000"/>
              </a:lnSpc>
            </a:pPr>
            <a:r>
              <a:rPr lang="zh-CN" altLang="en-US" sz="2800" b="1" smtClean="0">
                <a:solidFill>
                  <a:srgbClr val="0070C0"/>
                </a:solidFill>
              </a:rPr>
              <a:t>阿克苏姆</a:t>
            </a:r>
            <a:endParaRPr lang="en-US" altLang="zh-CN" sz="2800" b="1" smtClean="0">
              <a:solidFill>
                <a:srgbClr val="0070C0"/>
              </a:solidFill>
            </a:endParaRPr>
          </a:p>
        </p:txBody>
      </p:sp>
      <p:sp>
        <p:nvSpPr>
          <p:cNvPr id="5" name="TextBox 4"/>
          <p:cNvSpPr txBox="1"/>
          <p:nvPr/>
        </p:nvSpPr>
        <p:spPr>
          <a:xfrm>
            <a:off x="957580" y="1991995"/>
            <a:ext cx="2023110" cy="650875"/>
          </a:xfrm>
          <a:prstGeom prst="rect">
            <a:avLst/>
          </a:prstGeom>
          <a:noFill/>
        </p:spPr>
        <p:txBody>
          <a:bodyPr wrap="square" rtlCol="0">
            <a:spAutoFit/>
          </a:bodyPr>
          <a:lstStyle/>
          <a:p>
            <a:pPr>
              <a:lnSpc>
                <a:spcPct val="130000"/>
              </a:lnSpc>
            </a:pPr>
            <a:r>
              <a:rPr lang="zh-CN" altLang="en-US" sz="2800" b="1" smtClean="0">
                <a:solidFill>
                  <a:srgbClr val="FF0000"/>
                </a:solidFill>
              </a:rPr>
              <a:t>摩加迪沙等</a:t>
            </a:r>
            <a:endParaRPr lang="zh-CN" altLang="en-US" sz="2800" b="1">
              <a:solidFill>
                <a:srgbClr val="FF0000"/>
              </a:solidFill>
            </a:endParaRPr>
          </a:p>
        </p:txBody>
      </p:sp>
      <p:sp>
        <p:nvSpPr>
          <p:cNvPr id="6" name="TextBox 5"/>
          <p:cNvSpPr txBox="1"/>
          <p:nvPr/>
        </p:nvSpPr>
        <p:spPr>
          <a:xfrm>
            <a:off x="957580" y="2792095"/>
            <a:ext cx="1597660" cy="1770380"/>
          </a:xfrm>
          <a:prstGeom prst="rect">
            <a:avLst/>
          </a:prstGeom>
          <a:noFill/>
        </p:spPr>
        <p:txBody>
          <a:bodyPr wrap="square" rtlCol="0">
            <a:spAutoFit/>
          </a:bodyPr>
          <a:lstStyle/>
          <a:p>
            <a:pPr>
              <a:lnSpc>
                <a:spcPct val="130000"/>
              </a:lnSpc>
            </a:pPr>
            <a:r>
              <a:rPr lang="zh-CN" altLang="en-US" sz="2800" b="1" smtClean="0">
                <a:solidFill>
                  <a:srgbClr val="FF0000"/>
                </a:solidFill>
              </a:rPr>
              <a:t>加纳、马里、桑海</a:t>
            </a:r>
            <a:endParaRPr lang="zh-CN" altLang="en-US" sz="2800" b="1">
              <a:solidFill>
                <a:srgbClr val="FF0000"/>
              </a:solidFill>
            </a:endParaRPr>
          </a:p>
        </p:txBody>
      </p:sp>
      <p:sp>
        <p:nvSpPr>
          <p:cNvPr id="7" name="TextBox 6"/>
          <p:cNvSpPr txBox="1"/>
          <p:nvPr/>
        </p:nvSpPr>
        <p:spPr>
          <a:xfrm>
            <a:off x="1127125" y="5698490"/>
            <a:ext cx="1683385" cy="650875"/>
          </a:xfrm>
          <a:prstGeom prst="rect">
            <a:avLst/>
          </a:prstGeom>
          <a:noFill/>
        </p:spPr>
        <p:txBody>
          <a:bodyPr wrap="square" rtlCol="0">
            <a:spAutoFit/>
          </a:bodyPr>
          <a:lstStyle/>
          <a:p>
            <a:pPr>
              <a:lnSpc>
                <a:spcPct val="130000"/>
              </a:lnSpc>
            </a:pPr>
            <a:r>
              <a:rPr lang="zh-CN" altLang="en-US" sz="2800" b="1" smtClean="0">
                <a:solidFill>
                  <a:srgbClr val="0070C0"/>
                </a:solidFill>
              </a:rPr>
              <a:t>津巴布韦</a:t>
            </a:r>
            <a:endParaRPr lang="zh-CN" altLang="en-US" sz="2800" b="1">
              <a:solidFill>
                <a:srgbClr val="0070C0"/>
              </a:solidFill>
            </a:endParaRPr>
          </a:p>
        </p:txBody>
      </p:sp>
      <p:sp>
        <p:nvSpPr>
          <p:cNvPr id="8" name="TextBox 7"/>
          <p:cNvSpPr txBox="1"/>
          <p:nvPr/>
        </p:nvSpPr>
        <p:spPr>
          <a:xfrm>
            <a:off x="3176270" y="1267460"/>
            <a:ext cx="994410" cy="650875"/>
          </a:xfrm>
          <a:prstGeom prst="rect">
            <a:avLst/>
          </a:prstGeom>
          <a:noFill/>
        </p:spPr>
        <p:txBody>
          <a:bodyPr wrap="square" rtlCol="0">
            <a:spAutoFit/>
          </a:bodyPr>
          <a:lstStyle/>
          <a:p>
            <a:pPr>
              <a:lnSpc>
                <a:spcPct val="130000"/>
              </a:lnSpc>
            </a:pPr>
            <a:r>
              <a:rPr lang="en-US" altLang="zh-CN" sz="2800" b="1" smtClean="0">
                <a:solidFill>
                  <a:srgbClr val="0070C0"/>
                </a:solidFill>
              </a:rPr>
              <a:t>4C</a:t>
            </a:r>
            <a:endParaRPr lang="zh-CN" altLang="en-US" sz="2800" b="1">
              <a:solidFill>
                <a:srgbClr val="0070C0"/>
              </a:solidFill>
            </a:endParaRPr>
          </a:p>
        </p:txBody>
      </p:sp>
      <p:sp>
        <p:nvSpPr>
          <p:cNvPr id="9" name="TextBox 8"/>
          <p:cNvSpPr txBox="1"/>
          <p:nvPr/>
        </p:nvSpPr>
        <p:spPr>
          <a:xfrm>
            <a:off x="2954020" y="1991995"/>
            <a:ext cx="1323975" cy="650875"/>
          </a:xfrm>
          <a:prstGeom prst="rect">
            <a:avLst/>
          </a:prstGeom>
          <a:noFill/>
        </p:spPr>
        <p:txBody>
          <a:bodyPr wrap="square" rtlCol="0">
            <a:spAutoFit/>
          </a:bodyPr>
          <a:lstStyle/>
          <a:p>
            <a:pPr>
              <a:lnSpc>
                <a:spcPct val="130000"/>
              </a:lnSpc>
            </a:pPr>
            <a:r>
              <a:rPr lang="en-US" altLang="zh-CN" sz="2800" b="1" smtClean="0">
                <a:solidFill>
                  <a:srgbClr val="FF0000"/>
                </a:solidFill>
              </a:rPr>
              <a:t>10-15C</a:t>
            </a:r>
            <a:endParaRPr lang="zh-CN" altLang="en-US" sz="2800" b="1">
              <a:solidFill>
                <a:srgbClr val="FF0000"/>
              </a:solidFill>
            </a:endParaRPr>
          </a:p>
        </p:txBody>
      </p:sp>
      <p:sp>
        <p:nvSpPr>
          <p:cNvPr id="10" name="TextBox 9"/>
          <p:cNvSpPr txBox="1"/>
          <p:nvPr/>
        </p:nvSpPr>
        <p:spPr>
          <a:xfrm>
            <a:off x="3186430" y="3178175"/>
            <a:ext cx="1091565" cy="650875"/>
          </a:xfrm>
          <a:prstGeom prst="rect">
            <a:avLst/>
          </a:prstGeom>
          <a:noFill/>
        </p:spPr>
        <p:txBody>
          <a:bodyPr wrap="square" rtlCol="0">
            <a:spAutoFit/>
          </a:bodyPr>
          <a:lstStyle/>
          <a:p>
            <a:pPr>
              <a:lnSpc>
                <a:spcPct val="130000"/>
              </a:lnSpc>
            </a:pPr>
            <a:r>
              <a:rPr lang="en-US" altLang="zh-CN" sz="2800" b="1">
                <a:solidFill>
                  <a:srgbClr val="FF0000"/>
                </a:solidFill>
              </a:rPr>
              <a:t>8</a:t>
            </a:r>
            <a:r>
              <a:rPr lang="en-US" altLang="zh-CN" sz="2800" b="1" smtClean="0">
                <a:solidFill>
                  <a:srgbClr val="FF0000"/>
                </a:solidFill>
              </a:rPr>
              <a:t>-15C</a:t>
            </a:r>
            <a:endParaRPr lang="zh-CN" altLang="en-US" sz="2800" b="1">
              <a:solidFill>
                <a:srgbClr val="FF0000"/>
              </a:solidFill>
            </a:endParaRPr>
          </a:p>
        </p:txBody>
      </p:sp>
      <p:sp>
        <p:nvSpPr>
          <p:cNvPr id="11" name="TextBox 10"/>
          <p:cNvSpPr txBox="1"/>
          <p:nvPr/>
        </p:nvSpPr>
        <p:spPr>
          <a:xfrm>
            <a:off x="2955925" y="5760720"/>
            <a:ext cx="1435100" cy="650875"/>
          </a:xfrm>
          <a:prstGeom prst="rect">
            <a:avLst/>
          </a:prstGeom>
          <a:noFill/>
        </p:spPr>
        <p:txBody>
          <a:bodyPr wrap="square" rtlCol="0">
            <a:spAutoFit/>
          </a:bodyPr>
          <a:lstStyle/>
          <a:p>
            <a:pPr>
              <a:lnSpc>
                <a:spcPct val="130000"/>
              </a:lnSpc>
            </a:pPr>
            <a:r>
              <a:rPr lang="en-US" altLang="zh-CN" sz="2800" b="1" smtClean="0">
                <a:solidFill>
                  <a:srgbClr val="0070C0"/>
                </a:solidFill>
              </a:rPr>
              <a:t>14-15C</a:t>
            </a:r>
            <a:endParaRPr lang="zh-CN" altLang="en-US" sz="2800" b="1">
              <a:solidFill>
                <a:srgbClr val="0070C0"/>
              </a:solidFill>
            </a:endParaRPr>
          </a:p>
        </p:txBody>
      </p:sp>
      <p:sp>
        <p:nvSpPr>
          <p:cNvPr id="12" name="TextBox 11"/>
          <p:cNvSpPr txBox="1"/>
          <p:nvPr/>
        </p:nvSpPr>
        <p:spPr>
          <a:xfrm>
            <a:off x="4277995" y="1016000"/>
            <a:ext cx="1255395" cy="1050290"/>
          </a:xfrm>
          <a:prstGeom prst="rect">
            <a:avLst/>
          </a:prstGeom>
          <a:noFill/>
        </p:spPr>
        <p:txBody>
          <a:bodyPr wrap="square" rtlCol="0">
            <a:spAutoFit/>
          </a:bodyPr>
          <a:lstStyle/>
          <a:p>
            <a:pPr>
              <a:lnSpc>
                <a:spcPct val="130000"/>
              </a:lnSpc>
            </a:pPr>
            <a:r>
              <a:rPr lang="zh-CN" altLang="en-US" sz="2400" b="1" smtClean="0">
                <a:solidFill>
                  <a:srgbClr val="0070C0"/>
                </a:solidFill>
              </a:rPr>
              <a:t>地域广大王国</a:t>
            </a:r>
          </a:p>
        </p:txBody>
      </p:sp>
      <p:sp>
        <p:nvSpPr>
          <p:cNvPr id="13" name="TextBox 12"/>
          <p:cNvSpPr txBox="1"/>
          <p:nvPr/>
        </p:nvSpPr>
        <p:spPr>
          <a:xfrm>
            <a:off x="5602605" y="883285"/>
            <a:ext cx="6570345" cy="2009775"/>
          </a:xfrm>
          <a:prstGeom prst="rect">
            <a:avLst/>
          </a:prstGeom>
          <a:noFill/>
        </p:spPr>
        <p:txBody>
          <a:bodyPr wrap="square" rtlCol="0">
            <a:spAutoFit/>
          </a:bodyPr>
          <a:lstStyle/>
          <a:p>
            <a:pPr>
              <a:lnSpc>
                <a:spcPct val="13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广泛使用奴隶</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以园艺业为</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瓜果蔬菜</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a:t>
            </a:r>
          </a:p>
          <a:p>
            <a:pPr>
              <a:lnSpc>
                <a:spcPct val="13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对外贸易发达</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输入</a:t>
            </a:r>
            <a:r>
              <a:rPr lang="zh-TW" sz="2400" b="1">
                <a:latin typeface="宋体" panose="02010600030101010101" pitchFamily="2" charset="-122"/>
                <a:ea typeface="宋体" panose="02010600030101010101" pitchFamily="2" charset="-122"/>
                <a:cs typeface="宋体" panose="02010600030101010101" pitchFamily="2" charset="-122"/>
                <a:sym typeface="+mn-ea"/>
              </a:rPr>
              <a:t>印度、波斯和中国等地</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的</a:t>
            </a:r>
            <a:r>
              <a:rPr lang="zh-TW" sz="2400" b="1">
                <a:latin typeface="宋体" panose="02010600030101010101" pitchFamily="2" charset="-122"/>
                <a:ea typeface="宋体" panose="02010600030101010101" pitchFamily="2" charset="-122"/>
                <a:cs typeface="宋体" panose="02010600030101010101" pitchFamily="2" charset="-122"/>
                <a:sym typeface="+mn-ea"/>
              </a:rPr>
              <a:t>瓷器、纺织品</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，出口</a:t>
            </a:r>
            <a:r>
              <a:rPr lang="zh-TW" sz="2400" b="1">
                <a:latin typeface="宋体" panose="02010600030101010101" pitchFamily="2" charset="-122"/>
                <a:ea typeface="宋体" panose="02010600030101010101" pitchFamily="2" charset="-122"/>
                <a:cs typeface="宋体" panose="02010600030101010101" pitchFamily="2" charset="-122"/>
                <a:sym typeface="+mn-ea"/>
              </a:rPr>
              <a:t>黄金、象牙和奴隶</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p>
          <a:p>
            <a:pPr>
              <a:lnSpc>
                <a:spcPct val="1300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城市繁荣</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endParaRPr lang="zh-CN" altLang="zh-TW" sz="2400" b="1">
              <a:solidFill>
                <a:srgbClr val="0070C0"/>
              </a:solidFill>
              <a:latin typeface="宋体" pitchFamily="2" charset="-122"/>
              <a:ea typeface="宋体" panose="02010600030101010101" pitchFamily="2" charset="-122"/>
              <a:cs typeface="宋体" panose="02010600030101010101" pitchFamily="2" charset="-122"/>
              <a:sym typeface="+mn-ea"/>
            </a:endParaRPr>
          </a:p>
        </p:txBody>
      </p:sp>
      <p:sp>
        <p:nvSpPr>
          <p:cNvPr id="14" name="TextBox 13"/>
          <p:cNvSpPr txBox="1"/>
          <p:nvPr/>
        </p:nvSpPr>
        <p:spPr>
          <a:xfrm>
            <a:off x="4218305" y="2066290"/>
            <a:ext cx="1564640" cy="570865"/>
          </a:xfrm>
          <a:prstGeom prst="rect">
            <a:avLst/>
          </a:prstGeom>
          <a:noFill/>
        </p:spPr>
        <p:txBody>
          <a:bodyPr wrap="square" rtlCol="0">
            <a:spAutoFit/>
          </a:bodyPr>
          <a:lstStyle/>
          <a:p>
            <a:pPr>
              <a:lnSpc>
                <a:spcPct val="130000"/>
              </a:lnSpc>
            </a:pPr>
            <a:r>
              <a:rPr lang="zh-CN" altLang="en-US" sz="2400" b="1" smtClean="0">
                <a:solidFill>
                  <a:srgbClr val="FF0000"/>
                </a:solidFill>
              </a:rPr>
              <a:t>城市国家</a:t>
            </a:r>
          </a:p>
        </p:txBody>
      </p:sp>
      <p:sp>
        <p:nvSpPr>
          <p:cNvPr id="16" name="TextBox 15"/>
          <p:cNvSpPr txBox="1"/>
          <p:nvPr/>
        </p:nvSpPr>
        <p:spPr>
          <a:xfrm>
            <a:off x="4277995" y="2978150"/>
            <a:ext cx="1384300" cy="1050290"/>
          </a:xfrm>
          <a:prstGeom prst="rect">
            <a:avLst/>
          </a:prstGeom>
          <a:noFill/>
        </p:spPr>
        <p:txBody>
          <a:bodyPr wrap="square" rtlCol="0">
            <a:spAutoFit/>
          </a:bodyPr>
          <a:lstStyle/>
          <a:p>
            <a:pPr>
              <a:lnSpc>
                <a:spcPct val="130000"/>
              </a:lnSpc>
            </a:pPr>
            <a:r>
              <a:rPr lang="zh-CN" altLang="en-US" sz="2400" b="1" smtClean="0">
                <a:solidFill>
                  <a:srgbClr val="FF0000"/>
                </a:solidFill>
              </a:rPr>
              <a:t>中央集权帝国</a:t>
            </a:r>
          </a:p>
        </p:txBody>
      </p:sp>
      <p:sp>
        <p:nvSpPr>
          <p:cNvPr id="17" name="TextBox 16"/>
          <p:cNvSpPr txBox="1"/>
          <p:nvPr/>
        </p:nvSpPr>
        <p:spPr>
          <a:xfrm>
            <a:off x="5602605" y="3041650"/>
            <a:ext cx="6569710" cy="2245360"/>
          </a:xfrm>
          <a:prstGeom prst="rect">
            <a:avLst/>
          </a:prstGeom>
          <a:noFill/>
        </p:spPr>
        <p:txBody>
          <a:bodyPr wrap="square" rtlCol="0">
            <a:spAutoFit/>
          </a:bodyPr>
          <a:lstStyle/>
          <a:p>
            <a:pPr indent="0" fontAlgn="auto">
              <a:lnSpc>
                <a:spcPts val="24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丰富的黄金资源</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p>
          <a:p>
            <a:pPr indent="0" fontAlgn="auto">
              <a:lnSpc>
                <a:spcPts val="24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控制着穿越撒哈拉沙漠的商路和黄金交易</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极其富有</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p>
          <a:p>
            <a:pPr indent="0" fontAlgn="auto">
              <a:lnSpc>
                <a:spcPts val="2400"/>
              </a:lnSpc>
            </a:pPr>
            <a:r>
              <a:rPr lang="zh-TW" sz="2400" b="1">
                <a:latin typeface="宋体" panose="02010600030101010101" pitchFamily="2" charset="-122"/>
                <a:ea typeface="宋体" panose="02010600030101010101" pitchFamily="2" charset="-122"/>
                <a:cs typeface="宋体" panose="02010600030101010101" pitchFamily="2" charset="-122"/>
                <a:sym typeface="+mn-ea"/>
              </a:rPr>
              <a:t>出口象牙和奴隶，买进马、布匹和盐</a:t>
            </a:r>
            <a:r>
              <a:rPr lang="en-US" altLang="zh-TW" sz="2400" b="1">
                <a:latin typeface="宋体" panose="02010600030101010101" pitchFamily="2" charset="-122"/>
                <a:ea typeface="宋体" panose="02010600030101010101" pitchFamily="2" charset="-122"/>
                <a:cs typeface="宋体" panose="02010600030101010101" pitchFamily="2" charset="-122"/>
                <a:sym typeface="+mn-ea"/>
              </a:rPr>
              <a:t>.</a:t>
            </a:r>
            <a:endParaRPr lang="en-US" altLang="zh-TW" sz="2400" b="1">
              <a:solidFill>
                <a:schemeClr val="tx1"/>
              </a:solidFill>
              <a:latin typeface="宋体" pitchFamily="2" charset="-122"/>
              <a:ea typeface="宋体" panose="02010600030101010101" pitchFamily="2" charset="-122"/>
              <a:cs typeface="宋体" panose="02010600030101010101" pitchFamily="2" charset="-122"/>
              <a:sym typeface="+mn-ea"/>
            </a:endParaRPr>
          </a:p>
          <a:p>
            <a:pPr indent="0" algn="l" fontAlgn="auto">
              <a:lnSpc>
                <a:spcPts val="2400"/>
              </a:lnSpc>
              <a:buNone/>
            </a:pPr>
            <a:r>
              <a:rPr lang="zh-TW" sz="2400" b="1">
                <a:latin typeface="宋体" panose="02010600030101010101" pitchFamily="2" charset="-122"/>
                <a:ea typeface="宋体" panose="02010600030101010101" pitchFamily="2" charset="-122"/>
                <a:cs typeface="宋体" panose="02010600030101010101" pitchFamily="2" charset="-122"/>
                <a:sym typeface="+mn-ea"/>
              </a:rPr>
              <a:t>城市和文化繁荣</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中央集权</a:t>
            </a:r>
            <a:r>
              <a:rPr lang="zh-CN" altLang="zh-TW" sz="2400" b="1">
                <a:latin typeface="宋体" panose="02010600030101010101" pitchFamily="2" charset="-122"/>
                <a:ea typeface="宋体" panose="02010600030101010101" pitchFamily="2" charset="-122"/>
                <a:cs typeface="宋体" panose="02010600030101010101" pitchFamily="2" charset="-122"/>
                <a:sym typeface="+mn-ea"/>
              </a:rPr>
              <a:t>；</a:t>
            </a:r>
            <a:r>
              <a:rPr lang="zh-TW" sz="2400" b="1">
                <a:latin typeface="宋体" panose="02010600030101010101" pitchFamily="2" charset="-122"/>
                <a:ea typeface="宋体" panose="02010600030101010101" pitchFamily="2" charset="-122"/>
                <a:cs typeface="宋体" panose="02010600030101010101" pitchFamily="2" charset="-122"/>
                <a:sym typeface="+mn-ea"/>
              </a:rPr>
              <a:t>奴隶成为生产中的重要力量；</a:t>
            </a:r>
          </a:p>
          <a:p>
            <a:pPr indent="0" algn="l" fontAlgn="auto">
              <a:lnSpc>
                <a:spcPts val="2400"/>
              </a:lnSpc>
              <a:buNone/>
            </a:pPr>
            <a:r>
              <a:rPr lang="zh-CN" altLang="en-US" sz="2400" b="1" smtClean="0">
                <a:solidFill>
                  <a:srgbClr val="FF0000"/>
                </a:solidFill>
                <a:latin typeface="宋体" panose="02010600030101010101" pitchFamily="2" charset="-122"/>
                <a:ea typeface="宋体" panose="02010600030101010101" pitchFamily="2" charset="-122"/>
                <a:cs typeface="宋体" panose="02010600030101010101" pitchFamily="2" charset="-122"/>
              </a:rPr>
              <a:t>官僚政治、外贸兴盛、文化繁荣</a:t>
            </a:r>
            <a:endParaRPr lang="en-US" altLang="zh-CN" sz="2400" b="1" smtClean="0">
              <a:solidFill>
                <a:srgbClr val="FF0000"/>
              </a:solidFill>
              <a:latin typeface="宋体" pitchFamily="2" charset="-122"/>
              <a:ea typeface="宋体" panose="02010600030101010101" pitchFamily="2" charset="-122"/>
              <a:cs typeface="宋体" panose="02010600030101010101" pitchFamily="2" charset="-122"/>
            </a:endParaRPr>
          </a:p>
        </p:txBody>
      </p:sp>
      <p:sp>
        <p:nvSpPr>
          <p:cNvPr id="18" name="TextBox 17"/>
          <p:cNvSpPr txBox="1"/>
          <p:nvPr/>
        </p:nvSpPr>
        <p:spPr>
          <a:xfrm>
            <a:off x="4391025" y="5498465"/>
            <a:ext cx="1211580" cy="1050290"/>
          </a:xfrm>
          <a:prstGeom prst="rect">
            <a:avLst/>
          </a:prstGeom>
          <a:noFill/>
        </p:spPr>
        <p:txBody>
          <a:bodyPr wrap="square" rtlCol="0">
            <a:spAutoFit/>
          </a:bodyPr>
          <a:lstStyle/>
          <a:p>
            <a:pPr>
              <a:lnSpc>
                <a:spcPct val="130000"/>
              </a:lnSpc>
            </a:pPr>
            <a:r>
              <a:rPr lang="zh-CN" altLang="en-US" sz="2400" b="1" smtClean="0">
                <a:solidFill>
                  <a:srgbClr val="0070C0"/>
                </a:solidFill>
              </a:rPr>
              <a:t>地域广大王国</a:t>
            </a:r>
          </a:p>
        </p:txBody>
      </p:sp>
      <p:sp>
        <p:nvSpPr>
          <p:cNvPr id="19" name="TextBox 18"/>
          <p:cNvSpPr txBox="1"/>
          <p:nvPr/>
        </p:nvSpPr>
        <p:spPr>
          <a:xfrm>
            <a:off x="6231890" y="6010275"/>
            <a:ext cx="2518410" cy="650875"/>
          </a:xfrm>
          <a:prstGeom prst="rect">
            <a:avLst/>
          </a:prstGeom>
          <a:noFill/>
        </p:spPr>
        <p:txBody>
          <a:bodyPr wrap="square" rtlCol="0">
            <a:spAutoFit/>
          </a:bodyPr>
          <a:lstStyle/>
          <a:p>
            <a:pPr>
              <a:lnSpc>
                <a:spcPct val="130000"/>
              </a:lnSpc>
            </a:pPr>
            <a:r>
              <a:rPr lang="zh-CN" altLang="en-US" sz="2800" b="1" smtClean="0">
                <a:solidFill>
                  <a:srgbClr val="0070C0"/>
                </a:solidFill>
              </a:rPr>
              <a:t>巨石，建筑群</a:t>
            </a:r>
            <a:endParaRPr lang="zh-CN" altLang="en-US" sz="2800" b="1">
              <a:solidFill>
                <a:srgbClr val="0070C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arn(inVertic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arn(inVertical)">
                                      <p:cBhvr>
                                        <p:cTn id="47" dur="500"/>
                                        <p:tgtEl>
                                          <p:spTgt spid="18"/>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arn(inVertical)">
                                      <p:cBhvr>
                                        <p:cTn id="52" dur="500"/>
                                        <p:tgtEl>
                                          <p:spTgt spid="13"/>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arn(inVertical)">
                                      <p:cBhvr>
                                        <p:cTn id="57" dur="500"/>
                                        <p:tgtEl>
                                          <p:spTgt spid="17"/>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3" grpId="0"/>
      <p:bldP spid="14" grpId="0"/>
      <p:bldP spid="16" grpId="0"/>
      <p:bldP spid="17" grpId="0"/>
      <p:bldP spid="18" grpId="0"/>
      <p:bldP spid="19"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635"/>
            <a:ext cx="2122805" cy="796925"/>
          </a:xfrm>
          <a:solidFill>
            <a:srgbClr val="92D050"/>
          </a:solidFill>
        </p:spPr>
        <p:txBody>
          <a:bodyPr/>
          <a:lstStyle/>
          <a:p>
            <a:r>
              <a:rPr lang="zh-TW" sz="3200" b="1">
                <a:solidFill>
                  <a:schemeClr val="tx1"/>
                </a:solidFill>
                <a:latin typeface="微软雅黑" panose="020b0503020204020204" charset="-122"/>
                <a:ea typeface="微软雅黑" panose="020b0503020204020204" charset="-122"/>
                <a:sym typeface="+mn-ea"/>
              </a:rPr>
              <a:t>历史纵横</a:t>
            </a:r>
            <a:endParaRPr lang="zh-TW" altLang="en-US" sz="3200" b="1">
              <a:solidFill>
                <a:schemeClr val="tx1"/>
              </a:solidFill>
              <a:latin typeface="微软雅黑" panose="020b0503020204020204" charset="-122"/>
              <a:ea typeface="微软雅黑" panose="020b0503020204020204" charset="-122"/>
              <a:sym typeface="+mn-ea"/>
            </a:endParaRPr>
          </a:p>
        </p:txBody>
      </p:sp>
      <p:sp>
        <p:nvSpPr>
          <p:cNvPr id="3" name="内容占位符 2"/>
          <p:cNvSpPr>
            <a:spLocks noGrp="1"/>
          </p:cNvSpPr>
          <p:nvPr>
            <p:ph idx="1"/>
          </p:nvPr>
        </p:nvSpPr>
        <p:spPr>
          <a:xfrm>
            <a:off x="160020" y="913765"/>
            <a:ext cx="11680825" cy="5944235"/>
          </a:xfrm>
          <a:solidFill>
            <a:srgbClr val="FFFF00"/>
          </a:solidFill>
        </p:spPr>
        <p:txBody>
          <a:bodyPr>
            <a:normAutofit/>
          </a:bodyPr>
          <a:lstStyle/>
          <a:p>
            <a:pPr indent="0" algn="ctr">
              <a:lnSpc>
                <a:spcPts val="1550"/>
              </a:lnSpc>
              <a:buNone/>
            </a:pPr>
            <a:endParaRPr lang="zh-TW" b="1">
              <a:latin typeface="宋体" pitchFamily="2" charset="-122"/>
              <a:ea typeface="宋体" panose="02010600030101010101" pitchFamily="2" charset="-122"/>
              <a:cs typeface="宋体" panose="02010600030101010101" pitchFamily="2" charset="-122"/>
              <a:sym typeface="+mn-ea"/>
            </a:endParaRPr>
          </a:p>
          <a:p>
            <a:pPr indent="0" algn="ctr">
              <a:lnSpc>
                <a:spcPts val="1550"/>
              </a:lnSpc>
              <a:buNone/>
            </a:pPr>
            <a:r>
              <a:rPr lang="zh-TW" b="1">
                <a:latin typeface="宋体" panose="02010600030101010101" pitchFamily="2" charset="-122"/>
                <a:ea typeface="宋体" panose="02010600030101010101" pitchFamily="2" charset="-122"/>
                <a:cs typeface="宋体" panose="02010600030101010101" pitchFamily="2" charset="-122"/>
                <a:sym typeface="+mn-ea"/>
              </a:rPr>
              <a:t>游历非洲的古代中国人</a:t>
            </a:r>
            <a:endParaRPr lang="zh-TW" b="1">
              <a:latin typeface="宋体" pitchFamily="2" charset="-122"/>
              <a:ea typeface="宋体" panose="02010600030101010101" pitchFamily="2" charset="-122"/>
              <a:cs typeface="宋体" panose="02010600030101010101" pitchFamily="2" charset="-122"/>
            </a:endParaRPr>
          </a:p>
          <a:p>
            <a:pPr marL="0" indent="0" algn="just" fontAlgn="auto">
              <a:lnSpc>
                <a:spcPct val="100000"/>
              </a:lnSpc>
              <a:spcBef>
                <a:spcPct val="0"/>
              </a:spcBef>
              <a:buNone/>
            </a:pPr>
            <a:r>
              <a:rPr lang="zh-TW" b="1">
                <a:latin typeface="宋体" panose="02010600030101010101" pitchFamily="2" charset="-122"/>
                <a:ea typeface="宋体" panose="02010600030101010101" pitchFamily="2" charset="-122"/>
                <a:cs typeface="宋体" panose="02010600030101010101" pitchFamily="2" charset="-122"/>
                <a:sym typeface="+mn-ea"/>
              </a:rPr>
              <a:t>    中国和非洲的交往源远流长</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有人认为，《史记》中的黎 鼾</a:t>
            </a:r>
            <a:r>
              <a:rPr lang="en-US" b="1">
                <a:latin typeface="宋体" panose="02010600030101010101" pitchFamily="2" charset="-122"/>
                <a:ea typeface="宋体" panose="02010600030101010101" pitchFamily="2" charset="-122"/>
                <a:cs typeface="宋体" panose="02010600030101010101" pitchFamily="2" charset="-122"/>
                <a:sym typeface="+mn-ea"/>
              </a:rPr>
              <a:t>（qian）</a:t>
            </a:r>
            <a:r>
              <a:rPr lang="zh-TW" b="1">
                <a:latin typeface="宋体" panose="02010600030101010101" pitchFamily="2" charset="-122"/>
                <a:ea typeface="宋体" panose="02010600030101010101" pitchFamily="2" charset="-122"/>
                <a:cs typeface="宋体" panose="02010600030101010101" pitchFamily="2" charset="-122"/>
                <a:sym typeface="+mn-ea"/>
              </a:rPr>
              <a:t>就是埃及著名的亚历山大城，汉武帝遣使前往的西 域各地中也包括黎軒</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第一个到过非洲并且留下记载的中国人，是唐朝人杜环</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751年，唐军与大食在怛（</a:t>
            </a:r>
            <a:r>
              <a:rPr lang="en-US" b="1">
                <a:latin typeface="宋体" panose="02010600030101010101" pitchFamily="2" charset="-122"/>
                <a:ea typeface="宋体" panose="02010600030101010101" pitchFamily="2" charset="-122"/>
                <a:cs typeface="宋体" panose="02010600030101010101" pitchFamily="2" charset="-122"/>
                <a:sym typeface="+mn-ea"/>
              </a:rPr>
              <a:t>da）</a:t>
            </a:r>
            <a:r>
              <a:rPr lang="zh-TW" b="1">
                <a:latin typeface="宋体" panose="02010600030101010101" pitchFamily="2" charset="-122"/>
                <a:ea typeface="宋体" panose="02010600030101010101" pitchFamily="2" charset="-122"/>
                <a:cs typeface="宋体" panose="02010600030101010101" pitchFamily="2" charset="-122"/>
                <a:sym typeface="+mn-ea"/>
              </a:rPr>
              <a:t>罗斯发生冲突，唐军失败，杜环被俘</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他随军西行，最远可能到达北非</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762年，他乘船返回广州，把自己的经历写成《经行记》</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r>
              <a:rPr lang="zh-TW" b="1">
                <a:latin typeface="宋体" panose="02010600030101010101" pitchFamily="2" charset="-122"/>
                <a:ea typeface="宋体" panose="02010600030101010101" pitchFamily="2" charset="-122"/>
                <a:cs typeface="宋体" panose="02010600030101010101" pitchFamily="2" charset="-122"/>
                <a:sym typeface="+mn-ea"/>
              </a:rPr>
              <a:t>杜环之后，元朝的汪大渊也到过</a:t>
            </a:r>
            <a:r>
              <a:rPr lang="zh-CN" b="1">
                <a:latin typeface="宋体" panose="02010600030101010101" pitchFamily="2" charset="-122"/>
                <a:ea typeface="宋体" panose="02010600030101010101" pitchFamily="2" charset="-122"/>
                <a:cs typeface="宋体" panose="02010600030101010101" pitchFamily="2" charset="-122"/>
                <a:sym typeface="+mn-ea"/>
              </a:rPr>
              <a:t>非洲。他</a:t>
            </a:r>
            <a:r>
              <a:rPr lang="zh-TW" b="1">
                <a:latin typeface="宋体" panose="02010600030101010101" pitchFamily="2" charset="-122"/>
                <a:ea typeface="宋体" panose="02010600030101010101" pitchFamily="2" charset="-122"/>
                <a:cs typeface="宋体" panose="02010600030101010101" pitchFamily="2" charset="-122"/>
                <a:sym typeface="+mn-ea"/>
              </a:rPr>
              <a:t>曾两次随商船出海，最远可能到过今犀洛哥的丹吉尔港，也到过东非沿海地区，并在自己撰写的《岛</a:t>
            </a:r>
            <a:r>
              <a:rPr lang="zh-CN" altLang="zh-TW" b="1">
                <a:latin typeface="宋体" panose="02010600030101010101" pitchFamily="2" charset="-122"/>
                <a:ea typeface="宋体" panose="02010600030101010101" pitchFamily="2" charset="-122"/>
                <a:cs typeface="宋体" panose="02010600030101010101" pitchFamily="2" charset="-122"/>
                <a:sym typeface="+mn-ea"/>
              </a:rPr>
              <a:t>夷</a:t>
            </a:r>
            <a:r>
              <a:rPr lang="zh-TW" b="1">
                <a:latin typeface="宋体" panose="02010600030101010101" pitchFamily="2" charset="-122"/>
                <a:ea typeface="宋体" panose="02010600030101010101" pitchFamily="2" charset="-122"/>
                <a:cs typeface="宋体" panose="02010600030101010101" pitchFamily="2" charset="-122"/>
                <a:sym typeface="+mn-ea"/>
              </a:rPr>
              <a:t>志略》中留下了相关记载</a:t>
            </a:r>
            <a:r>
              <a:rPr lang="zh-CN" altLang="zh-TW" b="1">
                <a:latin typeface="宋体" panose="02010600030101010101" pitchFamily="2" charset="-122"/>
                <a:ea typeface="宋体" panose="02010600030101010101" pitchFamily="2" charset="-122"/>
                <a:cs typeface="宋体" panose="02010600030101010101" pitchFamily="2" charset="-122"/>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11265" name="图片 8"/>
          <p:cNvPicPr>
            <a:picLocks noGrp="1" noChangeAspect="1" noChangeArrowheads="1"/>
          </p:cNvPicPr>
          <p:nvPr>
            <p:ph idx="1"/>
            <p:custDataLst>
              <p:tags r:id="rId3"/>
            </p:custDataLst>
          </p:nvPr>
        </p:nvPicPr>
        <p:blipFill>
          <a:blip r:embed="rId2"/>
          <a:stretch>
            <a:fillRect/>
          </a:stretch>
        </p:blipFill>
        <p:spPr bwMode="auto">
          <a:xfrm>
            <a:off x="121285" y="364490"/>
            <a:ext cx="12115165" cy="5597525"/>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wipe(left)">
                                      <p:cBhvr>
                                        <p:cTn id="7" dur="500"/>
                                        <p:tgtEl>
                                          <p:spTgt spid="11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3505" y="51435"/>
            <a:ext cx="11984990" cy="1116965"/>
          </a:xfrm>
          <a:solidFill>
            <a:srgbClr val="FFC000"/>
          </a:solidFill>
        </p:spPr>
        <p:txBody>
          <a:bodyPr>
            <a:normAutofit/>
          </a:bodyPr>
          <a:lstStyle/>
          <a:p>
            <a:pPr algn="l"/>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非洲传统文明是丰富多彩、斑驳陆离的。有人认为非洲文明是开放的，</a:t>
            </a:r>
            <a:r>
              <a:rPr lang="zh-CN" altLang="en-US" sz="2800" b="1" kern="1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阅读材料并结合所学，举例说明外部联系和内部关系。</a:t>
            </a:r>
          </a:p>
        </p:txBody>
      </p:sp>
      <p:sp>
        <p:nvSpPr>
          <p:cNvPr id="4" name="内容占位符 3"/>
          <p:cNvSpPr>
            <a:spLocks noGrp="1"/>
          </p:cNvSpPr>
          <p:nvPr>
            <p:ph idx="1"/>
          </p:nvPr>
        </p:nvSpPr>
        <p:spPr>
          <a:xfrm>
            <a:off x="102870" y="1351280"/>
            <a:ext cx="11737340" cy="2429510"/>
          </a:xfrm>
        </p:spPr>
        <p:txBody>
          <a:bodyPr/>
          <a:lstStyle/>
          <a:p>
            <a:pPr indent="0">
              <a:buNone/>
            </a:pPr>
            <a:r>
              <a:rPr lang="zh-CN" altLang="zh-CN" sz="2800" b="1">
                <a:latin typeface="宋体" panose="02010600030101010101" pitchFamily="2" charset="-122"/>
                <a:ea typeface="宋体" panose="02010600030101010101" pitchFamily="2" charset="-122"/>
                <a:cs typeface="宋体" panose="02010600030101010101" pitchFamily="2" charset="-122"/>
                <a:sym typeface="+mn-ea"/>
              </a:rPr>
              <a:t>材料一 在欧洲扩张之前的时期中，非洲绝不是与世隔绝的，自7世纪以来，外部联系和内部关系开始增多。 </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 </a:t>
            </a:r>
            <a:endParaRPr lang="en-US" altLang="zh-CN" sz="2800" b="1">
              <a:latin typeface="宋体" pitchFamily="2" charset="-122"/>
              <a:ea typeface="宋体" panose="02010600030101010101" pitchFamily="2" charset="-122"/>
              <a:cs typeface="宋体" panose="02010600030101010101" pitchFamily="2" charset="-122"/>
            </a:endParaRPr>
          </a:p>
          <a:p>
            <a:pPr indent="0">
              <a:buNone/>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斯塔夫里阿诺斯</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全球通史（</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2005</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年版）第</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313</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页</a:t>
            </a:r>
          </a:p>
          <a:p>
            <a:pPr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材料二 </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公元1世纪，基督教传入非洲，成为阿克苏姆王国国教。</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3" name="矩形 2"/>
          <p:cNvSpPr>
            <a:spLocks noChangeArrowheads="1"/>
          </p:cNvSpPr>
          <p:nvPr/>
        </p:nvSpPr>
        <p:spPr bwMode="auto">
          <a:xfrm>
            <a:off x="103505" y="3710940"/>
            <a:ext cx="11606530" cy="2712085"/>
          </a:xfrm>
          <a:prstGeom prst="rect">
            <a:avLst/>
          </a:prstGeom>
          <a:solidFill>
            <a:srgbClr val="FFFF00"/>
          </a:solidFill>
          <a:ln w="9525">
            <a:noFill/>
            <a:miter lim="800000"/>
          </a:ln>
        </p:spPr>
        <p:txBody>
          <a:bodyPr wrap="square" lIns="128016" tIns="64008" rIns="128016" bIns="64008">
            <a:spAutoFit/>
          </a:bodyPr>
          <a:lstStyle/>
          <a:p>
            <a:pPr indent="373380" algn="just"/>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外部联系</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p>
          <a:p>
            <a:pPr indent="373380" algn="just"/>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伊斯兰教、基督教传入非洲，影响非洲历史文化发展；</a:t>
            </a:r>
          </a:p>
          <a:p>
            <a:pPr indent="373380" algn="just"/>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10-15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世纪东非国家发展环印度洋对外贸易，</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8-15</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世纪西非诸帝国控制穿越撒哈拉沙漠的贸易，</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1324</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年，曼萨</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穆萨带领商队前往麦加朝圣。</a:t>
            </a:r>
            <a:endParaRPr lang="en-US" altLang="zh-CN" sz="2800" b="1">
              <a:solidFill>
                <a:schemeClr val="tx1"/>
              </a:solidFill>
              <a:latin typeface="宋体" pitchFamily="2" charset="-122"/>
              <a:ea typeface="宋体" panose="02010600030101010101" pitchFamily="2" charset="-122"/>
              <a:cs typeface="宋体" panose="02010600030101010101" pitchFamily="2" charset="-122"/>
            </a:endParaRPr>
          </a:p>
          <a:p>
            <a:pPr indent="373380" algn="just"/>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内部关系</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p>
          <a:p>
            <a:pPr indent="373380" algn="just"/>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西非居民班图人扩展到撒哈拉以南地区，</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7-9</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世纪成为当地主要居民。</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down)">
                                      <p:cBhvr>
                                        <p:cTn id="13" dur="500"/>
                                        <p:tgtEl>
                                          <p:spTgt spid="4">
                                            <p:txEl>
                                              <p:pRg st="0" end="0"/>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wipe(down)">
                                      <p:cBhvr>
                                        <p:cTn id="18" dur="500"/>
                                        <p:tgtEl>
                                          <p:spTgt spid="4">
                                            <p:txEl>
                                              <p:pRg st="1" end="1"/>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wipe(down)">
                                      <p:cBhvr>
                                        <p:cTn id="23" dur="500"/>
                                        <p:tgtEl>
                                          <p:spTgt spid="4">
                                            <p:txEl>
                                              <p:pRg st="2" end="2"/>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uiExpand="1" build="p"/>
      <p:bldP spid="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12191365" cy="868680"/>
          </a:xfrm>
          <a:solidFill>
            <a:srgbClr val="FFFF00"/>
          </a:solidFill>
        </p:spPr>
        <p:txBody>
          <a:bodyPr>
            <a:normAutofit fontScale="90000"/>
          </a:bodyPr>
          <a:lstStyle/>
          <a:p>
            <a:pPr algn="l"/>
            <a:r>
              <a:rPr lang="zh-CN" altLang="zh-CN" sz="3110" b="1">
                <a:latin typeface="宋体" panose="02010600030101010101" pitchFamily="2" charset="-122"/>
                <a:ea typeface="宋体" panose="02010600030101010101" pitchFamily="2" charset="-122"/>
                <a:cs typeface="宋体" panose="02010600030101010101" pitchFamily="2" charset="-122"/>
                <a:sym typeface="+mn-ea"/>
              </a:rPr>
              <a:t>有人认为非洲文明是</a:t>
            </a:r>
            <a:r>
              <a:rPr lang="zh-CN" altLang="en-US" sz="3110"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封闭的、与世隔绝的。阅读材料，分析地理环境对非洲历史的影响。</a:t>
            </a:r>
          </a:p>
        </p:txBody>
      </p:sp>
      <p:sp>
        <p:nvSpPr>
          <p:cNvPr id="3" name="内容占位符 2"/>
          <p:cNvSpPr>
            <a:spLocks noGrp="1"/>
          </p:cNvSpPr>
          <p:nvPr>
            <p:ph idx="1"/>
          </p:nvPr>
        </p:nvSpPr>
        <p:spPr>
          <a:xfrm>
            <a:off x="0" y="868045"/>
            <a:ext cx="12016105" cy="5504815"/>
          </a:xfrm>
        </p:spPr>
        <p:txBody>
          <a:bodyPr>
            <a:noAutofit/>
          </a:bodyPr>
          <a:lstStyle/>
          <a:p>
            <a:pPr indent="0">
              <a:buNone/>
            </a:pPr>
            <a:r>
              <a:rPr lang="zh-CN" altLang="zh-CN" sz="2700" b="1">
                <a:latin typeface="宋体" panose="02010600030101010101" pitchFamily="2" charset="-122"/>
                <a:ea typeface="宋体" panose="02010600030101010101" pitchFamily="2" charset="-122"/>
                <a:cs typeface="宋体" panose="02010600030101010101" pitchFamily="2" charset="-122"/>
                <a:sym typeface="+mn-ea"/>
              </a:rPr>
              <a:t>材料三：历史上，非洲与欧亚大陆隔绝的程度十分严重。这一与世隔绝至今仍是非洲大陆发展中的一个首要而又持久的因素。</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        </a:t>
            </a:r>
          </a:p>
          <a:p>
            <a:pPr indent="0">
              <a:buNone/>
            </a:pPr>
            <a:r>
              <a:rPr lang="en-US" altLang="zh-CN" sz="27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斯塔夫里阿诺斯</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全球通史（</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1999</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年版）第</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140</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页</a:t>
            </a:r>
          </a:p>
          <a:p>
            <a:pPr indent="0">
              <a:buNone/>
            </a:pPr>
            <a:r>
              <a:rPr lang="zh-CN" altLang="zh-CN" sz="2700" b="1">
                <a:latin typeface="宋体" panose="02010600030101010101" pitchFamily="2" charset="-122"/>
                <a:ea typeface="宋体" panose="02010600030101010101" pitchFamily="2" charset="-122"/>
                <a:cs typeface="宋体" panose="02010600030101010101" pitchFamily="2" charset="-122"/>
                <a:sym typeface="+mn-ea"/>
              </a:rPr>
              <a:t>材料四：撒哈拉沙漠是一大屏障、一大分隔者，地中海相比之下却是一条连接大道。历史上，北非人与地中海周围诸民族的相互影响之所以超过他们与沙漠以南地区诸民族的相互影响，其原因就在此……沿尼罗河上游是苏德沼泽，曾在历史上构成了一个可怕的障碍。而未被海湾和内海破损的、平直的海岸线，也使非洲大陆难以接近……这一地理环境还有助于说明，欧洲人侵入非洲较其侵入美洲，在时间选择上何以存在反常的差别……在美洲被开发、被殖民化以后的几个世纪中，非洲仍是一块“黑暗的大陆”。甚至到1900年，大约还有四分之一大陆未被开发。</a:t>
            </a:r>
          </a:p>
          <a:p>
            <a:pPr indent="0">
              <a:buNone/>
            </a:pPr>
            <a:r>
              <a:rPr lang="zh-CN" altLang="zh-CN" sz="2700"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中外历史纲要</a:t>
            </a:r>
            <a:r>
              <a:rPr lang="en-US" altLang="zh-CN" sz="27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700" b="1">
                <a:latin typeface="宋体" panose="02010600030101010101" pitchFamily="2" charset="-122"/>
                <a:ea typeface="宋体" panose="02010600030101010101" pitchFamily="2" charset="-122"/>
                <a:cs typeface="宋体" panose="02010600030101010101" pitchFamily="2" charset="-122"/>
                <a:sym typeface="+mn-ea"/>
              </a:rPr>
              <a:t>必修下探究与拓展</a:t>
            </a:r>
            <a:endParaRPr lang="zh-CN" altLang="zh-CN" sz="2700" b="1">
              <a:latin typeface="宋体" pitchFamily="2" charset="-122"/>
              <a:ea typeface="宋体" panose="02010600030101010101" pitchFamily="2" charset="-122"/>
              <a:cs typeface="宋体" panose="02010600030101010101" pitchFamily="2" charset="-122"/>
            </a:endParaRPr>
          </a:p>
          <a:p>
            <a:pPr indent="0">
              <a:buNone/>
            </a:pPr>
            <a:endParaRPr lang="zh-CN" altLang="zh-CN" sz="18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93370" y="454025"/>
            <a:ext cx="11644630" cy="5257165"/>
          </a:xfrm>
          <a:solidFill>
            <a:srgbClr val="92D050"/>
          </a:solidFill>
        </p:spPr>
        <p:txBody>
          <a:bodyPr>
            <a:normAutofit/>
          </a:bodyPr>
          <a:lstStyle/>
          <a:p>
            <a:pPr marL="0" indent="0">
              <a:buNone/>
            </a:pPr>
            <a:r>
              <a:rPr lang="zh-CN" altLang="en-US" b="1">
                <a:solidFill>
                  <a:schemeClr val="tx1"/>
                </a:solidFill>
                <a:latin typeface="宋体" panose="02010600030101010101" pitchFamily="2" charset="-122"/>
                <a:ea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sym typeface="+mn-ea"/>
              </a:rPr>
              <a:t>1</a:t>
            </a:r>
            <a:r>
              <a:rPr lang="zh-CN" altLang="en-US" b="1">
                <a:solidFill>
                  <a:schemeClr val="tx1"/>
                </a:solidFill>
                <a:latin typeface="宋体" panose="02010600030101010101" pitchFamily="2" charset="-122"/>
                <a:ea typeface="宋体" panose="02010600030101010101" pitchFamily="2" charset="-122"/>
                <a:sym typeface="+mn-ea"/>
              </a:rPr>
              <a:t>）撒哈拉沙漠与苏德沼泽地，使得非洲大陆内部各地区之间的联系较少，相互影响较少；</a:t>
            </a:r>
          </a:p>
          <a:p>
            <a:pPr marL="0" indent="0">
              <a:buNone/>
            </a:pPr>
            <a:r>
              <a:rPr lang="zh-CN" altLang="en-US" b="1">
                <a:solidFill>
                  <a:schemeClr val="tx1"/>
                </a:solidFill>
                <a:latin typeface="宋体" panose="02010600030101010101" pitchFamily="2" charset="-122"/>
                <a:ea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sym typeface="+mn-ea"/>
              </a:rPr>
              <a:t>2</a:t>
            </a:r>
            <a:r>
              <a:rPr lang="zh-CN" altLang="en-US" b="1">
                <a:solidFill>
                  <a:schemeClr val="tx1"/>
                </a:solidFill>
                <a:latin typeface="宋体" panose="02010600030101010101" pitchFamily="2" charset="-122"/>
                <a:ea typeface="宋体" panose="02010600030101010101" pitchFamily="2" charset="-122"/>
                <a:sym typeface="+mn-ea"/>
              </a:rPr>
              <a:t>）平直的海岸线使得非洲与其他大陆的联系困难，较少受到其他大洲文明的影响，保持独立发展；</a:t>
            </a:r>
          </a:p>
          <a:p>
            <a:pPr marL="0" indent="0">
              <a:buNone/>
            </a:pPr>
            <a:r>
              <a:rPr lang="zh-CN" altLang="en-US" b="1">
                <a:solidFill>
                  <a:schemeClr val="tx1"/>
                </a:solidFill>
                <a:latin typeface="宋体" panose="02010600030101010101" pitchFamily="2" charset="-122"/>
                <a:ea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sym typeface="+mn-ea"/>
              </a:rPr>
              <a:t>3</a:t>
            </a:r>
            <a:r>
              <a:rPr lang="zh-CN" altLang="en-US" b="1">
                <a:solidFill>
                  <a:schemeClr val="tx1"/>
                </a:solidFill>
                <a:latin typeface="宋体" panose="02010600030101010101" pitchFamily="2" charset="-122"/>
                <a:ea typeface="宋体" panose="02010600030101010101" pitchFamily="2" charset="-122"/>
                <a:sym typeface="+mn-ea"/>
              </a:rPr>
              <a:t>）近代以来，非洲受到殖民以及殖民者侵略，客观上带来的工业文明的影响晚于美洲；</a:t>
            </a:r>
          </a:p>
          <a:p>
            <a:pPr marL="0" indent="0">
              <a:buNone/>
            </a:pPr>
            <a:r>
              <a:rPr lang="zh-CN" altLang="en-US" b="1">
                <a:solidFill>
                  <a:schemeClr val="tx1"/>
                </a:solidFill>
                <a:latin typeface="宋体" panose="02010600030101010101" pitchFamily="2" charset="-122"/>
                <a:ea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sym typeface="+mn-ea"/>
              </a:rPr>
              <a:t>4</a:t>
            </a:r>
            <a:r>
              <a:rPr lang="zh-CN" altLang="en-US" b="1">
                <a:solidFill>
                  <a:schemeClr val="tx1"/>
                </a:solidFill>
                <a:latin typeface="宋体" panose="02010600030101010101" pitchFamily="2" charset="-122"/>
                <a:ea typeface="宋体" panose="02010600030101010101" pitchFamily="2" charset="-122"/>
                <a:sym typeface="+mn-ea"/>
              </a:rPr>
              <a:t>）近代的黑奴贸易造成巨大经济、人力损失；</a:t>
            </a:r>
          </a:p>
          <a:p>
            <a:pPr marL="0" indent="0">
              <a:buNone/>
            </a:pPr>
            <a:r>
              <a:rPr lang="zh-CN" altLang="en-US" b="1">
                <a:solidFill>
                  <a:schemeClr val="tx1"/>
                </a:solidFill>
                <a:latin typeface="宋体" panose="02010600030101010101" pitchFamily="2" charset="-122"/>
                <a:ea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sym typeface="+mn-ea"/>
              </a:rPr>
              <a:t>5</a:t>
            </a:r>
            <a:r>
              <a:rPr lang="zh-CN" altLang="en-US" b="1">
                <a:solidFill>
                  <a:schemeClr val="tx1"/>
                </a:solidFill>
                <a:latin typeface="宋体" panose="02010600030101010101" pitchFamily="2" charset="-122"/>
                <a:ea typeface="宋体" panose="02010600030101010101" pitchFamily="2" charset="-122"/>
                <a:sym typeface="+mn-ea"/>
              </a:rPr>
              <a:t>）缺乏主动向西方学习的动力，自甘落后等。</a:t>
            </a:r>
          </a:p>
          <a:p>
            <a:pPr marL="0" indent="0">
              <a:buNone/>
            </a:pPr>
            <a:r>
              <a:rPr lang="zh-CN" altLang="en-US" b="1">
                <a:solidFill>
                  <a:schemeClr val="tx1"/>
                </a:solidFill>
                <a:latin typeface="宋体" panose="02010600030101010101" pitchFamily="2" charset="-122"/>
                <a:ea typeface="宋体" panose="02010600030101010101" pitchFamily="2" charset="-122"/>
                <a:sym typeface="+mn-ea"/>
              </a:rPr>
              <a:t>这一系列原因都导致非洲现代化进程慢于美洲。</a:t>
            </a:r>
            <a:endParaRPr lang="zh-CN" altLang="en-US" b="1">
              <a:solidFill>
                <a:schemeClr val="tx1"/>
              </a:solidFill>
              <a:latin typeface="宋体" pitchFamily="2" charset="-122"/>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标题 1"/>
          <p:cNvSpPr txBox="1"/>
          <p:nvPr/>
        </p:nvSpPr>
        <p:spPr>
          <a:xfrm>
            <a:off x="91440" y="2184400"/>
            <a:ext cx="3649980" cy="972820"/>
          </a:xfrm>
          <a:prstGeom prst="rect">
            <a:avLst/>
          </a:prstGeom>
          <a:solidFill>
            <a:srgbClr val="FFFF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defRPr/>
            </a:pPr>
            <a:r>
              <a:rPr lang="zh-CN" altLang="en-US" sz="4000" b="1" smtClean="0">
                <a:solidFill>
                  <a:srgbClr val="FF0000"/>
                </a:solidFill>
              </a:rPr>
              <a:t>  </a:t>
            </a:r>
            <a:r>
              <a:rPr lang="zh-CN" altLang="en-US" sz="4000" b="1">
                <a:solidFill>
                  <a:srgbClr val="0000CC"/>
                </a:solidFill>
                <a:latin typeface="黑体" panose="02010609060101010101" pitchFamily="49" charset="-122"/>
                <a:ea typeface="黑体" panose="02010609060101010101" pitchFamily="49" charset="-122"/>
                <a:cs typeface="+mn-cs"/>
              </a:rPr>
              <a:t>古代美洲文明</a:t>
            </a:r>
          </a:p>
        </p:txBody>
      </p:sp>
      <p:pic>
        <p:nvPicPr>
          <p:cNvPr id="9" name="图片 8"/>
          <p:cNvPicPr>
            <a:picLocks noChangeAspect="1"/>
          </p:cNvPicPr>
          <p:nvPr/>
        </p:nvPicPr>
        <p:blipFill>
          <a:blip r:embed="rId2"/>
          <a:stretch>
            <a:fillRect/>
          </a:stretch>
        </p:blipFill>
        <p:spPr>
          <a:xfrm>
            <a:off x="3741420" y="252730"/>
            <a:ext cx="8149590" cy="633539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6" presetClass="entr" presetSubtype="21"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768090" y="0"/>
            <a:ext cx="4078605" cy="639445"/>
          </a:xfrm>
          <a:solidFill>
            <a:srgbClr val="FF0000"/>
          </a:solidFill>
        </p:spPr>
        <p:txBody>
          <a:bodyPr>
            <a:normAutofit/>
          </a:bodyPr>
          <a:lstStyle/>
          <a:p>
            <a:r>
              <a:rPr lang="zh-CN" altLang="en-US" sz="2800" b="1">
                <a:latin typeface="微软雅黑" panose="020b0503020204020204" charset="-122"/>
                <a:ea typeface="微软雅黑" panose="020b0503020204020204" charset="-122"/>
              </a:rPr>
              <a:t>一、</a:t>
            </a:r>
            <a:r>
              <a:rPr lang="zh-CN" altLang="en-US" sz="2800" b="1">
                <a:latin typeface="微软雅黑" panose="020b0503020204020204" charset="-122"/>
                <a:ea typeface="微软雅黑" panose="020b0503020204020204" charset="-122"/>
                <a:sym typeface="+mn-ea"/>
              </a:rPr>
              <a:t>古代美洲文明概述</a:t>
            </a:r>
            <a:endParaRPr lang="zh-CN" altLang="en-US" sz="2800" b="1">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147320" y="1197610"/>
            <a:ext cx="11873230" cy="3784600"/>
          </a:xfrm>
        </p:spPr>
        <p:txBody>
          <a:bodyPr>
            <a:normAutofit fontScale="90000"/>
          </a:bodyPr>
          <a:lstStyle/>
          <a:p>
            <a:pPr indent="0" algn="just" fontAlgn="auto">
              <a:lnSpc>
                <a:spcPct val="100000"/>
              </a:lnSpc>
              <a:buNone/>
            </a:pPr>
            <a:r>
              <a:rPr lang="en-US" altLang="zh-CN" sz="3200" b="1">
                <a:latin typeface="宋体" panose="02010600030101010101" pitchFamily="2" charset="-122"/>
                <a:ea typeface="宋体" panose="02010600030101010101" pitchFamily="2" charset="-122"/>
                <a:cs typeface="宋体" panose="02010600030101010101" pitchFamily="2" charset="-122"/>
                <a:sym typeface="+mn-ea"/>
              </a:rPr>
              <a:t>    </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古</a:t>
            </a:r>
            <a:r>
              <a:rPr lang="zh-TW" sz="3200" b="1">
                <a:latin typeface="宋体" panose="02010600030101010101" pitchFamily="2" charset="-122"/>
                <a:ea typeface="宋体" panose="02010600030101010101" pitchFamily="2" charset="-122"/>
                <a:cs typeface="宋体" panose="02010600030101010101" pitchFamily="2" charset="-122"/>
                <a:sym typeface="+mn-ea"/>
              </a:rPr>
              <a:t>代美洲的印第安人创造</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了</a:t>
            </a:r>
            <a:r>
              <a:rPr lang="zh-TW" sz="3200" b="1">
                <a:latin typeface="宋体" panose="02010600030101010101" pitchFamily="2" charset="-122"/>
                <a:ea typeface="宋体" panose="02010600030101010101" pitchFamily="2" charset="-122"/>
                <a:cs typeface="宋体" panose="02010600030101010101" pitchFamily="2" charset="-122"/>
                <a:sym typeface="+mn-ea"/>
              </a:rPr>
              <a:t>灿烂的文明，独立培育出很多其他大陆没有的农作物，包括马铃薯、玉米、番茄和花</a:t>
            </a:r>
            <a:r>
              <a:rPr lang="zh-CN" sz="3200" b="1">
                <a:latin typeface="宋体" panose="02010600030101010101" pitchFamily="2" charset="-122"/>
                <a:ea typeface="宋体" panose="02010600030101010101" pitchFamily="2" charset="-122"/>
                <a:cs typeface="宋体" panose="02010600030101010101" pitchFamily="2" charset="-122"/>
                <a:sym typeface="+mn-ea"/>
              </a:rPr>
              <a:t>生等，</a:t>
            </a:r>
            <a:r>
              <a:rPr lang="zh-TW" sz="3200" b="1">
                <a:latin typeface="宋体" panose="02010600030101010101" pitchFamily="2" charset="-122"/>
                <a:ea typeface="宋体" panose="02010600030101010101" pitchFamily="2" charset="-122"/>
                <a:cs typeface="宋体" panose="02010600030101010101" pitchFamily="2" charset="-122"/>
                <a:sym typeface="+mn-ea"/>
              </a:rPr>
              <a:t>在农业和贸易发展的基础上，印第安人在中美洲、南美洲创造了玛雅、阿兹特克和印加文明</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p>
          <a:p>
            <a:pPr indent="0" algn="just" fontAlgn="auto">
              <a:lnSpc>
                <a:spcPct val="100000"/>
              </a:lnSpc>
              <a:buNone/>
            </a:pPr>
            <a:r>
              <a:rPr lang="en-US" sz="3200" b="1">
                <a:latin typeface="宋体" panose="02010600030101010101" pitchFamily="2" charset="-122"/>
                <a:ea typeface="宋体" panose="02010600030101010101" pitchFamily="2" charset="-122"/>
                <a:cs typeface="宋体" panose="02010600030101010101" pitchFamily="2" charset="-122"/>
              </a:rPr>
              <a:t>    与古代</a:t>
            </a:r>
            <a:r>
              <a:rPr lang="zh-CN" altLang="en-US" sz="3200" b="1">
                <a:latin typeface="宋体" panose="02010600030101010101" pitchFamily="2" charset="-122"/>
                <a:ea typeface="宋体" panose="02010600030101010101" pitchFamily="2" charset="-122"/>
                <a:cs typeface="宋体" panose="02010600030101010101" pitchFamily="2" charset="-122"/>
              </a:rPr>
              <a:t>非</a:t>
            </a:r>
            <a:r>
              <a:rPr lang="en-US" sz="3200" b="1">
                <a:latin typeface="宋体" panose="02010600030101010101" pitchFamily="2" charset="-122"/>
                <a:ea typeface="宋体" panose="02010600030101010101" pitchFamily="2" charset="-122"/>
                <a:cs typeface="宋体" panose="02010600030101010101" pitchFamily="2" charset="-122"/>
              </a:rPr>
              <a:t>洲文明受到外来影响不同，古代美洲文明完全是印第安人在没</a:t>
            </a:r>
            <a:r>
              <a:rPr lang="zh-CN" altLang="en-US" sz="3200" b="1">
                <a:latin typeface="宋体" panose="02010600030101010101" pitchFamily="2" charset="-122"/>
                <a:ea typeface="宋体" panose="02010600030101010101" pitchFamily="2" charset="-122"/>
                <a:cs typeface="宋体" panose="02010600030101010101" pitchFamily="2" charset="-122"/>
              </a:rPr>
              <a:t>有</a:t>
            </a:r>
            <a:r>
              <a:rPr lang="en-US" sz="3200" b="1">
                <a:latin typeface="宋体" panose="02010600030101010101" pitchFamily="2" charset="-122"/>
                <a:ea typeface="宋体" panose="02010600030101010101" pitchFamily="2" charset="-122"/>
                <a:cs typeface="宋体" panose="02010600030101010101" pitchFamily="2" charset="-122"/>
              </a:rPr>
              <a:t>受到任何外来影响的情况下</a:t>
            </a:r>
            <a:r>
              <a:rPr lang="zh-CN" altLang="en-US" sz="3200" b="1">
                <a:latin typeface="宋体" panose="02010600030101010101" pitchFamily="2" charset="-122"/>
                <a:ea typeface="宋体" panose="02010600030101010101" pitchFamily="2" charset="-122"/>
                <a:cs typeface="宋体" panose="02010600030101010101" pitchFamily="2" charset="-122"/>
              </a:rPr>
              <a:t>，</a:t>
            </a:r>
            <a:r>
              <a:rPr lang="en-US" sz="3200" b="1">
                <a:latin typeface="宋体" panose="02010600030101010101" pitchFamily="2" charset="-122"/>
                <a:ea typeface="宋体" panose="02010600030101010101" pitchFamily="2" charset="-122"/>
                <a:cs typeface="宋体" panose="02010600030101010101" pitchFamily="2" charset="-122"/>
              </a:rPr>
              <a:t>独立发明农业，在手</a:t>
            </a:r>
            <a:r>
              <a:rPr lang="zh-CN" altLang="en-US" sz="3200" b="1">
                <a:latin typeface="宋体" panose="02010600030101010101" pitchFamily="2" charset="-122"/>
                <a:ea typeface="宋体" panose="02010600030101010101" pitchFamily="2" charset="-122"/>
                <a:cs typeface="宋体" panose="02010600030101010101" pitchFamily="2" charset="-122"/>
              </a:rPr>
              <a:t>工业、</a:t>
            </a:r>
            <a:r>
              <a:rPr lang="en-US" sz="3200" b="1">
                <a:latin typeface="宋体" panose="02010600030101010101" pitchFamily="2" charset="-122"/>
                <a:ea typeface="宋体" panose="02010600030101010101" pitchFamily="2" charset="-122"/>
                <a:cs typeface="宋体" panose="02010600030101010101" pitchFamily="2" charset="-122"/>
              </a:rPr>
              <a:t>贸易发展基础上创造出来的,手工业有陶器</a:t>
            </a:r>
            <a:r>
              <a:rPr lang="zh-CN" altLang="en-US" sz="3200" b="1">
                <a:latin typeface="宋体" panose="02010600030101010101" pitchFamily="2" charset="-122"/>
                <a:ea typeface="宋体" panose="02010600030101010101" pitchFamily="2" charset="-122"/>
                <a:cs typeface="宋体" panose="02010600030101010101" pitchFamily="2" charset="-122"/>
              </a:rPr>
              <a:t>、</a:t>
            </a:r>
            <a:r>
              <a:rPr lang="en-US" sz="3200" b="1">
                <a:latin typeface="宋体" panose="02010600030101010101" pitchFamily="2" charset="-122"/>
                <a:ea typeface="宋体" panose="02010600030101010101" pitchFamily="2" charset="-122"/>
                <a:cs typeface="宋体" panose="02010600030101010101" pitchFamily="2" charset="-122"/>
              </a:rPr>
              <a:t>武器制造</a:t>
            </a:r>
            <a:r>
              <a:rPr lang="zh-CN" altLang="en-US" sz="3200" b="1">
                <a:latin typeface="宋体" panose="02010600030101010101" pitchFamily="2" charset="-122"/>
                <a:ea typeface="宋体" panose="02010600030101010101" pitchFamily="2" charset="-122"/>
                <a:cs typeface="宋体" panose="02010600030101010101" pitchFamily="2" charset="-122"/>
              </a:rPr>
              <a:t>，</a:t>
            </a:r>
            <a:r>
              <a:rPr lang="en-US" sz="3200" b="1">
                <a:latin typeface="宋体" panose="02010600030101010101" pitchFamily="2" charset="-122"/>
                <a:ea typeface="宋体" panose="02010600030101010101" pitchFamily="2" charset="-122"/>
                <a:cs typeface="宋体" panose="02010600030101010101" pitchFamily="2" charset="-122"/>
              </a:rPr>
              <a:t>并且能够用金、银、铜和锡等金属制造合金。贸易的物品包括棉布、蜂蜜 和奴隶等。</a:t>
            </a:r>
          </a:p>
          <a:p>
            <a:pPr marL="0" indent="0">
              <a:buNone/>
            </a:pP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graphicFrame>
        <p:nvGraphicFramePr>
          <p:cNvPr id="4" name="表格 3"/>
          <p:cNvGraphicFramePr>
            <a:graphicFrameLocks noGrp="1"/>
          </p:cNvGraphicFramePr>
          <p:nvPr>
            <p:custDataLst>
              <p:tags r:id="rId2"/>
            </p:custDataLst>
          </p:nvPr>
        </p:nvGraphicFramePr>
        <p:xfrm>
          <a:off x="262853" y="4982199"/>
          <a:ext cx="11334828" cy="1790700"/>
        </p:xfrm>
        <a:graphic>
          <a:graphicData uri="http://schemas.openxmlformats.org/drawingml/2006/table">
            <a:tbl>
              <a:tblPr firstRow="1" bandRow="1">
                <a:tableStyleId>{5C22544A-7EE6-4342-B048-85BDC9FD1C3A}</a:tableStyleId>
              </a:tblPr>
              <a:tblGrid>
                <a:gridCol w="1661139"/>
                <a:gridCol w="2540564"/>
                <a:gridCol w="2599195"/>
                <a:gridCol w="2266965"/>
                <a:gridCol w="2266965"/>
              </a:tblGrid>
              <a:tr h="600075">
                <a:tc>
                  <a:txBody>
                    <a:bodyPr vert="horz" wrap="square"/>
                    <a:lstStyle/>
                    <a:p>
                      <a:r>
                        <a:rPr lang="zh-CN" altLang="en-US" sz="2400" b="1" smtClean="0">
                          <a:latin typeface="宋体" panose="02010600030101010101" pitchFamily="2" charset="-122"/>
                          <a:ea typeface="宋体" panose="02010600030101010101" pitchFamily="2" charset="-122"/>
                        </a:rPr>
                        <a:t>区域</a:t>
                      </a:r>
                    </a:p>
                  </a:txBody>
                  <a:tcPr marL="121920" marR="121920" anchor="ctr" anchorCtr="1"/>
                </a:tc>
                <a:tc>
                  <a:txBody>
                    <a:bodyPr vert="horz" wrap="square"/>
                    <a:lstStyle/>
                    <a:p>
                      <a:r>
                        <a:rPr lang="zh-CN" altLang="en-US" sz="2400" b="1" smtClean="0">
                          <a:latin typeface="宋体" panose="02010600030101010101" pitchFamily="2" charset="-122"/>
                          <a:ea typeface="宋体" panose="02010600030101010101" pitchFamily="2" charset="-122"/>
                        </a:rPr>
                        <a:t>民族</a:t>
                      </a:r>
                    </a:p>
                  </a:txBody>
                  <a:tcPr marL="121920" marR="121920" anchor="ctr" anchorCtr="1"/>
                </a:tc>
                <a:tc>
                  <a:txBody>
                    <a:bodyPr vert="horz" wrap="square"/>
                    <a:lstStyle/>
                    <a:p>
                      <a:r>
                        <a:rPr lang="zh-CN" altLang="en-US" sz="2400" b="1" smtClean="0">
                          <a:latin typeface="宋体" panose="02010600030101010101" pitchFamily="2" charset="-122"/>
                          <a:ea typeface="宋体" panose="02010600030101010101" pitchFamily="2" charset="-122"/>
                        </a:rPr>
                        <a:t>培育的农作物</a:t>
                      </a:r>
                    </a:p>
                  </a:txBody>
                  <a:tcPr marL="121920" marR="121920" anchor="ctr" anchorCtr="1"/>
                </a:tc>
                <a:tc>
                  <a:txBody>
                    <a:bodyPr vert="horz" wrap="square"/>
                    <a:lstStyle/>
                    <a:p>
                      <a:r>
                        <a:rPr lang="zh-CN" altLang="en-US" sz="2400" b="1" smtClean="0">
                          <a:latin typeface="宋体" panose="02010600030101010101" pitchFamily="2" charset="-122"/>
                          <a:ea typeface="宋体" panose="02010600030101010101" pitchFamily="2" charset="-122"/>
                        </a:rPr>
                        <a:t>牲畜</a:t>
                      </a:r>
                    </a:p>
                  </a:txBody>
                  <a:tcPr marL="121920" marR="121920" anchor="ctr" anchorCtr="1"/>
                </a:tc>
                <a:tc>
                  <a:txBody>
                    <a:bodyPr vert="horz" wrap="square"/>
                    <a:lstStyle/>
                    <a:p>
                      <a:r>
                        <a:rPr lang="zh-CN" altLang="en-US" sz="2400" b="1" smtClean="0">
                          <a:latin typeface="宋体" panose="02010600030101010101" pitchFamily="2" charset="-122"/>
                          <a:ea typeface="宋体" panose="02010600030101010101" pitchFamily="2" charset="-122"/>
                        </a:rPr>
                        <a:t>工具类型</a:t>
                      </a:r>
                    </a:p>
                  </a:txBody>
                  <a:tcPr marL="121920" marR="121920" anchor="ctr" anchorCtr="1"/>
                </a:tc>
              </a:tr>
              <a:tr h="613410">
                <a:tc>
                  <a:txBody>
                    <a:bodyPr vert="horz" wrap="square"/>
                    <a:lstStyle/>
                    <a:p>
                      <a:r>
                        <a:rPr lang="zh-CN" altLang="en-US" sz="2400" b="1" smtClean="0">
                          <a:solidFill>
                            <a:srgbClr val="002060"/>
                          </a:solidFill>
                          <a:latin typeface="宋体" panose="02010600030101010101" pitchFamily="2" charset="-122"/>
                          <a:ea typeface="宋体" panose="02010600030101010101" pitchFamily="2" charset="-122"/>
                        </a:rPr>
                        <a:t>非洲</a:t>
                      </a:r>
                    </a:p>
                  </a:txBody>
                  <a:tcPr marL="121920" marR="121920" anchor="ctr" anchorCtr="1"/>
                </a:tc>
                <a:tc>
                  <a:txBody>
                    <a:bodyPr vert="horz" wrap="square"/>
                    <a:lstStyle/>
                    <a:p>
                      <a:r>
                        <a:rPr lang="zh-CN" altLang="en-US" sz="2400" b="1">
                          <a:latin typeface="宋体" panose="02010600030101010101" pitchFamily="2" charset="-122"/>
                          <a:ea typeface="宋体" panose="02010600030101010101" pitchFamily="2" charset="-122"/>
                        </a:rPr>
                        <a:t>班图人</a:t>
                      </a:r>
                    </a:p>
                  </a:txBody>
                  <a:tcPr marL="121920" marR="121920" anchor="ctr" anchorCtr="1"/>
                </a:tc>
                <a:tc>
                  <a:txBody>
                    <a:bodyPr vert="horz" wrap="square"/>
                    <a:lstStyle/>
                    <a:p>
                      <a:endParaRPr lang="zh-CN" altLang="en-US" sz="2400" b="1">
                        <a:latin typeface="宋体" panose="02010600030101010101" pitchFamily="2" charset="-122"/>
                        <a:ea typeface="宋体" panose="02010600030101010101" pitchFamily="2" charset="-122"/>
                      </a:endParaRPr>
                    </a:p>
                  </a:txBody>
                  <a:tcPr marL="121920" marR="121920" anchor="ctr" anchorCtr="1"/>
                </a:tc>
                <a:tc>
                  <a:txBody>
                    <a:bodyPr vert="horz" wrap="square"/>
                    <a:lstStyle/>
                    <a:p>
                      <a:endParaRPr lang="zh-CN" altLang="en-US" sz="2400" b="1">
                        <a:latin typeface="宋体" panose="02010600030101010101" pitchFamily="2" charset="-122"/>
                        <a:ea typeface="宋体" panose="02010600030101010101" pitchFamily="2" charset="-122"/>
                      </a:endParaRPr>
                    </a:p>
                  </a:txBody>
                  <a:tcPr marL="121920" marR="121920" anchor="ctr" anchorCtr="1"/>
                </a:tc>
                <a:tc>
                  <a:txBody>
                    <a:bodyPr vert="horz" wrap="square"/>
                    <a:lstStyle/>
                    <a:p>
                      <a:endParaRPr lang="zh-CN" altLang="en-US" sz="2400" b="1">
                        <a:latin typeface="宋体" panose="02010600030101010101" pitchFamily="2" charset="-122"/>
                        <a:ea typeface="宋体" panose="02010600030101010101" pitchFamily="2" charset="-122"/>
                      </a:endParaRPr>
                    </a:p>
                  </a:txBody>
                  <a:tcPr marL="121920" marR="121920" anchor="ctr" anchorCtr="1"/>
                </a:tc>
              </a:tr>
              <a:tr h="577215">
                <a:tc>
                  <a:txBody>
                    <a:bodyPr vert="horz" wrap="square"/>
                    <a:lstStyle/>
                    <a:p>
                      <a:r>
                        <a:rPr lang="zh-CN" altLang="en-US" sz="2400" b="1" smtClean="0">
                          <a:solidFill>
                            <a:srgbClr val="002060"/>
                          </a:solidFill>
                          <a:latin typeface="宋体" panose="02010600030101010101" pitchFamily="2" charset="-122"/>
                          <a:ea typeface="宋体" panose="02010600030101010101" pitchFamily="2" charset="-122"/>
                        </a:rPr>
                        <a:t>美洲</a:t>
                      </a:r>
                    </a:p>
                  </a:txBody>
                  <a:tcPr marL="121920" marR="121920" anchor="ctr" anchorCtr="1"/>
                </a:tc>
                <a:tc>
                  <a:txBody>
                    <a:bodyPr vert="horz" wrap="square"/>
                    <a:lstStyle/>
                    <a:p>
                      <a:endParaRPr lang="zh-CN" altLang="en-US" sz="2400" b="1">
                        <a:latin typeface="宋体" panose="02010600030101010101" pitchFamily="2" charset="-122"/>
                        <a:ea typeface="宋体" panose="02010600030101010101" pitchFamily="2" charset="-122"/>
                      </a:endParaRPr>
                    </a:p>
                  </a:txBody>
                  <a:tcPr marL="121920" marR="121920" anchor="ctr" anchorCtr="1"/>
                </a:tc>
                <a:tc>
                  <a:txBody>
                    <a:bodyPr vert="horz" wrap="square"/>
                    <a:lstStyle/>
                    <a:p>
                      <a:endParaRPr lang="zh-CN" altLang="en-US" sz="2400" b="1">
                        <a:latin typeface="宋体" pitchFamily="2" charset="-122"/>
                        <a:ea typeface="宋体" panose="02010600030101010101" pitchFamily="2" charset="-122"/>
                      </a:endParaRPr>
                    </a:p>
                  </a:txBody>
                  <a:tcPr marL="121920" marR="121920" anchor="ctr" anchorCtr="1"/>
                </a:tc>
                <a:tc>
                  <a:txBody>
                    <a:bodyPr vert="horz" wrap="square"/>
                    <a:lstStyle/>
                    <a:p>
                      <a:r>
                        <a:rPr lang="zh-CN" altLang="en-US" sz="2400" b="1">
                          <a:latin typeface="宋体" panose="02010600030101010101" pitchFamily="2" charset="-122"/>
                          <a:ea typeface="宋体" panose="02010600030101010101" pitchFamily="2" charset="-122"/>
                        </a:rPr>
                        <a:t>羊驼</a:t>
                      </a:r>
                    </a:p>
                  </a:txBody>
                  <a:tcPr marL="121920" marR="121920" anchor="ctr" anchorCtr="1"/>
                </a:tc>
                <a:tc>
                  <a:txBody>
                    <a:bodyPr vert="horz" wrap="square"/>
                    <a:lstStyle/>
                    <a:p>
                      <a:pPr>
                        <a:lnSpc>
                          <a:spcPct val="130000"/>
                        </a:lnSpc>
                      </a:pPr>
                      <a:r>
                        <a:rPr lang="zh-CN" altLang="en-US" sz="2400" b="1" smtClean="0">
                          <a:solidFill>
                            <a:schemeClr val="tx1"/>
                          </a:solidFill>
                          <a:latin typeface="宋体" panose="02010600030101010101" pitchFamily="2" charset="-122"/>
                          <a:ea typeface="宋体" panose="02010600030101010101" pitchFamily="2" charset="-122"/>
                          <a:sym typeface="+mn-ea"/>
                        </a:rPr>
                        <a:t>石器、青铜器</a:t>
                      </a:r>
                    </a:p>
                  </a:txBody>
                  <a:tcPr marL="121920" marR="121920" anchor="ctr" anchorCtr="1"/>
                </a:tc>
              </a:tr>
            </a:tbl>
          </a:graphicData>
        </a:graphic>
      </p:graphicFrame>
      <p:sp>
        <p:nvSpPr>
          <p:cNvPr id="5" name="文本框 4"/>
          <p:cNvSpPr txBox="1"/>
          <p:nvPr/>
        </p:nvSpPr>
        <p:spPr>
          <a:xfrm>
            <a:off x="147320" y="807085"/>
            <a:ext cx="3812540" cy="460375"/>
          </a:xfrm>
          <a:prstGeom prst="rect">
            <a:avLst/>
          </a:prstGeom>
          <a:solidFill>
            <a:srgbClr val="FFC000"/>
          </a:solidFill>
        </p:spPr>
        <p:txBody>
          <a:bodyPr wrap="square" rtlCol="0">
            <a:spAutoFit/>
          </a:bodyPr>
          <a:lstStyle/>
          <a:p>
            <a:r>
              <a:rPr lang="zh-CN" altLang="en-US" sz="2400" b="1">
                <a:latin typeface="宋体" panose="02010600030101010101" pitchFamily="2" charset="-122"/>
                <a:ea typeface="宋体" panose="02010600030101010101" pitchFamily="2" charset="-122"/>
                <a:sym typeface="+mn-ea"/>
              </a:rPr>
              <a:t>阅读材料，完成下面表格</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84835" y="94615"/>
            <a:ext cx="10972800" cy="714375"/>
          </a:xfrm>
        </p:spPr>
        <p:txBody>
          <a:bodyPr>
            <a:normAutofit/>
          </a:bodyPr>
          <a:lstStyle/>
          <a:p>
            <a:r>
              <a:rPr lang="zh-CN" altLang="en-US" sz="3600" b="1" smtClean="0">
                <a:solidFill>
                  <a:srgbClr val="0070C0"/>
                </a:solidFill>
              </a:rPr>
              <a:t>古代非洲与美洲文明</a:t>
            </a:r>
            <a:endParaRPr lang="zh-CN" altLang="en-US" sz="3600" b="1">
              <a:solidFill>
                <a:srgbClr val="0070C0"/>
              </a:solidFill>
            </a:endParaRPr>
          </a:p>
        </p:txBody>
      </p:sp>
      <p:graphicFrame>
        <p:nvGraphicFramePr>
          <p:cNvPr id="4" name="表格 3"/>
          <p:cNvGraphicFramePr>
            <a:graphicFrameLocks noGrp="1"/>
          </p:cNvGraphicFramePr>
          <p:nvPr>
            <p:custDataLst>
              <p:tags r:id="rId2"/>
            </p:custDataLst>
          </p:nvPr>
        </p:nvGraphicFramePr>
        <p:xfrm>
          <a:off x="236855" y="963930"/>
          <a:ext cx="11746865" cy="5192395"/>
        </p:xfrm>
        <a:graphic>
          <a:graphicData uri="http://schemas.openxmlformats.org/drawingml/2006/table">
            <a:tbl>
              <a:tblPr firstRow="1" bandRow="1">
                <a:tableStyleId>{5C22544A-7EE6-4342-B048-85BDC9FD1C3A}</a:tableStyleId>
              </a:tblPr>
              <a:tblGrid>
                <a:gridCol w="1721485"/>
                <a:gridCol w="2632710"/>
                <a:gridCol w="2693670"/>
                <a:gridCol w="2350135"/>
                <a:gridCol w="2348865"/>
              </a:tblGrid>
              <a:tr h="1198245">
                <a:tc>
                  <a:txBody>
                    <a:bodyPr vert="horz" wrap="square"/>
                    <a:lstStyle/>
                    <a:p>
                      <a:r>
                        <a:rPr lang="zh-CN" altLang="en-US" sz="2800" smtClean="0"/>
                        <a:t>区域</a:t>
                      </a:r>
                      <a:endParaRPr lang="zh-CN" altLang="en-US" sz="2800"/>
                    </a:p>
                  </a:txBody>
                  <a:tcPr marL="121920" marR="121920" anchor="ctr" anchorCtr="1"/>
                </a:tc>
                <a:tc>
                  <a:txBody>
                    <a:bodyPr vert="horz" wrap="square"/>
                    <a:lstStyle/>
                    <a:p>
                      <a:r>
                        <a:rPr lang="zh-CN" altLang="en-US" sz="2800" smtClean="0"/>
                        <a:t>民族</a:t>
                      </a:r>
                      <a:endParaRPr lang="zh-CN" altLang="en-US" sz="2800"/>
                    </a:p>
                  </a:txBody>
                  <a:tcPr marL="121920" marR="121920" anchor="ctr" anchorCtr="1"/>
                </a:tc>
                <a:tc>
                  <a:txBody>
                    <a:bodyPr vert="horz" wrap="square"/>
                    <a:lstStyle/>
                    <a:p>
                      <a:r>
                        <a:rPr lang="zh-CN" altLang="en-US" sz="2800" smtClean="0"/>
                        <a:t>培育的农作物</a:t>
                      </a:r>
                      <a:endParaRPr lang="zh-CN" altLang="en-US" sz="2800"/>
                    </a:p>
                  </a:txBody>
                  <a:tcPr marL="121920" marR="121920" anchor="ctr" anchorCtr="1"/>
                </a:tc>
                <a:tc>
                  <a:txBody>
                    <a:bodyPr vert="horz" wrap="square"/>
                    <a:lstStyle/>
                    <a:p>
                      <a:r>
                        <a:rPr lang="zh-CN" altLang="en-US" sz="2800" smtClean="0"/>
                        <a:t>牲畜</a:t>
                      </a:r>
                      <a:endParaRPr lang="zh-CN" altLang="en-US" sz="2800"/>
                    </a:p>
                  </a:txBody>
                  <a:tcPr marL="121920" marR="121920" anchor="ctr" anchorCtr="1"/>
                </a:tc>
                <a:tc>
                  <a:txBody>
                    <a:bodyPr vert="horz" wrap="square"/>
                    <a:lstStyle/>
                    <a:p>
                      <a:r>
                        <a:rPr lang="zh-CN" altLang="en-US" sz="2800" smtClean="0"/>
                        <a:t>工具类型</a:t>
                      </a:r>
                      <a:endParaRPr lang="zh-CN" altLang="en-US" sz="2800"/>
                    </a:p>
                  </a:txBody>
                  <a:tcPr marL="121920" marR="121920" anchor="ctr" anchorCtr="1"/>
                </a:tc>
              </a:tr>
              <a:tr h="1697990">
                <a:tc>
                  <a:txBody>
                    <a:bodyPr vert="horz" wrap="square"/>
                    <a:lstStyle/>
                    <a:p>
                      <a:r>
                        <a:rPr lang="zh-CN" altLang="en-US" sz="2800" b="1" smtClean="0">
                          <a:solidFill>
                            <a:srgbClr val="002060"/>
                          </a:solidFill>
                        </a:rPr>
                        <a:t>非洲</a:t>
                      </a:r>
                      <a:endParaRPr lang="zh-CN" altLang="en-US" sz="2800" b="1">
                        <a:solidFill>
                          <a:srgbClr val="002060"/>
                        </a:solidFill>
                      </a:endParaRPr>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r>
              <a:tr h="2296160">
                <a:tc>
                  <a:txBody>
                    <a:bodyPr vert="horz" wrap="square"/>
                    <a:lstStyle/>
                    <a:p>
                      <a:r>
                        <a:rPr lang="zh-CN" altLang="en-US" sz="2800" b="1" smtClean="0">
                          <a:solidFill>
                            <a:srgbClr val="002060"/>
                          </a:solidFill>
                        </a:rPr>
                        <a:t>美洲</a:t>
                      </a:r>
                      <a:endParaRPr lang="zh-CN" altLang="en-US" sz="2800" b="1">
                        <a:solidFill>
                          <a:srgbClr val="002060"/>
                        </a:solidFill>
                      </a:endParaRPr>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r>
            </a:tbl>
          </a:graphicData>
        </a:graphic>
      </p:graphicFrame>
      <p:sp>
        <p:nvSpPr>
          <p:cNvPr id="5" name="TextBox 4"/>
          <p:cNvSpPr txBox="1"/>
          <p:nvPr/>
        </p:nvSpPr>
        <p:spPr>
          <a:xfrm>
            <a:off x="2381224" y="3036096"/>
            <a:ext cx="2208245" cy="652486"/>
          </a:xfrm>
          <a:prstGeom prst="rect">
            <a:avLst/>
          </a:prstGeom>
          <a:noFill/>
        </p:spPr>
        <p:txBody>
          <a:bodyPr wrap="square" rtlCol="0">
            <a:spAutoFit/>
          </a:bodyPr>
          <a:lstStyle/>
          <a:p>
            <a:pPr>
              <a:lnSpc>
                <a:spcPct val="130000"/>
              </a:lnSpc>
            </a:pPr>
            <a:r>
              <a:rPr lang="zh-CN" altLang="en-US" sz="2800" b="1" smtClean="0">
                <a:solidFill>
                  <a:srgbClr val="0070C0"/>
                </a:solidFill>
              </a:rPr>
              <a:t>班图人</a:t>
            </a:r>
            <a:endParaRPr lang="zh-CN" altLang="en-US" sz="2800" b="1">
              <a:solidFill>
                <a:srgbClr val="0070C0"/>
              </a:solidFill>
            </a:endParaRPr>
          </a:p>
        </p:txBody>
      </p:sp>
      <p:sp>
        <p:nvSpPr>
          <p:cNvPr id="6" name="TextBox 5"/>
          <p:cNvSpPr txBox="1"/>
          <p:nvPr/>
        </p:nvSpPr>
        <p:spPr>
          <a:xfrm>
            <a:off x="2285976" y="4464856"/>
            <a:ext cx="2208245" cy="600229"/>
          </a:xfrm>
          <a:prstGeom prst="rect">
            <a:avLst/>
          </a:prstGeom>
          <a:noFill/>
        </p:spPr>
        <p:txBody>
          <a:bodyPr wrap="square" rtlCol="0">
            <a:spAutoFit/>
          </a:bodyPr>
          <a:lstStyle/>
          <a:p>
            <a:pPr>
              <a:lnSpc>
                <a:spcPct val="130000"/>
              </a:lnSpc>
            </a:pPr>
            <a:r>
              <a:rPr lang="zh-CN" altLang="en-US" sz="2800" b="1">
                <a:solidFill>
                  <a:srgbClr val="FF0000"/>
                </a:solidFill>
              </a:rPr>
              <a:t>印第安人</a:t>
            </a:r>
          </a:p>
        </p:txBody>
      </p:sp>
      <p:sp>
        <p:nvSpPr>
          <p:cNvPr id="7" name="TextBox 6"/>
          <p:cNvSpPr txBox="1"/>
          <p:nvPr/>
        </p:nvSpPr>
        <p:spPr>
          <a:xfrm>
            <a:off x="4667243" y="2371085"/>
            <a:ext cx="2667019" cy="1212640"/>
          </a:xfrm>
          <a:prstGeom prst="rect">
            <a:avLst/>
          </a:prstGeom>
          <a:noFill/>
        </p:spPr>
        <p:txBody>
          <a:bodyPr wrap="square" rtlCol="0">
            <a:spAutoFit/>
          </a:bodyPr>
          <a:lstStyle/>
          <a:p>
            <a:pPr>
              <a:lnSpc>
                <a:spcPct val="130000"/>
              </a:lnSpc>
            </a:pPr>
            <a:r>
              <a:rPr lang="zh-CN" altLang="en-US" sz="2800" b="1" smtClean="0">
                <a:solidFill>
                  <a:srgbClr val="FF0000"/>
                </a:solidFill>
              </a:rPr>
              <a:t>甜高粱、</a:t>
            </a:r>
            <a:endParaRPr lang="en-US" altLang="zh-CN" sz="2800" b="1" smtClean="0">
              <a:solidFill>
                <a:srgbClr val="FF0000"/>
              </a:solidFill>
            </a:endParaRPr>
          </a:p>
          <a:p>
            <a:pPr>
              <a:lnSpc>
                <a:spcPct val="130000"/>
              </a:lnSpc>
            </a:pPr>
            <a:r>
              <a:rPr lang="zh-CN" altLang="en-US" sz="2800" b="1" smtClean="0">
                <a:solidFill>
                  <a:srgbClr val="FF0000"/>
                </a:solidFill>
              </a:rPr>
              <a:t>西瓜、棉花</a:t>
            </a:r>
            <a:endParaRPr lang="zh-CN" altLang="en-US" sz="2800" b="1">
              <a:solidFill>
                <a:srgbClr val="FF0000"/>
              </a:solidFill>
            </a:endParaRPr>
          </a:p>
        </p:txBody>
      </p:sp>
      <p:sp>
        <p:nvSpPr>
          <p:cNvPr id="8" name="TextBox 7"/>
          <p:cNvSpPr txBox="1"/>
          <p:nvPr/>
        </p:nvSpPr>
        <p:spPr>
          <a:xfrm>
            <a:off x="7386332" y="2423790"/>
            <a:ext cx="2208245" cy="1160382"/>
          </a:xfrm>
          <a:prstGeom prst="rect">
            <a:avLst/>
          </a:prstGeom>
          <a:noFill/>
        </p:spPr>
        <p:txBody>
          <a:bodyPr wrap="square" rtlCol="0">
            <a:spAutoFit/>
          </a:bodyPr>
          <a:lstStyle/>
          <a:p>
            <a:pPr>
              <a:lnSpc>
                <a:spcPct val="130000"/>
              </a:lnSpc>
            </a:pPr>
            <a:r>
              <a:rPr lang="zh-CN" altLang="en-US" sz="2800" b="1">
                <a:solidFill>
                  <a:srgbClr val="FF0000"/>
                </a:solidFill>
              </a:rPr>
              <a:t>牛、绵羊、山羊</a:t>
            </a:r>
          </a:p>
        </p:txBody>
      </p:sp>
      <p:sp>
        <p:nvSpPr>
          <p:cNvPr id="9" name="TextBox 8"/>
          <p:cNvSpPr txBox="1"/>
          <p:nvPr/>
        </p:nvSpPr>
        <p:spPr>
          <a:xfrm>
            <a:off x="9888550" y="2611281"/>
            <a:ext cx="2208245" cy="600229"/>
          </a:xfrm>
          <a:prstGeom prst="rect">
            <a:avLst/>
          </a:prstGeom>
          <a:noFill/>
        </p:spPr>
        <p:txBody>
          <a:bodyPr wrap="square" rtlCol="0">
            <a:spAutoFit/>
          </a:bodyPr>
          <a:lstStyle/>
          <a:p>
            <a:pPr>
              <a:lnSpc>
                <a:spcPct val="130000"/>
              </a:lnSpc>
            </a:pPr>
            <a:r>
              <a:rPr lang="zh-CN" altLang="en-US" sz="2800" b="1">
                <a:solidFill>
                  <a:srgbClr val="FF0000"/>
                </a:solidFill>
              </a:rPr>
              <a:t>铁器</a:t>
            </a:r>
          </a:p>
        </p:txBody>
      </p:sp>
      <p:sp>
        <p:nvSpPr>
          <p:cNvPr id="10" name="TextBox 9"/>
          <p:cNvSpPr txBox="1"/>
          <p:nvPr/>
        </p:nvSpPr>
        <p:spPr>
          <a:xfrm>
            <a:off x="4857741" y="3929107"/>
            <a:ext cx="2286016" cy="1772793"/>
          </a:xfrm>
          <a:prstGeom prst="rect">
            <a:avLst/>
          </a:prstGeom>
          <a:noFill/>
        </p:spPr>
        <p:txBody>
          <a:bodyPr wrap="square" rtlCol="0">
            <a:spAutoFit/>
          </a:bodyPr>
          <a:lstStyle/>
          <a:p>
            <a:pPr>
              <a:lnSpc>
                <a:spcPct val="130000"/>
              </a:lnSpc>
            </a:pPr>
            <a:r>
              <a:rPr lang="zh-CN" altLang="en-US" sz="2800" b="1">
                <a:solidFill>
                  <a:srgbClr val="FF0000"/>
                </a:solidFill>
              </a:rPr>
              <a:t>马铃薯、玉米、蕃茄、花生</a:t>
            </a:r>
          </a:p>
        </p:txBody>
      </p:sp>
      <p:sp>
        <p:nvSpPr>
          <p:cNvPr id="11" name="TextBox 10"/>
          <p:cNvSpPr txBox="1"/>
          <p:nvPr/>
        </p:nvSpPr>
        <p:spPr>
          <a:xfrm>
            <a:off x="7602220" y="4358005"/>
            <a:ext cx="1615440" cy="650875"/>
          </a:xfrm>
          <a:prstGeom prst="rect">
            <a:avLst/>
          </a:prstGeom>
          <a:noFill/>
        </p:spPr>
        <p:txBody>
          <a:bodyPr wrap="square" rtlCol="0">
            <a:spAutoFit/>
          </a:bodyPr>
          <a:lstStyle/>
          <a:p>
            <a:pPr>
              <a:lnSpc>
                <a:spcPct val="130000"/>
              </a:lnSpc>
            </a:pPr>
            <a:r>
              <a:rPr lang="zh-CN" altLang="en-US" sz="2800" b="1" smtClean="0">
                <a:solidFill>
                  <a:srgbClr val="0070C0"/>
                </a:solidFill>
              </a:rPr>
              <a:t>羊驼</a:t>
            </a:r>
          </a:p>
        </p:txBody>
      </p:sp>
      <p:sp>
        <p:nvSpPr>
          <p:cNvPr id="12" name="TextBox 11"/>
          <p:cNvSpPr txBox="1"/>
          <p:nvPr/>
        </p:nvSpPr>
        <p:spPr>
          <a:xfrm>
            <a:off x="9888548" y="4143380"/>
            <a:ext cx="2208245" cy="1212640"/>
          </a:xfrm>
          <a:prstGeom prst="rect">
            <a:avLst/>
          </a:prstGeom>
          <a:noFill/>
        </p:spPr>
        <p:txBody>
          <a:bodyPr wrap="square" rtlCol="0">
            <a:spAutoFit/>
          </a:bodyPr>
          <a:lstStyle/>
          <a:p>
            <a:pPr>
              <a:lnSpc>
                <a:spcPct val="130000"/>
              </a:lnSpc>
            </a:pPr>
            <a:r>
              <a:rPr lang="zh-CN" altLang="en-US" sz="2800" b="1" smtClean="0">
                <a:solidFill>
                  <a:srgbClr val="0070C0"/>
                </a:solidFill>
              </a:rPr>
              <a:t>石器</a:t>
            </a:r>
            <a:endParaRPr lang="en-US" altLang="zh-CN" sz="2800" b="1" smtClean="0">
              <a:solidFill>
                <a:srgbClr val="0070C0"/>
              </a:solidFill>
            </a:endParaRPr>
          </a:p>
          <a:p>
            <a:pPr>
              <a:lnSpc>
                <a:spcPct val="130000"/>
              </a:lnSpc>
            </a:pPr>
            <a:r>
              <a:rPr lang="zh-CN" altLang="en-US" sz="2800" b="1" smtClean="0">
                <a:solidFill>
                  <a:srgbClr val="0070C0"/>
                </a:solidFill>
              </a:rPr>
              <a:t>青铜器</a:t>
            </a:r>
            <a:endParaRPr lang="zh-CN" altLang="en-US" sz="2800" b="1">
              <a:solidFill>
                <a:srgbClr val="0070C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内容占位符 3"/>
          <p:cNvPicPr>
            <a:picLocks noGrp="1" noChangeAspect="1"/>
          </p:cNvPicPr>
          <p:nvPr>
            <p:ph idx="1"/>
          </p:nvPr>
        </p:nvPicPr>
        <p:blipFill>
          <a:blip r:embed="rId2"/>
          <a:stretch>
            <a:fillRect/>
          </a:stretch>
        </p:blipFill>
        <p:spPr>
          <a:xfrm>
            <a:off x="991235" y="123190"/>
            <a:ext cx="4309110" cy="2683510"/>
          </a:xfrm>
          <a:prstGeom prst="rect">
            <a:avLst/>
          </a:prstGeom>
        </p:spPr>
      </p:pic>
      <p:sp>
        <p:nvSpPr>
          <p:cNvPr id="5" name="矩形 4"/>
          <p:cNvSpPr/>
          <p:nvPr/>
        </p:nvSpPr>
        <p:spPr>
          <a:xfrm>
            <a:off x="404074" y="3022600"/>
            <a:ext cx="10955867" cy="2676525"/>
          </a:xfrm>
          <a:prstGeom prst="rect">
            <a:avLst/>
          </a:prstGeom>
        </p:spPr>
        <p:txBody>
          <a:bodyPr wrap="square">
            <a:spAutoFit/>
          </a:bodyPr>
          <a:lstStyle/>
          <a:p>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    印第安人，</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是对</a:t>
            </a:r>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除因</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纽特人（又称爱斯基摩人）外的</a:t>
            </a:r>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所有美洲土著的</a:t>
            </a:r>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统称，并非单指某一个民族或种族。印第安人分布</a:t>
            </a:r>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于南美洲和北美洲各国。</a:t>
            </a:r>
          </a:p>
          <a:p>
            <a:r>
              <a:rPr lang="zh-CN" altLang="en-US" sz="2800" b="1" smtClean="0">
                <a:latin typeface="黑体" panose="02010609060101010101" pitchFamily="49" charset="-122"/>
                <a:ea typeface="黑体" panose="02010609060101010101" pitchFamily="49" charset="-122"/>
                <a:cs typeface="黑体" panose="02010609060101010101" pitchFamily="49" charset="-122"/>
                <a:sym typeface="+mn-ea"/>
              </a:rPr>
              <a:t>    印第安人培育出的农作物为人类社会的生存和繁衍作出了重要贡献。</a:t>
            </a:r>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endParaRPr lang="en-US" altLang="zh-CN" sz="2800" b="1" smtClean="0">
              <a:solidFill>
                <a:srgbClr val="FF0000"/>
              </a:solidFill>
              <a:latin typeface="黑体" pitchFamily="49" charset="-122"/>
              <a:ea typeface="黑体" pitchFamily="49" charset="-122"/>
              <a:cs typeface="黑体" panose="02010609060101010101" pitchFamily="49" charset="-122"/>
            </a:endParaRPr>
          </a:p>
          <a:p>
            <a:r>
              <a:rPr lang="zh-CN" altLang="en-US" sz="2800" b="1">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zh-CN" altLang="en-US" sz="28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全球通史∙从史前史到</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21</a:t>
            </a:r>
            <a:r>
              <a:rPr lang="zh-CN" altLang="en-US"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世纪</a:t>
            </a:r>
            <a:r>
              <a:rPr lang="en-US" altLang="zh-CN" sz="24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p>
        </p:txBody>
      </p:sp>
      <p:pic>
        <p:nvPicPr>
          <p:cNvPr id="2" name="图片 1"/>
          <p:cNvPicPr>
            <a:picLocks noChangeAspect="1"/>
          </p:cNvPicPr>
          <p:nvPr/>
        </p:nvPicPr>
        <p:blipFill>
          <a:blip r:embed="rId3"/>
          <a:stretch>
            <a:fillRect/>
          </a:stretch>
        </p:blipFill>
        <p:spPr>
          <a:xfrm>
            <a:off x="6013450" y="123190"/>
            <a:ext cx="4382135" cy="26835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223175" y="229915"/>
            <a:ext cx="7861300" cy="6335395"/>
          </a:xfrm>
        </p:spPr>
        <p:txBody>
          <a:bodyPr>
            <a:normAutofit fontScale="90000"/>
          </a:bodyPr>
          <a:lstStyle/>
          <a:p>
            <a:pPr marL="0" indent="0">
              <a:lnSpc>
                <a:spcPct val="130000"/>
              </a:lnSpc>
              <a:buNone/>
            </a:pPr>
            <a:r>
              <a:rPr lang="en-US" altLang="zh-CN" b="1" smtClean="0">
                <a:sym typeface="+mn-ea"/>
              </a:rPr>
              <a:t>    </a:t>
            </a:r>
            <a:r>
              <a:rPr lang="zh-CN" altLang="en-US" b="1">
                <a:latin typeface="华文楷体" panose="02010600040101010101" pitchFamily="2" charset="-122"/>
                <a:ea typeface="华文楷体" panose="02010600040101010101" pitchFamily="2" charset="-122"/>
                <a:sym typeface="+mn-ea"/>
              </a:rPr>
              <a:t>印第安人培植了</a:t>
            </a:r>
            <a:r>
              <a:rPr lang="en-US" altLang="zh-CN" b="1">
                <a:solidFill>
                  <a:srgbClr val="FF0000"/>
                </a:solidFill>
                <a:latin typeface="华文楷体" panose="02010600040101010101" pitchFamily="2" charset="-122"/>
                <a:ea typeface="华文楷体" panose="02010600040101010101" pitchFamily="2" charset="-122"/>
                <a:sym typeface="+mn-ea"/>
              </a:rPr>
              <a:t>100</a:t>
            </a:r>
            <a:r>
              <a:rPr lang="zh-CN" altLang="en-US" b="1">
                <a:solidFill>
                  <a:srgbClr val="FF0000"/>
                </a:solidFill>
                <a:latin typeface="华文楷体" panose="02010600040101010101" pitchFamily="2" charset="-122"/>
                <a:ea typeface="华文楷体" panose="02010600040101010101" pitchFamily="2" charset="-122"/>
                <a:sym typeface="+mn-ea"/>
              </a:rPr>
              <a:t>多</a:t>
            </a:r>
            <a:r>
              <a:rPr lang="zh-CN" altLang="en-US" b="1">
                <a:latin typeface="华文楷体" panose="02010600040101010101" pitchFamily="2" charset="-122"/>
                <a:ea typeface="华文楷体" panose="02010600040101010101" pitchFamily="2" charset="-122"/>
                <a:sym typeface="+mn-ea"/>
              </a:rPr>
              <a:t>种植物，即与整个欧洲大陆所培植的植物一样多，这的确是一个非凡的成就。如今</a:t>
            </a:r>
            <a:r>
              <a:rPr lang="zh-CN" altLang="en-US" b="1">
                <a:solidFill>
                  <a:srgbClr val="FF0000"/>
                </a:solidFill>
                <a:latin typeface="华文楷体" panose="02010600040101010101" pitchFamily="2" charset="-122"/>
                <a:ea typeface="华文楷体" panose="02010600040101010101" pitchFamily="2" charset="-122"/>
                <a:sym typeface="+mn-ea"/>
              </a:rPr>
              <a:t>美国</a:t>
            </a:r>
            <a:r>
              <a:rPr lang="en-US" altLang="zh-CN" b="1">
                <a:solidFill>
                  <a:srgbClr val="FF0000"/>
                </a:solidFill>
                <a:latin typeface="华文楷体" panose="02010600040101010101" pitchFamily="2" charset="-122"/>
                <a:ea typeface="华文楷体" panose="02010600040101010101" pitchFamily="2" charset="-122"/>
                <a:sym typeface="+mn-ea"/>
              </a:rPr>
              <a:t>50%</a:t>
            </a:r>
            <a:r>
              <a:rPr lang="zh-CN" altLang="en-US" b="1">
                <a:solidFill>
                  <a:srgbClr val="FF0000"/>
                </a:solidFill>
                <a:latin typeface="华文楷体" panose="02010600040101010101" pitchFamily="2" charset="-122"/>
                <a:ea typeface="华文楷体" panose="02010600040101010101" pitchFamily="2" charset="-122"/>
                <a:sym typeface="+mn-ea"/>
              </a:rPr>
              <a:t>以上</a:t>
            </a:r>
            <a:r>
              <a:rPr lang="zh-CN" altLang="en-US" b="1">
                <a:latin typeface="华文楷体" panose="02010600040101010101" pitchFamily="2" charset="-122"/>
                <a:ea typeface="华文楷体" panose="02010600040101010101" pitchFamily="2" charset="-122"/>
                <a:sym typeface="+mn-ea"/>
              </a:rPr>
              <a:t>的农产品都来自印第安人驯化的各种作物。</a:t>
            </a:r>
            <a:r>
              <a:rPr lang="zh-CN" altLang="en-US" b="1">
                <a:solidFill>
                  <a:srgbClr val="FF0000"/>
                </a:solidFill>
                <a:latin typeface="华文楷体" panose="02010600040101010101" pitchFamily="2" charset="-122"/>
                <a:ea typeface="华文楷体" panose="02010600040101010101" pitchFamily="2" charset="-122"/>
                <a:sym typeface="+mn-ea"/>
              </a:rPr>
              <a:t>玉米</a:t>
            </a:r>
            <a:r>
              <a:rPr lang="zh-CN" altLang="en-US" b="1">
                <a:latin typeface="华文楷体" panose="02010600040101010101" pitchFamily="2" charset="-122"/>
                <a:ea typeface="华文楷体" panose="02010600040101010101" pitchFamily="2" charset="-122"/>
                <a:sym typeface="+mn-ea"/>
              </a:rPr>
              <a:t>几乎是所有地区的主要产品，</a:t>
            </a:r>
            <a:r>
              <a:rPr lang="zh-CN" altLang="en-US" b="1">
                <a:solidFill>
                  <a:srgbClr val="FF0000"/>
                </a:solidFill>
                <a:latin typeface="华文楷体" panose="02010600040101010101" pitchFamily="2" charset="-122"/>
                <a:ea typeface="华文楷体" panose="02010600040101010101" pitchFamily="2" charset="-122"/>
                <a:sym typeface="+mn-ea"/>
              </a:rPr>
              <a:t>最初只是一种杂草</a:t>
            </a:r>
            <a:r>
              <a:rPr lang="zh-CN" altLang="en-US" b="1">
                <a:latin typeface="华文楷体" panose="02010600040101010101" pitchFamily="2" charset="-122"/>
                <a:ea typeface="华文楷体" panose="02010600040101010101" pitchFamily="2" charset="-122"/>
                <a:sym typeface="+mn-ea"/>
              </a:rPr>
              <a:t>，其穗还没有一个人的拇指大小，印第安人将它培育成一种长</a:t>
            </a:r>
            <a:r>
              <a:rPr lang="zh-CN" altLang="en-US" b="1">
                <a:solidFill>
                  <a:srgbClr val="FF0000"/>
                </a:solidFill>
                <a:latin typeface="华文楷体" panose="02010600040101010101" pitchFamily="2" charset="-122"/>
                <a:ea typeface="华文楷体" panose="02010600040101010101" pitchFamily="2" charset="-122"/>
                <a:sym typeface="+mn-ea"/>
              </a:rPr>
              <a:t>棒子上长满一排排种子的作物</a:t>
            </a:r>
            <a:r>
              <a:rPr lang="zh-CN" altLang="en-US" b="1">
                <a:latin typeface="华文楷体" panose="02010600040101010101" pitchFamily="2" charset="-122"/>
                <a:ea typeface="华文楷体" panose="02010600040101010101" pitchFamily="2" charset="-122"/>
                <a:sym typeface="+mn-ea"/>
              </a:rPr>
              <a:t>。他们彻底培育了玉米，使它变得只有依靠人类才能生存，也是因为它</a:t>
            </a:r>
            <a:r>
              <a:rPr lang="zh-CN" altLang="en-US" b="1">
                <a:solidFill>
                  <a:srgbClr val="FF0000"/>
                </a:solidFill>
                <a:latin typeface="华文楷体" panose="02010600040101010101" pitchFamily="2" charset="-122"/>
                <a:ea typeface="华文楷体" panose="02010600040101010101" pitchFamily="2" charset="-122"/>
                <a:sym typeface="+mn-ea"/>
              </a:rPr>
              <a:t>稳定了人口的生存和繁衍。</a:t>
            </a:r>
          </a:p>
          <a:p>
            <a:pPr marL="0" indent="0">
              <a:lnSpc>
                <a:spcPct val="130000"/>
              </a:lnSpc>
              <a:buNone/>
            </a:pPr>
            <a:r>
              <a:rPr lang="en-US" altLang="zh-CN" b="1">
                <a:latin typeface="华文楷体" panose="02010600040101010101" pitchFamily="2" charset="-122"/>
                <a:ea typeface="华文楷体" panose="02010600040101010101" pitchFamily="2" charset="-122"/>
                <a:sym typeface="+mn-ea"/>
              </a:rPr>
              <a:t>——《</a:t>
            </a:r>
            <a:r>
              <a:rPr lang="zh-CN" altLang="en-US" b="1">
                <a:latin typeface="华文楷体" panose="02010600040101010101" pitchFamily="2" charset="-122"/>
                <a:ea typeface="华文楷体" panose="02010600040101010101" pitchFamily="2" charset="-122"/>
                <a:sym typeface="+mn-ea"/>
              </a:rPr>
              <a:t>全球通史∙从史前史到</a:t>
            </a:r>
            <a:r>
              <a:rPr lang="en-US" altLang="zh-CN" b="1">
                <a:latin typeface="华文楷体" panose="02010600040101010101" pitchFamily="2" charset="-122"/>
                <a:ea typeface="华文楷体" panose="02010600040101010101" pitchFamily="2" charset="-122"/>
                <a:sym typeface="+mn-ea"/>
              </a:rPr>
              <a:t>21</a:t>
            </a:r>
            <a:r>
              <a:rPr lang="zh-CN" altLang="en-US" b="1">
                <a:latin typeface="华文楷体" panose="02010600040101010101" pitchFamily="2" charset="-122"/>
                <a:ea typeface="华文楷体" panose="02010600040101010101" pitchFamily="2" charset="-122"/>
                <a:sym typeface="+mn-ea"/>
              </a:rPr>
              <a:t>世纪</a:t>
            </a:r>
            <a:r>
              <a:rPr lang="en-US" altLang="zh-CN" b="1">
                <a:latin typeface="华文楷体" panose="02010600040101010101" pitchFamily="2" charset="-122"/>
                <a:ea typeface="华文楷体" panose="02010600040101010101" pitchFamily="2" charset="-122"/>
                <a:sym typeface="+mn-ea"/>
              </a:rPr>
              <a:t>》</a:t>
            </a:r>
            <a:endParaRPr lang="zh-CN" altLang="en-US" b="1">
              <a:latin typeface="华文楷体" panose="02010600040101010101" pitchFamily="2" charset="-122"/>
              <a:ea typeface="华文楷体" panose="02010600040101010101" pitchFamily="2" charset="-122"/>
            </a:endParaRPr>
          </a:p>
          <a:p>
            <a:pPr marL="0" indent="0">
              <a:lnSpc>
                <a:spcPct val="130000"/>
              </a:lnSpc>
              <a:buNone/>
            </a:pPr>
            <a:endParaRPr lang="zh-CN" altLang="en-US"/>
          </a:p>
        </p:txBody>
      </p:sp>
      <p:pic>
        <p:nvPicPr>
          <p:cNvPr id="6" name="图片 5"/>
          <p:cNvPicPr>
            <a:picLocks noChangeAspect="1"/>
          </p:cNvPicPr>
          <p:nvPr>
            <p:custDataLst>
              <p:tags r:id="rId3"/>
            </p:custDataLst>
          </p:nvPr>
        </p:nvPicPr>
        <p:blipFill>
          <a:blip r:embed="rId2"/>
          <a:stretch>
            <a:fillRect/>
          </a:stretch>
        </p:blipFill>
        <p:spPr>
          <a:xfrm>
            <a:off x="108585" y="67310"/>
            <a:ext cx="2094865" cy="2247265"/>
          </a:xfrm>
          <a:prstGeom prst="rect">
            <a:avLst/>
          </a:prstGeom>
        </p:spPr>
      </p:pic>
      <p:pic>
        <p:nvPicPr>
          <p:cNvPr id="4" name="内容占位符 3"/>
          <p:cNvPicPr>
            <a:picLocks noGrp="1" noChangeAspect="1"/>
          </p:cNvPicPr>
          <p:nvPr>
            <p:custDataLst>
              <p:tags r:id="rId5"/>
            </p:custDataLst>
          </p:nvPr>
        </p:nvPicPr>
        <p:blipFill>
          <a:blip r:embed="rId4"/>
          <a:stretch>
            <a:fillRect/>
          </a:stretch>
        </p:blipFill>
        <p:spPr>
          <a:xfrm>
            <a:off x="108585" y="2259965"/>
            <a:ext cx="2280920" cy="1818005"/>
          </a:xfrm>
          <a:prstGeom prst="rect">
            <a:avLst/>
          </a:prstGeom>
        </p:spPr>
      </p:pic>
      <p:pic>
        <p:nvPicPr>
          <p:cNvPr id="2050" name="Picture 2" descr="https://timgsa.baidu.com/timg?image&amp;quality=80&amp;size=b9999_10000&amp;sec=1580395380759&amp;di=95f8d4d361ccbf4eb0b11d9b97b9e52e&amp;imgtype=0&amp;src=http%3A%2F%2Fpic.baike.soso.com%2Fp%2F20130518%2F20130518132851-1425424386.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2249805" y="2065020"/>
            <a:ext cx="2049780" cy="2013585"/>
          </a:xfrm>
          <a:prstGeom prst="rect">
            <a:avLst/>
          </a:prstGeom>
          <a:noFill/>
          <a:extLst>
            <a:ext uri="{909E8E84-426E-40DD-AFC4-6F175D3DCCD1}">
              <a14:hiddenFill xmlns:a14="http://schemas.microsoft.com/office/drawing/2010/main">
                <a:solidFill>
                  <a:srgbClr val="FFFFFF"/>
                </a:solidFill>
              </a14:hiddenFill>
            </a:ext>
          </a:extLst>
        </p:spPr>
      </p:pic>
      <p:pic>
        <p:nvPicPr>
          <p:cNvPr id="5" name="图片 4"/>
          <p:cNvPicPr>
            <a:picLocks noChangeAspect="1"/>
          </p:cNvPicPr>
          <p:nvPr/>
        </p:nvPicPr>
        <p:blipFill>
          <a:blip r:embed="rId7"/>
          <a:stretch>
            <a:fillRect/>
          </a:stretch>
        </p:blipFill>
        <p:spPr>
          <a:xfrm>
            <a:off x="668172" y="4218789"/>
            <a:ext cx="2768847" cy="249214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nodeType="clickEffect">
                                  <p:stCondLst>
                                    <p:cond delay="0"/>
                                  </p:stCondLst>
                                  <p:childTnLst>
                                    <p:set>
                                      <p:cBhvr>
                                        <p:cTn id="27" dur="1" fill="hold">
                                          <p:stCondLst>
                                            <p:cond delay="0"/>
                                          </p:stCondLst>
                                        </p:cTn>
                                        <p:tgtEl>
                                          <p:spTgt spid="2050"/>
                                        </p:tgtEl>
                                        <p:attrNameLst>
                                          <p:attrName>style.visibility</p:attrName>
                                        </p:attrNameLst>
                                      </p:cBhvr>
                                      <p:to>
                                        <p:strVal val="visible"/>
                                      </p:to>
                                    </p:set>
                                    <p:animEffect transition="in" filter="barn(inVertical)">
                                      <p:cBhvr>
                                        <p:cTn id="28" dur="500"/>
                                        <p:tgtEl>
                                          <p:spTgt spid="205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289" name="Picture 1" descr="E:\古代非洲与美洲\微信图片_20191105163246.jpg"/>
          <p:cNvPicPr>
            <a:picLocks noChangeAspect="1" noChangeArrowheads="1"/>
          </p:cNvPicPr>
          <p:nvPr/>
        </p:nvPicPr>
        <p:blipFill>
          <a:blip r:embed="rId3"/>
          <a:stretch>
            <a:fillRect/>
          </a:stretch>
        </p:blipFill>
        <p:spPr bwMode="auto">
          <a:xfrm>
            <a:off x="360045" y="805815"/>
            <a:ext cx="11034395" cy="5912485"/>
          </a:xfrm>
          <a:prstGeom prst="rect">
            <a:avLst/>
          </a:prstGeom>
          <a:noFill/>
        </p:spPr>
      </p:pic>
      <p:sp>
        <p:nvSpPr>
          <p:cNvPr id="9" name="椭圆 8"/>
          <p:cNvSpPr/>
          <p:nvPr/>
        </p:nvSpPr>
        <p:spPr>
          <a:xfrm>
            <a:off x="912083" y="1263957"/>
            <a:ext cx="768275" cy="420445"/>
          </a:xfrm>
          <a:prstGeom prst="ellipse">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椭圆 9"/>
          <p:cNvSpPr/>
          <p:nvPr/>
        </p:nvSpPr>
        <p:spPr>
          <a:xfrm>
            <a:off x="6883765" y="1547129"/>
            <a:ext cx="724647" cy="455407"/>
          </a:xfrm>
          <a:prstGeom prst="ellipse">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椭圆 10"/>
          <p:cNvSpPr/>
          <p:nvPr/>
        </p:nvSpPr>
        <p:spPr>
          <a:xfrm>
            <a:off x="8920246" y="1579434"/>
            <a:ext cx="831327" cy="423134"/>
          </a:xfrm>
          <a:prstGeom prst="ellipse">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a:off x="9751398" y="1263657"/>
            <a:ext cx="1541332" cy="988807"/>
          </a:xfrm>
          <a:prstGeom prst="ellipse">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a:off x="9899650" y="3330575"/>
            <a:ext cx="1494790" cy="744855"/>
          </a:xfrm>
          <a:prstGeom prst="ellipse">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TextBox 7"/>
          <p:cNvSpPr txBox="1"/>
          <p:nvPr/>
        </p:nvSpPr>
        <p:spPr>
          <a:xfrm>
            <a:off x="4210685" y="86206"/>
            <a:ext cx="1808480" cy="583565"/>
          </a:xfrm>
          <a:prstGeom prst="rect">
            <a:avLst/>
          </a:prstGeom>
          <a:solidFill>
            <a:srgbClr val="FFFF00"/>
          </a:solidFill>
        </p:spPr>
        <p:txBody>
          <a:bodyPr wrap="none" rtlCol="0">
            <a:spAutoFit/>
          </a:bodyPr>
          <a:lstStyle/>
          <a:p>
            <a:r>
              <a:rPr lang="zh-CN" altLang="en-US" sz="3200" b="1" smtClean="0">
                <a:solidFill>
                  <a:prstClr val="black"/>
                </a:solidFill>
                <a:latin typeface="微软雅黑" panose="020b0503020204020204" charset="-122"/>
                <a:ea typeface="微软雅黑" panose="020b0503020204020204" charset="-122"/>
              </a:rPr>
              <a:t>古代美洲</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45110" y="1252855"/>
            <a:ext cx="11607165" cy="3733800"/>
          </a:xfrm>
        </p:spPr>
        <p:txBody>
          <a:bodyPr/>
          <a:lstStyle/>
          <a:p>
            <a:pPr marL="0" indent="0">
              <a:buNone/>
            </a:pPr>
            <a:r>
              <a:rPr lang="en-US" altLang="zh-TW"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在中美洲的尤卡坦半岛，古代玛雅文明曾非常繁荣, 玛雅人发展了以种植玉米为主的农业，建</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立</a:t>
            </a:r>
            <a:r>
              <a:rPr lang="zh-TW" sz="3200" b="1">
                <a:latin typeface="宋体" panose="02010600030101010101" pitchFamily="2" charset="-122"/>
                <a:ea typeface="宋体" panose="02010600030101010101" pitchFamily="2" charset="-122"/>
                <a:cs typeface="宋体" panose="02010600030101010101" pitchFamily="2" charset="-122"/>
                <a:sym typeface="+mn-ea"/>
              </a:rPr>
              <a:t>了众多城市国家，氏族首领、贵族和祭司构成统治阶级；一般氏族成员成为平民，从事农业和手</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工</a:t>
            </a:r>
            <a:r>
              <a:rPr lang="zh-TW" sz="3200" b="1">
                <a:latin typeface="宋体" panose="02010600030101010101" pitchFamily="2" charset="-122"/>
                <a:ea typeface="宋体" panose="02010600030101010101" pitchFamily="2" charset="-122"/>
                <a:cs typeface="宋体" panose="02010600030101010101" pitchFamily="2" charset="-122"/>
                <a:sym typeface="+mn-ea"/>
              </a:rPr>
              <a:t>业。玛雅人的城市建筑精美, 有些城市的中心面积可能达到15平方</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千</a:t>
            </a:r>
            <a:r>
              <a:rPr lang="zh-TW" sz="3200" b="1">
                <a:latin typeface="宋体" panose="02010600030101010101" pitchFamily="2" charset="-122"/>
                <a:ea typeface="宋体" panose="02010600030101010101" pitchFamily="2" charset="-122"/>
                <a:cs typeface="宋体" panose="02010600030101010101" pitchFamily="2" charset="-122"/>
                <a:sym typeface="+mn-ea"/>
              </a:rPr>
              <a:t>米，城内有300多座用于祭祀的金字塔庙宇。他们制造出精美的陶器，发明了独特的文字，用复杂的历法纪年，并采用20进制，也知道</a:t>
            </a:r>
            <a:r>
              <a:rPr lang="zh-CN" sz="3200" b="1">
                <a:latin typeface="宋体" panose="02010600030101010101" pitchFamily="2" charset="-122"/>
                <a:ea typeface="宋体" panose="02010600030101010101" pitchFamily="2" charset="-122"/>
                <a:cs typeface="宋体" panose="02010600030101010101" pitchFamily="2" charset="-122"/>
                <a:sym typeface="+mn-ea"/>
              </a:rPr>
              <a:t>“零”</a:t>
            </a:r>
            <a:r>
              <a:rPr lang="zh-TW" sz="3200" b="1">
                <a:latin typeface="宋体" panose="02010600030101010101" pitchFamily="2" charset="-122"/>
                <a:ea typeface="宋体" panose="02010600030101010101" pitchFamily="2" charset="-122"/>
                <a:cs typeface="宋体" panose="02010600030101010101" pitchFamily="2" charset="-122"/>
                <a:sym typeface="+mn-ea"/>
              </a:rPr>
              <a:t>的概念</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r>
              <a:rPr lang="en-US"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15世纪中期，玛雅文明衰落</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
        <p:nvSpPr>
          <p:cNvPr id="4" name="标题 1"/>
          <p:cNvSpPr>
            <a:spLocks noGrp="1"/>
          </p:cNvSpPr>
          <p:nvPr/>
        </p:nvSpPr>
        <p:spPr>
          <a:xfrm>
            <a:off x="3768090" y="0"/>
            <a:ext cx="4078605" cy="639445"/>
          </a:xfrm>
          <a:prstGeom prst="rect">
            <a:avLst/>
          </a:prstGeom>
          <a:solidFill>
            <a:srgbClr val="FF0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00" b="1">
                <a:latin typeface="微软雅黑" panose="020b0503020204020204" charset="-122"/>
                <a:ea typeface="微软雅黑" panose="020b0503020204020204" charset="-122"/>
              </a:rPr>
              <a:t>二、主要文明</a:t>
            </a:r>
            <a:r>
              <a:rPr lang="en-US" altLang="zh-CN" sz="2700" b="1">
                <a:latin typeface="微软雅黑" panose="020b0503020204020204" charset="-122"/>
                <a:ea typeface="微软雅黑" panose="020b0503020204020204" charset="-122"/>
              </a:rPr>
              <a:t>—</a:t>
            </a:r>
            <a:r>
              <a:rPr lang="zh-CN" altLang="en-US" sz="2700" b="1">
                <a:latin typeface="微软雅黑" panose="020b0503020204020204" charset="-122"/>
                <a:ea typeface="微软雅黑" panose="020b0503020204020204" charset="-122"/>
              </a:rPr>
              <a:t>玛雅文明</a:t>
            </a:r>
          </a:p>
        </p:txBody>
      </p:sp>
      <p:sp>
        <p:nvSpPr>
          <p:cNvPr id="5" name="标题 4"/>
          <p:cNvSpPr>
            <a:spLocks noGrp="1"/>
          </p:cNvSpPr>
          <p:nvPr>
            <p:ph type="title"/>
          </p:nvPr>
        </p:nvSpPr>
        <p:spPr>
          <a:xfrm>
            <a:off x="159385" y="639445"/>
            <a:ext cx="3540125" cy="485140"/>
          </a:xfrm>
          <a:solidFill>
            <a:schemeClr val="accent2"/>
          </a:solidFill>
        </p:spPr>
        <p:txBody>
          <a:bodyPr/>
          <a:lstStyle/>
          <a:p>
            <a:r>
              <a:rPr lang="zh-CN" altLang="en-US" sz="2800" b="1">
                <a:latin typeface="宋体" panose="02010600030101010101" pitchFamily="2" charset="-122"/>
                <a:ea typeface="宋体" panose="02010600030101010101" pitchFamily="2" charset="-122"/>
              </a:rPr>
              <a:t>阅读材料，完成表格</a:t>
            </a:r>
          </a:p>
        </p:txBody>
      </p:sp>
      <p:graphicFrame>
        <p:nvGraphicFramePr>
          <p:cNvPr id="6" name="表格 5"/>
          <p:cNvGraphicFramePr>
            <a:graphicFrameLocks noGrp="1"/>
          </p:cNvGraphicFramePr>
          <p:nvPr>
            <p:custDataLst>
              <p:tags r:id="rId2"/>
            </p:custDataLst>
          </p:nvPr>
        </p:nvGraphicFramePr>
        <p:xfrm>
          <a:off x="245110" y="4912995"/>
          <a:ext cx="11414760" cy="1697990"/>
        </p:xfrm>
        <a:graphic>
          <a:graphicData uri="http://schemas.openxmlformats.org/drawingml/2006/table">
            <a:tbl>
              <a:tblPr firstRow="1" bandRow="1">
                <a:tableStyleId>{5C22544A-7EE6-4342-B048-85BDC9FD1C3A}</a:tableStyleId>
              </a:tblPr>
              <a:tblGrid>
                <a:gridCol w="1968500"/>
                <a:gridCol w="3042920"/>
                <a:gridCol w="2758440"/>
                <a:gridCol w="3644900"/>
              </a:tblGrid>
              <a:tr h="848995">
                <a:tc>
                  <a:txBody>
                    <a:bodyPr vert="horz" wrap="square"/>
                    <a:lstStyle/>
                    <a:p>
                      <a:pPr>
                        <a:buNone/>
                      </a:pPr>
                      <a:r>
                        <a:rPr lang="zh-CN" altLang="en-US" sz="2800" b="1"/>
                        <a:t>名称</a:t>
                      </a:r>
                    </a:p>
                  </a:txBody>
                  <a:tcPr/>
                </a:tc>
                <a:tc>
                  <a:txBody>
                    <a:bodyPr vert="horz" wrap="square"/>
                    <a:lstStyle/>
                    <a:p>
                      <a:pPr>
                        <a:buNone/>
                      </a:pPr>
                      <a:r>
                        <a:rPr lang="zh-CN" altLang="en-US" sz="2800" b="1"/>
                        <a:t>经济</a:t>
                      </a:r>
                    </a:p>
                  </a:txBody>
                  <a:tcPr/>
                </a:tc>
                <a:tc>
                  <a:txBody>
                    <a:bodyPr vert="horz" wrap="square"/>
                    <a:lstStyle/>
                    <a:p>
                      <a:pPr>
                        <a:buNone/>
                      </a:pPr>
                      <a:r>
                        <a:rPr lang="zh-CN" altLang="en-US" sz="2800" b="1"/>
                        <a:t>政治</a:t>
                      </a:r>
                    </a:p>
                  </a:txBody>
                  <a:tcPr/>
                </a:tc>
                <a:tc>
                  <a:txBody>
                    <a:bodyPr vert="horz" wrap="square"/>
                    <a:lstStyle/>
                    <a:p>
                      <a:pPr>
                        <a:buNone/>
                      </a:pPr>
                      <a:r>
                        <a:rPr lang="zh-CN" altLang="en-US" sz="2800" b="1"/>
                        <a:t>文化</a:t>
                      </a:r>
                    </a:p>
                  </a:txBody>
                  <a:tcPr/>
                </a:tc>
              </a:tr>
              <a:tr h="848995">
                <a:tc>
                  <a:txBody>
                    <a:bodyPr vert="horz" wrap="square"/>
                    <a:lstStyle/>
                    <a:p>
                      <a:pPr>
                        <a:buNone/>
                      </a:pPr>
                      <a:r>
                        <a:rPr lang="zh-CN" altLang="en-US" sz="2800" b="1"/>
                        <a:t>玛雅文明</a:t>
                      </a:r>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内容占位符 5"/>
          <p:cNvGraphicFramePr>
            <a:graphicFrameLocks noGrp="1"/>
          </p:cNvGraphicFramePr>
          <p:nvPr>
            <p:ph idx="1"/>
            <p:custDataLst>
              <p:tags r:id="rId2"/>
            </p:custDataLst>
          </p:nvPr>
        </p:nvGraphicFramePr>
        <p:xfrm>
          <a:off x="332105" y="235585"/>
          <a:ext cx="11570970" cy="3539490"/>
        </p:xfrm>
        <a:graphic>
          <a:graphicData uri="http://schemas.openxmlformats.org/drawingml/2006/table">
            <a:tbl>
              <a:tblPr firstRow="1" bandRow="1">
                <a:tableStyleId>{5C22544A-7EE6-4342-B048-85BDC9FD1C3A}</a:tableStyleId>
              </a:tblPr>
              <a:tblGrid>
                <a:gridCol w="1042670"/>
                <a:gridCol w="3289935"/>
                <a:gridCol w="3143250"/>
                <a:gridCol w="4095115"/>
              </a:tblGrid>
              <a:tr h="819150">
                <a:tc>
                  <a:txBody>
                    <a:bodyPr vert="horz" wrap="square"/>
                    <a:lstStyle/>
                    <a:p>
                      <a:pPr>
                        <a:buNone/>
                      </a:pPr>
                      <a:r>
                        <a:rPr lang="zh-CN" altLang="en-US" sz="2800" b="1">
                          <a:latin typeface="微软雅黑" panose="020b0503020204020204" charset="-122"/>
                          <a:ea typeface="微软雅黑" panose="020b0503020204020204" charset="-122"/>
                        </a:rPr>
                        <a:t>名称</a:t>
                      </a:r>
                    </a:p>
                  </a:txBody>
                  <a:tcPr/>
                </a:tc>
                <a:tc>
                  <a:txBody>
                    <a:bodyPr vert="horz" wrap="square"/>
                    <a:lstStyle/>
                    <a:p>
                      <a:pPr>
                        <a:buNone/>
                      </a:pPr>
                      <a:r>
                        <a:rPr lang="zh-CN" altLang="en-US" sz="2800" b="1">
                          <a:latin typeface="微软雅黑" panose="020b0503020204020204" charset="-122"/>
                          <a:ea typeface="微软雅黑" panose="020b0503020204020204" charset="-122"/>
                        </a:rPr>
                        <a:t>经济</a:t>
                      </a:r>
                    </a:p>
                  </a:txBody>
                  <a:tcPr/>
                </a:tc>
                <a:tc>
                  <a:txBody>
                    <a:bodyPr vert="horz" wrap="square"/>
                    <a:lstStyle/>
                    <a:p>
                      <a:pPr>
                        <a:buNone/>
                      </a:pPr>
                      <a:r>
                        <a:rPr lang="zh-CN" altLang="en-US" sz="2800" b="1">
                          <a:latin typeface="微软雅黑" panose="020b0503020204020204" charset="-122"/>
                          <a:ea typeface="微软雅黑" panose="020b0503020204020204" charset="-122"/>
                        </a:rPr>
                        <a:t>政治</a:t>
                      </a:r>
                    </a:p>
                  </a:txBody>
                  <a:tcPr/>
                </a:tc>
                <a:tc>
                  <a:txBody>
                    <a:bodyPr vert="horz" wrap="square"/>
                    <a:lstStyle/>
                    <a:p>
                      <a:pPr>
                        <a:buNone/>
                      </a:pPr>
                      <a:r>
                        <a:rPr lang="zh-CN" altLang="en-US" sz="2800" b="1">
                          <a:latin typeface="微软雅黑" panose="020b0503020204020204" charset="-122"/>
                          <a:ea typeface="微软雅黑" panose="020b0503020204020204" charset="-122"/>
                        </a:rPr>
                        <a:t>文化</a:t>
                      </a:r>
                    </a:p>
                  </a:txBody>
                  <a:tcPr/>
                </a:tc>
              </a:tr>
              <a:tr h="2720340">
                <a:tc>
                  <a:txBody>
                    <a:bodyPr vert="horz" wrap="square"/>
                    <a:lstStyle/>
                    <a:p>
                      <a:pPr>
                        <a:buNone/>
                      </a:pPr>
                      <a:r>
                        <a:rPr lang="zh-CN" altLang="en-US" sz="2800" b="1">
                          <a:latin typeface="宋体" panose="02010600030101010101" pitchFamily="2" charset="-122"/>
                          <a:ea typeface="宋体" panose="02010600030101010101" pitchFamily="2" charset="-122"/>
                        </a:rPr>
                        <a:t>玛雅文明（城市国家）</a:t>
                      </a:r>
                    </a:p>
                  </a:txBody>
                  <a:tcPr/>
                </a:tc>
                <a:tc>
                  <a:txBody>
                    <a:bodyPr vert="horz" wrap="square"/>
                    <a:lstStyle/>
                    <a:p>
                      <a:pPr>
                        <a:buNone/>
                      </a:pPr>
                      <a:r>
                        <a:rPr lang="en-US" altLang="zh-CN" sz="2800" b="1" err="1">
                          <a:latin typeface="微软雅黑" panose="020b0503020204020204" charset="-122"/>
                          <a:ea typeface="微软雅黑" panose="020b0503020204020204" charset="-122"/>
                          <a:sym typeface="+mn-ea"/>
                        </a:rPr>
                        <a:t>农业：种植玉米；</a:t>
                      </a:r>
                      <a:endParaRPr lang="en-US" altLang="zh-CN" sz="2800" b="1">
                        <a:latin typeface="微软雅黑" panose="020b0503020204020204" charset="-122"/>
                        <a:ea typeface="微软雅黑" panose="020b0503020204020204" charset="-122"/>
                        <a:sym typeface="+mn-ea"/>
                      </a:endParaRPr>
                    </a:p>
                    <a:p>
                      <a:pPr>
                        <a:buNone/>
                      </a:pPr>
                      <a:r>
                        <a:rPr lang="en-US" altLang="zh-CN" sz="2800" b="1" err="1">
                          <a:latin typeface="微软雅黑" panose="020b0503020204020204" charset="-122"/>
                          <a:ea typeface="微软雅黑" panose="020b0503020204020204" charset="-122"/>
                          <a:sym typeface="+mn-ea"/>
                        </a:rPr>
                        <a:t>手工业：制造陶器</a:t>
                      </a:r>
                      <a:endParaRPr lang="en-US" altLang="en-US" sz="2800" b="1">
                        <a:latin typeface="微软雅黑" panose="020b0503020204020204" charset="-122"/>
                        <a:ea typeface="微软雅黑" panose="020b0503020204020204" charset="-122"/>
                        <a:sym typeface="+mn-ea"/>
                      </a:endParaRPr>
                    </a:p>
                    <a:p>
                      <a:pPr>
                        <a:buNone/>
                      </a:pPr>
                      <a:endParaRPr lang="zh-CN" altLang="en-US" sz="2800" b="1">
                        <a:latin typeface="微软雅黑" panose="020b0503020204020204" charset="-122"/>
                        <a:ea typeface="微软雅黑" panose="020b0503020204020204" charset="-122"/>
                      </a:endParaRPr>
                    </a:p>
                  </a:txBody>
                  <a:tcPr/>
                </a:tc>
                <a:tc>
                  <a:txBody>
                    <a:bodyPr vert="horz" wrap="square"/>
                    <a:lstStyle/>
                    <a:p>
                      <a:pPr>
                        <a:buNone/>
                      </a:pPr>
                      <a:r>
                        <a:rPr lang="en-US" altLang="zh-CN" sz="2800" b="1" err="1">
                          <a:latin typeface="微软雅黑" panose="020b0503020204020204" charset="-122"/>
                          <a:ea typeface="微软雅黑" panose="020b0503020204020204" charset="-122"/>
                          <a:sym typeface="+mn-ea"/>
                        </a:rPr>
                        <a:t>建立城市国家，划分统治阶级与平民</a:t>
                      </a:r>
                      <a:endParaRPr lang="en-US" altLang="zh-CN" sz="2800" b="1">
                        <a:latin typeface="微软雅黑" panose="020b0503020204020204" charset="-122"/>
                        <a:ea typeface="微软雅黑" panose="020b0503020204020204" charset="-122"/>
                        <a:sym typeface="+mn-ea"/>
                      </a:endParaRPr>
                    </a:p>
                  </a:txBody>
                  <a:tcPr/>
                </a:tc>
                <a:tc>
                  <a:txBody>
                    <a:bodyPr vert="horz" wrap="square"/>
                    <a:lstStyle/>
                    <a:p>
                      <a:pPr>
                        <a:buNone/>
                      </a:pPr>
                      <a:r>
                        <a:rPr lang="en-US" altLang="zh-CN" sz="2800" b="1">
                          <a:latin typeface="微软雅黑" panose="020b0503020204020204" charset="-122"/>
                          <a:ea typeface="微软雅黑" panose="020b0503020204020204" charset="-122"/>
                          <a:cs typeface="微软雅黑" panose="020b0503020204020204" charset="-122"/>
                          <a:sym typeface="+mn-ea"/>
                        </a:rPr>
                        <a:t>建筑精美，金字塔庙宇；</a:t>
                      </a:r>
                    </a:p>
                    <a:p>
                      <a:pPr>
                        <a:buNone/>
                      </a:pPr>
                      <a:r>
                        <a:rPr lang="zh-CN" altLang="en-US" sz="2800" b="1">
                          <a:latin typeface="微软雅黑" panose="020b0503020204020204" charset="-122"/>
                          <a:ea typeface="微软雅黑" panose="020b0503020204020204" charset="-122"/>
                          <a:cs typeface="微软雅黑" panose="020b0503020204020204" charset="-122"/>
                          <a:sym typeface="+mn-ea"/>
                        </a:rPr>
                        <a:t>神庙壁画</a:t>
                      </a:r>
                      <a:r>
                        <a:rPr lang="en-US" altLang="zh-CN" sz="2800" b="1">
                          <a:latin typeface="微软雅黑" panose="020b0503020204020204" charset="-122"/>
                          <a:ea typeface="微软雅黑" panose="020b0503020204020204" charset="-122"/>
                          <a:cs typeface="微软雅黑" panose="020b0503020204020204" charset="-122"/>
                          <a:sym typeface="+mn-ea"/>
                        </a:rPr>
                        <a:t>；</a:t>
                      </a:r>
                    </a:p>
                    <a:p>
                      <a:pPr>
                        <a:buNone/>
                      </a:pPr>
                      <a:r>
                        <a:rPr lang="zh-CN" altLang="en-US" sz="2800" b="1">
                          <a:latin typeface="微软雅黑" panose="020b0503020204020204" charset="-122"/>
                          <a:ea typeface="微软雅黑" panose="020b0503020204020204" charset="-122"/>
                          <a:cs typeface="微软雅黑" panose="020b0503020204020204" charset="-122"/>
                          <a:sym typeface="+mn-ea"/>
                        </a:rPr>
                        <a:t>独特</a:t>
                      </a:r>
                      <a:r>
                        <a:rPr lang="en-US" altLang="zh-CN" sz="2800" b="1">
                          <a:latin typeface="微软雅黑" panose="020b0503020204020204" charset="-122"/>
                          <a:ea typeface="微软雅黑" panose="020b0503020204020204" charset="-122"/>
                          <a:cs typeface="微软雅黑" panose="020b0503020204020204" charset="-122"/>
                          <a:sym typeface="+mn-ea"/>
                        </a:rPr>
                        <a:t>文字、历法纪年、20进位制、</a:t>
                      </a:r>
                      <a:r>
                        <a:rPr lang="zh-CN" altLang="en-US" sz="2800" b="1">
                          <a:latin typeface="微软雅黑" panose="020b0503020204020204" charset="-122"/>
                          <a:ea typeface="微软雅黑" panose="020b0503020204020204" charset="-122"/>
                          <a:cs typeface="微软雅黑" panose="020b0503020204020204" charset="-122"/>
                          <a:sym typeface="+mn-ea"/>
                        </a:rPr>
                        <a:t>零</a:t>
                      </a:r>
                      <a:r>
                        <a:rPr lang="en-US" altLang="zh-CN" sz="2800" b="1">
                          <a:latin typeface="微软雅黑" panose="020b0503020204020204" charset="-122"/>
                          <a:ea typeface="微软雅黑" panose="020b0503020204020204" charset="-122"/>
                          <a:cs typeface="微软雅黑" panose="020b0503020204020204" charset="-122"/>
                          <a:sym typeface="+mn-ea"/>
                        </a:rPr>
                        <a:t>的概念</a:t>
                      </a:r>
                      <a:endParaRPr lang="en-US" altLang="en-US" sz="2800" b="1">
                        <a:latin typeface="微软雅黑" panose="020b0503020204020204" charset="-122"/>
                        <a:ea typeface="微软雅黑" panose="020b0503020204020204" charset="-122"/>
                        <a:cs typeface="微软雅黑" panose="020b0503020204020204" charset="-122"/>
                        <a:sym typeface="+mn-ea"/>
                      </a:endParaRPr>
                    </a:p>
                    <a:p>
                      <a:pPr>
                        <a:buNone/>
                      </a:pPr>
                      <a:endParaRPr lang="zh-CN" altLang="en-US" sz="2800" b="1">
                        <a:latin typeface="微软雅黑" panose="020b0503020204020204" charset="-122"/>
                        <a:ea typeface="微软雅黑" panose="020b0503020204020204" charset="-122"/>
                        <a:cs typeface="微软雅黑" panose="020b0503020204020204" charset="-122"/>
                      </a:endParaRPr>
                    </a:p>
                  </a:txBody>
                  <a:tcPr/>
                </a:tc>
              </a:tr>
            </a:tbl>
          </a:graphicData>
        </a:graphic>
      </p:graphicFrame>
      <p:sp>
        <p:nvSpPr>
          <p:cNvPr id="4" name="矩形 3"/>
          <p:cNvSpPr/>
          <p:nvPr/>
        </p:nvSpPr>
        <p:spPr>
          <a:xfrm>
            <a:off x="332740" y="4161790"/>
            <a:ext cx="11570335" cy="1814830"/>
          </a:xfrm>
          <a:prstGeom prst="rect">
            <a:avLst/>
          </a:prstGeom>
          <a:solidFill>
            <a:srgbClr val="92D050"/>
          </a:solidFill>
        </p:spPr>
        <p:txBody>
          <a:bodyPr wrap="square">
            <a:spAutoFit/>
          </a:bodyPr>
          <a:lstStyle/>
          <a:p>
            <a:pPr fontAlgn="auto">
              <a:lnSpc>
                <a:spcPts val="3360"/>
              </a:lnSpc>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玛雅文明被称为“美洲的希腊” ，</a:t>
            </a:r>
            <a:r>
              <a:rPr lang="zh-CN"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玛雅人的城市，如果它们可以这样称呼的话，是举行仪式的中心，而不是要塞、居住地或行政首都。之所以如此，是因为玛雅人从事的是刀耕火种的农业。</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p>
          <a:p>
            <a:pPr fontAlgn="auto">
              <a:lnSpc>
                <a:spcPts val="3360"/>
              </a:lnSpc>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斯塔夫里阿诺斯</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世界通史</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https://gss0.bdstatic.com/94o3dSag_xI4khGkpoWK1HF6hhy/baike/c0%3Dbaike150%2C5%2C5%2C150%2C50/sign=30afc0b7513d26973ade000f3492d99e/023b5bb5c9ea15cea6901d74b6003af33a87b255.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680" y="99695"/>
            <a:ext cx="2834640" cy="226885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06916" y="2061596"/>
            <a:ext cx="1078230" cy="306705"/>
          </a:xfrm>
          <a:prstGeom prst="rect">
            <a:avLst/>
          </a:prstGeom>
          <a:solidFill>
            <a:srgbClr val="0070C0"/>
          </a:solidFill>
        </p:spPr>
        <p:txBody>
          <a:bodyPr wrap="none">
            <a:spAutoFit/>
          </a:bodyPr>
          <a:lstStyle/>
          <a:p>
            <a:r>
              <a:rPr lang="zh-CN" altLang="en-US" sz="1400" b="1" smtClean="0">
                <a:solidFill>
                  <a:srgbClr val="FFFF00"/>
                </a:solidFill>
              </a:rPr>
              <a:t>玛雅金字塔</a:t>
            </a:r>
          </a:p>
        </p:txBody>
      </p:sp>
      <p:sp>
        <p:nvSpPr>
          <p:cNvPr id="4" name="矩形 3"/>
          <p:cNvSpPr/>
          <p:nvPr/>
        </p:nvSpPr>
        <p:spPr>
          <a:xfrm>
            <a:off x="6021070" y="3966845"/>
            <a:ext cx="6028690" cy="2553335"/>
          </a:xfrm>
          <a:prstGeom prst="rect">
            <a:avLst/>
          </a:prstGeom>
        </p:spPr>
        <p:txBody>
          <a:bodyPr wrap="square">
            <a:spAutoFit/>
          </a:bodyPr>
          <a:lstStyle/>
          <a:p>
            <a:pPr fontAlgn="auto"/>
            <a:r>
              <a:rPr lang="en-US" altLang="zh-CN" sz="2000" b="1">
                <a:latin typeface="宋体" panose="02010600030101010101" pitchFamily="2" charset="-122"/>
                <a:ea typeface="宋体" panose="02010600030101010101" pitchFamily="2" charset="-122"/>
                <a:cs typeface="宋体" panose="02010600030101010101" pitchFamily="2" charset="-122"/>
              </a:rPr>
              <a:t>    </a:t>
            </a:r>
            <a:r>
              <a:rPr lang="zh-CN" altLang="en-US" sz="2000" b="1">
                <a:latin typeface="宋体" panose="02010600030101010101" pitchFamily="2" charset="-122"/>
                <a:ea typeface="宋体" panose="02010600030101010101" pitchFamily="2" charset="-122"/>
                <a:cs typeface="宋体" panose="02010600030101010101" pitchFamily="2" charset="-122"/>
              </a:rPr>
              <a:t>玛雅文明，是地球上最神秘的文明之一，</a:t>
            </a:r>
            <a:r>
              <a:rPr lang="en-US" altLang="zh-CN" sz="2000" b="1">
                <a:latin typeface="宋体" panose="02010600030101010101" pitchFamily="2" charset="-122"/>
                <a:ea typeface="宋体" panose="02010600030101010101" pitchFamily="2" charset="-122"/>
                <a:cs typeface="宋体" panose="02010600030101010101" pitchFamily="2" charset="-122"/>
              </a:rPr>
              <a:t>……</a:t>
            </a:r>
            <a:r>
              <a:rPr lang="zh-CN" altLang="en-US" sz="2000" b="1">
                <a:latin typeface="宋体" panose="02010600030101010101" pitchFamily="2" charset="-122"/>
                <a:ea typeface="宋体" panose="02010600030101010101" pitchFamily="2" charset="-122"/>
                <a:cs typeface="宋体" panose="02010600030101010101" pitchFamily="2" charset="-122"/>
              </a:rPr>
              <a:t>奇琴伊</a:t>
            </a:r>
            <a:r>
              <a:rPr lang="zh-CN" altLang="en-US" sz="2000" b="1" smtClean="0">
                <a:latin typeface="宋体" panose="02010600030101010101" pitchFamily="2" charset="-122"/>
                <a:ea typeface="宋体" panose="02010600030101010101" pitchFamily="2" charset="-122"/>
                <a:cs typeface="宋体" panose="02010600030101010101" pitchFamily="2" charset="-122"/>
              </a:rPr>
              <a:t>察的</a:t>
            </a:r>
            <a:r>
              <a:rPr lang="zh-CN" altLang="en-US" sz="2000" b="1">
                <a:latin typeface="宋体" panose="02010600030101010101" pitchFamily="2" charset="-122"/>
                <a:ea typeface="宋体" panose="02010600030101010101" pitchFamily="2" charset="-122"/>
                <a:cs typeface="宋体" panose="02010600030101010101" pitchFamily="2" charset="-122"/>
              </a:rPr>
              <a:t>中心建筑是一座耸立于热带丛林空地中的巨大金字塔，</a:t>
            </a:r>
            <a:r>
              <a:rPr lang="en-US" altLang="zh-CN" sz="2000" b="1">
                <a:latin typeface="宋体" panose="02010600030101010101" pitchFamily="2" charset="-122"/>
                <a:ea typeface="宋体" panose="02010600030101010101" pitchFamily="2" charset="-122"/>
                <a:cs typeface="宋体" panose="02010600030101010101" pitchFamily="2" charset="-122"/>
              </a:rPr>
              <a:t>……</a:t>
            </a:r>
            <a:r>
              <a:rPr lang="zh-CN" altLang="en-US" sz="2000" b="1">
                <a:latin typeface="宋体" panose="02010600030101010101" pitchFamily="2" charset="-122"/>
                <a:ea typeface="宋体" panose="02010600030101010101" pitchFamily="2" charset="-122"/>
                <a:cs typeface="宋体" panose="02010600030101010101" pitchFamily="2" charset="-122"/>
              </a:rPr>
              <a:t>设计数据都具有</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天文学上</a:t>
            </a:r>
            <a:r>
              <a:rPr lang="zh-CN" altLang="en-US" sz="2000" b="1">
                <a:latin typeface="宋体" panose="02010600030101010101" pitchFamily="2" charset="-122"/>
                <a:ea typeface="宋体" panose="02010600030101010101" pitchFamily="2" charset="-122"/>
                <a:cs typeface="宋体" panose="02010600030101010101" pitchFamily="2" charset="-122"/>
              </a:rPr>
              <a:t>的意义，它的底座呈正方形，它的阶梯朝着正北、正南、正东和正西，</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四周各有</a:t>
            </a:r>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91</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层台阶，</a:t>
            </a:r>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4</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座楼梯加上最上面</a:t>
            </a:r>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1</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阶共</a:t>
            </a:r>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365</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en-US" altLang="zh-CN" sz="2000" b="1">
                <a:solidFill>
                  <a:srgbClr val="FF0000"/>
                </a:solidFill>
                <a:latin typeface="宋体" panose="02010600030101010101" pitchFamily="2" charset="-122"/>
                <a:ea typeface="宋体" panose="02010600030101010101" pitchFamily="2" charset="-122"/>
                <a:cs typeface="宋体" panose="02010600030101010101" pitchFamily="2" charset="-122"/>
              </a:rPr>
              <a:t>91x4+1=365</a:t>
            </a: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），正好是一年的天数。</a:t>
            </a:r>
            <a:r>
              <a:rPr lang="en-US" altLang="zh-CN" sz="2000" b="1">
                <a:latin typeface="宋体" panose="02010600030101010101" pitchFamily="2" charset="-122"/>
                <a:ea typeface="宋体" panose="02010600030101010101" pitchFamily="2" charset="-122"/>
                <a:cs typeface="宋体" panose="02010600030101010101" pitchFamily="2" charset="-122"/>
              </a:rPr>
              <a:t>……</a:t>
            </a:r>
            <a:r>
              <a:rPr lang="zh-CN" altLang="en-US" sz="2000" b="1">
                <a:latin typeface="宋体" panose="02010600030101010101" pitchFamily="2" charset="-122"/>
                <a:ea typeface="宋体" panose="02010600030101010101" pitchFamily="2" charset="-122"/>
                <a:cs typeface="宋体" panose="02010600030101010101" pitchFamily="2" charset="-122"/>
              </a:rPr>
              <a:t>除阶梯数目外，金字塔四面各有</a:t>
            </a:r>
            <a:r>
              <a:rPr lang="en-US" altLang="zh-CN" sz="2000" b="1">
                <a:latin typeface="宋体" panose="02010600030101010101" pitchFamily="2" charset="-122"/>
                <a:ea typeface="宋体" panose="02010600030101010101" pitchFamily="2" charset="-122"/>
                <a:cs typeface="宋体" panose="02010600030101010101" pitchFamily="2" charset="-122"/>
              </a:rPr>
              <a:t>52</a:t>
            </a:r>
            <a:r>
              <a:rPr lang="zh-CN" altLang="en-US" sz="2000" b="1">
                <a:latin typeface="宋体" panose="02010600030101010101" pitchFamily="2" charset="-122"/>
                <a:ea typeface="宋体" panose="02010600030101010101" pitchFamily="2" charset="-122"/>
                <a:cs typeface="宋体" panose="02010600030101010101" pitchFamily="2" charset="-122"/>
              </a:rPr>
              <a:t>个四角浮雕</a:t>
            </a:r>
            <a:r>
              <a:rPr lang="en-US" altLang="zh-CN" sz="2000" b="1">
                <a:latin typeface="宋体" panose="02010600030101010101" pitchFamily="2" charset="-122"/>
                <a:ea typeface="宋体" panose="02010600030101010101" pitchFamily="2" charset="-122"/>
                <a:cs typeface="宋体" panose="02010600030101010101" pitchFamily="2" charset="-122"/>
              </a:rPr>
              <a:t>……</a:t>
            </a:r>
            <a:r>
              <a:rPr lang="zh-CN" altLang="en-US" sz="2000" b="1">
                <a:latin typeface="宋体" panose="02010600030101010101" pitchFamily="2" charset="-122"/>
                <a:ea typeface="宋体" panose="02010600030101010101" pitchFamily="2" charset="-122"/>
                <a:cs typeface="宋体" panose="02010600030101010101" pitchFamily="2" charset="-122"/>
              </a:rPr>
              <a:t>象征着玛雅日历中</a:t>
            </a:r>
            <a:r>
              <a:rPr lang="en-US" altLang="zh-CN" sz="2000" b="1">
                <a:latin typeface="宋体" panose="02010600030101010101" pitchFamily="2" charset="-122"/>
                <a:ea typeface="宋体" panose="02010600030101010101" pitchFamily="2" charset="-122"/>
                <a:cs typeface="宋体" panose="02010600030101010101" pitchFamily="2" charset="-122"/>
              </a:rPr>
              <a:t>52</a:t>
            </a:r>
            <a:r>
              <a:rPr lang="zh-CN" altLang="en-US" sz="2000" b="1">
                <a:latin typeface="宋体" panose="02010600030101010101" pitchFamily="2" charset="-122"/>
                <a:ea typeface="宋体" panose="02010600030101010101" pitchFamily="2" charset="-122"/>
                <a:cs typeface="宋体" panose="02010600030101010101" pitchFamily="2" charset="-122"/>
              </a:rPr>
              <a:t>年为一轮回年。</a:t>
            </a:r>
          </a:p>
        </p:txBody>
      </p:sp>
      <p:pic>
        <p:nvPicPr>
          <p:cNvPr id="3" name="内容占位符 3"/>
          <p:cNvPicPr>
            <a:picLocks noGrp="1" noChangeAspect="1"/>
          </p:cNvPicPr>
          <p:nvPr/>
        </p:nvPicPr>
        <p:blipFill>
          <a:blip r:embed="rId3"/>
          <a:stretch>
            <a:fillRect/>
          </a:stretch>
        </p:blipFill>
        <p:spPr>
          <a:xfrm>
            <a:off x="3560445" y="99695"/>
            <a:ext cx="2705100" cy="2450465"/>
          </a:xfrm>
          <a:prstGeom prst="rect">
            <a:avLst/>
          </a:prstGeom>
        </p:spPr>
      </p:pic>
      <p:pic>
        <p:nvPicPr>
          <p:cNvPr id="5" name="图片 4"/>
          <p:cNvPicPr>
            <a:picLocks noChangeAspect="1"/>
          </p:cNvPicPr>
          <p:nvPr/>
        </p:nvPicPr>
        <p:blipFill>
          <a:blip r:embed="rId4"/>
          <a:stretch>
            <a:fillRect/>
          </a:stretch>
        </p:blipFill>
        <p:spPr>
          <a:xfrm>
            <a:off x="271145" y="2611120"/>
            <a:ext cx="4963795" cy="1635760"/>
          </a:xfrm>
          <a:prstGeom prst="rect">
            <a:avLst/>
          </a:prstGeom>
        </p:spPr>
      </p:pic>
      <p:sp>
        <p:nvSpPr>
          <p:cNvPr id="7" name="文本框 6"/>
          <p:cNvSpPr txBox="1"/>
          <p:nvPr/>
        </p:nvSpPr>
        <p:spPr>
          <a:xfrm>
            <a:off x="358775" y="2699385"/>
            <a:ext cx="2430145" cy="306705"/>
          </a:xfrm>
          <a:prstGeom prst="rect">
            <a:avLst/>
          </a:prstGeom>
          <a:solidFill>
            <a:srgbClr val="0070C0"/>
          </a:solidFill>
        </p:spPr>
        <p:txBody>
          <a:bodyPr wrap="square" rtlCol="0">
            <a:spAutoFit/>
          </a:bodyPr>
          <a:lstStyle/>
          <a:p>
            <a:r>
              <a:rPr lang="zh-CN" altLang="en-US" sz="1400" b="1">
                <a:solidFill>
                  <a:srgbClr val="FFFF00"/>
                </a:solidFill>
              </a:rPr>
              <a:t>玛雅二十进位制计数法</a:t>
            </a:r>
          </a:p>
        </p:txBody>
      </p:sp>
      <p:pic>
        <p:nvPicPr>
          <p:cNvPr id="8" name="图片 7"/>
          <p:cNvPicPr>
            <a:picLocks noChangeAspect="1"/>
          </p:cNvPicPr>
          <p:nvPr/>
        </p:nvPicPr>
        <p:blipFill>
          <a:blip r:embed="rId5"/>
          <a:stretch>
            <a:fillRect/>
          </a:stretch>
        </p:blipFill>
        <p:spPr>
          <a:xfrm>
            <a:off x="763905" y="4376420"/>
            <a:ext cx="2177415" cy="2085975"/>
          </a:xfrm>
          <a:prstGeom prst="rect">
            <a:avLst/>
          </a:prstGeom>
        </p:spPr>
      </p:pic>
      <p:sp>
        <p:nvSpPr>
          <p:cNvPr id="9" name="文本框 8"/>
          <p:cNvSpPr txBox="1"/>
          <p:nvPr/>
        </p:nvSpPr>
        <p:spPr>
          <a:xfrm>
            <a:off x="3229610" y="5481320"/>
            <a:ext cx="1876425" cy="583565"/>
          </a:xfrm>
          <a:prstGeom prst="rect">
            <a:avLst/>
          </a:prstGeom>
          <a:solidFill>
            <a:srgbClr val="0070C0"/>
          </a:solidFill>
        </p:spPr>
        <p:txBody>
          <a:bodyPr wrap="square" rtlCol="0">
            <a:spAutoFit/>
          </a:bodyPr>
          <a:lstStyle/>
          <a:p>
            <a:pPr algn="ctr"/>
            <a:r>
              <a:rPr lang="zh-CN" altLang="en-US" sz="1600" b="1">
                <a:solidFill>
                  <a:srgbClr val="FFFF00"/>
                </a:solidFill>
                <a:latin typeface="宋体" panose="02010600030101010101" pitchFamily="2" charset="-122"/>
                <a:ea typeface="宋体" panose="02010600030101010101" pitchFamily="2" charset="-122"/>
                <a:cs typeface="宋体" panose="02010600030101010101" pitchFamily="2" charset="-122"/>
              </a:rPr>
              <a:t>玛雅人用二十进位制写就的数字</a:t>
            </a:r>
            <a:r>
              <a:rPr lang="en-US" altLang="zh-CN" sz="1600" b="1">
                <a:solidFill>
                  <a:srgbClr val="FFFF00"/>
                </a:solidFill>
                <a:latin typeface="宋体" panose="02010600030101010101" pitchFamily="2" charset="-122"/>
                <a:ea typeface="宋体" panose="02010600030101010101" pitchFamily="2" charset="-122"/>
                <a:cs typeface="宋体" panose="02010600030101010101" pitchFamily="2" charset="-122"/>
              </a:rPr>
              <a:t>467</a:t>
            </a:r>
          </a:p>
        </p:txBody>
      </p:sp>
      <p:pic>
        <p:nvPicPr>
          <p:cNvPr id="6" name="图片 5"/>
          <p:cNvPicPr>
            <a:picLocks noChangeAspect="1"/>
          </p:cNvPicPr>
          <p:nvPr/>
        </p:nvPicPr>
        <p:blipFill>
          <a:blip r:embed="rId6"/>
          <a:stretch>
            <a:fillRect/>
          </a:stretch>
        </p:blipFill>
        <p:spPr>
          <a:xfrm>
            <a:off x="6265545" y="99695"/>
            <a:ext cx="5281930" cy="377126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barn(inVertical)">
                                      <p:cBhvr>
                                        <p:cTn id="18" dur="500"/>
                                        <p:tgtEl>
                                          <p:spTgt spid="1026"/>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linds(horizontal)">
                                      <p:cBhvr>
                                        <p:cTn id="41" dur="500"/>
                                        <p:tgtEl>
                                          <p:spTgt spid="9"/>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barn(inVertical)">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59385" y="1175385"/>
            <a:ext cx="11648440" cy="4085590"/>
          </a:xfrm>
        </p:spPr>
        <p:txBody>
          <a:bodyPr>
            <a:normAutofit fontScale="90000" lnSpcReduction="10000"/>
          </a:bodyPr>
          <a:lstStyle/>
          <a:p>
            <a:pPr marL="0" indent="0" algn="l" fontAlgn="auto">
              <a:lnSpc>
                <a:spcPct val="100000"/>
              </a:lnSpc>
              <a:spcBef>
                <a:spcPct val="0"/>
              </a:spcBef>
              <a:buNone/>
            </a:pPr>
            <a:r>
              <a:rPr lang="en-US" altLang="zh-TW" sz="3200" b="1">
                <a:latin typeface="宋体" panose="02010600030101010101" pitchFamily="2" charset="-122"/>
                <a:ea typeface="宋体" panose="02010600030101010101" pitchFamily="2" charset="-122"/>
                <a:cs typeface="宋体" panose="02010600030101010101" pitchFamily="2" charset="-122"/>
                <a:sym typeface="+mn-ea"/>
              </a:rPr>
              <a:t>    </a:t>
            </a:r>
            <a:r>
              <a:rPr lang="zh-TW" sz="3200" b="1">
                <a:latin typeface="宋体" panose="02010600030101010101" pitchFamily="2" charset="-122"/>
                <a:ea typeface="宋体" panose="02010600030101010101" pitchFamily="2" charset="-122"/>
                <a:cs typeface="宋体" panose="02010600030101010101" pitchFamily="2" charset="-122"/>
                <a:sym typeface="+mn-ea"/>
              </a:rPr>
              <a:t>14世纪，阿兹特克人兴起于今墨西哥地区</a:t>
            </a:r>
            <a:r>
              <a:rPr lang="zh-CN" altLang="zh-TW" sz="3200" b="1">
                <a:latin typeface="宋体" panose="02010600030101010101" pitchFamily="2" charset="-122"/>
                <a:ea typeface="宋体" panose="02010600030101010101" pitchFamily="2" charset="-122"/>
                <a:cs typeface="宋体" panose="02010600030101010101" pitchFamily="2" charset="-122"/>
                <a:sym typeface="+mn-ea"/>
              </a:rPr>
              <a:t>。</a:t>
            </a:r>
            <a:r>
              <a:rPr lang="zh-TW" sz="3200" b="1">
                <a:latin typeface="宋体" panose="02010600030101010101" pitchFamily="2" charset="-122"/>
                <a:ea typeface="宋体" panose="02010600030101010101" pitchFamily="2" charset="-122"/>
                <a:cs typeface="宋体" panose="02010600030101010101" pitchFamily="2" charset="-122"/>
                <a:sym typeface="+mn-ea"/>
              </a:rPr>
              <a:t>16世纪初，阿兹特克人国家进入鼎盛时期，控制了整个墨西哥谷 地及其周边部落，人口有600余万。在阿兹特克人国家中,上层阶级垄断官职，掌握军队，被征服者由原来 的部落首领管理，但需向阿兹特克人缴纳贡赋, 如粮食、服装、宝石和老鹰等。阿兹特克人的经 济基础是农业，他们发明了 </a:t>
            </a:r>
            <a:r>
              <a:rPr lang="zh-CN" sz="3200" b="1">
                <a:latin typeface="宋体" panose="02010600030101010101" pitchFamily="2" charset="-122"/>
                <a:ea typeface="宋体" panose="02010600030101010101" pitchFamily="2" charset="-122"/>
                <a:cs typeface="宋体" panose="02010600030101010101" pitchFamily="2" charset="-122"/>
                <a:sym typeface="+mn-ea"/>
              </a:rPr>
              <a:t>“浮</a:t>
            </a:r>
            <a:r>
              <a:rPr lang="zh-TW" sz="3200" b="1">
                <a:latin typeface="宋体" panose="02010600030101010101" pitchFamily="2" charset="-122"/>
                <a:ea typeface="宋体" panose="02010600030101010101" pitchFamily="2" charset="-122"/>
                <a:cs typeface="宋体" panose="02010600030101010101" pitchFamily="2" charset="-122"/>
                <a:sym typeface="+mn-ea"/>
              </a:rPr>
              <a:t>动园地”，扩大了耕地面积。</a:t>
            </a: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lgn="l" fontAlgn="auto">
              <a:lnSpc>
                <a:spcPct val="100000"/>
              </a:lnSpc>
              <a:spcBef>
                <a:spcPct val="0"/>
              </a:spcBef>
              <a:buNone/>
            </a:pPr>
            <a:r>
              <a:rPr lang="zh-TW" sz="3200" b="1">
                <a:latin typeface="宋体" panose="02010600030101010101" pitchFamily="2" charset="-122"/>
                <a:ea typeface="宋体" panose="02010600030101010101" pitchFamily="2" charset="-122"/>
                <a:cs typeface="宋体" panose="02010600030101010101" pitchFamily="2" charset="-122"/>
                <a:sym typeface="+mn-ea"/>
              </a:rPr>
              <a:t>    阿兹特克人国家的都城特诺奇蒂特兰位于特斯科科湖中的岛上，面积约10平方千米，人口20万</a:t>
            </a:r>
            <a:r>
              <a:rPr lang="en-US" sz="3200" b="1">
                <a:latin typeface="宋体" panose="02010600030101010101" pitchFamily="2" charset="-122"/>
                <a:ea typeface="宋体" panose="02010600030101010101" pitchFamily="2" charset="-122"/>
                <a:cs typeface="宋体" panose="02010600030101010101" pitchFamily="2" charset="-122"/>
                <a:sym typeface="+mn-ea"/>
              </a:rPr>
              <a:t>一30</a:t>
            </a:r>
            <a:r>
              <a:rPr lang="zh-TW" sz="3200" b="1">
                <a:latin typeface="宋体" panose="02010600030101010101" pitchFamily="2" charset="-122"/>
                <a:ea typeface="宋体" panose="02010600030101010101" pitchFamily="2" charset="-122"/>
                <a:cs typeface="宋体" panose="02010600030101010101" pitchFamily="2" charset="-122"/>
                <a:sym typeface="+mn-ea"/>
              </a:rPr>
              <a:t>万，它有3条堤道与陆地相连，并有引 水渠供应全城淡水。为方便交通，渠上架设了多座桥梁,全城水渠和道路纵横交错，承担着城市的交通运输。</a:t>
            </a: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lgn="l" fontAlgn="auto">
              <a:lnSpc>
                <a:spcPct val="100000"/>
              </a:lnSpc>
              <a:spcBef>
                <a:spcPct val="0"/>
              </a:spcBef>
              <a:buNone/>
            </a:pPr>
            <a:endParaRPr lang="zh-TW" sz="3200" b="1">
              <a:latin typeface="宋体" panose="02010600030101010101" pitchFamily="2" charset="-122"/>
              <a:ea typeface="宋体" panose="02010600030101010101" pitchFamily="2" charset="-122"/>
              <a:cs typeface="宋体" panose="02010600030101010101" pitchFamily="2" charset="-122"/>
            </a:endParaRPr>
          </a:p>
          <a:p>
            <a:pPr marL="0" indent="0" algn="l">
              <a:buNone/>
            </a:pP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
        <p:nvSpPr>
          <p:cNvPr id="4" name="标题 1"/>
          <p:cNvSpPr>
            <a:spLocks noGrp="1"/>
          </p:cNvSpPr>
          <p:nvPr/>
        </p:nvSpPr>
        <p:spPr>
          <a:xfrm>
            <a:off x="3768090" y="0"/>
            <a:ext cx="4972050" cy="639445"/>
          </a:xfrm>
          <a:prstGeom prst="rect">
            <a:avLst/>
          </a:prstGeom>
          <a:solidFill>
            <a:srgbClr val="FF0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00" b="1">
                <a:latin typeface="微软雅黑" panose="020b0503020204020204" charset="-122"/>
                <a:ea typeface="微软雅黑" panose="020b0503020204020204" charset="-122"/>
              </a:rPr>
              <a:t>二、主要文明</a:t>
            </a:r>
            <a:r>
              <a:rPr lang="en-US" altLang="zh-CN" sz="2700" b="1">
                <a:latin typeface="微软雅黑" panose="020b0503020204020204" charset="-122"/>
                <a:ea typeface="微软雅黑" panose="020b0503020204020204" charset="-122"/>
              </a:rPr>
              <a:t>—</a:t>
            </a:r>
            <a:r>
              <a:rPr lang="zh-CN" altLang="en-US" sz="2700" b="1">
                <a:latin typeface="微软雅黑" panose="020b0503020204020204" charset="-122"/>
                <a:ea typeface="微软雅黑" panose="020b0503020204020204" charset="-122"/>
              </a:rPr>
              <a:t>阿兹特克文明</a:t>
            </a:r>
          </a:p>
        </p:txBody>
      </p:sp>
      <p:sp>
        <p:nvSpPr>
          <p:cNvPr id="5" name="标题 4"/>
          <p:cNvSpPr/>
          <p:nvPr/>
        </p:nvSpPr>
        <p:spPr>
          <a:xfrm>
            <a:off x="159385" y="570230"/>
            <a:ext cx="3540125" cy="485140"/>
          </a:xfrm>
          <a:prstGeom prst="rect">
            <a:avLst/>
          </a:prstGeom>
          <a:solidFill>
            <a:schemeClr val="accent2"/>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800" b="1">
                <a:latin typeface="宋体" panose="02010600030101010101" pitchFamily="2" charset="-122"/>
                <a:ea typeface="宋体" panose="02010600030101010101" pitchFamily="2" charset="-122"/>
              </a:rPr>
              <a:t>阅读材料，完成表格</a:t>
            </a:r>
          </a:p>
        </p:txBody>
      </p:sp>
      <p:graphicFrame>
        <p:nvGraphicFramePr>
          <p:cNvPr id="6" name="表格 5"/>
          <p:cNvGraphicFramePr>
            <a:graphicFrameLocks noGrp="1"/>
          </p:cNvGraphicFramePr>
          <p:nvPr>
            <p:custDataLst>
              <p:tags r:id="rId2"/>
            </p:custDataLst>
          </p:nvPr>
        </p:nvGraphicFramePr>
        <p:xfrm>
          <a:off x="276225" y="5330190"/>
          <a:ext cx="11414760" cy="1371600"/>
        </p:xfrm>
        <a:graphic>
          <a:graphicData uri="http://schemas.openxmlformats.org/drawingml/2006/table">
            <a:tbl>
              <a:tblPr firstRow="1" bandRow="1">
                <a:tableStyleId>{5C22544A-7EE6-4342-B048-85BDC9FD1C3A}</a:tableStyleId>
              </a:tblPr>
              <a:tblGrid>
                <a:gridCol w="2458085"/>
                <a:gridCol w="2553335"/>
                <a:gridCol w="2758440"/>
                <a:gridCol w="3644900"/>
              </a:tblGrid>
              <a:tr h="522605">
                <a:tc>
                  <a:txBody>
                    <a:bodyPr vert="horz" wrap="square"/>
                    <a:lstStyle/>
                    <a:p>
                      <a:pPr>
                        <a:buNone/>
                      </a:pPr>
                      <a:r>
                        <a:rPr lang="zh-CN" altLang="en-US" sz="2800" b="1"/>
                        <a:t>名称</a:t>
                      </a:r>
                    </a:p>
                  </a:txBody>
                  <a:tcPr/>
                </a:tc>
                <a:tc>
                  <a:txBody>
                    <a:bodyPr vert="horz" wrap="square"/>
                    <a:lstStyle/>
                    <a:p>
                      <a:pPr>
                        <a:buNone/>
                      </a:pPr>
                      <a:r>
                        <a:rPr lang="zh-CN" altLang="en-US" sz="2800" b="1"/>
                        <a:t>经济</a:t>
                      </a:r>
                    </a:p>
                  </a:txBody>
                  <a:tcPr/>
                </a:tc>
                <a:tc>
                  <a:txBody>
                    <a:bodyPr vert="horz" wrap="square"/>
                    <a:lstStyle/>
                    <a:p>
                      <a:pPr>
                        <a:buNone/>
                      </a:pPr>
                      <a:r>
                        <a:rPr lang="zh-CN" altLang="en-US" sz="2800" b="1"/>
                        <a:t>政治</a:t>
                      </a:r>
                    </a:p>
                  </a:txBody>
                  <a:tcPr/>
                </a:tc>
                <a:tc>
                  <a:txBody>
                    <a:bodyPr vert="horz" wrap="square"/>
                    <a:lstStyle/>
                    <a:p>
                      <a:pPr>
                        <a:buNone/>
                      </a:pPr>
                      <a:r>
                        <a:rPr lang="zh-CN" altLang="en-US" sz="2800" b="1"/>
                        <a:t>文化</a:t>
                      </a:r>
                    </a:p>
                  </a:txBody>
                  <a:tcPr/>
                </a:tc>
              </a:tr>
              <a:tr h="848995">
                <a:tc>
                  <a:txBody>
                    <a:bodyPr vert="horz" wrap="square"/>
                    <a:lstStyle/>
                    <a:p>
                      <a:pPr>
                        <a:buNone/>
                      </a:pPr>
                      <a:r>
                        <a:rPr lang="zh-CN" altLang="en-US" sz="2800" b="1"/>
                        <a:t>阿兹特克文明</a:t>
                      </a:r>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内容占位符 5"/>
          <p:cNvGraphicFramePr>
            <a:graphicFrameLocks noGrp="1"/>
          </p:cNvGraphicFramePr>
          <p:nvPr>
            <p:ph idx="1"/>
            <p:custDataLst>
              <p:tags r:id="rId2"/>
            </p:custDataLst>
          </p:nvPr>
        </p:nvGraphicFramePr>
        <p:xfrm>
          <a:off x="288925" y="631190"/>
          <a:ext cx="11760835" cy="4243705"/>
        </p:xfrm>
        <a:graphic>
          <a:graphicData uri="http://schemas.openxmlformats.org/drawingml/2006/table">
            <a:tbl>
              <a:tblPr firstRow="1" bandRow="1">
                <a:tableStyleId>{5C22544A-7EE6-4342-B048-85BDC9FD1C3A}</a:tableStyleId>
              </a:tblPr>
              <a:tblGrid>
                <a:gridCol w="1664335"/>
                <a:gridCol w="3129280"/>
                <a:gridCol w="3211830"/>
                <a:gridCol w="3755390"/>
              </a:tblGrid>
              <a:tr h="791845">
                <a:tc>
                  <a:txBody>
                    <a:bodyPr vert="horz" wrap="square"/>
                    <a:lstStyle/>
                    <a:p>
                      <a:pPr>
                        <a:buNone/>
                      </a:pPr>
                      <a:r>
                        <a:rPr lang="zh-CN" altLang="en-US" sz="2800" b="1"/>
                        <a:t>名称</a:t>
                      </a:r>
                    </a:p>
                  </a:txBody>
                  <a:tcPr/>
                </a:tc>
                <a:tc>
                  <a:txBody>
                    <a:bodyPr vert="horz" wrap="square"/>
                    <a:lstStyle/>
                    <a:p>
                      <a:pPr>
                        <a:buNone/>
                      </a:pPr>
                      <a:r>
                        <a:rPr lang="zh-CN" altLang="en-US" sz="2800" b="1"/>
                        <a:t>经济</a:t>
                      </a:r>
                    </a:p>
                  </a:txBody>
                  <a:tcPr/>
                </a:tc>
                <a:tc>
                  <a:txBody>
                    <a:bodyPr vert="horz" wrap="square"/>
                    <a:lstStyle/>
                    <a:p>
                      <a:pPr>
                        <a:buNone/>
                      </a:pPr>
                      <a:r>
                        <a:rPr lang="zh-CN" altLang="en-US" sz="2800" b="1"/>
                        <a:t>政治</a:t>
                      </a:r>
                    </a:p>
                  </a:txBody>
                  <a:tcPr/>
                </a:tc>
                <a:tc>
                  <a:txBody>
                    <a:bodyPr vert="horz" wrap="square"/>
                    <a:lstStyle/>
                    <a:p>
                      <a:pPr>
                        <a:buNone/>
                      </a:pPr>
                      <a:r>
                        <a:rPr lang="zh-CN" altLang="en-US" sz="2800" b="1"/>
                        <a:t>文化</a:t>
                      </a:r>
                    </a:p>
                  </a:txBody>
                  <a:tcPr/>
                </a:tc>
              </a:tr>
              <a:tr h="3451860">
                <a:tc>
                  <a:txBody>
                    <a:bodyPr vert="horz" wrap="square"/>
                    <a:lstStyle/>
                    <a:p>
                      <a:pPr>
                        <a:buNone/>
                      </a:pPr>
                      <a:r>
                        <a:rPr lang="zh-CN" altLang="en-US" sz="2800" b="1"/>
                        <a:t>阿兹特克文明（结构松散的王国）</a:t>
                      </a:r>
                    </a:p>
                  </a:txBody>
                  <a:tcPr/>
                </a:tc>
                <a:tc>
                  <a:txBody>
                    <a:bodyPr vert="horz" wrap="square"/>
                    <a:lstStyle/>
                    <a:p>
                      <a:pPr>
                        <a:buNone/>
                      </a:pPr>
                      <a:r>
                        <a:rPr lang="en-US" altLang="zh-CN" sz="2800" b="1" err="1">
                          <a:latin typeface="黑体" panose="02010609060101010101" pitchFamily="49" charset="-122"/>
                          <a:ea typeface="黑体" panose="02010609060101010101" pitchFamily="49" charset="-122"/>
                          <a:sym typeface="+mn-ea"/>
                        </a:rPr>
                        <a:t>农业是经济基础，发明“浮动园地”</a:t>
                      </a:r>
                      <a:r>
                        <a:rPr lang="zh-CN" altLang="en-US" sz="2800" b="1" err="1">
                          <a:latin typeface="黑体" panose="02010609060101010101" pitchFamily="49" charset="-122"/>
                          <a:ea typeface="黑体" panose="02010609060101010101" pitchFamily="49" charset="-122"/>
                          <a:sym typeface="+mn-ea"/>
                        </a:rPr>
                        <a:t>，</a:t>
                      </a:r>
                      <a:r>
                        <a:rPr lang="en-US" altLang="zh-CN" sz="2800" b="1" err="1">
                          <a:latin typeface="黑体" panose="02010609060101010101" pitchFamily="49" charset="-122"/>
                          <a:ea typeface="黑体" panose="02010609060101010101" pitchFamily="49" charset="-122"/>
                          <a:sym typeface="+mn-ea"/>
                        </a:rPr>
                        <a:t>扩大耕地面积；</a:t>
                      </a:r>
                    </a:p>
                    <a:p>
                      <a:pPr>
                        <a:buNone/>
                      </a:pPr>
                      <a:r>
                        <a:rPr lang="en-US" altLang="zh-CN" sz="2800" b="1" err="1">
                          <a:latin typeface="黑体" panose="02010609060101010101" pitchFamily="49" charset="-122"/>
                          <a:ea typeface="黑体" panose="02010609060101010101" pitchFamily="49" charset="-122"/>
                          <a:sym typeface="+mn-ea"/>
                        </a:rPr>
                        <a:t>都城基础设施规划完善</a:t>
                      </a:r>
                      <a:r>
                        <a:rPr lang="zh-CN" altLang="en-US" sz="2800" b="1" err="1">
                          <a:latin typeface="黑体" panose="02010609060101010101" pitchFamily="49" charset="-122"/>
                          <a:ea typeface="黑体" panose="02010609060101010101" pitchFamily="49" charset="-122"/>
                          <a:sym typeface="+mn-ea"/>
                        </a:rPr>
                        <a:t>，承担着城市的交通运输</a:t>
                      </a:r>
                    </a:p>
                  </a:txBody>
                  <a:tcPr/>
                </a:tc>
                <a:tc>
                  <a:txBody>
                    <a:bodyPr vert="horz" wrap="square"/>
                    <a:lstStyle/>
                    <a:p>
                      <a:pPr>
                        <a:buNone/>
                      </a:pPr>
                      <a:r>
                        <a:rPr lang="en-US" altLang="zh-CN" sz="2800" b="1" err="1">
                          <a:latin typeface="黑体" panose="02010609060101010101" pitchFamily="49" charset="-122"/>
                          <a:ea typeface="黑体" panose="02010609060101010101" pitchFamily="49" charset="-122"/>
                          <a:sym typeface="+mn-ea"/>
                        </a:rPr>
                        <a:t>上层阶级垄断</a:t>
                      </a:r>
                      <a:r>
                        <a:rPr lang="zh-CN" altLang="en-US" sz="2800" b="1" err="1">
                          <a:latin typeface="黑体" panose="02010609060101010101" pitchFamily="49" charset="-122"/>
                          <a:ea typeface="黑体" panose="02010609060101010101" pitchFamily="49" charset="-122"/>
                          <a:sym typeface="+mn-ea"/>
                        </a:rPr>
                        <a:t>官职</a:t>
                      </a:r>
                      <a:r>
                        <a:rPr lang="en-US" altLang="zh-CN" sz="2800" b="1" err="1">
                          <a:latin typeface="黑体" panose="02010609060101010101" pitchFamily="49" charset="-122"/>
                          <a:ea typeface="黑体" panose="02010609060101010101" pitchFamily="49" charset="-122"/>
                          <a:sym typeface="+mn-ea"/>
                        </a:rPr>
                        <a:t>掌握军队</a:t>
                      </a:r>
                      <a:r>
                        <a:rPr lang="zh-CN" altLang="en-US" sz="2800" b="1" err="1">
                          <a:latin typeface="黑体" panose="02010609060101010101" pitchFamily="49" charset="-122"/>
                          <a:ea typeface="黑体" panose="02010609060101010101" pitchFamily="49" charset="-122"/>
                          <a:sym typeface="+mn-ea"/>
                        </a:rPr>
                        <a:t>；</a:t>
                      </a:r>
                      <a:endParaRPr lang="zh-CN" altLang="en-US" sz="2800" b="1">
                        <a:latin typeface="黑体" pitchFamily="49" charset="-122"/>
                        <a:ea typeface="黑体" pitchFamily="49" charset="-122"/>
                        <a:sym typeface="+mn-ea"/>
                      </a:endParaRPr>
                    </a:p>
                    <a:p>
                      <a:pPr>
                        <a:buNone/>
                      </a:pPr>
                      <a:r>
                        <a:rPr lang="en-US" altLang="zh-CN" sz="2800" b="1" err="1">
                          <a:latin typeface="黑体" panose="02010609060101010101" pitchFamily="49" charset="-122"/>
                          <a:ea typeface="黑体" panose="02010609060101010101" pitchFamily="49" charset="-122"/>
                          <a:sym typeface="+mn-ea"/>
                        </a:rPr>
                        <a:t>被征服者由原部落首领管理，向阿兹特克人</a:t>
                      </a:r>
                      <a:r>
                        <a:rPr lang="zh-CN" altLang="en-US" sz="2800" b="1" err="1">
                          <a:latin typeface="黑体" panose="02010609060101010101" pitchFamily="49" charset="-122"/>
                          <a:ea typeface="黑体" panose="02010609060101010101" pitchFamily="49" charset="-122"/>
                          <a:sym typeface="+mn-ea"/>
                        </a:rPr>
                        <a:t>缴纳贡赋</a:t>
                      </a:r>
                      <a:endParaRPr lang="en-US" altLang="en-US" sz="2800" b="1">
                        <a:latin typeface="黑体" pitchFamily="49" charset="-122"/>
                        <a:ea typeface="黑体" pitchFamily="49" charset="-122"/>
                        <a:sym typeface="+mn-ea"/>
                      </a:endParaRPr>
                    </a:p>
                    <a:p>
                      <a:pPr>
                        <a:buNone/>
                      </a:pPr>
                      <a:endParaRPr lang="zh-CN" altLang="en-US" sz="2800" b="1"/>
                    </a:p>
                  </a:txBody>
                  <a:tcPr/>
                </a:tc>
                <a:tc>
                  <a:txBody>
                    <a:bodyPr vert="horz" wrap="square"/>
                    <a:lstStyle/>
                    <a:p>
                      <a:pPr>
                        <a:buNone/>
                      </a:pPr>
                      <a:r>
                        <a:rPr lang="en-US" altLang="zh-CN" sz="2800" b="1" err="1">
                          <a:latin typeface="黑体" panose="02010609060101010101" pitchFamily="49" charset="-122"/>
                          <a:ea typeface="黑体" panose="02010609060101010101" pitchFamily="49" charset="-122"/>
                          <a:sym typeface="+mn-ea"/>
                        </a:rPr>
                        <a:t>庙宇建筑：</a:t>
                      </a:r>
                      <a:endParaRPr lang="en-US" altLang="zh-CN" sz="2800" b="1">
                        <a:latin typeface="黑体" pitchFamily="49" charset="-122"/>
                        <a:ea typeface="黑体" pitchFamily="49" charset="-122"/>
                        <a:sym typeface="+mn-ea"/>
                      </a:endParaRPr>
                    </a:p>
                    <a:p>
                      <a:pPr>
                        <a:buNone/>
                      </a:pPr>
                      <a:r>
                        <a:rPr lang="en-US" altLang="zh-CN" sz="2800" b="1" err="1">
                          <a:latin typeface="黑体" panose="02010609060101010101" pitchFamily="49" charset="-122"/>
                          <a:ea typeface="黑体" panose="02010609060101010101" pitchFamily="49" charset="-122"/>
                          <a:sym typeface="+mn-ea"/>
                        </a:rPr>
                        <a:t>太阳金字塔</a:t>
                      </a:r>
                      <a:endParaRPr lang="zh-CN" altLang="en-US" sz="2800" b="1"/>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内容占位符 3"/>
          <p:cNvPicPr>
            <a:picLocks noGrp="1" noChangeAspect="1"/>
          </p:cNvPicPr>
          <p:nvPr>
            <p:ph idx="1"/>
          </p:nvPr>
        </p:nvPicPr>
        <p:blipFill>
          <a:blip r:embed="rId2"/>
          <a:stretch>
            <a:fillRect/>
          </a:stretch>
        </p:blipFill>
        <p:spPr>
          <a:xfrm>
            <a:off x="136525" y="86360"/>
            <a:ext cx="4963795" cy="3782695"/>
          </a:xfrm>
          <a:prstGeom prst="rect">
            <a:avLst/>
          </a:prstGeom>
        </p:spPr>
      </p:pic>
      <p:pic>
        <p:nvPicPr>
          <p:cNvPr id="5" name="图片 4"/>
          <p:cNvPicPr>
            <a:picLocks noChangeAspect="1"/>
          </p:cNvPicPr>
          <p:nvPr/>
        </p:nvPicPr>
        <p:blipFill>
          <a:blip r:embed="rId3"/>
          <a:stretch>
            <a:fillRect/>
          </a:stretch>
        </p:blipFill>
        <p:spPr>
          <a:xfrm>
            <a:off x="6260465" y="86360"/>
            <a:ext cx="4716145" cy="342646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0465" y="3749040"/>
            <a:ext cx="4716145" cy="3102610"/>
          </a:xfrm>
          <a:prstGeom prst="rect">
            <a:avLst/>
          </a:prstGeom>
        </p:spPr>
      </p:pic>
      <p:sp>
        <p:nvSpPr>
          <p:cNvPr id="7" name="文本框 6"/>
          <p:cNvSpPr txBox="1"/>
          <p:nvPr/>
        </p:nvSpPr>
        <p:spPr>
          <a:xfrm>
            <a:off x="6380480" y="3749040"/>
            <a:ext cx="1430020" cy="368300"/>
          </a:xfrm>
          <a:prstGeom prst="rect">
            <a:avLst/>
          </a:prstGeom>
          <a:noFill/>
        </p:spPr>
        <p:txBody>
          <a:bodyPr wrap="square" rtlCol="0">
            <a:spAutoFit/>
          </a:bodyPr>
          <a:lstStyle/>
          <a:p>
            <a:r>
              <a:rPr lang="zh-CN" altLang="en-US" b="1">
                <a:solidFill>
                  <a:srgbClr val="FF0000"/>
                </a:solidFill>
                <a:effectLst>
                  <a:outerShdw blurRad="38100" dist="38100" dir="2700000" algn="tl">
                    <a:srgbClr val="000000">
                      <a:alpha val="43137"/>
                    </a:srgbClr>
                  </a:outerShdw>
                </a:effectLst>
              </a:rPr>
              <a:t>太阳金字塔</a:t>
            </a:r>
          </a:p>
        </p:txBody>
      </p:sp>
      <p:pic>
        <p:nvPicPr>
          <p:cNvPr id="39938" name="Picture 2" descr="https://timgsa.baidu.com/timg?image&amp;quality=80&amp;size=b9999_10000&amp;sec=1540186532485&amp;di=75103f921731853a8685129951bb2ac8&amp;imgtype=0&amp;src=http%3A%2F%2Fimg.lssdjt.com%2F201508%2F13083026188.jpg"/>
          <p:cNvPicPr>
            <a:picLocks noChangeAspect="1" noChangeArrowheads="1"/>
          </p:cNvPicPr>
          <p:nvPr/>
        </p:nvPicPr>
        <p:blipFill>
          <a:blip r:embed="rId5"/>
          <a:stretch>
            <a:fillRect/>
          </a:stretch>
        </p:blipFill>
        <p:spPr bwMode="auto">
          <a:xfrm>
            <a:off x="136525" y="4049395"/>
            <a:ext cx="5018405" cy="264541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993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6" presetClass="entr" presetSubtype="21"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62890" y="1129665"/>
            <a:ext cx="11511280" cy="3964305"/>
          </a:xfrm>
        </p:spPr>
        <p:txBody>
          <a:bodyPr>
            <a:noAutofit/>
          </a:bodyPr>
          <a:lstStyle/>
          <a:p>
            <a:pPr marL="0" indent="0">
              <a:buNone/>
            </a:pPr>
            <a:r>
              <a:rPr lang="en-US" altLang="zh-TW" sz="3000" b="1">
                <a:latin typeface="宋体" panose="02010600030101010101" pitchFamily="2" charset="-122"/>
                <a:ea typeface="宋体" panose="02010600030101010101" pitchFamily="2" charset="-122"/>
                <a:cs typeface="宋体" panose="02010600030101010101" pitchFamily="2" charset="-122"/>
                <a:sym typeface="+mn-ea"/>
              </a:rPr>
              <a:t>    </a:t>
            </a:r>
            <a:r>
              <a:rPr lang="zh-TW" sz="3000" b="1">
                <a:latin typeface="宋体" panose="02010600030101010101" pitchFamily="2" charset="-122"/>
                <a:ea typeface="宋体" panose="02010600030101010101" pitchFamily="2" charset="-122"/>
                <a:cs typeface="宋体" panose="02010600030101010101" pitchFamily="2" charset="-122"/>
                <a:sym typeface="+mn-ea"/>
              </a:rPr>
              <a:t>12世纪，印加人以库斯科为都城建立国家</a:t>
            </a:r>
            <a:r>
              <a:rPr lang="zh-CN" altLang="zh-TW" sz="3000" b="1">
                <a:latin typeface="宋体" panose="02010600030101010101" pitchFamily="2" charset="-122"/>
                <a:ea typeface="宋体" panose="02010600030101010101" pitchFamily="2" charset="-122"/>
                <a:cs typeface="宋体" panose="02010600030101010101" pitchFamily="2" charset="-122"/>
                <a:sym typeface="+mn-ea"/>
              </a:rPr>
              <a:t>，</a:t>
            </a:r>
            <a:r>
              <a:rPr lang="zh-TW" sz="3000" b="1">
                <a:latin typeface="宋体" panose="02010600030101010101" pitchFamily="2" charset="-122"/>
                <a:ea typeface="宋体" panose="02010600030101010101" pitchFamily="2" charset="-122"/>
                <a:cs typeface="宋体" panose="02010600030101010101" pitchFamily="2" charset="-122"/>
                <a:sym typeface="+mn-ea"/>
              </a:rPr>
              <a:t>逐渐崛起。15世纪末16世纪初，印加国家发展到鼎盛时期，形成疆域达到100万平方千米、人曰约600万的帝国</a:t>
            </a:r>
            <a:r>
              <a:rPr lang="zh-CN" altLang="zh-TW" sz="3000" b="1">
                <a:latin typeface="宋体" panose="02010600030101010101" pitchFamily="2" charset="-122"/>
                <a:ea typeface="宋体" panose="02010600030101010101" pitchFamily="2" charset="-122"/>
                <a:cs typeface="宋体" panose="02010600030101010101" pitchFamily="2" charset="-122"/>
                <a:sym typeface="+mn-ea"/>
              </a:rPr>
              <a:t>。</a:t>
            </a:r>
            <a:r>
              <a:rPr lang="zh-TW" sz="3000" b="1">
                <a:latin typeface="宋体" panose="02010600030101010101" pitchFamily="2" charset="-122"/>
                <a:ea typeface="宋体" panose="02010600030101010101" pitchFamily="2" charset="-122"/>
                <a:cs typeface="宋体" panose="02010600030101010101" pitchFamily="2" charset="-122"/>
                <a:sym typeface="+mn-ea"/>
              </a:rPr>
              <a:t>它的最高统治者是国王，世袭继承，拥有行政、立法和军事大权。土地、矿藏和牲畜归国家所有。印加帝国将全国划分为四大政区，每个政区设立一个长官，由贵族充任</a:t>
            </a:r>
            <a:r>
              <a:rPr lang="zh-CN" altLang="zh-TW" sz="3000" b="1">
                <a:latin typeface="宋体" panose="02010600030101010101" pitchFamily="2" charset="-122"/>
                <a:ea typeface="宋体" panose="02010600030101010101" pitchFamily="2" charset="-122"/>
                <a:cs typeface="宋体" panose="02010600030101010101" pitchFamily="2" charset="-122"/>
                <a:sym typeface="+mn-ea"/>
              </a:rPr>
              <a:t>。</a:t>
            </a:r>
            <a:r>
              <a:rPr lang="zh-TW" sz="3000" b="1">
                <a:latin typeface="宋体" panose="02010600030101010101" pitchFamily="2" charset="-122"/>
                <a:ea typeface="宋体" panose="02010600030101010101" pitchFamily="2" charset="-122"/>
                <a:cs typeface="宋体" panose="02010600030101010101" pitchFamily="2" charset="-122"/>
                <a:sym typeface="+mn-ea"/>
              </a:rPr>
              <a:t>政区之下，再按照人口多少设置各级官员。为征税和征兵,政府编制了详细的人口调査表。帝国修建了完善的道路系统，用于传递政府的命令和情报，以及调动军队。政府还将征服地区的部分或全部居民迁移到新地区，以防止他们反抗</a:t>
            </a:r>
            <a:r>
              <a:rPr lang="zh-CN" altLang="zh-TW" sz="3000" b="1">
                <a:latin typeface="宋体" panose="02010600030101010101" pitchFamily="2" charset="-122"/>
                <a:ea typeface="宋体" panose="02010600030101010101" pitchFamily="2" charset="-122"/>
                <a:cs typeface="宋体" panose="02010600030101010101" pitchFamily="2" charset="-122"/>
                <a:sym typeface="+mn-ea"/>
              </a:rPr>
              <a:t>。</a:t>
            </a:r>
            <a:endParaRPr lang="zh-TW" sz="3000" b="1">
              <a:latin typeface="宋体" pitchFamily="2" charset="-122"/>
              <a:ea typeface="宋体" panose="02010600030101010101" pitchFamily="2" charset="-122"/>
              <a:cs typeface="宋体" panose="02010600030101010101" pitchFamily="2" charset="-122"/>
            </a:endParaRPr>
          </a:p>
          <a:p>
            <a:pPr marL="0" indent="0">
              <a:buNone/>
            </a:pPr>
            <a:endParaRPr lang="zh-TW" altLang="zh-TW" sz="3000" b="1">
              <a:latin typeface="宋体" pitchFamily="2" charset="-122"/>
              <a:ea typeface="宋体" panose="02010600030101010101" pitchFamily="2" charset="-122"/>
              <a:cs typeface="宋体" panose="02010600030101010101" pitchFamily="2" charset="-122"/>
              <a:sym typeface="+mn-ea"/>
            </a:endParaRPr>
          </a:p>
        </p:txBody>
      </p:sp>
      <p:sp>
        <p:nvSpPr>
          <p:cNvPr id="4" name="标题 1"/>
          <p:cNvSpPr>
            <a:spLocks noGrp="1"/>
          </p:cNvSpPr>
          <p:nvPr/>
        </p:nvSpPr>
        <p:spPr>
          <a:xfrm>
            <a:off x="3768090" y="0"/>
            <a:ext cx="4972050" cy="639445"/>
          </a:xfrm>
          <a:prstGeom prst="rect">
            <a:avLst/>
          </a:prstGeom>
          <a:solidFill>
            <a:srgbClr val="FF0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00" b="1">
                <a:latin typeface="微软雅黑" panose="020b0503020204020204" charset="-122"/>
                <a:ea typeface="微软雅黑" panose="020b0503020204020204" charset="-122"/>
              </a:rPr>
              <a:t>二、主要文明</a:t>
            </a:r>
            <a:r>
              <a:rPr lang="en-US" altLang="zh-CN" sz="2700" b="1">
                <a:latin typeface="微软雅黑" panose="020b0503020204020204" charset="-122"/>
                <a:ea typeface="微软雅黑" panose="020b0503020204020204" charset="-122"/>
              </a:rPr>
              <a:t>—</a:t>
            </a:r>
            <a:r>
              <a:rPr lang="zh-CN" altLang="en-US" sz="2700" b="1">
                <a:latin typeface="微软雅黑" panose="020b0503020204020204" charset="-122"/>
                <a:ea typeface="微软雅黑" panose="020b0503020204020204" charset="-122"/>
              </a:rPr>
              <a:t>印加文明</a:t>
            </a:r>
          </a:p>
        </p:txBody>
      </p:sp>
      <p:sp>
        <p:nvSpPr>
          <p:cNvPr id="5" name="标题 4"/>
          <p:cNvSpPr/>
          <p:nvPr/>
        </p:nvSpPr>
        <p:spPr>
          <a:xfrm>
            <a:off x="159385" y="570230"/>
            <a:ext cx="3540125" cy="485140"/>
          </a:xfrm>
          <a:prstGeom prst="rect">
            <a:avLst/>
          </a:prstGeom>
          <a:solidFill>
            <a:schemeClr val="accent2"/>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800" b="1">
                <a:latin typeface="宋体" panose="02010600030101010101" pitchFamily="2" charset="-122"/>
                <a:ea typeface="宋体" panose="02010600030101010101" pitchFamily="2" charset="-122"/>
              </a:rPr>
              <a:t>阅读材料，完成表格</a:t>
            </a:r>
          </a:p>
        </p:txBody>
      </p:sp>
      <p:graphicFrame>
        <p:nvGraphicFramePr>
          <p:cNvPr id="7" name="表格 6"/>
          <p:cNvGraphicFramePr>
            <a:graphicFrameLocks noGrp="1"/>
          </p:cNvGraphicFramePr>
          <p:nvPr>
            <p:custDataLst>
              <p:tags r:id="rId2"/>
            </p:custDataLst>
          </p:nvPr>
        </p:nvGraphicFramePr>
        <p:xfrm>
          <a:off x="262890" y="5093970"/>
          <a:ext cx="11414760" cy="1371600"/>
        </p:xfrm>
        <a:graphic>
          <a:graphicData uri="http://schemas.openxmlformats.org/drawingml/2006/table">
            <a:tbl>
              <a:tblPr firstRow="1" bandRow="1">
                <a:tableStyleId>{5C22544A-7EE6-4342-B048-85BDC9FD1C3A}</a:tableStyleId>
              </a:tblPr>
              <a:tblGrid>
                <a:gridCol w="2458085"/>
                <a:gridCol w="2553335"/>
                <a:gridCol w="2758440"/>
                <a:gridCol w="3644900"/>
              </a:tblGrid>
              <a:tr h="522605">
                <a:tc>
                  <a:txBody>
                    <a:bodyPr vert="horz" wrap="square"/>
                    <a:lstStyle/>
                    <a:p>
                      <a:pPr>
                        <a:buNone/>
                      </a:pPr>
                      <a:r>
                        <a:rPr lang="zh-CN" altLang="en-US" sz="2800" b="1"/>
                        <a:t>名称</a:t>
                      </a:r>
                    </a:p>
                  </a:txBody>
                  <a:tcPr/>
                </a:tc>
                <a:tc>
                  <a:txBody>
                    <a:bodyPr vert="horz" wrap="square"/>
                    <a:lstStyle/>
                    <a:p>
                      <a:pPr>
                        <a:buNone/>
                      </a:pPr>
                      <a:r>
                        <a:rPr lang="zh-CN" altLang="en-US" sz="2800" b="1"/>
                        <a:t>经济</a:t>
                      </a:r>
                    </a:p>
                  </a:txBody>
                  <a:tcPr/>
                </a:tc>
                <a:tc>
                  <a:txBody>
                    <a:bodyPr vert="horz" wrap="square"/>
                    <a:lstStyle/>
                    <a:p>
                      <a:pPr>
                        <a:buNone/>
                      </a:pPr>
                      <a:r>
                        <a:rPr lang="zh-CN" altLang="en-US" sz="2800" b="1"/>
                        <a:t>政治</a:t>
                      </a:r>
                    </a:p>
                  </a:txBody>
                  <a:tcPr/>
                </a:tc>
                <a:tc>
                  <a:txBody>
                    <a:bodyPr vert="horz" wrap="square"/>
                    <a:lstStyle/>
                    <a:p>
                      <a:pPr>
                        <a:buNone/>
                      </a:pPr>
                      <a:r>
                        <a:rPr lang="zh-CN" altLang="en-US" sz="2800" b="1"/>
                        <a:t>文化</a:t>
                      </a:r>
                    </a:p>
                  </a:txBody>
                  <a:tcPr/>
                </a:tc>
              </a:tr>
              <a:tr h="848995">
                <a:tc>
                  <a:txBody>
                    <a:bodyPr vert="horz" wrap="square"/>
                    <a:lstStyle/>
                    <a:p>
                      <a:pPr>
                        <a:buNone/>
                      </a:pPr>
                      <a:r>
                        <a:rPr lang="zh-CN" altLang="en-US" sz="2800" b="1"/>
                        <a:t>印加文明</a:t>
                      </a:r>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c>
                  <a:txBody>
                    <a:bodyPr vert="horz" wrap="square"/>
                    <a:lstStyle/>
                    <a:p>
                      <a:pPr>
                        <a:buNone/>
                      </a:pPr>
                      <a:endParaRPr lang="zh-CN" altLang="en-US" sz="2800" b="1"/>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arn(inVertical)">
                                      <p:cBhvr>
                                        <p:cTn id="16" dur="500"/>
                                        <p:tgtEl>
                                          <p:spTgt spid="3">
                                            <p:txEl>
                                              <p:pRg st="0" end="0"/>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内容占位符 5"/>
          <p:cNvGraphicFramePr>
            <a:graphicFrameLocks noGrp="1"/>
          </p:cNvGraphicFramePr>
          <p:nvPr>
            <p:ph idx="1"/>
            <p:custDataLst>
              <p:tags r:id="rId2"/>
            </p:custDataLst>
          </p:nvPr>
        </p:nvGraphicFramePr>
        <p:xfrm>
          <a:off x="339090" y="236220"/>
          <a:ext cx="10944860" cy="5602606"/>
        </p:xfrm>
        <a:graphic>
          <a:graphicData uri="http://schemas.openxmlformats.org/drawingml/2006/table">
            <a:tbl>
              <a:tblPr firstRow="1" bandRow="1">
                <a:tableStyleId>{5C22544A-7EE6-4342-B048-85BDC9FD1C3A}</a:tableStyleId>
              </a:tblPr>
              <a:tblGrid>
                <a:gridCol w="1154430"/>
                <a:gridCol w="3307080"/>
                <a:gridCol w="2988310"/>
                <a:gridCol w="3495040"/>
              </a:tblGrid>
              <a:tr h="817245">
                <a:tc>
                  <a:txBody>
                    <a:bodyPr vert="horz" wrap="square"/>
                    <a:lstStyle/>
                    <a:p>
                      <a:pPr>
                        <a:buNone/>
                      </a:pPr>
                      <a:r>
                        <a:rPr lang="zh-CN" altLang="en-US" sz="2800" b="1"/>
                        <a:t>名称</a:t>
                      </a:r>
                    </a:p>
                  </a:txBody>
                  <a:tcPr/>
                </a:tc>
                <a:tc>
                  <a:txBody>
                    <a:bodyPr vert="horz" wrap="square"/>
                    <a:lstStyle/>
                    <a:p>
                      <a:pPr>
                        <a:buNone/>
                      </a:pPr>
                      <a:r>
                        <a:rPr lang="zh-CN" altLang="en-US" sz="2800" b="1"/>
                        <a:t>经济</a:t>
                      </a:r>
                    </a:p>
                  </a:txBody>
                  <a:tcPr/>
                </a:tc>
                <a:tc>
                  <a:txBody>
                    <a:bodyPr vert="horz" wrap="square"/>
                    <a:lstStyle/>
                    <a:p>
                      <a:pPr>
                        <a:buNone/>
                      </a:pPr>
                      <a:r>
                        <a:rPr lang="zh-CN" altLang="en-US" sz="2800" b="1"/>
                        <a:t>政治</a:t>
                      </a:r>
                    </a:p>
                  </a:txBody>
                  <a:tcPr/>
                </a:tc>
                <a:tc>
                  <a:txBody>
                    <a:bodyPr vert="horz" wrap="square"/>
                    <a:lstStyle/>
                    <a:p>
                      <a:pPr>
                        <a:buNone/>
                      </a:pPr>
                      <a:r>
                        <a:rPr lang="zh-CN" altLang="en-US" sz="2800" b="1"/>
                        <a:t>文化</a:t>
                      </a:r>
                    </a:p>
                  </a:txBody>
                  <a:tcPr/>
                </a:tc>
              </a:tr>
              <a:tr h="3562985">
                <a:tc>
                  <a:txBody>
                    <a:bodyPr vert="horz" wrap="square"/>
                    <a:lstStyle/>
                    <a:p>
                      <a:pPr>
                        <a:buNone/>
                      </a:pPr>
                      <a:r>
                        <a:rPr lang="zh-CN" altLang="en-US" sz="2800" b="1"/>
                        <a:t>印加文明（大一统帝国）</a:t>
                      </a:r>
                    </a:p>
                  </a:txBody>
                  <a:tcPr/>
                </a:tc>
                <a:tc>
                  <a:txBody>
                    <a:bodyPr vert="horz" wrap="square"/>
                    <a:lstStyle/>
                    <a:p>
                      <a:pPr>
                        <a:buNone/>
                      </a:pPr>
                      <a:r>
                        <a:rPr lang="zh-TW" sz="2800" b="1">
                          <a:latin typeface="宋体" panose="02010600030101010101" pitchFamily="2" charset="-122"/>
                          <a:ea typeface="宋体" panose="02010600030101010101" pitchFamily="2" charset="-122"/>
                          <a:cs typeface="宋体" panose="02010600030101010101" pitchFamily="2" charset="-122"/>
                          <a:sym typeface="+mn-ea"/>
                        </a:rPr>
                        <a:t>土地、矿藏和牲畜归国家所有</a:t>
                      </a:r>
                      <a:endParaRPr lang="zh-TW" altLang="en-US" sz="2800" b="1">
                        <a:latin typeface="宋体" pitchFamily="2" charset="-122"/>
                        <a:ea typeface="宋体" panose="02010600030101010101" pitchFamily="2" charset="-122"/>
                        <a:cs typeface="宋体" panose="02010600030101010101" pitchFamily="2" charset="-122"/>
                        <a:sym typeface="+mn-ea"/>
                      </a:endParaRPr>
                    </a:p>
                  </a:txBody>
                  <a:tcPr/>
                </a:tc>
                <a:tc>
                  <a:txBody>
                    <a:bodyPr vert="horz" wrap="square"/>
                    <a:lstStyle/>
                    <a:p>
                      <a:pPr>
                        <a:buNone/>
                      </a:pPr>
                      <a:r>
                        <a:rPr lang="zh-TW" sz="2800" b="1">
                          <a:latin typeface="宋体" panose="02010600030101010101" pitchFamily="2" charset="-122"/>
                          <a:ea typeface="宋体" panose="02010600030101010101" pitchFamily="2" charset="-122"/>
                          <a:cs typeface="宋体" panose="02010600030101010101" pitchFamily="2" charset="-122"/>
                          <a:sym typeface="+mn-ea"/>
                        </a:rPr>
                        <a:t>最高统治者是国王，世袭继承，拥有行政、立法和军事大权</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sz="2800" b="1">
                          <a:latin typeface="宋体" panose="02010600030101010101" pitchFamily="2" charset="-122"/>
                          <a:ea typeface="宋体" panose="02010600030101010101" pitchFamily="2" charset="-122"/>
                          <a:cs typeface="宋体" panose="02010600030101010101" pitchFamily="2" charset="-122"/>
                          <a:sym typeface="+mn-ea"/>
                        </a:rPr>
                        <a:t>将全国划分为四大政区，由贵族充任长官，</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下设各级官员；</a:t>
                      </a:r>
                      <a:r>
                        <a:rPr lang="en-US" altLang="zh-CN" sz="2800" b="1" err="1">
                          <a:latin typeface="宋体" panose="02010600030101010101" pitchFamily="2" charset="-122"/>
                          <a:ea typeface="宋体" panose="02010600030101010101" pitchFamily="2" charset="-122"/>
                          <a:sym typeface="+mn-ea"/>
                        </a:rPr>
                        <a:t>编制人口调查表</a:t>
                      </a:r>
                      <a:r>
                        <a:rPr lang="zh-CN" altLang="en-US" sz="2800" b="1" err="1">
                          <a:latin typeface="宋体" panose="02010600030101010101" pitchFamily="2" charset="-122"/>
                          <a:ea typeface="宋体" panose="02010600030101010101" pitchFamily="2" charset="-122"/>
                          <a:sym typeface="+mn-ea"/>
                        </a:rPr>
                        <a:t>；</a:t>
                      </a:r>
                      <a:r>
                        <a:rPr lang="en-US" altLang="zh-CN" sz="2800" b="1" err="1">
                          <a:latin typeface="宋体" panose="02010600030101010101" pitchFamily="2" charset="-122"/>
                          <a:ea typeface="宋体" panose="02010600030101010101" pitchFamily="2" charset="-122"/>
                          <a:sym typeface="+mn-ea"/>
                        </a:rPr>
                        <a:t>完善道路系统</a:t>
                      </a:r>
                      <a:r>
                        <a:rPr lang="zh-CN" altLang="en-US" sz="2800" b="1" err="1">
                          <a:latin typeface="宋体" panose="02010600030101010101" pitchFamily="2" charset="-122"/>
                          <a:ea typeface="宋体" panose="02010600030101010101" pitchFamily="2" charset="-122"/>
                          <a:sym typeface="+mn-ea"/>
                        </a:rPr>
                        <a:t>；</a:t>
                      </a:r>
                      <a:r>
                        <a:rPr lang="en-US" altLang="zh-CN" sz="2800" b="1" err="1">
                          <a:latin typeface="宋体" panose="02010600030101010101" pitchFamily="2" charset="-122"/>
                          <a:ea typeface="宋体" panose="02010600030101010101" pitchFamily="2" charset="-122"/>
                          <a:sym typeface="+mn-ea"/>
                        </a:rPr>
                        <a:t>强制居民迁移</a:t>
                      </a:r>
                      <a:endParaRPr lang="zh-CN" altLang="zh-TW" sz="2800" b="1">
                        <a:latin typeface="宋体" pitchFamily="2" charset="-122"/>
                        <a:ea typeface="宋体" panose="02010600030101010101" pitchFamily="2" charset="-122"/>
                        <a:cs typeface="宋体" panose="02010600030101010101" pitchFamily="2" charset="-122"/>
                        <a:sym typeface="+mn-ea"/>
                      </a:endParaRPr>
                    </a:p>
                  </a:txBody>
                  <a:tcPr/>
                </a:tc>
                <a:tc>
                  <a:txBody>
                    <a:bodyPr vert="horz" wrap="square"/>
                    <a:lstStyle/>
                    <a:p>
                      <a:pPr>
                        <a:buNone/>
                      </a:pPr>
                      <a:r>
                        <a:rPr lang="en-US" altLang="zh-CN" sz="2800" b="1" err="1">
                          <a:latin typeface="宋体" panose="02010600030101010101" pitchFamily="2" charset="-122"/>
                          <a:ea typeface="宋体" panose="02010600030101010101" pitchFamily="2" charset="-122"/>
                          <a:sym typeface="+mn-ea"/>
                        </a:rPr>
                        <a:t>庙宇建筑</a:t>
                      </a:r>
                      <a:endParaRPr lang="zh-CN" altLang="en-US" sz="2800" b="1">
                        <a:latin typeface="宋体" pitchFamily="2" charset="-122"/>
                        <a:ea typeface="宋体" panose="02010600030101010101" pitchFamily="2" charset="-122"/>
                      </a:endParaRPr>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152400" y="361950"/>
            <a:ext cx="4334510" cy="5991225"/>
          </a:xfrm>
          <a:prstGeom prst="rect">
            <a:avLst/>
          </a:prstGeom>
        </p:spPr>
      </p:pic>
      <p:sp>
        <p:nvSpPr>
          <p:cNvPr id="5" name="矩形 4"/>
          <p:cNvSpPr/>
          <p:nvPr/>
        </p:nvSpPr>
        <p:spPr>
          <a:xfrm>
            <a:off x="1376680" y="2139950"/>
            <a:ext cx="845820" cy="62039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Picture 4" descr="5"/>
          <p:cNvPicPr>
            <a:picLocks noChangeAspect="1" noChangeArrowheads="1"/>
          </p:cNvPicPr>
          <p:nvPr/>
        </p:nvPicPr>
        <p:blipFill>
          <a:blip r:embed="rId3"/>
          <a:stretch>
            <a:fillRect/>
          </a:stretch>
        </p:blipFill>
        <p:spPr bwMode="auto">
          <a:xfrm>
            <a:off x="5159043" y="538990"/>
            <a:ext cx="4536256" cy="3146090"/>
          </a:xfrm>
          <a:prstGeom prst="rect">
            <a:avLst/>
          </a:prstGeom>
          <a:noFill/>
        </p:spPr>
      </p:pic>
      <p:sp>
        <p:nvSpPr>
          <p:cNvPr id="12" name="内容占位符 11"/>
          <p:cNvSpPr>
            <a:spLocks noGrp="1"/>
          </p:cNvSpPr>
          <p:nvPr>
            <p:ph idx="1"/>
          </p:nvPr>
        </p:nvSpPr>
        <p:spPr>
          <a:xfrm>
            <a:off x="4724400" y="3863340"/>
            <a:ext cx="7115810" cy="2701925"/>
          </a:xfrm>
          <a:solidFill>
            <a:srgbClr val="92D050"/>
          </a:solidFill>
        </p:spPr>
        <p:txBody>
          <a:bodyPr>
            <a:noAutofit/>
          </a:bodyPr>
          <a:lstStyle/>
          <a:p>
            <a:pPr marL="0" indent="0">
              <a:buNone/>
            </a:pPr>
            <a:r>
              <a:rPr lang="en-US" alt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马丘比丘是印加人建造的古城，位于安第斯山脉中的山脊上</a:t>
            </a:r>
            <a:r>
              <a:rPr lang="zh-CN" alt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遗址中的宫殿、神庙、城墙</a:t>
            </a:r>
            <a:r>
              <a:rPr lang="zh-CN" alt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主要是由花岗岩建成。</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经专家们测量，这成千上万块巨大的花岗岩石来自于</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600</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米以下的山谷里，那些巨大的石块很明显留有像人们切奶酪一样切割的痕迹。石块之间没有灰浆，没有水泥，更没有使用任何粘合剂，但却拼得天衣无缝、牢固无比。</a:t>
            </a:r>
            <a:r>
              <a:rPr lang="zh-CN" alt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还有城中的</a:t>
            </a:r>
            <a:r>
              <a:rPr 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排水设施，都充分展现了印加人高超的建筑艺术</a:t>
            </a:r>
            <a:r>
              <a:rPr lang="zh-CN" altLang="zh-TW"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zh-TW" sz="2400" b="1">
              <a:solidFill>
                <a:schemeClr val="tx1"/>
              </a:solidFill>
              <a:latin typeface="宋体" pitchFamily="2" charset="-122"/>
              <a:ea typeface="宋体" panose="02010600030101010101" pitchFamily="2" charset="-122"/>
              <a:cs typeface="宋体" panose="02010600030101010101" pitchFamily="2" charset="-122"/>
            </a:endParaRPr>
          </a:p>
          <a:p>
            <a:pPr marL="0" indent="0">
              <a:buNone/>
            </a:pPr>
            <a:endParaRPr lang="zh-TW" altLang="en-US" sz="2400" b="1">
              <a:solidFill>
                <a:schemeClr val="tx1"/>
              </a:solidFill>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2">
                                            <p:bg/>
                                          </p:spTgt>
                                        </p:tgtEl>
                                        <p:attrNameLst>
                                          <p:attrName>style.visibility</p:attrName>
                                        </p:attrNameLst>
                                      </p:cBhvr>
                                      <p:to>
                                        <p:strVal val="visible"/>
                                      </p:to>
                                    </p:set>
                                    <p:animEffect transition="in" filter="wipe(down)">
                                      <p:cBhvr>
                                        <p:cTn id="21" dur="500"/>
                                        <p:tgtEl>
                                          <p:spTgt spid="12">
                                            <p:bg/>
                                          </p:spTgt>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2">
                                            <p:txEl>
                                              <p:pRg st="0" end="0"/>
                                            </p:txEl>
                                          </p:spTgt>
                                        </p:tgtEl>
                                        <p:attrNameLst>
                                          <p:attrName>style.visibility</p:attrName>
                                        </p:attrNameLst>
                                      </p:cBhvr>
                                      <p:to>
                                        <p:strVal val="visible"/>
                                      </p:to>
                                    </p:set>
                                    <p:animEffect transition="in" filter="wipe(down)">
                                      <p:cBhvr>
                                        <p:cTn id="26"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uiExpand="1" build="p" animBg="1"/>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9" name="表格 18"/>
          <p:cNvGraphicFramePr>
            <a:graphicFrameLocks noGrp="1"/>
          </p:cNvGraphicFramePr>
          <p:nvPr>
            <p:custDataLst>
              <p:tags r:id="rId2"/>
            </p:custDataLst>
          </p:nvPr>
        </p:nvGraphicFramePr>
        <p:xfrm>
          <a:off x="330835" y="267335"/>
          <a:ext cx="11428730" cy="5567045"/>
        </p:xfrm>
        <a:graphic>
          <a:graphicData uri="http://schemas.openxmlformats.org/drawingml/2006/table">
            <a:tbl>
              <a:tblPr firstRow="1" bandRow="1">
                <a:tableStyleId>{5940675A-B579-460E-94D1-54222C63F5DA}</a:tableStyleId>
              </a:tblPr>
              <a:tblGrid>
                <a:gridCol w="614680"/>
                <a:gridCol w="2020570"/>
                <a:gridCol w="2289810"/>
                <a:gridCol w="3663315"/>
                <a:gridCol w="2840355"/>
              </a:tblGrid>
              <a:tr h="340360">
                <a:tc>
                  <a:txBody>
                    <a:bodyPr vert="horz" wrap="square"/>
                    <a:lstStyle/>
                    <a:p>
                      <a:pPr>
                        <a:buNone/>
                      </a:pP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a:buNone/>
                      </a:pPr>
                      <a:r>
                        <a:rPr lang="en-US" sz="2000" b="1" err="1">
                          <a:solidFill>
                            <a:schemeClr val="accent5"/>
                          </a:solidFill>
                          <a:latin typeface="黑体" panose="02010609060101010101" pitchFamily="49" charset="-122"/>
                          <a:ea typeface="黑体" panose="02010609060101010101" pitchFamily="49" charset="-122"/>
                          <a:cs typeface="宋体" panose="02010600030101010101" pitchFamily="2" charset="-122"/>
                        </a:rPr>
                        <a:t>经济</a:t>
                      </a: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endParaRPr/>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a:buNone/>
                      </a:pPr>
                      <a:r>
                        <a:rPr lang="en-US" sz="2000" b="1" err="1">
                          <a:solidFill>
                            <a:schemeClr val="accent5"/>
                          </a:solidFill>
                          <a:latin typeface="黑体" panose="02010609060101010101" pitchFamily="49" charset="-122"/>
                          <a:ea typeface="黑体" panose="02010609060101010101" pitchFamily="49" charset="-122"/>
                          <a:cs typeface="宋体" panose="02010600030101010101" pitchFamily="2" charset="-122"/>
                        </a:rPr>
                        <a:t>政治</a:t>
                      </a: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a:buNone/>
                      </a:pPr>
                      <a:r>
                        <a:rPr lang="en-US" sz="2000" b="1">
                          <a:solidFill>
                            <a:schemeClr val="accent5"/>
                          </a:solidFill>
                          <a:latin typeface="黑体" panose="02010609060101010101" pitchFamily="49" charset="-122"/>
                          <a:ea typeface="黑体" panose="02010609060101010101" pitchFamily="49" charset="-122"/>
                          <a:cs typeface="宋体" panose="02010600030101010101" pitchFamily="2" charset="-122"/>
                        </a:rPr>
                        <a:t>文化</a:t>
                      </a: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50645">
                <a:tc>
                  <a:txBody>
                    <a:bodyPr vert="horz" wrap="square"/>
                    <a:lstStyle/>
                    <a:p>
                      <a:pPr>
                        <a:buNone/>
                      </a:pPr>
                      <a:r>
                        <a:rPr lang="en-US" sz="2000" b="1" err="1">
                          <a:solidFill>
                            <a:schemeClr val="accent5"/>
                          </a:solidFill>
                          <a:latin typeface="黑体" panose="02010609060101010101" pitchFamily="49" charset="-122"/>
                          <a:ea typeface="黑体" panose="02010609060101010101" pitchFamily="49" charset="-122"/>
                          <a:cs typeface="宋体" panose="02010600030101010101" pitchFamily="2" charset="-122"/>
                        </a:rPr>
                        <a:t>玛雅文明</a:t>
                      </a: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4">
                  <a:txBody>
                    <a:bodyPr vert="horz" wrap="square"/>
                    <a:lstStyle/>
                    <a:p>
                      <a:pPr>
                        <a:buNone/>
                      </a:pPr>
                      <a:r>
                        <a:rPr lang="en-US" sz="2785" b="1" smtClean="0">
                          <a:solidFill>
                            <a:schemeClr val="tx1"/>
                          </a:solidFill>
                          <a:latin typeface="黑体" panose="02010609060101010101" pitchFamily="49" charset="-122"/>
                          <a:ea typeface="黑体" panose="02010609060101010101" pitchFamily="49" charset="-122"/>
                          <a:cs typeface="宋体" panose="02010600030101010101" pitchFamily="2" charset="-122"/>
                        </a:rPr>
                        <a:t> </a:t>
                      </a:r>
                      <a:endParaRPr lang="en-US" altLang="en-US" sz="2785" b="1">
                        <a:solidFill>
                          <a:schemeClr val="tx1"/>
                        </a:solidFill>
                        <a:latin typeface="黑体" panose="02010609060101010101" pitchFamily="49" charset="-122"/>
                        <a:ea typeface="黑体" panose="02010609060101010101" pitchFamily="49" charset="-122"/>
                        <a:cs typeface="宋体" panose="02010600030101010101" pitchFamily="2" charset="-122"/>
                      </a:endParaRPr>
                    </a:p>
                    <a:p>
                      <a:pPr>
                        <a:buNone/>
                      </a:pPr>
                      <a:r>
                        <a:rPr lang="en-US" sz="2785" b="1">
                          <a:solidFill>
                            <a:schemeClr val="tx1"/>
                          </a:solidFill>
                          <a:latin typeface="黑体" panose="02010609060101010101" pitchFamily="49" charset="-122"/>
                          <a:ea typeface="黑体" panose="02010609060101010101" pitchFamily="49" charset="-122"/>
                          <a:cs typeface="宋体" panose="02010600030101010101" pitchFamily="2" charset="-122"/>
                        </a:rPr>
                        <a:t> </a:t>
                      </a:r>
                      <a:endParaRPr lang="en-US" altLang="en-US" sz="2785"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lgn="ctr">
                      <a:solidFill>
                        <a:srgbClr val="080000"/>
                      </a:solidFill>
                      <a:prstDash val="solid"/>
                      <a:round/>
                      <a:headEnd type="none" w="med" len="med"/>
                      <a:tailEnd type="none" w="med" len="med"/>
                    </a:lnR>
                    <a:lnT w="12700" cap="flat" cmpd="sng">
                      <a:solidFill>
                        <a:srgbClr val="080000"/>
                      </a:solidFill>
                      <a:prstDash val="solid"/>
                      <a:headEnd type="none" w="med" len="med"/>
                      <a:tailEnd type="none" w="med" len="med"/>
                    </a:lnT>
                    <a:lnB w="12700" cap="flat" cmpd="sng" algn="ctr">
                      <a:solidFill>
                        <a:srgbClr val="080000"/>
                      </a:solidFill>
                      <a:prstDash val="solid"/>
                      <a:round/>
                      <a:headEnd type="none" w="med" len="med"/>
                      <a:tailEnd type="none" w="med" len="med"/>
                    </a:lnB>
                    <a:lnTlToBr>
                      <a:noFill/>
                    </a:lnTlToBr>
                    <a:lnBlToTr>
                      <a:noFill/>
                    </a:lnBlToTr>
                    <a:noFill/>
                  </a:tcPr>
                </a:tc>
                <a:tc>
                  <a:txBody>
                    <a:bodyPr vert="horz" wrap="square"/>
                    <a:lstStyle/>
                    <a:p>
                      <a:pPr>
                        <a:buNone/>
                      </a:pPr>
                      <a:endParaRPr lang="en-US" altLang="en-US" sz="243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a:buNone/>
                      </a:pPr>
                      <a:endParaRPr lang="en-US" altLang="en-US" sz="2430" b="1">
                        <a:solidFill>
                          <a:schemeClr val="tx1"/>
                        </a:solidFill>
                        <a:latin typeface="黑体" pitchFamily="49" charset="-122"/>
                        <a:ea typeface="黑体"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a:buNone/>
                      </a:pPr>
                      <a:endParaRPr lang="en-US" altLang="en-US" sz="200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831975">
                <a:tc>
                  <a:txBody>
                    <a:bodyPr vert="horz" wrap="square"/>
                    <a:lstStyle/>
                    <a:p>
                      <a:pPr>
                        <a:buNone/>
                      </a:pPr>
                      <a:r>
                        <a:rPr lang="en-US" sz="2000" b="1">
                          <a:solidFill>
                            <a:schemeClr val="accent5"/>
                          </a:solidFill>
                          <a:latin typeface="黑体" panose="02010609060101010101" pitchFamily="49" charset="-122"/>
                          <a:ea typeface="黑体" panose="02010609060101010101" pitchFamily="49" charset="-122"/>
                          <a:cs typeface="宋体" panose="02010600030101010101" pitchFamily="2" charset="-122"/>
                        </a:rPr>
                        <a:t>阿兹特克文明</a:t>
                      </a:r>
                      <a:endParaRPr lang="en-US" altLang="en-US" sz="2000" b="1">
                        <a:solidFill>
                          <a:schemeClr val="accent5"/>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a:buNone/>
                      </a:pPr>
                      <a:endParaRPr lang="en-US" altLang="en-US" sz="200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a:buNone/>
                      </a:pPr>
                      <a:endParaRPr lang="en-US" altLang="en-US" sz="200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vert="horz" wrap="square"/>
                    <a:lstStyle/>
                    <a:p>
                      <a:pPr>
                        <a:buNone/>
                      </a:pPr>
                      <a:endParaRPr lang="en-US" altLang="en-US" sz="2785" b="1">
                        <a:solidFill>
                          <a:schemeClr val="tx1"/>
                        </a:solidFill>
                        <a:latin typeface="黑体" pitchFamily="49" charset="-122"/>
                        <a:ea typeface="黑体"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33375">
                <a:tc rowSpan="2">
                  <a:txBody>
                    <a:bodyPr vert="horz" wrap="square"/>
                    <a:lstStyle/>
                    <a:p>
                      <a:pPr>
                        <a:buNone/>
                      </a:pPr>
                      <a:r>
                        <a:rPr lang="en-US" sz="2000" b="1">
                          <a:solidFill>
                            <a:schemeClr val="accent5"/>
                          </a:solidFill>
                          <a:latin typeface="黑体" panose="02010609060101010101" pitchFamily="49" charset="-122"/>
                          <a:ea typeface="黑体" panose="02010609060101010101" pitchFamily="49" charset="-122"/>
                          <a:cs typeface="宋体" panose="02010600030101010101" pitchFamily="2" charset="-122"/>
                        </a:rPr>
                        <a:t>印加文明</a:t>
                      </a:r>
                      <a:endParaRPr lang="en-US" altLang="en-US" sz="2000" b="1">
                        <a:solidFill>
                          <a:schemeClr val="accent5"/>
                        </a:solidFill>
                        <a:latin typeface="黑体" pitchFamily="49" charset="-122"/>
                        <a:ea typeface="黑体"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vert="horz" wrap="square"/>
                    <a:lstStyle/>
                    <a:p>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10690">
                <a:tc vMerge="1">
                  <a:txBody>
                    <a:bodyPr vert="horz" wrap="square"/>
                    <a:lstStyle/>
                    <a:p>
                      <a:endParaRPr/>
                    </a:p>
                  </a:txBody>
                  <a:tcPr/>
                </a:tc>
                <a:tc vMerge="1">
                  <a:txBody>
                    <a:bodyPr vert="horz" wrap="square"/>
                    <a:lstStyle/>
                    <a:p>
                      <a:endParaRPr/>
                    </a:p>
                  </a:txBody>
                  <a:tcPr/>
                </a:tc>
                <a:tc>
                  <a:txBody>
                    <a:bodyPr vert="horz" wrap="square"/>
                    <a:lstStyle/>
                    <a:p>
                      <a:pPr>
                        <a:buNone/>
                      </a:pPr>
                      <a:endParaRPr lang="en-US" altLang="en-US" sz="200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a:buNone/>
                      </a:pPr>
                      <a:endParaRPr lang="en-US" altLang="en-US" sz="2000" b="1">
                        <a:solidFill>
                          <a:schemeClr val="tx1"/>
                        </a:solidFill>
                        <a:latin typeface="黑体" panose="02010609060101010101" pitchFamily="49" charset="-122"/>
                        <a:ea typeface="黑体" panose="02010609060101010101"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a:buNone/>
                      </a:pPr>
                      <a:endParaRPr lang="en-US" altLang="en-US" sz="2000" b="1">
                        <a:solidFill>
                          <a:schemeClr val="tx1"/>
                        </a:solidFill>
                        <a:latin typeface="黑体" pitchFamily="49" charset="-122"/>
                        <a:ea typeface="黑体" pitchFamily="49"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20" name="文本框 19"/>
          <p:cNvSpPr txBox="1">
            <a:spLocks noChangeArrowheads="1"/>
          </p:cNvSpPr>
          <p:nvPr/>
        </p:nvSpPr>
        <p:spPr bwMode="auto">
          <a:xfrm>
            <a:off x="953771" y="854076"/>
            <a:ext cx="2016125" cy="3522980"/>
          </a:xfrm>
          <a:prstGeom prst="rect">
            <a:avLst/>
          </a:prstGeom>
          <a:noFill/>
          <a:ln w="9525">
            <a:noFill/>
            <a:miter lim="800000"/>
          </a:ln>
        </p:spPr>
        <p:txBody>
          <a:bodyPr lIns="91440" tIns="45720" rIns="91440" bIns="45720">
            <a:spAutoFit/>
          </a:bodyPr>
          <a:lstStyle/>
          <a:p>
            <a:r>
              <a:rPr lang="en-US" altLang="zh-CN" sz="2785" b="1" err="1">
                <a:latin typeface="黑体" panose="02010609060101010101" pitchFamily="49" charset="-122"/>
                <a:ea typeface="黑体" panose="02010609060101010101" pitchFamily="49" charset="-122"/>
              </a:rPr>
              <a:t>农业成就：印第安人培育出其他大陆没有的农作物：马铃薯、玉米、番茄和花生</a:t>
            </a:r>
            <a:endParaRPr lang="en-US" altLang="en-US" sz="2785" b="1">
              <a:latin typeface="黑体" pitchFamily="49" charset="-122"/>
              <a:ea typeface="黑体" pitchFamily="49" charset="-122"/>
            </a:endParaRPr>
          </a:p>
          <a:p>
            <a:endParaRPr lang="zh-CN" altLang="en-US" sz="2785">
              <a:latin typeface="黑体" pitchFamily="49" charset="-122"/>
              <a:ea typeface="黑体" pitchFamily="49" charset="-122"/>
            </a:endParaRPr>
          </a:p>
        </p:txBody>
      </p:sp>
      <p:sp>
        <p:nvSpPr>
          <p:cNvPr id="21" name="文本框 20"/>
          <p:cNvSpPr txBox="1">
            <a:spLocks noChangeArrowheads="1"/>
          </p:cNvSpPr>
          <p:nvPr/>
        </p:nvSpPr>
        <p:spPr bwMode="auto">
          <a:xfrm>
            <a:off x="3069590" y="717550"/>
            <a:ext cx="2168525" cy="1014730"/>
          </a:xfrm>
          <a:prstGeom prst="rect">
            <a:avLst/>
          </a:prstGeom>
          <a:noFill/>
          <a:ln w="9525">
            <a:noFill/>
            <a:miter lim="800000"/>
          </a:ln>
        </p:spPr>
        <p:txBody>
          <a:bodyPr wrap="square" lIns="91440" tIns="45720" rIns="91440" bIns="45720">
            <a:spAutoFit/>
          </a:bodyPr>
          <a:lstStyle/>
          <a:p>
            <a:r>
              <a:rPr lang="en-US" altLang="zh-CN" sz="2000" b="1" err="1">
                <a:latin typeface="黑体" panose="02010609060101010101" pitchFamily="49" charset="-122"/>
                <a:ea typeface="黑体" panose="02010609060101010101" pitchFamily="49" charset="-122"/>
              </a:rPr>
              <a:t>农业：种植玉米；</a:t>
            </a:r>
            <a:endParaRPr lang="en-US" altLang="zh-CN" sz="2000" b="1">
              <a:latin typeface="黑体" pitchFamily="49" charset="-122"/>
              <a:ea typeface="黑体" pitchFamily="49" charset="-122"/>
            </a:endParaRPr>
          </a:p>
          <a:p>
            <a:r>
              <a:rPr lang="en-US" altLang="zh-CN" sz="2000" b="1" err="1">
                <a:latin typeface="黑体" panose="02010609060101010101" pitchFamily="49" charset="-122"/>
                <a:ea typeface="黑体" panose="02010609060101010101" pitchFamily="49" charset="-122"/>
              </a:rPr>
              <a:t>手工业：制造陶器</a:t>
            </a:r>
            <a:endParaRPr lang="en-US" altLang="en-US" sz="2000" b="1">
              <a:latin typeface="黑体" pitchFamily="49" charset="-122"/>
              <a:ea typeface="黑体" pitchFamily="49" charset="-122"/>
            </a:endParaRPr>
          </a:p>
        </p:txBody>
      </p:sp>
      <p:sp>
        <p:nvSpPr>
          <p:cNvPr id="22" name="文本框 21"/>
          <p:cNvSpPr txBox="1">
            <a:spLocks noChangeArrowheads="1"/>
          </p:cNvSpPr>
          <p:nvPr/>
        </p:nvSpPr>
        <p:spPr bwMode="auto">
          <a:xfrm>
            <a:off x="3069274" y="1928496"/>
            <a:ext cx="2109787" cy="2245360"/>
          </a:xfrm>
          <a:prstGeom prst="rect">
            <a:avLst/>
          </a:prstGeom>
          <a:noFill/>
          <a:ln w="9525">
            <a:noFill/>
            <a:miter lim="800000"/>
          </a:ln>
        </p:spPr>
        <p:txBody>
          <a:bodyPr lIns="91440" tIns="45720" rIns="91440" bIns="45720">
            <a:spAutoFit/>
          </a:bodyPr>
          <a:lstStyle/>
          <a:p>
            <a:r>
              <a:rPr lang="en-US" altLang="zh-CN" sz="2000" b="1" err="1">
                <a:latin typeface="黑体" panose="02010609060101010101" pitchFamily="49" charset="-122"/>
                <a:ea typeface="黑体" panose="02010609060101010101" pitchFamily="49" charset="-122"/>
              </a:rPr>
              <a:t>农业是经济基础，发明“浮动园地”</a:t>
            </a:r>
            <a:r>
              <a:rPr lang="zh-CN" altLang="en-US" sz="2000" b="1" err="1">
                <a:latin typeface="黑体" panose="02010609060101010101" pitchFamily="49" charset="-122"/>
                <a:ea typeface="黑体" panose="02010609060101010101" pitchFamily="49" charset="-122"/>
              </a:rPr>
              <a:t>，</a:t>
            </a:r>
            <a:r>
              <a:rPr lang="en-US" altLang="zh-CN" sz="2000" b="1" err="1">
                <a:latin typeface="黑体" panose="02010609060101010101" pitchFamily="49" charset="-122"/>
                <a:ea typeface="黑体" panose="02010609060101010101" pitchFamily="49" charset="-122"/>
              </a:rPr>
              <a:t>扩大耕地面积；都城基础设施规划完善</a:t>
            </a:r>
            <a:r>
              <a:rPr lang="zh-CN" altLang="en-US" sz="2000" b="1" err="1">
                <a:latin typeface="黑体" panose="02010609060101010101" pitchFamily="49" charset="-122"/>
                <a:ea typeface="黑体" panose="02010609060101010101" pitchFamily="49" charset="-122"/>
              </a:rPr>
              <a:t>，</a:t>
            </a:r>
            <a:r>
              <a:rPr lang="zh-CN" altLang="en-US" sz="2000" b="1" err="1">
                <a:latin typeface="黑体" panose="02010609060101010101" pitchFamily="49" charset="-122"/>
                <a:ea typeface="黑体" panose="02010609060101010101" pitchFamily="49" charset="-122"/>
                <a:sym typeface="+mn-ea"/>
              </a:rPr>
              <a:t>承担着城市的交通运输</a:t>
            </a:r>
            <a:endParaRPr lang="zh-CN" altLang="en-US" sz="2000" b="1">
              <a:latin typeface="黑体" pitchFamily="49" charset="-122"/>
              <a:ea typeface="黑体" pitchFamily="49" charset="-122"/>
            </a:endParaRPr>
          </a:p>
        </p:txBody>
      </p:sp>
      <p:sp>
        <p:nvSpPr>
          <p:cNvPr id="23" name="文本框 22"/>
          <p:cNvSpPr txBox="1">
            <a:spLocks noChangeArrowheads="1"/>
          </p:cNvSpPr>
          <p:nvPr/>
        </p:nvSpPr>
        <p:spPr bwMode="auto">
          <a:xfrm>
            <a:off x="5344795" y="717550"/>
            <a:ext cx="2986405" cy="838835"/>
          </a:xfrm>
          <a:prstGeom prst="rect">
            <a:avLst/>
          </a:prstGeom>
          <a:noFill/>
          <a:ln w="9525">
            <a:noFill/>
            <a:miter lim="800000"/>
          </a:ln>
        </p:spPr>
        <p:txBody>
          <a:bodyPr wrap="square" lIns="91440" tIns="45720" rIns="91440" bIns="45720">
            <a:spAutoFit/>
          </a:bodyPr>
          <a:lstStyle/>
          <a:p>
            <a:r>
              <a:rPr lang="en-US" altLang="zh-CN" sz="2430" b="1" err="1">
                <a:latin typeface="黑体" panose="02010609060101010101" pitchFamily="49" charset="-122"/>
                <a:ea typeface="黑体" panose="02010609060101010101" pitchFamily="49" charset="-122"/>
              </a:rPr>
              <a:t>建立城市国家，划分统治阶级与平民</a:t>
            </a:r>
            <a:endParaRPr lang="en-US" altLang="en-US" sz="2430" b="1">
              <a:latin typeface="黑体" pitchFamily="49" charset="-122"/>
              <a:ea typeface="黑体" pitchFamily="49" charset="-122"/>
            </a:endParaRPr>
          </a:p>
        </p:txBody>
      </p:sp>
      <p:sp>
        <p:nvSpPr>
          <p:cNvPr id="24" name="文本框 23"/>
          <p:cNvSpPr txBox="1">
            <a:spLocks noChangeArrowheads="1"/>
          </p:cNvSpPr>
          <p:nvPr/>
        </p:nvSpPr>
        <p:spPr bwMode="auto">
          <a:xfrm>
            <a:off x="5344795" y="2070735"/>
            <a:ext cx="3440430" cy="1586230"/>
          </a:xfrm>
          <a:prstGeom prst="rect">
            <a:avLst/>
          </a:prstGeom>
          <a:noFill/>
          <a:ln w="9525">
            <a:noFill/>
            <a:miter lim="800000"/>
          </a:ln>
        </p:spPr>
        <p:txBody>
          <a:bodyPr wrap="square" lIns="91440" tIns="45720" rIns="91440" bIns="45720">
            <a:spAutoFit/>
          </a:bodyPr>
          <a:lstStyle/>
          <a:p>
            <a:r>
              <a:rPr lang="en-US" altLang="zh-CN" sz="2430" b="1" err="1">
                <a:latin typeface="黑体" panose="02010609060101010101" pitchFamily="49" charset="-122"/>
                <a:ea typeface="黑体" panose="02010609060101010101" pitchFamily="49" charset="-122"/>
              </a:rPr>
              <a:t>上层阶级垄断管制掌握军队，被征服者由原部落首领管理，向阿兹特克人</a:t>
            </a:r>
            <a:r>
              <a:rPr lang="zh-CN" altLang="en-US" sz="2425" b="1" err="1">
                <a:latin typeface="黑体" panose="02010609060101010101" pitchFamily="49" charset="-122"/>
                <a:ea typeface="黑体" panose="02010609060101010101" pitchFamily="49" charset="-122"/>
                <a:sym typeface="+mn-ea"/>
              </a:rPr>
              <a:t>缴纳贡赋</a:t>
            </a:r>
            <a:endParaRPr lang="en-US" altLang="en-US" sz="2430" b="1">
              <a:latin typeface="黑体" panose="02010609060101010101" pitchFamily="49" charset="-122"/>
              <a:ea typeface="黑体" panose="02010609060101010101" pitchFamily="49" charset="-122"/>
            </a:endParaRPr>
          </a:p>
        </p:txBody>
      </p:sp>
      <p:sp>
        <p:nvSpPr>
          <p:cNvPr id="25" name="文本框 24"/>
          <p:cNvSpPr txBox="1">
            <a:spLocks noChangeArrowheads="1"/>
          </p:cNvSpPr>
          <p:nvPr/>
        </p:nvSpPr>
        <p:spPr bwMode="auto">
          <a:xfrm>
            <a:off x="5344795" y="4204335"/>
            <a:ext cx="3351530" cy="1322070"/>
          </a:xfrm>
          <a:prstGeom prst="rect">
            <a:avLst/>
          </a:prstGeom>
          <a:noFill/>
          <a:ln w="9525">
            <a:noFill/>
            <a:miter lim="800000"/>
          </a:ln>
        </p:spPr>
        <p:txBody>
          <a:bodyPr wrap="square" lIns="91440" tIns="45720" rIns="91440" bIns="45720">
            <a:spAutoFit/>
          </a:bodyPr>
          <a:lstStyle/>
          <a:p>
            <a:r>
              <a:rPr lang="en-US" altLang="zh-CN" sz="2000" b="1" err="1">
                <a:latin typeface="黑体" panose="02010609060101010101" pitchFamily="49" charset="-122"/>
                <a:ea typeface="黑体" panose="02010609060101010101" pitchFamily="49" charset="-122"/>
              </a:rPr>
              <a:t>国王拥有大权；生产资料归国家所有；地方划区设官、编制人口调查表、完善道路系统、强制居民迁移</a:t>
            </a:r>
            <a:endParaRPr lang="en-US" altLang="en-US" sz="2000" b="1">
              <a:latin typeface="黑体" panose="02010609060101010101" pitchFamily="49" charset="-122"/>
              <a:ea typeface="黑体" panose="02010609060101010101" pitchFamily="49" charset="-122"/>
            </a:endParaRPr>
          </a:p>
        </p:txBody>
      </p:sp>
      <p:sp>
        <p:nvSpPr>
          <p:cNvPr id="26" name="文本框 25"/>
          <p:cNvSpPr txBox="1">
            <a:spLocks noChangeArrowheads="1"/>
          </p:cNvSpPr>
          <p:nvPr/>
        </p:nvSpPr>
        <p:spPr bwMode="auto">
          <a:xfrm>
            <a:off x="9017635" y="717550"/>
            <a:ext cx="2548255" cy="1322070"/>
          </a:xfrm>
          <a:prstGeom prst="rect">
            <a:avLst/>
          </a:prstGeom>
          <a:noFill/>
          <a:ln w="9525">
            <a:noFill/>
            <a:miter lim="800000"/>
          </a:ln>
        </p:spPr>
        <p:txBody>
          <a:bodyPr wrap="square" lIns="91440" tIns="45720" rIns="91440" bIns="45720">
            <a:spAutoFit/>
          </a:bodyPr>
          <a:lstStyle/>
          <a:p>
            <a:r>
              <a:rPr lang="en-US" altLang="zh-CN" sz="2000" b="1">
                <a:latin typeface="黑体" panose="02010609060101010101" pitchFamily="49" charset="-122"/>
                <a:ea typeface="黑体" panose="02010609060101010101" pitchFamily="49" charset="-122"/>
              </a:rPr>
              <a:t>建筑精美，金字塔庙宇；</a:t>
            </a:r>
            <a:r>
              <a:rPr lang="zh-CN" altLang="en-US" sz="2000" b="1">
                <a:latin typeface="黑体" panose="02010609060101010101" pitchFamily="49" charset="-122"/>
                <a:ea typeface="黑体" panose="02010609060101010101" pitchFamily="49" charset="-122"/>
              </a:rPr>
              <a:t>神庙壁画</a:t>
            </a: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独特</a:t>
            </a:r>
            <a:r>
              <a:rPr lang="en-US" altLang="zh-CN" sz="2000" b="1">
                <a:latin typeface="黑体" panose="02010609060101010101" pitchFamily="49" charset="-122"/>
                <a:ea typeface="黑体" panose="02010609060101010101" pitchFamily="49" charset="-122"/>
              </a:rPr>
              <a:t>文字、历法纪年、20进位制、</a:t>
            </a:r>
            <a:r>
              <a:rPr lang="zh-CN" altLang="en-US" sz="2000" b="1">
                <a:latin typeface="黑体" panose="02010609060101010101" pitchFamily="49" charset="-122"/>
                <a:ea typeface="黑体" panose="02010609060101010101" pitchFamily="49" charset="-122"/>
              </a:rPr>
              <a:t>零</a:t>
            </a:r>
            <a:r>
              <a:rPr lang="en-US" altLang="zh-CN" sz="2000" b="1">
                <a:latin typeface="黑体" panose="02010609060101010101" pitchFamily="49" charset="-122"/>
                <a:ea typeface="黑体" panose="02010609060101010101" pitchFamily="49" charset="-122"/>
              </a:rPr>
              <a:t>的概念</a:t>
            </a:r>
            <a:endParaRPr lang="en-US" altLang="en-US" sz="2000" b="1">
              <a:latin typeface="黑体" panose="02010609060101010101" pitchFamily="49" charset="-122"/>
              <a:ea typeface="黑体" panose="02010609060101010101" pitchFamily="49" charset="-122"/>
            </a:endParaRPr>
          </a:p>
        </p:txBody>
      </p:sp>
      <p:sp>
        <p:nvSpPr>
          <p:cNvPr id="27" name="文本框 26"/>
          <p:cNvSpPr txBox="1">
            <a:spLocks noChangeArrowheads="1"/>
          </p:cNvSpPr>
          <p:nvPr/>
        </p:nvSpPr>
        <p:spPr bwMode="auto">
          <a:xfrm>
            <a:off x="9249094" y="2195830"/>
            <a:ext cx="1762125" cy="838835"/>
          </a:xfrm>
          <a:prstGeom prst="rect">
            <a:avLst/>
          </a:prstGeom>
          <a:noFill/>
          <a:ln w="9525">
            <a:noFill/>
            <a:miter lim="800000"/>
          </a:ln>
        </p:spPr>
        <p:txBody>
          <a:bodyPr lIns="91440" tIns="45720" rIns="91440" bIns="45720">
            <a:spAutoFit/>
          </a:bodyPr>
          <a:lstStyle/>
          <a:p>
            <a:r>
              <a:rPr lang="en-US" altLang="zh-CN" sz="2430" b="1" err="1">
                <a:latin typeface="黑体" panose="02010609060101010101" pitchFamily="49" charset="-122"/>
                <a:ea typeface="黑体" panose="02010609060101010101" pitchFamily="49" charset="-122"/>
              </a:rPr>
              <a:t>庙宇建筑：太阳金字塔</a:t>
            </a:r>
            <a:endParaRPr lang="en-US" altLang="en-US" sz="2430" b="1">
              <a:latin typeface="黑体" panose="02010609060101010101" pitchFamily="49" charset="-122"/>
              <a:ea typeface="黑体" panose="02010609060101010101" pitchFamily="49" charset="-122"/>
            </a:endParaRPr>
          </a:p>
        </p:txBody>
      </p:sp>
      <p:sp>
        <p:nvSpPr>
          <p:cNvPr id="2" name="文本框 1"/>
          <p:cNvSpPr txBox="1">
            <a:spLocks noChangeArrowheads="1"/>
          </p:cNvSpPr>
          <p:nvPr/>
        </p:nvSpPr>
        <p:spPr bwMode="auto">
          <a:xfrm>
            <a:off x="9496109" y="4729480"/>
            <a:ext cx="1762125" cy="464820"/>
          </a:xfrm>
          <a:prstGeom prst="rect">
            <a:avLst/>
          </a:prstGeom>
          <a:noFill/>
          <a:ln w="9525">
            <a:noFill/>
            <a:miter lim="800000"/>
          </a:ln>
        </p:spPr>
        <p:txBody>
          <a:bodyPr lIns="91440" tIns="45720" rIns="91440" bIns="45720">
            <a:spAutoFit/>
          </a:bodyPr>
          <a:lstStyle/>
          <a:p>
            <a:r>
              <a:rPr lang="en-US" altLang="zh-CN" sz="2430" b="1" err="1">
                <a:latin typeface="黑体" panose="02010609060101010101" pitchFamily="49" charset="-122"/>
                <a:ea typeface="黑体" panose="02010609060101010101" pitchFamily="49" charset="-122"/>
              </a:rPr>
              <a:t>庙宇建筑：</a:t>
            </a:r>
            <a:endParaRPr lang="en-US" altLang="en-US" sz="2430" b="1">
              <a:latin typeface="黑体" panose="02010609060101010101" pitchFamily="49" charset="-122"/>
              <a:ea typeface="黑体" panose="02010609060101010101" pitchFamily="49" charset="-122"/>
            </a:endParaRPr>
          </a:p>
        </p:txBody>
      </p:sp>
      <p:sp>
        <p:nvSpPr>
          <p:cNvPr id="3" name="文本框 2"/>
          <p:cNvSpPr txBox="1"/>
          <p:nvPr/>
        </p:nvSpPr>
        <p:spPr>
          <a:xfrm>
            <a:off x="0" y="0"/>
            <a:ext cx="959485" cy="521970"/>
          </a:xfrm>
          <a:prstGeom prst="rect">
            <a:avLst/>
          </a:prstGeom>
          <a:solidFill>
            <a:schemeClr val="accent2"/>
          </a:solidFill>
        </p:spPr>
        <p:txBody>
          <a:bodyPr wrap="square" rtlCol="0">
            <a:spAutoFit/>
          </a:bodyPr>
          <a:lstStyle/>
          <a:p>
            <a:r>
              <a:rPr lang="zh-CN" altLang="zh-CN" sz="2800" b="1">
                <a:solidFill>
                  <a:srgbClr val="FF0000"/>
                </a:solidFill>
              </a:rPr>
              <a:t>总结</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1000"/>
                                        <p:tgtEl>
                                          <p:spTgt spid="26"/>
                                        </p:tgtEl>
                                      </p:cBhvr>
                                    </p:animEffect>
                                    <p:anim calcmode="lin" valueType="num">
                                      <p:cBhvr>
                                        <p:cTn id="56" dur="1000" fill="hold"/>
                                        <p:tgtEl>
                                          <p:spTgt spid="26"/>
                                        </p:tgtEl>
                                        <p:attrNameLst>
                                          <p:attrName>ppt_x</p:attrName>
                                        </p:attrNameLst>
                                      </p:cBhvr>
                                      <p:tavLst>
                                        <p:tav tm="0">
                                          <p:val>
                                            <p:strVal val="#ppt_x"/>
                                          </p:val>
                                        </p:tav>
                                        <p:tav tm="100000">
                                          <p:val>
                                            <p:strVal val="#ppt_x"/>
                                          </p:val>
                                        </p:tav>
                                      </p:tavLst>
                                    </p:anim>
                                    <p:anim calcmode="lin" valueType="num">
                                      <p:cBhvr>
                                        <p:cTn id="5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1000"/>
                                        <p:tgtEl>
                                          <p:spTgt spid="27"/>
                                        </p:tgtEl>
                                      </p:cBhvr>
                                    </p:animEffect>
                                    <p:anim calcmode="lin" valueType="num">
                                      <p:cBhvr>
                                        <p:cTn id="63" dur="1000" fill="hold"/>
                                        <p:tgtEl>
                                          <p:spTgt spid="27"/>
                                        </p:tgtEl>
                                        <p:attrNameLst>
                                          <p:attrName>ppt_x</p:attrName>
                                        </p:attrNameLst>
                                      </p:cBhvr>
                                      <p:tavLst>
                                        <p:tav tm="0">
                                          <p:val>
                                            <p:strVal val="#ppt_x"/>
                                          </p:val>
                                        </p:tav>
                                        <p:tav tm="100000">
                                          <p:val>
                                            <p:strVal val="#ppt_x"/>
                                          </p:val>
                                        </p:tav>
                                      </p:tavLst>
                                    </p:anim>
                                    <p:anim calcmode="lin" valueType="num">
                                      <p:cBhvr>
                                        <p:cTn id="6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4" name="文本框 99"/>
          <p:cNvSpPr txBox="1">
            <a:spLocks noChangeArrowheads="1"/>
          </p:cNvSpPr>
          <p:nvPr/>
        </p:nvSpPr>
        <p:spPr bwMode="auto">
          <a:xfrm>
            <a:off x="158750" y="671195"/>
            <a:ext cx="11934825" cy="5278755"/>
          </a:xfrm>
          <a:prstGeom prst="rect">
            <a:avLst/>
          </a:prstGeom>
          <a:noFill/>
          <a:ln w="9525">
            <a:noFill/>
            <a:miter lim="800000"/>
          </a:ln>
        </p:spPr>
        <p:txBody>
          <a:bodyPr wrap="square" lIns="108852" tIns="54426" rIns="108852" bIns="54426">
            <a:spAutoFit/>
          </a:bodyPr>
          <a:lstStyle/>
          <a:p>
            <a:pPr eaLnBrk="0" hangingPunct="0"/>
            <a:r>
              <a:rPr lang="zh-CN" altLang="zh-CN" sz="2800" b="1" smtClean="0">
                <a:latin typeface="黑体" panose="02010609060101010101" pitchFamily="49" charset="-122"/>
                <a:ea typeface="黑体" panose="02010609060101010101" pitchFamily="49" charset="-122"/>
              </a:rPr>
              <a:t>材料</a:t>
            </a:r>
            <a:r>
              <a:rPr lang="en-US" altLang="zh-CN" sz="2800" b="1" smtClean="0">
                <a:latin typeface="黑体" panose="02010609060101010101" pitchFamily="49" charset="-122"/>
                <a:ea typeface="黑体" panose="02010609060101010101" pitchFamily="49" charset="-122"/>
              </a:rPr>
              <a:t>1</a:t>
            </a:r>
            <a:r>
              <a:rPr lang="zh-CN" altLang="zh-CN" sz="2800" b="1" smtClean="0">
                <a:latin typeface="黑体" panose="02010609060101010101" pitchFamily="49" charset="-122"/>
                <a:ea typeface="黑体" panose="02010609060101010101" pitchFamily="49" charset="-122"/>
              </a:rPr>
              <a:t>：</a:t>
            </a:r>
            <a:r>
              <a:rPr lang="zh-CN" altLang="zh-CN" sz="2800" b="1">
                <a:latin typeface="华文楷体" panose="02010600040101010101" pitchFamily="2" charset="-122"/>
                <a:ea typeface="华文楷体" panose="02010600040101010101" pitchFamily="2" charset="-122"/>
              </a:rPr>
              <a:t>伊斯兰教促进苏丹（黑人之国）的文化生活，随着《古兰经》学校的建立，</a:t>
            </a:r>
            <a:r>
              <a:rPr lang="zh-CN" altLang="zh-CN" sz="2800" b="1">
                <a:solidFill>
                  <a:srgbClr val="FF0000"/>
                </a:solidFill>
                <a:latin typeface="华文楷体" panose="02010600040101010101" pitchFamily="2" charset="-122"/>
                <a:ea typeface="华文楷体" panose="02010600040101010101" pitchFamily="2" charset="-122"/>
              </a:rPr>
              <a:t>识字的人越来越多</a:t>
            </a:r>
            <a:r>
              <a:rPr lang="zh-CN" altLang="zh-CN" sz="2800" b="1">
                <a:latin typeface="华文楷体" panose="02010600040101010101" pitchFamily="2" charset="-122"/>
                <a:ea typeface="华文楷体" panose="02010600040101010101" pitchFamily="2" charset="-122"/>
              </a:rPr>
              <a:t>，学者们在廷巴克图的大学里从事最高深的研究，自由出入穆斯林世界的其他大学……此外，西非帝国的行政管理较为先进，其中，桑海帝国最为突出，它</a:t>
            </a:r>
            <a:r>
              <a:rPr lang="zh-CN" altLang="zh-CN" sz="2800" b="1">
                <a:solidFill>
                  <a:srgbClr val="FF0000"/>
                </a:solidFill>
                <a:latin typeface="华文楷体" panose="02010600040101010101" pitchFamily="2" charset="-122"/>
                <a:ea typeface="华文楷体" panose="02010600040101010101" pitchFamily="2" charset="-122"/>
              </a:rPr>
              <a:t>划分为界限明确的几个省</a:t>
            </a:r>
            <a:r>
              <a:rPr lang="zh-CN" altLang="zh-CN" sz="2800" b="1">
                <a:latin typeface="华文楷体" panose="02010600040101010101" pitchFamily="2" charset="-122"/>
                <a:ea typeface="华文楷体" panose="02010600040101010101" pitchFamily="2" charset="-122"/>
              </a:rPr>
              <a:t>，</a:t>
            </a:r>
            <a:r>
              <a:rPr lang="zh-CN" altLang="zh-CN" sz="2800" b="1">
                <a:solidFill>
                  <a:srgbClr val="FF0000"/>
                </a:solidFill>
                <a:latin typeface="华文楷体" panose="02010600040101010101" pitchFamily="2" charset="-122"/>
                <a:ea typeface="华文楷体" panose="02010600040101010101" pitchFamily="2" charset="-122"/>
              </a:rPr>
              <a:t>各省均设有总督。</a:t>
            </a:r>
            <a:endParaRPr lang="en-US" altLang="zh-CN" sz="2800" b="1">
              <a:solidFill>
                <a:srgbClr val="FF0000"/>
              </a:solidFill>
              <a:latin typeface="华文楷体" panose="02010600040101010101" pitchFamily="2" charset="-122"/>
              <a:ea typeface="华文楷体" panose="02010600040101010101" pitchFamily="2" charset="-122"/>
            </a:endParaRPr>
          </a:p>
          <a:p>
            <a:pPr eaLnBrk="0" hangingPunct="0"/>
            <a:r>
              <a:rPr lang="en-US" altLang="zh-CN" sz="2800" b="1">
                <a:latin typeface="华文楷体" panose="02010600040101010101" pitchFamily="2" charset="-122"/>
                <a:ea typeface="华文楷体" panose="02010600040101010101" pitchFamily="2" charset="-122"/>
              </a:rPr>
              <a:t>                                 ——</a:t>
            </a:r>
            <a:r>
              <a:rPr lang="zh-CN" altLang="en-US" sz="2800" b="1">
                <a:latin typeface="华文楷体" panose="02010600040101010101" pitchFamily="2" charset="-122"/>
                <a:ea typeface="华文楷体" panose="02010600040101010101" pitchFamily="2" charset="-122"/>
              </a:rPr>
              <a:t>斯塔夫里阿诺斯</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全球通史</a:t>
            </a:r>
            <a:r>
              <a:rPr lang="en-US" altLang="zh-CN" sz="2800" b="1">
                <a:latin typeface="华文楷体" panose="02010600040101010101" pitchFamily="2" charset="-122"/>
                <a:ea typeface="华文楷体" panose="02010600040101010101" pitchFamily="2" charset="-122"/>
              </a:rPr>
              <a:t>》                  </a:t>
            </a:r>
            <a:endParaRPr lang="zh-CN" altLang="zh-CN" sz="2800" b="1">
              <a:latin typeface="华文楷体" panose="02010600040101010101" pitchFamily="2" charset="-122"/>
              <a:ea typeface="华文楷体" panose="02010600040101010101" pitchFamily="2" charset="-122"/>
            </a:endParaRPr>
          </a:p>
          <a:p>
            <a:pPr eaLnBrk="0" hangingPunct="0"/>
            <a:r>
              <a:rPr lang="zh-CN" altLang="zh-CN" sz="2800" b="1" smtClean="0">
                <a:latin typeface="黑体" panose="02010609060101010101" pitchFamily="49" charset="-122"/>
                <a:ea typeface="黑体" panose="02010609060101010101" pitchFamily="49" charset="-122"/>
              </a:rPr>
              <a:t>材料：</a:t>
            </a:r>
            <a:r>
              <a:rPr lang="zh-CN" altLang="zh-CN" sz="2800" b="1">
                <a:latin typeface="华文楷体" panose="02010600040101010101" pitchFamily="2" charset="-122"/>
                <a:ea typeface="华文楷体" panose="02010600040101010101" pitchFamily="2" charset="-122"/>
              </a:rPr>
              <a:t>印加人在全国修建密集道路网，全长一万多公里…</a:t>
            </a:r>
            <a:r>
              <a:rPr lang="zh-CN" altLang="zh-CN" sz="2800" b="1">
                <a:solidFill>
                  <a:srgbClr val="FF0000"/>
                </a:solidFill>
                <a:latin typeface="华文楷体" panose="02010600040101010101" pitchFamily="2" charset="-122"/>
                <a:ea typeface="华文楷体" panose="02010600040101010101" pitchFamily="2" charset="-122"/>
              </a:rPr>
              <a:t>凭借崇山峻岭建成梯田系统，培育出多种农作物，掌握纺织技术</a:t>
            </a:r>
            <a:r>
              <a:rPr lang="zh-CN" altLang="zh-CN" sz="2800" b="1">
                <a:latin typeface="华文楷体" panose="02010600040101010101" pitchFamily="2" charset="-122"/>
                <a:ea typeface="华文楷体" panose="02010600040101010101" pitchFamily="2" charset="-122"/>
              </a:rPr>
              <a:t>，能用浇铸法制造金属器具……同时，他们研究天文历法，采用“结绳记事”，设立“知识之家”教育体系……</a:t>
            </a:r>
            <a:r>
              <a:rPr lang="zh-CN" altLang="zh-CN" sz="2800" b="1">
                <a:solidFill>
                  <a:srgbClr val="FF0000"/>
                </a:solidFill>
                <a:latin typeface="华文楷体" panose="02010600040101010101" pitchFamily="2" charset="-122"/>
                <a:ea typeface="华文楷体" panose="02010600040101010101" pitchFamily="2" charset="-122"/>
              </a:rPr>
              <a:t>1533年，西班牙殖民武装攻占库斯科，印加帝国逐渐走向灭亡…</a:t>
            </a:r>
            <a:r>
              <a:rPr lang="zh-CN" altLang="zh-CN" sz="2800" b="1">
                <a:latin typeface="华文楷体" panose="02010600040101010101" pitchFamily="2" charset="-122"/>
                <a:ea typeface="华文楷体" panose="02010600040101010101" pitchFamily="2" charset="-122"/>
              </a:rPr>
              <a:t>…</a:t>
            </a:r>
          </a:p>
          <a:p>
            <a:pPr eaLnBrk="0" hangingPunct="0"/>
            <a:r>
              <a:rPr lang="zh-CN" altLang="zh-CN" sz="2800" b="1">
                <a:latin typeface="华文楷体" panose="02010600040101010101" pitchFamily="2" charset="-122"/>
                <a:ea typeface="华文楷体" panose="02010600040101010101" pitchFamily="2" charset="-122"/>
              </a:rPr>
              <a:t>                               </a:t>
            </a:r>
            <a:r>
              <a:rPr lang="en-US" altLang="zh-CN" sz="2800" b="1">
                <a:latin typeface="华文楷体" panose="02010600040101010101" pitchFamily="2" charset="-122"/>
                <a:ea typeface="华文楷体" panose="02010600040101010101" pitchFamily="2" charset="-122"/>
              </a:rPr>
              <a:t> —— </a:t>
            </a:r>
            <a:r>
              <a:rPr lang="zh-CN" altLang="en-US" sz="2800" b="1">
                <a:latin typeface="华文楷体" panose="02010600040101010101" pitchFamily="2" charset="-122"/>
                <a:ea typeface="华文楷体" panose="02010600040101010101" pitchFamily="2" charset="-122"/>
              </a:rPr>
              <a:t>马克垚</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世界文明史</a:t>
            </a:r>
            <a:r>
              <a:rPr lang="en-US" altLang="zh-CN" sz="2800" b="1">
                <a:latin typeface="华文楷体" panose="02010600040101010101" pitchFamily="2" charset="-122"/>
                <a:ea typeface="华文楷体" panose="02010600040101010101" pitchFamily="2" charset="-122"/>
              </a:rPr>
              <a:t>》</a:t>
            </a:r>
            <a:endParaRPr lang="zh-CN" altLang="zh-CN" sz="2800" b="1">
              <a:latin typeface="华文楷体" panose="02010600040101010101" pitchFamily="2" charset="-122"/>
              <a:ea typeface="华文楷体" panose="02010600040101010101" pitchFamily="2" charset="-122"/>
            </a:endParaRPr>
          </a:p>
        </p:txBody>
      </p:sp>
      <p:sp>
        <p:nvSpPr>
          <p:cNvPr id="16" name="文本框 99"/>
          <p:cNvSpPr txBox="1">
            <a:spLocks noChangeArrowheads="1"/>
          </p:cNvSpPr>
          <p:nvPr/>
        </p:nvSpPr>
        <p:spPr bwMode="auto">
          <a:xfrm>
            <a:off x="219080" y="56127"/>
            <a:ext cx="11874500" cy="553720"/>
          </a:xfrm>
          <a:prstGeom prst="rect">
            <a:avLst/>
          </a:prstGeom>
          <a:solidFill>
            <a:srgbClr val="FFFF00"/>
          </a:solidFill>
          <a:ln>
            <a:noFill/>
          </a:ln>
        </p:spPr>
        <p:txBody>
          <a:bodyPr lIns="108852" tIns="54426" rIns="108852" bIns="54426">
            <a:spAutoFit/>
          </a:bodyPr>
          <a:lstStyle/>
          <a:p>
            <a:pPr eaLnBrk="0" hangingPunct="0">
              <a:defRPr/>
            </a:pPr>
            <a:r>
              <a:rPr lang="zh-CN" altLang="en-US" sz="2900" b="1" smtClean="0">
                <a:solidFill>
                  <a:schemeClr val="accent6">
                    <a:lumMod val="50000"/>
                  </a:schemeClr>
                </a:solidFill>
                <a:latin typeface="黑体" panose="02010609060101010101" pitchFamily="49" charset="-122"/>
                <a:ea typeface="黑体" panose="02010609060101010101" pitchFamily="49" charset="-122"/>
              </a:rPr>
              <a:t>结合所学知识和材料思考：西非</a:t>
            </a:r>
            <a:r>
              <a:rPr lang="zh-CN" altLang="zh-CN" sz="2900" b="1" smtClean="0">
                <a:solidFill>
                  <a:schemeClr val="accent6">
                    <a:lumMod val="50000"/>
                  </a:schemeClr>
                </a:solidFill>
                <a:latin typeface="黑体" panose="02010609060101010101" pitchFamily="49" charset="-122"/>
                <a:ea typeface="黑体" panose="02010609060101010101" pitchFamily="49" charset="-122"/>
              </a:rPr>
              <a:t>桑海帝国</a:t>
            </a:r>
            <a:r>
              <a:rPr lang="zh-CN" altLang="en-US" sz="2900" b="1" smtClean="0">
                <a:solidFill>
                  <a:schemeClr val="accent6">
                    <a:lumMod val="50000"/>
                  </a:schemeClr>
                </a:solidFill>
                <a:latin typeface="黑体" panose="02010609060101010101" pitchFamily="49" charset="-122"/>
                <a:ea typeface="黑体" panose="02010609060101010101" pitchFamily="49" charset="-122"/>
              </a:rPr>
              <a:t>和</a:t>
            </a:r>
            <a:r>
              <a:rPr lang="zh-CN" altLang="zh-CN" sz="2900" b="1" smtClean="0">
                <a:solidFill>
                  <a:schemeClr val="accent6">
                    <a:lumMod val="50000"/>
                  </a:schemeClr>
                </a:solidFill>
                <a:latin typeface="黑体" panose="02010609060101010101" pitchFamily="49" charset="-122"/>
                <a:ea typeface="黑体" panose="02010609060101010101" pitchFamily="49" charset="-122"/>
              </a:rPr>
              <a:t>印加</a:t>
            </a:r>
            <a:r>
              <a:rPr lang="zh-CN" altLang="zh-CN" sz="2900" b="1">
                <a:solidFill>
                  <a:schemeClr val="accent6">
                    <a:lumMod val="50000"/>
                  </a:schemeClr>
                </a:solidFill>
                <a:latin typeface="黑体" panose="02010609060101010101" pitchFamily="49" charset="-122"/>
                <a:ea typeface="黑体" panose="02010609060101010101" pitchFamily="49" charset="-122"/>
              </a:rPr>
              <a:t>帝国</a:t>
            </a:r>
            <a:r>
              <a:rPr lang="zh-CN" altLang="zh-CN" sz="2900" b="1" smtClean="0">
                <a:solidFill>
                  <a:schemeClr val="accent6">
                    <a:lumMod val="50000"/>
                  </a:schemeClr>
                </a:solidFill>
                <a:latin typeface="黑体" panose="02010609060101010101" pitchFamily="49" charset="-122"/>
                <a:ea typeface="黑体" panose="02010609060101010101" pitchFamily="49" charset="-122"/>
              </a:rPr>
              <a:t>有</a:t>
            </a:r>
            <a:r>
              <a:rPr lang="zh-CN" altLang="en-US" sz="2900" b="1">
                <a:solidFill>
                  <a:schemeClr val="accent6">
                    <a:lumMod val="50000"/>
                  </a:schemeClr>
                </a:solidFill>
                <a:latin typeface="黑体" panose="02010609060101010101" pitchFamily="49" charset="-122"/>
                <a:ea typeface="黑体" panose="02010609060101010101" pitchFamily="49" charset="-122"/>
              </a:rPr>
              <a:t>何</a:t>
            </a:r>
            <a:r>
              <a:rPr lang="zh-CN" altLang="zh-CN" sz="2900" b="1" smtClean="0">
                <a:solidFill>
                  <a:schemeClr val="accent6">
                    <a:lumMod val="50000"/>
                  </a:schemeClr>
                </a:solidFill>
                <a:latin typeface="黑体" panose="02010609060101010101" pitchFamily="49" charset="-122"/>
                <a:ea typeface="黑体" panose="02010609060101010101" pitchFamily="49" charset="-122"/>
              </a:rPr>
              <a:t>异同？</a:t>
            </a:r>
            <a:endParaRPr lang="zh-CN" altLang="en-US" sz="2900" b="1">
              <a:solidFill>
                <a:schemeClr val="accent6">
                  <a:lumMod val="50000"/>
                </a:schemeClr>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7414"/>
                                        </p:tgtEl>
                                        <p:attrNameLst>
                                          <p:attrName>style.visibility</p:attrName>
                                        </p:attrNameLst>
                                      </p:cBhvr>
                                      <p:to>
                                        <p:strVal val="visible"/>
                                      </p:to>
                                    </p:set>
                                    <p:anim calcmode="lin" valueType="num">
                                      <p:cBhvr additive="base">
                                        <p:cTn id="14" dur="500" fill="hold"/>
                                        <p:tgtEl>
                                          <p:spTgt spid="17414"/>
                                        </p:tgtEl>
                                        <p:attrNameLst>
                                          <p:attrName>ppt_x</p:attrName>
                                        </p:attrNameLst>
                                      </p:cBhvr>
                                      <p:tavLst>
                                        <p:tav tm="0">
                                          <p:val>
                                            <p:strVal val="#ppt_x"/>
                                          </p:val>
                                        </p:tav>
                                        <p:tav tm="100000">
                                          <p:val>
                                            <p:strVal val="#ppt_x"/>
                                          </p:val>
                                        </p:tav>
                                      </p:tavLst>
                                    </p:anim>
                                    <p:anim calcmode="lin" valueType="num">
                                      <p:cBhvr additive="base">
                                        <p:cTn id="15"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P spid="16"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5" name="表格 14"/>
          <p:cNvGraphicFramePr>
            <a:graphicFrameLocks noGrp="1"/>
          </p:cNvGraphicFramePr>
          <p:nvPr/>
        </p:nvGraphicFramePr>
        <p:xfrm>
          <a:off x="76214" y="90473"/>
          <a:ext cx="12115801" cy="3604717"/>
        </p:xfrm>
        <a:graphic>
          <a:graphicData uri="http://schemas.openxmlformats.org/drawingml/2006/table">
            <a:tbl>
              <a:tblPr>
                <a:tableStyleId>{5C22544A-7EE6-4342-B048-85BDC9FD1C3A}</a:tableStyleId>
              </a:tblPr>
              <a:tblGrid>
                <a:gridCol w="1043215"/>
                <a:gridCol w="4853819"/>
                <a:gridCol w="6218767"/>
              </a:tblGrid>
              <a:tr h="461584">
                <a:tc>
                  <a:txBody>
                    <a:bodyPr vert="horz" wrap="square"/>
                    <a:lstStyle/>
                    <a:p>
                      <a:pPr marL="0" marR="0" algn="just">
                        <a:spcBef>
                          <a:spcPct val="0"/>
                        </a:spcBef>
                        <a:spcAft>
                          <a:spcPct val="0"/>
                        </a:spcAft>
                      </a:pPr>
                      <a:r>
                        <a:rPr lang="zh-CN" altLang="en-US" sz="2400" b="1" kern="100">
                          <a:solidFill>
                            <a:schemeClr val="accent5"/>
                          </a:solidFill>
                          <a:effectLst/>
                          <a:latin typeface="黑体" panose="02010609060101010101" pitchFamily="49" charset="-122"/>
                          <a:ea typeface="黑体" panose="02010609060101010101" pitchFamily="49" charset="-122"/>
                        </a:rPr>
                        <a:t> </a:t>
                      </a:r>
                      <a:endParaRPr lang="zh-CN" altLang="en-US" sz="2400" b="1" kern="100">
                        <a:solidFill>
                          <a:schemeClr val="accent5"/>
                        </a:solidFill>
                        <a:effectLst/>
                        <a:latin typeface="黑体" panose="02010609060101010101" pitchFamily="49" charset="-122"/>
                        <a:ea typeface="黑体" panose="02010609060101010101"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algn="ctr">
                        <a:spcBef>
                          <a:spcPct val="0"/>
                        </a:spcBef>
                        <a:spcAft>
                          <a:spcPct val="0"/>
                        </a:spcAft>
                      </a:pPr>
                      <a:r>
                        <a:rPr lang="zh-CN" altLang="en-US" sz="2400" b="1" kern="100">
                          <a:solidFill>
                            <a:schemeClr val="accent5"/>
                          </a:solidFill>
                          <a:effectLst/>
                          <a:latin typeface="黑体" panose="02010609060101010101" pitchFamily="49" charset="-122"/>
                          <a:ea typeface="黑体" panose="02010609060101010101" pitchFamily="49" charset="-122"/>
                        </a:rPr>
                        <a:t>同</a:t>
                      </a:r>
                      <a:endParaRPr lang="zh-CN" altLang="en-US" sz="2400" b="1" kern="100">
                        <a:solidFill>
                          <a:schemeClr val="accent5"/>
                        </a:solidFill>
                        <a:effectLst/>
                        <a:latin typeface="黑体" panose="02010609060101010101" pitchFamily="49" charset="-122"/>
                        <a:ea typeface="黑体" panose="02010609060101010101"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algn="ctr">
                        <a:spcBef>
                          <a:spcPct val="0"/>
                        </a:spcBef>
                        <a:spcAft>
                          <a:spcPct val="0"/>
                        </a:spcAft>
                      </a:pPr>
                      <a:r>
                        <a:rPr lang="zh-CN" altLang="en-US" sz="2400" b="1" kern="100">
                          <a:solidFill>
                            <a:schemeClr val="accent5"/>
                          </a:solidFill>
                          <a:effectLst/>
                          <a:latin typeface="黑体" panose="02010609060101010101" pitchFamily="49" charset="-122"/>
                          <a:ea typeface="黑体" panose="02010609060101010101" pitchFamily="49" charset="-122"/>
                        </a:rPr>
                        <a:t>异</a:t>
                      </a:r>
                      <a:endParaRPr lang="zh-CN" altLang="en-US" sz="2400" b="1" kern="100">
                        <a:solidFill>
                          <a:schemeClr val="accent5"/>
                        </a:solidFill>
                        <a:effectLst/>
                        <a:latin typeface="黑体" panose="02010609060101010101" pitchFamily="49" charset="-122"/>
                        <a:ea typeface="黑体" panose="02010609060101010101"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01813">
                <a:tc>
                  <a:txBody>
                    <a:bodyPr vert="horz" wrap="square"/>
                    <a:lstStyle/>
                    <a:p>
                      <a:pPr marL="0" marR="0" algn="just">
                        <a:spcBef>
                          <a:spcPct val="0"/>
                        </a:spcBef>
                        <a:spcAft>
                          <a:spcPct val="0"/>
                        </a:spcAft>
                      </a:pPr>
                      <a:r>
                        <a:rPr lang="zh-CN" altLang="en-US" sz="2400" b="1" kern="100">
                          <a:solidFill>
                            <a:schemeClr val="accent5"/>
                          </a:solidFill>
                          <a:effectLst/>
                          <a:latin typeface="黑体" panose="02010609060101010101" pitchFamily="49" charset="-122"/>
                          <a:ea typeface="黑体" panose="02010609060101010101" pitchFamily="49" charset="-122"/>
                        </a:rPr>
                        <a:t>西非桑海帝国</a:t>
                      </a:r>
                      <a:endParaRPr lang="zh-CN" altLang="en-US" sz="2400" b="1" kern="100">
                        <a:solidFill>
                          <a:schemeClr val="accent5"/>
                        </a:solidFill>
                        <a:effectLst/>
                        <a:latin typeface="黑体" panose="02010609060101010101" pitchFamily="49" charset="-122"/>
                        <a:ea typeface="黑体" panose="02010609060101010101"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vert="horz" wrap="square"/>
                    <a:lstStyle/>
                    <a:p>
                      <a:pPr marL="0" marR="0" algn="just">
                        <a:spcBef>
                          <a:spcPct val="0"/>
                        </a:spcBef>
                        <a:spcAft>
                          <a:spcPct val="0"/>
                        </a:spcAft>
                      </a:pPr>
                      <a:r>
                        <a:rPr lang="zh-CN" altLang="en-US" sz="2400" b="1" kern="100">
                          <a:solidFill>
                            <a:schemeClr val="tx1"/>
                          </a:solidFill>
                          <a:effectLst/>
                          <a:latin typeface="黑体" panose="02010609060101010101" pitchFamily="49" charset="-122"/>
                          <a:ea typeface="黑体" panose="02010609060101010101" pitchFamily="49" charset="-122"/>
                        </a:rPr>
                        <a:t> </a:t>
                      </a:r>
                      <a:endParaRPr lang="zh-CN" altLang="en-US" sz="2400" b="1" kern="100">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algn="just">
                        <a:spcBef>
                          <a:spcPct val="0"/>
                        </a:spcBef>
                        <a:spcAft>
                          <a:spcPct val="0"/>
                        </a:spcAft>
                      </a:pPr>
                      <a:endParaRPr lang="zh-CN" altLang="en-US" sz="2400" b="1" kern="100">
                        <a:solidFill>
                          <a:schemeClr val="tx1"/>
                        </a:solidFill>
                        <a:effectLst/>
                        <a:latin typeface="黑体" pitchFamily="49" charset="-122"/>
                        <a:ea typeface="黑体"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941320">
                <a:tc>
                  <a:txBody>
                    <a:bodyPr vert="horz" wrap="square"/>
                    <a:lstStyle/>
                    <a:p>
                      <a:pPr marL="0" marR="0" algn="just">
                        <a:spcBef>
                          <a:spcPct val="0"/>
                        </a:spcBef>
                        <a:spcAft>
                          <a:spcPct val="0"/>
                        </a:spcAft>
                      </a:pPr>
                      <a:r>
                        <a:rPr lang="zh-CN" altLang="en-US" sz="2400" b="1" kern="100">
                          <a:solidFill>
                            <a:schemeClr val="accent5"/>
                          </a:solidFill>
                          <a:effectLst/>
                          <a:latin typeface="黑体" panose="02010609060101010101" pitchFamily="49" charset="-122"/>
                          <a:ea typeface="黑体" panose="02010609060101010101" pitchFamily="49" charset="-122"/>
                        </a:rPr>
                        <a:t>美洲印加帝国</a:t>
                      </a:r>
                      <a:endParaRPr lang="zh-CN" altLang="en-US" sz="2400" b="1" kern="100">
                        <a:solidFill>
                          <a:schemeClr val="accent5"/>
                        </a:solidFill>
                        <a:effectLst/>
                        <a:latin typeface="黑体" pitchFamily="49" charset="-122"/>
                        <a:ea typeface="黑体" pitchFamily="49" charset="-122"/>
                        <a:cs typeface="Times New Roman" panose="02020603050405020304" pitchFamily="18" charset="0"/>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vert="horz" wrap="square"/>
                    <a:lstStyle/>
                    <a:p>
                      <a:endParaRPr/>
                    </a:p>
                  </a:txBody>
                  <a:tcPr/>
                </a:tc>
                <a:tc>
                  <a:txBody>
                    <a:bodyPr vert="horz" wrap="square"/>
                    <a:lstStyle/>
                    <a:p>
                      <a:endParaRPr lang="zh-CN" altLang="en-US" sz="1800">
                        <a:latin typeface="黑体" pitchFamily="49" charset="-122"/>
                        <a:ea typeface="黑体" pitchFamily="49" charset="-122"/>
                      </a:endParaRPr>
                    </a:p>
                  </a:txBody>
                  <a:tcPr marL="91431" marR="91431" marT="45735" marB="4573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16" name="椭圆 15"/>
          <p:cNvSpPr/>
          <p:nvPr/>
        </p:nvSpPr>
        <p:spPr>
          <a:xfrm>
            <a:off x="7747001" y="782786"/>
            <a:ext cx="2015067" cy="360363"/>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108852" tIns="54426" rIns="108852" bIns="54426" anchor="ctr"/>
          <a:lstStyle/>
          <a:p>
            <a:pPr algn="ctr">
              <a:defRPr/>
            </a:pPr>
            <a:endParaRPr lang="zh-CN" altLang="en-US">
              <a:latin typeface="黑体" pitchFamily="49" charset="-122"/>
              <a:ea typeface="黑体" pitchFamily="49" charset="-122"/>
            </a:endParaRPr>
          </a:p>
        </p:txBody>
      </p:sp>
      <p:sp>
        <p:nvSpPr>
          <p:cNvPr id="17" name="椭圆 16"/>
          <p:cNvSpPr/>
          <p:nvPr/>
        </p:nvSpPr>
        <p:spPr>
          <a:xfrm>
            <a:off x="9762067" y="1892830"/>
            <a:ext cx="2017184" cy="360362"/>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108852" tIns="54426" rIns="108852" bIns="54426" anchor="ctr"/>
          <a:lstStyle/>
          <a:p>
            <a:pPr algn="ctr">
              <a:defRPr/>
            </a:pPr>
            <a:endParaRPr lang="zh-CN" altLang="en-US">
              <a:latin typeface="黑体" panose="02010609060101010101" pitchFamily="49" charset="-122"/>
              <a:ea typeface="黑体" panose="02010609060101010101" pitchFamily="49" charset="-122"/>
            </a:endParaRPr>
          </a:p>
        </p:txBody>
      </p:sp>
      <p:sp>
        <p:nvSpPr>
          <p:cNvPr id="18" name="文本框 17"/>
          <p:cNvSpPr txBox="1">
            <a:spLocks noChangeArrowheads="1"/>
          </p:cNvSpPr>
          <p:nvPr/>
        </p:nvSpPr>
        <p:spPr bwMode="auto">
          <a:xfrm>
            <a:off x="5859240" y="660484"/>
            <a:ext cx="6277429" cy="1002467"/>
          </a:xfrm>
          <a:prstGeom prst="rect">
            <a:avLst/>
          </a:prstGeom>
          <a:noFill/>
          <a:ln w="9525">
            <a:noFill/>
            <a:miter lim="800000"/>
          </a:ln>
        </p:spPr>
        <p:txBody>
          <a:bodyPr wrap="square" lIns="108852" tIns="54426" rIns="108852" bIns="54426">
            <a:spAutoFit/>
          </a:bodyPr>
          <a:lstStyle/>
          <a:p>
            <a:pPr algn="just"/>
            <a:r>
              <a:rPr lang="zh-CN" altLang="en-US" sz="2900" b="1">
                <a:latin typeface="黑体" panose="02010609060101010101" pitchFamily="49" charset="-122"/>
                <a:ea typeface="黑体" panose="02010609060101010101" pitchFamily="49" charset="-122"/>
              </a:rPr>
              <a:t>经济上重视对外贸易，控制撒哈拉沙漠的商路和黄金交易</a:t>
            </a:r>
          </a:p>
        </p:txBody>
      </p:sp>
      <p:sp>
        <p:nvSpPr>
          <p:cNvPr id="20" name="文本框 19"/>
          <p:cNvSpPr txBox="1">
            <a:spLocks noChangeArrowheads="1"/>
          </p:cNvSpPr>
          <p:nvPr/>
        </p:nvSpPr>
        <p:spPr bwMode="auto">
          <a:xfrm>
            <a:off x="5906350" y="1752000"/>
            <a:ext cx="6151033" cy="1002467"/>
          </a:xfrm>
          <a:prstGeom prst="rect">
            <a:avLst/>
          </a:prstGeom>
          <a:noFill/>
          <a:ln w="9525">
            <a:noFill/>
            <a:miter lim="800000"/>
          </a:ln>
        </p:spPr>
        <p:txBody>
          <a:bodyPr wrap="square" lIns="108852" tIns="54426" rIns="108852" bIns="54426">
            <a:spAutoFit/>
          </a:bodyPr>
          <a:lstStyle/>
          <a:p>
            <a:pPr algn="just"/>
            <a:r>
              <a:rPr lang="zh-CN" altLang="en-US" sz="2900" b="1">
                <a:latin typeface="黑体" panose="02010609060101010101" pitchFamily="49" charset="-122"/>
                <a:ea typeface="黑体" panose="02010609060101010101" pitchFamily="49" charset="-122"/>
              </a:rPr>
              <a:t>经济上凭借环境优势发展农业、手工业；政治上，国家权力更为集中</a:t>
            </a:r>
          </a:p>
        </p:txBody>
      </p:sp>
      <p:sp>
        <p:nvSpPr>
          <p:cNvPr id="19" name="文本框 18"/>
          <p:cNvSpPr txBox="1">
            <a:spLocks noChangeArrowheads="1"/>
          </p:cNvSpPr>
          <p:nvPr/>
        </p:nvSpPr>
        <p:spPr bwMode="auto">
          <a:xfrm>
            <a:off x="1188465" y="716083"/>
            <a:ext cx="4870451" cy="3433902"/>
          </a:xfrm>
          <a:prstGeom prst="rect">
            <a:avLst/>
          </a:prstGeom>
          <a:noFill/>
          <a:ln w="9525">
            <a:noFill/>
            <a:miter lim="800000"/>
          </a:ln>
        </p:spPr>
        <p:txBody>
          <a:bodyPr lIns="108852" tIns="54426" rIns="108852" bIns="54426">
            <a:spAutoFit/>
          </a:bodyPr>
          <a:lstStyle/>
          <a:p>
            <a:pPr algn="just"/>
            <a:r>
              <a:rPr lang="en-US" altLang="zh-CN" sz="2400" b="1">
                <a:latin typeface="黑体" panose="02010609060101010101" pitchFamily="49" charset="-122"/>
                <a:ea typeface="黑体" panose="02010609060101010101" pitchFamily="49" charset="-122"/>
              </a:rPr>
              <a:t>1</a:t>
            </a:r>
            <a:r>
              <a:rPr lang="en-US" altLang="zh-CN" sz="2400" b="1" smtClean="0">
                <a:latin typeface="黑体" panose="02010609060101010101" pitchFamily="49" charset="-122"/>
                <a:ea typeface="黑体" panose="02010609060101010101" pitchFamily="49" charset="-122"/>
              </a:rPr>
              <a:t>.</a:t>
            </a:r>
            <a:r>
              <a:rPr lang="zh-CN" altLang="en-US" sz="2400" b="1" smtClean="0">
                <a:latin typeface="黑体" panose="02010609060101010101" pitchFamily="49" charset="-122"/>
                <a:ea typeface="黑体" panose="02010609060101010101" pitchFamily="49" charset="-122"/>
              </a:rPr>
              <a:t>发展历程：</a:t>
            </a:r>
            <a:r>
              <a:rPr lang="en-US" altLang="zh-CN" sz="2400" b="1">
                <a:latin typeface="黑体" panose="02010609060101010101" pitchFamily="49" charset="-122"/>
                <a:ea typeface="黑体" panose="02010609060101010101" pitchFamily="49" charset="-122"/>
              </a:rPr>
              <a:t>16</a:t>
            </a:r>
            <a:r>
              <a:rPr lang="zh-CN" altLang="en-US" sz="2400" b="1" smtClean="0">
                <a:latin typeface="黑体" panose="02010609060101010101" pitchFamily="49" charset="-122"/>
                <a:ea typeface="黑体" panose="02010609060101010101" pitchFamily="49" charset="-122"/>
              </a:rPr>
              <a:t>世纪鼎盛</a:t>
            </a:r>
            <a:r>
              <a:rPr lang="zh-CN" altLang="en-US" sz="2400" b="1">
                <a:latin typeface="黑体" panose="02010609060101010101" pitchFamily="49" charset="-122"/>
                <a:ea typeface="黑体" panose="02010609060101010101" pitchFamily="49" charset="-122"/>
              </a:rPr>
              <a:t>，后遇入侵渐衰</a:t>
            </a:r>
          </a:p>
          <a:p>
            <a:pPr algn="just"/>
            <a:r>
              <a:rPr lang="en-US" altLang="zh-CN" sz="2400" b="1">
                <a:latin typeface="黑体" panose="02010609060101010101" pitchFamily="49" charset="-122"/>
                <a:ea typeface="黑体" panose="02010609060101010101" pitchFamily="49" charset="-122"/>
              </a:rPr>
              <a:t>2.</a:t>
            </a:r>
            <a:r>
              <a:rPr lang="zh-CN" altLang="en-US" sz="2400" b="1">
                <a:latin typeface="黑体" panose="02010609060101010101" pitchFamily="49" charset="-122"/>
                <a:ea typeface="黑体" panose="02010609060101010101" pitchFamily="49" charset="-122"/>
              </a:rPr>
              <a:t>历史地位：强大帝国</a:t>
            </a:r>
          </a:p>
          <a:p>
            <a:pPr algn="just"/>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政治：中央集权，地方划区</a:t>
            </a:r>
            <a:r>
              <a:rPr lang="en-US"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设官；最高统治者为国王</a:t>
            </a:r>
          </a:p>
          <a:p>
            <a:pPr algn="just"/>
            <a:r>
              <a:rPr lang="en-US" altLang="zh-CN" sz="2400" b="1">
                <a:latin typeface="黑体" panose="02010609060101010101" pitchFamily="49" charset="-122"/>
                <a:ea typeface="黑体" panose="02010609060101010101" pitchFamily="49" charset="-122"/>
              </a:rPr>
              <a:t>4.</a:t>
            </a:r>
            <a:r>
              <a:rPr lang="zh-CN" altLang="en-US" sz="2400" b="1">
                <a:latin typeface="黑体" panose="02010609060101010101" pitchFamily="49" charset="-122"/>
                <a:ea typeface="黑体" panose="02010609060101010101" pitchFamily="49" charset="-122"/>
              </a:rPr>
              <a:t>社会：重视公共设施建设，完善道路系统</a:t>
            </a:r>
          </a:p>
          <a:p>
            <a:pPr algn="just"/>
            <a:r>
              <a:rPr lang="en-US" altLang="zh-CN" sz="2400" b="1">
                <a:latin typeface="黑体" panose="02010609060101010101" pitchFamily="49" charset="-122"/>
                <a:ea typeface="黑体" panose="02010609060101010101" pitchFamily="49" charset="-122"/>
              </a:rPr>
              <a:t>5.</a:t>
            </a:r>
            <a:r>
              <a:rPr lang="zh-CN" altLang="en-US" sz="2400" b="1">
                <a:latin typeface="黑体" panose="02010609060101010101" pitchFamily="49" charset="-122"/>
                <a:ea typeface="黑体" panose="02010609060101010101" pitchFamily="49" charset="-122"/>
              </a:rPr>
              <a:t>文化：注重教育，文化繁荣</a:t>
            </a:r>
          </a:p>
          <a:p>
            <a:endParaRPr lang="zh-CN" altLang="en-US" sz="2400">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0" grpId="0"/>
      <p:bldP spid="19"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1755" y="0"/>
            <a:ext cx="12120245" cy="972185"/>
          </a:xfrm>
          <a:solidFill>
            <a:srgbClr val="FFFF00"/>
          </a:solidFill>
        </p:spPr>
        <p:txBody>
          <a:bodyPr>
            <a:normAutofit/>
          </a:bodyPr>
          <a:lstStyle/>
          <a:p>
            <a:pPr algn="l" fontAlgn="auto">
              <a:lnSpc>
                <a:spcPts val="3360"/>
              </a:lnSpc>
            </a:pPr>
            <a:r>
              <a:rPr lang="zh-CN" altLang="en-US" sz="3110" b="1" kern="100">
                <a:solidFill>
                  <a:schemeClr val="accent6">
                    <a:lumMod val="50000"/>
                  </a:schemeClr>
                </a:solidFill>
                <a:latin typeface="黑体" panose="02010609060101010101" pitchFamily="49" charset="-122"/>
                <a:ea typeface="黑体" panose="02010609060101010101" pitchFamily="49" charset="-122"/>
                <a:cs typeface="Times New Roman" panose="02020603050405020304" pitchFamily="18" charset="0"/>
                <a:sym typeface="+mn-ea"/>
              </a:rPr>
              <a:t>造成桑海帝国与印加帝国经济上侧重点存在显著差异的原因是什么？结合两个国家各自的地理环境特点加以分析。</a:t>
            </a:r>
          </a:p>
        </p:txBody>
      </p:sp>
      <p:grpSp>
        <p:nvGrpSpPr>
          <p:cNvPr id="8" name="组合 7"/>
          <p:cNvGrpSpPr/>
          <p:nvPr/>
        </p:nvGrpSpPr>
        <p:grpSpPr>
          <a:xfrm>
            <a:off x="1548765" y="1152525"/>
            <a:ext cx="8029575" cy="3649345"/>
            <a:chOff x="285720" y="1687859"/>
            <a:chExt cx="8174447" cy="5170141"/>
          </a:xfrm>
        </p:grpSpPr>
        <p:pic>
          <p:nvPicPr>
            <p:cNvPr id="4" name="Picture 4" descr="20065854331704"/>
            <p:cNvPicPr>
              <a:picLocks noChangeAspect="1" noChangeArrowheads="1"/>
            </p:cNvPicPr>
            <p:nvPr/>
          </p:nvPicPr>
          <p:blipFill>
            <a:blip r:embed="rId2"/>
            <a:stretch>
              <a:fillRect/>
            </a:stretch>
          </p:blipFill>
          <p:spPr bwMode="auto">
            <a:xfrm>
              <a:off x="4357686" y="1714488"/>
              <a:ext cx="4102481" cy="5143512"/>
            </a:xfrm>
            <a:prstGeom prst="rect">
              <a:avLst/>
            </a:prstGeom>
            <a:noFill/>
          </p:spPr>
        </p:pic>
        <p:pic>
          <p:nvPicPr>
            <p:cNvPr id="5" name="Picture 4" descr="1370720_654663"/>
            <p:cNvPicPr>
              <a:picLocks noChangeAspect="1" noChangeArrowheads="1"/>
            </p:cNvPicPr>
            <p:nvPr/>
          </p:nvPicPr>
          <p:blipFill>
            <a:blip r:embed="rId3"/>
            <a:srcRect l="3816" t="1256" r="2800" b="3420"/>
            <a:stretch>
              <a:fillRect/>
            </a:stretch>
          </p:blipFill>
          <p:spPr bwMode="auto">
            <a:xfrm>
              <a:off x="285720" y="1687859"/>
              <a:ext cx="3893562" cy="5170141"/>
            </a:xfrm>
            <a:prstGeom prst="rect">
              <a:avLst/>
            </a:prstGeom>
            <a:noFill/>
          </p:spPr>
        </p:pic>
        <p:sp>
          <p:nvSpPr>
            <p:cNvPr id="6" name="椭圆 5"/>
            <p:cNvSpPr/>
            <p:nvPr/>
          </p:nvSpPr>
          <p:spPr>
            <a:xfrm>
              <a:off x="5072066" y="3571876"/>
              <a:ext cx="100013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mtClean="0"/>
                <a:t>桑海</a:t>
              </a:r>
              <a:endParaRPr lang="zh-CN" altLang="en-US" sz="2000" b="1"/>
            </a:p>
          </p:txBody>
        </p:sp>
        <p:sp>
          <p:nvSpPr>
            <p:cNvPr id="7" name="椭圆 6"/>
            <p:cNvSpPr/>
            <p:nvPr/>
          </p:nvSpPr>
          <p:spPr>
            <a:xfrm>
              <a:off x="1928794" y="4000504"/>
              <a:ext cx="1000132"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mtClean="0"/>
                <a:t>印加</a:t>
              </a:r>
              <a:endParaRPr lang="zh-CN" altLang="en-US" sz="2000" b="1"/>
            </a:p>
          </p:txBody>
        </p:sp>
      </p:grpSp>
      <p:sp>
        <p:nvSpPr>
          <p:cNvPr id="23" name="矩形 22"/>
          <p:cNvSpPr/>
          <p:nvPr/>
        </p:nvSpPr>
        <p:spPr>
          <a:xfrm>
            <a:off x="303530" y="4801870"/>
            <a:ext cx="11584940" cy="1584960"/>
          </a:xfrm>
          <a:prstGeom prst="rect">
            <a:avLst/>
          </a:prstGeom>
          <a:solidFill>
            <a:srgbClr val="FFFF00"/>
          </a:solidFill>
        </p:spPr>
        <p:txBody>
          <a:bodyPr wrap="square" lIns="108852" tIns="54426" rIns="108852" bIns="54426">
            <a:spAutoFit/>
          </a:bodyPr>
          <a:lstStyle/>
          <a:p>
            <a:pPr algn="just">
              <a:defRPr/>
            </a:pPr>
            <a:r>
              <a:rPr lang="en-US" altLang="zh-CN" sz="24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24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西非气候干旱，不宜发展农业。桑海帝国靠近撒哈拉沙漠，黄金资源丰富，因此控制沙漠商路和黄金交易，以对外贸易促进本国经济发展；</a:t>
            </a:r>
          </a:p>
          <a:p>
            <a:pPr algn="just">
              <a:defRPr/>
            </a:pPr>
            <a:r>
              <a:rPr lang="zh-CN" altLang="en-US" sz="24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    美洲印加帝国气候湿润，借崇山峻岭开发梯田，农业发展优势得天独厚。</a:t>
            </a:r>
            <a:endParaRPr lang="en-US" altLang="zh-CN" sz="2400" b="1" kern="100">
              <a:solidFill>
                <a:schemeClr val="tx1"/>
              </a:solidFill>
              <a:latin typeface="黑体" pitchFamily="49" charset="-122"/>
              <a:ea typeface="黑体" pitchFamily="49" charset="-122"/>
              <a:cs typeface="Times New Roman" panose="02020603050405020304" pitchFamily="18" charset="0"/>
            </a:endParaRPr>
          </a:p>
          <a:p>
            <a:pPr algn="just">
              <a:defRPr/>
            </a:pPr>
            <a:r>
              <a:rPr lang="zh-CN" altLang="en-US" sz="2400" b="1" kern="100" smtClean="0">
                <a:solidFill>
                  <a:schemeClr val="tx1"/>
                </a:solidFill>
                <a:latin typeface="黑体" panose="02010609060101010101" pitchFamily="49" charset="-122"/>
                <a:ea typeface="黑体" panose="02010609060101010101" pitchFamily="49" charset="-122"/>
                <a:cs typeface="Times New Roman" panose="02020603050405020304" pitchFamily="18" charset="0"/>
              </a:rPr>
              <a:t>二者</a:t>
            </a:r>
            <a:r>
              <a:rPr lang="zh-CN" altLang="en-US" sz="24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自然</a:t>
            </a:r>
            <a:r>
              <a:rPr lang="zh-CN" altLang="en-US" sz="2400" b="1" kern="100"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地理环境</a:t>
            </a:r>
            <a:r>
              <a:rPr lang="zh-CN" altLang="en-US" sz="24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不同导致生产方式不同</a:t>
            </a:r>
            <a:r>
              <a:rPr lang="zh-CN" altLang="en-US" sz="2400" b="1" kern="100">
                <a:solidFill>
                  <a:schemeClr val="tx1"/>
                </a:solidFill>
                <a:latin typeface="黑体" panose="02010609060101010101" pitchFamily="49" charset="-122"/>
                <a:ea typeface="黑体" panose="02010609060101010101" pitchFamily="49" charset="-122"/>
                <a:cs typeface="Times New Roman" panose="02020603050405020304" pitchFamily="18" charset="0"/>
              </a:rPr>
              <a:t>，最终导致两国选择不同的经济发展道路。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ppt_x"/>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pic>
        <p:nvPicPr>
          <p:cNvPr id="11265" name="图片 8"/>
          <p:cNvPicPr>
            <a:picLocks noChangeAspect="1" noChangeArrowheads="1"/>
          </p:cNvPicPr>
          <p:nvPr/>
        </p:nvPicPr>
        <p:blipFill>
          <a:blip r:embed="rId2"/>
          <a:stretch>
            <a:fillRect/>
          </a:stretch>
        </p:blipFill>
        <p:spPr bwMode="auto">
          <a:xfrm>
            <a:off x="63500" y="1352146"/>
            <a:ext cx="12073467" cy="3944938"/>
          </a:xfrm>
          <a:prstGeom prst="rect">
            <a:avLst/>
          </a:prstGeom>
          <a:noFill/>
          <a:ln w="9525">
            <a:noFill/>
            <a:miter lim="800000"/>
          </a:ln>
        </p:spPr>
      </p:pic>
      <p:sp>
        <p:nvSpPr>
          <p:cNvPr id="3" name="矩形 2"/>
          <p:cNvSpPr/>
          <p:nvPr/>
        </p:nvSpPr>
        <p:spPr>
          <a:xfrm>
            <a:off x="0" y="0"/>
            <a:ext cx="1062355" cy="553720"/>
          </a:xfrm>
          <a:prstGeom prst="rect">
            <a:avLst/>
          </a:prstGeom>
          <a:solidFill>
            <a:schemeClr val="accent2"/>
          </a:solidFill>
        </p:spPr>
        <p:txBody>
          <a:bodyPr wrap="square" lIns="108852" tIns="54426" rIns="108852" bIns="54426">
            <a:spAutoFit/>
          </a:bodyPr>
          <a:lstStyle/>
          <a:p>
            <a:pPr algn="just">
              <a:defRPr/>
            </a:pPr>
            <a:r>
              <a:rPr lang="zh-CN" altLang="en-US" sz="2900" b="1" kern="100">
                <a:solidFill>
                  <a:srgbClr val="0000CC"/>
                </a:solidFill>
                <a:latin typeface="黑体" panose="02010609060101010101" pitchFamily="49" charset="-122"/>
                <a:ea typeface="黑体" panose="02010609060101010101" pitchFamily="49" charset="-122"/>
                <a:cs typeface="Times New Roman" panose="02020603050405020304" pitchFamily="18" charset="0"/>
              </a:rPr>
              <a:t>总结</a:t>
            </a:r>
          </a:p>
        </p:txBody>
      </p:sp>
      <p:sp>
        <p:nvSpPr>
          <p:cNvPr id="6" name="AutoShape 2"/>
          <p:cNvSpPr/>
          <p:nvPr/>
        </p:nvSpPr>
        <p:spPr bwMode="auto">
          <a:xfrm rot="16200000">
            <a:off x="4401207" y="1112489"/>
            <a:ext cx="1105861" cy="9034816"/>
          </a:xfrm>
          <a:prstGeom prst="leftBrace">
            <a:avLst>
              <a:gd name="adj1" fmla="val 80464"/>
              <a:gd name="adj2" fmla="val 48269"/>
            </a:avLst>
          </a:prstGeom>
          <a:noFill/>
          <a:ln w="762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4400">
                <a:solidFill>
                  <a:srgbClr val="003366"/>
                </a:solidFill>
                <a:latin typeface="Times New Roman" panose="02020603050405020304" pitchFamily="18" charset="0"/>
                <a:ea typeface="华文新魏" panose="02010800040101010101" pitchFamily="2" charset="-122"/>
              </a:defRPr>
            </a:lvl1pPr>
            <a:lvl2pPr marL="742950" indent="-285750" eaLnBrk="0" hangingPunct="0">
              <a:defRPr kumimoji="1" sz="4400">
                <a:solidFill>
                  <a:srgbClr val="003366"/>
                </a:solidFill>
                <a:latin typeface="Times New Roman" panose="02020603050405020304" pitchFamily="18" charset="0"/>
                <a:ea typeface="华文新魏" panose="02010800040101010101" pitchFamily="2" charset="-122"/>
              </a:defRPr>
            </a:lvl2pPr>
            <a:lvl3pPr marL="1143000" indent="-228600" eaLnBrk="0" hangingPunct="0">
              <a:defRPr kumimoji="1" sz="4400">
                <a:solidFill>
                  <a:srgbClr val="003366"/>
                </a:solidFill>
                <a:latin typeface="Times New Roman" panose="02020603050405020304" pitchFamily="18" charset="0"/>
                <a:ea typeface="华文新魏" panose="02010800040101010101" pitchFamily="2" charset="-122"/>
              </a:defRPr>
            </a:lvl3pPr>
            <a:lvl4pPr marL="1600200" indent="-228600" eaLnBrk="0" hangingPunct="0">
              <a:defRPr kumimoji="1" sz="4400">
                <a:solidFill>
                  <a:srgbClr val="003366"/>
                </a:solidFill>
                <a:latin typeface="Times New Roman" panose="02020603050405020304" pitchFamily="18" charset="0"/>
                <a:ea typeface="华文新魏" panose="02010800040101010101" pitchFamily="2" charset="-122"/>
              </a:defRPr>
            </a:lvl4pPr>
            <a:lvl5pPr marL="2057400" indent="-228600" eaLnBrk="0" hangingPunct="0">
              <a:defRPr kumimoji="1" sz="4400">
                <a:solidFill>
                  <a:srgbClr val="003366"/>
                </a:solidFill>
                <a:latin typeface="Times New Roman" panose="02020603050405020304" pitchFamily="18" charset="0"/>
                <a:ea typeface="华文新魏" panose="02010800040101010101" pitchFamily="2" charset="-122"/>
              </a:defRPr>
            </a:lvl5pPr>
            <a:lvl6pPr marL="25146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6pPr>
            <a:lvl7pPr marL="29718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7pPr>
            <a:lvl8pPr marL="34290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8pPr>
            <a:lvl9pPr marL="38862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9pPr>
          </a:lstStyle>
          <a:p>
            <a:pPr eaLnBrk="1" hangingPunct="1"/>
            <a:endParaRPr lang="zh-CN" altLang="en-US"/>
          </a:p>
        </p:txBody>
      </p:sp>
      <p:sp>
        <p:nvSpPr>
          <p:cNvPr id="4" name="TextBox 3"/>
          <p:cNvSpPr txBox="1"/>
          <p:nvPr/>
        </p:nvSpPr>
        <p:spPr>
          <a:xfrm>
            <a:off x="4080680" y="6182828"/>
            <a:ext cx="1746913" cy="523220"/>
          </a:xfrm>
          <a:prstGeom prst="rect">
            <a:avLst/>
          </a:prstGeom>
          <a:noFill/>
        </p:spPr>
        <p:txBody>
          <a:bodyPr wrap="square" rtlCol="0">
            <a:spAutoFit/>
          </a:bodyPr>
          <a:lstStyle/>
          <a:p>
            <a:r>
              <a:rPr lang="zh-CN" altLang="en-US" sz="2800" b="1">
                <a:solidFill>
                  <a:srgbClr val="0000CC"/>
                </a:solidFill>
                <a:latin typeface="黑体" panose="02010609060101010101" pitchFamily="49" charset="-122"/>
                <a:ea typeface="黑体" panose="02010609060101010101" pitchFamily="49" charset="-122"/>
              </a:rPr>
              <a:t>玛雅文明</a:t>
            </a:r>
          </a:p>
        </p:txBody>
      </p:sp>
      <p:sp>
        <p:nvSpPr>
          <p:cNvPr id="8" name="AutoShape 2"/>
          <p:cNvSpPr/>
          <p:nvPr/>
        </p:nvSpPr>
        <p:spPr bwMode="auto">
          <a:xfrm rot="16200000">
            <a:off x="8627920" y="2964097"/>
            <a:ext cx="349778" cy="3138982"/>
          </a:xfrm>
          <a:prstGeom prst="leftBrace">
            <a:avLst>
              <a:gd name="adj1" fmla="val 80464"/>
              <a:gd name="adj2" fmla="val 48269"/>
            </a:avLst>
          </a:prstGeom>
          <a:noFill/>
          <a:ln w="762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4400">
                <a:solidFill>
                  <a:srgbClr val="003366"/>
                </a:solidFill>
                <a:latin typeface="Times New Roman" panose="02020603050405020304" pitchFamily="18" charset="0"/>
                <a:ea typeface="华文新魏" panose="02010800040101010101" pitchFamily="2" charset="-122"/>
              </a:defRPr>
            </a:lvl1pPr>
            <a:lvl2pPr marL="742950" indent="-285750" eaLnBrk="0" hangingPunct="0">
              <a:defRPr kumimoji="1" sz="4400">
                <a:solidFill>
                  <a:srgbClr val="003366"/>
                </a:solidFill>
                <a:latin typeface="Times New Roman" panose="02020603050405020304" pitchFamily="18" charset="0"/>
                <a:ea typeface="华文新魏" panose="02010800040101010101" pitchFamily="2" charset="-122"/>
              </a:defRPr>
            </a:lvl2pPr>
            <a:lvl3pPr marL="1143000" indent="-228600" eaLnBrk="0" hangingPunct="0">
              <a:defRPr kumimoji="1" sz="4400">
                <a:solidFill>
                  <a:srgbClr val="003366"/>
                </a:solidFill>
                <a:latin typeface="Times New Roman" panose="02020603050405020304" pitchFamily="18" charset="0"/>
                <a:ea typeface="华文新魏" panose="02010800040101010101" pitchFamily="2" charset="-122"/>
              </a:defRPr>
            </a:lvl3pPr>
            <a:lvl4pPr marL="1600200" indent="-228600" eaLnBrk="0" hangingPunct="0">
              <a:defRPr kumimoji="1" sz="4400">
                <a:solidFill>
                  <a:srgbClr val="003366"/>
                </a:solidFill>
                <a:latin typeface="Times New Roman" panose="02020603050405020304" pitchFamily="18" charset="0"/>
                <a:ea typeface="华文新魏" panose="02010800040101010101" pitchFamily="2" charset="-122"/>
              </a:defRPr>
            </a:lvl4pPr>
            <a:lvl5pPr marL="2057400" indent="-228600" eaLnBrk="0" hangingPunct="0">
              <a:defRPr kumimoji="1" sz="4400">
                <a:solidFill>
                  <a:srgbClr val="003366"/>
                </a:solidFill>
                <a:latin typeface="Times New Roman" panose="02020603050405020304" pitchFamily="18" charset="0"/>
                <a:ea typeface="华文新魏" panose="02010800040101010101" pitchFamily="2" charset="-122"/>
              </a:defRPr>
            </a:lvl5pPr>
            <a:lvl6pPr marL="25146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6pPr>
            <a:lvl7pPr marL="29718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7pPr>
            <a:lvl8pPr marL="34290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8pPr>
            <a:lvl9pPr marL="38862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9pPr>
          </a:lstStyle>
          <a:p>
            <a:pPr eaLnBrk="1" hangingPunct="1"/>
            <a:endParaRPr lang="zh-CN" altLang="en-US"/>
          </a:p>
        </p:txBody>
      </p:sp>
      <p:sp>
        <p:nvSpPr>
          <p:cNvPr id="9" name="TextBox 8"/>
          <p:cNvSpPr txBox="1"/>
          <p:nvPr/>
        </p:nvSpPr>
        <p:spPr>
          <a:xfrm>
            <a:off x="7929351" y="4553746"/>
            <a:ext cx="1746913" cy="523220"/>
          </a:xfrm>
          <a:prstGeom prst="rect">
            <a:avLst/>
          </a:prstGeom>
          <a:noFill/>
        </p:spPr>
        <p:txBody>
          <a:bodyPr wrap="square" rtlCol="0">
            <a:spAutoFit/>
          </a:bodyPr>
          <a:lstStyle/>
          <a:p>
            <a:r>
              <a:rPr lang="zh-CN" altLang="en-US" sz="2800" b="1">
                <a:solidFill>
                  <a:srgbClr val="0000CC"/>
                </a:solidFill>
                <a:latin typeface="黑体" panose="02010609060101010101" pitchFamily="49" charset="-122"/>
                <a:ea typeface="黑体" panose="02010609060101010101" pitchFamily="49" charset="-122"/>
              </a:rPr>
              <a:t>印加</a:t>
            </a:r>
            <a:r>
              <a:rPr lang="zh-CN" altLang="en-US" sz="2800" b="1" smtClean="0">
                <a:solidFill>
                  <a:srgbClr val="0000CC"/>
                </a:solidFill>
                <a:latin typeface="黑体" panose="02010609060101010101" pitchFamily="49" charset="-122"/>
                <a:ea typeface="黑体" panose="02010609060101010101" pitchFamily="49" charset="-122"/>
              </a:rPr>
              <a:t>文明</a:t>
            </a:r>
            <a:endParaRPr lang="zh-CN" altLang="en-US" sz="2800" b="1">
              <a:solidFill>
                <a:srgbClr val="0000CC"/>
              </a:solidFill>
              <a:latin typeface="黑体" pitchFamily="49" charset="-122"/>
              <a:ea typeface="黑体" pitchFamily="49" charset="-122"/>
            </a:endParaRPr>
          </a:p>
        </p:txBody>
      </p:sp>
      <p:sp>
        <p:nvSpPr>
          <p:cNvPr id="10" name="AutoShape 2"/>
          <p:cNvSpPr/>
          <p:nvPr/>
        </p:nvSpPr>
        <p:spPr bwMode="auto">
          <a:xfrm rot="16200000">
            <a:off x="8788774" y="4467463"/>
            <a:ext cx="573990" cy="2688606"/>
          </a:xfrm>
          <a:prstGeom prst="leftBrace">
            <a:avLst>
              <a:gd name="adj1" fmla="val 80464"/>
              <a:gd name="adj2" fmla="val 48269"/>
            </a:avLst>
          </a:prstGeom>
          <a:noFill/>
          <a:ln w="7620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4400">
                <a:solidFill>
                  <a:srgbClr val="003366"/>
                </a:solidFill>
                <a:latin typeface="Times New Roman" panose="02020603050405020304" pitchFamily="18" charset="0"/>
                <a:ea typeface="华文新魏" panose="02010800040101010101" pitchFamily="2" charset="-122"/>
              </a:defRPr>
            </a:lvl1pPr>
            <a:lvl2pPr marL="742950" indent="-285750" eaLnBrk="0" hangingPunct="0">
              <a:defRPr kumimoji="1" sz="4400">
                <a:solidFill>
                  <a:srgbClr val="003366"/>
                </a:solidFill>
                <a:latin typeface="Times New Roman" panose="02020603050405020304" pitchFamily="18" charset="0"/>
                <a:ea typeface="华文新魏" panose="02010800040101010101" pitchFamily="2" charset="-122"/>
              </a:defRPr>
            </a:lvl2pPr>
            <a:lvl3pPr marL="1143000" indent="-228600" eaLnBrk="0" hangingPunct="0">
              <a:defRPr kumimoji="1" sz="4400">
                <a:solidFill>
                  <a:srgbClr val="003366"/>
                </a:solidFill>
                <a:latin typeface="Times New Roman" panose="02020603050405020304" pitchFamily="18" charset="0"/>
                <a:ea typeface="华文新魏" panose="02010800040101010101" pitchFamily="2" charset="-122"/>
              </a:defRPr>
            </a:lvl3pPr>
            <a:lvl4pPr marL="1600200" indent="-228600" eaLnBrk="0" hangingPunct="0">
              <a:defRPr kumimoji="1" sz="4400">
                <a:solidFill>
                  <a:srgbClr val="003366"/>
                </a:solidFill>
                <a:latin typeface="Times New Roman" panose="02020603050405020304" pitchFamily="18" charset="0"/>
                <a:ea typeface="华文新魏" panose="02010800040101010101" pitchFamily="2" charset="-122"/>
              </a:defRPr>
            </a:lvl4pPr>
            <a:lvl5pPr marL="2057400" indent="-228600" eaLnBrk="0" hangingPunct="0">
              <a:defRPr kumimoji="1" sz="4400">
                <a:solidFill>
                  <a:srgbClr val="003366"/>
                </a:solidFill>
                <a:latin typeface="Times New Roman" panose="02020603050405020304" pitchFamily="18" charset="0"/>
                <a:ea typeface="华文新魏" panose="02010800040101010101" pitchFamily="2" charset="-122"/>
              </a:defRPr>
            </a:lvl5pPr>
            <a:lvl6pPr marL="25146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6pPr>
            <a:lvl7pPr marL="29718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7pPr>
            <a:lvl8pPr marL="34290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8pPr>
            <a:lvl9pPr marL="3886200" indent="-228600" algn="ctr" eaLnBrk="0" fontAlgn="base" hangingPunct="0">
              <a:spcBef>
                <a:spcPct val="50000"/>
              </a:spcBef>
              <a:spcAft>
                <a:spcPct val="0"/>
              </a:spcAft>
              <a:defRPr kumimoji="1" sz="4400">
                <a:solidFill>
                  <a:srgbClr val="003366"/>
                </a:solidFill>
                <a:latin typeface="Times New Roman" panose="02020603050405020304" pitchFamily="18" charset="0"/>
                <a:ea typeface="华文新魏" panose="02010800040101010101" pitchFamily="2" charset="-122"/>
              </a:defRPr>
            </a:lvl9pPr>
          </a:lstStyle>
          <a:p>
            <a:pPr eaLnBrk="1" hangingPunct="1"/>
            <a:endParaRPr lang="zh-CN" altLang="en-US"/>
          </a:p>
        </p:txBody>
      </p:sp>
      <p:sp>
        <p:nvSpPr>
          <p:cNvPr id="11" name="TextBox 10"/>
          <p:cNvSpPr txBox="1"/>
          <p:nvPr/>
        </p:nvSpPr>
        <p:spPr>
          <a:xfrm>
            <a:off x="8436593" y="5843779"/>
            <a:ext cx="2399729" cy="523220"/>
          </a:xfrm>
          <a:prstGeom prst="rect">
            <a:avLst/>
          </a:prstGeom>
          <a:noFill/>
        </p:spPr>
        <p:txBody>
          <a:bodyPr wrap="square" rtlCol="0">
            <a:spAutoFit/>
          </a:bodyPr>
          <a:lstStyle/>
          <a:p>
            <a:r>
              <a:rPr lang="zh-CN" altLang="en-US" sz="2800" b="1">
                <a:solidFill>
                  <a:srgbClr val="0000CC"/>
                </a:solidFill>
                <a:latin typeface="黑体" panose="02010609060101010101" pitchFamily="49" charset="-122"/>
                <a:ea typeface="黑体" panose="02010609060101010101" pitchFamily="49" charset="-122"/>
              </a:rPr>
              <a:t>阿兹特克</a:t>
            </a:r>
            <a:r>
              <a:rPr lang="zh-CN" altLang="en-US" sz="2800" b="1" smtClean="0">
                <a:solidFill>
                  <a:srgbClr val="0000CC"/>
                </a:solidFill>
                <a:latin typeface="黑体" panose="02010609060101010101" pitchFamily="49" charset="-122"/>
                <a:ea typeface="黑体" panose="02010609060101010101" pitchFamily="49" charset="-122"/>
              </a:rPr>
              <a:t>文明</a:t>
            </a:r>
            <a:endParaRPr lang="zh-CN" altLang="en-US" sz="2800" b="1">
              <a:solidFill>
                <a:srgbClr val="0000CC"/>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wipe(left)">
                                      <p:cBhvr>
                                        <p:cTn id="7" dur="500"/>
                                        <p:tgtEl>
                                          <p:spTgt spid="1126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8" grpId="0"/>
      <p:bldP spid="9" grpId="0"/>
      <p:bldP spid="10" grpId="0"/>
      <p:bldP spid="11"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44145" y="733425"/>
            <a:ext cx="11892280" cy="5881370"/>
          </a:xfrm>
        </p:spPr>
        <p:txBody>
          <a:bodyPr>
            <a:normAutofit fontScale="90000" lnSpcReduction="20000"/>
          </a:bodyPr>
          <a:lstStyle/>
          <a:p>
            <a:pPr marL="0" indent="0" fontAlgn="auto">
              <a:lnSpc>
                <a:spcPct val="100000"/>
              </a:lnSpc>
              <a:buNone/>
            </a:pPr>
            <a:r>
              <a:rPr lang="zh-CN" altLang="en-US" sz="3000" b="1" smtClean="0">
                <a:latin typeface="华文楷体" panose="02010600040101010101" pitchFamily="2" charset="-122"/>
                <a:ea typeface="华文楷体" panose="02010600040101010101" pitchFamily="2" charset="-122"/>
              </a:rPr>
              <a:t>材料</a:t>
            </a:r>
            <a:r>
              <a:rPr lang="en-US" altLang="zh-CN" sz="3000" b="1" smtClean="0">
                <a:latin typeface="华文楷体" panose="02010600040101010101" pitchFamily="2" charset="-122"/>
                <a:ea typeface="华文楷体" panose="02010600040101010101" pitchFamily="2" charset="-122"/>
              </a:rPr>
              <a:t>1 16</a:t>
            </a:r>
            <a:r>
              <a:rPr lang="zh-CN" altLang="en-US" sz="3000" b="1" smtClean="0">
                <a:latin typeface="华文楷体" panose="02010600040101010101" pitchFamily="2" charset="-122"/>
                <a:ea typeface="华文楷体" panose="02010600040101010101" pitchFamily="2" charset="-122"/>
              </a:rPr>
              <a:t>世纪西班牙人征服时，许多珍贵的玛雅文字写本被当作“魔鬼的作品”焚毁，祭司遭受掳杀，仅有部分作品传之后世。</a:t>
            </a:r>
            <a:r>
              <a:rPr lang="en-US" altLang="zh-CN" sz="3000" b="1" smtClean="0">
                <a:latin typeface="华文楷体" panose="02010600040101010101" pitchFamily="2" charset="-122"/>
                <a:ea typeface="华文楷体" panose="02010600040101010101" pitchFamily="2" charset="-122"/>
              </a:rPr>
              <a:t>                                 --------《</a:t>
            </a:r>
            <a:r>
              <a:rPr lang="zh-CN" altLang="en-US" sz="3000" b="1">
                <a:latin typeface="华文楷体" panose="02010600040101010101" pitchFamily="2" charset="-122"/>
                <a:ea typeface="华文楷体" panose="02010600040101010101" pitchFamily="2" charset="-122"/>
              </a:rPr>
              <a:t>世界通史</a:t>
            </a:r>
            <a:r>
              <a:rPr lang="en-US" altLang="zh-CN" sz="3000" b="1">
                <a:latin typeface="华文楷体" panose="02010600040101010101" pitchFamily="2" charset="-122"/>
                <a:ea typeface="华文楷体" panose="02010600040101010101" pitchFamily="2" charset="-122"/>
              </a:rPr>
              <a:t>》(</a:t>
            </a:r>
            <a:r>
              <a:rPr lang="zh-CN" altLang="en-US" sz="3000" b="1">
                <a:latin typeface="华文楷体" panose="02010600040101010101" pitchFamily="2" charset="-122"/>
                <a:ea typeface="华文楷体" panose="02010600040101010101" pitchFamily="2" charset="-122"/>
              </a:rPr>
              <a:t>王斯德</a:t>
            </a:r>
            <a:r>
              <a:rPr lang="en-US" altLang="zh-CN" sz="3000" b="1">
                <a:latin typeface="华文楷体" panose="02010600040101010101" pitchFamily="2" charset="-122"/>
                <a:ea typeface="华文楷体" panose="02010600040101010101" pitchFamily="2" charset="-122"/>
              </a:rPr>
              <a:t>)</a:t>
            </a:r>
            <a:endParaRPr lang="zh-CN" altLang="en-US" sz="3000" b="1">
              <a:latin typeface="华文楷体" panose="02010600040101010101" pitchFamily="2" charset="-122"/>
              <a:ea typeface="华文楷体" panose="02010600040101010101" pitchFamily="2" charset="-122"/>
            </a:endParaRPr>
          </a:p>
          <a:p>
            <a:pPr marL="0" indent="0" fontAlgn="auto">
              <a:lnSpc>
                <a:spcPct val="100000"/>
              </a:lnSpc>
              <a:buNone/>
            </a:pPr>
            <a:r>
              <a:rPr lang="zh-CN" altLang="en-US" sz="3000" b="1" smtClean="0">
                <a:latin typeface="华文楷体" panose="02010600040101010101" pitchFamily="2" charset="-122"/>
                <a:ea typeface="华文楷体" panose="02010600040101010101" pitchFamily="2" charset="-122"/>
              </a:rPr>
              <a:t>材料</a:t>
            </a:r>
            <a:r>
              <a:rPr lang="en-US" altLang="zh-CN" sz="3000" b="1" smtClean="0">
                <a:latin typeface="华文楷体" panose="02010600040101010101" pitchFamily="2" charset="-122"/>
                <a:ea typeface="华文楷体" panose="02010600040101010101" pitchFamily="2" charset="-122"/>
              </a:rPr>
              <a:t>2 </a:t>
            </a:r>
            <a:r>
              <a:rPr lang="zh-CN" altLang="en-US" sz="3000" b="1" smtClean="0">
                <a:latin typeface="华文楷体" panose="02010600040101010101" pitchFamily="2" charset="-122"/>
                <a:ea typeface="华文楷体" panose="02010600040101010101" pitchFamily="2" charset="-122"/>
              </a:rPr>
              <a:t>据</a:t>
            </a:r>
            <a:r>
              <a:rPr lang="zh-CN" altLang="en-US" sz="3000" b="1">
                <a:latin typeface="华文楷体" panose="02010600040101010101" pitchFamily="2" charset="-122"/>
                <a:ea typeface="华文楷体" panose="02010600040101010101" pitchFamily="2" charset="-122"/>
              </a:rPr>
              <a:t>估计，在哥伦布到来后的一两个世纪中，印第安人口减少了</a:t>
            </a:r>
            <a:r>
              <a:rPr lang="en-US" altLang="zh-CN" sz="3000" b="1">
                <a:latin typeface="华文楷体" panose="02010600040101010101" pitchFamily="2" charset="-122"/>
                <a:ea typeface="华文楷体" panose="02010600040101010101" pitchFamily="2" charset="-122"/>
              </a:rPr>
              <a:t>95</a:t>
            </a:r>
            <a:r>
              <a:rPr lang="zh-CN" altLang="en-US" sz="3000" b="1">
                <a:latin typeface="华文楷体" panose="02010600040101010101" pitchFamily="2" charset="-122"/>
                <a:ea typeface="华文楷体" panose="02010600040101010101" pitchFamily="2" charset="-122"/>
              </a:rPr>
              <a:t>％，主要的杀手是旧大陆来的病菌。印第安人以前从来没有接触过这些病菌，因此对它们既没有免疫力，也没有遗传抵抗力。天花、麻疹、流行性感冒和斑疹伤寒争先恐后地要坐杀手的头把交椅。</a:t>
            </a:r>
          </a:p>
          <a:p>
            <a:pPr marL="0" indent="0" fontAlgn="auto">
              <a:lnSpc>
                <a:spcPct val="100000"/>
              </a:lnSpc>
              <a:buNone/>
            </a:pPr>
            <a:r>
              <a:rPr lang="zh-CN" altLang="en-US" sz="3000" b="1">
                <a:latin typeface="华文楷体" panose="02010600040101010101" pitchFamily="2" charset="-122"/>
                <a:ea typeface="华文楷体" panose="02010600040101010101" pitchFamily="2" charset="-122"/>
              </a:rPr>
              <a:t>            </a:t>
            </a:r>
            <a:r>
              <a:rPr lang="en-US" altLang="zh-CN" sz="3000" b="1">
                <a:latin typeface="华文楷体" panose="02010600040101010101" pitchFamily="2" charset="-122"/>
                <a:ea typeface="华文楷体" panose="02010600040101010101" pitchFamily="2" charset="-122"/>
              </a:rPr>
              <a:t>-------- [</a:t>
            </a:r>
            <a:r>
              <a:rPr lang="zh-CN" altLang="en-US" sz="3000" b="1">
                <a:latin typeface="华文楷体" panose="02010600040101010101" pitchFamily="2" charset="-122"/>
                <a:ea typeface="华文楷体" panose="02010600040101010101" pitchFamily="2" charset="-122"/>
              </a:rPr>
              <a:t>美</a:t>
            </a:r>
            <a:r>
              <a:rPr lang="en-US" altLang="zh-CN" sz="3000" b="1">
                <a:latin typeface="华文楷体" panose="02010600040101010101" pitchFamily="2" charset="-122"/>
                <a:ea typeface="华文楷体" panose="02010600040101010101" pitchFamily="2" charset="-122"/>
              </a:rPr>
              <a:t>]</a:t>
            </a:r>
            <a:r>
              <a:rPr lang="zh-CN" altLang="en-US" sz="3000" b="1">
                <a:latin typeface="华文楷体" panose="02010600040101010101" pitchFamily="2" charset="-122"/>
                <a:ea typeface="华文楷体" panose="02010600040101010101" pitchFamily="2" charset="-122"/>
              </a:rPr>
              <a:t>贾雷德</a:t>
            </a:r>
            <a:r>
              <a:rPr lang="en-US" altLang="zh-CN" sz="3000" b="1">
                <a:latin typeface="华文楷体" panose="02010600040101010101" pitchFamily="2" charset="-122"/>
                <a:ea typeface="华文楷体" panose="02010600040101010101" pitchFamily="2" charset="-122"/>
              </a:rPr>
              <a:t>·</a:t>
            </a:r>
            <a:r>
              <a:rPr lang="zh-CN" altLang="en-US" sz="3000" b="1">
                <a:latin typeface="华文楷体" panose="02010600040101010101" pitchFamily="2" charset="-122"/>
                <a:ea typeface="华文楷体" panose="02010600040101010101" pitchFamily="2" charset="-122"/>
              </a:rPr>
              <a:t>戴蒙德</a:t>
            </a:r>
            <a:r>
              <a:rPr lang="en-US" altLang="zh-CN" sz="3000" b="1">
                <a:latin typeface="华文楷体" panose="02010600040101010101" pitchFamily="2" charset="-122"/>
                <a:ea typeface="华文楷体" panose="02010600040101010101" pitchFamily="2" charset="-122"/>
              </a:rPr>
              <a:t>《</a:t>
            </a:r>
            <a:r>
              <a:rPr lang="zh-CN" altLang="en-US" sz="3000" b="1">
                <a:latin typeface="华文楷体" panose="02010600040101010101" pitchFamily="2" charset="-122"/>
                <a:ea typeface="华文楷体" panose="02010600040101010101" pitchFamily="2" charset="-122"/>
              </a:rPr>
              <a:t>枪炮、病菌与钢铁</a:t>
            </a:r>
            <a:r>
              <a:rPr lang="en-US" altLang="zh-CN" sz="3000" b="1" smtClean="0">
                <a:latin typeface="华文楷体" panose="02010600040101010101" pitchFamily="2" charset="-122"/>
                <a:ea typeface="华文楷体" panose="02010600040101010101" pitchFamily="2" charset="-122"/>
              </a:rPr>
              <a:t>》</a:t>
            </a:r>
          </a:p>
          <a:p>
            <a:pPr marL="0" indent="0" fontAlgn="auto">
              <a:lnSpc>
                <a:spcPct val="100000"/>
              </a:lnSpc>
              <a:buNone/>
            </a:pPr>
            <a:r>
              <a:rPr lang="zh-CN" altLang="en-US" sz="3000" b="1" smtClean="0">
                <a:latin typeface="华文楷体" panose="02010600040101010101" pitchFamily="2" charset="-122"/>
                <a:ea typeface="华文楷体" panose="02010600040101010101" pitchFamily="2" charset="-122"/>
                <a:sym typeface="+mn-ea"/>
              </a:rPr>
              <a:t>材料</a:t>
            </a:r>
            <a:r>
              <a:rPr lang="en-US" altLang="zh-CN" sz="3000" b="1" smtClean="0">
                <a:latin typeface="华文楷体" panose="02010600040101010101" pitchFamily="2" charset="-122"/>
                <a:ea typeface="华文楷体" panose="02010600040101010101" pitchFamily="2" charset="-122"/>
                <a:sym typeface="+mn-ea"/>
              </a:rPr>
              <a:t>3 </a:t>
            </a:r>
            <a:r>
              <a:rPr lang="zh-CN" altLang="en-US" sz="3000" b="1" smtClean="0">
                <a:latin typeface="华文楷体" panose="02010600040101010101" pitchFamily="2" charset="-122"/>
                <a:ea typeface="华文楷体" panose="02010600040101010101" pitchFamily="2" charset="-122"/>
                <a:sym typeface="+mn-ea"/>
              </a:rPr>
              <a:t>关于</a:t>
            </a:r>
            <a:r>
              <a:rPr lang="zh-CN" altLang="en-US" sz="3000" b="1">
                <a:latin typeface="华文楷体" panose="02010600040101010101" pitchFamily="2" charset="-122"/>
                <a:ea typeface="华文楷体" panose="02010600040101010101" pitchFamily="2" charset="-122"/>
                <a:sym typeface="+mn-ea"/>
              </a:rPr>
              <a:t>秘鲁和中美洲之间的相互关系，完全可以说，人们已经承认，在从形成时期（约公元前</a:t>
            </a:r>
            <a:r>
              <a:rPr lang="en-US" altLang="zh-CN" sz="3000" b="1">
                <a:latin typeface="华文楷体" panose="02010600040101010101" pitchFamily="2" charset="-122"/>
                <a:ea typeface="华文楷体" panose="02010600040101010101" pitchFamily="2" charset="-122"/>
                <a:sym typeface="+mn-ea"/>
              </a:rPr>
              <a:t>1000</a:t>
            </a:r>
            <a:r>
              <a:rPr lang="zh-CN" altLang="en-US" sz="3000" b="1">
                <a:latin typeface="华文楷体" panose="02010600040101010101" pitchFamily="2" charset="-122"/>
                <a:ea typeface="华文楷体" panose="02010600040101010101" pitchFamily="2" charset="-122"/>
                <a:sym typeface="+mn-ea"/>
              </a:rPr>
              <a:t>年）到西班牙人入侵这段漫长的时期内，所有证明这些地区之间存在着相互影响或接触的实物或记录，都是不可靠的</a:t>
            </a:r>
            <a:r>
              <a:rPr lang="zh-CN" altLang="en-US" sz="3000" b="1" smtClean="0">
                <a:latin typeface="华文楷体" panose="02010600040101010101" pitchFamily="2" charset="-122"/>
                <a:ea typeface="华文楷体" panose="02010600040101010101" pitchFamily="2" charset="-122"/>
                <a:sym typeface="+mn-ea"/>
              </a:rPr>
              <a:t>。</a:t>
            </a:r>
            <a:r>
              <a:rPr lang="en-US" altLang="zh-CN" sz="3000" b="1" smtClean="0">
                <a:latin typeface="华文楷体" panose="02010600040101010101" pitchFamily="2" charset="-122"/>
                <a:ea typeface="华文楷体" panose="02010600040101010101" pitchFamily="2" charset="-122"/>
                <a:sym typeface="+mn-ea"/>
              </a:rPr>
              <a:t>……</a:t>
            </a:r>
            <a:r>
              <a:rPr lang="zh-CN" altLang="en-US" sz="3000" b="1" smtClean="0">
                <a:solidFill>
                  <a:prstClr val="black"/>
                </a:solidFill>
                <a:latin typeface="华文楷体" panose="02010600040101010101" pitchFamily="2" charset="-122"/>
                <a:ea typeface="华文楷体" panose="02010600040101010101" pitchFamily="2" charset="-122"/>
                <a:sym typeface="+mn-ea"/>
              </a:rPr>
              <a:t>人类学家</a:t>
            </a:r>
            <a:r>
              <a:rPr lang="zh-CN" altLang="en-US" sz="3000" b="1">
                <a:solidFill>
                  <a:prstClr val="black"/>
                </a:solidFill>
                <a:latin typeface="华文楷体" panose="02010600040101010101" pitchFamily="2" charset="-122"/>
                <a:ea typeface="华文楷体" panose="02010600040101010101" pitchFamily="2" charset="-122"/>
                <a:sym typeface="+mn-ea"/>
              </a:rPr>
              <a:t>博厄斯认为</a:t>
            </a:r>
            <a:r>
              <a:rPr lang="en-US" altLang="zh-CN" sz="3000" b="1">
                <a:solidFill>
                  <a:prstClr val="black"/>
                </a:solidFill>
                <a:latin typeface="华文楷体" panose="02010600040101010101" pitchFamily="2" charset="-122"/>
                <a:ea typeface="华文楷体" panose="02010600040101010101" pitchFamily="2" charset="-122"/>
                <a:sym typeface="+mn-ea"/>
              </a:rPr>
              <a:t>:“</a:t>
            </a:r>
            <a:r>
              <a:rPr lang="zh-CN" altLang="en-US" sz="3000" b="1">
                <a:solidFill>
                  <a:prstClr val="black"/>
                </a:solidFill>
                <a:latin typeface="华文楷体" panose="02010600040101010101" pitchFamily="2" charset="-122"/>
                <a:ea typeface="华文楷体" panose="02010600040101010101" pitchFamily="2" charset="-122"/>
                <a:sym typeface="+mn-ea"/>
              </a:rPr>
              <a:t>人类的历史证明，一个社会群体，其文化的进步往往取决于它是否有机会吸取邻近社会群体的经验</a:t>
            </a:r>
            <a:r>
              <a:rPr lang="zh-CN" altLang="en-US" sz="3000" b="1" smtClean="0">
                <a:solidFill>
                  <a:prstClr val="black"/>
                </a:solidFill>
                <a:latin typeface="华文楷体" panose="02010600040101010101" pitchFamily="2" charset="-122"/>
                <a:ea typeface="华文楷体" panose="02010600040101010101" pitchFamily="2" charset="-122"/>
                <a:sym typeface="+mn-ea"/>
              </a:rPr>
              <a:t>。</a:t>
            </a:r>
            <a:r>
              <a:rPr lang="en-US" altLang="zh-CN" sz="3000" b="1" smtClean="0">
                <a:solidFill>
                  <a:prstClr val="black"/>
                </a:solidFill>
                <a:latin typeface="华文楷体" panose="02010600040101010101" pitchFamily="2" charset="-122"/>
                <a:ea typeface="华文楷体" panose="02010600040101010101" pitchFamily="2" charset="-122"/>
                <a:sym typeface="+mn-ea"/>
              </a:rPr>
              <a:t>……</a:t>
            </a:r>
            <a:r>
              <a:rPr lang="zh-CN" altLang="en-US" sz="3000" b="1" smtClean="0">
                <a:solidFill>
                  <a:prstClr val="black"/>
                </a:solidFill>
                <a:latin typeface="华文楷体" panose="02010600040101010101" pitchFamily="2" charset="-122"/>
                <a:ea typeface="华文楷体" panose="02010600040101010101" pitchFamily="2" charset="-122"/>
                <a:sym typeface="+mn-ea"/>
              </a:rPr>
              <a:t>彼此</a:t>
            </a:r>
            <a:r>
              <a:rPr lang="zh-CN" altLang="en-US" sz="3000" b="1">
                <a:solidFill>
                  <a:prstClr val="black"/>
                </a:solidFill>
                <a:latin typeface="华文楷体" panose="02010600040101010101" pitchFamily="2" charset="-122"/>
                <a:ea typeface="华文楷体" panose="02010600040101010101" pitchFamily="2" charset="-122"/>
                <a:sym typeface="+mn-ea"/>
              </a:rPr>
              <a:t>之间的交流愈多样化，相互学习的机会也就愈多。</a:t>
            </a:r>
            <a:endParaRPr lang="zh-CN" altLang="en-US" sz="3000" b="1">
              <a:latin typeface="华文楷体" panose="02010600040101010101" pitchFamily="2" charset="-122"/>
              <a:ea typeface="华文楷体" panose="02010600040101010101" pitchFamily="2" charset="-122"/>
            </a:endParaRPr>
          </a:p>
          <a:p>
            <a:pPr marL="0" indent="0" fontAlgn="auto">
              <a:lnSpc>
                <a:spcPct val="100000"/>
              </a:lnSpc>
              <a:buNone/>
            </a:pPr>
            <a:r>
              <a:rPr lang="en-US" altLang="zh-CN" sz="3000" b="1" smtClean="0">
                <a:latin typeface="华文楷体" panose="02010600040101010101" pitchFamily="2" charset="-122"/>
                <a:ea typeface="华文楷体" panose="02010600040101010101" pitchFamily="2" charset="-122"/>
                <a:sym typeface="+mn-ea"/>
              </a:rPr>
              <a:t>                       ——《</a:t>
            </a:r>
            <a:r>
              <a:rPr lang="zh-CN" altLang="en-US" sz="3000" b="1">
                <a:latin typeface="华文楷体" panose="02010600040101010101" pitchFamily="2" charset="-122"/>
                <a:ea typeface="华文楷体" panose="02010600040101010101" pitchFamily="2" charset="-122"/>
                <a:sym typeface="+mn-ea"/>
              </a:rPr>
              <a:t>全球通史</a:t>
            </a:r>
            <a:r>
              <a:rPr lang="en-US" altLang="zh-CN" sz="3000" b="1">
                <a:latin typeface="华文楷体" panose="02010600040101010101" pitchFamily="2" charset="-122"/>
                <a:ea typeface="华文楷体" panose="02010600040101010101" pitchFamily="2" charset="-122"/>
                <a:sym typeface="+mn-ea"/>
              </a:rPr>
              <a:t>》</a:t>
            </a:r>
            <a:r>
              <a:rPr lang="zh-CN" altLang="en-US" sz="3000" b="1">
                <a:latin typeface="华文楷体" panose="02010600040101010101" pitchFamily="2" charset="-122"/>
                <a:ea typeface="华文楷体" panose="02010600040101010101" pitchFamily="2" charset="-122"/>
                <a:sym typeface="+mn-ea"/>
              </a:rPr>
              <a:t>（斯塔夫里阿诺斯）</a:t>
            </a:r>
            <a:endParaRPr lang="en-US" altLang="zh-CN" sz="3000" b="1">
              <a:latin typeface="华文楷体" panose="02010600040101010101" pitchFamily="2" charset="-122"/>
              <a:ea typeface="华文楷体" panose="02010600040101010101" pitchFamily="2" charset="-122"/>
            </a:endParaRPr>
          </a:p>
        </p:txBody>
      </p:sp>
      <p:sp>
        <p:nvSpPr>
          <p:cNvPr id="4" name="标题 1"/>
          <p:cNvSpPr>
            <a:spLocks noGrp="1"/>
          </p:cNvSpPr>
          <p:nvPr>
            <p:ph type="title"/>
          </p:nvPr>
        </p:nvSpPr>
        <p:spPr>
          <a:xfrm>
            <a:off x="86360" y="0"/>
            <a:ext cx="12019915" cy="629285"/>
          </a:xfrm>
          <a:solidFill>
            <a:srgbClr val="92D050"/>
          </a:solidFill>
        </p:spPr>
        <p:txBody>
          <a:bodyPr>
            <a:noAutofit/>
          </a:bodyPr>
          <a:lstStyle/>
          <a:p>
            <a:pPr>
              <a:lnSpc>
                <a:spcPct val="150000"/>
              </a:lnSpc>
            </a:pPr>
            <a:r>
              <a:rPr lang="zh-CN" altLang="en-US" sz="3600" b="1" smtClean="0">
                <a:solidFill>
                  <a:srgbClr val="FF0000"/>
                </a:solidFill>
              </a:rPr>
              <a:t>探究：</a:t>
            </a:r>
            <a:r>
              <a:rPr lang="zh-CN" altLang="en-US" sz="3600" b="1" smtClean="0">
                <a:solidFill>
                  <a:srgbClr val="FF0000"/>
                </a:solidFill>
                <a:sym typeface="+mn-ea"/>
              </a:rPr>
              <a:t>非洲和美洲的文明大都在</a:t>
            </a:r>
            <a:r>
              <a:rPr lang="en-US" altLang="zh-CN" sz="3600" b="1" smtClean="0">
                <a:solidFill>
                  <a:srgbClr val="FF0000"/>
                </a:solidFill>
                <a:sym typeface="+mn-ea"/>
              </a:rPr>
              <a:t>16</a:t>
            </a:r>
            <a:r>
              <a:rPr lang="zh-CN" altLang="en-US" sz="3600" b="1" smtClean="0">
                <a:solidFill>
                  <a:srgbClr val="FF0000"/>
                </a:solidFill>
                <a:sym typeface="+mn-ea"/>
              </a:rPr>
              <a:t>世纪消亡</a:t>
            </a:r>
            <a:r>
              <a:rPr lang="zh-CN" altLang="en-US" sz="3600" b="1" smtClean="0">
                <a:solidFill>
                  <a:srgbClr val="FF0000"/>
                </a:solidFill>
              </a:rPr>
              <a:t>的原因</a:t>
            </a:r>
            <a:endParaRPr lang="zh-CN" altLang="en-US" sz="3600" b="1">
              <a:solidFill>
                <a:srgbClr val="FF0000"/>
              </a:solidFill>
              <a:latin typeface="华文楷体" panose="02010600040101010101" pitchFamily="2" charset="-122"/>
              <a:ea typeface="华文楷体" panose="02010600040101010101" pitchFamily="2" charset="-122"/>
              <a:cs typeface="+mn-cs"/>
            </a:endParaRPr>
          </a:p>
        </p:txBody>
      </p:sp>
      <p:sp>
        <p:nvSpPr>
          <p:cNvPr id="2" name="矩形 1"/>
          <p:cNvSpPr/>
          <p:nvPr/>
        </p:nvSpPr>
        <p:spPr>
          <a:xfrm>
            <a:off x="8201025" y="1280795"/>
            <a:ext cx="3527425" cy="829945"/>
          </a:xfrm>
          <a:prstGeom prst="rect">
            <a:avLst/>
          </a:prstGeom>
          <a:solidFill>
            <a:srgbClr val="FFFF00"/>
          </a:solidFill>
        </p:spPr>
        <p:txBody>
          <a:bodyPr wrap="square">
            <a:spAutoFit/>
          </a:bodyPr>
          <a:lstStyle/>
          <a:p>
            <a:pPr lvl="0">
              <a:lnSpc>
                <a:spcPct val="150000"/>
              </a:lnSpc>
            </a:pPr>
            <a:r>
              <a:rPr lang="zh-CN" altLang="en-US" sz="3200" b="1" smtClean="0">
                <a:solidFill>
                  <a:srgbClr val="0000CC"/>
                </a:solidFill>
                <a:latin typeface="黑体" panose="02010609060101010101" pitchFamily="49" charset="-122"/>
                <a:ea typeface="黑体" panose="02010609060101010101" pitchFamily="49" charset="-122"/>
              </a:rPr>
              <a:t>西方</a:t>
            </a:r>
            <a:r>
              <a:rPr lang="zh-CN" altLang="en-US" sz="3200" b="1">
                <a:solidFill>
                  <a:srgbClr val="0000CC"/>
                </a:solidFill>
                <a:latin typeface="黑体" panose="02010609060101010101" pitchFamily="49" charset="-122"/>
                <a:ea typeface="黑体" panose="02010609060101010101" pitchFamily="49" charset="-122"/>
              </a:rPr>
              <a:t>殖民者的</a:t>
            </a:r>
            <a:r>
              <a:rPr lang="zh-CN" altLang="en-US" sz="3200" b="1" smtClean="0">
                <a:solidFill>
                  <a:srgbClr val="0000CC"/>
                </a:solidFill>
                <a:latin typeface="黑体" panose="02010609060101010101" pitchFamily="49" charset="-122"/>
                <a:ea typeface="黑体" panose="02010609060101010101" pitchFamily="49" charset="-122"/>
              </a:rPr>
              <a:t>侵略</a:t>
            </a:r>
            <a:endParaRPr lang="en-US" altLang="zh-CN" sz="3200" b="1">
              <a:solidFill>
                <a:srgbClr val="0000CC"/>
              </a:solidFill>
              <a:latin typeface="黑体" pitchFamily="49" charset="-122"/>
              <a:ea typeface="黑体" pitchFamily="49" charset="-122"/>
            </a:endParaRPr>
          </a:p>
        </p:txBody>
      </p:sp>
      <p:sp>
        <p:nvSpPr>
          <p:cNvPr id="6" name="矩形 5"/>
          <p:cNvSpPr/>
          <p:nvPr/>
        </p:nvSpPr>
        <p:spPr>
          <a:xfrm>
            <a:off x="7948295" y="2789555"/>
            <a:ext cx="3870325" cy="829945"/>
          </a:xfrm>
          <a:prstGeom prst="rect">
            <a:avLst/>
          </a:prstGeom>
          <a:solidFill>
            <a:srgbClr val="FFFF00"/>
          </a:solidFill>
        </p:spPr>
        <p:txBody>
          <a:bodyPr wrap="square">
            <a:spAutoFit/>
          </a:bodyPr>
          <a:lstStyle/>
          <a:p>
            <a:pPr lvl="0">
              <a:lnSpc>
                <a:spcPct val="150000"/>
              </a:lnSpc>
            </a:pPr>
            <a:r>
              <a:rPr lang="zh-CN" altLang="en-US" sz="3200" b="1" smtClean="0">
                <a:solidFill>
                  <a:srgbClr val="0000CC"/>
                </a:solidFill>
                <a:latin typeface="黑体" panose="02010609060101010101" pitchFamily="49" charset="-122"/>
                <a:ea typeface="黑体" panose="02010609060101010101" pitchFamily="49" charset="-122"/>
              </a:rPr>
              <a:t>疾病</a:t>
            </a:r>
            <a:r>
              <a:rPr lang="zh-CN" altLang="en-US" sz="3200" b="1">
                <a:solidFill>
                  <a:srgbClr val="0000CC"/>
                </a:solidFill>
                <a:latin typeface="黑体" panose="02010609060101010101" pitchFamily="49" charset="-122"/>
                <a:ea typeface="黑体" panose="02010609060101010101" pitchFamily="49" charset="-122"/>
              </a:rPr>
              <a:t>、瘟疫等</a:t>
            </a:r>
            <a:r>
              <a:rPr lang="zh-CN" altLang="en-US" sz="3200" b="1" smtClean="0">
                <a:solidFill>
                  <a:srgbClr val="0000CC"/>
                </a:solidFill>
                <a:latin typeface="黑体" panose="02010609060101010101" pitchFamily="49" charset="-122"/>
                <a:ea typeface="黑体" panose="02010609060101010101" pitchFamily="49" charset="-122"/>
              </a:rPr>
              <a:t>灾害</a:t>
            </a:r>
            <a:endParaRPr lang="en-US" altLang="zh-CN" sz="3200" b="1">
              <a:solidFill>
                <a:srgbClr val="0000CC"/>
              </a:solidFill>
              <a:latin typeface="黑体" panose="02010609060101010101" pitchFamily="49" charset="-122"/>
              <a:ea typeface="黑体" panose="02010609060101010101" pitchFamily="49" charset="-122"/>
            </a:endParaRPr>
          </a:p>
        </p:txBody>
      </p:sp>
      <p:sp>
        <p:nvSpPr>
          <p:cNvPr id="8" name="矩形 7"/>
          <p:cNvSpPr/>
          <p:nvPr/>
        </p:nvSpPr>
        <p:spPr>
          <a:xfrm>
            <a:off x="6367145" y="5633720"/>
            <a:ext cx="5824855" cy="829945"/>
          </a:xfrm>
          <a:prstGeom prst="rect">
            <a:avLst/>
          </a:prstGeom>
          <a:solidFill>
            <a:srgbClr val="FFFF00"/>
          </a:solidFill>
        </p:spPr>
        <p:txBody>
          <a:bodyPr wrap="square">
            <a:spAutoFit/>
          </a:bodyPr>
          <a:lstStyle/>
          <a:p>
            <a:pPr lvl="0">
              <a:lnSpc>
                <a:spcPct val="150000"/>
              </a:lnSpc>
            </a:pPr>
            <a:r>
              <a:rPr lang="zh-CN" altLang="en-US" sz="3200" b="1" smtClean="0">
                <a:solidFill>
                  <a:srgbClr val="0000CC"/>
                </a:solidFill>
                <a:latin typeface="黑体" panose="02010609060101010101" pitchFamily="49" charset="-122"/>
                <a:ea typeface="黑体" panose="02010609060101010101" pitchFamily="49" charset="-122"/>
              </a:rPr>
              <a:t>孤立发展，内部之间缺乏交往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500"/>
                                        <p:tgtEl>
                                          <p:spTgt spid="3">
                                            <p:txEl>
                                              <p:pRg st="0" end="0"/>
                                            </p:txEl>
                                          </p:spTgt>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500"/>
                                        <p:tgtEl>
                                          <p:spTgt spid="3">
                                            <p:txEl>
                                              <p:pRg st="1" end="1"/>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arn(inVertical)">
                                      <p:cBhvr>
                                        <p:cTn id="21" dur="500"/>
                                        <p:tgtEl>
                                          <p:spTgt spid="3">
                                            <p:txEl>
                                              <p:pRg st="2" end="2"/>
                                            </p:txEl>
                                          </p:spTgt>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arn(inVertical)">
                                      <p:cBhvr>
                                        <p:cTn id="26" dur="500"/>
                                        <p:tgtEl>
                                          <p:spTgt spid="3">
                                            <p:txEl>
                                              <p:pRg st="3" end="3"/>
                                            </p:txEl>
                                          </p:spTgt>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2" grpId="0"/>
      <p:bldP spid="6" grpId="0"/>
      <p:bldP spid="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Rectangle 3"/>
          <p:cNvSpPr txBox="1">
            <a:spLocks noChangeArrowheads="1"/>
          </p:cNvSpPr>
          <p:nvPr/>
        </p:nvSpPr>
        <p:spPr>
          <a:xfrm>
            <a:off x="383540" y="1454785"/>
            <a:ext cx="11610340" cy="3460750"/>
          </a:xfrm>
          <a:prstGeom prst="rect">
            <a:avLst/>
          </a:prstGeom>
          <a:solidFill>
            <a:srgbClr val="92D050"/>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buFontTx/>
              <a:buNone/>
            </a:pPr>
            <a:r>
              <a:rPr lang="en-US" altLang="zh-CN" b="1" smtClean="0">
                <a:solidFill>
                  <a:srgbClr val="0070C0"/>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rgbClr val="0070C0"/>
                </a:solidFill>
                <a:latin typeface="微软雅黑" panose="020b0503020204020204" charset="-122"/>
                <a:ea typeface="微软雅黑" panose="020b0503020204020204" charset="-122"/>
                <a:cs typeface="微软雅黑" panose="020b0503020204020204" charset="-122"/>
              </a:rPr>
              <a:t>在当今世界，文化的交流依然是促进文明发展的重要因素。我国在现代化建设进程中，应该主动开放，学习其他民族、其他国家先进的文化和技术，适应世界历史发展的潮流。</a:t>
            </a:r>
            <a:endParaRPr lang="zh-CN" altLang="en-US" sz="3600" b="1">
              <a:solidFill>
                <a:srgbClr val="0070C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blinds(horizontal)">
                                      <p:cBhvr>
                                        <p:cTn id="7" dur="500"/>
                                        <p:tgtEl>
                                          <p:spTgt spid="5">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116705" y="-635"/>
            <a:ext cx="2730500" cy="733425"/>
          </a:xfrm>
          <a:solidFill>
            <a:srgbClr val="FFFF00"/>
          </a:solidFill>
        </p:spPr>
        <p:txBody>
          <a:bodyPr/>
          <a:lstStyle/>
          <a:p>
            <a:r>
              <a:rPr lang="zh-CN" altLang="en-US" sz="3200">
                <a:solidFill>
                  <a:schemeClr val="tx1"/>
                </a:solidFill>
                <a:latin typeface="黑体" panose="02010609060101010101" pitchFamily="49" charset="-122"/>
                <a:ea typeface="黑体" panose="02010609060101010101" pitchFamily="49" charset="-122"/>
                <a:sym typeface="+mn-ea"/>
              </a:rPr>
              <a:t>本课主干知识</a:t>
            </a:r>
          </a:p>
        </p:txBody>
      </p:sp>
      <p:sp>
        <p:nvSpPr>
          <p:cNvPr id="3" name="内容占位符 2"/>
          <p:cNvSpPr>
            <a:spLocks noGrp="1"/>
          </p:cNvSpPr>
          <p:nvPr>
            <p:ph idx="1"/>
          </p:nvPr>
        </p:nvSpPr>
        <p:spPr>
          <a:xfrm>
            <a:off x="151130" y="732790"/>
            <a:ext cx="11348085" cy="5925820"/>
          </a:xfrm>
        </p:spPr>
        <p:txBody>
          <a:bodyPr>
            <a:normAutofit fontScale="90000" lnSpcReduction="20000"/>
          </a:bodyPr>
          <a:lstStyle/>
          <a:p>
            <a:pPr marL="0" indent="0">
              <a:buNone/>
            </a:pPr>
            <a:r>
              <a:rPr lang="zh-CN" altLang="en-US" b="1">
                <a:latin typeface="微软雅黑" panose="020b0503020204020204" charset="-122"/>
                <a:ea typeface="微软雅黑" panose="020b0503020204020204" charset="-122"/>
                <a:cs typeface="微软雅黑" panose="020b0503020204020204" charset="-122"/>
              </a:rPr>
              <a:t>一、非洲文明</a:t>
            </a:r>
          </a:p>
          <a:p>
            <a:pPr marL="0" indent="0">
              <a:buNone/>
            </a:pPr>
            <a:r>
              <a:rPr lang="en-US" altLang="zh-CN" b="1">
                <a:latin typeface="微软雅黑" panose="020b0503020204020204" charset="-122"/>
                <a:ea typeface="微软雅黑" panose="020b0503020204020204" charset="-122"/>
                <a:cs typeface="微软雅黑" panose="020b0503020204020204" charset="-122"/>
              </a:rPr>
              <a:t>1</a:t>
            </a:r>
            <a:r>
              <a:rPr lang="zh-CN" altLang="en-US" b="1">
                <a:latin typeface="微软雅黑" panose="020b0503020204020204" charset="-122"/>
                <a:ea typeface="微软雅黑" panose="020b0503020204020204" charset="-122"/>
                <a:cs typeface="微软雅黑" panose="020b0503020204020204" charset="-122"/>
              </a:rPr>
              <a:t>、东非：</a:t>
            </a:r>
          </a:p>
          <a:p>
            <a:pPr marL="0" indent="0">
              <a:buNone/>
            </a:pPr>
            <a:r>
              <a:rPr lang="zh-CN" altLang="en-US" b="1">
                <a:latin typeface="微软雅黑" panose="020b0503020204020204" charset="-122"/>
                <a:ea typeface="微软雅黑" panose="020b0503020204020204" charset="-122"/>
                <a:cs typeface="微软雅黑" panose="020b0503020204020204" charset="-122"/>
              </a:rPr>
              <a:t>原因、时间、区域、代表、</a:t>
            </a:r>
            <a:r>
              <a:rPr lang="zh-CN" altLang="en-US" b="1">
                <a:solidFill>
                  <a:srgbClr val="FF0000"/>
                </a:solidFill>
                <a:latin typeface="微软雅黑" panose="020b0503020204020204" charset="-122"/>
                <a:ea typeface="微软雅黑" panose="020b0503020204020204" charset="-122"/>
                <a:cs typeface="微软雅黑" panose="020b0503020204020204" charset="-122"/>
              </a:rPr>
              <a:t>特点（农业、对外贸易、城市）</a:t>
            </a:r>
            <a:endParaRPr lang="zh-CN" altLang="en-US" b="1">
              <a:latin typeface="微软雅黑" panose="020b0503020204020204" charset="-122"/>
              <a:ea typeface="微软雅黑" panose="020b0503020204020204" charset="-122"/>
              <a:cs typeface="微软雅黑" panose="020b0503020204020204" charset="-122"/>
            </a:endParaRPr>
          </a:p>
          <a:p>
            <a:pPr marL="0" indent="0">
              <a:buNone/>
            </a:pPr>
            <a:r>
              <a:rPr lang="en-US" altLang="zh-CN" b="1">
                <a:solidFill>
                  <a:srgbClr val="FF0000"/>
                </a:solidFill>
                <a:latin typeface="微软雅黑" panose="020b0503020204020204" charset="-122"/>
                <a:ea typeface="微软雅黑" panose="020b0503020204020204" charset="-122"/>
                <a:cs typeface="微软雅黑" panose="020b0503020204020204" charset="-122"/>
              </a:rPr>
              <a:t>2</a:t>
            </a:r>
            <a:r>
              <a:rPr lang="zh-CN" altLang="en-US" b="1">
                <a:solidFill>
                  <a:srgbClr val="FF0000"/>
                </a:solidFill>
                <a:latin typeface="微软雅黑" panose="020b0503020204020204" charset="-122"/>
                <a:ea typeface="微软雅黑" panose="020b0503020204020204" charset="-122"/>
                <a:cs typeface="微软雅黑" panose="020b0503020204020204" charset="-122"/>
              </a:rPr>
              <a:t>、西非：</a:t>
            </a:r>
          </a:p>
          <a:p>
            <a:pPr marL="0" indent="0">
              <a:buNone/>
            </a:pPr>
            <a:r>
              <a:rPr lang="zh-CN" altLang="en-US" b="1">
                <a:solidFill>
                  <a:srgbClr val="FF0000"/>
                </a:solidFill>
                <a:latin typeface="微软雅黑" panose="020b0503020204020204" charset="-122"/>
                <a:ea typeface="微软雅黑" panose="020b0503020204020204" charset="-122"/>
                <a:cs typeface="微软雅黑" panose="020b0503020204020204" charset="-122"/>
              </a:rPr>
              <a:t>时间、代表、具体表现（马里、桑海）及特点</a:t>
            </a:r>
          </a:p>
          <a:p>
            <a:pPr marL="0" indent="0">
              <a:buNone/>
            </a:pPr>
            <a:r>
              <a:rPr lang="en-US" altLang="zh-CN" b="1">
                <a:latin typeface="微软雅黑" panose="020b0503020204020204" charset="-122"/>
                <a:ea typeface="微软雅黑" panose="020b0503020204020204" charset="-122"/>
                <a:cs typeface="微软雅黑" panose="020b0503020204020204" charset="-122"/>
              </a:rPr>
              <a:t>3</a:t>
            </a:r>
            <a:r>
              <a:rPr lang="zh-CN" altLang="en-US" b="1">
                <a:latin typeface="微软雅黑" panose="020b0503020204020204" charset="-122"/>
                <a:ea typeface="微软雅黑" panose="020b0503020204020204" charset="-122"/>
                <a:cs typeface="微软雅黑" panose="020b0503020204020204" charset="-122"/>
              </a:rPr>
              <a:t>、南非：</a:t>
            </a:r>
          </a:p>
          <a:p>
            <a:pPr marL="0" indent="0">
              <a:buNone/>
            </a:pPr>
            <a:r>
              <a:rPr lang="zh-CN" altLang="en-US" b="1">
                <a:latin typeface="微软雅黑" panose="020b0503020204020204" charset="-122"/>
                <a:ea typeface="微软雅黑" panose="020b0503020204020204" charset="-122"/>
                <a:cs typeface="微软雅黑" panose="020b0503020204020204" charset="-122"/>
              </a:rPr>
              <a:t>时间、区域、代表</a:t>
            </a:r>
          </a:p>
          <a:p>
            <a:pPr marL="0" indent="0">
              <a:buNone/>
            </a:pPr>
            <a:r>
              <a:rPr lang="zh-CN" altLang="en-US" b="1">
                <a:latin typeface="微软雅黑" panose="020b0503020204020204" charset="-122"/>
                <a:ea typeface="微软雅黑" panose="020b0503020204020204" charset="-122"/>
                <a:cs typeface="微软雅黑" panose="020b0503020204020204" charset="-122"/>
              </a:rPr>
              <a:t>二、美洲文明</a:t>
            </a:r>
          </a:p>
          <a:p>
            <a:pPr marL="0" indent="0">
              <a:buNone/>
            </a:pPr>
            <a:r>
              <a:rPr lang="en-US" altLang="zh-CN" b="1">
                <a:latin typeface="微软雅黑" panose="020b0503020204020204" charset="-122"/>
                <a:ea typeface="微软雅黑" panose="020b0503020204020204" charset="-122"/>
                <a:cs typeface="微软雅黑" panose="020b0503020204020204" charset="-122"/>
              </a:rPr>
              <a:t>1</a:t>
            </a:r>
            <a:r>
              <a:rPr lang="zh-CN" altLang="en-US" b="1">
                <a:latin typeface="微软雅黑" panose="020b0503020204020204" charset="-122"/>
                <a:ea typeface="微软雅黑" panose="020b0503020204020204" charset="-122"/>
                <a:cs typeface="微软雅黑" panose="020b0503020204020204" charset="-122"/>
              </a:rPr>
              <a:t>、玛雅</a:t>
            </a:r>
          </a:p>
          <a:p>
            <a:pPr marL="0" indent="0">
              <a:buNone/>
            </a:pPr>
            <a:r>
              <a:rPr lang="zh-CN" altLang="en-US" b="1">
                <a:latin typeface="微软雅黑" panose="020b0503020204020204" charset="-122"/>
                <a:ea typeface="微软雅黑" panose="020b0503020204020204" charset="-122"/>
                <a:cs typeface="微软雅黑" panose="020b0503020204020204" charset="-122"/>
              </a:rPr>
              <a:t>兴起、</a:t>
            </a:r>
            <a:r>
              <a:rPr lang="zh-CN" altLang="en-US" b="1">
                <a:solidFill>
                  <a:srgbClr val="FF0000"/>
                </a:solidFill>
                <a:latin typeface="微软雅黑" panose="020b0503020204020204" charset="-122"/>
                <a:ea typeface="微软雅黑" panose="020b0503020204020204" charset="-122"/>
                <a:cs typeface="微软雅黑" panose="020b0503020204020204" charset="-122"/>
              </a:rPr>
              <a:t>繁盛及特点（政治、经济、文化）</a:t>
            </a:r>
            <a:r>
              <a:rPr lang="zh-CN" altLang="en-US" b="1">
                <a:latin typeface="微软雅黑" panose="020b0503020204020204" charset="-122"/>
                <a:ea typeface="微软雅黑" panose="020b0503020204020204" charset="-122"/>
                <a:cs typeface="微软雅黑" panose="020b0503020204020204" charset="-122"/>
              </a:rPr>
              <a:t>、衰亡</a:t>
            </a:r>
          </a:p>
          <a:p>
            <a:pPr marL="0" indent="0">
              <a:buNone/>
            </a:pPr>
            <a:r>
              <a:rPr lang="en-US" altLang="zh-CN" b="1">
                <a:latin typeface="微软雅黑" panose="020b0503020204020204" charset="-122"/>
                <a:ea typeface="微软雅黑" panose="020b0503020204020204" charset="-122"/>
                <a:cs typeface="微软雅黑" panose="020b0503020204020204" charset="-122"/>
              </a:rPr>
              <a:t>2</a:t>
            </a:r>
            <a:r>
              <a:rPr lang="zh-CN" altLang="en-US" b="1">
                <a:latin typeface="微软雅黑" panose="020b0503020204020204" charset="-122"/>
                <a:ea typeface="微软雅黑" panose="020b0503020204020204" charset="-122"/>
                <a:cs typeface="微软雅黑" panose="020b0503020204020204" charset="-122"/>
              </a:rPr>
              <a:t>、阿兹特克</a:t>
            </a:r>
          </a:p>
          <a:p>
            <a:pPr marL="0" indent="0">
              <a:buNone/>
            </a:pPr>
            <a:r>
              <a:rPr lang="zh-CN" altLang="en-US" b="1">
                <a:latin typeface="微软雅黑" panose="020b0503020204020204" charset="-122"/>
                <a:ea typeface="微软雅黑" panose="020b0503020204020204" charset="-122"/>
                <a:cs typeface="微软雅黑" panose="020b0503020204020204" charset="-122"/>
              </a:rPr>
              <a:t>兴起、</a:t>
            </a:r>
            <a:r>
              <a:rPr lang="zh-CN" altLang="en-US" b="1">
                <a:solidFill>
                  <a:srgbClr val="FF0000"/>
                </a:solidFill>
                <a:latin typeface="微软雅黑" panose="020b0503020204020204" charset="-122"/>
                <a:ea typeface="微软雅黑" panose="020b0503020204020204" charset="-122"/>
                <a:cs typeface="微软雅黑" panose="020b0503020204020204" charset="-122"/>
              </a:rPr>
              <a:t>繁盛及特点（政治、经济、交通）</a:t>
            </a:r>
            <a:endParaRPr lang="zh-CN" altLang="en-US" b="1">
              <a:latin typeface="微软雅黑" panose="020b0503020204020204" charset="-122"/>
              <a:ea typeface="微软雅黑" panose="020b0503020204020204" charset="-122"/>
              <a:cs typeface="微软雅黑" panose="020b0503020204020204" charset="-122"/>
            </a:endParaRPr>
          </a:p>
          <a:p>
            <a:pPr marL="0" indent="0">
              <a:buNone/>
            </a:pPr>
            <a:r>
              <a:rPr lang="en-US" altLang="zh-CN" b="1">
                <a:latin typeface="微软雅黑" panose="020b0503020204020204" charset="-122"/>
                <a:ea typeface="微软雅黑" panose="020b0503020204020204" charset="-122"/>
                <a:cs typeface="微软雅黑" panose="020b0503020204020204" charset="-122"/>
              </a:rPr>
              <a:t>3</a:t>
            </a:r>
            <a:r>
              <a:rPr lang="zh-CN" altLang="en-US" b="1">
                <a:latin typeface="微软雅黑" panose="020b0503020204020204" charset="-122"/>
                <a:ea typeface="微软雅黑" panose="020b0503020204020204" charset="-122"/>
                <a:cs typeface="微软雅黑" panose="020b0503020204020204" charset="-122"/>
              </a:rPr>
              <a:t>、印加</a:t>
            </a:r>
          </a:p>
          <a:p>
            <a:pPr marL="0" indent="0">
              <a:buNone/>
            </a:pPr>
            <a:r>
              <a:rPr lang="zh-CN" altLang="en-US" b="1">
                <a:latin typeface="微软雅黑" panose="020b0503020204020204" charset="-122"/>
                <a:ea typeface="微软雅黑" panose="020b0503020204020204" charset="-122"/>
                <a:cs typeface="微软雅黑" panose="020b0503020204020204" charset="-122"/>
              </a:rPr>
              <a:t>兴起、</a:t>
            </a:r>
            <a:r>
              <a:rPr lang="zh-CN" altLang="en-US" b="1">
                <a:solidFill>
                  <a:srgbClr val="FF0000"/>
                </a:solidFill>
                <a:latin typeface="微软雅黑" panose="020b0503020204020204" charset="-122"/>
                <a:ea typeface="微软雅黑" panose="020b0503020204020204" charset="-122"/>
                <a:cs typeface="微软雅黑" panose="020b0503020204020204" charset="-122"/>
              </a:rPr>
              <a:t>鼎盛及特点（政治。经济、交通）</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
                                            <p:txEl>
                                              <p:pRg st="11" end="11"/>
                                            </p:txEl>
                                          </p:spTgt>
                                        </p:tgtEl>
                                        <p:attrNameLst>
                                          <p:attrName>style.visibility</p:attrName>
                                        </p:attrNameLst>
                                      </p:cBhvr>
                                      <p:to>
                                        <p:strVal val="visible"/>
                                      </p:to>
                                    </p:set>
                                    <p:anim calcmode="lin" valueType="num">
                                      <p:cBhvr additive="base">
                                        <p:cTn id="7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
                                            <p:txEl>
                                              <p:pRg st="12" end="12"/>
                                            </p:txEl>
                                          </p:spTgt>
                                        </p:tgtEl>
                                        <p:attrNameLst>
                                          <p:attrName>style.visibility</p:attrName>
                                        </p:attrNameLst>
                                      </p:cBhvr>
                                      <p:to>
                                        <p:strVal val="visible"/>
                                      </p:to>
                                    </p:set>
                                    <p:anim calcmode="lin" valueType="num">
                                      <p:cBhvr additive="base">
                                        <p:cTn id="8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3">
                                            <p:txEl>
                                              <p:pRg st="13" end="13"/>
                                            </p:txEl>
                                          </p:spTgt>
                                        </p:tgtEl>
                                        <p:attrNameLst>
                                          <p:attrName>style.visibility</p:attrName>
                                        </p:attrNameLst>
                                      </p:cBhvr>
                                      <p:to>
                                        <p:strVal val="visible"/>
                                      </p:to>
                                    </p:set>
                                    <p:anim calcmode="lin" valueType="num">
                                      <p:cBhvr additive="base">
                                        <p:cTn id="9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1884045" cy="812800"/>
          </a:xfrm>
          <a:solidFill>
            <a:schemeClr val="accent2"/>
          </a:solidFill>
        </p:spPr>
        <p:txBody>
          <a:bodyPr>
            <a:normAutofit/>
          </a:bodyPr>
          <a:lstStyle/>
          <a:p>
            <a:r>
              <a:rPr lang="zh-CN" altLang="en-US" sz="3200" b="1"/>
              <a:t>课堂练习</a:t>
            </a:r>
          </a:p>
        </p:txBody>
      </p:sp>
      <p:sp>
        <p:nvSpPr>
          <p:cNvPr id="3" name="内容占位符 2"/>
          <p:cNvSpPr>
            <a:spLocks noGrp="1"/>
          </p:cNvSpPr>
          <p:nvPr>
            <p:ph idx="1"/>
          </p:nvPr>
        </p:nvSpPr>
        <p:spPr>
          <a:xfrm>
            <a:off x="108585" y="946785"/>
            <a:ext cx="11601450" cy="2580005"/>
          </a:xfrm>
        </p:spPr>
        <p:txBody>
          <a:bodyPr>
            <a:normAutofit fontScale="32500" lnSpcReduction="10000"/>
          </a:bodyPr>
          <a:lstStyle/>
          <a:p>
            <a:pPr marL="0" indent="0">
              <a:buNone/>
            </a:pPr>
            <a:r>
              <a:rPr lang="en-US" altLang="zh-CN" sz="11200" b="1">
                <a:latin typeface="宋体" panose="02010600030101010101" pitchFamily="2" charset="-122"/>
                <a:ea typeface="宋体" panose="02010600030101010101" pitchFamily="2" charset="-122"/>
                <a:cs typeface="宋体" panose="02010600030101010101" pitchFamily="2" charset="-122"/>
              </a:rPr>
              <a:t>1</a:t>
            </a:r>
            <a:r>
              <a:rPr lang="zh-CN" altLang="en-US" sz="11200" b="1">
                <a:latin typeface="宋体" panose="02010600030101010101" pitchFamily="2" charset="-122"/>
                <a:ea typeface="宋体" panose="02010600030101010101" pitchFamily="2" charset="-122"/>
                <a:cs typeface="宋体" panose="02010600030101010101" pitchFamily="2" charset="-122"/>
              </a:rPr>
              <a:t>、古代的西非地区先后出现加纳、马里、桑海三大帝国，下面关于三大帝国的描述正确的有（    ）</a:t>
            </a:r>
          </a:p>
          <a:p>
            <a:pPr marL="0" indent="0">
              <a:buNone/>
            </a:pPr>
            <a:r>
              <a:rPr lang="zh-CN" altLang="en-US" sz="11200" b="1">
                <a:latin typeface="宋体" panose="02010600030101010101" pitchFamily="2" charset="-122"/>
                <a:ea typeface="宋体" panose="02010600030101010101" pitchFamily="2" charset="-122"/>
                <a:cs typeface="宋体" panose="02010600030101010101" pitchFamily="2" charset="-122"/>
              </a:rPr>
              <a:t>①地理位置相对优越②农业进步，海洋贸易发达③黄金资源丰富④因外敌入侵而灭亡</a:t>
            </a:r>
          </a:p>
          <a:p>
            <a:pPr marL="0" indent="0">
              <a:buNone/>
            </a:pPr>
            <a:r>
              <a:rPr lang="zh-CN" altLang="en-US" sz="11200" b="1">
                <a:latin typeface="宋体" panose="02010600030101010101" pitchFamily="2" charset="-122"/>
                <a:ea typeface="宋体" panose="02010600030101010101" pitchFamily="2" charset="-122"/>
                <a:cs typeface="宋体" panose="02010600030101010101" pitchFamily="2" charset="-122"/>
              </a:rPr>
              <a:t>A. ①②③     	B. ①②       	C. ①④     	D. ②③</a:t>
            </a:r>
          </a:p>
        </p:txBody>
      </p:sp>
      <p:sp>
        <p:nvSpPr>
          <p:cNvPr id="4" name="矩形 3"/>
          <p:cNvSpPr/>
          <p:nvPr/>
        </p:nvSpPr>
        <p:spPr>
          <a:xfrm>
            <a:off x="10265728" y="605155"/>
            <a:ext cx="737235" cy="1198880"/>
          </a:xfrm>
          <a:prstGeom prst="rect">
            <a:avLst/>
          </a:prstGeom>
          <a:noFill/>
          <a:ln>
            <a:noFill/>
          </a:ln>
        </p:spPr>
        <p:txBody>
          <a:bodyPr wrap="none" rtlCol="0" anchor="t">
            <a:spAutoFit/>
          </a:bodyPr>
          <a:lstStyle/>
          <a:p>
            <a:pPr algn="ctr"/>
            <a:r>
              <a:rPr lang="en-US" altLang="zh-CN" sz="7200" b="1">
                <a:solidFill>
                  <a:schemeClr val="accent1"/>
                </a:solidFill>
                <a:effectLst>
                  <a:outerShdw blurRad="38100" dist="25400" dir="5400000" algn="ctr" rotWithShape="0">
                    <a:srgbClr val="6E747A">
                      <a:alpha val="43000"/>
                    </a:srgbClr>
                  </a:outerShdw>
                </a:effectLst>
              </a:rPr>
              <a:t>A</a:t>
            </a:r>
          </a:p>
        </p:txBody>
      </p:sp>
      <p:sp>
        <p:nvSpPr>
          <p:cNvPr id="5" name="矩形 4"/>
          <p:cNvSpPr/>
          <p:nvPr/>
        </p:nvSpPr>
        <p:spPr>
          <a:xfrm>
            <a:off x="11115675" y="5316855"/>
            <a:ext cx="759460" cy="1198880"/>
          </a:xfrm>
          <a:prstGeom prst="rect">
            <a:avLst/>
          </a:prstGeom>
          <a:noFill/>
          <a:ln>
            <a:noFill/>
          </a:ln>
        </p:spPr>
        <p:txBody>
          <a:bodyPr wrap="none" rtlCol="0" anchor="t">
            <a:spAutoFit/>
          </a:bodyPr>
          <a:lstStyle/>
          <a:p>
            <a:pPr algn="ctr"/>
            <a:r>
              <a:rPr lang="zh-CN" altLang="en-US" sz="7200" b="1">
                <a:solidFill>
                  <a:schemeClr val="accent1"/>
                </a:solidFill>
                <a:effectLst>
                  <a:outerShdw blurRad="38100" dist="25400" dir="5400000" algn="ctr" rotWithShape="0">
                    <a:srgbClr val="6E747A">
                      <a:alpha val="43000"/>
                    </a:srgbClr>
                  </a:outerShdw>
                </a:effectLst>
              </a:rPr>
              <a:t>D</a:t>
            </a:r>
          </a:p>
        </p:txBody>
      </p:sp>
      <p:sp>
        <p:nvSpPr>
          <p:cNvPr id="7" name="文本框 6"/>
          <p:cNvSpPr txBox="1"/>
          <p:nvPr/>
        </p:nvSpPr>
        <p:spPr>
          <a:xfrm>
            <a:off x="107950" y="3402965"/>
            <a:ext cx="11602085" cy="953135"/>
          </a:xfrm>
          <a:prstGeom prst="rect">
            <a:avLst/>
          </a:prstGeom>
          <a:noFill/>
        </p:spPr>
        <p:txBody>
          <a:bodyPr wrap="square" rtlCol="0">
            <a:spAutoFit/>
          </a:bodyPr>
          <a:lstStyle/>
          <a:p>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【解析】根据所学知识可以判断得出①②③项正确，④项中只有桑海帝国是因外敌入侵而灭亡，故错误，故选A。 </a:t>
            </a:r>
            <a:endParaRPr lang="zh-CN" altLang="en-US" sz="2800" b="1">
              <a:solidFill>
                <a:srgbClr val="FF0000"/>
              </a:solidFill>
              <a:latin typeface="宋体" pitchFamily="2" charset="-122"/>
              <a:ea typeface="宋体" panose="02010600030101010101" pitchFamily="2" charset="-122"/>
              <a:cs typeface="宋体" panose="02010600030101010101" pitchFamily="2" charset="-122"/>
            </a:endParaRPr>
          </a:p>
        </p:txBody>
      </p:sp>
      <p:sp>
        <p:nvSpPr>
          <p:cNvPr id="8" name="文本框 7"/>
          <p:cNvSpPr txBox="1"/>
          <p:nvPr/>
        </p:nvSpPr>
        <p:spPr>
          <a:xfrm>
            <a:off x="108585" y="4549775"/>
            <a:ext cx="11370945" cy="953135"/>
          </a:xfrm>
          <a:prstGeom prst="rect">
            <a:avLst/>
          </a:prstGeom>
          <a:noFill/>
        </p:spPr>
        <p:txBody>
          <a:bodyPr wrap="square" rtlCol="0">
            <a:spAutoFit/>
          </a:bodyPr>
          <a:lstStyle/>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大津巴布韦是南部非洲古代文明的杰出代表，它得名于（　　）</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A．金字塔建筑　　　B．城市建筑C．圆头碑建筑　　　D．石头城建筑</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P spid="5" grpId="0"/>
      <p:bldP spid="7" grpId="0"/>
      <p:bldP spid="8"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15900" y="233680"/>
            <a:ext cx="11592560" cy="3423285"/>
          </a:xfrm>
        </p:spPr>
        <p:txBody>
          <a:bodyPr/>
          <a:lstStyle/>
          <a:p>
            <a:pPr marL="0" indent="0">
              <a:buNone/>
            </a:pPr>
            <a:r>
              <a:rPr lang="en-US" altLang="zh-CN" b="1">
                <a:latin typeface="宋体" panose="02010600030101010101" pitchFamily="2" charset="-122"/>
                <a:ea typeface="宋体" panose="02010600030101010101" pitchFamily="2" charset="-122"/>
                <a:cs typeface="宋体" panose="02010600030101010101" pitchFamily="2" charset="-122"/>
                <a:sym typeface="+mn-ea"/>
              </a:rPr>
              <a:t>3</a:t>
            </a:r>
            <a:r>
              <a:rPr lang="zh-CN" altLang="en-US" b="1">
                <a:latin typeface="宋体" panose="02010600030101010101" pitchFamily="2" charset="-122"/>
                <a:ea typeface="宋体" panose="02010600030101010101" pitchFamily="2" charset="-122"/>
                <a:cs typeface="宋体" panose="02010600030101010101" pitchFamily="2" charset="-122"/>
                <a:sym typeface="+mn-ea"/>
              </a:rPr>
              <a:t>、非洲是较早产生文明的地区，也是文明发展迟缓的地区，造成这一情况的原因有（    ）</a:t>
            </a:r>
            <a:endParaRPr lang="zh-CN" altLang="en-US" b="1">
              <a:latin typeface="宋体" pitchFamily="2" charset="-122"/>
              <a:ea typeface="宋体" panose="02010600030101010101" pitchFamily="2" charset="-122"/>
              <a:cs typeface="宋体" panose="02010600030101010101" pitchFamily="2" charset="-122"/>
            </a:endParaRP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sym typeface="+mn-ea"/>
              </a:rPr>
              <a:t>①交通不便，地理位置孤立，与世隔绝②长期遭受殖民入侵③黑奴贸易造成巨大经济、人力损失④缺乏主动向西方学习的动力，自甘落后</a:t>
            </a:r>
            <a:endParaRPr lang="zh-CN" altLang="en-US"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sym typeface="+mn-ea"/>
              </a:rPr>
              <a:t>A. ①②③      	B. ①②    		C. ①④    		D. ②③</a:t>
            </a:r>
            <a:endParaRPr lang="zh-CN" altLang="en-US"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b="1">
              <a:latin typeface="宋体" panose="02010600030101010101" pitchFamily="2" charset="-122"/>
              <a:ea typeface="宋体" panose="02010600030101010101" pitchFamily="2" charset="-122"/>
              <a:cs typeface="宋体" panose="02010600030101010101" pitchFamily="2" charset="-122"/>
            </a:endParaRPr>
          </a:p>
        </p:txBody>
      </p:sp>
      <p:sp>
        <p:nvSpPr>
          <p:cNvPr id="10" name="文本框 9"/>
          <p:cNvSpPr txBox="1"/>
          <p:nvPr/>
        </p:nvSpPr>
        <p:spPr>
          <a:xfrm>
            <a:off x="135255" y="2884170"/>
            <a:ext cx="11753215" cy="1814830"/>
          </a:xfrm>
          <a:prstGeom prst="rect">
            <a:avLst/>
          </a:prstGeom>
          <a:noFill/>
        </p:spPr>
        <p:txBody>
          <a:bodyPr wrap="square" rtlCol="0">
            <a:spAutoFit/>
          </a:bodyPr>
          <a:lstStyle/>
          <a:p>
            <a:pPr marL="0" indent="0" algn="l">
              <a:buNone/>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根据题中所述内容并结合所需知识，非洲地区的地理位置相对于亚欧两大洲相对孤立，同时非洲曾长期遭受殖民侵略，尤其是黑奴贸易对其危害严重，这些方面都是造成非洲文明落后的因素，故此A项正确，非洲地区并未自甘落后，故此④错误。</a:t>
            </a:r>
          </a:p>
        </p:txBody>
      </p:sp>
      <p:sp>
        <p:nvSpPr>
          <p:cNvPr id="6" name="矩形 5"/>
          <p:cNvSpPr/>
          <p:nvPr/>
        </p:nvSpPr>
        <p:spPr>
          <a:xfrm>
            <a:off x="10581958" y="792480"/>
            <a:ext cx="737235" cy="1198880"/>
          </a:xfrm>
          <a:prstGeom prst="rect">
            <a:avLst/>
          </a:prstGeom>
          <a:noFill/>
          <a:ln>
            <a:noFill/>
          </a:ln>
        </p:spPr>
        <p:txBody>
          <a:bodyPr wrap="none" rtlCol="0" anchor="t">
            <a:spAutoFit/>
          </a:bodyPr>
          <a:lstStyle/>
          <a:p>
            <a:pPr algn="ctr"/>
            <a:r>
              <a:rPr lang="en-US" altLang="zh-CN" sz="7200" b="1">
                <a:solidFill>
                  <a:schemeClr val="accent1"/>
                </a:solidFill>
                <a:effectLst>
                  <a:outerShdw blurRad="38100" dist="25400" dir="5400000" algn="ctr" rotWithShape="0">
                    <a:srgbClr val="6E747A">
                      <a:alpha val="43000"/>
                    </a:srgbClr>
                  </a:outerShdw>
                </a:effectLst>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30810" y="2135505"/>
            <a:ext cx="11929745" cy="1464310"/>
          </a:xfrm>
        </p:spPr>
        <p:txBody>
          <a:bodyPr>
            <a:normAutofit/>
          </a:bodyPr>
          <a:lstStyle/>
          <a:p>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【解析】结合所学知识可知，印第安人培植的植物有马铃薯、玉米、番茄、向日葵和花生等，故D正确，水稻与小麦不是由印第安人培植的，故排除ABC。</a:t>
            </a:r>
          </a:p>
        </p:txBody>
      </p:sp>
      <p:sp>
        <p:nvSpPr>
          <p:cNvPr id="3" name="内容占位符 2"/>
          <p:cNvSpPr>
            <a:spLocks noGrp="1"/>
          </p:cNvSpPr>
          <p:nvPr>
            <p:ph idx="1"/>
          </p:nvPr>
        </p:nvSpPr>
        <p:spPr>
          <a:xfrm>
            <a:off x="86360" y="303530"/>
            <a:ext cx="11930380" cy="2069465"/>
          </a:xfrm>
        </p:spPr>
        <p:txBody>
          <a:bodyPr>
            <a:normAutofit fontScale="97500"/>
          </a:bodyPr>
          <a:lstStyle/>
          <a:p>
            <a:pPr marL="0" indent="0">
              <a:buNone/>
            </a:pPr>
            <a:r>
              <a:rPr lang="en-US" altLang="zh-CN" b="1">
                <a:latin typeface="宋体" panose="02010600030101010101" pitchFamily="2" charset="-122"/>
                <a:ea typeface="宋体" panose="02010600030101010101" pitchFamily="2" charset="-122"/>
                <a:cs typeface="宋体" panose="02010600030101010101" pitchFamily="2" charset="-122"/>
              </a:rPr>
              <a:t>4</a:t>
            </a:r>
            <a:r>
              <a:rPr lang="zh-CN" altLang="en-US" b="1">
                <a:latin typeface="宋体" panose="02010600030101010101" pitchFamily="2" charset="-122"/>
                <a:ea typeface="宋体" panose="02010600030101010101" pitchFamily="2" charset="-122"/>
                <a:cs typeface="宋体" panose="02010600030101010101" pitchFamily="2" charset="-122"/>
              </a:rPr>
              <a:t>.“印第安人培植了100多种植物，即与整个欧亚大陆所培植的植物一样多，这的确是一个非凡的成就”。下列植物属于印第安人培植出来有（   ）</a:t>
            </a: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rPr>
              <a:t>① 玉米  ② 水稻  ③ 马铃薯  ④ 向日葵  ⑤ 小麦  ⑥ 西红柿  ⑦ 花生</a:t>
            </a: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rPr>
              <a:t>A．①②③④⑤   B．①③④⑤⑦   C．②③④⑤⑥      D. ①③④⑥⑦</a:t>
            </a:r>
          </a:p>
        </p:txBody>
      </p:sp>
      <p:sp>
        <p:nvSpPr>
          <p:cNvPr id="4" name="文本框 3"/>
          <p:cNvSpPr txBox="1"/>
          <p:nvPr/>
        </p:nvSpPr>
        <p:spPr>
          <a:xfrm>
            <a:off x="163830" y="3491230"/>
            <a:ext cx="11864975" cy="1383665"/>
          </a:xfrm>
          <a:prstGeom prst="rect">
            <a:avLst/>
          </a:prstGeom>
          <a:noFill/>
        </p:spPr>
        <p:txBody>
          <a:bodyPr wrap="square" rtlCol="0">
            <a:spAutoFit/>
          </a:bodyPr>
          <a:lstStyle/>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以下关于印加文明的说法正确的是（   ）</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 崛起于秘鲁的库斯科地区        B. 12世纪印加国家发展到鼎盛时期</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C. 土地、矿藏和牲畜归封建主私有  D. 修建了太阳金字塔</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6" name="文本框 5"/>
          <p:cNvSpPr txBox="1"/>
          <p:nvPr/>
        </p:nvSpPr>
        <p:spPr>
          <a:xfrm>
            <a:off x="86360" y="4944110"/>
            <a:ext cx="11929745" cy="1383665"/>
          </a:xfrm>
          <a:prstGeom prst="rect">
            <a:avLst/>
          </a:prstGeom>
          <a:noFill/>
        </p:spPr>
        <p:txBody>
          <a:bodyPr wrap="square" rtlCol="0">
            <a:spAutoFit/>
          </a:bodyPr>
          <a:lstStyle/>
          <a:p>
            <a:pPr marL="0" indent="0" algn="l">
              <a:buNone/>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【解析】结合所学知识可知，印加文明崛起于秘鲁的库斯科地区，故A正确；15 世纪末16 世纪初，印加国家发展到鼎盛时期，故B排除；土地、矿藏和牲畜归国家所有，故C排除；阿兹特克人修建了太阳金字塔，故D排除。</a:t>
            </a:r>
          </a:p>
        </p:txBody>
      </p:sp>
      <p:sp>
        <p:nvSpPr>
          <p:cNvPr id="7" name="矩形 6"/>
          <p:cNvSpPr/>
          <p:nvPr/>
        </p:nvSpPr>
        <p:spPr>
          <a:xfrm>
            <a:off x="11026140" y="1025525"/>
            <a:ext cx="759460" cy="1198880"/>
          </a:xfrm>
          <a:prstGeom prst="rect">
            <a:avLst/>
          </a:prstGeom>
          <a:noFill/>
          <a:ln>
            <a:noFill/>
          </a:ln>
        </p:spPr>
        <p:txBody>
          <a:bodyPr wrap="none" rtlCol="0" anchor="t">
            <a:spAutoFit/>
          </a:bodyPr>
          <a:lstStyle/>
          <a:p>
            <a:pPr algn="ctr"/>
            <a:r>
              <a:rPr lang="en-US" altLang="zh-CN" sz="7200" b="1">
                <a:solidFill>
                  <a:schemeClr val="accent1"/>
                </a:solidFill>
                <a:effectLst>
                  <a:outerShdw blurRad="38100" dist="25400" dir="5400000" algn="ctr" rotWithShape="0">
                    <a:srgbClr val="6E747A">
                      <a:alpha val="43000"/>
                    </a:srgbClr>
                  </a:outerShdw>
                </a:effectLst>
              </a:rPr>
              <a:t>D</a:t>
            </a:r>
          </a:p>
        </p:txBody>
      </p:sp>
      <p:sp>
        <p:nvSpPr>
          <p:cNvPr id="8" name="矩形 7"/>
          <p:cNvSpPr/>
          <p:nvPr/>
        </p:nvSpPr>
        <p:spPr>
          <a:xfrm>
            <a:off x="7329488" y="3058795"/>
            <a:ext cx="737235" cy="1198880"/>
          </a:xfrm>
          <a:prstGeom prst="rect">
            <a:avLst/>
          </a:prstGeom>
          <a:noFill/>
          <a:ln>
            <a:noFill/>
          </a:ln>
        </p:spPr>
        <p:txBody>
          <a:bodyPr wrap="none" rtlCol="0" anchor="t">
            <a:spAutoFit/>
          </a:bodyPr>
          <a:lstStyle/>
          <a:p>
            <a:pPr algn="ctr"/>
            <a:r>
              <a:rPr lang="en-US" altLang="zh-CN" sz="7200" b="1">
                <a:solidFill>
                  <a:schemeClr val="accent1"/>
                </a:solidFill>
                <a:effectLst>
                  <a:outerShdw blurRad="38100" dist="25400" dir="5400000" algn="ctr" rotWithShape="0">
                    <a:srgbClr val="6E747A">
                      <a:alpha val="43000"/>
                    </a:srgbClr>
                  </a:outerShdw>
                </a:effectLst>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ppt_x"/>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P spid="6" grpId="0"/>
      <p:bldP spid="7" grpId="0"/>
      <p:bldP spid="8"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39065" y="1660525"/>
            <a:ext cx="11670665" cy="1306195"/>
          </a:xfrm>
        </p:spPr>
        <p:txBody>
          <a:bodyPr>
            <a:normAutofit/>
          </a:bodyPr>
          <a:lstStyle/>
          <a:p>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【解析】根据所学知识可知，①②③都属于美洲古老文明；④属于古埃及文明，排除。所以答案选B。</a:t>
            </a:r>
          </a:p>
        </p:txBody>
      </p:sp>
      <p:sp>
        <p:nvSpPr>
          <p:cNvPr id="3" name="内容占位符 2"/>
          <p:cNvSpPr>
            <a:spLocks noGrp="1"/>
          </p:cNvSpPr>
          <p:nvPr>
            <p:ph idx="1"/>
          </p:nvPr>
        </p:nvSpPr>
        <p:spPr>
          <a:xfrm>
            <a:off x="247650" y="205740"/>
            <a:ext cx="11562080" cy="1682115"/>
          </a:xfrm>
        </p:spPr>
        <p:txBody>
          <a:bodyPr>
            <a:normAutofit/>
          </a:bodyPr>
          <a:lstStyle/>
          <a:p>
            <a:pPr marL="0" indent="0">
              <a:buNone/>
            </a:pPr>
            <a:r>
              <a:rPr lang="en-US" altLang="zh-CN" b="1">
                <a:latin typeface="宋体" panose="02010600030101010101" pitchFamily="2" charset="-122"/>
                <a:ea typeface="宋体" panose="02010600030101010101" pitchFamily="2" charset="-122"/>
                <a:cs typeface="宋体" panose="02010600030101010101" pitchFamily="2" charset="-122"/>
              </a:rPr>
              <a:t>6</a:t>
            </a:r>
            <a:r>
              <a:rPr lang="zh-CN" altLang="en-US" b="1">
                <a:latin typeface="宋体" panose="02010600030101010101" pitchFamily="2" charset="-122"/>
                <a:ea typeface="宋体" panose="02010600030101010101" pitchFamily="2" charset="-122"/>
                <a:cs typeface="宋体" panose="02010600030101010101" pitchFamily="2" charset="-122"/>
              </a:rPr>
              <a:t>、属于美洲的古老文明有</a:t>
            </a: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rPr>
              <a:t>①玛雅文化   ②阿兹特克文化   ③印加文化   ④麦罗埃文化</a:t>
            </a:r>
          </a:p>
          <a:p>
            <a:pPr marL="0" indent="0">
              <a:buNone/>
            </a:pPr>
            <a:r>
              <a:rPr lang="zh-CN" altLang="en-US" b="1">
                <a:latin typeface="宋体" panose="02010600030101010101" pitchFamily="2" charset="-122"/>
                <a:ea typeface="宋体" panose="02010600030101010101" pitchFamily="2" charset="-122"/>
                <a:cs typeface="宋体" panose="02010600030101010101" pitchFamily="2" charset="-122"/>
              </a:rPr>
              <a:t>A．①②③④    B．①②③     C．①②      D．②③</a:t>
            </a:r>
          </a:p>
        </p:txBody>
      </p:sp>
      <p:sp>
        <p:nvSpPr>
          <p:cNvPr id="4" name="文本框 3"/>
          <p:cNvSpPr txBox="1"/>
          <p:nvPr/>
        </p:nvSpPr>
        <p:spPr>
          <a:xfrm>
            <a:off x="247650" y="2805430"/>
            <a:ext cx="11562080" cy="1814830"/>
          </a:xfrm>
          <a:prstGeom prst="rect">
            <a:avLst/>
          </a:prstGeom>
          <a:noFill/>
        </p:spPr>
        <p:txBody>
          <a:bodyPr wrap="square" rtlCol="0" anchor="t">
            <a:spAutoFit/>
          </a:bodyPr>
          <a:lstStyle/>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7</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．在古代美洲文明的进程中，玛雅文明曾被誉为“美洲的希腊”。这主要因为玛雅文明</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A．与希腊文明有相同的内容	B．与希腊文明有相似的地位</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C．最早被欧洲希腊人发现	D．与希腊文明一样，以商贸见长</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nvSpPr>
        <p:spPr>
          <a:xfrm>
            <a:off x="10412095" y="298450"/>
            <a:ext cx="643890" cy="1198880"/>
          </a:xfrm>
          <a:prstGeom prst="rect">
            <a:avLst/>
          </a:prstGeom>
          <a:noFill/>
          <a:ln>
            <a:noFill/>
          </a:ln>
        </p:spPr>
        <p:txBody>
          <a:bodyPr wrap="none" rtlCol="0" anchor="t">
            <a:spAutoFit/>
          </a:bodyPr>
          <a:lstStyle/>
          <a:p>
            <a:pPr algn="ctr"/>
            <a:r>
              <a:rPr lang="zh-CN" altLang="en-US" sz="72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B</a:t>
            </a:r>
          </a:p>
        </p:txBody>
      </p:sp>
      <p:sp>
        <p:nvSpPr>
          <p:cNvPr id="6" name="文本框 5"/>
          <p:cNvSpPr txBox="1"/>
          <p:nvPr/>
        </p:nvSpPr>
        <p:spPr>
          <a:xfrm>
            <a:off x="247650" y="4700905"/>
            <a:ext cx="11647805" cy="1568450"/>
          </a:xfrm>
          <a:prstGeom prst="rect">
            <a:avLst/>
          </a:prstGeom>
          <a:noFill/>
        </p:spPr>
        <p:txBody>
          <a:bodyPr wrap="square" rtlCol="0" anchor="t">
            <a:spAutoFit/>
          </a:bodyPr>
          <a:lstStyle/>
          <a:p>
            <a:pPr marL="0" indent="0">
              <a:buNone/>
            </a:pPr>
            <a:r>
              <a:rPr lang="zh-CN" altLang="en-US" sz="24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【解析】在16世纪初西班牙殖民者入侵之前,玛雅人是中美洲的主要居民。他们广泛分布在墨西哥、危地马拉、洪都拉斯和伯利兹。 玛雅人是一个具有悠久历史和灿烂文化的民族。远在公元前1500年,他们的社会发展水平已达到相当的高度,创造出举世闻名的玛雅文明,被后人称誉为“美洲的希腊”，因此选B。</a:t>
            </a:r>
          </a:p>
        </p:txBody>
      </p:sp>
      <p:sp>
        <p:nvSpPr>
          <p:cNvPr id="7" name="矩形 6"/>
          <p:cNvSpPr/>
          <p:nvPr/>
        </p:nvSpPr>
        <p:spPr>
          <a:xfrm>
            <a:off x="10412095" y="3502025"/>
            <a:ext cx="643890" cy="1198880"/>
          </a:xfrm>
          <a:prstGeom prst="rect">
            <a:avLst/>
          </a:prstGeom>
          <a:noFill/>
          <a:ln>
            <a:noFill/>
          </a:ln>
        </p:spPr>
        <p:txBody>
          <a:bodyPr wrap="none" rtlCol="0" anchor="t">
            <a:spAutoFit/>
          </a:bodyPr>
          <a:lstStyle/>
          <a:p>
            <a:pPr algn="ctr"/>
            <a:r>
              <a:rPr lang="zh-CN" altLang="en-US" sz="72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B</a:t>
            </a:r>
          </a:p>
        </p:txBody>
      </p:sp>
      <p:pic>
        <p:nvPicPr>
          <p:cNvPr id="8" name="New picture" hidden="1"/>
          <p:cNvPicPr/>
          <p:nvPr/>
        </p:nvPicPr>
        <p:blipFill>
          <a:blip r:embed="rId2"/>
          <a:stretch>
            <a:fillRect/>
          </a:stretch>
        </p:blipFill>
        <p:spPr>
          <a:xfrm>
            <a:off x="10795000" y="12255500"/>
            <a:ext cx="317500" cy="3302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ppt_x"/>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P spid="5" grpId="0"/>
      <p:bldP spid="6" grpId="0"/>
      <p:bldP spid="7" grpId="0"/>
    </p:bldLst>
  </p:timing>
</p:sld>
</file>

<file path=ppt/tags/tag1.xml><?xml version="1.0" encoding="utf-8"?>
<p:tagLst xmlns:p="http://schemas.openxmlformats.org/presentationml/2006/main">
  <p:tag name="REFSHAPE" val="401481884"/>
</p:tagLst>
</file>

<file path=ppt/tags/tag2.xml><?xml version="1.0" encoding="utf-8"?>
<p:tagLst xmlns:p="http://schemas.openxmlformats.org/presentationml/2006/main">
  <p:tag name="REFSHAPE" val="401481884"/>
</p:tagLst>
</file>

<file path=ppt/tags/tag3.xml><?xml version="1.0" encoding="utf-8"?>
<p:tagLst xmlns:p="http://schemas.openxmlformats.org/presentationml/2006/main">
  <p:tag name="REFSHAPE" val="401481884"/>
</p:tagLst>
</file>

<file path=ppt/tags/tag4.xml><?xml version="1.0" encoding="utf-8"?>
<p:tagLst xmlns:p="http://schemas.openxmlformats.org/presentationml/2006/main">
  <p:tag name="REFSHAPE" val="401481884"/>
</p:tagLst>
</file>

<file path=ppt/tags/tag5.xml><?xml version="1.0" encoding="utf-8"?>
<p:tagLst xmlns:p="http://schemas.openxmlformats.org/presentationml/2006/main">
  <p:tag name="REFSHAPE" val="401481884"/>
</p:tagLst>
</file>

<file path=ppt/tags/tag6.xml><?xml version="1.0" encoding="utf-8"?>
<p:tagLst xmlns:p="http://schemas.openxmlformats.org/presentationml/2006/main">
  <p:tag name="REFSHAPE" val="401482292"/>
</p:tagLst>
</file>

<file path=ppt/tags/tag7.xml><?xml version="1.0" encoding="utf-8"?>
<p:tagLst xmlns:p="http://schemas.openxmlformats.org/presentationml/2006/main">
  <p:tag name="KSO_WM_UNIT_TABLE_BEAUTIFY" val="smartTable{043ccd67-b842-46c6-9123-5103413e0bec}"/>
</p:tagLst>
</file>

<file path=ppt/tags/tag8.xml><?xml version="1.0" encoding="utf-8"?>
<p:tagLst xmlns:p="http://schemas.openxmlformats.org/presentationml/2006/main">
  <p:tag name="KSO_WM_UNIT_TABLE_BEAUTIFY" val="smartTable{043ccd67-b842-46c6-9123-5103413e0bec}"/>
</p:tagLst>
</file>

<file path=ppt/tags/tag9.xml><?xml version="1.0" encoding="utf-8"?>
<p:tagLst xmlns:p="http://schemas.openxmlformats.org/presentationml/2006/main">
  <p:tag name="KSO_WM_UNIT_TABLE_BEAUTIFY" val="smartTable{043ccd67-b842-46c6-9123-5103413e0bec}"/>
</p:tagLst>
</file>

<file path=ppt/tags/tag10.xml><?xml version="1.0" encoding="utf-8"?>
<p:tagLst xmlns:p="http://schemas.openxmlformats.org/presentationml/2006/main">
  <p:tag name="KSO_WM_UNIT_TABLE_BEAUTIFY" val="smartTable{043ccd67-b842-46c6-9123-5103413e0bec}"/>
</p:tagLst>
</file>

<file path=ppt/tags/tag11.xml><?xml version="1.0" encoding="utf-8"?>
<p:tagLst xmlns:p="http://schemas.openxmlformats.org/presentationml/2006/main">
  <p:tag name="KSO_WM_UNIT_TABLE_BEAUTIFY" val="smartTable{13b483fe-8231-4a17-a385-a1ad7f172718}"/>
</p:tagLst>
</file>

<file path=ppt/tags/tag12.xml><?xml version="1.0" encoding="utf-8"?>
<p:tagLst xmlns:p="http://schemas.openxmlformats.org/presentationml/2006/main">
  <p:tag name="KSO_WM_UNIT_PLACING_PICTURE_USER_VIEWPORT" val="{&quot;height&quot;:5475,&quot;width&quot;:12570}"/>
  <p:tag name="REFSHAPE" val="418407964"/>
</p:tagLst>
</file>

<file path=ppt/tags/tag13.xml><?xml version="1.0" encoding="utf-8"?>
<p:tagLst xmlns:p="http://schemas.openxmlformats.org/presentationml/2006/main">
  <p:tag name="KSO_WM_UNIT_TABLE_BEAUTIFY" val="smartTable{34bc3e40-d760-4202-b4c5-da4b0f263902}"/>
</p:tagLst>
</file>

<file path=ppt/tags/tag14.xml><?xml version="1.0" encoding="utf-8"?>
<p:tagLst xmlns:p="http://schemas.openxmlformats.org/presentationml/2006/main">
  <p:tag name="KSO_WM_UNIT_TABLE_BEAUTIFY" val="smartTable{b468e48d-38c6-4d8d-a0a5-aa147975172c}"/>
</p:tagLst>
</file>

<file path=ppt/tags/tag15.xml><?xml version="1.0" encoding="utf-8"?>
<p:tagLst xmlns:p="http://schemas.openxmlformats.org/presentationml/2006/main">
  <p:tag name="KSO_WM_UNIT_PLACING_PICTURE_USER_VIEWPORT" val="{&quot;height&quot;:6356,&quot;width&quot;:5925.3338582677161}"/>
</p:tagLst>
</file>

<file path=ppt/tags/tag16.xml><?xml version="1.0" encoding="utf-8"?>
<p:tagLst xmlns:p="http://schemas.openxmlformats.org/presentationml/2006/main">
  <p:tag name="KSO_WM_UNIT_PLACING_PICTURE_USER_VIEWPORT" val="{&quot;height&quot;:3609.4031496062989,&quot;width&quot;:5517.404724409449}"/>
  <p:tag name="REFSHAPE" val="432899580"/>
</p:tagLst>
</file>

<file path=ppt/tags/tag17.xml><?xml version="1.0" encoding="utf-8"?>
<p:tagLst xmlns:p="http://schemas.openxmlformats.org/presentationml/2006/main">
  <p:tag name="KSO_WM_UNIT_TABLE_BEAUTIFY" val="smartTable{bbed48f8-13a3-4c6b-b23a-ad8126fb926e}"/>
</p:tagLst>
</file>

<file path=ppt/tags/tag18.xml><?xml version="1.0" encoding="utf-8"?>
<p:tagLst xmlns:p="http://schemas.openxmlformats.org/presentationml/2006/main">
  <p:tag name="KSO_WM_UNIT_TABLE_BEAUTIFY" val="smartTable{bbed48f8-13a3-4c6b-b23a-ad8126fb926e}"/>
</p:tagLst>
</file>

<file path=ppt/tags/tag19.xml><?xml version="1.0" encoding="utf-8"?>
<p:tagLst xmlns:p="http://schemas.openxmlformats.org/presentationml/2006/main">
  <p:tag name="KSO_WM_UNIT_TABLE_BEAUTIFY" val="smartTable{bbed48f8-13a3-4c6b-b23a-ad8126fb926e}"/>
</p:tagLst>
</file>

<file path=ppt/tags/tag20.xml><?xml version="1.0" encoding="utf-8"?>
<p:tagLst xmlns:p="http://schemas.openxmlformats.org/presentationml/2006/main">
  <p:tag name="KSO_WM_UNIT_TABLE_BEAUTIFY" val="smartTable{bbed48f8-13a3-4c6b-b23a-ad8126fb926e}"/>
</p:tagLst>
</file>

<file path=ppt/tags/tag21.xml><?xml version="1.0" encoding="utf-8"?>
<p:tagLst xmlns:p="http://schemas.openxmlformats.org/presentationml/2006/main">
  <p:tag name="KSO_WM_UNIT_TABLE_BEAUTIFY" val="smartTable{bbed48f8-13a3-4c6b-b23a-ad8126fb926e}"/>
</p:tagLst>
</file>

<file path=ppt/tags/tag22.xml><?xml version="1.0" encoding="utf-8"?>
<p:tagLst xmlns:p="http://schemas.openxmlformats.org/presentationml/2006/main">
  <p:tag name="KSO_WM_UNIT_TABLE_BEAUTIFY" val="smartTable{bbed48f8-13a3-4c6b-b23a-ad8126fb926e}"/>
</p:tagLst>
</file>

<file path=ppt/tags/tag23.xml><?xml version="1.0" encoding="utf-8"?>
<p:tagLst xmlns:p="http://schemas.openxmlformats.org/presentationml/2006/main">
  <p:tag name="KSO_WM_UNIT_TABLE_BEAUTIFY" val="smartTable{5f318bcc-388a-42f5-85f0-526ccfc9396c}"/>
</p:tagLst>
</file>

<file path=ppt/tags/tag2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3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226</Paragraphs>
  <Slides>43</Slides>
  <Notes>1</Notes>
  <TotalTime>2</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43</vt:i4>
      </vt:variant>
    </vt:vector>
  </HeadingPairs>
  <TitlesOfParts>
    <vt:vector baseType="lpstr" size="54">
      <vt:lpstr>Arial</vt:lpstr>
      <vt:lpstr>Calibri Light</vt:lpstr>
      <vt:lpstr>Calibri</vt:lpstr>
      <vt:lpstr>华文新魏</vt:lpstr>
      <vt:lpstr>宋体</vt:lpstr>
      <vt:lpstr>微软雅黑</vt:lpstr>
      <vt:lpstr>Times New Roman</vt:lpstr>
      <vt:lpstr>MingLiU</vt:lpstr>
      <vt:lpstr>黑体</vt:lpstr>
      <vt:lpstr>华文楷体</vt:lpstr>
      <vt:lpstr>Office 主题</vt:lpstr>
      <vt:lpstr>第5课  古代非洲与美洲</vt:lpstr>
      <vt:lpstr>一、古代非洲文明的概述</vt:lpstr>
      <vt:lpstr>二、主要文明—东非</vt:lpstr>
      <vt:lpstr>PowerPoint Presentation</vt:lpstr>
      <vt:lpstr>基督教作家马尼：“中国、罗马、波斯、阿克苏姆，是3世纪时世界四大强国。”</vt:lpstr>
      <vt:lpstr>阅读材料，填写表格（包括区域、国家、时间、国家形态、社会特征）</vt:lpstr>
      <vt:lpstr>PowerPoint Presentation</vt:lpstr>
      <vt:lpstr>PowerPoint Presentation</vt:lpstr>
      <vt:lpstr>结合所学知识和材料思考：东非和西非国家各有哪些主要特点？</vt:lpstr>
      <vt:lpstr>阅读材料，填写表格</vt:lpstr>
      <vt:lpstr>PowerPoint Presentation</vt:lpstr>
      <vt:lpstr>历史纵横</vt:lpstr>
      <vt:lpstr>PowerPoint Presentation</vt:lpstr>
      <vt:lpstr>    非洲传统文明是丰富多彩、斑驳陆离的。有人认为非洲文明是开放的，阅读材料并结合所学，举例说明外部联系和内部关系。</vt:lpstr>
      <vt:lpstr>有人认为非洲文明是封闭的、与世隔绝的。阅读材料，分析地理环境对非洲历史的影响。</vt:lpstr>
      <vt:lpstr>PowerPoint Presentation</vt:lpstr>
      <vt:lpstr>PowerPoint Presentation</vt:lpstr>
      <vt:lpstr>一、古代美洲文明概述</vt:lpstr>
      <vt:lpstr>古代非洲与美洲文明</vt:lpstr>
      <vt:lpstr>PowerPoint Presentation</vt:lpstr>
      <vt:lpstr>PowerPoint Presentation</vt:lpstr>
      <vt:lpstr>PowerPoint Presentation</vt:lpstr>
      <vt:lpstr>阅读材料，完成表格</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造成桑海帝国与印加帝国经济上侧重点存在显著差异的原因是什么？结合两个国家各自的地理环境特点加以分析。</vt:lpstr>
      <vt:lpstr>PowerPoint Presentation</vt:lpstr>
      <vt:lpstr>探究：非洲和美洲的文明大都在16世纪消亡的原因</vt:lpstr>
      <vt:lpstr>PowerPoint Presentation</vt:lpstr>
      <vt:lpstr>本课主干知识</vt:lpstr>
      <vt:lpstr>课堂练习</vt:lpstr>
      <vt:lpstr>PowerPoint Presentation</vt:lpstr>
      <vt:lpstr>【解析】结合所学知识可知，印第安人培植的植物有马铃薯、玉米、番茄、向日葵和花生等，故D正确，水稻与小麦不是由印第安人培植的，故排除ABC。</vt:lpstr>
      <vt:lpstr>【解析】根据所学知识可知，①②③都属于美洲古老文明；④属于古埃及文明，排除。所以答案选B。</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509</cp:revision>
  <dcterms:created xsi:type="dcterms:W3CDTF">2019-10-27T07:23:00Z</dcterms:created>
  <dcterms:modified xsi:type="dcterms:W3CDTF">2020-07-06T02:03:11Z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2052-11.1.0.9440</vt:lpwstr>
  </property>
</Properties>
</file>