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304" r:id="rId3"/>
    <p:sldId id="610" r:id="rId4"/>
    <p:sldId id="611" r:id="rId5"/>
    <p:sldId id="612" r:id="rId6"/>
    <p:sldId id="631" r:id="rId7"/>
    <p:sldId id="613" r:id="rId8"/>
    <p:sldId id="615" r:id="rId9"/>
    <p:sldId id="616" r:id="rId10"/>
    <p:sldId id="617" r:id="rId11"/>
    <p:sldId id="637" r:id="rId12"/>
    <p:sldId id="618" r:id="rId13"/>
    <p:sldId id="619" r:id="rId14"/>
    <p:sldId id="633" r:id="rId15"/>
    <p:sldId id="620" r:id="rId16"/>
    <p:sldId id="621" r:id="rId17"/>
    <p:sldId id="622" r:id="rId18"/>
    <p:sldId id="634" r:id="rId19"/>
    <p:sldId id="635" r:id="rId20"/>
    <p:sldId id="636" r:id="rId21"/>
    <p:sldId id="576" r:id="rId22"/>
    <p:sldId id="358" r:id="rId2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35" autoAdjust="0"/>
    <p:restoredTop sz="94660"/>
  </p:normalViewPr>
  <p:slideViewPr>
    <p:cSldViewPr>
      <p:cViewPr varScale="1">
        <p:scale>
          <a:sx n="87" d="100"/>
          <a:sy n="87" d="100"/>
        </p:scale>
        <p:origin x="-96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notesMaster" Target="notesMasters/notesMaster1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E7061-6DE1-4F77-A46B-9A47C88B57D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8AA16-E786-4C50-8862-7C79E162523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GI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0034" y="1714488"/>
            <a:ext cx="74558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第</a:t>
            </a:r>
            <a:r>
              <a:rPr lang="en-US" altLang="zh-CN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19</a:t>
            </a:r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课</a:t>
            </a:r>
            <a:endParaRPr lang="en-US" altLang="zh-CN" sz="5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ea"/>
            </a:endParaRPr>
          </a:p>
          <a:p>
            <a:pPr algn="ctr"/>
            <a:endParaRPr lang="en-US" altLang="zh-CN" sz="5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七七事变与全民族抗战</a:t>
            </a:r>
            <a:endParaRPr lang="en-US" altLang="zh-CN" sz="5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论持久战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714356"/>
            <a:ext cx="3571868" cy="402218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643306" y="642918"/>
            <a:ext cx="52863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   </a:t>
            </a:r>
            <a:r>
              <a:rPr lang="en-US" altLang="zh-CN" sz="2800" b="1" dirty="0" smtClean="0">
                <a:latin typeface="+mn-ea"/>
              </a:rPr>
              <a:t>《</a:t>
            </a:r>
            <a:r>
              <a:rPr lang="zh-CN" altLang="en-US" sz="2800" b="1" dirty="0" smtClean="0">
                <a:latin typeface="+mn-ea"/>
              </a:rPr>
              <a:t>论持久战</a:t>
            </a:r>
            <a:r>
              <a:rPr lang="en-US" altLang="zh-CN" sz="2800" b="1" dirty="0" smtClean="0">
                <a:latin typeface="+mn-ea"/>
              </a:rPr>
              <a:t>》</a:t>
            </a:r>
            <a:r>
              <a:rPr lang="zh-CN" altLang="en-US" sz="2800" b="1" dirty="0" smtClean="0">
                <a:latin typeface="+mn-ea"/>
              </a:rPr>
              <a:t>是毛泽东于</a:t>
            </a:r>
            <a:r>
              <a:rPr lang="en-US" altLang="zh-CN" sz="2800" b="1" dirty="0" smtClean="0">
                <a:latin typeface="+mn-ea"/>
              </a:rPr>
              <a:t>1938</a:t>
            </a:r>
            <a:r>
              <a:rPr lang="zh-CN" altLang="en-US" sz="2800" b="1" dirty="0" smtClean="0">
                <a:latin typeface="+mn-ea"/>
              </a:rPr>
              <a:t>年在延安抗日战争研究会上的演讲稿，是关于中国抗日战争方针的军事著作。毛泽东在总结抗日战争初期经验的基础上，针对中国国民党内一部分人的“中国必亡论”和 “中国速胜论”，以及中国共产党内一部分人轻视游击战的倾向，系统地阐述了中国实行持久战以获得对日胜利的战略。毛泽东写这篇演讲稿之前发生了什么？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14290"/>
            <a:ext cx="7429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一、七七事变</a:t>
            </a:r>
            <a:endParaRPr lang="zh-CN" altLang="en-US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85786" y="1142984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1.</a:t>
            </a:r>
            <a:r>
              <a:rPr lang="zh-CN" altLang="en-US" sz="2800" b="1" dirty="0" smtClean="0">
                <a:latin typeface="+mn-ea"/>
              </a:rPr>
              <a:t>七七事变日本找到的借口是什么？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472" y="1714488"/>
            <a:ext cx="82868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    1937</a:t>
            </a:r>
            <a:r>
              <a:rPr lang="zh-CN" altLang="en-US" sz="2800" b="1" dirty="0" smtClean="0">
                <a:latin typeface="+mn-ea"/>
              </a:rPr>
              <a:t>年</a:t>
            </a:r>
            <a:r>
              <a:rPr lang="en-US" altLang="zh-CN" sz="2800" b="1" dirty="0" smtClean="0">
                <a:latin typeface="+mn-ea"/>
              </a:rPr>
              <a:t>7</a:t>
            </a:r>
            <a:r>
              <a:rPr lang="zh-CN" altLang="en-US" sz="2800" b="1" dirty="0" smtClean="0">
                <a:latin typeface="+mn-ea"/>
              </a:rPr>
              <a:t>月</a:t>
            </a:r>
            <a:r>
              <a:rPr lang="en-US" altLang="zh-CN" sz="2800" b="1" dirty="0" smtClean="0">
                <a:latin typeface="+mn-ea"/>
              </a:rPr>
              <a:t>7</a:t>
            </a:r>
            <a:r>
              <a:rPr lang="zh-CN" altLang="en-US" sz="2800" b="1" dirty="0" smtClean="0">
                <a:latin typeface="+mn-ea"/>
              </a:rPr>
              <a:t>日，日军借口一名士兵失踪，要求 进入宛平城搜查，遭到中国守军的拒绝，早有准备的日军炮轰我军阵地。驻卢沟桥和宛平城的中国守军奋起抵抗，七七事变爆发。</a:t>
            </a:r>
            <a:endParaRPr lang="zh-CN" altLang="en-US" sz="2800" b="1" dirty="0">
              <a:latin typeface="+mn-ea"/>
            </a:endParaRPr>
          </a:p>
        </p:txBody>
      </p:sp>
      <p:pic>
        <p:nvPicPr>
          <p:cNvPr id="5" name="图片 4" descr="七七事变1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3500438"/>
            <a:ext cx="9144000" cy="33575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七七事变2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4762500" cy="3724275"/>
          </a:xfrm>
          <a:prstGeom prst="rect">
            <a:avLst/>
          </a:prstGeom>
        </p:spPr>
      </p:pic>
      <p:pic>
        <p:nvPicPr>
          <p:cNvPr id="3" name="图片 2" descr="七七事变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43966" y="3714753"/>
            <a:ext cx="4800034" cy="314324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715008" y="1571612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勿忘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28794" y="4643446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国耻</a:t>
            </a:r>
            <a:endParaRPr lang="zh-CN" altLang="en-US" sz="54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佟麟阁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714480" y="571480"/>
            <a:ext cx="5286412" cy="57864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00958" y="4714884"/>
            <a:ext cx="553998" cy="128588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佟麟阁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1604" y="1357298"/>
            <a:ext cx="55721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2.</a:t>
            </a:r>
            <a:r>
              <a:rPr lang="zh-CN" altLang="en-US" sz="2800" b="1" dirty="0" smtClean="0">
                <a:latin typeface="+mn-ea"/>
              </a:rPr>
              <a:t>七七事变最终的结局如何？对中国抗战有什么影响？</a:t>
            </a:r>
            <a:endParaRPr lang="zh-CN" altLang="en-US" sz="2800" b="1" dirty="0">
              <a:latin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91680" y="2636912"/>
            <a:ext cx="5857916" cy="1237600"/>
            <a:chOff x="1691680" y="2636912"/>
            <a:chExt cx="5857916" cy="1237600"/>
          </a:xfrm>
        </p:grpSpPr>
        <p:sp>
          <p:nvSpPr>
            <p:cNvPr id="3" name="TextBox 2"/>
            <p:cNvSpPr txBox="1"/>
            <p:nvPr/>
          </p:nvSpPr>
          <p:spPr>
            <a:xfrm>
              <a:off x="1691680" y="2636912"/>
              <a:ext cx="58579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+mn-ea"/>
                </a:rPr>
                <a:t>到</a:t>
              </a:r>
              <a:r>
                <a:rPr lang="en-US" altLang="zh-CN" sz="2800" b="1" dirty="0" smtClean="0">
                  <a:latin typeface="+mn-ea"/>
                </a:rPr>
                <a:t>7</a:t>
              </a:r>
              <a:r>
                <a:rPr lang="zh-CN" altLang="en-US" sz="2800" b="1" dirty="0" smtClean="0">
                  <a:latin typeface="+mn-ea"/>
                </a:rPr>
                <a:t>月底，北平和天津沦陷。</a:t>
              </a:r>
              <a:endParaRPr lang="zh-CN" altLang="en-US" sz="2800" b="1" dirty="0">
                <a:latin typeface="+mn-ea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691680" y="3351292"/>
              <a:ext cx="58579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/>
                <a:t>七七事变是日本全面侵华的开始。</a:t>
              </a:r>
              <a:endParaRPr lang="zh-CN" altLang="en-US" sz="2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v-15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0" y="4500570"/>
            <a:ext cx="2173852" cy="2357430"/>
          </a:xfrm>
          <a:prstGeom prst="rect">
            <a:avLst/>
          </a:prstGeom>
        </p:spPr>
      </p:pic>
      <p:sp>
        <p:nvSpPr>
          <p:cNvPr id="3" name="云形标注 2"/>
          <p:cNvSpPr/>
          <p:nvPr/>
        </p:nvSpPr>
        <p:spPr>
          <a:xfrm>
            <a:off x="2195736" y="1412776"/>
            <a:ext cx="6072230" cy="2143140"/>
          </a:xfrm>
          <a:prstGeom prst="cloudCallout">
            <a:avLst>
              <a:gd name="adj1" fmla="val -52313"/>
              <a:gd name="adj2" fmla="val 13631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203848" y="2132856"/>
            <a:ext cx="392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1.</a:t>
            </a:r>
            <a:r>
              <a:rPr lang="zh-CN" altLang="en-US" sz="2800" b="1" dirty="0" smtClean="0">
                <a:latin typeface="+mn-ea"/>
              </a:rPr>
              <a:t>合作的背景是什么？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1802" y="4214818"/>
            <a:ext cx="4643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         日本占领北平、天津后，紧接着就是要占领整个中国。</a:t>
            </a:r>
            <a:endParaRPr lang="zh-CN" alt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214290"/>
            <a:ext cx="7429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二、第二次国共合作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28596" y="285728"/>
            <a:ext cx="8429684" cy="2530262"/>
            <a:chOff x="428596" y="285728"/>
            <a:chExt cx="8429684" cy="2530262"/>
          </a:xfrm>
        </p:grpSpPr>
        <p:sp>
          <p:nvSpPr>
            <p:cNvPr id="2" name="TextBox 1"/>
            <p:cNvSpPr txBox="1"/>
            <p:nvPr/>
          </p:nvSpPr>
          <p:spPr>
            <a:xfrm>
              <a:off x="428596" y="285728"/>
              <a:ext cx="84296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/>
                <a:t>       </a:t>
              </a:r>
              <a:r>
                <a:rPr lang="en-US" altLang="zh-CN" sz="2800" b="1" dirty="0" smtClean="0">
                  <a:latin typeface="+mn-ea"/>
                </a:rPr>
                <a:t>2.</a:t>
              </a:r>
              <a:r>
                <a:rPr lang="zh-CN" altLang="en-US" sz="2800" b="1" dirty="0" smtClean="0">
                  <a:latin typeface="+mn-ea"/>
                </a:rPr>
                <a:t>第二次国共合作对军队的改编</a:t>
              </a:r>
              <a:endParaRPr lang="zh-CN" altLang="en-US" sz="2800" b="1" dirty="0">
                <a:latin typeface="+mn-ea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642910" y="1000108"/>
              <a:ext cx="7929618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/>
                <a:t>         </a:t>
              </a:r>
              <a:r>
                <a:rPr lang="zh-CN" altLang="en-US" sz="2800" b="1" dirty="0" smtClean="0"/>
                <a:t>中国工农红军主力改编为国民革命军第八路军，朱德任总指挥，彭德怀任副总指挥；红军长征后留在南方八省的游击队改编为国民革命军新编第四军，叶挺任军长。</a:t>
              </a:r>
              <a:endParaRPr lang="zh-CN" altLang="en-US" sz="2800" b="1" dirty="0"/>
            </a:p>
          </p:txBody>
        </p:sp>
      </p:grpSp>
      <p:pic>
        <p:nvPicPr>
          <p:cNvPr id="4" name="图片 3" descr="八路军新四军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85720" y="3071810"/>
            <a:ext cx="4286250" cy="3571900"/>
          </a:xfrm>
          <a:prstGeom prst="rect">
            <a:avLst/>
          </a:prstGeom>
        </p:spPr>
      </p:pic>
      <p:pic>
        <p:nvPicPr>
          <p:cNvPr id="5" name="图片 4" descr="叶挺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7884" y="2928934"/>
            <a:ext cx="2857500" cy="37052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57818" y="5715016"/>
            <a:ext cx="553998" cy="857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dirty="0" smtClean="0">
                <a:latin typeface="+mn-ea"/>
              </a:rPr>
              <a:t>叶挺</a:t>
            </a:r>
            <a:endParaRPr lang="zh-CN" altLang="en-US" sz="2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0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65848" y="0"/>
            <a:ext cx="8778152" cy="65761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71600" y="1124744"/>
            <a:ext cx="842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</a:t>
            </a:r>
            <a:r>
              <a:rPr lang="en-US" altLang="zh-CN" sz="2800" b="1" dirty="0" smtClean="0">
                <a:latin typeface="+mn-ea"/>
              </a:rPr>
              <a:t>3.</a:t>
            </a:r>
            <a:r>
              <a:rPr lang="zh-CN" altLang="en-US" sz="2800" b="1" dirty="0" smtClean="0">
                <a:latin typeface="+mn-ea"/>
              </a:rPr>
              <a:t>第二次国共合作建立的标志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5656" y="1857364"/>
            <a:ext cx="56166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   </a:t>
            </a:r>
            <a:r>
              <a:rPr lang="en-US" altLang="zh-CN" sz="2800" b="1" dirty="0" smtClean="0">
                <a:latin typeface="+mn-ea"/>
              </a:rPr>
              <a:t>1937</a:t>
            </a:r>
            <a:r>
              <a:rPr lang="zh-CN" altLang="en-US" sz="2800" b="1" dirty="0" smtClean="0">
                <a:latin typeface="+mn-ea"/>
              </a:rPr>
              <a:t>年</a:t>
            </a:r>
            <a:r>
              <a:rPr lang="en-US" altLang="zh-CN" sz="2800" b="1" dirty="0" smtClean="0">
                <a:latin typeface="+mn-ea"/>
              </a:rPr>
              <a:t>9</a:t>
            </a:r>
            <a:r>
              <a:rPr lang="zh-CN" altLang="en-US" sz="2800" b="1" dirty="0" smtClean="0">
                <a:latin typeface="+mn-ea"/>
              </a:rPr>
              <a:t>月，国民党中央通讯社公开发表了中共中央提交的国共合作宣言，蒋介石也发表谈话，承认中国共产党的合法地位。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0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65848" y="0"/>
            <a:ext cx="8778152" cy="65761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71600" y="1124744"/>
            <a:ext cx="842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 </a:t>
            </a:r>
            <a:r>
              <a:rPr lang="en-US" altLang="zh-CN" sz="2800" b="1" dirty="0" smtClean="0">
                <a:latin typeface="+mn-ea"/>
              </a:rPr>
              <a:t>4.</a:t>
            </a:r>
            <a:r>
              <a:rPr lang="zh-CN" altLang="en-US" sz="2800" b="1" dirty="0" smtClean="0">
                <a:latin typeface="+mn-ea"/>
              </a:rPr>
              <a:t>第二次国共合作的影响是什么？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5656" y="2060848"/>
            <a:ext cx="57606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   </a:t>
            </a:r>
            <a:r>
              <a:rPr lang="zh-CN" altLang="en-US" sz="2800" b="1" dirty="0" smtClean="0"/>
              <a:t>以国共为主导的 抗日民族统一战线正式建立，国共团结御侮、全民族抗战的局面开始形成。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14290"/>
            <a:ext cx="7429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三、淞沪会战</a:t>
            </a:r>
            <a:endParaRPr lang="zh-CN" altLang="en-US" sz="3600" b="1" dirty="0"/>
          </a:p>
        </p:txBody>
      </p:sp>
      <p:pic>
        <p:nvPicPr>
          <p:cNvPr id="3" name="图片 2" descr="淞沪会战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1000108"/>
            <a:ext cx="9144000" cy="5643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714356"/>
            <a:ext cx="7858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1.</a:t>
            </a:r>
            <a:r>
              <a:rPr lang="zh-CN" altLang="en-US" sz="2800" b="1" dirty="0" smtClean="0">
                <a:latin typeface="+mn-ea"/>
              </a:rPr>
              <a:t>淞沪会战开始的时间、主要过程、结果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428736"/>
            <a:ext cx="72866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    1937</a:t>
            </a:r>
            <a:r>
              <a:rPr lang="zh-CN" altLang="en-US" sz="2800" b="1" dirty="0" smtClean="0">
                <a:latin typeface="+mn-ea"/>
              </a:rPr>
              <a:t>年</a:t>
            </a:r>
            <a:r>
              <a:rPr lang="en-US" altLang="zh-CN" sz="2800" b="1" dirty="0" smtClean="0">
                <a:latin typeface="+mn-ea"/>
              </a:rPr>
              <a:t>8</a:t>
            </a:r>
            <a:r>
              <a:rPr lang="zh-CN" altLang="en-US" sz="2800" b="1" dirty="0" smtClean="0">
                <a:latin typeface="+mn-ea"/>
              </a:rPr>
              <a:t>月</a:t>
            </a:r>
            <a:r>
              <a:rPr lang="en-US" altLang="zh-CN" sz="2800" b="1" dirty="0" smtClean="0">
                <a:latin typeface="+mn-ea"/>
              </a:rPr>
              <a:t>13</a:t>
            </a:r>
            <a:r>
              <a:rPr lang="zh-CN" altLang="en-US" sz="2800" b="1" dirty="0" smtClean="0">
                <a:latin typeface="+mn-ea"/>
              </a:rPr>
              <a:t>日，日军借口一名军官带兵在上海虹桥机场被中国守军击毙，挑起事端，中国军队奋起还击。姚子青率部守卫宝山，壮烈牺牲。谢晋元率部坚守四行仓库后奉命撤出。</a:t>
            </a:r>
            <a:r>
              <a:rPr lang="en-US" altLang="zh-CN" sz="2800" b="1" dirty="0" smtClean="0">
                <a:latin typeface="+mn-ea"/>
              </a:rPr>
              <a:t>1937</a:t>
            </a:r>
            <a:r>
              <a:rPr lang="zh-CN" altLang="en-US" sz="2800" b="1" dirty="0" smtClean="0">
                <a:latin typeface="+mn-ea"/>
              </a:rPr>
              <a:t>年</a:t>
            </a:r>
            <a:r>
              <a:rPr lang="en-US" altLang="zh-CN" sz="2800" b="1" dirty="0" smtClean="0">
                <a:latin typeface="+mn-ea"/>
              </a:rPr>
              <a:t>11</a:t>
            </a:r>
            <a:r>
              <a:rPr lang="zh-CN" altLang="en-US" sz="2800" b="1" dirty="0" smtClean="0">
                <a:latin typeface="+mn-ea"/>
              </a:rPr>
              <a:t>月，上海失陷。</a:t>
            </a:r>
            <a:endParaRPr lang="zh-CN" altLang="en-US" sz="2800" b="1" dirty="0">
              <a:latin typeface="+mn-ea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14348" y="3714752"/>
            <a:ext cx="5563778" cy="3143248"/>
            <a:chOff x="714348" y="3714752"/>
            <a:chExt cx="5563778" cy="3143248"/>
          </a:xfrm>
        </p:grpSpPr>
        <p:pic>
          <p:nvPicPr>
            <p:cNvPr id="4" name="图片 3" descr="姚子青.jpg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714348" y="3714752"/>
              <a:ext cx="2509840" cy="314324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3446499" y="5572140"/>
              <a:ext cx="553998" cy="107157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dirty="0" smtClean="0">
                  <a:latin typeface="+mn-ea"/>
                </a:rPr>
                <a:t>姚子青</a:t>
              </a:r>
              <a:endParaRPr lang="zh-CN" altLang="en-US" sz="2400" b="1" dirty="0">
                <a:latin typeface="+mn-ea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724128" y="5589240"/>
              <a:ext cx="553998" cy="107157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dirty="0" smtClean="0">
                  <a:latin typeface="+mn-ea"/>
                </a:rPr>
                <a:t>谢晋元</a:t>
              </a:r>
              <a:endParaRPr lang="zh-CN" altLang="en-US" sz="2400" b="1" dirty="0">
                <a:latin typeface="+mn-ea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17474" y="3645024"/>
            <a:ext cx="2726526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857232"/>
            <a:ext cx="7858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2.</a:t>
            </a:r>
            <a:r>
              <a:rPr lang="zh-CN" altLang="en-US" sz="2800" b="1" dirty="0" smtClean="0">
                <a:latin typeface="+mn-ea"/>
              </a:rPr>
              <a:t>淞沪会战的影响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1560" y="1758253"/>
            <a:ext cx="78488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    淞沪会战持续</a:t>
            </a:r>
            <a:r>
              <a:rPr lang="en-US" altLang="zh-CN" sz="2800" b="1" dirty="0" smtClean="0">
                <a:latin typeface="+mn-ea"/>
              </a:rPr>
              <a:t>3</a:t>
            </a:r>
            <a:r>
              <a:rPr lang="zh-CN" altLang="en-US" sz="2800" b="1" dirty="0" smtClean="0">
                <a:latin typeface="+mn-ea"/>
              </a:rPr>
              <a:t>个月，毙伤日军</a:t>
            </a:r>
            <a:r>
              <a:rPr lang="en-US" altLang="zh-CN" sz="2800" b="1" dirty="0" smtClean="0">
                <a:latin typeface="+mn-ea"/>
              </a:rPr>
              <a:t>4</a:t>
            </a:r>
            <a:r>
              <a:rPr lang="zh-CN" altLang="en-US" sz="2800" b="1" dirty="0" smtClean="0">
                <a:latin typeface="+mn-ea"/>
              </a:rPr>
              <a:t>万多人，打破了日本</a:t>
            </a:r>
            <a:r>
              <a:rPr lang="en-US" altLang="zh-CN" sz="2800" b="1" dirty="0" smtClean="0">
                <a:latin typeface="+mn-ea"/>
              </a:rPr>
              <a:t>3</a:t>
            </a:r>
            <a:r>
              <a:rPr lang="zh-CN" altLang="en-US" sz="2800" b="1" dirty="0" smtClean="0">
                <a:latin typeface="+mn-ea"/>
              </a:rPr>
              <a:t>个月灭亡中国的迷梦，激发了全国人民的斗志。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14290"/>
            <a:ext cx="7429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四、南京大屠杀</a:t>
            </a:r>
            <a:endParaRPr lang="zh-CN" altLang="en-US" sz="3600" b="1" dirty="0"/>
          </a:p>
        </p:txBody>
      </p:sp>
      <p:pic>
        <p:nvPicPr>
          <p:cNvPr id="3" name="图片 2" descr="南京大屠杀1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14282" y="1071546"/>
            <a:ext cx="8929718" cy="5786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69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704601" y="214290"/>
            <a:ext cx="8439399" cy="632955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71604" y="1142984"/>
            <a:ext cx="64294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1.</a:t>
            </a:r>
            <a:r>
              <a:rPr lang="zh-CN" altLang="en-US" sz="2800" b="1" dirty="0" smtClean="0">
                <a:latin typeface="+mn-ea"/>
              </a:rPr>
              <a:t>在日本攻陷南京后，中国国民政府的都城有什么变化？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00166" y="2428868"/>
            <a:ext cx="6286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       日军攻陷南京。国民政府迁往重庆，把重庆作为战时的陪都。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2656"/>
            <a:ext cx="8358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   </a:t>
            </a:r>
            <a:r>
              <a:rPr lang="en-US" altLang="zh-CN" sz="2800" b="1" dirty="0" smtClean="0">
                <a:latin typeface="+mn-ea"/>
              </a:rPr>
              <a:t>2.</a:t>
            </a:r>
            <a:r>
              <a:rPr lang="zh-CN" altLang="en-US" sz="2800" b="1" dirty="0" smtClean="0">
                <a:latin typeface="+mn-ea"/>
              </a:rPr>
              <a:t> 日军在南京的主要暴行</a:t>
            </a:r>
            <a:endParaRPr lang="zh-CN" altLang="en-US" sz="2800" b="1" dirty="0">
              <a:latin typeface="+mn-ea"/>
            </a:endParaRPr>
          </a:p>
        </p:txBody>
      </p:sp>
      <p:pic>
        <p:nvPicPr>
          <p:cNvPr id="3" name="图片 2" descr="南京大屠杀2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57158" y="1000108"/>
            <a:ext cx="8286807" cy="56436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南京大屠杀3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9144000" cy="6715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南京大屠杀4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142852"/>
            <a:ext cx="9144000" cy="65008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54" y="571480"/>
            <a:ext cx="8358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  </a:t>
            </a:r>
            <a:r>
              <a:rPr lang="en-US" altLang="zh-CN" sz="2800" b="1" dirty="0" smtClean="0">
                <a:latin typeface="+mn-ea"/>
              </a:rPr>
              <a:t>3.</a:t>
            </a:r>
            <a:r>
              <a:rPr lang="zh-CN" altLang="en-US" sz="2800" b="1" dirty="0" smtClean="0">
                <a:latin typeface="+mn-ea"/>
              </a:rPr>
              <a:t> 对南京大屠杀的认识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4" y="1196752"/>
            <a:ext cx="63133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        南京大屠杀是人类历史上罕见的暴行，显示了日本军国主义凶恶残暴的侵略本质。</a:t>
            </a:r>
            <a:endParaRPr lang="zh-CN" altLang="en-US" sz="2800" b="1" dirty="0"/>
          </a:p>
        </p:txBody>
      </p:sp>
      <p:pic>
        <p:nvPicPr>
          <p:cNvPr id="6" name="图片 5" descr="南京大屠杀5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85720" y="2714620"/>
            <a:ext cx="8358246" cy="4143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v-15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7358082" y="4714884"/>
            <a:ext cx="1785918" cy="2143116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357158" y="260648"/>
            <a:ext cx="7500990" cy="6061735"/>
            <a:chOff x="357158" y="260648"/>
            <a:chExt cx="7500990" cy="6061735"/>
          </a:xfrm>
        </p:grpSpPr>
        <p:sp>
          <p:nvSpPr>
            <p:cNvPr id="3" name="矩形 2"/>
            <p:cNvSpPr/>
            <p:nvPr/>
          </p:nvSpPr>
          <p:spPr>
            <a:xfrm>
              <a:off x="395536" y="260648"/>
              <a:ext cx="1574470" cy="64633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36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小结：</a:t>
              </a:r>
              <a:endParaRPr lang="zh-CN" alt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57158" y="1428736"/>
              <a:ext cx="7500990" cy="48936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>
                  <a:latin typeface="+mn-ea"/>
                </a:rPr>
                <a:t>    </a:t>
              </a:r>
              <a:r>
                <a:rPr lang="zh-CN" altLang="en-US" sz="2800" b="1" dirty="0" smtClean="0">
                  <a:latin typeface="+mn-ea"/>
                </a:rPr>
                <a:t>一个开始：七七事变标志着中国全民族抗战的开始。</a:t>
              </a:r>
              <a:endParaRPr lang="en-US" altLang="zh-CN" sz="2800" b="1" dirty="0" smtClean="0">
                <a:latin typeface="+mn-ea"/>
              </a:endParaRPr>
            </a:p>
            <a:p>
              <a:r>
                <a:rPr lang="en-US" altLang="zh-CN" sz="2800" b="1" dirty="0" smtClean="0">
                  <a:latin typeface="+mn-ea"/>
                </a:rPr>
                <a:t>    </a:t>
              </a:r>
              <a:r>
                <a:rPr lang="zh-CN" altLang="en-US" sz="2800" b="1" dirty="0" smtClean="0">
                  <a:latin typeface="+mn-ea"/>
                </a:rPr>
                <a:t>一个建立：</a:t>
              </a:r>
              <a:r>
                <a:rPr lang="en-US" altLang="zh-CN" sz="2800" b="1" dirty="0" smtClean="0">
                  <a:latin typeface="+mn-ea"/>
                </a:rPr>
                <a:t>1937</a:t>
              </a:r>
              <a:r>
                <a:rPr lang="zh-CN" altLang="en-US" sz="2800" b="1" dirty="0" smtClean="0">
                  <a:latin typeface="+mn-ea"/>
                </a:rPr>
                <a:t>年</a:t>
              </a:r>
              <a:r>
                <a:rPr lang="en-US" altLang="zh-CN" sz="2800" b="1" dirty="0" smtClean="0">
                  <a:latin typeface="+mn-ea"/>
                </a:rPr>
                <a:t>9</a:t>
              </a:r>
              <a:r>
                <a:rPr lang="zh-CN" altLang="en-US" sz="2800" b="1" dirty="0" smtClean="0">
                  <a:latin typeface="+mn-ea"/>
                </a:rPr>
                <a:t>月，国民党中央通讯社公开发表了中共中央提交的国共合作宣言，蒋介石也发表谈话。抗日民族统一战线正式建立。</a:t>
              </a:r>
              <a:endParaRPr lang="en-US" altLang="zh-CN" sz="2800" b="1" dirty="0" smtClean="0">
                <a:latin typeface="+mn-ea"/>
              </a:endParaRPr>
            </a:p>
            <a:p>
              <a:r>
                <a:rPr lang="en-US" altLang="zh-CN" sz="2800" b="1" dirty="0" smtClean="0">
                  <a:latin typeface="+mn-ea"/>
                </a:rPr>
                <a:t>    </a:t>
              </a:r>
              <a:r>
                <a:rPr lang="zh-CN" altLang="en-US" sz="2800" b="1" dirty="0" smtClean="0">
                  <a:latin typeface="+mn-ea"/>
                </a:rPr>
                <a:t>一个打破：打破了日本</a:t>
              </a:r>
              <a:r>
                <a:rPr lang="en-US" altLang="zh-CN" sz="2800" b="1" dirty="0" smtClean="0">
                  <a:latin typeface="+mn-ea"/>
                </a:rPr>
                <a:t>3</a:t>
              </a:r>
              <a:r>
                <a:rPr lang="zh-CN" altLang="en-US" sz="2800" b="1" dirty="0" smtClean="0">
                  <a:latin typeface="+mn-ea"/>
                </a:rPr>
                <a:t>个月灭亡中国的迷梦，激发了全国人民的斗志。</a:t>
              </a:r>
              <a:endParaRPr lang="en-US" altLang="zh-CN" sz="2800" b="1" dirty="0" smtClean="0">
                <a:latin typeface="+mn-ea"/>
              </a:endParaRPr>
            </a:p>
            <a:p>
              <a:r>
                <a:rPr lang="en-US" altLang="zh-CN" sz="2800" b="1" dirty="0" smtClean="0">
                  <a:latin typeface="+mn-ea"/>
                </a:rPr>
                <a:t>    </a:t>
              </a:r>
              <a:r>
                <a:rPr lang="zh-CN" altLang="en-US" sz="2800" b="1" dirty="0" smtClean="0">
                  <a:latin typeface="+mn-ea"/>
                </a:rPr>
                <a:t>一个暴行：日军占领南京后，屠杀手无寸铁的中国居民和放下武器的士兵达</a:t>
              </a:r>
              <a:r>
                <a:rPr lang="en-US" altLang="zh-CN" sz="2800" b="1" dirty="0" smtClean="0">
                  <a:latin typeface="+mn-ea"/>
                </a:rPr>
                <a:t>30</a:t>
              </a:r>
              <a:r>
                <a:rPr lang="zh-CN" altLang="en-US" sz="2800" b="1" dirty="0" smtClean="0">
                  <a:latin typeface="+mn-ea"/>
                </a:rPr>
                <a:t>万人以上。显示了日本军国主义凶恶残暴的侵略本质。 </a:t>
              </a:r>
              <a:endParaRPr lang="zh-CN" altLang="en-US" sz="2800" b="1" dirty="0"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板书设计</a:t>
            </a:r>
            <a:endParaRPr lang="zh-CN" altLang="en-US" sz="54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158" y="2000240"/>
            <a:ext cx="6429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七七事变</a:t>
            </a:r>
            <a:endParaRPr lang="zh-CN" altLang="en-US" sz="2800" b="1" dirty="0"/>
          </a:p>
        </p:txBody>
      </p:sp>
      <p:cxnSp>
        <p:nvCxnSpPr>
          <p:cNvPr id="13" name="直接箭头连接符 12"/>
          <p:cNvCxnSpPr/>
          <p:nvPr/>
        </p:nvCxnSpPr>
        <p:spPr>
          <a:xfrm>
            <a:off x="1071538" y="2357430"/>
            <a:ext cx="785818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928794" y="2071678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淞沪会战</a:t>
            </a:r>
            <a:endParaRPr lang="zh-CN" altLang="en-US" sz="2800" b="1" dirty="0"/>
          </a:p>
        </p:txBody>
      </p:sp>
      <p:cxnSp>
        <p:nvCxnSpPr>
          <p:cNvPr id="16" name="直接箭头连接符 15"/>
          <p:cNvCxnSpPr/>
          <p:nvPr/>
        </p:nvCxnSpPr>
        <p:spPr>
          <a:xfrm>
            <a:off x="1071538" y="3571876"/>
            <a:ext cx="857256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928794" y="3286124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第二次国共合作</a:t>
            </a:r>
            <a:endParaRPr lang="zh-CN" altLang="en-US" sz="2800" b="1" dirty="0"/>
          </a:p>
        </p:txBody>
      </p:sp>
      <p:cxnSp>
        <p:nvCxnSpPr>
          <p:cNvPr id="19" name="直接箭头连接符 18"/>
          <p:cNvCxnSpPr/>
          <p:nvPr/>
        </p:nvCxnSpPr>
        <p:spPr>
          <a:xfrm>
            <a:off x="3571868" y="2355842"/>
            <a:ext cx="785818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429124" y="2119962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南京大屠杀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1233</Words>
  <Application>WPS 演示</Application>
  <PresentationFormat>全屏显示(4:3)</PresentationFormat>
  <Paragraphs>87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Arial</vt:lpstr>
      <vt:lpstr>宋体</vt:lpstr>
      <vt:lpstr>Wingdings</vt:lpstr>
      <vt:lpstr>楷体</vt:lpstr>
      <vt:lpstr>Calibri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dreamsummit</dc:creator>
  <cp:lastModifiedBy>Administrator</cp:lastModifiedBy>
  <cp:revision>660</cp:revision>
  <dcterms:created xsi:type="dcterms:W3CDTF">2017-02-03T10:34:00Z</dcterms:created>
  <dcterms:modified xsi:type="dcterms:W3CDTF">2020-12-19T11:38:24Z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