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6" r:id="rId3"/>
    <p:sldId id="258" r:id="rId5"/>
    <p:sldId id="257" r:id="rId6"/>
    <p:sldId id="259" r:id="rId7"/>
    <p:sldId id="260" r:id="rId8"/>
    <p:sldId id="261" r:id="rId9"/>
    <p:sldId id="262" r:id="rId10"/>
    <p:sldId id="264" r:id="rId11"/>
    <p:sldId id="265" r:id="rId12"/>
    <p:sldId id="266" r:id="rId13"/>
    <p:sldId id="267" r:id="rId14"/>
    <p:sldId id="268" r:id="rId15"/>
    <p:sldId id="282" r:id="rId16"/>
    <p:sldId id="269" r:id="rId17"/>
    <p:sldId id="270" r:id="rId18"/>
    <p:sldId id="272" r:id="rId19"/>
    <p:sldId id="271" r:id="rId20"/>
    <p:sldId id="273" r:id="rId21"/>
    <p:sldId id="278" r:id="rId22"/>
    <p:sldId id="275" r:id="rId23"/>
    <p:sldId id="277" r:id="rId24"/>
    <p:sldId id="276" r:id="rId25"/>
    <p:sldId id="280"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115" d="100"/>
          <a:sy n="115"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D997B5FA-0921-464F-AAE1-844C04324D75}" type="datetimeFigureOut">
              <a:rPr lang="zh-CN" altLang="en-US" smtClean="0"/>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0030101010101" pitchFamily="49" charset="-122"/>
                <a:ea typeface="黑体" panose="02010600030101010101" pitchFamily="49" charset="-122"/>
              </a:defRPr>
            </a:lvl1pPr>
          </a:lstStyle>
          <a:p>
            <a:fld id="{565CE74E-AB26-4998-AD42-012C4C1AD076}" type="slidenum">
              <a:rPr lang="zh-CN" altLang="en-US" smtClean="0"/>
            </a:fld>
            <a:endParaRPr lang="zh-CN" altLang="en-US"/>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9.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10.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3.xml"/><Relationship Id="rId1"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4.xml"/><Relationship Id="rId1"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6.xml"/><Relationship Id="rId1"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8.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0.xml"/><Relationship Id="rId1"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1.xml"/><Relationship Id="rId1"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5.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6.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255905" y="293370"/>
            <a:ext cx="11680825" cy="6271260"/>
          </a:xfrm>
        </p:spPr>
        <p:txBody>
          <a:bodyPr>
            <a:normAutofit fontScale="90000"/>
          </a:bodyPr>
          <a:lstStyle/>
          <a:p>
            <a:pPr algn="ctr">
              <a:lnSpc>
                <a:spcPct val="140000"/>
              </a:lnSpc>
            </a:pPr>
            <a:r>
              <a:rPr lang="zh-CN" altLang="en-US" sz="4400" b="1" dirty="0"/>
              <a:t>部编九年级历史下册</a:t>
            </a:r>
            <a:br>
              <a:rPr lang="zh-CN" altLang="en-US" sz="4400" b="1" dirty="0"/>
            </a:br>
            <a:r>
              <a:rPr lang="zh-CN" altLang="en-US" sz="4400" b="1" dirty="0"/>
              <a:t>第一单元</a:t>
            </a:r>
            <a:br>
              <a:rPr lang="zh-CN" altLang="en-US" sz="4400" b="1" dirty="0"/>
            </a:br>
            <a:r>
              <a:rPr lang="zh-CN" altLang="en-US" sz="4400" b="1" dirty="0"/>
              <a:t>殖民地人民的反抗与资本主义制度的扩展</a:t>
            </a:r>
            <a:br>
              <a:rPr lang="zh-CN" altLang="en-US" sz="4400" b="1" dirty="0"/>
            </a:br>
            <a:br>
              <a:rPr lang="zh-CN" altLang="en-US" sz="4400" dirty="0"/>
            </a:br>
            <a:r>
              <a:rPr lang="zh-CN" altLang="en-US" sz="6000" b="1" dirty="0"/>
              <a:t>第</a:t>
            </a:r>
            <a:r>
              <a:rPr lang="en-US" altLang="zh-CN" sz="6000" b="1" dirty="0"/>
              <a:t>1</a:t>
            </a:r>
            <a:r>
              <a:rPr lang="zh-CN" altLang="en-US" sz="6000" b="1" dirty="0"/>
              <a:t>课殖民地人民的反抗斗争</a:t>
            </a:r>
            <a:br>
              <a:rPr lang="zh-CN" altLang="en-US" sz="4400" dirty="0"/>
            </a:br>
            <a:r>
              <a:rPr lang="zh-CN" altLang="en-US" sz="4400" dirty="0"/>
              <a:t>（共</a:t>
            </a:r>
            <a:r>
              <a:rPr lang="en-US" altLang="zh-CN" sz="4400" dirty="0"/>
              <a:t>23</a:t>
            </a:r>
            <a:r>
              <a:rPr lang="zh-CN" altLang="en-US" sz="4400" dirty="0">
                <a:ea typeface="宋体" panose="02010600030101010101" pitchFamily="2" charset="-122"/>
              </a:rPr>
              <a:t>张</a:t>
            </a:r>
            <a:r>
              <a:rPr lang="en-US" altLang="zh-CN" sz="4400" dirty="0">
                <a:ea typeface="宋体" panose="02010600030101010101" pitchFamily="2" charset="-122"/>
              </a:rPr>
              <a:t>PPT</a:t>
            </a:r>
            <a:r>
              <a:rPr lang="zh-CN" altLang="en-US" sz="4400" dirty="0">
                <a:ea typeface="宋体" panose="02010600030101010101" pitchFamily="2" charset="-122"/>
              </a:rPr>
              <a:t>）</a:t>
            </a:r>
            <a:br>
              <a:rPr lang="zh-CN" altLang="en-US" sz="4400" dirty="0"/>
            </a:br>
            <a:endParaRPr lang="zh-CN" altLang="en-US" sz="4400" dirty="0"/>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236085" y="55880"/>
            <a:ext cx="2489200" cy="1005205"/>
          </a:xfrm>
        </p:spPr>
        <p:txBody>
          <a:bodyPr>
            <a:normAutofit/>
          </a:bodyPr>
          <a:p>
            <a:r>
              <a:rPr lang="zh-CN" altLang="en-US" b="1"/>
              <a:t>单元概述</a:t>
            </a:r>
            <a:endParaRPr lang="zh-CN" altLang="en-US" b="1"/>
          </a:p>
        </p:txBody>
      </p:sp>
      <p:sp>
        <p:nvSpPr>
          <p:cNvPr id="3" name="内容占位符 2"/>
          <p:cNvSpPr>
            <a:spLocks noGrp="1"/>
          </p:cNvSpPr>
          <p:nvPr>
            <p:ph idx="1"/>
          </p:nvPr>
        </p:nvSpPr>
        <p:spPr>
          <a:xfrm>
            <a:off x="316865" y="1061720"/>
            <a:ext cx="11558905" cy="5684520"/>
          </a:xfrm>
          <a:ln>
            <a:solidFill>
              <a:schemeClr val="accent1"/>
            </a:solidFill>
          </a:ln>
        </p:spPr>
        <p:txBody>
          <a:bodyPr>
            <a:normAutofit lnSpcReduction="20000"/>
          </a:bodyPr>
          <a:p>
            <a:pPr marL="0" indent="0">
              <a:lnSpc>
                <a:spcPct val="120000"/>
              </a:lnSpc>
              <a:buNone/>
            </a:pPr>
            <a:r>
              <a:rPr lang="zh-CN" altLang="en-US" sz="4000"/>
              <a:t>19世纪，随着资本主义的进一步发展，世界形势变得更加纷繁复杂。</a:t>
            </a:r>
            <a:endParaRPr lang="zh-CN" altLang="en-US" sz="4000"/>
          </a:p>
          <a:p>
            <a:pPr marL="0" indent="0">
              <a:lnSpc>
                <a:spcPct val="120000"/>
              </a:lnSpc>
              <a:buNone/>
            </a:pPr>
            <a:r>
              <a:rPr lang="zh-CN" altLang="en-US" sz="4000"/>
              <a:t>一方面，</a:t>
            </a:r>
            <a:r>
              <a:rPr lang="zh-CN" altLang="en-US" sz="4000" b="1">
                <a:solidFill>
                  <a:srgbClr val="C00000"/>
                </a:solidFill>
              </a:rPr>
              <a:t>欧洲国家的殖民扩张</a:t>
            </a:r>
            <a:r>
              <a:rPr lang="zh-CN" altLang="en-US" sz="4000"/>
              <a:t>激起殖民地人民的普遍反抗，</a:t>
            </a:r>
            <a:r>
              <a:rPr lang="zh-CN" altLang="en-US" sz="4000" b="1">
                <a:solidFill>
                  <a:srgbClr val="C00000"/>
                </a:solidFill>
              </a:rPr>
              <a:t>拉丁美洲</a:t>
            </a:r>
            <a:r>
              <a:rPr lang="zh-CN" altLang="en-US" sz="4000"/>
              <a:t>、</a:t>
            </a:r>
            <a:r>
              <a:rPr lang="zh-CN" altLang="en-US" sz="4000" b="1">
                <a:solidFill>
                  <a:srgbClr val="C00000"/>
                </a:solidFill>
              </a:rPr>
              <a:t>印度</a:t>
            </a:r>
            <a:r>
              <a:rPr lang="zh-CN" altLang="en-US" sz="4000"/>
              <a:t>相继爆发了争取民族独立的武装起义；</a:t>
            </a:r>
            <a:endParaRPr lang="zh-CN" altLang="en-US" sz="4000"/>
          </a:p>
          <a:p>
            <a:pPr marL="0" indent="0">
              <a:lnSpc>
                <a:spcPct val="120000"/>
              </a:lnSpc>
              <a:buNone/>
            </a:pPr>
            <a:r>
              <a:rPr lang="zh-CN" altLang="en-US" sz="4000"/>
              <a:t>另一方面，19世纪中期资本主义力量得到进一步增强，</a:t>
            </a:r>
            <a:r>
              <a:rPr lang="zh-CN" altLang="en-US" sz="4000" b="1">
                <a:solidFill>
                  <a:srgbClr val="C00000"/>
                </a:solidFill>
              </a:rPr>
              <a:t>俄、美、日</a:t>
            </a:r>
            <a:r>
              <a:rPr lang="zh-CN" altLang="en-US" sz="4000"/>
              <a:t>也走上了迅速发展</a:t>
            </a:r>
            <a:r>
              <a:rPr lang="zh-CN" altLang="en-US" sz="4000" b="1">
                <a:solidFill>
                  <a:srgbClr val="C00000"/>
                </a:solidFill>
              </a:rPr>
              <a:t>资本主义的道路。</a:t>
            </a:r>
            <a:endParaRPr lang="zh-CN" altLang="en-US" sz="4000" b="1">
              <a:solidFill>
                <a:srgbClr val="C00000"/>
              </a:solidFill>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943350" y="56515"/>
            <a:ext cx="2582545" cy="854710"/>
          </a:xfrm>
        </p:spPr>
        <p:txBody>
          <a:bodyPr/>
          <a:p>
            <a:r>
              <a:rPr lang="zh-CN" altLang="en-US"/>
              <a:t>课前导入 </a:t>
            </a:r>
            <a:endParaRPr lang="zh-CN" altLang="en-US"/>
          </a:p>
        </p:txBody>
      </p:sp>
      <p:sp>
        <p:nvSpPr>
          <p:cNvPr id="3" name="内容占位符 2"/>
          <p:cNvSpPr>
            <a:spLocks noGrp="1"/>
          </p:cNvSpPr>
          <p:nvPr>
            <p:ph idx="1"/>
          </p:nvPr>
        </p:nvSpPr>
        <p:spPr>
          <a:xfrm>
            <a:off x="318135" y="911860"/>
            <a:ext cx="11588115" cy="5265420"/>
          </a:xfrm>
          <a:ln>
            <a:solidFill>
              <a:srgbClr val="FF0000"/>
            </a:solidFill>
          </a:ln>
        </p:spPr>
        <p:txBody>
          <a:bodyPr>
            <a:normAutofit lnSpcReduction="20000"/>
          </a:bodyPr>
          <a:p>
            <a:pPr marL="0" indent="0">
              <a:lnSpc>
                <a:spcPct val="180000"/>
              </a:lnSpc>
              <a:buNone/>
            </a:pPr>
            <a:r>
              <a:rPr lang="zh-CN" altLang="en-US" sz="4000"/>
              <a:t>随着资本主义的发展，西方列强加紧了对外扩张与殖民活动，激起了</a:t>
            </a:r>
            <a:r>
              <a:rPr lang="zh-CN" altLang="en-US" sz="4000" b="1">
                <a:solidFill>
                  <a:srgbClr val="C00000"/>
                </a:solidFill>
              </a:rPr>
              <a:t>亚非拉殖民地人民</a:t>
            </a:r>
            <a:r>
              <a:rPr lang="zh-CN" altLang="en-US" sz="4000"/>
              <a:t>的普遍</a:t>
            </a:r>
            <a:r>
              <a:rPr lang="zh-CN" altLang="en-US" sz="4000" b="1">
                <a:solidFill>
                  <a:srgbClr val="C00000"/>
                </a:solidFill>
              </a:rPr>
              <a:t>抗争</a:t>
            </a:r>
            <a:r>
              <a:rPr lang="zh-CN" altLang="en-US" sz="4000"/>
              <a:t>。19世纪，在</a:t>
            </a:r>
            <a:r>
              <a:rPr lang="zh-CN" altLang="en-US" sz="4000" b="1">
                <a:solidFill>
                  <a:srgbClr val="C00000"/>
                </a:solidFill>
              </a:rPr>
              <a:t>拉丁美洲</a:t>
            </a:r>
            <a:r>
              <a:rPr lang="zh-CN" altLang="en-US" sz="4000"/>
              <a:t>和</a:t>
            </a:r>
            <a:r>
              <a:rPr lang="zh-CN" altLang="en-US" sz="4000" b="1">
                <a:solidFill>
                  <a:srgbClr val="C00000"/>
                </a:solidFill>
              </a:rPr>
              <a:t>印度</a:t>
            </a:r>
            <a:r>
              <a:rPr lang="zh-CN" altLang="en-US" sz="4000"/>
              <a:t>，相继爆发了波澜壮阔的反抗殖民统治、争取民族独立的斗争，这两地起义的代表人物是谁？产生了哪些影响？</a:t>
            </a:r>
            <a:endParaRPr lang="zh-CN" altLang="en-US" sz="4000"/>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056380" y="121285"/>
            <a:ext cx="2810510" cy="871220"/>
          </a:xfrm>
        </p:spPr>
        <p:txBody>
          <a:bodyPr/>
          <a:p>
            <a:r>
              <a:rPr lang="zh-CN" altLang="en-US"/>
              <a:t>学习目标</a:t>
            </a:r>
            <a:endParaRPr lang="zh-CN" altLang="en-US"/>
          </a:p>
        </p:txBody>
      </p:sp>
      <p:sp>
        <p:nvSpPr>
          <p:cNvPr id="3" name="内容占位符 2"/>
          <p:cNvSpPr>
            <a:spLocks noGrp="1"/>
          </p:cNvSpPr>
          <p:nvPr>
            <p:ph idx="1"/>
          </p:nvPr>
        </p:nvSpPr>
        <p:spPr>
          <a:xfrm>
            <a:off x="692150" y="991870"/>
            <a:ext cx="11116945" cy="4485640"/>
          </a:xfrm>
          <a:ln>
            <a:solidFill>
              <a:srgbClr val="FF0000"/>
            </a:solidFill>
          </a:ln>
        </p:spPr>
        <p:txBody>
          <a:bodyPr>
            <a:normAutofit fontScale="90000"/>
          </a:bodyPr>
          <a:p>
            <a:pPr marL="0" indent="0">
              <a:lnSpc>
                <a:spcPct val="170000"/>
              </a:lnSpc>
              <a:buNone/>
            </a:pPr>
            <a:r>
              <a:rPr lang="zh-CN" altLang="en-US" sz="4000" b="1"/>
              <a:t>了解拉丁美洲的概念；</a:t>
            </a:r>
            <a:endParaRPr lang="zh-CN" altLang="en-US" sz="4000" b="1"/>
          </a:p>
          <a:p>
            <a:pPr marL="0" indent="0">
              <a:lnSpc>
                <a:spcPct val="170000"/>
              </a:lnSpc>
              <a:buNone/>
            </a:pPr>
            <a:r>
              <a:rPr lang="zh-CN" altLang="en-US" sz="4000" b="1"/>
              <a:t>拉丁美洲独立运动的</a:t>
            </a:r>
            <a:r>
              <a:rPr lang="zh-CN" altLang="en-US" sz="4000" b="1">
                <a:solidFill>
                  <a:srgbClr val="C00000"/>
                </a:solidFill>
              </a:rPr>
              <a:t>原因</a:t>
            </a:r>
            <a:r>
              <a:rPr lang="zh-CN" altLang="en-US" sz="4000" b="1"/>
              <a:t>、</a:t>
            </a:r>
            <a:r>
              <a:rPr lang="zh-CN" altLang="en-US" sz="4000" b="1">
                <a:solidFill>
                  <a:srgbClr val="C00000"/>
                </a:solidFill>
              </a:rPr>
              <a:t>领导人</a:t>
            </a:r>
            <a:r>
              <a:rPr lang="zh-CN" altLang="en-US" sz="4000" b="1"/>
              <a:t>及</a:t>
            </a:r>
            <a:r>
              <a:rPr lang="zh-CN" altLang="en-US" sz="4000" b="1">
                <a:solidFill>
                  <a:srgbClr val="C00000"/>
                </a:solidFill>
              </a:rPr>
              <a:t>运动概况</a:t>
            </a:r>
            <a:r>
              <a:rPr lang="zh-CN" altLang="en-US" sz="4000" b="1"/>
              <a:t>；</a:t>
            </a:r>
            <a:endParaRPr lang="zh-CN" altLang="en-US" sz="4000" b="1"/>
          </a:p>
          <a:p>
            <a:pPr marL="0" indent="0">
              <a:lnSpc>
                <a:spcPct val="170000"/>
              </a:lnSpc>
              <a:buNone/>
            </a:pPr>
            <a:r>
              <a:rPr lang="zh-CN" altLang="en-US" sz="4000" b="1">
                <a:solidFill>
                  <a:srgbClr val="C00000"/>
                </a:solidFill>
              </a:rPr>
              <a:t>印度民族大起义</a:t>
            </a:r>
            <a:r>
              <a:rPr lang="zh-CN" altLang="en-US" sz="4000" b="1"/>
              <a:t>的</a:t>
            </a:r>
            <a:r>
              <a:rPr lang="zh-CN" altLang="en-US" sz="4000" b="1">
                <a:solidFill>
                  <a:srgbClr val="C00000"/>
                </a:solidFill>
              </a:rPr>
              <a:t>原因</a:t>
            </a:r>
            <a:r>
              <a:rPr lang="zh-CN" altLang="en-US" sz="4000" b="1"/>
              <a:t>；</a:t>
            </a:r>
            <a:endParaRPr lang="zh-CN" altLang="en-US" sz="4000" b="1"/>
          </a:p>
          <a:p>
            <a:pPr marL="0" indent="0">
              <a:lnSpc>
                <a:spcPct val="170000"/>
              </a:lnSpc>
              <a:buNone/>
            </a:pPr>
            <a:r>
              <a:rPr lang="zh-CN" altLang="en-US" sz="4000" b="1"/>
              <a:t>印度民族大起义的</a:t>
            </a:r>
            <a:r>
              <a:rPr lang="zh-CN" altLang="en-US" sz="4000" b="1">
                <a:solidFill>
                  <a:srgbClr val="C00000"/>
                </a:solidFill>
              </a:rPr>
              <a:t>概况</a:t>
            </a:r>
            <a:r>
              <a:rPr lang="zh-CN" altLang="en-US" sz="4000" b="1"/>
              <a:t>及</a:t>
            </a:r>
            <a:r>
              <a:rPr lang="zh-CN" altLang="en-US" sz="4000" b="1">
                <a:solidFill>
                  <a:srgbClr val="C00000"/>
                </a:solidFill>
              </a:rPr>
              <a:t>影响</a:t>
            </a:r>
            <a:endParaRPr lang="zh-CN" altLang="en-US" sz="4000" b="1">
              <a:solidFill>
                <a:srgbClr val="C00000"/>
              </a:solidFill>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88365" y="31750"/>
            <a:ext cx="7730490" cy="842645"/>
          </a:xfrm>
        </p:spPr>
        <p:txBody>
          <a:bodyPr/>
          <a:p>
            <a:r>
              <a:rPr lang="zh-CN" altLang="en-US" sz="4000"/>
              <a:t>目标导学一：拉丁美洲独立运动</a:t>
            </a:r>
            <a:endParaRPr lang="zh-CN" altLang="en-US" sz="4000"/>
          </a:p>
        </p:txBody>
      </p:sp>
      <p:sp>
        <p:nvSpPr>
          <p:cNvPr id="3" name="内容占位符 2"/>
          <p:cNvSpPr>
            <a:spLocks noGrp="1"/>
          </p:cNvSpPr>
          <p:nvPr>
            <p:ph sz="half" idx="1"/>
          </p:nvPr>
        </p:nvSpPr>
        <p:spPr>
          <a:xfrm>
            <a:off x="445135" y="1022985"/>
            <a:ext cx="6749415" cy="650875"/>
          </a:xfrm>
        </p:spPr>
        <p:txBody>
          <a:bodyPr>
            <a:normAutofit lnSpcReduction="20000"/>
          </a:bodyPr>
          <a:p>
            <a:pPr marL="0" indent="0">
              <a:buNone/>
            </a:pPr>
            <a:r>
              <a:rPr lang="en-US" altLang="zh-CN" sz="3600"/>
              <a:t>1</a:t>
            </a:r>
            <a:r>
              <a:rPr lang="zh-CN" altLang="en-US" sz="3600"/>
              <a:t>、拉丁美洲指的是哪些地区？</a:t>
            </a:r>
            <a:endParaRPr lang="zh-CN" altLang="en-US" sz="3600"/>
          </a:p>
        </p:txBody>
      </p:sp>
      <p:sp>
        <p:nvSpPr>
          <p:cNvPr id="6" name="内容占位符 2"/>
          <p:cNvSpPr>
            <a:spLocks noGrp="1"/>
          </p:cNvSpPr>
          <p:nvPr/>
        </p:nvSpPr>
        <p:spPr>
          <a:xfrm>
            <a:off x="491490" y="2066925"/>
            <a:ext cx="9379585" cy="709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zh-CN" altLang="en-US" sz="3600"/>
          </a:p>
        </p:txBody>
      </p:sp>
      <p:sp>
        <p:nvSpPr>
          <p:cNvPr id="100" name="文本框 99"/>
          <p:cNvSpPr txBox="1"/>
          <p:nvPr/>
        </p:nvSpPr>
        <p:spPr>
          <a:xfrm>
            <a:off x="331470" y="1673860"/>
            <a:ext cx="6679565" cy="1198880"/>
          </a:xfrm>
          <a:prstGeom prst="rect">
            <a:avLst/>
          </a:prstGeom>
          <a:solidFill>
            <a:srgbClr val="92D050"/>
          </a:solidFill>
          <a:ln w="9525">
            <a:solidFill>
              <a:srgbClr val="FF0000"/>
            </a:solidFill>
          </a:ln>
        </p:spPr>
        <p:txBody>
          <a:bodyPr wrap="square">
            <a:spAutoFit/>
          </a:bodyPr>
          <a:p>
            <a:pPr indent="0"/>
            <a:r>
              <a:rPr lang="zh-CN" sz="3600" b="0">
                <a:latin typeface="Calibri" panose="020F0502020204030204" pitchFamily="34" charset="0"/>
                <a:ea typeface="宋体" panose="02010600030101010101" pitchFamily="2" charset="-122"/>
              </a:rPr>
              <a:t>拉丁美洲指今天美国以南的所有美洲地区。</a:t>
            </a:r>
            <a:endParaRPr lang="zh-CN" altLang="en-US" sz="3600"/>
          </a:p>
        </p:txBody>
      </p:sp>
      <p:sp>
        <p:nvSpPr>
          <p:cNvPr id="10" name="内容占位符 2"/>
          <p:cNvSpPr>
            <a:spLocks noGrp="1"/>
          </p:cNvSpPr>
          <p:nvPr/>
        </p:nvSpPr>
        <p:spPr>
          <a:xfrm>
            <a:off x="331470" y="3285490"/>
            <a:ext cx="6599555" cy="709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3600"/>
              <a:t>2</a:t>
            </a:r>
            <a:r>
              <a:rPr lang="zh-CN" altLang="en-US" sz="3600"/>
              <a:t>、拉丁美洲这一称呼的来历？</a:t>
            </a:r>
            <a:endParaRPr lang="zh-CN" altLang="en-US" sz="3600"/>
          </a:p>
        </p:txBody>
      </p:sp>
      <p:sp>
        <p:nvSpPr>
          <p:cNvPr id="11" name="文本框 10"/>
          <p:cNvSpPr txBox="1"/>
          <p:nvPr/>
        </p:nvSpPr>
        <p:spPr>
          <a:xfrm>
            <a:off x="280035" y="4152900"/>
            <a:ext cx="6703060" cy="2553335"/>
          </a:xfrm>
          <a:prstGeom prst="rect">
            <a:avLst/>
          </a:prstGeom>
          <a:solidFill>
            <a:srgbClr val="92D050"/>
          </a:solidFill>
          <a:ln w="9525">
            <a:solidFill>
              <a:srgbClr val="FF0000"/>
            </a:solidFill>
          </a:ln>
        </p:spPr>
        <p:txBody>
          <a:bodyPr wrap="square">
            <a:spAutoFit/>
          </a:bodyPr>
          <a:p>
            <a:pPr indent="0"/>
            <a:r>
              <a:rPr lang="zh-CN" sz="3200" b="0">
                <a:latin typeface="Calibri" panose="020F0502020204030204" pitchFamily="34" charset="0"/>
                <a:ea typeface="宋体" panose="02010600030101010101" pitchFamily="2" charset="-122"/>
              </a:rPr>
              <a:t>这一地区从16世纪初开始成为西班牙和葡萄牙的殖民地，以西班牙和葡萄牙语为主要官方语言，而这两种语言都属拉丁语系，因此，这一地区又被称为“拉丁美洲”。</a:t>
            </a:r>
            <a:endParaRPr lang="zh-CN" sz="3200" b="0">
              <a:latin typeface="Calibri" panose="020F0502020204030204" pitchFamily="34" charset="0"/>
              <a:ea typeface="宋体" panose="02010600030101010101" pitchFamily="2" charset="-122"/>
            </a:endParaRPr>
          </a:p>
        </p:txBody>
      </p:sp>
      <p:pic>
        <p:nvPicPr>
          <p:cNvPr id="12" name="内容占位符 11"/>
          <p:cNvPicPr>
            <a:picLocks noChangeAspect="1"/>
          </p:cNvPicPr>
          <p:nvPr>
            <p:ph sz="half" idx="2"/>
          </p:nvPr>
        </p:nvPicPr>
        <p:blipFill>
          <a:blip r:embed="rId1"/>
          <a:stretch>
            <a:fillRect/>
          </a:stretch>
        </p:blipFill>
        <p:spPr>
          <a:xfrm>
            <a:off x="7423785" y="742950"/>
            <a:ext cx="4479925" cy="5859780"/>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11"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内容占位符 2"/>
          <p:cNvSpPr>
            <a:spLocks noGrp="1"/>
          </p:cNvSpPr>
          <p:nvPr/>
        </p:nvSpPr>
        <p:spPr>
          <a:xfrm>
            <a:off x="670560" y="3780790"/>
            <a:ext cx="3183255" cy="558165"/>
          </a:xfrm>
          <a:prstGeom prst="rect">
            <a:avLst/>
          </a:prstGeom>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sz="3200" b="1"/>
              <a:t>西班牙和葡萄牙</a:t>
            </a:r>
            <a:endParaRPr sz="3200" b="1"/>
          </a:p>
        </p:txBody>
      </p:sp>
      <p:sp>
        <p:nvSpPr>
          <p:cNvPr id="7" name="内容占位符 2"/>
          <p:cNvSpPr>
            <a:spLocks noGrp="1"/>
          </p:cNvSpPr>
          <p:nvPr/>
        </p:nvSpPr>
        <p:spPr>
          <a:xfrm>
            <a:off x="393065" y="419735"/>
            <a:ext cx="4135120" cy="25444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altLang="zh-CN" sz="3600"/>
              <a:t>3</a:t>
            </a:r>
            <a:r>
              <a:rPr lang="zh-CN" altLang="en-US" sz="3600"/>
              <a:t>、</a:t>
            </a:r>
            <a:r>
              <a:rPr lang="en-US" altLang="zh-CN" sz="3600"/>
              <a:t>19</a:t>
            </a:r>
            <a:r>
              <a:rPr lang="zh-CN" altLang="en-US" sz="3600"/>
              <a:t>世纪初，</a:t>
            </a:r>
            <a:r>
              <a:rPr lang="zh-CN" altLang="en-US" sz="3600">
                <a:sym typeface="+mn-ea"/>
              </a:rPr>
              <a:t>统治拉丁美洲大部分地区的是哪两个殖民者？</a:t>
            </a:r>
            <a:endParaRPr lang="zh-CN" altLang="en-US" sz="3600"/>
          </a:p>
        </p:txBody>
      </p:sp>
      <p:pic>
        <p:nvPicPr>
          <p:cNvPr id="8" name="内容占位符 7"/>
          <p:cNvPicPr>
            <a:picLocks noChangeAspect="1"/>
          </p:cNvPicPr>
          <p:nvPr>
            <p:ph sz="quarter" idx="13"/>
          </p:nvPr>
        </p:nvPicPr>
        <p:blipFill>
          <a:blip r:embed="rId1"/>
          <a:stretch>
            <a:fillRect/>
          </a:stretch>
        </p:blipFill>
        <p:spPr>
          <a:xfrm>
            <a:off x="5859145" y="419735"/>
            <a:ext cx="5628640" cy="6318885"/>
          </a:xfrm>
          <a:prstGeom prst="rect">
            <a:avLst/>
          </a:prstGeom>
        </p:spPr>
      </p:pic>
      <p:sp>
        <p:nvSpPr>
          <p:cNvPr id="9" name="文本框 8"/>
          <p:cNvSpPr txBox="1"/>
          <p:nvPr/>
        </p:nvSpPr>
        <p:spPr>
          <a:xfrm>
            <a:off x="8175625" y="3512185"/>
            <a:ext cx="995680" cy="583565"/>
          </a:xfrm>
          <a:prstGeom prst="rect">
            <a:avLst/>
          </a:prstGeom>
          <a:solidFill>
            <a:srgbClr val="00B0F0"/>
          </a:solidFill>
        </p:spPr>
        <p:txBody>
          <a:bodyPr wrap="none" rtlCol="0">
            <a:spAutoFit/>
          </a:bodyPr>
          <a:p>
            <a:r>
              <a:rPr lang="zh-CN" altLang="en-US" sz="3200">
                <a:solidFill>
                  <a:srgbClr val="C00000"/>
                </a:solidFill>
              </a:rPr>
              <a:t>巴西</a:t>
            </a:r>
            <a:endParaRPr lang="zh-CN" altLang="en-US" sz="3200">
              <a:solidFill>
                <a:srgbClr val="C0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20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内容占位符 2"/>
          <p:cNvSpPr>
            <a:spLocks noGrp="1"/>
          </p:cNvSpPr>
          <p:nvPr/>
        </p:nvSpPr>
        <p:spPr>
          <a:xfrm>
            <a:off x="752475" y="83185"/>
            <a:ext cx="5758815" cy="709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3600" b="1"/>
              <a:t>殖民统治下的</a:t>
            </a:r>
            <a:r>
              <a:rPr lang="zh-CN" altLang="en-US" sz="3600" b="1">
                <a:sym typeface="+mn-ea"/>
              </a:rPr>
              <a:t>拉丁美洲社会</a:t>
            </a:r>
            <a:endParaRPr lang="zh-CN" altLang="en-US" sz="3600" b="1"/>
          </a:p>
        </p:txBody>
      </p:sp>
      <p:sp>
        <p:nvSpPr>
          <p:cNvPr id="3" name="等腰三角形 2"/>
          <p:cNvSpPr/>
          <p:nvPr/>
        </p:nvSpPr>
        <p:spPr>
          <a:xfrm>
            <a:off x="392430" y="793115"/>
            <a:ext cx="6482715" cy="5790565"/>
          </a:xfrm>
          <a:prstGeom prst="triangle">
            <a:avLst/>
          </a:prstGeom>
          <a:extLst>
            <a:ext uri="{909E8E84-426E-40DD-AFC4-6F175D3DCCD1}">
              <a14:hiddenFill xmlns:a14="http://schemas.microsoft.com/office/drawing/2010/main">
                <a:solidFill>
                  <a:schemeClr val="accent1"/>
                </a:solidFill>
              </a14:hiddenFill>
            </a:ext>
          </a:extLst>
        </p:spPr>
        <p:style>
          <a:lnRef idx="1">
            <a:schemeClr val="accent4"/>
          </a:lnRef>
          <a:fillRef idx="3">
            <a:schemeClr val="accent4"/>
          </a:fillRef>
          <a:effectRef idx="2">
            <a:schemeClr val="accent4"/>
          </a:effectRef>
          <a:fontRef idx="minor">
            <a:schemeClr val="lt1"/>
          </a:fontRef>
        </p:style>
        <p:txBody>
          <a:bodyPr rtlCol="0" anchor="ctr"/>
          <a:p>
            <a:pPr algn="ctr"/>
            <a:endParaRPr lang="zh-CN" altLang="en-US"/>
          </a:p>
        </p:txBody>
      </p:sp>
      <p:cxnSp>
        <p:nvCxnSpPr>
          <p:cNvPr id="4" name="直接连接符 3"/>
          <p:cNvCxnSpPr/>
          <p:nvPr/>
        </p:nvCxnSpPr>
        <p:spPr>
          <a:xfrm flipV="1">
            <a:off x="2354580" y="3047365"/>
            <a:ext cx="2592705" cy="49530"/>
          </a:xfrm>
          <a:prstGeom prst="line">
            <a:avLst/>
          </a:prstGeom>
        </p:spPr>
        <p:style>
          <a:lnRef idx="3">
            <a:schemeClr val="dk1"/>
          </a:lnRef>
          <a:fillRef idx="0">
            <a:schemeClr val="dk1"/>
          </a:fillRef>
          <a:effectRef idx="2">
            <a:schemeClr val="dk1"/>
          </a:effectRef>
          <a:fontRef idx="minor">
            <a:schemeClr val="tx1"/>
          </a:fontRef>
        </p:style>
      </p:cxnSp>
      <p:cxnSp>
        <p:nvCxnSpPr>
          <p:cNvPr id="5" name="直接连接符 4"/>
          <p:cNvCxnSpPr/>
          <p:nvPr/>
        </p:nvCxnSpPr>
        <p:spPr>
          <a:xfrm flipV="1">
            <a:off x="861060" y="5730240"/>
            <a:ext cx="5542280" cy="27940"/>
          </a:xfrm>
          <a:prstGeom prst="line">
            <a:avLst/>
          </a:prstGeom>
        </p:spPr>
        <p:style>
          <a:lnRef idx="3">
            <a:schemeClr val="dk1"/>
          </a:lnRef>
          <a:fillRef idx="0">
            <a:schemeClr val="dk1"/>
          </a:fillRef>
          <a:effectRef idx="2">
            <a:schemeClr val="dk1"/>
          </a:effectRef>
          <a:fontRef idx="minor">
            <a:schemeClr val="tx1"/>
          </a:fontRef>
        </p:style>
      </p:cxnSp>
      <p:sp>
        <p:nvSpPr>
          <p:cNvPr id="100" name="文本框 99"/>
          <p:cNvSpPr txBox="1"/>
          <p:nvPr/>
        </p:nvSpPr>
        <p:spPr>
          <a:xfrm>
            <a:off x="1668780" y="5730240"/>
            <a:ext cx="3965575" cy="645160"/>
          </a:xfrm>
          <a:prstGeom prst="rect">
            <a:avLst/>
          </a:prstGeom>
          <a:noFill/>
          <a:ln w="9525">
            <a:noFill/>
          </a:ln>
        </p:spPr>
        <p:txBody>
          <a:bodyPr wrap="square">
            <a:spAutoFit/>
          </a:bodyPr>
          <a:p>
            <a:pPr indent="0"/>
            <a:r>
              <a:rPr lang="zh-CN" sz="3600" b="1">
                <a:ea typeface="宋体" panose="02010600030101010101" pitchFamily="2" charset="-122"/>
              </a:rPr>
              <a:t>印第安人和黑人</a:t>
            </a:r>
            <a:endParaRPr lang="zh-CN" altLang="en-US" sz="3600" b="1">
              <a:ea typeface="宋体" panose="02010600030101010101" pitchFamily="2" charset="-122"/>
            </a:endParaRPr>
          </a:p>
        </p:txBody>
      </p:sp>
      <p:sp>
        <p:nvSpPr>
          <p:cNvPr id="6" name="文本框 5"/>
          <p:cNvSpPr txBox="1"/>
          <p:nvPr/>
        </p:nvSpPr>
        <p:spPr>
          <a:xfrm>
            <a:off x="2453640" y="4746625"/>
            <a:ext cx="2887980" cy="583565"/>
          </a:xfrm>
          <a:prstGeom prst="rect">
            <a:avLst/>
          </a:prstGeom>
          <a:noFill/>
          <a:ln w="9525">
            <a:noFill/>
          </a:ln>
        </p:spPr>
        <p:txBody>
          <a:bodyPr wrap="square">
            <a:spAutoFit/>
          </a:bodyPr>
          <a:p>
            <a:pPr indent="0"/>
            <a:r>
              <a:rPr lang="zh-CN" sz="3200" b="1">
                <a:ea typeface="宋体" panose="02010600030101010101" pitchFamily="2" charset="-122"/>
              </a:rPr>
              <a:t>印欧混血种人</a:t>
            </a:r>
            <a:endParaRPr lang="zh-CN" altLang="en-US" sz="3200" b="1">
              <a:ea typeface="宋体" panose="02010600030101010101" pitchFamily="2" charset="-122"/>
            </a:endParaRPr>
          </a:p>
        </p:txBody>
      </p:sp>
      <p:cxnSp>
        <p:nvCxnSpPr>
          <p:cNvPr id="8" name="直接连接符 7"/>
          <p:cNvCxnSpPr/>
          <p:nvPr/>
        </p:nvCxnSpPr>
        <p:spPr>
          <a:xfrm>
            <a:off x="1503045" y="4556125"/>
            <a:ext cx="4258310" cy="20320"/>
          </a:xfrm>
          <a:prstGeom prst="line">
            <a:avLst/>
          </a:prstGeom>
        </p:spPr>
        <p:style>
          <a:lnRef idx="3">
            <a:schemeClr val="dk1"/>
          </a:lnRef>
          <a:fillRef idx="0">
            <a:schemeClr val="dk1"/>
          </a:fillRef>
          <a:effectRef idx="2">
            <a:schemeClr val="dk1"/>
          </a:effectRef>
          <a:fontRef idx="minor">
            <a:schemeClr val="tx1"/>
          </a:fontRef>
        </p:style>
      </p:cxnSp>
      <p:sp>
        <p:nvSpPr>
          <p:cNvPr id="11" name="文本框 10"/>
          <p:cNvSpPr txBox="1"/>
          <p:nvPr/>
        </p:nvSpPr>
        <p:spPr>
          <a:xfrm>
            <a:off x="2612390" y="3396615"/>
            <a:ext cx="2078355" cy="583565"/>
          </a:xfrm>
          <a:prstGeom prst="rect">
            <a:avLst/>
          </a:prstGeom>
          <a:noFill/>
          <a:ln w="9525">
            <a:noFill/>
          </a:ln>
        </p:spPr>
        <p:txBody>
          <a:bodyPr wrap="square">
            <a:spAutoFit/>
          </a:bodyPr>
          <a:p>
            <a:pPr indent="0"/>
            <a:r>
              <a:rPr lang="en-US" altLang="zh-CN" sz="3200">
                <a:ea typeface="宋体" panose="02010600030101010101" pitchFamily="2" charset="-122"/>
                <a:sym typeface="+mn-ea"/>
              </a:rPr>
              <a:t> </a:t>
            </a:r>
            <a:r>
              <a:rPr lang="zh-CN" sz="3200" b="1">
                <a:ea typeface="宋体" panose="02010600030101010101" pitchFamily="2" charset="-122"/>
                <a:sym typeface="+mn-ea"/>
              </a:rPr>
              <a:t>土生白人</a:t>
            </a:r>
            <a:endParaRPr lang="zh-CN" altLang="en-US" sz="3200" b="1">
              <a:ea typeface="宋体" panose="02010600030101010101" pitchFamily="2" charset="-122"/>
              <a:sym typeface="+mn-ea"/>
            </a:endParaRPr>
          </a:p>
        </p:txBody>
      </p:sp>
      <p:sp>
        <p:nvSpPr>
          <p:cNvPr id="13" name="文本框 12"/>
          <p:cNvSpPr txBox="1"/>
          <p:nvPr/>
        </p:nvSpPr>
        <p:spPr>
          <a:xfrm>
            <a:off x="2945130" y="1928495"/>
            <a:ext cx="1412240" cy="953135"/>
          </a:xfrm>
          <a:prstGeom prst="rect">
            <a:avLst/>
          </a:prstGeom>
          <a:noFill/>
          <a:ln w="9525">
            <a:noFill/>
          </a:ln>
        </p:spPr>
        <p:txBody>
          <a:bodyPr wrap="square">
            <a:spAutoFit/>
          </a:bodyPr>
          <a:p>
            <a:pPr indent="0"/>
            <a:r>
              <a:rPr lang="en-US" altLang="zh-CN" sz="2800">
                <a:ea typeface="宋体" panose="02010600030101010101" pitchFamily="2" charset="-122"/>
                <a:sym typeface="+mn-ea"/>
              </a:rPr>
              <a:t>  </a:t>
            </a:r>
            <a:r>
              <a:rPr lang="zh-CN" sz="2800" b="1">
                <a:latin typeface="黑体" panose="02010600030101010101" pitchFamily="49" charset="-122"/>
                <a:ea typeface="黑体" panose="02010600030101010101" pitchFamily="49" charset="-122"/>
                <a:sym typeface="+mn-ea"/>
              </a:rPr>
              <a:t>白人</a:t>
            </a:r>
            <a:endParaRPr lang="zh-CN" sz="2800" b="1">
              <a:latin typeface="黑体" panose="02010600030101010101" pitchFamily="49" charset="-122"/>
              <a:ea typeface="黑体" panose="02010600030101010101" pitchFamily="49" charset="-122"/>
              <a:sym typeface="+mn-ea"/>
            </a:endParaRPr>
          </a:p>
          <a:p>
            <a:pPr indent="0"/>
            <a:r>
              <a:rPr lang="zh-CN" sz="2800" b="1">
                <a:latin typeface="黑体" panose="02010600030101010101" pitchFamily="49" charset="-122"/>
                <a:ea typeface="黑体" panose="02010600030101010101" pitchFamily="49" charset="-122"/>
                <a:sym typeface="+mn-ea"/>
              </a:rPr>
              <a:t>殖民者</a:t>
            </a:r>
            <a:endParaRPr lang="zh-CN" altLang="en-US" sz="2800" b="1">
              <a:latin typeface="黑体" panose="02010600030101010101" pitchFamily="49" charset="-122"/>
              <a:ea typeface="黑体" panose="02010600030101010101" pitchFamily="49" charset="-122"/>
              <a:sym typeface="+mn-ea"/>
            </a:endParaRPr>
          </a:p>
        </p:txBody>
      </p:sp>
      <p:sp>
        <p:nvSpPr>
          <p:cNvPr id="9" name="文本框 8"/>
          <p:cNvSpPr txBox="1"/>
          <p:nvPr/>
        </p:nvSpPr>
        <p:spPr>
          <a:xfrm>
            <a:off x="4942840" y="1752600"/>
            <a:ext cx="2019300" cy="645160"/>
          </a:xfrm>
          <a:prstGeom prst="rect">
            <a:avLst/>
          </a:prstGeom>
          <a:noFill/>
          <a:ln>
            <a:solidFill>
              <a:schemeClr val="accent1"/>
            </a:solidFill>
          </a:ln>
        </p:spPr>
        <p:txBody>
          <a:bodyPr wrap="none" rtlCol="0" anchor="t">
            <a:spAutoFit/>
          </a:bodyPr>
          <a:p>
            <a:r>
              <a:rPr lang="zh-CN" sz="3600" b="1">
                <a:latin typeface="Calibri" panose="020F0502020204030204" pitchFamily="34" charset="0"/>
                <a:ea typeface="宋体" panose="02010600030101010101" pitchFamily="2" charset="-122"/>
                <a:sym typeface="+mn-ea"/>
              </a:rPr>
              <a:t>掌握政权</a:t>
            </a:r>
            <a:endParaRPr lang="zh-CN" altLang="en-US" sz="3600" b="1">
              <a:latin typeface="Calibri" panose="020F0502020204030204" pitchFamily="34" charset="0"/>
              <a:ea typeface="宋体" panose="02010600030101010101" pitchFamily="2" charset="-122"/>
              <a:sym typeface="+mn-ea"/>
            </a:endParaRPr>
          </a:p>
        </p:txBody>
      </p:sp>
      <p:sp>
        <p:nvSpPr>
          <p:cNvPr id="10" name="文本框 9"/>
          <p:cNvSpPr txBox="1"/>
          <p:nvPr/>
        </p:nvSpPr>
        <p:spPr>
          <a:xfrm>
            <a:off x="7087235" y="5967730"/>
            <a:ext cx="4265930" cy="583565"/>
          </a:xfrm>
          <a:prstGeom prst="rect">
            <a:avLst/>
          </a:prstGeom>
          <a:noFill/>
          <a:ln>
            <a:solidFill>
              <a:schemeClr val="accent1"/>
            </a:solidFill>
          </a:ln>
        </p:spPr>
        <p:txBody>
          <a:bodyPr wrap="none" rtlCol="0" anchor="t">
            <a:spAutoFit/>
          </a:bodyPr>
          <a:p>
            <a:pPr algn="l"/>
            <a:r>
              <a:rPr lang="zh-CN" sz="3200" b="1">
                <a:latin typeface="Calibri" panose="020F0502020204030204" pitchFamily="34" charset="0"/>
                <a:ea typeface="宋体" panose="02010600030101010101" pitchFamily="2" charset="-122"/>
                <a:sym typeface="+mn-ea"/>
              </a:rPr>
              <a:t>殖民者役使的主要对象</a:t>
            </a:r>
            <a:endParaRPr lang="zh-CN" altLang="en-US" sz="3200" b="1">
              <a:latin typeface="Calibri" panose="020F0502020204030204" pitchFamily="34" charset="0"/>
              <a:ea typeface="宋体" panose="02010600030101010101" pitchFamily="2" charset="-122"/>
              <a:sym typeface="+mn-ea"/>
            </a:endParaRPr>
          </a:p>
        </p:txBody>
      </p:sp>
      <p:sp>
        <p:nvSpPr>
          <p:cNvPr id="12" name="文本框 11"/>
          <p:cNvSpPr txBox="1"/>
          <p:nvPr/>
        </p:nvSpPr>
        <p:spPr>
          <a:xfrm>
            <a:off x="5552440" y="3096895"/>
            <a:ext cx="6218555" cy="953135"/>
          </a:xfrm>
          <a:prstGeom prst="rect">
            <a:avLst/>
          </a:prstGeom>
          <a:noFill/>
          <a:ln>
            <a:solidFill>
              <a:schemeClr val="accent1"/>
            </a:solidFill>
          </a:ln>
        </p:spPr>
        <p:txBody>
          <a:bodyPr wrap="square" rtlCol="0" anchor="t">
            <a:spAutoFit/>
          </a:bodyPr>
          <a:p>
            <a:pPr algn="l"/>
            <a:r>
              <a:rPr lang="zh-CN" sz="2800" b="1">
                <a:latin typeface="黑体" panose="02010600030101010101" pitchFamily="49" charset="-122"/>
                <a:ea typeface="黑体" panose="02010600030101010101" pitchFamily="49" charset="-122"/>
                <a:sym typeface="+mn-ea"/>
              </a:rPr>
              <a:t>移民的后代主要是地主和商人，有的充任中下级官吏。</a:t>
            </a:r>
            <a:endParaRPr lang="zh-CN" altLang="en-US" sz="2800" b="1">
              <a:latin typeface="黑体" panose="02010600030101010101" pitchFamily="49" charset="-122"/>
              <a:ea typeface="黑体" panose="02010600030101010101" pitchFamily="49" charset="-122"/>
              <a:sym typeface="+mn-ea"/>
            </a:endParaRPr>
          </a:p>
        </p:txBody>
      </p:sp>
      <p:sp>
        <p:nvSpPr>
          <p:cNvPr id="15" name="文本框 14"/>
          <p:cNvSpPr txBox="1"/>
          <p:nvPr/>
        </p:nvSpPr>
        <p:spPr>
          <a:xfrm>
            <a:off x="6403340" y="4374515"/>
            <a:ext cx="5101590" cy="1383665"/>
          </a:xfrm>
          <a:prstGeom prst="rect">
            <a:avLst/>
          </a:prstGeom>
          <a:noFill/>
          <a:ln>
            <a:solidFill>
              <a:schemeClr val="accent1"/>
            </a:solidFill>
          </a:ln>
        </p:spPr>
        <p:txBody>
          <a:bodyPr wrap="square" rtlCol="0" anchor="t">
            <a:spAutoFit/>
          </a:bodyPr>
          <a:p>
            <a:r>
              <a:rPr lang="zh-CN" sz="2800" b="1">
                <a:latin typeface="Calibri" panose="020F0502020204030204" pitchFamily="34" charset="0"/>
                <a:ea typeface="宋体" panose="02010600030101010101" pitchFamily="2" charset="-122"/>
                <a:sym typeface="+mn-ea"/>
              </a:rPr>
              <a:t>欧洲人与印第安人或黑人结合所生的后代混血种人，他们主要做工匠、小贩和牧民。</a:t>
            </a:r>
            <a:endParaRPr lang="zh-CN" altLang="en-US" sz="2800" b="1">
              <a:latin typeface="Calibri" panose="020F0502020204030204" pitchFamily="34" charset="0"/>
              <a:ea typeface="宋体" panose="02010600030101010101" pitchFamily="2" charset="-122"/>
              <a:sym typeface="+mn-ea"/>
            </a:endParaRP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41960" y="155575"/>
            <a:ext cx="6280785" cy="847725"/>
          </a:xfrm>
        </p:spPr>
        <p:txBody>
          <a:bodyPr>
            <a:normAutofit/>
          </a:bodyPr>
          <a:p>
            <a:pPr algn="l"/>
            <a:r>
              <a:rPr lang="en-US" altLang="zh-CN" sz="4000" b="1"/>
              <a:t>4.</a:t>
            </a:r>
            <a:r>
              <a:rPr lang="zh-CN" altLang="en-US" sz="4000" b="1">
                <a:ea typeface="宋体" panose="02010600030101010101" pitchFamily="2" charset="-122"/>
              </a:rPr>
              <a:t>拉丁美洲</a:t>
            </a:r>
            <a:r>
              <a:rPr lang="zh-CN" altLang="en-US" sz="4000" b="1"/>
              <a:t>独立运动的概况</a:t>
            </a:r>
            <a:endParaRPr lang="zh-CN" altLang="en-US" sz="4000" b="1"/>
          </a:p>
        </p:txBody>
      </p:sp>
      <p:sp>
        <p:nvSpPr>
          <p:cNvPr id="3" name="标题 1"/>
          <p:cNvSpPr>
            <a:spLocks noGrp="1"/>
          </p:cNvSpPr>
          <p:nvPr/>
        </p:nvSpPr>
        <p:spPr>
          <a:xfrm>
            <a:off x="23495" y="1003300"/>
            <a:ext cx="397446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4000" b="1"/>
              <a:t>（</a:t>
            </a:r>
            <a:r>
              <a:rPr lang="en-US" altLang="zh-CN" sz="4000" b="1"/>
              <a:t>1</a:t>
            </a:r>
            <a:r>
              <a:rPr lang="zh-CN" altLang="en-US" sz="4000" b="1">
                <a:ea typeface="宋体" panose="02010600030101010101" pitchFamily="2" charset="-122"/>
              </a:rPr>
              <a:t>）</a:t>
            </a:r>
            <a:r>
              <a:rPr lang="zh-CN" altLang="en-US" sz="4000" b="1"/>
              <a:t>爆发原因</a:t>
            </a:r>
            <a:endParaRPr lang="zh-CN" altLang="en-US" sz="4000" b="1"/>
          </a:p>
        </p:txBody>
      </p:sp>
      <p:sp>
        <p:nvSpPr>
          <p:cNvPr id="4" name="标题 1"/>
          <p:cNvSpPr>
            <a:spLocks noGrp="1"/>
          </p:cNvSpPr>
          <p:nvPr/>
        </p:nvSpPr>
        <p:spPr>
          <a:xfrm>
            <a:off x="233045" y="4946015"/>
            <a:ext cx="397446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4000" b="1"/>
              <a:t>（</a:t>
            </a:r>
            <a:r>
              <a:rPr lang="en-US" altLang="zh-CN" sz="4000" b="1"/>
              <a:t>2</a:t>
            </a:r>
            <a:r>
              <a:rPr lang="zh-CN" altLang="en-US" sz="4000" b="1">
                <a:ea typeface="宋体" panose="02010600030101010101" pitchFamily="2" charset="-122"/>
              </a:rPr>
              <a:t>）</a:t>
            </a:r>
            <a:r>
              <a:rPr lang="zh-CN" altLang="en-US" sz="4000" b="1"/>
              <a:t>爆发时间</a:t>
            </a:r>
            <a:endParaRPr lang="zh-CN" altLang="en-US" sz="4000" b="1"/>
          </a:p>
        </p:txBody>
      </p:sp>
      <p:sp>
        <p:nvSpPr>
          <p:cNvPr id="100" name="文本框 99"/>
          <p:cNvSpPr txBox="1"/>
          <p:nvPr/>
        </p:nvSpPr>
        <p:spPr>
          <a:xfrm>
            <a:off x="233045" y="2048510"/>
            <a:ext cx="11571605" cy="2251710"/>
          </a:xfrm>
          <a:prstGeom prst="rect">
            <a:avLst/>
          </a:prstGeom>
          <a:solidFill>
            <a:srgbClr val="FFFF00"/>
          </a:solidFill>
          <a:ln w="9525">
            <a:solidFill>
              <a:schemeClr val="accent1"/>
            </a:solidFill>
          </a:ln>
        </p:spPr>
        <p:txBody>
          <a:bodyPr wrap="square">
            <a:spAutoFit/>
          </a:bodyPr>
          <a:p>
            <a:pPr indent="0">
              <a:lnSpc>
                <a:spcPct val="130000"/>
              </a:lnSpc>
            </a:pPr>
            <a:r>
              <a:rPr lang="zh-CN" sz="3600" b="1">
                <a:solidFill>
                  <a:srgbClr val="FF0000"/>
                </a:solidFill>
                <a:ea typeface="宋体" panose="02010600030101010101" pitchFamily="2" charset="-122"/>
              </a:rPr>
              <a:t>西班牙白人殖民者对殖民地的掠夺和奴役压迫引起殖民地民众的强烈不满；美国独立战争和法国大革命的影响。</a:t>
            </a:r>
            <a:endParaRPr lang="zh-CN" altLang="en-US" sz="3600" b="1"/>
          </a:p>
        </p:txBody>
      </p:sp>
      <p:sp>
        <p:nvSpPr>
          <p:cNvPr id="5" name="标题 1"/>
          <p:cNvSpPr>
            <a:spLocks noGrp="1"/>
          </p:cNvSpPr>
          <p:nvPr/>
        </p:nvSpPr>
        <p:spPr>
          <a:xfrm>
            <a:off x="4455795" y="4846955"/>
            <a:ext cx="2404745" cy="847725"/>
          </a:xfrm>
          <a:prstGeom prst="rect">
            <a:avLst/>
          </a:prstGeom>
          <a:solidFill>
            <a:srgbClr val="FFFF00"/>
          </a:solidFill>
          <a:ln>
            <a:solidFill>
              <a:schemeClr val="accent1"/>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en-US" sz="3600" b="1"/>
              <a:t>19</a:t>
            </a:r>
            <a:r>
              <a:rPr lang="zh-CN" altLang="en-US" sz="3600" b="1">
                <a:ea typeface="宋体" panose="02010600030101010101" pitchFamily="2" charset="-122"/>
              </a:rPr>
              <a:t>世纪初</a:t>
            </a:r>
            <a:endParaRPr lang="zh-CN" altLang="en-US" sz="3600" b="1">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2" descr="60f1b895g7dbe787aa763&amp;690"/>
          <p:cNvPicPr>
            <a:picLocks noChangeAspect="1" noChangeArrowheads="1"/>
          </p:cNvPicPr>
          <p:nvPr>
            <p:ph idx="1"/>
          </p:nvPr>
        </p:nvPicPr>
        <p:blipFill>
          <a:blip r:embed="rId1"/>
          <a:srcRect/>
          <a:stretch>
            <a:fillRect/>
          </a:stretch>
        </p:blipFill>
        <p:spPr>
          <a:xfrm>
            <a:off x="5108575" y="71755"/>
            <a:ext cx="4030345" cy="6647815"/>
          </a:xfrm>
          <a:prstGeom prst="rect">
            <a:avLst/>
          </a:prstGeom>
          <a:noFill/>
        </p:spPr>
      </p:pic>
      <p:sp>
        <p:nvSpPr>
          <p:cNvPr id="6" name="标题 1"/>
          <p:cNvSpPr>
            <a:spLocks noGrp="1"/>
          </p:cNvSpPr>
          <p:nvPr/>
        </p:nvSpPr>
        <p:spPr>
          <a:xfrm>
            <a:off x="95885" y="363855"/>
            <a:ext cx="397446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4000" b="1"/>
              <a:t>（</a:t>
            </a:r>
            <a:r>
              <a:rPr lang="en-US" altLang="zh-CN" sz="4000" b="1"/>
              <a:t>3</a:t>
            </a:r>
            <a:r>
              <a:rPr lang="zh-CN" altLang="en-US" sz="4000" b="1">
                <a:ea typeface="宋体" panose="02010600030101010101" pitchFamily="2" charset="-122"/>
              </a:rPr>
              <a:t>）涉及地区</a:t>
            </a:r>
            <a:endParaRPr lang="zh-CN" altLang="en-US" sz="4000" b="1"/>
          </a:p>
        </p:txBody>
      </p:sp>
      <p:sp>
        <p:nvSpPr>
          <p:cNvPr id="7" name="文本框 6"/>
          <p:cNvSpPr txBox="1"/>
          <p:nvPr/>
        </p:nvSpPr>
        <p:spPr>
          <a:xfrm>
            <a:off x="944880" y="1508760"/>
            <a:ext cx="3081020" cy="2251710"/>
          </a:xfrm>
          <a:prstGeom prst="rect">
            <a:avLst/>
          </a:prstGeom>
          <a:solidFill>
            <a:srgbClr val="FFFF00"/>
          </a:solidFill>
          <a:ln w="9525">
            <a:solidFill>
              <a:schemeClr val="accent1"/>
            </a:solidFill>
          </a:ln>
        </p:spPr>
        <p:txBody>
          <a:bodyPr wrap="square">
            <a:spAutoFit/>
          </a:bodyPr>
          <a:p>
            <a:pPr indent="0">
              <a:lnSpc>
                <a:spcPct val="130000"/>
              </a:lnSpc>
            </a:pPr>
            <a:r>
              <a:rPr lang="zh-CN" sz="3600" b="1">
                <a:solidFill>
                  <a:srgbClr val="FF0000"/>
                </a:solidFill>
                <a:ea typeface="宋体" panose="02010600030101010101" pitchFamily="2" charset="-122"/>
              </a:rPr>
              <a:t> 北起墨西哥、南到阿根廷的广大地区</a:t>
            </a:r>
            <a:endParaRPr lang="zh-CN" sz="3600" b="1">
              <a:solidFill>
                <a:srgbClr val="FF0000"/>
              </a:solidFill>
              <a:ea typeface="宋体" panose="02010600030101010101" pitchFamily="2" charset="-122"/>
            </a:endParaRPr>
          </a:p>
        </p:txBody>
      </p:sp>
      <p:sp>
        <p:nvSpPr>
          <p:cNvPr id="3" name="标题 1"/>
          <p:cNvSpPr>
            <a:spLocks noGrp="1"/>
          </p:cNvSpPr>
          <p:nvPr/>
        </p:nvSpPr>
        <p:spPr>
          <a:xfrm>
            <a:off x="95885" y="4224655"/>
            <a:ext cx="364934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4000" b="1"/>
              <a:t>（</a:t>
            </a:r>
            <a:r>
              <a:rPr lang="en-US" altLang="zh-CN" sz="4000" b="1"/>
              <a:t>4</a:t>
            </a:r>
            <a:r>
              <a:rPr lang="zh-CN" altLang="en-US" sz="4000" b="1">
                <a:ea typeface="宋体" panose="02010600030101010101" pitchFamily="2" charset="-122"/>
              </a:rPr>
              <a:t>）运动性质</a:t>
            </a:r>
            <a:endParaRPr lang="zh-CN" altLang="en-US" sz="4000" b="1"/>
          </a:p>
        </p:txBody>
      </p:sp>
      <p:sp>
        <p:nvSpPr>
          <p:cNvPr id="5" name="文本框 4"/>
          <p:cNvSpPr txBox="1"/>
          <p:nvPr/>
        </p:nvSpPr>
        <p:spPr>
          <a:xfrm>
            <a:off x="245745" y="4956810"/>
            <a:ext cx="4418330" cy="1531620"/>
          </a:xfrm>
          <a:prstGeom prst="rect">
            <a:avLst/>
          </a:prstGeom>
          <a:solidFill>
            <a:srgbClr val="FFFF00"/>
          </a:solidFill>
          <a:ln w="9525">
            <a:solidFill>
              <a:schemeClr val="accent1"/>
            </a:solidFill>
          </a:ln>
        </p:spPr>
        <p:txBody>
          <a:bodyPr wrap="square">
            <a:spAutoFit/>
          </a:bodyPr>
          <a:p>
            <a:pPr indent="0">
              <a:lnSpc>
                <a:spcPct val="130000"/>
              </a:lnSpc>
            </a:pPr>
            <a:r>
              <a:rPr lang="zh-CN" sz="3600" b="1">
                <a:solidFill>
                  <a:srgbClr val="FF0000"/>
                </a:solidFill>
                <a:ea typeface="宋体" panose="02010600030101010101" pitchFamily="2" charset="-122"/>
              </a:rPr>
              <a:t> 反抗殖民统治的民 族解放运动</a:t>
            </a:r>
            <a:endParaRPr lang="zh-CN" sz="3600" b="1">
              <a:solidFill>
                <a:srgbClr val="FF0000"/>
              </a:solidFill>
              <a:ea typeface="宋体" panose="02010600030101010101"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标题 1"/>
          <p:cNvSpPr>
            <a:spLocks noGrp="1"/>
          </p:cNvSpPr>
          <p:nvPr/>
        </p:nvSpPr>
        <p:spPr>
          <a:xfrm>
            <a:off x="95885" y="17780"/>
            <a:ext cx="471868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4000" b="1"/>
              <a:t>（</a:t>
            </a:r>
            <a:r>
              <a:rPr lang="en-US" altLang="zh-CN" sz="4000" b="1"/>
              <a:t>5</a:t>
            </a:r>
            <a:r>
              <a:rPr lang="zh-CN" altLang="en-US" sz="4000" b="1">
                <a:ea typeface="宋体" panose="02010600030101010101" pitchFamily="2" charset="-122"/>
              </a:rPr>
              <a:t>）独立运动概况</a:t>
            </a:r>
            <a:endParaRPr lang="zh-CN" altLang="en-US" sz="4000" b="1"/>
          </a:p>
        </p:txBody>
      </p:sp>
      <p:sp>
        <p:nvSpPr>
          <p:cNvPr id="100" name="文本框 99"/>
          <p:cNvSpPr txBox="1"/>
          <p:nvPr/>
        </p:nvSpPr>
        <p:spPr>
          <a:xfrm>
            <a:off x="95885" y="2204085"/>
            <a:ext cx="7640320" cy="4523105"/>
          </a:xfrm>
          <a:prstGeom prst="rect">
            <a:avLst/>
          </a:prstGeom>
          <a:solidFill>
            <a:srgbClr val="FFFF00"/>
          </a:solidFill>
          <a:ln w="9525">
            <a:solidFill>
              <a:schemeClr val="accent1"/>
            </a:solidFill>
          </a:ln>
        </p:spPr>
        <p:txBody>
          <a:bodyPr wrap="square">
            <a:spAutoFit/>
          </a:bodyPr>
          <a:p>
            <a:pPr indent="0">
              <a:lnSpc>
                <a:spcPct val="150000"/>
              </a:lnSpc>
            </a:pPr>
            <a:r>
              <a:rPr lang="zh-CN" sz="3200" b="1">
                <a:solidFill>
                  <a:srgbClr val="FF0000"/>
                </a:solidFill>
                <a:ea typeface="宋体" panose="02010600030101010101" pitchFamily="2" charset="-122"/>
              </a:rPr>
              <a:t>解放黑人奴隶，承诺胜利后分给起义士兵土地。1819年，玻利瓦尔率领队伍大败西班牙军队。先后解放了哥伦比亚、委内瑞拉和厄瓜多尔等地，成立了“大哥伦比亚共和国”当选总统后，他继续领导南美的独立战争。</a:t>
            </a:r>
            <a:endParaRPr lang="zh-CN" sz="3200" b="1">
              <a:solidFill>
                <a:srgbClr val="FF0000"/>
              </a:solidFill>
              <a:ea typeface="宋体" panose="02010600030101010101" pitchFamily="2" charset="-122"/>
            </a:endParaRPr>
          </a:p>
        </p:txBody>
      </p:sp>
      <p:sp>
        <p:nvSpPr>
          <p:cNvPr id="3" name="文本框 2"/>
          <p:cNvSpPr txBox="1"/>
          <p:nvPr/>
        </p:nvSpPr>
        <p:spPr>
          <a:xfrm>
            <a:off x="95885" y="865505"/>
            <a:ext cx="11136630" cy="1198880"/>
          </a:xfrm>
          <a:prstGeom prst="rect">
            <a:avLst/>
          </a:prstGeom>
          <a:noFill/>
          <a:ln w="9525">
            <a:noFill/>
          </a:ln>
        </p:spPr>
        <p:txBody>
          <a:bodyPr wrap="square">
            <a:spAutoFit/>
          </a:bodyPr>
          <a:p>
            <a:pPr indent="0"/>
            <a:r>
              <a:rPr lang="zh-CN" sz="3600" b="1">
                <a:ea typeface="宋体" panose="02010600030101010101" pitchFamily="2" charset="-122"/>
              </a:rPr>
              <a:t>①南美洲北部地区独立运动领导人是谁？</a:t>
            </a:r>
            <a:endParaRPr lang="zh-CN" sz="3600" b="1">
              <a:ea typeface="宋体" panose="02010600030101010101" pitchFamily="2" charset="-122"/>
            </a:endParaRPr>
          </a:p>
          <a:p>
            <a:pPr indent="0"/>
            <a:r>
              <a:rPr lang="zh-CN" sz="3600" b="1">
                <a:ea typeface="宋体" panose="02010600030101010101" pitchFamily="2" charset="-122"/>
              </a:rPr>
              <a:t>    他主要的事迹有哪些？</a:t>
            </a:r>
            <a:endParaRPr lang="zh-CN" altLang="en-US" sz="3600" b="1"/>
          </a:p>
        </p:txBody>
      </p:sp>
      <p:sp>
        <p:nvSpPr>
          <p:cNvPr id="5" name="文本框 4"/>
          <p:cNvSpPr txBox="1"/>
          <p:nvPr/>
        </p:nvSpPr>
        <p:spPr>
          <a:xfrm>
            <a:off x="8551545" y="865505"/>
            <a:ext cx="1816100" cy="583565"/>
          </a:xfrm>
          <a:prstGeom prst="rect">
            <a:avLst/>
          </a:prstGeom>
          <a:solidFill>
            <a:srgbClr val="FFFF00"/>
          </a:solidFill>
          <a:ln>
            <a:solidFill>
              <a:schemeClr val="accent1"/>
            </a:solidFill>
          </a:ln>
        </p:spPr>
        <p:txBody>
          <a:bodyPr wrap="none" rtlCol="0" anchor="t">
            <a:spAutoFit/>
          </a:bodyPr>
          <a:p>
            <a:r>
              <a:rPr lang="zh-CN" sz="3200" b="1">
                <a:solidFill>
                  <a:srgbClr val="FF0000"/>
                </a:solidFill>
                <a:ea typeface="宋体" panose="02010600030101010101" pitchFamily="2" charset="-122"/>
                <a:sym typeface="+mn-ea"/>
              </a:rPr>
              <a:t>玻利瓦尔</a:t>
            </a:r>
            <a:endParaRPr lang="zh-CN" altLang="en-US" sz="3200"/>
          </a:p>
        </p:txBody>
      </p:sp>
      <p:pic>
        <p:nvPicPr>
          <p:cNvPr id="7" name="图片 6"/>
          <p:cNvPicPr>
            <a:picLocks noChangeAspect="1" noChangeArrowheads="1"/>
          </p:cNvPicPr>
          <p:nvPr/>
        </p:nvPicPr>
        <p:blipFill>
          <a:blip r:embed="rId1"/>
          <a:srcRect/>
          <a:stretch>
            <a:fillRect/>
          </a:stretch>
        </p:blipFill>
        <p:spPr>
          <a:xfrm>
            <a:off x="8435975" y="2064385"/>
            <a:ext cx="3209290" cy="4441825"/>
          </a:xfrm>
          <a:prstGeom prst="rect">
            <a:avLst/>
          </a:prstGeom>
          <a:noFill/>
          <a:ln w="9525">
            <a:noFill/>
            <a:miter lim="800000"/>
            <a:headEnd/>
            <a:tailEnd/>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0"/>
                                        </p:tgtEl>
                                        <p:attrNameLst>
                                          <p:attrName>style.visibility</p:attrName>
                                        </p:attrNameLst>
                                      </p:cBhvr>
                                      <p:to>
                                        <p:strVal val="visible"/>
                                      </p:to>
                                    </p:set>
                                    <p:anim calcmode="lin" valueType="num">
                                      <p:cBhvr additive="base">
                                        <p:cTn id="19" dur="500" fill="hold"/>
                                        <p:tgtEl>
                                          <p:spTgt spid="100"/>
                                        </p:tgtEl>
                                        <p:attrNameLst>
                                          <p:attrName>ppt_x</p:attrName>
                                        </p:attrNameLst>
                                      </p:cBhvr>
                                      <p:tavLst>
                                        <p:tav tm="0">
                                          <p:val>
                                            <p:strVal val="#ppt_x"/>
                                          </p:val>
                                        </p:tav>
                                        <p:tav tm="100000">
                                          <p:val>
                                            <p:strVal val="#ppt_x"/>
                                          </p:val>
                                        </p:tav>
                                      </p:tavLst>
                                    </p:anim>
                                    <p:anim calcmode="lin" valueType="num">
                                      <p:cBhvr additive="base">
                                        <p:cTn id="20"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0"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28905" y="241300"/>
            <a:ext cx="11136630" cy="1198880"/>
          </a:xfrm>
          <a:prstGeom prst="rect">
            <a:avLst/>
          </a:prstGeom>
          <a:noFill/>
          <a:ln w="9525">
            <a:noFill/>
          </a:ln>
        </p:spPr>
        <p:txBody>
          <a:bodyPr wrap="square">
            <a:spAutoFit/>
          </a:bodyPr>
          <a:p>
            <a:pPr indent="0"/>
            <a:r>
              <a:rPr lang="zh-CN" sz="3600" b="1">
                <a:ea typeface="宋体" panose="02010600030101010101" pitchFamily="2" charset="-122"/>
              </a:rPr>
              <a:t>②南美洲南部地区独立运动领导人是谁？</a:t>
            </a:r>
            <a:endParaRPr lang="zh-CN" sz="3600" b="1">
              <a:ea typeface="宋体" panose="02010600030101010101" pitchFamily="2" charset="-122"/>
            </a:endParaRPr>
          </a:p>
          <a:p>
            <a:pPr indent="0"/>
            <a:r>
              <a:rPr lang="zh-CN" sz="3600" b="1">
                <a:ea typeface="宋体" panose="02010600030101010101" pitchFamily="2" charset="-122"/>
              </a:rPr>
              <a:t>    他主要的事迹有哪些？</a:t>
            </a:r>
            <a:endParaRPr lang="zh-CN" altLang="en-US" sz="3600" b="1"/>
          </a:p>
        </p:txBody>
      </p:sp>
      <p:sp>
        <p:nvSpPr>
          <p:cNvPr id="5" name="文本框 4"/>
          <p:cNvSpPr txBox="1"/>
          <p:nvPr/>
        </p:nvSpPr>
        <p:spPr>
          <a:xfrm>
            <a:off x="8650605" y="241300"/>
            <a:ext cx="1407795" cy="583565"/>
          </a:xfrm>
          <a:prstGeom prst="rect">
            <a:avLst/>
          </a:prstGeom>
          <a:solidFill>
            <a:srgbClr val="FFFF00"/>
          </a:solidFill>
          <a:ln>
            <a:solidFill>
              <a:schemeClr val="accent1"/>
            </a:solidFill>
          </a:ln>
        </p:spPr>
        <p:txBody>
          <a:bodyPr wrap="none" rtlCol="0" anchor="t">
            <a:spAutoFit/>
          </a:bodyPr>
          <a:p>
            <a:pPr algn="l"/>
            <a:r>
              <a:rPr lang="zh-CN" sz="3200" b="1">
                <a:solidFill>
                  <a:srgbClr val="FF0000"/>
                </a:solidFill>
                <a:ea typeface="宋体" panose="02010600030101010101" pitchFamily="2" charset="-122"/>
                <a:sym typeface="+mn-ea"/>
              </a:rPr>
              <a:t>圣马丁</a:t>
            </a:r>
            <a:endParaRPr lang="zh-CN" sz="3200" b="1">
              <a:solidFill>
                <a:srgbClr val="FF0000"/>
              </a:solidFill>
              <a:ea typeface="宋体" panose="02010600030101010101" pitchFamily="2" charset="-122"/>
              <a:sym typeface="+mn-ea"/>
            </a:endParaRPr>
          </a:p>
        </p:txBody>
      </p:sp>
      <p:sp>
        <p:nvSpPr>
          <p:cNvPr id="100" name="文本框 99"/>
          <p:cNvSpPr txBox="1"/>
          <p:nvPr/>
        </p:nvSpPr>
        <p:spPr>
          <a:xfrm>
            <a:off x="673735" y="1440180"/>
            <a:ext cx="8251190" cy="829945"/>
          </a:xfrm>
          <a:prstGeom prst="rect">
            <a:avLst/>
          </a:prstGeom>
          <a:solidFill>
            <a:srgbClr val="FFFF00"/>
          </a:solidFill>
          <a:ln w="9525">
            <a:solidFill>
              <a:schemeClr val="accent1"/>
            </a:solidFill>
          </a:ln>
        </p:spPr>
        <p:txBody>
          <a:bodyPr wrap="square">
            <a:spAutoFit/>
          </a:bodyPr>
          <a:p>
            <a:pPr indent="0">
              <a:lnSpc>
                <a:spcPct val="150000"/>
              </a:lnSpc>
            </a:pPr>
            <a:r>
              <a:rPr lang="zh-CN" sz="3200" b="1">
                <a:solidFill>
                  <a:srgbClr val="FF0000"/>
                </a:solidFill>
                <a:ea typeface="宋体" panose="02010600030101010101" pitchFamily="2" charset="-122"/>
              </a:rPr>
              <a:t>先后领导了</a:t>
            </a:r>
            <a:r>
              <a:rPr lang="zh-CN" sz="3200" b="1">
                <a:solidFill>
                  <a:srgbClr val="7030A0"/>
                </a:solidFill>
                <a:ea typeface="宋体" panose="02010600030101010101" pitchFamily="2" charset="-122"/>
              </a:rPr>
              <a:t>阿根廷、智利、秘鲁</a:t>
            </a:r>
            <a:r>
              <a:rPr lang="zh-CN" sz="3200" b="1">
                <a:solidFill>
                  <a:srgbClr val="FF0000"/>
                </a:solidFill>
                <a:ea typeface="宋体" panose="02010600030101010101" pitchFamily="2" charset="-122"/>
              </a:rPr>
              <a:t>的独立战争。</a:t>
            </a:r>
            <a:endParaRPr lang="zh-CN" sz="3200" b="1">
              <a:solidFill>
                <a:srgbClr val="FF0000"/>
              </a:solidFill>
              <a:ea typeface="宋体" panose="02010600030101010101" pitchFamily="2" charset="-122"/>
            </a:endParaRPr>
          </a:p>
        </p:txBody>
      </p:sp>
      <p:sp>
        <p:nvSpPr>
          <p:cNvPr id="6" name="标题 1"/>
          <p:cNvSpPr>
            <a:spLocks noGrp="1"/>
          </p:cNvSpPr>
          <p:nvPr/>
        </p:nvSpPr>
        <p:spPr>
          <a:xfrm>
            <a:off x="128905" y="2759710"/>
            <a:ext cx="1163129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3600" b="1"/>
              <a:t>（</a:t>
            </a:r>
            <a:r>
              <a:rPr lang="en-US" altLang="zh-CN" sz="3600" b="1"/>
              <a:t>6</a:t>
            </a:r>
            <a:r>
              <a:rPr lang="zh-CN" altLang="en-US" sz="3600" b="1">
                <a:ea typeface="宋体" panose="02010600030101010101" pitchFamily="2" charset="-122"/>
              </a:rPr>
              <a:t>）被誉为南美的“解放者”的是哪两位独立运动领袖？</a:t>
            </a:r>
            <a:endParaRPr lang="zh-CN" altLang="en-US" sz="3600" b="1">
              <a:ea typeface="宋体" panose="02010600030101010101" pitchFamily="2" charset="-122"/>
            </a:endParaRPr>
          </a:p>
        </p:txBody>
      </p:sp>
      <p:sp>
        <p:nvSpPr>
          <p:cNvPr id="3" name="文本框 2"/>
          <p:cNvSpPr txBox="1"/>
          <p:nvPr/>
        </p:nvSpPr>
        <p:spPr>
          <a:xfrm>
            <a:off x="503555" y="3714750"/>
            <a:ext cx="4170680" cy="922020"/>
          </a:xfrm>
          <a:prstGeom prst="rect">
            <a:avLst/>
          </a:prstGeom>
          <a:solidFill>
            <a:srgbClr val="FFFF00"/>
          </a:solidFill>
          <a:ln w="9525">
            <a:solidFill>
              <a:schemeClr val="accent1"/>
            </a:solidFill>
          </a:ln>
        </p:spPr>
        <p:txBody>
          <a:bodyPr wrap="square">
            <a:spAutoFit/>
          </a:bodyPr>
          <a:p>
            <a:pPr indent="0">
              <a:lnSpc>
                <a:spcPct val="150000"/>
              </a:lnSpc>
            </a:pPr>
            <a:r>
              <a:rPr lang="zh-CN" sz="3600" b="1">
                <a:solidFill>
                  <a:srgbClr val="FF0000"/>
                </a:solidFill>
                <a:ea typeface="宋体" panose="02010600030101010101" pitchFamily="2" charset="-122"/>
              </a:rPr>
              <a:t>玻利瓦尔和圣马丁</a:t>
            </a:r>
            <a:endParaRPr lang="zh-CN" sz="3600" b="1">
              <a:solidFill>
                <a:srgbClr val="FF0000"/>
              </a:solidFill>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additive="base">
                                        <p:cTn id="13" dur="500" fill="hold"/>
                                        <p:tgtEl>
                                          <p:spTgt spid="100"/>
                                        </p:tgtEl>
                                        <p:attrNameLst>
                                          <p:attrName>ppt_x</p:attrName>
                                        </p:attrNameLst>
                                      </p:cBhvr>
                                      <p:tavLst>
                                        <p:tav tm="0">
                                          <p:val>
                                            <p:strVal val="#ppt_x"/>
                                          </p:val>
                                        </p:tav>
                                        <p:tav tm="100000">
                                          <p:val>
                                            <p:strVal val="#ppt_x"/>
                                          </p:val>
                                        </p:tav>
                                      </p:tavLst>
                                    </p:anim>
                                    <p:anim calcmode="lin" valueType="num">
                                      <p:cBhvr additive="base">
                                        <p:cTn id="14"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0"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标题 2"/>
          <p:cNvSpPr>
            <a:spLocks noGrp="1"/>
          </p:cNvSpPr>
          <p:nvPr>
            <p:ph type="title"/>
          </p:nvPr>
        </p:nvSpPr>
        <p:spPr>
          <a:xfrm>
            <a:off x="888365" y="31750"/>
            <a:ext cx="7730490" cy="842645"/>
          </a:xfrm>
        </p:spPr>
        <p:txBody>
          <a:bodyPr>
            <a:normAutofit/>
          </a:bodyPr>
          <a:p>
            <a:r>
              <a:rPr lang="zh-CN" altLang="en-US" sz="4000" b="1">
                <a:solidFill>
                  <a:srgbClr val="7030A0"/>
                </a:solidFill>
              </a:rPr>
              <a:t>目标导学二：印度民族大起义</a:t>
            </a:r>
            <a:endParaRPr lang="zh-CN" altLang="en-US" sz="4000" b="1">
              <a:solidFill>
                <a:srgbClr val="7030A0"/>
              </a:solidFill>
            </a:endParaRPr>
          </a:p>
        </p:txBody>
      </p:sp>
      <p:sp>
        <p:nvSpPr>
          <p:cNvPr id="4" name="标题 1"/>
          <p:cNvSpPr>
            <a:spLocks noGrp="1"/>
          </p:cNvSpPr>
          <p:nvPr/>
        </p:nvSpPr>
        <p:spPr>
          <a:xfrm>
            <a:off x="106045" y="874395"/>
            <a:ext cx="5377180" cy="178943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sz="3600" b="1"/>
              <a:t>1.印度在19世纪中期已沦</a:t>
            </a:r>
            <a:endParaRPr sz="3600" b="1"/>
          </a:p>
          <a:p>
            <a:pPr algn="l"/>
            <a:r>
              <a:rPr sz="3600" b="1"/>
              <a:t>  为哪个国家的的殖民地？</a:t>
            </a:r>
            <a:endParaRPr sz="3600" b="1"/>
          </a:p>
        </p:txBody>
      </p:sp>
      <p:sp>
        <p:nvSpPr>
          <p:cNvPr id="5" name="标题 1"/>
          <p:cNvSpPr>
            <a:spLocks noGrp="1"/>
          </p:cNvSpPr>
          <p:nvPr/>
        </p:nvSpPr>
        <p:spPr>
          <a:xfrm>
            <a:off x="1369695" y="2663825"/>
            <a:ext cx="1231265" cy="847725"/>
          </a:xfrm>
          <a:prstGeom prst="rect">
            <a:avLst/>
          </a:prstGeom>
          <a:solidFill>
            <a:srgbClr val="FFFF00"/>
          </a:solidFill>
          <a:ln>
            <a:solidFill>
              <a:schemeClr val="accent1"/>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lang="zh-CN" altLang="en-US" sz="3600" b="1">
                <a:ea typeface="宋体" panose="02010600030101010101" pitchFamily="2" charset="-122"/>
              </a:rPr>
              <a:t>英国</a:t>
            </a:r>
            <a:endParaRPr lang="zh-CN" altLang="en-US" sz="3600" b="1">
              <a:ea typeface="宋体" panose="02010600030101010101" pitchFamily="2" charset="-122"/>
            </a:endParaRPr>
          </a:p>
        </p:txBody>
      </p:sp>
      <p:pic>
        <p:nvPicPr>
          <p:cNvPr id="8" name="图片 7"/>
          <p:cNvPicPr>
            <a:picLocks noChangeAspect="1"/>
          </p:cNvPicPr>
          <p:nvPr/>
        </p:nvPicPr>
        <p:blipFill>
          <a:blip r:embed="rId1"/>
          <a:stretch>
            <a:fillRect/>
          </a:stretch>
        </p:blipFill>
        <p:spPr>
          <a:xfrm>
            <a:off x="6386830" y="984885"/>
            <a:ext cx="3416935" cy="5500370"/>
          </a:xfrm>
          <a:prstGeom prst="rect">
            <a:avLst/>
          </a:prstGeom>
        </p:spPr>
      </p:pic>
      <p:sp>
        <p:nvSpPr>
          <p:cNvPr id="9" name="文本框 8"/>
          <p:cNvSpPr txBox="1"/>
          <p:nvPr/>
        </p:nvSpPr>
        <p:spPr>
          <a:xfrm>
            <a:off x="411480" y="4000500"/>
            <a:ext cx="5674995" cy="2306955"/>
          </a:xfrm>
          <a:prstGeom prst="rect">
            <a:avLst/>
          </a:prstGeom>
          <a:noFill/>
        </p:spPr>
        <p:txBody>
          <a:bodyPr wrap="square" rtlCol="0" anchor="t">
            <a:spAutoFit/>
          </a:bodyPr>
          <a:p>
            <a:r>
              <a:rPr lang="zh-CN" altLang="en-US" sz="3600" b="1"/>
              <a:t>1757～1849年英国政府通过东印度公司进行的一系列侵略印度的战争。印度最后沦为英国殖民地。 </a:t>
            </a:r>
            <a:endParaRPr lang="zh-CN" altLang="en-US" sz="3600" b="1"/>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标题 1"/>
          <p:cNvSpPr>
            <a:spLocks noGrp="1"/>
          </p:cNvSpPr>
          <p:nvPr/>
        </p:nvSpPr>
        <p:spPr>
          <a:xfrm>
            <a:off x="237490" y="17780"/>
            <a:ext cx="11689715" cy="1297940"/>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lnSpc>
                <a:spcPct val="120000"/>
              </a:lnSpc>
            </a:pPr>
            <a:r>
              <a:rPr sz="3600" b="1"/>
              <a:t>2.</a:t>
            </a:r>
            <a:r>
              <a:rPr lang="zh-CN" sz="3600" b="1">
                <a:solidFill>
                  <a:schemeClr val="tx1"/>
                </a:solidFill>
                <a:ea typeface="宋体" panose="02010600030101010101" pitchFamily="2" charset="-122"/>
                <a:sym typeface="+mn-ea"/>
              </a:rPr>
              <a:t>英国完成工业革命以后，是怎样进一步加强对印度的经</a:t>
            </a:r>
            <a:endParaRPr lang="zh-CN" sz="3600" b="1">
              <a:solidFill>
                <a:schemeClr val="tx1"/>
              </a:solidFill>
              <a:ea typeface="宋体" panose="02010600030101010101" pitchFamily="2" charset="-122"/>
              <a:sym typeface="+mn-ea"/>
            </a:endParaRPr>
          </a:p>
          <a:p>
            <a:pPr algn="l">
              <a:lnSpc>
                <a:spcPct val="120000"/>
              </a:lnSpc>
            </a:pPr>
            <a:r>
              <a:rPr lang="zh-CN" sz="3600" b="1">
                <a:solidFill>
                  <a:schemeClr val="tx1"/>
                </a:solidFill>
                <a:ea typeface="宋体" panose="02010600030101010101" pitchFamily="2" charset="-122"/>
                <a:sym typeface="+mn-ea"/>
              </a:rPr>
              <a:t>   济掠夺和政治压迫的？</a:t>
            </a:r>
            <a:endParaRPr lang="zh-CN" sz="3600" b="1">
              <a:solidFill>
                <a:schemeClr val="tx1"/>
              </a:solidFill>
              <a:ea typeface="宋体" panose="02010600030101010101" pitchFamily="2" charset="-122"/>
              <a:sym typeface="+mn-ea"/>
            </a:endParaRPr>
          </a:p>
        </p:txBody>
      </p:sp>
      <p:sp>
        <p:nvSpPr>
          <p:cNvPr id="100" name="文本框 99"/>
          <p:cNvSpPr txBox="1"/>
          <p:nvPr/>
        </p:nvSpPr>
        <p:spPr>
          <a:xfrm>
            <a:off x="237490" y="1117600"/>
            <a:ext cx="7310120" cy="829945"/>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200" b="1">
                <a:solidFill>
                  <a:schemeClr val="tx1"/>
                </a:solidFill>
                <a:ea typeface="宋体" panose="02010600030101010101" pitchFamily="2" charset="-122"/>
              </a:rPr>
              <a:t>（1）经济掠夺的表现及对印度的危害：</a:t>
            </a:r>
            <a:endParaRPr lang="zh-CN" sz="3200" b="1">
              <a:solidFill>
                <a:schemeClr val="tx1"/>
              </a:solidFill>
              <a:ea typeface="宋体" panose="02010600030101010101" pitchFamily="2" charset="-122"/>
            </a:endParaRPr>
          </a:p>
        </p:txBody>
      </p:sp>
      <p:sp>
        <p:nvSpPr>
          <p:cNvPr id="7" name="文本框 6"/>
          <p:cNvSpPr txBox="1"/>
          <p:nvPr/>
        </p:nvSpPr>
        <p:spPr>
          <a:xfrm>
            <a:off x="223520" y="2061210"/>
            <a:ext cx="11703685" cy="3412490"/>
          </a:xfrm>
          <a:prstGeom prst="rect">
            <a:avLst/>
          </a:prstGeom>
          <a:solidFill>
            <a:srgbClr val="FFFF00"/>
          </a:solidFill>
          <a:ln w="9525">
            <a:solidFill>
              <a:schemeClr val="accent1"/>
            </a:solidFill>
          </a:ln>
        </p:spPr>
        <p:txBody>
          <a:bodyPr wrap="square">
            <a:spAutoFit/>
          </a:bodyPr>
          <a:p>
            <a:pPr indent="0">
              <a:lnSpc>
                <a:spcPct val="120000"/>
              </a:lnSpc>
            </a:pPr>
            <a:r>
              <a:rPr lang="zh-CN" sz="3600" b="1">
                <a:solidFill>
                  <a:schemeClr val="tx1"/>
                </a:solidFill>
                <a:ea typeface="宋体" panose="02010600030101010101" pitchFamily="2" charset="-122"/>
              </a:rPr>
              <a:t>表现：</a:t>
            </a:r>
            <a:endParaRPr lang="zh-CN" sz="3600" b="1">
              <a:solidFill>
                <a:schemeClr val="tx1"/>
              </a:solidFill>
              <a:ea typeface="宋体" panose="02010600030101010101" pitchFamily="2" charset="-122"/>
            </a:endParaRPr>
          </a:p>
          <a:p>
            <a:pPr indent="0">
              <a:lnSpc>
                <a:spcPct val="120000"/>
              </a:lnSpc>
            </a:pPr>
            <a:r>
              <a:rPr lang="zh-CN" sz="3600" b="1">
                <a:solidFill>
                  <a:srgbClr val="FF0000"/>
                </a:solidFill>
                <a:ea typeface="宋体" panose="02010600030101010101" pitchFamily="2" charset="-122"/>
              </a:rPr>
              <a:t>为了发展本国的纺织工业，英国从印度大量进口棉花，并向印度倾销机器生产的棉纺织品。</a:t>
            </a:r>
            <a:endParaRPr lang="zh-CN" sz="3600" b="1">
              <a:solidFill>
                <a:srgbClr val="FF0000"/>
              </a:solidFill>
              <a:ea typeface="宋体" panose="02010600030101010101" pitchFamily="2" charset="-122"/>
            </a:endParaRPr>
          </a:p>
          <a:p>
            <a:pPr indent="0">
              <a:lnSpc>
                <a:spcPct val="120000"/>
              </a:lnSpc>
            </a:pPr>
            <a:r>
              <a:rPr lang="zh-CN" sz="3600" b="1">
                <a:solidFill>
                  <a:schemeClr val="tx1"/>
                </a:solidFill>
                <a:ea typeface="宋体" panose="02010600030101010101" pitchFamily="2" charset="-122"/>
              </a:rPr>
              <a:t>危害：</a:t>
            </a:r>
            <a:endParaRPr lang="zh-CN" sz="3600" b="1">
              <a:solidFill>
                <a:schemeClr val="tx1"/>
              </a:solidFill>
              <a:ea typeface="宋体" panose="02010600030101010101" pitchFamily="2" charset="-122"/>
            </a:endParaRPr>
          </a:p>
          <a:p>
            <a:pPr indent="0">
              <a:lnSpc>
                <a:spcPct val="120000"/>
              </a:lnSpc>
            </a:pPr>
            <a:r>
              <a:rPr lang="zh-CN" sz="3600" b="1">
                <a:solidFill>
                  <a:srgbClr val="FF0000"/>
                </a:solidFill>
                <a:ea typeface="宋体" panose="02010600030101010101" pitchFamily="2" charset="-122"/>
              </a:rPr>
              <a:t>手工棉纺织业遭到沉重打击，许多手工业者因此破产。</a:t>
            </a:r>
            <a:endParaRPr lang="zh-CN" sz="3600" b="1">
              <a:solidFill>
                <a:srgbClr val="FF0000"/>
              </a:solidFill>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86995" y="1108075"/>
            <a:ext cx="11736070" cy="2651125"/>
          </a:xfrm>
          <a:prstGeom prst="rect">
            <a:avLst/>
          </a:prstGeom>
          <a:solidFill>
            <a:srgbClr val="FFFF00"/>
          </a:solidFill>
          <a:ln w="9525">
            <a:solidFill>
              <a:schemeClr val="accent1"/>
            </a:solidFill>
          </a:ln>
        </p:spPr>
        <p:txBody>
          <a:bodyPr wrap="square">
            <a:spAutoFit/>
          </a:bodyPr>
          <a:p>
            <a:pPr indent="0">
              <a:lnSpc>
                <a:spcPct val="130000"/>
              </a:lnSpc>
            </a:pPr>
            <a:r>
              <a:rPr lang="zh-CN" sz="3200" b="1">
                <a:solidFill>
                  <a:srgbClr val="FF0000"/>
                </a:solidFill>
                <a:ea typeface="宋体" panose="02010600030101010101" pitchFamily="2" charset="-122"/>
              </a:rPr>
              <a:t>英国还以种种借口</a:t>
            </a:r>
            <a:r>
              <a:rPr lang="zh-CN" sz="3200" b="1">
                <a:solidFill>
                  <a:schemeClr val="tx1"/>
                </a:solidFill>
                <a:ea typeface="宋体" panose="02010600030101010101" pitchFamily="2" charset="-122"/>
              </a:rPr>
              <a:t>兼并印度王公的领地</a:t>
            </a:r>
            <a:r>
              <a:rPr lang="zh-CN" sz="3200" b="1">
                <a:solidFill>
                  <a:srgbClr val="FF0000"/>
                </a:solidFill>
                <a:ea typeface="宋体" panose="02010600030101010101" pitchFamily="2" charset="-122"/>
              </a:rPr>
              <a:t>。规定王公死后若没有儿子继承王位，领地就归英国所有。</a:t>
            </a:r>
            <a:endParaRPr lang="zh-CN" sz="3200" b="1">
              <a:solidFill>
                <a:srgbClr val="FF0000"/>
              </a:solidFill>
              <a:ea typeface="宋体" panose="02010600030101010101" pitchFamily="2" charset="-122"/>
            </a:endParaRPr>
          </a:p>
          <a:p>
            <a:pPr indent="0">
              <a:lnSpc>
                <a:spcPct val="130000"/>
              </a:lnSpc>
            </a:pPr>
            <a:r>
              <a:rPr lang="zh-CN" sz="3200" b="1">
                <a:solidFill>
                  <a:srgbClr val="FF0000"/>
                </a:solidFill>
                <a:ea typeface="宋体" panose="02010600030101010101" pitchFamily="2" charset="-122"/>
              </a:rPr>
              <a:t>随着在印度统治的稳定，英国</a:t>
            </a:r>
            <a:r>
              <a:rPr lang="zh-CN" sz="3200" b="1">
                <a:solidFill>
                  <a:schemeClr val="tx1"/>
                </a:solidFill>
                <a:ea typeface="宋体" panose="02010600030101010101" pitchFamily="2" charset="-122"/>
              </a:rPr>
              <a:t>取消了对印度士兵的较优厚待遇</a:t>
            </a:r>
            <a:r>
              <a:rPr lang="zh-CN" sz="3200" b="1">
                <a:solidFill>
                  <a:srgbClr val="FF0000"/>
                </a:solidFill>
                <a:ea typeface="宋体" panose="02010600030101010101" pitchFamily="2" charset="-122"/>
              </a:rPr>
              <a:t>，并且</a:t>
            </a:r>
            <a:r>
              <a:rPr lang="zh-CN" sz="3200" b="1">
                <a:solidFill>
                  <a:schemeClr val="tx1"/>
                </a:solidFill>
                <a:ea typeface="宋体" panose="02010600030101010101" pitchFamily="2" charset="-122"/>
              </a:rPr>
              <a:t>不尊重他们的宗教信仰</a:t>
            </a:r>
            <a:r>
              <a:rPr lang="zh-CN" sz="3200" b="1">
                <a:solidFill>
                  <a:srgbClr val="FF0000"/>
                </a:solidFill>
                <a:ea typeface="宋体" panose="02010600030101010101" pitchFamily="2" charset="-122"/>
              </a:rPr>
              <a:t>。</a:t>
            </a:r>
            <a:endParaRPr lang="zh-CN" sz="3200" b="1">
              <a:solidFill>
                <a:srgbClr val="FF0000"/>
              </a:solidFill>
              <a:ea typeface="宋体" panose="02010600030101010101" pitchFamily="2" charset="-122"/>
            </a:endParaRPr>
          </a:p>
        </p:txBody>
      </p:sp>
      <p:sp>
        <p:nvSpPr>
          <p:cNvPr id="4" name="文本框 3"/>
          <p:cNvSpPr txBox="1"/>
          <p:nvPr/>
        </p:nvSpPr>
        <p:spPr>
          <a:xfrm>
            <a:off x="243840" y="4032250"/>
            <a:ext cx="11579225" cy="92202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600" b="1">
                <a:solidFill>
                  <a:schemeClr val="tx1"/>
                </a:solidFill>
                <a:ea typeface="宋体" panose="02010600030101010101" pitchFamily="2" charset="-122"/>
              </a:rPr>
              <a:t>（</a:t>
            </a:r>
            <a:r>
              <a:rPr lang="en-US" altLang="zh-CN" sz="3600" b="1">
                <a:solidFill>
                  <a:schemeClr val="tx1"/>
                </a:solidFill>
                <a:ea typeface="宋体" panose="02010600030101010101" pitchFamily="2" charset="-122"/>
              </a:rPr>
              <a:t>3</a:t>
            </a:r>
            <a:r>
              <a:rPr lang="zh-CN" altLang="en-US" sz="3600" b="1">
                <a:solidFill>
                  <a:schemeClr val="tx1"/>
                </a:solidFill>
                <a:ea typeface="宋体" panose="02010600030101010101" pitchFamily="2" charset="-122"/>
              </a:rPr>
              <a:t>）</a:t>
            </a:r>
            <a:r>
              <a:rPr lang="zh-CN" sz="3600" b="1">
                <a:solidFill>
                  <a:schemeClr val="tx1"/>
                </a:solidFill>
                <a:ea typeface="宋体" panose="02010600030101010101" pitchFamily="2" charset="-122"/>
              </a:rPr>
              <a:t>请结合课文简要归纳一下：印度民族大起义的原因</a:t>
            </a:r>
            <a:endParaRPr lang="zh-CN" sz="3600" b="1">
              <a:solidFill>
                <a:schemeClr val="tx1"/>
              </a:solidFill>
              <a:ea typeface="宋体" panose="02010600030101010101" pitchFamily="2" charset="-122"/>
            </a:endParaRPr>
          </a:p>
        </p:txBody>
      </p:sp>
      <p:sp>
        <p:nvSpPr>
          <p:cNvPr id="5" name="文本框 4"/>
          <p:cNvSpPr txBox="1"/>
          <p:nvPr/>
        </p:nvSpPr>
        <p:spPr>
          <a:xfrm>
            <a:off x="243840" y="5367020"/>
            <a:ext cx="11703685" cy="1370965"/>
          </a:xfrm>
          <a:prstGeom prst="rect">
            <a:avLst/>
          </a:prstGeom>
          <a:solidFill>
            <a:srgbClr val="FFFF00"/>
          </a:solidFill>
          <a:ln w="9525">
            <a:solidFill>
              <a:schemeClr val="accent1"/>
            </a:solidFill>
          </a:ln>
        </p:spPr>
        <p:txBody>
          <a:bodyPr wrap="square">
            <a:spAutoFit/>
          </a:bodyPr>
          <a:p>
            <a:pPr indent="0">
              <a:lnSpc>
                <a:spcPct val="130000"/>
              </a:lnSpc>
            </a:pPr>
            <a:r>
              <a:rPr lang="zh-CN" sz="3200" b="1">
                <a:solidFill>
                  <a:srgbClr val="FF0000"/>
                </a:solidFill>
                <a:ea typeface="宋体" panose="02010600030101010101" pitchFamily="2" charset="-122"/>
              </a:rPr>
              <a:t>英国对印度的经济掠夺和政治压迫，激起印度各阶层人民的强烈不满，人们反抗情绪日益高涨。</a:t>
            </a:r>
            <a:endParaRPr lang="zh-CN" sz="3200" b="1">
              <a:solidFill>
                <a:srgbClr val="FF0000"/>
              </a:solidFill>
              <a:ea typeface="宋体" panose="02010600030101010101" pitchFamily="2" charset="-122"/>
            </a:endParaRPr>
          </a:p>
        </p:txBody>
      </p:sp>
      <p:sp>
        <p:nvSpPr>
          <p:cNvPr id="6" name="文本框 5"/>
          <p:cNvSpPr txBox="1"/>
          <p:nvPr/>
        </p:nvSpPr>
        <p:spPr>
          <a:xfrm>
            <a:off x="301625" y="-10160"/>
            <a:ext cx="7277100" cy="92202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600" b="1">
                <a:solidFill>
                  <a:schemeClr val="tx1"/>
                </a:solidFill>
                <a:ea typeface="宋体" panose="02010600030101010101" pitchFamily="2" charset="-122"/>
              </a:rPr>
              <a:t>（</a:t>
            </a:r>
            <a:r>
              <a:rPr lang="en-US" altLang="zh-CN" sz="3600" b="1">
                <a:solidFill>
                  <a:schemeClr val="tx1"/>
                </a:solidFill>
                <a:ea typeface="宋体" panose="02010600030101010101" pitchFamily="2" charset="-122"/>
              </a:rPr>
              <a:t>2</a:t>
            </a:r>
            <a:r>
              <a:rPr lang="zh-CN" sz="3600" b="1">
                <a:solidFill>
                  <a:schemeClr val="tx1"/>
                </a:solidFill>
                <a:ea typeface="宋体" panose="02010600030101010101" pitchFamily="2" charset="-122"/>
              </a:rPr>
              <a:t>）英国对印度政治压迫的表现</a:t>
            </a:r>
            <a:endParaRPr lang="zh-CN" sz="3600" b="1">
              <a:solidFill>
                <a:schemeClr val="tx1"/>
              </a:solidFill>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1"/>
          <p:cNvSpPr>
            <a:spLocks noGrp="1"/>
          </p:cNvSpPr>
          <p:nvPr/>
        </p:nvSpPr>
        <p:spPr>
          <a:xfrm>
            <a:off x="309245" y="-635"/>
            <a:ext cx="5230495" cy="847725"/>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b="0" kern="1200">
                <a:solidFill>
                  <a:schemeClr val="tx1"/>
                </a:solidFill>
                <a:latin typeface="+mj-lt"/>
                <a:ea typeface="+mj-ea"/>
                <a:cs typeface="+mj-cs"/>
              </a:defRPr>
            </a:lvl1pPr>
          </a:lstStyle>
          <a:p>
            <a:pPr algn="l"/>
            <a:r>
              <a:rPr sz="3600" b="1"/>
              <a:t>3.印度民族大起义的</a:t>
            </a:r>
            <a:r>
              <a:rPr lang="zh-CN" sz="3600" b="1">
                <a:ea typeface="宋体" panose="02010600030101010101" pitchFamily="2" charset="-122"/>
              </a:rPr>
              <a:t>经过</a:t>
            </a:r>
            <a:endParaRPr lang="zh-CN" sz="3600" b="1">
              <a:ea typeface="宋体" panose="02010600030101010101" pitchFamily="2" charset="-122"/>
            </a:endParaRPr>
          </a:p>
        </p:txBody>
      </p:sp>
      <p:sp>
        <p:nvSpPr>
          <p:cNvPr id="100" name="文本框 99"/>
          <p:cNvSpPr txBox="1"/>
          <p:nvPr/>
        </p:nvSpPr>
        <p:spPr>
          <a:xfrm>
            <a:off x="179070" y="681990"/>
            <a:ext cx="3642995" cy="829945"/>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200" b="1">
                <a:ea typeface="宋体" panose="02010600030101010101" pitchFamily="2" charset="-122"/>
              </a:rPr>
              <a:t>（1）爆发时间：</a:t>
            </a:r>
            <a:endParaRPr lang="zh-CN" sz="3200" b="1">
              <a:ea typeface="宋体" panose="02010600030101010101" pitchFamily="2" charset="-122"/>
            </a:endParaRPr>
          </a:p>
        </p:txBody>
      </p:sp>
      <p:sp>
        <p:nvSpPr>
          <p:cNvPr id="5" name="文本框 4"/>
          <p:cNvSpPr txBox="1"/>
          <p:nvPr/>
        </p:nvSpPr>
        <p:spPr>
          <a:xfrm>
            <a:off x="3975735" y="774700"/>
            <a:ext cx="1564005" cy="645160"/>
          </a:xfrm>
          <a:prstGeom prst="rect">
            <a:avLst/>
          </a:prstGeom>
          <a:solidFill>
            <a:srgbClr val="FFFF00"/>
          </a:solidFill>
          <a:ln>
            <a:solidFill>
              <a:schemeClr val="accent1"/>
            </a:solidFill>
          </a:ln>
        </p:spPr>
        <p:txBody>
          <a:bodyPr wrap="none" rtlCol="0" anchor="t">
            <a:spAutoFit/>
          </a:bodyPr>
          <a:p>
            <a:r>
              <a:rPr lang="en-US" altLang="zh-CN" sz="3600" b="1">
                <a:solidFill>
                  <a:srgbClr val="FF0000"/>
                </a:solidFill>
                <a:latin typeface="黑体" panose="02010600030101010101" pitchFamily="49" charset="-122"/>
                <a:ea typeface="黑体" panose="02010600030101010101" pitchFamily="49" charset="-122"/>
                <a:sym typeface="+mn-ea"/>
              </a:rPr>
              <a:t>1857</a:t>
            </a:r>
            <a:r>
              <a:rPr lang="zh-CN" altLang="en-US" sz="3600" b="1">
                <a:solidFill>
                  <a:srgbClr val="FF0000"/>
                </a:solidFill>
                <a:latin typeface="黑体" panose="02010600030101010101" pitchFamily="49" charset="-122"/>
                <a:ea typeface="黑体" panose="02010600030101010101" pitchFamily="49" charset="-122"/>
                <a:sym typeface="+mn-ea"/>
              </a:rPr>
              <a:t>年</a:t>
            </a:r>
            <a:endParaRPr lang="zh-CN" altLang="en-US" sz="3600" b="1">
              <a:solidFill>
                <a:srgbClr val="FF0000"/>
              </a:solidFill>
              <a:latin typeface="黑体" panose="02010600030101010101" pitchFamily="49" charset="-122"/>
              <a:ea typeface="黑体" panose="02010600030101010101" pitchFamily="49" charset="-122"/>
              <a:sym typeface="+mn-ea"/>
            </a:endParaRPr>
          </a:p>
        </p:txBody>
      </p:sp>
      <p:sp>
        <p:nvSpPr>
          <p:cNvPr id="3" name="文本框 2"/>
          <p:cNvSpPr txBox="1"/>
          <p:nvPr/>
        </p:nvSpPr>
        <p:spPr>
          <a:xfrm>
            <a:off x="179070" y="1725295"/>
            <a:ext cx="3642995" cy="829945"/>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200" b="1">
                <a:ea typeface="宋体" panose="02010600030101010101" pitchFamily="2" charset="-122"/>
              </a:rPr>
              <a:t>（</a:t>
            </a:r>
            <a:r>
              <a:rPr lang="en-US" altLang="zh-CN" sz="3200" b="1">
                <a:ea typeface="宋体" panose="02010600030101010101" pitchFamily="2" charset="-122"/>
              </a:rPr>
              <a:t>2</a:t>
            </a:r>
            <a:r>
              <a:rPr lang="zh-CN" sz="3200" b="1">
                <a:ea typeface="宋体" panose="02010600030101010101" pitchFamily="2" charset="-122"/>
              </a:rPr>
              <a:t>）参  与 者：</a:t>
            </a:r>
            <a:endParaRPr lang="zh-CN" sz="3200" b="1">
              <a:ea typeface="宋体" panose="02010600030101010101" pitchFamily="2" charset="-122"/>
            </a:endParaRPr>
          </a:p>
        </p:txBody>
      </p:sp>
      <p:sp>
        <p:nvSpPr>
          <p:cNvPr id="6" name="文本框 5"/>
          <p:cNvSpPr txBox="1"/>
          <p:nvPr/>
        </p:nvSpPr>
        <p:spPr>
          <a:xfrm>
            <a:off x="3975735" y="1577975"/>
            <a:ext cx="7971790" cy="1124585"/>
          </a:xfrm>
          <a:prstGeom prst="rect">
            <a:avLst/>
          </a:prstGeom>
          <a:solidFill>
            <a:srgbClr val="FFFF00"/>
          </a:solidFill>
          <a:ln w="9525">
            <a:solidFill>
              <a:schemeClr val="accent1"/>
            </a:solidFill>
          </a:ln>
        </p:spPr>
        <p:txBody>
          <a:bodyPr wrap="square">
            <a:spAutoFit/>
          </a:bodyPr>
          <a:p>
            <a:pPr indent="0">
              <a:lnSpc>
                <a:spcPct val="120000"/>
              </a:lnSpc>
            </a:pPr>
            <a:r>
              <a:rPr lang="zh-CN" sz="2800" b="1">
                <a:solidFill>
                  <a:srgbClr val="FF0000"/>
                </a:solidFill>
                <a:latin typeface="黑体" panose="02010600030101010101" pitchFamily="49" charset="-122"/>
                <a:ea typeface="黑体" panose="02010600030101010101" pitchFamily="49" charset="-122"/>
              </a:rPr>
              <a:t>印度土兵、农民、手工业者、</a:t>
            </a:r>
            <a:endParaRPr lang="zh-CN" sz="2800" b="1">
              <a:solidFill>
                <a:srgbClr val="FF0000"/>
              </a:solidFill>
              <a:latin typeface="黑体" panose="02010600030101010101" pitchFamily="49" charset="-122"/>
              <a:ea typeface="黑体" panose="02010600030101010101" pitchFamily="49" charset="-122"/>
            </a:endParaRPr>
          </a:p>
          <a:p>
            <a:pPr indent="0">
              <a:lnSpc>
                <a:spcPct val="120000"/>
              </a:lnSpc>
            </a:pPr>
            <a:r>
              <a:rPr lang="zh-CN" sz="2800" b="1">
                <a:solidFill>
                  <a:srgbClr val="FF0000"/>
                </a:solidFill>
                <a:latin typeface="黑体" panose="02010600030101010101" pitchFamily="49" charset="-122"/>
                <a:ea typeface="黑体" panose="02010600030101010101" pitchFamily="49" charset="-122"/>
              </a:rPr>
              <a:t>一些被剥夺了权利的封建王公成为运动领导人</a:t>
            </a:r>
            <a:endParaRPr lang="zh-CN" sz="2800" b="1">
              <a:solidFill>
                <a:srgbClr val="FF0000"/>
              </a:solidFill>
              <a:latin typeface="黑体" panose="02010600030101010101" pitchFamily="49" charset="-122"/>
              <a:ea typeface="黑体" panose="02010600030101010101" pitchFamily="49" charset="-122"/>
            </a:endParaRPr>
          </a:p>
        </p:txBody>
      </p:sp>
      <p:sp>
        <p:nvSpPr>
          <p:cNvPr id="10" name="文本框 9"/>
          <p:cNvSpPr txBox="1"/>
          <p:nvPr/>
        </p:nvSpPr>
        <p:spPr>
          <a:xfrm>
            <a:off x="178435" y="3609340"/>
            <a:ext cx="11769090" cy="2934335"/>
          </a:xfrm>
          <a:prstGeom prst="rect">
            <a:avLst/>
          </a:prstGeom>
          <a:solidFill>
            <a:srgbClr val="92D050"/>
          </a:solidFill>
          <a:ln w="9525">
            <a:solidFill>
              <a:schemeClr val="accent1"/>
            </a:solidFill>
          </a:ln>
        </p:spPr>
        <p:txBody>
          <a:bodyPr wrap="square">
            <a:spAutoFit/>
          </a:bodyPr>
          <a:p>
            <a:pPr indent="266700">
              <a:lnSpc>
                <a:spcPct val="110000"/>
              </a:lnSpc>
            </a:pPr>
            <a:r>
              <a:rPr lang="zh-CN" sz="2800" b="1">
                <a:ea typeface="宋体" panose="02010600030101010101" pitchFamily="2" charset="-122"/>
              </a:rPr>
              <a:t>英国在侵略印度过程中，雇用当地人当兵，为殖民统治服务，这些人被称为“土兵”。当时，驻印度的英印军队共</a:t>
            </a:r>
            <a:r>
              <a:rPr lang="en-US" sz="2800" b="1">
                <a:latin typeface="楷体" charset="0"/>
                <a:ea typeface="宋体" panose="02010600030101010101" pitchFamily="2" charset="-122"/>
              </a:rPr>
              <a:t>24</a:t>
            </a:r>
            <a:r>
              <a:rPr lang="zh-CN" sz="2800" b="1">
                <a:ea typeface="宋体" panose="02010600030101010101" pitchFamily="2" charset="-122"/>
              </a:rPr>
              <a:t>万人，土兵占</a:t>
            </a:r>
            <a:r>
              <a:rPr lang="en-US" sz="2800" b="1">
                <a:latin typeface="楷体" charset="0"/>
                <a:ea typeface="宋体" panose="02010600030101010101" pitchFamily="2" charset="-122"/>
              </a:rPr>
              <a:t>20</a:t>
            </a:r>
            <a:r>
              <a:rPr lang="zh-CN" sz="2800" b="1">
                <a:ea typeface="宋体" panose="02010600030101010101" pitchFamily="2" charset="-122"/>
              </a:rPr>
              <a:t>万人。</a:t>
            </a:r>
            <a:r>
              <a:rPr lang="en-US" sz="2800" b="1">
                <a:latin typeface="楷体" charset="0"/>
                <a:ea typeface="宋体" panose="02010600030101010101" pitchFamily="2" charset="-122"/>
              </a:rPr>
              <a:t>1857</a:t>
            </a:r>
            <a:r>
              <a:rPr lang="zh-CN" sz="2800" b="1">
                <a:ea typeface="宋体" panose="02010600030101010101" pitchFamily="2" charset="-122"/>
              </a:rPr>
              <a:t>年初，发生了</a:t>
            </a:r>
            <a:r>
              <a:rPr lang="zh-CN" sz="2800" b="1">
                <a:solidFill>
                  <a:srgbClr val="FF0000"/>
                </a:solidFill>
                <a:ea typeface="宋体" panose="02010600030101010101" pitchFamily="2" charset="-122"/>
              </a:rPr>
              <a:t>“涂油子弹事件”</a:t>
            </a:r>
            <a:r>
              <a:rPr lang="zh-CN" sz="2800" b="1">
                <a:ea typeface="宋体" panose="02010600030101010101" pitchFamily="2" charset="-122"/>
              </a:rPr>
              <a:t>。英国军队发给土兵的子弹用涂有牛油或猪油的纸包装，使用时要用牙咬开。土兵都信仰印度教或伊斯兰教，印度教徒敬牛，伊斯兰教徒禁忌食用猪肉。英军的行为严重伤害了士兵的宗教感情，</a:t>
            </a:r>
            <a:r>
              <a:rPr lang="zh-CN" sz="2800" b="1">
                <a:solidFill>
                  <a:srgbClr val="FF0000"/>
                </a:solidFill>
                <a:ea typeface="宋体" panose="02010600030101010101" pitchFamily="2" charset="-122"/>
                <a:sym typeface="+mn-ea"/>
              </a:rPr>
              <a:t>“涂油子弹事件”</a:t>
            </a:r>
            <a:r>
              <a:rPr lang="zh-CN" sz="2800" b="1">
                <a:ea typeface="宋体" panose="02010600030101010101" pitchFamily="2" charset="-122"/>
              </a:rPr>
              <a:t>成为</a:t>
            </a:r>
            <a:r>
              <a:rPr lang="zh-CN" sz="2800" b="1">
                <a:solidFill>
                  <a:srgbClr val="FF0000"/>
                </a:solidFill>
                <a:ea typeface="宋体" panose="02010600030101010101" pitchFamily="2" charset="-122"/>
              </a:rPr>
              <a:t>大起义的导火线</a:t>
            </a:r>
            <a:r>
              <a:rPr lang="zh-CN" sz="2800" b="1">
                <a:ea typeface="宋体" panose="02010600030101010101" pitchFamily="2" charset="-122"/>
              </a:rPr>
              <a:t>。</a:t>
            </a:r>
            <a:endParaRPr lang="zh-CN" altLang="en-US" sz="3200"/>
          </a:p>
        </p:txBody>
      </p:sp>
      <p:sp>
        <p:nvSpPr>
          <p:cNvPr id="11" name="文本框 10"/>
          <p:cNvSpPr txBox="1"/>
          <p:nvPr/>
        </p:nvSpPr>
        <p:spPr>
          <a:xfrm>
            <a:off x="179070" y="2702560"/>
            <a:ext cx="4006215" cy="829945"/>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200" b="1">
                <a:ea typeface="宋体" panose="02010600030101010101" pitchFamily="2" charset="-122"/>
              </a:rPr>
              <a:t>（</a:t>
            </a:r>
            <a:r>
              <a:rPr lang="en-US" altLang="zh-CN" sz="3200" b="1">
                <a:ea typeface="宋体" panose="02010600030101010101" pitchFamily="2" charset="-122"/>
              </a:rPr>
              <a:t>3</a:t>
            </a:r>
            <a:r>
              <a:rPr lang="zh-CN" sz="3200" b="1">
                <a:ea typeface="宋体" panose="02010600030101010101" pitchFamily="2" charset="-122"/>
              </a:rPr>
              <a:t>）起义的导火线：</a:t>
            </a:r>
            <a:endParaRPr lang="zh-CN" sz="3200" b="1">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ldLvl="0" animBg="1"/>
      <p:bldP spid="10"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311150" y="66675"/>
            <a:ext cx="3677285" cy="92202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600" b="1">
                <a:solidFill>
                  <a:schemeClr val="tx1"/>
                </a:solidFill>
                <a:ea typeface="宋体" panose="02010600030101010101" pitchFamily="2" charset="-122"/>
              </a:rPr>
              <a:t>（</a:t>
            </a:r>
            <a:r>
              <a:rPr lang="en-US" altLang="zh-CN" sz="3600" b="1">
                <a:solidFill>
                  <a:schemeClr val="tx1"/>
                </a:solidFill>
                <a:ea typeface="宋体" panose="02010600030101010101" pitchFamily="2" charset="-122"/>
              </a:rPr>
              <a:t>4</a:t>
            </a:r>
            <a:r>
              <a:rPr lang="zh-CN" sz="3600" b="1">
                <a:solidFill>
                  <a:schemeClr val="tx1"/>
                </a:solidFill>
                <a:ea typeface="宋体" panose="02010600030101010101" pitchFamily="2" charset="-122"/>
              </a:rPr>
              <a:t>）起义概况：</a:t>
            </a:r>
            <a:endParaRPr lang="zh-CN" sz="3600" b="1">
              <a:solidFill>
                <a:schemeClr val="tx1"/>
              </a:solidFill>
              <a:ea typeface="宋体" panose="02010600030101010101" pitchFamily="2" charset="-122"/>
            </a:endParaRPr>
          </a:p>
        </p:txBody>
      </p:sp>
      <p:sp>
        <p:nvSpPr>
          <p:cNvPr id="8" name="文本框 7"/>
          <p:cNvSpPr txBox="1"/>
          <p:nvPr/>
        </p:nvSpPr>
        <p:spPr>
          <a:xfrm>
            <a:off x="111760" y="1187450"/>
            <a:ext cx="6962775" cy="5210810"/>
          </a:xfrm>
          <a:prstGeom prst="rect">
            <a:avLst/>
          </a:prstGeom>
          <a:solidFill>
            <a:srgbClr val="FFFF00"/>
          </a:solidFill>
          <a:ln w="9525">
            <a:solidFill>
              <a:schemeClr val="accent1"/>
            </a:solidFill>
          </a:ln>
        </p:spPr>
        <p:txBody>
          <a:bodyPr wrap="square">
            <a:spAutoFit/>
          </a:bodyPr>
          <a:p>
            <a:pPr indent="0">
              <a:lnSpc>
                <a:spcPct val="130000"/>
              </a:lnSpc>
            </a:pPr>
            <a:r>
              <a:rPr lang="zh-CN" sz="3200" b="1">
                <a:solidFill>
                  <a:schemeClr val="tx1"/>
                </a:solidFill>
                <a:ea typeface="宋体" panose="02010600030101010101" pitchFamily="2" charset="-122"/>
              </a:rPr>
              <a:t>起义浪潮席卷了印度北部和中部。起义军夺取了</a:t>
            </a:r>
            <a:r>
              <a:rPr lang="zh-CN" sz="3200" b="1">
                <a:solidFill>
                  <a:srgbClr val="FF0000"/>
                </a:solidFill>
                <a:ea typeface="宋体" panose="02010600030101010101" pitchFamily="2" charset="-122"/>
              </a:rPr>
              <a:t>德里</a:t>
            </a:r>
            <a:r>
              <a:rPr lang="zh-CN" sz="3200" b="1">
                <a:solidFill>
                  <a:schemeClr val="tx1"/>
                </a:solidFill>
                <a:ea typeface="宋体" panose="02010600030101010101" pitchFamily="2" charset="-122"/>
              </a:rPr>
              <a:t>。英军虽然武器先进，但还是用了3个月时间才攻陷德里。</a:t>
            </a:r>
            <a:endParaRPr lang="zh-CN" sz="3200" b="1">
              <a:solidFill>
                <a:schemeClr val="tx1"/>
              </a:solidFill>
              <a:ea typeface="宋体" panose="02010600030101010101" pitchFamily="2" charset="-122"/>
            </a:endParaRPr>
          </a:p>
          <a:p>
            <a:pPr indent="0">
              <a:lnSpc>
                <a:spcPct val="130000"/>
              </a:lnSpc>
            </a:pPr>
            <a:endParaRPr lang="zh-CN" sz="3200" b="1">
              <a:solidFill>
                <a:schemeClr val="tx1"/>
              </a:solidFill>
              <a:ea typeface="宋体" panose="02010600030101010101" pitchFamily="2" charset="-122"/>
            </a:endParaRPr>
          </a:p>
          <a:p>
            <a:pPr indent="0">
              <a:lnSpc>
                <a:spcPct val="130000"/>
              </a:lnSpc>
            </a:pPr>
            <a:r>
              <a:rPr lang="zh-CN" sz="3200" b="1">
                <a:solidFill>
                  <a:schemeClr val="tx1"/>
                </a:solidFill>
                <a:ea typeface="宋体" panose="02010600030101010101" pitchFamily="2" charset="-122"/>
              </a:rPr>
              <a:t>英军趁势进攻</a:t>
            </a:r>
            <a:r>
              <a:rPr lang="zh-CN" sz="3200" b="1">
                <a:solidFill>
                  <a:srgbClr val="FF0000"/>
                </a:solidFill>
                <a:ea typeface="宋体" panose="02010600030101010101" pitchFamily="2" charset="-122"/>
              </a:rPr>
              <a:t>章西</a:t>
            </a:r>
            <a:r>
              <a:rPr lang="zh-CN" sz="3200" b="1">
                <a:solidFill>
                  <a:schemeClr val="tx1"/>
                </a:solidFill>
                <a:ea typeface="宋体" panose="02010600030101010101" pitchFamily="2" charset="-122"/>
              </a:rPr>
              <a:t>城，年轻的</a:t>
            </a:r>
            <a:r>
              <a:rPr lang="zh-CN" sz="3200" b="1">
                <a:solidFill>
                  <a:srgbClr val="FF0000"/>
                </a:solidFill>
                <a:ea typeface="宋体" panose="02010600030101010101" pitchFamily="2" charset="-122"/>
              </a:rPr>
              <a:t>章西女王</a:t>
            </a:r>
            <a:r>
              <a:rPr lang="zh-CN" sz="3200" b="1">
                <a:solidFill>
                  <a:schemeClr val="tx1"/>
                </a:solidFill>
                <a:ea typeface="宋体" panose="02010600030101010101" pitchFamily="2" charset="-122"/>
              </a:rPr>
              <a:t>领导军民与英军激战数日。章西失陷后，她率军转战外地。战斗中，她身先士卒，直到壮烈牺牲。</a:t>
            </a:r>
            <a:endParaRPr lang="zh-CN" sz="3200" b="1">
              <a:solidFill>
                <a:schemeClr val="tx1"/>
              </a:solidFill>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7792085" y="240665"/>
            <a:ext cx="4284345" cy="6376670"/>
          </a:xfrm>
          <a:prstGeom prst="rect">
            <a:avLst/>
          </a:prstGeom>
        </p:spPr>
      </p:pic>
      <p:sp>
        <p:nvSpPr>
          <p:cNvPr id="4" name="文本框 3"/>
          <p:cNvSpPr txBox="1"/>
          <p:nvPr/>
        </p:nvSpPr>
        <p:spPr>
          <a:xfrm>
            <a:off x="9084945" y="1877695"/>
            <a:ext cx="642620" cy="368300"/>
          </a:xfrm>
          <a:prstGeom prst="rect">
            <a:avLst/>
          </a:prstGeom>
          <a:solidFill>
            <a:srgbClr val="FFFF00"/>
          </a:solidFill>
          <a:ln>
            <a:solidFill>
              <a:schemeClr val="accent1"/>
            </a:solidFill>
          </a:ln>
        </p:spPr>
        <p:txBody>
          <a:bodyPr wrap="none" rtlCol="0">
            <a:spAutoFit/>
          </a:bodyPr>
          <a:p>
            <a:r>
              <a:rPr lang="zh-CN" altLang="en-US" b="1">
                <a:solidFill>
                  <a:srgbClr val="FF0000"/>
                </a:solidFill>
              </a:rPr>
              <a:t>德里</a:t>
            </a:r>
            <a:endParaRPr lang="zh-CN" altLang="en-US" b="1">
              <a:solidFill>
                <a:srgbClr val="FF0000"/>
              </a:solidFill>
            </a:endParaRPr>
          </a:p>
        </p:txBody>
      </p:sp>
      <p:sp>
        <p:nvSpPr>
          <p:cNvPr id="6" name="文本框 5"/>
          <p:cNvSpPr txBox="1"/>
          <p:nvPr/>
        </p:nvSpPr>
        <p:spPr>
          <a:xfrm>
            <a:off x="9612630" y="2563495"/>
            <a:ext cx="642620" cy="368300"/>
          </a:xfrm>
          <a:prstGeom prst="rect">
            <a:avLst/>
          </a:prstGeom>
          <a:solidFill>
            <a:srgbClr val="FFFF00"/>
          </a:solidFill>
          <a:ln>
            <a:solidFill>
              <a:schemeClr val="accent1"/>
            </a:solidFill>
          </a:ln>
        </p:spPr>
        <p:txBody>
          <a:bodyPr wrap="none" rtlCol="0">
            <a:spAutoFit/>
          </a:bodyPr>
          <a:p>
            <a:r>
              <a:rPr lang="zh-CN" altLang="en-US" b="1">
                <a:solidFill>
                  <a:srgbClr val="FF0000"/>
                </a:solidFill>
              </a:rPr>
              <a:t>章西</a:t>
            </a:r>
            <a:endParaRPr lang="zh-CN" altLang="en-US" b="1">
              <a:solidFill>
                <a:srgbClr val="FF0000"/>
              </a:solidFill>
            </a:endParaRPr>
          </a:p>
        </p:txBody>
      </p:sp>
      <p:sp>
        <p:nvSpPr>
          <p:cNvPr id="9" name="文本框 8"/>
          <p:cNvSpPr txBox="1"/>
          <p:nvPr/>
        </p:nvSpPr>
        <p:spPr>
          <a:xfrm>
            <a:off x="8855075" y="1390650"/>
            <a:ext cx="872490" cy="368300"/>
          </a:xfrm>
          <a:prstGeom prst="rect">
            <a:avLst/>
          </a:prstGeom>
          <a:solidFill>
            <a:srgbClr val="FFFF00"/>
          </a:solidFill>
          <a:ln>
            <a:solidFill>
              <a:schemeClr val="accent1"/>
            </a:solidFill>
          </a:ln>
        </p:spPr>
        <p:txBody>
          <a:bodyPr wrap="none" rtlCol="0">
            <a:spAutoFit/>
          </a:bodyPr>
          <a:p>
            <a:r>
              <a:rPr lang="zh-CN" altLang="en-US" b="1">
                <a:solidFill>
                  <a:srgbClr val="FF0000"/>
                </a:solidFill>
              </a:rPr>
              <a:t>密拉特</a:t>
            </a:r>
            <a:endParaRPr lang="zh-CN" altLang="en-US" b="1">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4" grpId="0" bldLvl="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 name="图片 7"/>
          <p:cNvPicPr>
            <a:picLocks noChangeAspect="1" noChangeArrowheads="1"/>
          </p:cNvPicPr>
          <p:nvPr/>
        </p:nvPicPr>
        <p:blipFill>
          <a:blip r:embed="rId1"/>
          <a:srcRect/>
          <a:stretch>
            <a:fillRect/>
          </a:stretch>
        </p:blipFill>
        <p:spPr>
          <a:xfrm>
            <a:off x="518795" y="424815"/>
            <a:ext cx="3882390" cy="6008370"/>
          </a:xfrm>
          <a:prstGeom prst="rect">
            <a:avLst/>
          </a:prstGeom>
          <a:noFill/>
          <a:ln w="9525">
            <a:noFill/>
            <a:miter lim="800000"/>
            <a:headEnd/>
            <a:tailEnd/>
          </a:ln>
        </p:spPr>
      </p:pic>
      <p:sp>
        <p:nvSpPr>
          <p:cNvPr id="3" name="文本框 2"/>
          <p:cNvSpPr txBox="1"/>
          <p:nvPr/>
        </p:nvSpPr>
        <p:spPr>
          <a:xfrm>
            <a:off x="4860290" y="288290"/>
            <a:ext cx="6964680" cy="6492875"/>
          </a:xfrm>
          <a:prstGeom prst="rect">
            <a:avLst/>
          </a:prstGeom>
          <a:noFill/>
        </p:spPr>
        <p:txBody>
          <a:bodyPr wrap="square" rtlCol="0" anchor="t">
            <a:spAutoFit/>
          </a:bodyPr>
          <a:p>
            <a:r>
              <a:rPr lang="zh-CN" altLang="en-US" sz="3200" b="1"/>
              <a:t>章西女王（1835年11月19日—1858年6月18日），名叫拉克希米·葩依，又译詹西女王，印度民族女英雄。</a:t>
            </a:r>
            <a:endParaRPr lang="zh-CN" altLang="en-US" sz="3200" b="1"/>
          </a:p>
          <a:p>
            <a:r>
              <a:rPr lang="zh-CN" altLang="en-US" sz="3200" b="1"/>
              <a:t>1857年印度民族大起义爆发后在章西发动起义响应，驱赶英国侵略者。她的坚定和勇敢，使其成为印度民族大起义中最受爱戴的领导人。1858年6月章西沦陷后撤至印度北部的瓜廖尔继续战斗，6月18日在城郊的保卫战中，遭遇英军罗斯将军的第8轻骑兵团，孤军奋战，身被数刀，被抬出战场后，伤重不治。牺牲时年仅23岁，被称为印度的圣女贞德。</a:t>
            </a:r>
            <a:endParaRPr lang="zh-CN" altLang="en-US" sz="3200" b="1"/>
          </a:p>
        </p:txBody>
      </p:sp>
    </p:spTree>
    <p:custDataLst>
      <p:tags r:id="rId2"/>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80010" y="50165"/>
            <a:ext cx="6021705" cy="922020"/>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600" b="1">
                <a:solidFill>
                  <a:schemeClr val="tx1"/>
                </a:solidFill>
                <a:ea typeface="宋体" panose="02010600030101010101" pitchFamily="2" charset="-122"/>
              </a:rPr>
              <a:t>（</a:t>
            </a:r>
            <a:r>
              <a:rPr lang="en-US" altLang="zh-CN" sz="3600" b="1">
                <a:solidFill>
                  <a:schemeClr val="tx1"/>
                </a:solidFill>
                <a:ea typeface="宋体" panose="02010600030101010101" pitchFamily="2" charset="-122"/>
              </a:rPr>
              <a:t>5</a:t>
            </a:r>
            <a:r>
              <a:rPr lang="zh-CN" sz="3600" b="1">
                <a:solidFill>
                  <a:schemeClr val="tx1"/>
                </a:solidFill>
                <a:ea typeface="宋体" panose="02010600030101010101" pitchFamily="2" charset="-122"/>
              </a:rPr>
              <a:t>）印度民族大起义的结果：</a:t>
            </a:r>
            <a:endParaRPr lang="zh-CN" sz="3600" b="1">
              <a:solidFill>
                <a:schemeClr val="tx1"/>
              </a:solidFill>
              <a:ea typeface="宋体" panose="02010600030101010101" pitchFamily="2" charset="-122"/>
            </a:endParaRPr>
          </a:p>
        </p:txBody>
      </p:sp>
      <p:sp>
        <p:nvSpPr>
          <p:cNvPr id="3" name="文本框 2"/>
          <p:cNvSpPr txBox="1"/>
          <p:nvPr/>
        </p:nvSpPr>
        <p:spPr>
          <a:xfrm>
            <a:off x="80010" y="1366520"/>
            <a:ext cx="6285865" cy="922020"/>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50000"/>
              </a:lnSpc>
            </a:pPr>
            <a:r>
              <a:rPr lang="zh-CN" sz="3600" b="1">
                <a:solidFill>
                  <a:schemeClr val="tx1"/>
                </a:solidFill>
                <a:ea typeface="宋体" panose="02010600030101010101" pitchFamily="2" charset="-122"/>
              </a:rPr>
              <a:t>（</a:t>
            </a:r>
            <a:r>
              <a:rPr lang="en-US" altLang="zh-CN" sz="3600" b="1">
                <a:solidFill>
                  <a:schemeClr val="tx1"/>
                </a:solidFill>
                <a:ea typeface="宋体" panose="02010600030101010101" pitchFamily="2" charset="-122"/>
              </a:rPr>
              <a:t>6</a:t>
            </a:r>
            <a:r>
              <a:rPr lang="zh-CN" sz="3600" b="1">
                <a:solidFill>
                  <a:schemeClr val="tx1"/>
                </a:solidFill>
                <a:ea typeface="宋体" panose="02010600030101010101" pitchFamily="2" charset="-122"/>
              </a:rPr>
              <a:t>）印度民族大起义的影响：</a:t>
            </a:r>
            <a:endParaRPr lang="zh-CN" sz="3600" b="1">
              <a:solidFill>
                <a:schemeClr val="tx1"/>
              </a:solidFill>
              <a:ea typeface="宋体" panose="02010600030101010101" pitchFamily="2" charset="-122"/>
            </a:endParaRPr>
          </a:p>
        </p:txBody>
      </p:sp>
      <p:sp>
        <p:nvSpPr>
          <p:cNvPr id="5" name="文本框 4"/>
          <p:cNvSpPr txBox="1"/>
          <p:nvPr/>
        </p:nvSpPr>
        <p:spPr>
          <a:xfrm>
            <a:off x="6287135" y="327025"/>
            <a:ext cx="5545455" cy="645160"/>
          </a:xfrm>
          <a:prstGeom prst="rect">
            <a:avLst/>
          </a:prstGeom>
          <a:solidFill>
            <a:srgbClr val="FFFF00"/>
          </a:solidFill>
          <a:ln>
            <a:solidFill>
              <a:schemeClr val="accent1"/>
            </a:solidFill>
          </a:ln>
        </p:spPr>
        <p:txBody>
          <a:bodyPr wrap="square" rtlCol="0" anchor="t">
            <a:spAutoFit/>
          </a:bodyPr>
          <a:p>
            <a:r>
              <a:rPr lang="zh-CN" altLang="en-US" sz="3600" b="1">
                <a:solidFill>
                  <a:srgbClr val="FF0000"/>
                </a:solidFill>
                <a:latin typeface="黑体" panose="02010600030101010101" pitchFamily="49" charset="-122"/>
                <a:ea typeface="黑体" panose="02010600030101010101" pitchFamily="49" charset="-122"/>
                <a:sym typeface="+mn-ea"/>
              </a:rPr>
              <a:t>在英国的残酷镇压下失败</a:t>
            </a:r>
            <a:endParaRPr lang="zh-CN" altLang="en-US" sz="3600" b="1">
              <a:solidFill>
                <a:srgbClr val="FF0000"/>
              </a:solidFill>
              <a:latin typeface="黑体" panose="02010600030101010101" pitchFamily="49" charset="-122"/>
              <a:ea typeface="黑体" panose="02010600030101010101" pitchFamily="49" charset="-122"/>
              <a:sym typeface="+mn-ea"/>
            </a:endParaRPr>
          </a:p>
        </p:txBody>
      </p:sp>
      <p:sp>
        <p:nvSpPr>
          <p:cNvPr id="4" name="文本框 3"/>
          <p:cNvSpPr txBox="1"/>
          <p:nvPr/>
        </p:nvSpPr>
        <p:spPr>
          <a:xfrm>
            <a:off x="278130" y="2492375"/>
            <a:ext cx="11703685" cy="1370965"/>
          </a:xfrm>
          <a:prstGeom prst="rect">
            <a:avLst/>
          </a:prstGeom>
          <a:solidFill>
            <a:srgbClr val="FFFF00"/>
          </a:solidFill>
          <a:ln w="9525">
            <a:solidFill>
              <a:schemeClr val="accent1"/>
            </a:solidFill>
          </a:ln>
        </p:spPr>
        <p:txBody>
          <a:bodyPr wrap="square">
            <a:spAutoFit/>
          </a:bodyPr>
          <a:p>
            <a:pPr indent="0">
              <a:lnSpc>
                <a:spcPct val="130000"/>
              </a:lnSpc>
            </a:pPr>
            <a:r>
              <a:rPr lang="zh-CN" sz="3200" b="1">
                <a:solidFill>
                  <a:srgbClr val="FF0000"/>
                </a:solidFill>
                <a:latin typeface="黑体" panose="02010600030101010101" pitchFamily="49" charset="-122"/>
                <a:ea typeface="黑体" panose="02010600030101010101" pitchFamily="49" charset="-122"/>
                <a:cs typeface="黑体" panose="02010600030101010101" pitchFamily="49" charset="-122"/>
              </a:rPr>
              <a:t>沉重打击了英国殖民者，反映了印度民族意识的觉醒。这次起义也是19世纪中期亚洲民族解放运动的一个重要组成部分。</a:t>
            </a:r>
            <a:endParaRPr lang="zh-CN" sz="3200" b="1">
              <a:solidFill>
                <a:srgbClr val="FF0000"/>
              </a:solidFill>
              <a:latin typeface="黑体" panose="02010600030101010101" pitchFamily="49" charset="-122"/>
              <a:ea typeface="黑体" panose="02010600030101010101" pitchFamily="49" charset="-122"/>
              <a:cs typeface="黑体" panose="02010600030101010101" pitchFamily="49" charset="-122"/>
            </a:endParaRPr>
          </a:p>
        </p:txBody>
      </p:sp>
      <p:sp>
        <p:nvSpPr>
          <p:cNvPr id="6" name="文本框 5"/>
          <p:cNvSpPr txBox="1"/>
          <p:nvPr/>
        </p:nvSpPr>
        <p:spPr>
          <a:xfrm>
            <a:off x="80010" y="4086860"/>
            <a:ext cx="11637645" cy="1531620"/>
          </a:xfrm>
          <a:prstGeom prst="rect">
            <a:avLst/>
          </a:prstGeom>
          <a:noFill/>
          <a:ln w="9525">
            <a:no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30000"/>
              </a:lnSpc>
            </a:pPr>
            <a:r>
              <a:rPr lang="zh-CN" sz="3600" b="1">
                <a:solidFill>
                  <a:schemeClr val="tx1"/>
                </a:solidFill>
                <a:ea typeface="宋体" panose="02010600030101010101" pitchFamily="2" charset="-122"/>
              </a:rPr>
              <a:t>（</a:t>
            </a:r>
            <a:r>
              <a:rPr lang="en-US" altLang="zh-CN" sz="3600" b="1">
                <a:solidFill>
                  <a:schemeClr val="tx1"/>
                </a:solidFill>
                <a:ea typeface="宋体" panose="02010600030101010101" pitchFamily="2" charset="-122"/>
              </a:rPr>
              <a:t>7</a:t>
            </a:r>
            <a:r>
              <a:rPr lang="zh-CN" sz="3600" b="1">
                <a:solidFill>
                  <a:schemeClr val="tx1"/>
                </a:solidFill>
                <a:ea typeface="宋体" panose="02010600030101010101" pitchFamily="2" charset="-122"/>
              </a:rPr>
              <a:t>）印度民族大起义同一时代，发生在中国的类似的运</a:t>
            </a:r>
            <a:endParaRPr lang="zh-CN" sz="3600" b="1">
              <a:solidFill>
                <a:schemeClr val="tx1"/>
              </a:solidFill>
              <a:ea typeface="宋体" panose="02010600030101010101" pitchFamily="2" charset="-122"/>
            </a:endParaRPr>
          </a:p>
          <a:p>
            <a:pPr indent="0">
              <a:lnSpc>
                <a:spcPct val="130000"/>
              </a:lnSpc>
            </a:pPr>
            <a:r>
              <a:rPr lang="zh-CN" sz="3600" b="1">
                <a:solidFill>
                  <a:schemeClr val="tx1"/>
                </a:solidFill>
                <a:ea typeface="宋体" panose="02010600030101010101" pitchFamily="2" charset="-122"/>
              </a:rPr>
              <a:t>         动是什么？</a:t>
            </a:r>
            <a:endParaRPr lang="zh-CN" sz="3600" b="1">
              <a:solidFill>
                <a:schemeClr val="tx1"/>
              </a:solidFill>
              <a:ea typeface="宋体" panose="02010600030101010101" pitchFamily="2" charset="-122"/>
            </a:endParaRPr>
          </a:p>
        </p:txBody>
      </p:sp>
      <p:sp>
        <p:nvSpPr>
          <p:cNvPr id="8" name="文本框 7"/>
          <p:cNvSpPr txBox="1"/>
          <p:nvPr/>
        </p:nvSpPr>
        <p:spPr>
          <a:xfrm>
            <a:off x="648335" y="5618480"/>
            <a:ext cx="6751320" cy="645160"/>
          </a:xfrm>
          <a:prstGeom prst="rect">
            <a:avLst/>
          </a:prstGeom>
          <a:solidFill>
            <a:srgbClr val="FFFF00"/>
          </a:solidFill>
          <a:ln>
            <a:solidFill>
              <a:schemeClr val="accent1"/>
            </a:solidFill>
          </a:ln>
        </p:spPr>
        <p:txBody>
          <a:bodyPr wrap="square" rtlCol="0" anchor="t">
            <a:spAutoFit/>
          </a:bodyPr>
          <a:p>
            <a:r>
              <a:rPr lang="en-US" altLang="zh-CN" sz="3600" b="1">
                <a:solidFill>
                  <a:srgbClr val="FF0000"/>
                </a:solidFill>
                <a:latin typeface="黑体" panose="02010600030101010101" pitchFamily="49" charset="-122"/>
                <a:ea typeface="黑体" panose="02010600030101010101" pitchFamily="49" charset="-122"/>
                <a:sym typeface="+mn-ea"/>
              </a:rPr>
              <a:t>1851</a:t>
            </a:r>
            <a:r>
              <a:rPr lang="zh-CN" altLang="en-US" sz="3600" b="1">
                <a:solidFill>
                  <a:srgbClr val="FF0000"/>
                </a:solidFill>
                <a:latin typeface="黑体" panose="02010600030101010101" pitchFamily="49" charset="-122"/>
                <a:ea typeface="黑体" panose="02010600030101010101" pitchFamily="49" charset="-122"/>
                <a:sym typeface="+mn-ea"/>
              </a:rPr>
              <a:t>年</a:t>
            </a:r>
            <a:r>
              <a:rPr lang="en-US" altLang="zh-CN" sz="3600" b="1">
                <a:solidFill>
                  <a:srgbClr val="FF0000"/>
                </a:solidFill>
                <a:latin typeface="黑体" panose="02010600030101010101" pitchFamily="49" charset="-122"/>
                <a:ea typeface="黑体" panose="02010600030101010101" pitchFamily="49" charset="-122"/>
                <a:sym typeface="+mn-ea"/>
              </a:rPr>
              <a:t>--1864</a:t>
            </a:r>
            <a:r>
              <a:rPr lang="zh-CN" altLang="en-US" sz="3600" b="1">
                <a:solidFill>
                  <a:srgbClr val="FF0000"/>
                </a:solidFill>
                <a:latin typeface="黑体" panose="02010600030101010101" pitchFamily="49" charset="-122"/>
                <a:ea typeface="黑体" panose="02010600030101010101" pitchFamily="49" charset="-122"/>
                <a:sym typeface="+mn-ea"/>
              </a:rPr>
              <a:t>年 太平天国运动</a:t>
            </a:r>
            <a:endParaRPr lang="zh-CN" altLang="en-US" sz="3600" b="1">
              <a:solidFill>
                <a:srgbClr val="FF0000"/>
              </a:solidFill>
              <a:latin typeface="黑体" panose="02010600030101010101" pitchFamily="49" charset="-122"/>
              <a:ea typeface="黑体" panose="02010600030101010101" pitchFamily="49"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4" grpId="0" bldLvl="0" animBg="1"/>
      <p:bldP spid="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549275" y="1349375"/>
            <a:ext cx="11092815" cy="645160"/>
          </a:xfrm>
          <a:prstGeom prst="rect">
            <a:avLst/>
          </a:prstGeom>
          <a:noFill/>
          <a:ln w="9525">
            <a:noFill/>
          </a:ln>
        </p:spPr>
        <p:txBody>
          <a:bodyPr wrap="square">
            <a:spAutoFit/>
          </a:bodyPr>
          <a:p>
            <a:pPr indent="0"/>
            <a:r>
              <a:rPr lang="zh-CN" sz="3600" b="0">
                <a:ea typeface="黑体" panose="02010600030101010101" pitchFamily="49" charset="-122"/>
              </a:rPr>
              <a:t>拉丁美洲独立运动和印度民族大起义有哪些相似之处？</a:t>
            </a:r>
            <a:endParaRPr lang="zh-CN" altLang="en-US" sz="3600"/>
          </a:p>
        </p:txBody>
      </p:sp>
      <p:sp>
        <p:nvSpPr>
          <p:cNvPr id="3" name="标题 2"/>
          <p:cNvSpPr>
            <a:spLocks noGrp="1"/>
          </p:cNvSpPr>
          <p:nvPr>
            <p:ph type="title"/>
          </p:nvPr>
        </p:nvSpPr>
        <p:spPr>
          <a:xfrm>
            <a:off x="208915" y="155575"/>
            <a:ext cx="2272665" cy="971550"/>
          </a:xfrm>
          <a:solidFill>
            <a:srgbClr val="92D050"/>
          </a:solidFill>
          <a:ln>
            <a:solidFill>
              <a:schemeClr val="accent1"/>
            </a:solidFill>
          </a:ln>
        </p:spPr>
        <p:txBody>
          <a:bodyPr>
            <a:normAutofit/>
          </a:bodyPr>
          <a:p>
            <a:pPr algn="l"/>
            <a:r>
              <a:rPr lang="zh-CN" altLang="en-US" sz="4000" b="1"/>
              <a:t>课堂探究</a:t>
            </a:r>
            <a:endParaRPr lang="zh-CN" altLang="en-US" sz="4000" b="1"/>
          </a:p>
        </p:txBody>
      </p:sp>
      <p:sp>
        <p:nvSpPr>
          <p:cNvPr id="14" name="文本框 13"/>
          <p:cNvSpPr txBox="1"/>
          <p:nvPr/>
        </p:nvSpPr>
        <p:spPr>
          <a:xfrm>
            <a:off x="335280" y="2178050"/>
            <a:ext cx="11306810" cy="4132580"/>
          </a:xfrm>
          <a:prstGeom prst="rect">
            <a:avLst/>
          </a:prstGeom>
          <a:solidFill>
            <a:srgbClr val="92D050"/>
          </a:solidFill>
          <a:ln w="9525">
            <a:solidFill>
              <a:srgbClr val="FF0000"/>
            </a:solidFill>
          </a:ln>
        </p:spPr>
        <p:txBody>
          <a:bodyPr wrap="square">
            <a:spAutoFit/>
          </a:bodyPr>
          <a:p>
            <a:pPr indent="0">
              <a:lnSpc>
                <a:spcPct val="90000"/>
              </a:lnSpc>
            </a:pPr>
            <a:r>
              <a:rPr lang="zh-CN" sz="3600" b="1">
                <a:latin typeface="Calibri" panose="020F0502020204030204" pitchFamily="34" charset="0"/>
                <a:ea typeface="宋体" panose="02010600030101010101" pitchFamily="2" charset="-122"/>
              </a:rPr>
              <a:t>原因：</a:t>
            </a:r>
            <a:r>
              <a:rPr lang="zh-CN" sz="3600" b="1">
                <a:solidFill>
                  <a:srgbClr val="C00000"/>
                </a:solidFill>
                <a:latin typeface="Calibri" panose="020F0502020204030204" pitchFamily="34" charset="0"/>
                <a:ea typeface="宋体" panose="02010600030101010101" pitchFamily="2" charset="-122"/>
              </a:rPr>
              <a:t>都是由于残酷的殖民统治和经济掠夺引起的；</a:t>
            </a:r>
            <a:endParaRPr lang="zh-CN" sz="3600" b="1">
              <a:latin typeface="Calibri" panose="020F0502020204030204" pitchFamily="34" charset="0"/>
              <a:ea typeface="宋体" panose="02010600030101010101" pitchFamily="2" charset="-122"/>
            </a:endParaRPr>
          </a:p>
          <a:p>
            <a:pPr indent="0">
              <a:lnSpc>
                <a:spcPct val="90000"/>
              </a:lnSpc>
            </a:pPr>
            <a:endParaRPr lang="zh-CN" sz="3600" b="1">
              <a:latin typeface="Calibri" panose="020F0502020204030204" pitchFamily="34" charset="0"/>
              <a:ea typeface="宋体" panose="02010600030101010101" pitchFamily="2" charset="-122"/>
            </a:endParaRPr>
          </a:p>
          <a:p>
            <a:pPr indent="0">
              <a:lnSpc>
                <a:spcPct val="90000"/>
              </a:lnSpc>
            </a:pPr>
            <a:r>
              <a:rPr lang="zh-CN" sz="3600" b="1">
                <a:latin typeface="Calibri" panose="020F0502020204030204" pitchFamily="34" charset="0"/>
                <a:ea typeface="宋体" panose="02010600030101010101" pitchFamily="2" charset="-122"/>
              </a:rPr>
              <a:t>影响：</a:t>
            </a:r>
            <a:r>
              <a:rPr lang="zh-CN" sz="3600" b="1">
                <a:solidFill>
                  <a:srgbClr val="C00000"/>
                </a:solidFill>
                <a:latin typeface="Calibri" panose="020F0502020204030204" pitchFamily="34" charset="0"/>
                <a:ea typeface="宋体" panose="02010600030101010101" pitchFamily="2" charset="-122"/>
              </a:rPr>
              <a:t>都打击了殖民统治：</a:t>
            </a:r>
            <a:r>
              <a:rPr lang="zh-CN" sz="3600" b="1">
                <a:latin typeface="Calibri" panose="020F0502020204030204" pitchFamily="34" charset="0"/>
                <a:ea typeface="宋体" panose="02010600030101010101" pitchFamily="2" charset="-122"/>
              </a:rPr>
              <a:t>拉丁美洲独立运动沉重打击</a:t>
            </a:r>
            <a:endParaRPr lang="zh-CN" sz="3600" b="1">
              <a:latin typeface="Calibri" panose="020F0502020204030204" pitchFamily="34" charset="0"/>
              <a:ea typeface="宋体" panose="02010600030101010101" pitchFamily="2" charset="-122"/>
            </a:endParaRPr>
          </a:p>
          <a:p>
            <a:pPr indent="0">
              <a:lnSpc>
                <a:spcPct val="90000"/>
              </a:lnSpc>
            </a:pPr>
            <a:r>
              <a:rPr lang="zh-CN" sz="3600" b="1">
                <a:latin typeface="Calibri" panose="020F0502020204030204" pitchFamily="34" charset="0"/>
                <a:ea typeface="宋体" panose="02010600030101010101" pitchFamily="2" charset="-122"/>
              </a:rPr>
              <a:t>         了葡萄牙、西班牙的殖民统治；印度民族大起义 </a:t>
            </a:r>
            <a:endParaRPr lang="zh-CN" sz="3600" b="1">
              <a:latin typeface="Calibri" panose="020F0502020204030204" pitchFamily="34" charset="0"/>
              <a:ea typeface="宋体" panose="02010600030101010101" pitchFamily="2" charset="-122"/>
            </a:endParaRPr>
          </a:p>
          <a:p>
            <a:pPr indent="0">
              <a:lnSpc>
                <a:spcPct val="90000"/>
              </a:lnSpc>
            </a:pPr>
            <a:r>
              <a:rPr lang="zh-CN" sz="3600" b="1">
                <a:latin typeface="Calibri" panose="020F0502020204030204" pitchFamily="34" charset="0"/>
                <a:ea typeface="宋体" panose="02010600030101010101" pitchFamily="2" charset="-122"/>
              </a:rPr>
              <a:t>         沉重打击了英国的殖民统治；</a:t>
            </a:r>
            <a:endParaRPr lang="zh-CN" sz="3600" b="1">
              <a:latin typeface="Calibri" panose="020F0502020204030204" pitchFamily="34" charset="0"/>
              <a:ea typeface="宋体" panose="02010600030101010101" pitchFamily="2" charset="-122"/>
            </a:endParaRPr>
          </a:p>
          <a:p>
            <a:pPr indent="0">
              <a:lnSpc>
                <a:spcPct val="90000"/>
              </a:lnSpc>
            </a:pPr>
            <a:endParaRPr lang="zh-CN" sz="3600" b="1">
              <a:latin typeface="Calibri" panose="020F0502020204030204" pitchFamily="34" charset="0"/>
              <a:ea typeface="宋体" panose="02010600030101010101" pitchFamily="2" charset="-122"/>
            </a:endParaRPr>
          </a:p>
          <a:p>
            <a:pPr indent="0">
              <a:lnSpc>
                <a:spcPct val="90000"/>
              </a:lnSpc>
            </a:pPr>
            <a:r>
              <a:rPr lang="zh-CN" sz="3600" b="1">
                <a:latin typeface="Calibri" panose="020F0502020204030204" pitchFamily="34" charset="0"/>
                <a:ea typeface="宋体" panose="02010600030101010101" pitchFamily="2" charset="-122"/>
              </a:rPr>
              <a:t>性质：都属于殖民地人民反抗殖民统治的</a:t>
            </a:r>
            <a:r>
              <a:rPr lang="zh-CN" sz="3600" b="1">
                <a:solidFill>
                  <a:srgbClr val="C00000"/>
                </a:solidFill>
                <a:latin typeface="Calibri" panose="020F0502020204030204" pitchFamily="34" charset="0"/>
                <a:ea typeface="宋体" panose="02010600030101010101" pitchFamily="2" charset="-122"/>
              </a:rPr>
              <a:t>民族解放运动</a:t>
            </a:r>
            <a:endParaRPr lang="zh-CN" sz="3600" b="0">
              <a:latin typeface="Calibri" panose="020F0502020204030204" pitchFamily="34" charset="0"/>
              <a:ea typeface="宋体" panose="02010600030101010101" pitchFamily="2" charset="-122"/>
            </a:endParaRPr>
          </a:p>
          <a:p>
            <a:pPr indent="0"/>
            <a:endParaRPr lang="zh-CN" sz="3600" b="0">
              <a:latin typeface="Calibri" panose="020F050202020403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08915" y="155575"/>
            <a:ext cx="1711325" cy="1549400"/>
          </a:xfrm>
          <a:solidFill>
            <a:srgbClr val="92D050"/>
          </a:solidFill>
          <a:ln>
            <a:solidFill>
              <a:schemeClr val="accent1"/>
            </a:solidFill>
          </a:ln>
        </p:spPr>
        <p:txBody>
          <a:bodyPr>
            <a:normAutofit/>
          </a:bodyPr>
          <a:p>
            <a:r>
              <a:rPr lang="zh-CN" altLang="en-US" sz="4000" b="1"/>
              <a:t>要点</a:t>
            </a:r>
            <a:br>
              <a:rPr lang="zh-CN" altLang="en-US" sz="4000" b="1"/>
            </a:br>
            <a:r>
              <a:rPr lang="zh-CN" altLang="en-US" sz="4000" b="1"/>
              <a:t>回顾</a:t>
            </a:r>
            <a:endParaRPr lang="zh-CN" altLang="en-US" sz="4000" b="1"/>
          </a:p>
        </p:txBody>
      </p:sp>
      <p:sp>
        <p:nvSpPr>
          <p:cNvPr id="3" name="标题 1"/>
          <p:cNvSpPr>
            <a:spLocks noGrp="1"/>
          </p:cNvSpPr>
          <p:nvPr/>
        </p:nvSpPr>
        <p:spPr>
          <a:xfrm>
            <a:off x="49530" y="2637790"/>
            <a:ext cx="1870710" cy="108775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拉丁美洲</a:t>
            </a:r>
            <a:endParaRPr lang="zh-CN" altLang="en-US" sz="3200" b="1"/>
          </a:p>
          <a:p>
            <a:r>
              <a:rPr lang="zh-CN" altLang="en-US" sz="3200" b="1"/>
              <a:t>独立运动</a:t>
            </a:r>
            <a:endParaRPr lang="zh-CN" altLang="en-US" sz="3200" b="1"/>
          </a:p>
        </p:txBody>
      </p:sp>
      <p:sp>
        <p:nvSpPr>
          <p:cNvPr id="5" name="左大括号 4"/>
          <p:cNvSpPr/>
          <p:nvPr/>
        </p:nvSpPr>
        <p:spPr>
          <a:xfrm>
            <a:off x="1919605" y="800100"/>
            <a:ext cx="368935" cy="476313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6" name="标题 1"/>
          <p:cNvSpPr>
            <a:spLocks noGrp="1"/>
          </p:cNvSpPr>
          <p:nvPr/>
        </p:nvSpPr>
        <p:spPr>
          <a:xfrm>
            <a:off x="2288540" y="309880"/>
            <a:ext cx="120142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t>原因</a:t>
            </a:r>
            <a:endParaRPr lang="zh-CN" altLang="en-US" sz="3600" b="1"/>
          </a:p>
        </p:txBody>
      </p:sp>
      <p:sp>
        <p:nvSpPr>
          <p:cNvPr id="7" name="标题 1"/>
          <p:cNvSpPr>
            <a:spLocks noGrp="1"/>
          </p:cNvSpPr>
          <p:nvPr/>
        </p:nvSpPr>
        <p:spPr>
          <a:xfrm>
            <a:off x="2288540" y="2358390"/>
            <a:ext cx="120142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t>时间</a:t>
            </a:r>
            <a:endParaRPr lang="zh-CN" altLang="en-US" sz="3600" b="1"/>
          </a:p>
        </p:txBody>
      </p:sp>
      <p:sp>
        <p:nvSpPr>
          <p:cNvPr id="8" name="标题 1"/>
          <p:cNvSpPr>
            <a:spLocks noGrp="1"/>
          </p:cNvSpPr>
          <p:nvPr/>
        </p:nvSpPr>
        <p:spPr>
          <a:xfrm>
            <a:off x="2288540" y="3230245"/>
            <a:ext cx="120142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t>领袖</a:t>
            </a:r>
            <a:endParaRPr lang="zh-CN" altLang="en-US" sz="3600" b="1"/>
          </a:p>
        </p:txBody>
      </p:sp>
      <p:sp>
        <p:nvSpPr>
          <p:cNvPr id="9" name="标题 1"/>
          <p:cNvSpPr>
            <a:spLocks noGrp="1"/>
          </p:cNvSpPr>
          <p:nvPr/>
        </p:nvSpPr>
        <p:spPr>
          <a:xfrm>
            <a:off x="2288540" y="5010150"/>
            <a:ext cx="120142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t>概况</a:t>
            </a:r>
            <a:endParaRPr lang="zh-CN" altLang="en-US" sz="3600" b="1"/>
          </a:p>
        </p:txBody>
      </p:sp>
      <p:sp>
        <p:nvSpPr>
          <p:cNvPr id="10" name="标题 1"/>
          <p:cNvSpPr>
            <a:spLocks noGrp="1"/>
          </p:cNvSpPr>
          <p:nvPr/>
        </p:nvSpPr>
        <p:spPr>
          <a:xfrm>
            <a:off x="2288540" y="1136650"/>
            <a:ext cx="1201420" cy="1090930"/>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t>斗争对象</a:t>
            </a:r>
            <a:endParaRPr lang="zh-CN" altLang="en-US" sz="3600" b="1"/>
          </a:p>
        </p:txBody>
      </p:sp>
      <p:sp>
        <p:nvSpPr>
          <p:cNvPr id="100" name="文本框 99"/>
          <p:cNvSpPr txBox="1"/>
          <p:nvPr/>
        </p:nvSpPr>
        <p:spPr>
          <a:xfrm>
            <a:off x="3803650" y="24765"/>
            <a:ext cx="8075930" cy="1076325"/>
          </a:xfrm>
          <a:prstGeom prst="rect">
            <a:avLst/>
          </a:prstGeom>
          <a:solidFill>
            <a:srgbClr val="92D050"/>
          </a:solidFill>
          <a:ln w="9525">
            <a:solidFill>
              <a:srgbClr val="FF0000"/>
            </a:solidFill>
          </a:ln>
        </p:spPr>
        <p:txBody>
          <a:bodyPr wrap="square">
            <a:spAutoFit/>
          </a:bodyPr>
          <a:p>
            <a:pPr indent="0"/>
            <a:r>
              <a:rPr lang="zh-CN" sz="3200" b="0">
                <a:latin typeface="Calibri" panose="020F0502020204030204" pitchFamily="34" charset="0"/>
                <a:ea typeface="宋体" panose="02010600030101010101" pitchFamily="2" charset="-122"/>
              </a:rPr>
              <a:t>殖民地人民对殖民者的掠夺和奴役压迫强烈不满；美国独立战争和法国大革命的影响。</a:t>
            </a:r>
            <a:endParaRPr lang="zh-CN" sz="3200" b="0">
              <a:latin typeface="Calibri" panose="020F0502020204030204" pitchFamily="34" charset="0"/>
              <a:ea typeface="宋体" panose="02010600030101010101" pitchFamily="2" charset="-122"/>
            </a:endParaRPr>
          </a:p>
        </p:txBody>
      </p:sp>
      <p:sp>
        <p:nvSpPr>
          <p:cNvPr id="11" name="文本框 10"/>
          <p:cNvSpPr txBox="1"/>
          <p:nvPr/>
        </p:nvSpPr>
        <p:spPr>
          <a:xfrm>
            <a:off x="3803650" y="1267460"/>
            <a:ext cx="4319270" cy="829945"/>
          </a:xfrm>
          <a:prstGeom prst="rect">
            <a:avLst/>
          </a:prstGeom>
          <a:solidFill>
            <a:srgbClr val="FFFF00"/>
          </a:solidFill>
          <a:ln w="9525">
            <a:solidFill>
              <a:schemeClr val="accent1"/>
            </a:solidFill>
          </a:ln>
        </p:spPr>
        <p:txBody>
          <a:bodyPr wrap="square">
            <a:spAutoFit/>
          </a:bodyPr>
          <a:p>
            <a:pPr indent="0">
              <a:lnSpc>
                <a:spcPct val="150000"/>
              </a:lnSpc>
            </a:pPr>
            <a:r>
              <a:rPr lang="zh-CN" sz="3200" b="1">
                <a:solidFill>
                  <a:srgbClr val="FF0000"/>
                </a:solidFill>
                <a:ea typeface="宋体" panose="02010600030101010101" pitchFamily="2" charset="-122"/>
              </a:rPr>
              <a:t>西班牙和葡萄牙殖民者</a:t>
            </a:r>
            <a:endParaRPr lang="zh-CN" sz="3200" b="1">
              <a:solidFill>
                <a:srgbClr val="FF0000"/>
              </a:solidFill>
              <a:ea typeface="宋体" panose="02010600030101010101" pitchFamily="2" charset="-122"/>
            </a:endParaRPr>
          </a:p>
        </p:txBody>
      </p:sp>
      <p:sp>
        <p:nvSpPr>
          <p:cNvPr id="12" name="文本框 11"/>
          <p:cNvSpPr txBox="1"/>
          <p:nvPr/>
        </p:nvSpPr>
        <p:spPr>
          <a:xfrm>
            <a:off x="3803650" y="2257425"/>
            <a:ext cx="1974215" cy="829945"/>
          </a:xfrm>
          <a:prstGeom prst="rect">
            <a:avLst/>
          </a:prstGeom>
          <a:solidFill>
            <a:srgbClr val="FFFF00"/>
          </a:solidFill>
          <a:ln w="9525">
            <a:solidFill>
              <a:schemeClr val="accent1"/>
            </a:solidFill>
          </a:ln>
        </p:spPr>
        <p:txBody>
          <a:bodyPr wrap="square">
            <a:spAutoFit/>
          </a:bodyPr>
          <a:p>
            <a:pPr indent="0">
              <a:lnSpc>
                <a:spcPct val="150000"/>
              </a:lnSpc>
            </a:pPr>
            <a:r>
              <a:rPr lang="en-US" altLang="zh-CN" sz="3200" b="1">
                <a:solidFill>
                  <a:srgbClr val="FF0000"/>
                </a:solidFill>
                <a:ea typeface="宋体" panose="02010600030101010101" pitchFamily="2" charset="-122"/>
              </a:rPr>
              <a:t>19</a:t>
            </a:r>
            <a:r>
              <a:rPr lang="zh-CN" altLang="en-US" sz="3200" b="1">
                <a:solidFill>
                  <a:srgbClr val="FF0000"/>
                </a:solidFill>
                <a:ea typeface="宋体" panose="02010600030101010101" pitchFamily="2" charset="-122"/>
              </a:rPr>
              <a:t>世纪初</a:t>
            </a:r>
            <a:endParaRPr lang="zh-CN" altLang="en-US" sz="3200" b="1">
              <a:solidFill>
                <a:srgbClr val="FF0000"/>
              </a:solidFill>
              <a:ea typeface="宋体" panose="02010600030101010101" pitchFamily="2" charset="-122"/>
            </a:endParaRPr>
          </a:p>
        </p:txBody>
      </p:sp>
      <p:sp>
        <p:nvSpPr>
          <p:cNvPr id="13" name="文本框 12"/>
          <p:cNvSpPr txBox="1"/>
          <p:nvPr/>
        </p:nvSpPr>
        <p:spPr>
          <a:xfrm>
            <a:off x="3803650" y="3129280"/>
            <a:ext cx="6483350" cy="829945"/>
          </a:xfrm>
          <a:prstGeom prst="rect">
            <a:avLst/>
          </a:prstGeom>
          <a:solidFill>
            <a:srgbClr val="FFFF00"/>
          </a:solidFill>
          <a:ln w="9525">
            <a:solidFill>
              <a:schemeClr val="accent1"/>
            </a:solidFill>
          </a:ln>
        </p:spPr>
        <p:txBody>
          <a:bodyPr wrap="square">
            <a:spAutoFit/>
          </a:bodyPr>
          <a:p>
            <a:pPr indent="0">
              <a:lnSpc>
                <a:spcPct val="150000"/>
              </a:lnSpc>
            </a:pPr>
            <a:r>
              <a:rPr lang="zh-CN" sz="3200" b="1">
                <a:solidFill>
                  <a:srgbClr val="FF0000"/>
                </a:solidFill>
                <a:ea typeface="宋体" panose="02010600030101010101" pitchFamily="2" charset="-122"/>
              </a:rPr>
              <a:t>玻利瓦尔和圣马丁 （南美解放者）</a:t>
            </a:r>
            <a:endParaRPr lang="zh-CN" sz="3200" b="1">
              <a:solidFill>
                <a:srgbClr val="FF0000"/>
              </a:solidFill>
              <a:ea typeface="宋体" panose="02010600030101010101" pitchFamily="2" charset="-122"/>
            </a:endParaRPr>
          </a:p>
        </p:txBody>
      </p:sp>
      <p:sp>
        <p:nvSpPr>
          <p:cNvPr id="14" name="文本框 13"/>
          <p:cNvSpPr txBox="1"/>
          <p:nvPr/>
        </p:nvSpPr>
        <p:spPr>
          <a:xfrm>
            <a:off x="3803650" y="4292600"/>
            <a:ext cx="8182610" cy="2553335"/>
          </a:xfrm>
          <a:prstGeom prst="rect">
            <a:avLst/>
          </a:prstGeom>
          <a:solidFill>
            <a:srgbClr val="92D050"/>
          </a:solidFill>
          <a:ln w="9525">
            <a:solidFill>
              <a:srgbClr val="FF0000"/>
            </a:solidFill>
          </a:ln>
        </p:spPr>
        <p:txBody>
          <a:bodyPr wrap="square">
            <a:spAutoFit/>
          </a:bodyPr>
          <a:p>
            <a:pPr indent="0"/>
            <a:r>
              <a:rPr lang="zh-CN" sz="3200" b="0">
                <a:latin typeface="Calibri" panose="020F0502020204030204" pitchFamily="34" charset="0"/>
                <a:ea typeface="宋体" panose="02010600030101010101" pitchFamily="2" charset="-122"/>
              </a:rPr>
              <a:t>1819年，玻利瓦尔先后解放了哥伦比亚、委内瑞拉和厄瓜多尔等地，成立了“大哥伦比亚共和国”</a:t>
            </a:r>
            <a:endParaRPr lang="zh-CN" sz="3200" b="0">
              <a:latin typeface="Calibri" panose="020F0502020204030204" pitchFamily="34" charset="0"/>
              <a:ea typeface="宋体" panose="02010600030101010101" pitchFamily="2" charset="-122"/>
            </a:endParaRPr>
          </a:p>
          <a:p>
            <a:pPr indent="0"/>
            <a:r>
              <a:rPr lang="zh-CN" sz="3200" b="0">
                <a:latin typeface="Calibri" panose="020F0502020204030204" pitchFamily="34" charset="0"/>
                <a:ea typeface="宋体" panose="02010600030101010101" pitchFamily="2" charset="-122"/>
              </a:rPr>
              <a:t>圣马丁先后领导了阿根廷、智利、秘鲁的独立战争。</a:t>
            </a:r>
            <a:endParaRPr lang="zh-CN" sz="3200" b="0">
              <a:latin typeface="Calibri" panose="020F050202020403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1" grpId="0" animBg="1"/>
      <p:bldP spid="12" grpId="0" animBg="1"/>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9530" y="43815"/>
            <a:ext cx="1711325" cy="1549400"/>
          </a:xfrm>
          <a:solidFill>
            <a:srgbClr val="FFFF00"/>
          </a:solidFill>
          <a:ln>
            <a:solidFill>
              <a:schemeClr val="accent1"/>
            </a:solidFill>
          </a:ln>
        </p:spPr>
        <p:txBody>
          <a:bodyPr>
            <a:normAutofit/>
          </a:bodyPr>
          <a:p>
            <a:r>
              <a:rPr lang="zh-CN" altLang="en-US" sz="4000" b="1"/>
              <a:t>要点</a:t>
            </a:r>
            <a:br>
              <a:rPr lang="zh-CN" altLang="en-US" sz="4000" b="1"/>
            </a:br>
            <a:r>
              <a:rPr lang="zh-CN" altLang="en-US" sz="4000" b="1"/>
              <a:t>回顾</a:t>
            </a:r>
            <a:endParaRPr lang="zh-CN" altLang="en-US" sz="4000" b="1"/>
          </a:p>
        </p:txBody>
      </p:sp>
      <p:sp>
        <p:nvSpPr>
          <p:cNvPr id="3" name="标题 1"/>
          <p:cNvSpPr>
            <a:spLocks noGrp="1"/>
          </p:cNvSpPr>
          <p:nvPr/>
        </p:nvSpPr>
        <p:spPr>
          <a:xfrm>
            <a:off x="49530" y="2637790"/>
            <a:ext cx="1870710" cy="108775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印度民族  </a:t>
            </a:r>
            <a:endParaRPr lang="zh-CN" altLang="en-US" sz="3200" b="1"/>
          </a:p>
          <a:p>
            <a:r>
              <a:rPr lang="zh-CN" altLang="en-US" sz="3200" b="1"/>
              <a:t>  大起义</a:t>
            </a:r>
            <a:endParaRPr lang="zh-CN" altLang="en-US" sz="3200" b="1"/>
          </a:p>
        </p:txBody>
      </p:sp>
      <p:sp>
        <p:nvSpPr>
          <p:cNvPr id="5" name="左大括号 4"/>
          <p:cNvSpPr/>
          <p:nvPr/>
        </p:nvSpPr>
        <p:spPr>
          <a:xfrm>
            <a:off x="1919605" y="800100"/>
            <a:ext cx="368935" cy="476313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6" name="标题 1"/>
          <p:cNvSpPr>
            <a:spLocks noGrp="1"/>
          </p:cNvSpPr>
          <p:nvPr/>
        </p:nvSpPr>
        <p:spPr>
          <a:xfrm>
            <a:off x="2288540" y="309880"/>
            <a:ext cx="1020445"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原因</a:t>
            </a:r>
            <a:endParaRPr lang="zh-CN" altLang="en-US" sz="3200" b="1"/>
          </a:p>
        </p:txBody>
      </p:sp>
      <p:sp>
        <p:nvSpPr>
          <p:cNvPr id="7" name="标题 1"/>
          <p:cNvSpPr>
            <a:spLocks noGrp="1"/>
          </p:cNvSpPr>
          <p:nvPr/>
        </p:nvSpPr>
        <p:spPr>
          <a:xfrm>
            <a:off x="2288540" y="1704975"/>
            <a:ext cx="120142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t>时间</a:t>
            </a:r>
            <a:endParaRPr lang="zh-CN" altLang="en-US" sz="3600" b="1"/>
          </a:p>
        </p:txBody>
      </p:sp>
      <p:sp>
        <p:nvSpPr>
          <p:cNvPr id="8" name="标题 1"/>
          <p:cNvSpPr>
            <a:spLocks noGrp="1"/>
          </p:cNvSpPr>
          <p:nvPr/>
        </p:nvSpPr>
        <p:spPr>
          <a:xfrm>
            <a:off x="2288540" y="2558415"/>
            <a:ext cx="166370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参与者</a:t>
            </a:r>
            <a:endParaRPr lang="zh-CN" altLang="en-US" sz="3200" b="1"/>
          </a:p>
        </p:txBody>
      </p:sp>
      <p:sp>
        <p:nvSpPr>
          <p:cNvPr id="9" name="标题 1"/>
          <p:cNvSpPr>
            <a:spLocks noGrp="1"/>
          </p:cNvSpPr>
          <p:nvPr/>
        </p:nvSpPr>
        <p:spPr>
          <a:xfrm>
            <a:off x="2189480" y="3725545"/>
            <a:ext cx="1862455"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杰出领袖</a:t>
            </a:r>
            <a:endParaRPr lang="zh-CN" altLang="en-US" sz="3200" b="1"/>
          </a:p>
        </p:txBody>
      </p:sp>
      <p:sp>
        <p:nvSpPr>
          <p:cNvPr id="100" name="文本框 99"/>
          <p:cNvSpPr txBox="1"/>
          <p:nvPr/>
        </p:nvSpPr>
        <p:spPr>
          <a:xfrm>
            <a:off x="3803650" y="24765"/>
            <a:ext cx="8075930" cy="1383665"/>
          </a:xfrm>
          <a:prstGeom prst="rect">
            <a:avLst/>
          </a:prstGeom>
          <a:solidFill>
            <a:srgbClr val="92D050"/>
          </a:solidFill>
          <a:ln w="9525">
            <a:solidFill>
              <a:srgbClr val="FF0000"/>
            </a:solidFill>
          </a:ln>
        </p:spPr>
        <p:txBody>
          <a:bodyPr wrap="square">
            <a:spAutoFit/>
          </a:bodyPr>
          <a:p>
            <a:pPr indent="0"/>
            <a:r>
              <a:rPr lang="zh-CN" sz="2800" b="0">
                <a:latin typeface="Calibri" panose="020F0502020204030204" pitchFamily="34" charset="0"/>
                <a:ea typeface="宋体" panose="02010600030101010101" pitchFamily="2" charset="-122"/>
              </a:rPr>
              <a:t>英国完成工业革命以后，进一步加强了对印度的经济掠夺和政治压迫。激起印度各阶层人民的强烈不满，人们反抗情绪日益高涨。</a:t>
            </a:r>
            <a:endParaRPr lang="zh-CN" sz="2800" b="0">
              <a:latin typeface="Calibri" panose="020F0502020204030204" pitchFamily="34" charset="0"/>
              <a:ea typeface="宋体" panose="02010600030101010101" pitchFamily="2" charset="-122"/>
            </a:endParaRPr>
          </a:p>
        </p:txBody>
      </p:sp>
      <p:sp>
        <p:nvSpPr>
          <p:cNvPr id="13" name="文本框 12"/>
          <p:cNvSpPr txBox="1"/>
          <p:nvPr/>
        </p:nvSpPr>
        <p:spPr>
          <a:xfrm>
            <a:off x="4150995" y="2456815"/>
            <a:ext cx="4886325" cy="953135"/>
          </a:xfrm>
          <a:prstGeom prst="rect">
            <a:avLst/>
          </a:prstGeom>
          <a:solidFill>
            <a:srgbClr val="FFFF00"/>
          </a:solidFill>
          <a:ln w="9525">
            <a:solidFill>
              <a:schemeClr val="accent1"/>
            </a:solidFill>
          </a:ln>
        </p:spPr>
        <p:txBody>
          <a:bodyPr wrap="square">
            <a:spAutoFit/>
          </a:bodyPr>
          <a:p>
            <a:pPr indent="0">
              <a:lnSpc>
                <a:spcPct val="100000"/>
              </a:lnSpc>
            </a:pPr>
            <a:r>
              <a:rPr lang="zh-CN" sz="2800" b="1">
                <a:solidFill>
                  <a:srgbClr val="FF0000"/>
                </a:solidFill>
                <a:latin typeface="黑体" panose="02010600030101010101" pitchFamily="49" charset="-122"/>
                <a:ea typeface="黑体" panose="02010600030101010101" pitchFamily="49" charset="-122"/>
                <a:sym typeface="+mn-ea"/>
              </a:rPr>
              <a:t>土兵、农民、手工业者、</a:t>
            </a:r>
            <a:endParaRPr lang="zh-CN" sz="2800" b="1">
              <a:solidFill>
                <a:srgbClr val="FF0000"/>
              </a:solidFill>
              <a:latin typeface="黑体" panose="02010600030101010101" pitchFamily="49" charset="-122"/>
              <a:ea typeface="黑体" panose="02010600030101010101" pitchFamily="49" charset="-122"/>
              <a:sym typeface="+mn-ea"/>
            </a:endParaRPr>
          </a:p>
          <a:p>
            <a:pPr indent="0">
              <a:lnSpc>
                <a:spcPct val="100000"/>
              </a:lnSpc>
            </a:pPr>
            <a:r>
              <a:rPr lang="zh-CN" sz="2800" b="1">
                <a:solidFill>
                  <a:srgbClr val="FF0000"/>
                </a:solidFill>
                <a:latin typeface="黑体" panose="02010600030101010101" pitchFamily="49" charset="-122"/>
                <a:ea typeface="黑体" panose="02010600030101010101" pitchFamily="49" charset="-122"/>
                <a:sym typeface="+mn-ea"/>
              </a:rPr>
              <a:t>一些被剥夺了权利的封建王公</a:t>
            </a:r>
            <a:endParaRPr lang="zh-CN" sz="2800" b="1">
              <a:solidFill>
                <a:srgbClr val="FF0000"/>
              </a:solidFill>
              <a:ea typeface="宋体" panose="02010600030101010101" pitchFamily="2" charset="-122"/>
            </a:endParaRPr>
          </a:p>
        </p:txBody>
      </p:sp>
      <p:sp>
        <p:nvSpPr>
          <p:cNvPr id="14" name="文本框 13"/>
          <p:cNvSpPr txBox="1"/>
          <p:nvPr/>
        </p:nvSpPr>
        <p:spPr>
          <a:xfrm>
            <a:off x="3589020" y="4529455"/>
            <a:ext cx="6349365" cy="521970"/>
          </a:xfrm>
          <a:prstGeom prst="rect">
            <a:avLst/>
          </a:prstGeom>
          <a:solidFill>
            <a:srgbClr val="92D050"/>
          </a:solidFill>
          <a:ln w="9525">
            <a:solidFill>
              <a:srgbClr val="FF0000"/>
            </a:solidFill>
          </a:ln>
        </p:spPr>
        <p:txBody>
          <a:bodyPr wrap="square">
            <a:spAutoFit/>
          </a:bodyPr>
          <a:p>
            <a:pPr indent="0"/>
            <a:r>
              <a:rPr lang="zh-CN" sz="2800" b="0">
                <a:latin typeface="Calibri" panose="020F0502020204030204" pitchFamily="34" charset="0"/>
                <a:ea typeface="宋体" panose="02010600030101010101" pitchFamily="2" charset="-122"/>
              </a:rPr>
              <a:t>起义浪潮席卷了印度北部和中部。</a:t>
            </a:r>
            <a:endParaRPr lang="zh-CN" sz="2800" b="0">
              <a:latin typeface="Calibri" panose="020F0502020204030204" pitchFamily="34" charset="0"/>
              <a:ea typeface="宋体" panose="02010600030101010101" pitchFamily="2" charset="-122"/>
            </a:endParaRPr>
          </a:p>
        </p:txBody>
      </p:sp>
      <p:sp>
        <p:nvSpPr>
          <p:cNvPr id="15" name="文本框 14"/>
          <p:cNvSpPr txBox="1"/>
          <p:nvPr/>
        </p:nvSpPr>
        <p:spPr>
          <a:xfrm>
            <a:off x="4151630" y="3708400"/>
            <a:ext cx="1816100" cy="583565"/>
          </a:xfrm>
          <a:prstGeom prst="rect">
            <a:avLst/>
          </a:prstGeom>
          <a:noFill/>
          <a:ln>
            <a:solidFill>
              <a:schemeClr val="accent1"/>
            </a:solidFill>
          </a:ln>
        </p:spPr>
        <p:txBody>
          <a:bodyPr wrap="none" rtlCol="0">
            <a:spAutoFit/>
          </a:bodyPr>
          <a:p>
            <a:r>
              <a:rPr lang="zh-CN" altLang="en-US" sz="3200" b="1"/>
              <a:t>章西女王</a:t>
            </a:r>
            <a:endParaRPr lang="zh-CN" altLang="en-US" sz="3200" b="1"/>
          </a:p>
        </p:txBody>
      </p:sp>
      <p:sp>
        <p:nvSpPr>
          <p:cNvPr id="16" name="文本框 15"/>
          <p:cNvSpPr txBox="1"/>
          <p:nvPr/>
        </p:nvSpPr>
        <p:spPr>
          <a:xfrm>
            <a:off x="3803650" y="1704975"/>
            <a:ext cx="1330325" cy="521970"/>
          </a:xfrm>
          <a:prstGeom prst="rect">
            <a:avLst/>
          </a:prstGeom>
          <a:noFill/>
          <a:ln>
            <a:solidFill>
              <a:schemeClr val="accent1"/>
            </a:solidFill>
          </a:ln>
        </p:spPr>
        <p:txBody>
          <a:bodyPr wrap="none" rtlCol="0">
            <a:spAutoFit/>
          </a:bodyPr>
          <a:p>
            <a:pPr algn="l"/>
            <a:r>
              <a:rPr lang="en-US" sz="2800" b="1">
                <a:solidFill>
                  <a:srgbClr val="FF0000"/>
                </a:solidFill>
                <a:ea typeface="宋体" panose="02010600030101010101" pitchFamily="2" charset="-122"/>
                <a:sym typeface="+mn-ea"/>
              </a:rPr>
              <a:t>1857</a:t>
            </a:r>
            <a:r>
              <a:rPr lang="zh-CN" altLang="en-US" sz="2800" b="1">
                <a:solidFill>
                  <a:srgbClr val="FF0000"/>
                </a:solidFill>
                <a:ea typeface="宋体" panose="02010600030101010101" pitchFamily="2" charset="-122"/>
                <a:sym typeface="+mn-ea"/>
              </a:rPr>
              <a:t>年</a:t>
            </a:r>
            <a:endParaRPr lang="zh-CN" altLang="en-US" sz="2800" b="1"/>
          </a:p>
        </p:txBody>
      </p:sp>
      <p:sp>
        <p:nvSpPr>
          <p:cNvPr id="17" name="标题 1"/>
          <p:cNvSpPr>
            <a:spLocks noGrp="1"/>
          </p:cNvSpPr>
          <p:nvPr/>
        </p:nvSpPr>
        <p:spPr>
          <a:xfrm>
            <a:off x="2189480" y="4529455"/>
            <a:ext cx="101981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概况</a:t>
            </a:r>
            <a:endParaRPr lang="zh-CN" altLang="en-US" sz="3200" b="1"/>
          </a:p>
        </p:txBody>
      </p:sp>
      <p:sp>
        <p:nvSpPr>
          <p:cNvPr id="18" name="标题 1"/>
          <p:cNvSpPr>
            <a:spLocks noGrp="1"/>
          </p:cNvSpPr>
          <p:nvPr/>
        </p:nvSpPr>
        <p:spPr>
          <a:xfrm>
            <a:off x="2189480" y="5256530"/>
            <a:ext cx="1019810" cy="628015"/>
          </a:xfrm>
          <a:prstGeom prst="rect">
            <a:avLst/>
          </a:prstGeom>
          <a:ln>
            <a:solidFill>
              <a:schemeClr val="accent1"/>
            </a:solidFill>
          </a:ln>
        </p:spPr>
        <p:txBody>
          <a:bodyPr vert="horz" lIns="91440" tIns="45720" rIns="91440" bIns="4572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200" b="1"/>
              <a:t>影响</a:t>
            </a:r>
            <a:endParaRPr lang="zh-CN" altLang="en-US" sz="3200" b="1"/>
          </a:p>
        </p:txBody>
      </p:sp>
      <p:sp>
        <p:nvSpPr>
          <p:cNvPr id="19" name="文本框 18"/>
          <p:cNvSpPr txBox="1"/>
          <p:nvPr/>
        </p:nvSpPr>
        <p:spPr>
          <a:xfrm>
            <a:off x="3589020" y="5300980"/>
            <a:ext cx="8181975" cy="1383665"/>
          </a:xfrm>
          <a:prstGeom prst="rect">
            <a:avLst/>
          </a:prstGeom>
          <a:solidFill>
            <a:srgbClr val="92D050"/>
          </a:solidFill>
          <a:ln w="9525">
            <a:solidFill>
              <a:srgbClr val="FF0000"/>
            </a:solidFill>
          </a:ln>
        </p:spPr>
        <p:txBody>
          <a:bodyPr wrap="square">
            <a:spAutoFit/>
          </a:bodyPr>
          <a:p>
            <a:pPr indent="0"/>
            <a:r>
              <a:rPr lang="zh-CN" sz="2800" b="0">
                <a:latin typeface="Calibri" panose="020F0502020204030204" pitchFamily="34" charset="0"/>
                <a:ea typeface="宋体" panose="02010600030101010101" pitchFamily="2" charset="-122"/>
              </a:rPr>
              <a:t>沉重打击了英国殖民者，反映了印度民族意识的觉醒。这次起义也是19世纪中期亚洲民族解放运动的一个重要组成部分。</a:t>
            </a:r>
            <a:endParaRPr lang="zh-CN" sz="2800" b="0">
              <a:latin typeface="Calibri" panose="020F050202020403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16" grpId="0" bldLvl="0" animBg="1"/>
      <p:bldP spid="13" grpId="0" bldLvl="0" animBg="1"/>
      <p:bldP spid="15" grpId="0" animBg="1"/>
      <p:bldP spid="14" grpId="0" bldLvl="0" animBg="1"/>
      <p:bldP spid="19"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标题 2"/>
          <p:cNvSpPr>
            <a:spLocks noGrp="1"/>
          </p:cNvSpPr>
          <p:nvPr>
            <p:ph type="title"/>
          </p:nvPr>
        </p:nvSpPr>
        <p:spPr>
          <a:xfrm>
            <a:off x="4008120" y="24130"/>
            <a:ext cx="2338705" cy="872490"/>
          </a:xfrm>
          <a:solidFill>
            <a:srgbClr val="92D050"/>
          </a:solidFill>
          <a:ln>
            <a:solidFill>
              <a:schemeClr val="accent1"/>
            </a:solidFill>
          </a:ln>
        </p:spPr>
        <p:txBody>
          <a:bodyPr>
            <a:normAutofit/>
          </a:bodyPr>
          <a:p>
            <a:pPr algn="l"/>
            <a:r>
              <a:rPr lang="zh-CN" altLang="en-US" sz="4000" b="1"/>
              <a:t>巩固练习</a:t>
            </a:r>
            <a:endParaRPr lang="zh-CN" altLang="en-US" sz="4000" b="1"/>
          </a:p>
        </p:txBody>
      </p:sp>
      <p:sp>
        <p:nvSpPr>
          <p:cNvPr id="6" name="文本框 5"/>
          <p:cNvSpPr txBox="1"/>
          <p:nvPr/>
        </p:nvSpPr>
        <p:spPr>
          <a:xfrm>
            <a:off x="374650" y="1066165"/>
            <a:ext cx="5971540" cy="68199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200" b="1">
                <a:solidFill>
                  <a:schemeClr val="tx1"/>
                </a:solidFill>
                <a:latin typeface="黑体" panose="02010600030101010101" pitchFamily="49" charset="-122"/>
                <a:ea typeface="黑体" panose="02010600030101010101" pitchFamily="49" charset="-122"/>
              </a:rPr>
              <a:t>1.</a:t>
            </a:r>
            <a:r>
              <a:rPr lang="zh-CN" altLang="en-US" sz="3200" b="1">
                <a:solidFill>
                  <a:schemeClr val="tx1"/>
                </a:solidFill>
                <a:latin typeface="黑体" panose="02010600030101010101" pitchFamily="49" charset="-122"/>
                <a:ea typeface="黑体" panose="02010600030101010101" pitchFamily="49" charset="-122"/>
              </a:rPr>
              <a:t>统治拉丁美洲的主要殖民者是：</a:t>
            </a:r>
            <a:endParaRPr lang="zh-CN" altLang="en-US" sz="3200" b="1">
              <a:solidFill>
                <a:schemeClr val="tx1"/>
              </a:solidFill>
              <a:latin typeface="黑体" panose="02010600030101010101" pitchFamily="49" charset="-122"/>
              <a:ea typeface="黑体" panose="02010600030101010101" pitchFamily="49" charset="-122"/>
            </a:endParaRPr>
          </a:p>
        </p:txBody>
      </p:sp>
      <p:sp>
        <p:nvSpPr>
          <p:cNvPr id="4" name="文本框 3"/>
          <p:cNvSpPr txBox="1"/>
          <p:nvPr/>
        </p:nvSpPr>
        <p:spPr>
          <a:xfrm>
            <a:off x="374650" y="2613660"/>
            <a:ext cx="8366760" cy="68199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200" b="1">
                <a:solidFill>
                  <a:schemeClr val="tx1"/>
                </a:solidFill>
                <a:latin typeface="黑体" panose="02010600030101010101" pitchFamily="49" charset="-122"/>
                <a:ea typeface="黑体" panose="02010600030101010101" pitchFamily="49" charset="-122"/>
              </a:rPr>
              <a:t>2.</a:t>
            </a:r>
            <a:r>
              <a:rPr lang="zh-CN" altLang="en-US" sz="3200" b="1">
                <a:solidFill>
                  <a:schemeClr val="tx1"/>
                </a:solidFill>
                <a:latin typeface="黑体" panose="02010600030101010101" pitchFamily="49" charset="-122"/>
                <a:ea typeface="黑体" panose="02010600030101010101" pitchFamily="49" charset="-122"/>
                <a:sym typeface="+mn-ea"/>
              </a:rPr>
              <a:t>拉丁美洲独立运动的领导人</a:t>
            </a:r>
            <a:r>
              <a:rPr lang="zh-CN" altLang="en-US" sz="3200" b="1">
                <a:latin typeface="黑体" panose="02010600030101010101" pitchFamily="49" charset="-122"/>
                <a:ea typeface="黑体" panose="02010600030101010101" pitchFamily="49" charset="-122"/>
                <a:sym typeface="+mn-ea"/>
              </a:rPr>
              <a:t>南美解放者</a:t>
            </a:r>
            <a:r>
              <a:rPr lang="zh-CN" altLang="en-US" sz="3200" b="1">
                <a:solidFill>
                  <a:schemeClr val="tx1"/>
                </a:solidFill>
                <a:latin typeface="黑体" panose="02010600030101010101" pitchFamily="49" charset="-122"/>
                <a:ea typeface="黑体" panose="02010600030101010101" pitchFamily="49" charset="-122"/>
                <a:sym typeface="+mn-ea"/>
              </a:rPr>
              <a:t>是</a:t>
            </a:r>
            <a:r>
              <a:rPr lang="zh-CN" altLang="en-US" sz="3200" b="1">
                <a:solidFill>
                  <a:schemeClr val="tx1"/>
                </a:solidFill>
                <a:latin typeface="黑体" panose="02010600030101010101" pitchFamily="49" charset="-122"/>
                <a:ea typeface="黑体" panose="02010600030101010101" pitchFamily="49" charset="-122"/>
              </a:rPr>
              <a:t>：</a:t>
            </a:r>
            <a:endParaRPr lang="zh-CN" altLang="en-US" sz="3200" b="1">
              <a:solidFill>
                <a:schemeClr val="tx1"/>
              </a:solidFill>
              <a:latin typeface="黑体" panose="02010600030101010101" pitchFamily="49" charset="-122"/>
              <a:ea typeface="黑体" panose="02010600030101010101" pitchFamily="49" charset="-122"/>
            </a:endParaRPr>
          </a:p>
        </p:txBody>
      </p:sp>
      <p:sp>
        <p:nvSpPr>
          <p:cNvPr id="5" name="文本框 4"/>
          <p:cNvSpPr txBox="1"/>
          <p:nvPr/>
        </p:nvSpPr>
        <p:spPr>
          <a:xfrm>
            <a:off x="374650" y="3914775"/>
            <a:ext cx="8053070" cy="68199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200" b="1">
                <a:solidFill>
                  <a:schemeClr val="tx1"/>
                </a:solidFill>
                <a:latin typeface="黑体" panose="02010600030101010101" pitchFamily="49" charset="-122"/>
                <a:ea typeface="黑体" panose="02010600030101010101" pitchFamily="49" charset="-122"/>
              </a:rPr>
              <a:t>3.19世纪中期</a:t>
            </a:r>
            <a:r>
              <a:rPr lang="zh-CN" altLang="en-US" sz="3200" b="1">
                <a:solidFill>
                  <a:schemeClr val="tx1"/>
                </a:solidFill>
                <a:latin typeface="黑体" panose="02010600030101010101" pitchFamily="49" charset="-122"/>
                <a:ea typeface="黑体" panose="02010600030101010101" pitchFamily="49" charset="-122"/>
              </a:rPr>
              <a:t>印度</a:t>
            </a:r>
            <a:r>
              <a:rPr lang="en-US" altLang="zh-CN" sz="3200" b="1">
                <a:solidFill>
                  <a:schemeClr val="tx1"/>
                </a:solidFill>
                <a:latin typeface="黑体" panose="02010600030101010101" pitchFamily="49" charset="-122"/>
                <a:ea typeface="黑体" panose="02010600030101010101" pitchFamily="49" charset="-122"/>
              </a:rPr>
              <a:t>已沦为       的殖民地</a:t>
            </a:r>
            <a:r>
              <a:rPr lang="zh-CN" altLang="en-US" sz="3200" b="1">
                <a:solidFill>
                  <a:schemeClr val="tx1"/>
                </a:solidFill>
                <a:latin typeface="黑体" panose="02010600030101010101" pitchFamily="49" charset="-122"/>
                <a:ea typeface="黑体" panose="02010600030101010101" pitchFamily="49" charset="-122"/>
              </a:rPr>
              <a:t>。</a:t>
            </a:r>
            <a:endParaRPr lang="zh-CN" altLang="en-US" sz="3200" b="1">
              <a:solidFill>
                <a:schemeClr val="tx1"/>
              </a:solidFill>
              <a:latin typeface="黑体" panose="02010600030101010101" pitchFamily="49" charset="-122"/>
              <a:ea typeface="黑体" panose="02010600030101010101" pitchFamily="49" charset="-122"/>
            </a:endParaRPr>
          </a:p>
        </p:txBody>
      </p:sp>
      <p:sp>
        <p:nvSpPr>
          <p:cNvPr id="7" name="文本框 6"/>
          <p:cNvSpPr txBox="1"/>
          <p:nvPr/>
        </p:nvSpPr>
        <p:spPr>
          <a:xfrm>
            <a:off x="374650" y="5197475"/>
            <a:ext cx="8565515" cy="68199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200" b="1">
                <a:solidFill>
                  <a:schemeClr val="tx1"/>
                </a:solidFill>
                <a:latin typeface="黑体" panose="02010600030101010101" pitchFamily="49" charset="-122"/>
                <a:ea typeface="黑体" panose="02010600030101010101" pitchFamily="49" charset="-122"/>
              </a:rPr>
              <a:t>4.</a:t>
            </a:r>
            <a:r>
              <a:rPr lang="zh-CN" altLang="en-US" sz="3200" b="1">
                <a:solidFill>
                  <a:schemeClr val="tx1"/>
                </a:solidFill>
                <a:latin typeface="黑体" panose="02010600030101010101" pitchFamily="49" charset="-122"/>
                <a:ea typeface="黑体" panose="02010600030101010101" pitchFamily="49" charset="-122"/>
              </a:rPr>
              <a:t>印度民族大起义中</a:t>
            </a:r>
            <a:r>
              <a:rPr lang="en-US" altLang="zh-CN" sz="3200" b="1">
                <a:solidFill>
                  <a:schemeClr val="tx1"/>
                </a:solidFill>
                <a:latin typeface="黑体" panose="02010600030101010101" pitchFamily="49" charset="-122"/>
                <a:ea typeface="黑体" panose="02010600030101010101" pitchFamily="49" charset="-122"/>
              </a:rPr>
              <a:t>首先反抗英国殖民者</a:t>
            </a:r>
            <a:r>
              <a:rPr lang="zh-CN" altLang="en-US" sz="3200" b="1">
                <a:solidFill>
                  <a:schemeClr val="tx1"/>
                </a:solidFill>
                <a:latin typeface="黑体" panose="02010600030101010101" pitchFamily="49" charset="-122"/>
                <a:ea typeface="黑体" panose="02010600030101010101" pitchFamily="49" charset="-122"/>
              </a:rPr>
              <a:t>的是：</a:t>
            </a:r>
            <a:endParaRPr lang="zh-CN" altLang="en-US" sz="3200" b="1">
              <a:solidFill>
                <a:schemeClr val="tx1"/>
              </a:solidFill>
              <a:latin typeface="黑体" panose="02010600030101010101" pitchFamily="49" charset="-122"/>
              <a:ea typeface="黑体" panose="02010600030101010101" pitchFamily="49" charset="-122"/>
            </a:endParaRPr>
          </a:p>
        </p:txBody>
      </p:sp>
      <p:sp>
        <p:nvSpPr>
          <p:cNvPr id="10" name="内容占位符 2"/>
          <p:cNvSpPr>
            <a:spLocks noGrp="1"/>
          </p:cNvSpPr>
          <p:nvPr/>
        </p:nvSpPr>
        <p:spPr>
          <a:xfrm>
            <a:off x="6634480" y="1128395"/>
            <a:ext cx="3183255"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sz="3200" b="1"/>
              <a:t>西班牙和葡萄牙</a:t>
            </a:r>
            <a:endParaRPr sz="3200" b="1"/>
          </a:p>
        </p:txBody>
      </p:sp>
      <p:sp>
        <p:nvSpPr>
          <p:cNvPr id="11" name="内容占位符 2"/>
          <p:cNvSpPr>
            <a:spLocks noGrp="1"/>
          </p:cNvSpPr>
          <p:nvPr/>
        </p:nvSpPr>
        <p:spPr>
          <a:xfrm>
            <a:off x="8940165" y="2613660"/>
            <a:ext cx="3183255"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200" b="1">
                <a:ea typeface="宋体" panose="02010600030101010101" pitchFamily="2" charset="-122"/>
              </a:rPr>
              <a:t>玻利瓦尔 圣马丁</a:t>
            </a:r>
            <a:endParaRPr lang="zh-CN" sz="3200" b="1">
              <a:ea typeface="宋体" panose="02010600030101010101" pitchFamily="2" charset="-122"/>
            </a:endParaRPr>
          </a:p>
        </p:txBody>
      </p:sp>
      <p:sp>
        <p:nvSpPr>
          <p:cNvPr id="12" name="内容占位符 2"/>
          <p:cNvSpPr>
            <a:spLocks noGrp="1"/>
          </p:cNvSpPr>
          <p:nvPr/>
        </p:nvSpPr>
        <p:spPr>
          <a:xfrm>
            <a:off x="5101590" y="3977005"/>
            <a:ext cx="1062990"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200" b="1">
                <a:ea typeface="宋体" panose="02010600030101010101" pitchFamily="2" charset="-122"/>
              </a:rPr>
              <a:t>英国</a:t>
            </a:r>
            <a:endParaRPr lang="zh-CN" sz="3200" b="1">
              <a:ea typeface="宋体" panose="02010600030101010101" pitchFamily="2" charset="-122"/>
            </a:endParaRPr>
          </a:p>
        </p:txBody>
      </p:sp>
      <p:sp>
        <p:nvSpPr>
          <p:cNvPr id="13" name="内容占位符 2"/>
          <p:cNvSpPr>
            <a:spLocks noGrp="1"/>
          </p:cNvSpPr>
          <p:nvPr/>
        </p:nvSpPr>
        <p:spPr>
          <a:xfrm>
            <a:off x="9176385" y="5259705"/>
            <a:ext cx="1062990"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200" b="1">
                <a:ea typeface="宋体" panose="02010600030101010101" pitchFamily="2" charset="-122"/>
              </a:rPr>
              <a:t>土兵</a:t>
            </a:r>
            <a:endParaRPr lang="zh-CN" sz="3200" b="1">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文本框 7"/>
          <p:cNvSpPr txBox="1"/>
          <p:nvPr/>
        </p:nvSpPr>
        <p:spPr>
          <a:xfrm>
            <a:off x="325120" y="396240"/>
            <a:ext cx="8642350" cy="75565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600" b="1">
                <a:solidFill>
                  <a:schemeClr val="tx1"/>
                </a:solidFill>
                <a:latin typeface="黑体" panose="02010600030101010101" pitchFamily="49" charset="-122"/>
                <a:ea typeface="黑体" panose="02010600030101010101" pitchFamily="49" charset="-122"/>
              </a:rPr>
              <a:t>5.</a:t>
            </a:r>
            <a:r>
              <a:rPr lang="zh-CN" altLang="en-US" sz="3600" b="1">
                <a:solidFill>
                  <a:schemeClr val="tx1"/>
                </a:solidFill>
                <a:latin typeface="黑体" panose="02010600030101010101" pitchFamily="49" charset="-122"/>
                <a:ea typeface="黑体" panose="02010600030101010101" pitchFamily="49" charset="-122"/>
              </a:rPr>
              <a:t>印度民族大起义中涌现出杰出女英雄是：</a:t>
            </a:r>
            <a:endParaRPr lang="zh-CN" altLang="en-US" sz="3600" b="1">
              <a:solidFill>
                <a:schemeClr val="tx1"/>
              </a:solidFill>
              <a:latin typeface="黑体" panose="02010600030101010101" pitchFamily="49" charset="-122"/>
              <a:ea typeface="黑体" panose="02010600030101010101" pitchFamily="49" charset="-122"/>
            </a:endParaRPr>
          </a:p>
        </p:txBody>
      </p:sp>
      <p:sp>
        <p:nvSpPr>
          <p:cNvPr id="9" name="文本框 8"/>
          <p:cNvSpPr txBox="1"/>
          <p:nvPr/>
        </p:nvSpPr>
        <p:spPr>
          <a:xfrm>
            <a:off x="325120" y="1873885"/>
            <a:ext cx="11372850" cy="75565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600" b="1">
                <a:solidFill>
                  <a:schemeClr val="tx1"/>
                </a:solidFill>
                <a:latin typeface="黑体" panose="02010600030101010101" pitchFamily="49" charset="-122"/>
                <a:ea typeface="黑体" panose="02010600030101010101" pitchFamily="49" charset="-122"/>
              </a:rPr>
              <a:t>6.19世纪中期亚洲民族解放运动的一个重要组成部分</a:t>
            </a:r>
            <a:r>
              <a:rPr lang="zh-CN" altLang="en-US" sz="3600" b="1">
                <a:solidFill>
                  <a:schemeClr val="tx1"/>
                </a:solidFill>
                <a:latin typeface="黑体" panose="02010600030101010101" pitchFamily="49" charset="-122"/>
                <a:ea typeface="黑体" panose="02010600030101010101" pitchFamily="49" charset="-122"/>
              </a:rPr>
              <a:t>是：</a:t>
            </a:r>
            <a:endParaRPr lang="zh-CN" altLang="en-US" sz="3600" b="1">
              <a:solidFill>
                <a:schemeClr val="tx1"/>
              </a:solidFill>
              <a:latin typeface="黑体" panose="02010600030101010101" pitchFamily="49" charset="-122"/>
              <a:ea typeface="黑体" panose="02010600030101010101" pitchFamily="49" charset="-122"/>
            </a:endParaRPr>
          </a:p>
        </p:txBody>
      </p:sp>
      <p:sp>
        <p:nvSpPr>
          <p:cNvPr id="12" name="内容占位符 2"/>
          <p:cNvSpPr>
            <a:spLocks noGrp="1"/>
          </p:cNvSpPr>
          <p:nvPr/>
        </p:nvSpPr>
        <p:spPr>
          <a:xfrm>
            <a:off x="9182735" y="495300"/>
            <a:ext cx="2202815"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600" b="1">
                <a:ea typeface="宋体" panose="02010600030101010101" pitchFamily="2" charset="-122"/>
              </a:rPr>
              <a:t>章西女王</a:t>
            </a:r>
            <a:endParaRPr lang="zh-CN" sz="3600" b="1">
              <a:ea typeface="宋体" panose="02010600030101010101" pitchFamily="2" charset="-122"/>
            </a:endParaRPr>
          </a:p>
        </p:txBody>
      </p:sp>
      <p:sp>
        <p:nvSpPr>
          <p:cNvPr id="3" name="内容占位符 2"/>
          <p:cNvSpPr>
            <a:spLocks noGrp="1"/>
          </p:cNvSpPr>
          <p:nvPr/>
        </p:nvSpPr>
        <p:spPr>
          <a:xfrm>
            <a:off x="7757795" y="2700020"/>
            <a:ext cx="3627120"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sz="3600" b="1">
                <a:ea typeface="宋体" panose="02010600030101010101" pitchFamily="2" charset="-122"/>
              </a:rPr>
              <a:t>印度民族大起义</a:t>
            </a:r>
            <a:endParaRPr lang="zh-CN" sz="3600" b="1">
              <a:ea typeface="宋体" panose="02010600030101010101" pitchFamily="2" charset="-122"/>
            </a:endParaRPr>
          </a:p>
        </p:txBody>
      </p:sp>
      <p:sp>
        <p:nvSpPr>
          <p:cNvPr id="4" name="文本框 3"/>
          <p:cNvSpPr txBox="1"/>
          <p:nvPr/>
        </p:nvSpPr>
        <p:spPr>
          <a:xfrm>
            <a:off x="325120" y="3413760"/>
            <a:ext cx="6765925" cy="75565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600" b="1">
                <a:solidFill>
                  <a:schemeClr val="tx1"/>
                </a:solidFill>
                <a:latin typeface="黑体" panose="02010600030101010101" pitchFamily="49" charset="-122"/>
                <a:ea typeface="黑体" panose="02010600030101010101" pitchFamily="49" charset="-122"/>
              </a:rPr>
              <a:t>7.</a:t>
            </a:r>
            <a:r>
              <a:rPr lang="zh-CN" altLang="en-US" sz="3600" b="1">
                <a:solidFill>
                  <a:schemeClr val="tx1"/>
                </a:solidFill>
                <a:latin typeface="黑体" panose="02010600030101010101" pitchFamily="49" charset="-122"/>
                <a:ea typeface="黑体" panose="02010600030101010101" pitchFamily="49" charset="-122"/>
              </a:rPr>
              <a:t>拉丁美洲独立运动爆发的时间：</a:t>
            </a:r>
            <a:endParaRPr lang="zh-CN" altLang="en-US" sz="3600" b="1">
              <a:solidFill>
                <a:schemeClr val="tx1"/>
              </a:solidFill>
              <a:latin typeface="黑体" panose="02010600030101010101" pitchFamily="49" charset="-122"/>
              <a:ea typeface="黑体" panose="02010600030101010101" pitchFamily="49" charset="-122"/>
            </a:endParaRPr>
          </a:p>
        </p:txBody>
      </p:sp>
      <p:sp>
        <p:nvSpPr>
          <p:cNvPr id="5" name="文本框 4"/>
          <p:cNvSpPr txBox="1"/>
          <p:nvPr/>
        </p:nvSpPr>
        <p:spPr>
          <a:xfrm>
            <a:off x="325120" y="5036820"/>
            <a:ext cx="6367780" cy="755650"/>
          </a:xfrm>
          <a:prstGeom prst="rect">
            <a:avLst/>
          </a:prstGeom>
          <a:noFill/>
          <a:ln w="9525">
            <a:solidFill>
              <a:schemeClr val="accent1"/>
            </a:solidFill>
          </a:ln>
          <a:extLst>
            <a:ext uri="{909E8E84-426E-40DD-AFC4-6F175D3DCCD1}">
              <a14:hiddenFill xmlns:a14="http://schemas.microsoft.com/office/drawing/2010/main">
                <a:solidFill>
                  <a:srgbClr val="FFFF00"/>
                </a:solidFill>
              </a14:hiddenFill>
            </a:ext>
          </a:extLst>
        </p:spPr>
        <p:txBody>
          <a:bodyPr wrap="square">
            <a:spAutoFit/>
          </a:bodyPr>
          <a:p>
            <a:pPr indent="0">
              <a:lnSpc>
                <a:spcPct val="120000"/>
              </a:lnSpc>
            </a:pPr>
            <a:r>
              <a:rPr lang="en-US" altLang="zh-CN" sz="3600" b="1">
                <a:solidFill>
                  <a:schemeClr val="tx1"/>
                </a:solidFill>
                <a:latin typeface="黑体" panose="02010600030101010101" pitchFamily="49" charset="-122"/>
                <a:ea typeface="黑体" panose="02010600030101010101" pitchFamily="49" charset="-122"/>
              </a:rPr>
              <a:t>8.</a:t>
            </a:r>
            <a:r>
              <a:rPr lang="zh-CN" altLang="en-US" sz="3600" b="1">
                <a:solidFill>
                  <a:schemeClr val="tx1"/>
                </a:solidFill>
                <a:latin typeface="黑体" panose="02010600030101010101" pitchFamily="49" charset="-122"/>
                <a:ea typeface="黑体" panose="02010600030101010101" pitchFamily="49" charset="-122"/>
              </a:rPr>
              <a:t>印度民族大起义爆发的时间：</a:t>
            </a:r>
            <a:endParaRPr lang="zh-CN" altLang="en-US" sz="3600" b="1">
              <a:solidFill>
                <a:schemeClr val="tx1"/>
              </a:solidFill>
              <a:latin typeface="黑体" panose="02010600030101010101" pitchFamily="49" charset="-122"/>
              <a:ea typeface="黑体" panose="02010600030101010101" pitchFamily="49" charset="-122"/>
            </a:endParaRPr>
          </a:p>
        </p:txBody>
      </p:sp>
      <p:sp>
        <p:nvSpPr>
          <p:cNvPr id="6" name="内容占位符 2"/>
          <p:cNvSpPr>
            <a:spLocks noGrp="1"/>
          </p:cNvSpPr>
          <p:nvPr/>
        </p:nvSpPr>
        <p:spPr>
          <a:xfrm>
            <a:off x="7343775" y="3538220"/>
            <a:ext cx="1938655"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3200" b="1">
                <a:ea typeface="宋体" panose="02010600030101010101" pitchFamily="2" charset="-122"/>
              </a:rPr>
              <a:t>19</a:t>
            </a:r>
            <a:r>
              <a:rPr lang="zh-CN" altLang="en-US" sz="3200" b="1">
                <a:ea typeface="宋体" panose="02010600030101010101" pitchFamily="2" charset="-122"/>
              </a:rPr>
              <a:t>世纪初</a:t>
            </a:r>
            <a:endParaRPr lang="zh-CN" altLang="en-US" sz="3200" b="1">
              <a:ea typeface="宋体" panose="02010600030101010101" pitchFamily="2" charset="-122"/>
            </a:endParaRPr>
          </a:p>
        </p:txBody>
      </p:sp>
      <p:sp>
        <p:nvSpPr>
          <p:cNvPr id="7" name="内容占位符 2"/>
          <p:cNvSpPr>
            <a:spLocks noGrp="1"/>
          </p:cNvSpPr>
          <p:nvPr/>
        </p:nvSpPr>
        <p:spPr>
          <a:xfrm>
            <a:off x="6946265" y="5135880"/>
            <a:ext cx="1624965" cy="558165"/>
          </a:xfrm>
          <a:prstGeom prst="rect">
            <a:avLst/>
          </a:prstGeom>
          <a:solidFill>
            <a:srgbClr val="FFC000"/>
          </a:solidFill>
          <a:ln>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3200" b="1">
                <a:ea typeface="宋体" panose="02010600030101010101" pitchFamily="2" charset="-122"/>
              </a:rPr>
              <a:t>1</a:t>
            </a:r>
            <a:r>
              <a:rPr lang="en-US" sz="3200" b="1">
                <a:ea typeface="宋体" panose="02010600030101010101" pitchFamily="2" charset="-122"/>
              </a:rPr>
              <a:t>857</a:t>
            </a:r>
            <a:r>
              <a:rPr lang="zh-CN" altLang="en-US" sz="3200" b="1">
                <a:ea typeface="宋体" panose="02010600030101010101" pitchFamily="2" charset="-122"/>
              </a:rPr>
              <a:t>年</a:t>
            </a:r>
            <a:endParaRPr lang="zh-CN" altLang="en-US" sz="3200" b="1">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3" grpId="0" bldLvl="0" animBg="1"/>
      <p:bldP spid="6" grpId="0" bldLvl="0" animBg="1"/>
      <p:bldP spid="7" grpId="0" bldLvl="0" animBg="1"/>
    </p:bld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5.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6.xml><?xml version="1.0" encoding="utf-8"?>
<p:tagLst xmlns:p="http://schemas.openxmlformats.org/presentationml/2006/main">
  <p:tag name="KSO_WM_BEAUTIFY_FLAG" val="#wm#"/>
  <p:tag name="KSO_WM_TEMPLATE_CATEGORY" val="custom"/>
  <p:tag name="KSO_WM_TEMPLATE_INDEX" val="20184553"/>
</p:tagLst>
</file>

<file path=ppt/tags/tag7.xml><?xml version="1.0" encoding="utf-8"?>
<p:tagLst xmlns:p="http://schemas.openxmlformats.org/presentationml/2006/main">
  <p:tag name="KSO_WM_BEAUTIFY_FLAG" val="#wm#"/>
  <p:tag name="KSO_WM_TEMPLATE_CATEGORY" val="custom"/>
  <p:tag name="KSO_WM_TEMPLATE_INDEX" val="20184553"/>
</p:tagLst>
</file>

<file path=ppt/tags/tag8.xml><?xml version="1.0" encoding="utf-8"?>
<p:tagLst xmlns:p="http://schemas.openxmlformats.org/presentationml/2006/main">
  <p:tag name="KSO_WM_BEAUTIFY_FLAG" val="#wm#"/>
  <p:tag name="KSO_WM_TEMPLATE_CATEGORY" val="custom"/>
  <p:tag name="KSO_WM_TEMPLATE_INDEX" val="20184553"/>
</p:tagLst>
</file>

<file path=ppt/tags/tag9.xml><?xml version="1.0" encoding="utf-8"?>
<p:tagLst xmlns:p="http://schemas.openxmlformats.org/presentationml/2006/main">
  <p:tag name="KSO_WM_BEAUTIFY_FLAG" val="#wm#"/>
  <p:tag name="KSO_WM_TEMPLATE_CATEGORY" val="custom"/>
  <p:tag name="KSO_WM_TEMPLATE_INDEX" val="20184553"/>
</p:tagLst>
</file>

<file path=ppt/tags/tag10.xml><?xml version="1.0" encoding="utf-8"?>
<p:tagLst xmlns:p="http://schemas.openxmlformats.org/presentationml/2006/main">
  <p:tag name="KSO_WM_BEAUTIFY_FLAG" val="#wm#"/>
  <p:tag name="KSO_WM_TEMPLATE_CATEGORY" val="custom"/>
  <p:tag name="KSO_WM_TEMPLATE_INDEX" val="20184553"/>
</p:tagLst>
</file>

<file path=ppt/tags/tag11.xml><?xml version="1.0" encoding="utf-8"?>
<p:tagLst xmlns:p="http://schemas.openxmlformats.org/presentationml/2006/main">
  <p:tag name="KSO_WM_BEAUTIFY_FLAG" val="#wm#"/>
  <p:tag name="KSO_WM_TEMPLATE_CATEGORY" val="custom"/>
  <p:tag name="KSO_WM_TEMPLATE_INDEX" val="20184553"/>
</p:tagLst>
</file>

<file path=ppt/tags/tag12.xml><?xml version="1.0" encoding="utf-8"?>
<p:tagLst xmlns:p="http://schemas.openxmlformats.org/presentationml/2006/main">
  <p:tag name="KSO_WM_BEAUTIFY_FLAG" val="#wm#"/>
  <p:tag name="KSO_WM_TEMPLATE_CATEGORY" val="custom"/>
  <p:tag name="KSO_WM_TEMPLATE_INDEX" val="20184553"/>
</p:tagLst>
</file>

<file path=ppt/tags/tag13.xml><?xml version="1.0" encoding="utf-8"?>
<p:tagLst xmlns:p="http://schemas.openxmlformats.org/presentationml/2006/main">
  <p:tag name="KSO_WM_BEAUTIFY_FLAG" val="#wm#"/>
  <p:tag name="KSO_WM_TEMPLATE_CATEGORY" val="custom"/>
  <p:tag name="KSO_WM_TEMPLATE_INDEX" val="20184553"/>
</p:tagLst>
</file>

<file path=ppt/tags/tag14.xml><?xml version="1.0" encoding="utf-8"?>
<p:tagLst xmlns:p="http://schemas.openxmlformats.org/presentationml/2006/main">
  <p:tag name="KSO_WM_BEAUTIFY_FLAG" val="#wm#"/>
  <p:tag name="KSO_WM_TEMPLATE_CATEGORY" val="custom"/>
  <p:tag name="KSO_WM_TEMPLATE_INDEX" val="20184553"/>
</p:tagLst>
</file>

<file path=ppt/tags/tag15.xml><?xml version="1.0" encoding="utf-8"?>
<p:tagLst xmlns:p="http://schemas.openxmlformats.org/presentationml/2006/main">
  <p:tag name="KSO_WM_BEAUTIFY_FLAG" val="#wm#"/>
  <p:tag name="KSO_WM_TEMPLATE_CATEGORY" val="custom"/>
  <p:tag name="KSO_WM_TEMPLATE_INDEX" val="20184553"/>
</p:tagLst>
</file>

<file path=ppt/tags/tag16.xml><?xml version="1.0" encoding="utf-8"?>
<p:tagLst xmlns:p="http://schemas.openxmlformats.org/presentationml/2006/main">
  <p:tag name="KSO_WM_BEAUTIFY_FLAG" val="#wm#"/>
  <p:tag name="KSO_WM_TEMPLATE_CATEGORY" val="custom"/>
  <p:tag name="KSO_WM_TEMPLATE_INDEX" val="20184553"/>
</p:tagLst>
</file>

<file path=ppt/tags/tag17.xml><?xml version="1.0" encoding="utf-8"?>
<p:tagLst xmlns:p="http://schemas.openxmlformats.org/presentationml/2006/main">
  <p:tag name="KSO_WM_BEAUTIFY_FLAG" val="#wm#"/>
  <p:tag name="KSO_WM_TEMPLATE_CATEGORY" val="custom"/>
  <p:tag name="KSO_WM_TEMPLATE_INDEX" val="20184553"/>
</p:tagLst>
</file>

<file path=ppt/tags/tag18.xml><?xml version="1.0" encoding="utf-8"?>
<p:tagLst xmlns:p="http://schemas.openxmlformats.org/presentationml/2006/main">
  <p:tag name="KSO_WM_BEAUTIFY_FLAG" val="#wm#"/>
  <p:tag name="KSO_WM_TEMPLATE_CATEGORY" val="custom"/>
  <p:tag name="KSO_WM_TEMPLATE_INDEX" val="20184553"/>
</p:tagLst>
</file>

<file path=ppt/tags/tag19.xml><?xml version="1.0" encoding="utf-8"?>
<p:tagLst xmlns:p="http://schemas.openxmlformats.org/presentationml/2006/main">
  <p:tag name="KSO_WM_BEAUTIFY_FLAG" val="#wm#"/>
  <p:tag name="KSO_WM_TEMPLATE_CATEGORY" val="custom"/>
  <p:tag name="KSO_WM_TEMPLATE_INDEX" val="20184553"/>
</p:tagLst>
</file>

<file path=ppt/tags/tag20.xml><?xml version="1.0" encoding="utf-8"?>
<p:tagLst xmlns:p="http://schemas.openxmlformats.org/presentationml/2006/main">
  <p:tag name="KSO_WM_BEAUTIFY_FLAG" val="#wm#"/>
  <p:tag name="KSO_WM_TEMPLATE_CATEGORY" val="custom"/>
  <p:tag name="KSO_WM_TEMPLATE_INDEX" val="20184553"/>
</p:tagLst>
</file>

<file path=ppt/tags/tag21.xml><?xml version="1.0" encoding="utf-8"?>
<p:tagLst xmlns:p="http://schemas.openxmlformats.org/presentationml/2006/main">
  <p:tag name="KSO_WM_BEAUTIFY_FLAG" val="#wm#"/>
  <p:tag name="KSO_WM_TEMPLATE_CATEGORY" val="custom"/>
  <p:tag name="KSO_WM_TEMPLATE_INDEX" val="20184553"/>
</p:tagLst>
</file>

<file path=ppt/tags/tag22.xml><?xml version="1.0" encoding="utf-8"?>
<p:tagLst xmlns:p="http://schemas.openxmlformats.org/presentationml/2006/main">
  <p:tag name="KSO_WM_BEAUTIFY_FLAG" val="#wm#"/>
  <p:tag name="KSO_WM_TEMPLATE_CATEGORY" val="custom"/>
  <p:tag name="KSO_WM_TEMPLATE_INDEX" val="20184553"/>
</p:tagLst>
</file>

<file path=ppt/tags/tag23.xml><?xml version="1.0" encoding="utf-8"?>
<p:tagLst xmlns:p="http://schemas.openxmlformats.org/presentationml/2006/main">
  <p:tag name="KSO_WM_BEAUTIFY_FLAG" val="#wm#"/>
  <p:tag name="KSO_WM_TEMPLATE_CATEGORY" val="custom"/>
  <p:tag name="KSO_WM_TEMPLATE_INDEX" val="20184553"/>
</p:tagLst>
</file>

<file path=ppt/tags/tag24.xml><?xml version="1.0" encoding="utf-8"?>
<p:tagLst xmlns:p="http://schemas.openxmlformats.org/presentationml/2006/main">
  <p:tag name="KSO_WM_BEAUTIFY_FLAG" val="#wm#"/>
  <p:tag name="KSO_WM_TEMPLATE_CATEGORY" val="custom"/>
  <p:tag name="KSO_WM_TEMPLATE_INDEX" val="20184553"/>
</p:tagLst>
</file>

<file path=ppt/tags/tag25.xml><?xml version="1.0" encoding="utf-8"?>
<p:tagLst xmlns:p="http://schemas.openxmlformats.org/presentationml/2006/main">
  <p:tag name="KSO_WM_BEAUTIFY_FLAG" val="#wm#"/>
  <p:tag name="KSO_WM_TEMPLATE_CATEGORY" val="custom"/>
  <p:tag name="KSO_WM_TEMPLATE_INDEX" val="20184553"/>
</p:tagLst>
</file>

<file path=ppt/tags/tag26.xml><?xml version="1.0" encoding="utf-8"?>
<p:tagLst xmlns:p="http://schemas.openxmlformats.org/presentationml/2006/main">
  <p:tag name="KSO_WM_BEAUTIFY_FLAG" val="#wm#"/>
  <p:tag name="KSO_WM_TEMPLATE_CATEGORY" val="custom"/>
  <p:tag name="KSO_WM_TEMPLATE_INDEX" val="20184553"/>
</p:tagLst>
</file>

<file path=ppt/tags/tag27.xml><?xml version="1.0" encoding="utf-8"?>
<p:tagLst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2846</Words>
  <PresentationFormat>宽屏</PresentationFormat>
  <Paragraphs>267</Paragraphs>
  <Slides>23</Slides>
  <Notes>31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Arial</vt:lpstr>
      <vt:lpstr>宋体</vt:lpstr>
      <vt:lpstr>Wingdings</vt:lpstr>
      <vt:lpstr>黑体</vt:lpstr>
      <vt:lpstr>Calibri</vt:lpstr>
      <vt:lpstr>微软雅黑</vt:lpstr>
      <vt:lpstr>Arial Unicode MS</vt:lpstr>
      <vt:lpstr>Lucida Sans Unicode</vt:lpstr>
      <vt:lpstr>微软雅黑</vt:lpstr>
      <vt:lpstr>Times New Roman</vt:lpstr>
      <vt:lpstr>楷体</vt:lpstr>
      <vt:lpstr>楷体_GB2312</vt:lpstr>
      <vt:lpstr>Office 主题</vt:lpstr>
      <vt:lpstr>部编九年级历史下册 第一单元 殖民地人民的反抗与资本主义制度的扩展  第1课殖民地人民的反抗斗争  </vt:lpstr>
      <vt:lpstr>单元概述</vt:lpstr>
      <vt:lpstr>课前导入 </vt:lpstr>
      <vt:lpstr>学习目标</vt:lpstr>
      <vt:lpstr>目标导学一：拉丁美洲独立运动</vt:lpstr>
      <vt:lpstr>PowerPoint 演示文稿</vt:lpstr>
      <vt:lpstr>PowerPoint 演示文稿</vt:lpstr>
      <vt:lpstr>4.独立运动的爆发</vt:lpstr>
      <vt:lpstr>PowerPoint 演示文稿</vt:lpstr>
      <vt:lpstr>PowerPoint 演示文稿</vt:lpstr>
      <vt:lpstr>PowerPoint 演示文稿</vt:lpstr>
      <vt:lpstr>目标导学一：拉丁美洲独立运动</vt:lpstr>
      <vt:lpstr>PowerPoint 演示文稿</vt:lpstr>
      <vt:lpstr>PowerPoint 演示文稿</vt:lpstr>
      <vt:lpstr>PowerPoint 演示文稿</vt:lpstr>
      <vt:lpstr>PowerPoint 演示文稿</vt:lpstr>
      <vt:lpstr>PowerPoint 演示文稿</vt:lpstr>
      <vt:lpstr>PowerPoint 演示文稿</vt:lpstr>
      <vt:lpstr>要点 回顾</vt:lpstr>
      <vt:lpstr>目标导学一：拉丁美洲独立运动</vt:lpstr>
      <vt:lpstr>要点 回顾</vt:lpstr>
      <vt:lpstr>要点 回顾</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2018-03-01T02:03:00Z</dcterms:created>
  <dcterms:modified xsi:type="dcterms:W3CDTF">2018-10-19T10:45:49Z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