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8"/>
  </p:handoutMasterIdLst>
  <p:sldIdLst>
    <p:sldId id="257" r:id="rId3"/>
    <p:sldId id="265" r:id="rId5"/>
    <p:sldId id="258" r:id="rId6"/>
    <p:sldId id="266" r:id="rId7"/>
    <p:sldId id="367" r:id="rId8"/>
    <p:sldId id="368" r:id="rId9"/>
    <p:sldId id="375" r:id="rId10"/>
    <p:sldId id="369" r:id="rId11"/>
    <p:sldId id="370" r:id="rId12"/>
    <p:sldId id="374" r:id="rId13"/>
    <p:sldId id="371" r:id="rId14"/>
    <p:sldId id="372" r:id="rId15"/>
    <p:sldId id="373" r:id="rId16"/>
    <p:sldId id="297" r:id="rId17"/>
    <p:sldId id="376" r:id="rId18"/>
    <p:sldId id="310" r:id="rId19"/>
    <p:sldId id="317" r:id="rId20"/>
    <p:sldId id="318" r:id="rId21"/>
    <p:sldId id="319" r:id="rId22"/>
    <p:sldId id="300" r:id="rId23"/>
    <p:sldId id="314" r:id="rId24"/>
    <p:sldId id="336" r:id="rId25"/>
    <p:sldId id="377" r:id="rId26"/>
    <p:sldId id="378"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F2C9"/>
    <a:srgbClr val="C16B08"/>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59"/>
        <p:guide pos="3839"/>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6369" name="幻灯片图像占位符 1"/>
          <p:cNvSpPr>
            <a:spLocks noGrp="1"/>
          </p:cNvSpPr>
          <p:nvPr>
            <p:ph type="sldImg"/>
          </p:nvPr>
        </p:nvSpPr>
        <p:spPr/>
      </p:sp>
      <p:sp>
        <p:nvSpPr>
          <p:cNvPr id="186370" name="文本占位符 2"/>
          <p:cNvSpPr/>
          <p:nvPr>
            <p:ph type="body"/>
          </p:nvPr>
        </p:nvSpPr>
        <p:spPr/>
        <p:txBody>
          <a:bodyPr wrap="square" lIns="91440" tIns="45720" rIns="91440" bIns="45720" anchor="ctr"/>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quarter" idx="2"/>
          </p:nvPr>
        </p:nvSpPr>
        <p:spPr>
          <a:xfrm>
            <a:off x="6197600" y="1600200"/>
            <a:ext cx="5384800" cy="218598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内容占位符 4"/>
          <p:cNvSpPr>
            <a:spLocks noGrp="1"/>
          </p:cNvSpPr>
          <p:nvPr>
            <p:ph sz="quarter" idx="3"/>
          </p:nvPr>
        </p:nvSpPr>
        <p:spPr>
          <a:xfrm>
            <a:off x="6197600" y="3938588"/>
            <a:ext cx="5384800" cy="21875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6" name="日期占位符 5"/>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lvl="0" eaLnBrk="1" fontAlgn="base" hangingPunct="1">
              <a:spcBef>
                <a:spcPct val="0"/>
              </a:spcBef>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transition spd="med">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Obj" preserve="1">
  <p:cSld name="标题，两项小型内容和一项型大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quarter" idx="1"/>
          </p:nvPr>
        </p:nvSpPr>
        <p:spPr>
          <a:xfrm>
            <a:off x="838200" y="1825625"/>
            <a:ext cx="5181600" cy="20986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quarter" idx="2"/>
          </p:nvPr>
        </p:nvSpPr>
        <p:spPr>
          <a:xfrm>
            <a:off x="838200" y="4076700"/>
            <a:ext cx="5181600" cy="21002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内容占位符 4"/>
          <p:cNvSpPr>
            <a:spLocks noGrp="1"/>
          </p:cNvSpPr>
          <p:nvPr>
            <p:ph sz="half" idx="3"/>
          </p:nvPr>
        </p:nvSpPr>
        <p:spPr>
          <a:xfrm>
            <a:off x="6172200" y="1825625"/>
            <a:ext cx="51816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6" name="日期占位符 5"/>
          <p:cNvSpPr>
            <a:spLocks noGrp="1"/>
          </p:cNvSpPr>
          <p:nvPr>
            <p:ph type="dt" sz="half" idx="10"/>
          </p:nvPr>
        </p:nvSpPr>
        <p:spPr/>
        <p:txBody>
          <a:bodyPr/>
          <a:p>
            <a:pPr lvl="0" fontAlgn="base"/>
            <a:endParaRPr lang="zh-CN" altLang="en-US" strike="noStrike" noProof="1" dirty="0"/>
          </a:p>
        </p:txBody>
      </p:sp>
      <p:sp>
        <p:nvSpPr>
          <p:cNvPr id="7" name="页脚占位符 6"/>
          <p:cNvSpPr>
            <a:spLocks noGrp="1"/>
          </p:cNvSpPr>
          <p:nvPr>
            <p:ph type="ftr" sz="quarter" idx="11"/>
          </p:nvPr>
        </p:nvSpPr>
        <p:spPr/>
        <p:txBody>
          <a:bodyPr/>
          <a:p>
            <a:pPr lvl="0" fontAlgn="base"/>
            <a:endParaRPr lang="zh-CN" strike="noStrike" noProof="1" dirty="0"/>
          </a:p>
        </p:txBody>
      </p:sp>
      <p:sp>
        <p:nvSpPr>
          <p:cNvPr id="8" name="灯片编号占位符 7"/>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1.xml"/><Relationship Id="rId18" Type="http://schemas.openxmlformats.org/officeDocument/2006/relationships/tags" Target="../tags/tag60.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63.xml"/><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4.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66.xml"/><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png"/><Relationship Id="rId1"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png"/><Relationship Id="rId1"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png"/><Relationship Id="rId1" Type="http://schemas.openxmlformats.org/officeDocument/2006/relationships/image" Target="../media/image21.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hyperlink" Target="20&#35838;&#19971;&#19971;&#20107;&#21464;.wmv" TargetMode="External"/><Relationship Id="rId2" Type="http://schemas.openxmlformats.org/officeDocument/2006/relationships/image" Target="../media/image24.png"/><Relationship Id="rId1"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29.jpeg"/><Relationship Id="rId1"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1.jpeg"/><Relationship Id="rId1" Type="http://schemas.openxmlformats.org/officeDocument/2006/relationships/image" Target="../media/image30.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hyperlink" Target="&#24352;&#32431;&#22914;.mp4" TargetMode="External"/><Relationship Id="rId2" Type="http://schemas.openxmlformats.org/officeDocument/2006/relationships/image" Target="../media/image33.png"/><Relationship Id="rId1"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36.png"/><Relationship Id="rId1" Type="http://schemas.openxmlformats.org/officeDocument/2006/relationships/image" Target="../media/image3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925" y="1056640"/>
            <a:ext cx="10852150" cy="805180"/>
          </a:xfrm>
        </p:spPr>
        <p:txBody>
          <a:bodyPr/>
          <a:lstStyle/>
          <a:p>
            <a:r>
              <a:rPr lang="zh-CN" altLang="en-US" sz="4800" b="1">
                <a:solidFill>
                  <a:srgbClr val="FF0000"/>
                </a:solidFill>
                <a:effectLst/>
                <a:latin typeface="华文新魏" panose="02010800040101010101" charset="-122"/>
                <a:ea typeface="华文新魏" panose="02010800040101010101" charset="-122"/>
                <a:cs typeface="华文新魏" panose="02010800040101010101" charset="-122"/>
              </a:rPr>
              <a:t>第</a:t>
            </a:r>
            <a:r>
              <a:rPr lang="en-US" altLang="zh-CN" sz="4800" b="1">
                <a:solidFill>
                  <a:srgbClr val="FF0000"/>
                </a:solidFill>
                <a:effectLst/>
                <a:latin typeface="华文新魏" panose="02010800040101010101" charset="-122"/>
                <a:ea typeface="华文新魏" panose="02010800040101010101" charset="-122"/>
                <a:cs typeface="华文新魏" panose="02010800040101010101" charset="-122"/>
              </a:rPr>
              <a:t>23</a:t>
            </a:r>
            <a:r>
              <a:rPr lang="zh-CN" altLang="en-US" sz="4800" b="1">
                <a:solidFill>
                  <a:srgbClr val="FF0000"/>
                </a:solidFill>
                <a:effectLst/>
                <a:latin typeface="华文新魏" panose="02010800040101010101" charset="-122"/>
                <a:ea typeface="华文新魏" panose="02010800040101010101" charset="-122"/>
                <a:cs typeface="华文新魏" panose="02010800040101010101" charset="-122"/>
              </a:rPr>
              <a:t>课  从局部抗战到全面抗战</a:t>
            </a:r>
            <a:endParaRPr lang="zh-CN" altLang="en-US" sz="4800" b="1">
              <a:solidFill>
                <a:srgbClr val="FF0000"/>
              </a:solidFill>
              <a:effectLst/>
              <a:latin typeface="华文新魏" panose="02010800040101010101" charset="-122"/>
              <a:ea typeface="华文新魏" panose="02010800040101010101" charset="-122"/>
              <a:cs typeface="华文新魏" panose="02010800040101010101" charset="-122"/>
            </a:endParaRPr>
          </a:p>
        </p:txBody>
      </p:sp>
      <p:pic>
        <p:nvPicPr>
          <p:cNvPr id="7" name="图片 6"/>
          <p:cNvPicPr>
            <a:picLocks noChangeAspect="1"/>
          </p:cNvPicPr>
          <p:nvPr/>
        </p:nvPicPr>
        <p:blipFill>
          <a:blip r:embed="rId2"/>
          <a:stretch>
            <a:fillRect/>
          </a:stretch>
        </p:blipFill>
        <p:spPr>
          <a:xfrm>
            <a:off x="4749800" y="4180205"/>
            <a:ext cx="3308350" cy="2270125"/>
          </a:xfrm>
          <a:prstGeom prst="rect">
            <a:avLst/>
          </a:prstGeom>
        </p:spPr>
      </p:pic>
      <p:pic>
        <p:nvPicPr>
          <p:cNvPr id="9" name="图片 8"/>
          <p:cNvPicPr>
            <a:picLocks noChangeAspect="1"/>
          </p:cNvPicPr>
          <p:nvPr/>
        </p:nvPicPr>
        <p:blipFill>
          <a:blip r:embed="rId3"/>
          <a:stretch>
            <a:fillRect/>
          </a:stretch>
        </p:blipFill>
        <p:spPr>
          <a:xfrm>
            <a:off x="661670" y="4180205"/>
            <a:ext cx="4060190" cy="2270760"/>
          </a:xfrm>
          <a:prstGeom prst="rect">
            <a:avLst/>
          </a:prstGeom>
        </p:spPr>
      </p:pic>
      <p:pic>
        <p:nvPicPr>
          <p:cNvPr id="10" name="图片 9"/>
          <p:cNvPicPr>
            <a:picLocks noChangeAspect="1"/>
          </p:cNvPicPr>
          <p:nvPr/>
        </p:nvPicPr>
        <p:blipFill>
          <a:blip r:embed="rId4"/>
          <a:stretch>
            <a:fillRect/>
          </a:stretch>
        </p:blipFill>
        <p:spPr>
          <a:xfrm>
            <a:off x="8088630" y="4194810"/>
            <a:ext cx="3455035" cy="2261235"/>
          </a:xfrm>
          <a:prstGeom prst="rect">
            <a:avLst/>
          </a:prstGeom>
        </p:spPr>
      </p:pic>
    </p:spTree>
    <p:custDataLst>
      <p:tags r:id="rId5"/>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a:picLocks noChangeAspect="1"/>
          </p:cNvPicPr>
          <p:nvPr/>
        </p:nvPicPr>
        <p:blipFill>
          <a:blip r:embed="rId1">
            <a:lum bright="12000" contrast="24000"/>
          </a:blip>
          <a:stretch>
            <a:fillRect/>
          </a:stretch>
        </p:blipFill>
        <p:spPr>
          <a:xfrm>
            <a:off x="1068070" y="488950"/>
            <a:ext cx="10055860" cy="5692140"/>
          </a:xfrm>
          <a:prstGeom prst="rect">
            <a:avLst/>
          </a:prstGeom>
        </p:spPr>
      </p:pic>
    </p:spTree>
    <p:custDataLst>
      <p:tags r:id="rId2"/>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87985" y="259715"/>
            <a:ext cx="3896995" cy="647700"/>
          </a:xfrm>
        </p:spPr>
        <p:txBody>
          <a:bodyPr/>
          <a:p>
            <a:r>
              <a:rPr lang="zh-CN" altLang="en-US" sz="3200"/>
              <a:t>一、局部抗战</a:t>
            </a:r>
            <a:endParaRPr lang="zh-CN" altLang="en-US" sz="3200"/>
          </a:p>
        </p:txBody>
      </p:sp>
      <p:sp>
        <p:nvSpPr>
          <p:cNvPr id="5" name="文本框 4"/>
          <p:cNvSpPr txBox="1"/>
          <p:nvPr/>
        </p:nvSpPr>
        <p:spPr>
          <a:xfrm>
            <a:off x="638175" y="907415"/>
            <a:ext cx="8218805" cy="1210945"/>
          </a:xfrm>
          <a:prstGeom prst="rect">
            <a:avLst/>
          </a:prstGeom>
          <a:noFill/>
        </p:spPr>
        <p:txBody>
          <a:bodyPr wrap="square" rtlCol="0">
            <a:spAutoFit/>
          </a:bodyPr>
          <a:p>
            <a:pPr>
              <a:lnSpc>
                <a:spcPct val="130000"/>
              </a:lnSpc>
            </a:pPr>
            <a:r>
              <a:rPr lang="en-US" altLang="zh-CN" sz="2800"/>
              <a:t>1</a:t>
            </a:r>
            <a:r>
              <a:rPr lang="zh-CN" altLang="zh-CN" sz="2800"/>
              <a:t>、日本局部侵华及中国军民的抗战</a:t>
            </a:r>
            <a:endParaRPr lang="zh-CN" altLang="zh-CN" sz="2800"/>
          </a:p>
          <a:p>
            <a:pPr>
              <a:lnSpc>
                <a:spcPct val="130000"/>
              </a:lnSpc>
            </a:pPr>
            <a:r>
              <a:rPr lang="zh-CN" altLang="zh-CN" sz="2800"/>
              <a:t>（</a:t>
            </a:r>
            <a:r>
              <a:rPr lang="en-US" altLang="zh-CN" sz="2800"/>
              <a:t>1</a:t>
            </a:r>
            <a:r>
              <a:rPr lang="zh-CN" altLang="zh-CN" sz="2800"/>
              <a:t>）</a:t>
            </a:r>
            <a:r>
              <a:rPr lang="zh-CN" altLang="en-US" sz="2800"/>
              <a:t>背景：</a:t>
            </a:r>
            <a:endParaRPr lang="zh-CN" altLang="en-US" sz="2800"/>
          </a:p>
        </p:txBody>
      </p:sp>
      <p:sp>
        <p:nvSpPr>
          <p:cNvPr id="12290" name="Rectangle 35"/>
          <p:cNvSpPr>
            <a:spLocks noChangeArrowheads="1"/>
          </p:cNvSpPr>
          <p:nvPr/>
        </p:nvSpPr>
        <p:spPr bwMode="auto">
          <a:xfrm>
            <a:off x="637858" y="2317407"/>
            <a:ext cx="7391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2800" b="1" dirty="0">
                <a:latin typeface="Calibri" panose="020F0502020204030204" pitchFamily="34" charset="0"/>
                <a:ea typeface="微软雅黑" panose="020B0503020204020204" charset="-122"/>
              </a:rPr>
              <a:t>①</a:t>
            </a:r>
            <a:r>
              <a:rPr lang="zh-CN" altLang="en-US" sz="2800" b="1" dirty="0">
                <a:latin typeface="微软雅黑" panose="020B0503020204020204" charset="-122"/>
                <a:ea typeface="微软雅黑" panose="020B0503020204020204" charset="-122"/>
              </a:rPr>
              <a:t>日本大陆政策（蓄谋已久）；</a:t>
            </a:r>
            <a:endParaRPr lang="zh-CN" altLang="en-US" sz="2800" b="1" dirty="0">
              <a:latin typeface="微软雅黑" panose="020B0503020204020204" charset="-122"/>
              <a:ea typeface="微软雅黑" panose="020B0503020204020204" charset="-122"/>
            </a:endParaRPr>
          </a:p>
        </p:txBody>
      </p:sp>
      <p:sp>
        <p:nvSpPr>
          <p:cNvPr id="12292" name="Rectangle 38"/>
          <p:cNvSpPr>
            <a:spLocks noChangeArrowheads="1"/>
          </p:cNvSpPr>
          <p:nvPr/>
        </p:nvSpPr>
        <p:spPr bwMode="auto">
          <a:xfrm>
            <a:off x="638175" y="2839085"/>
            <a:ext cx="11327765"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a:spAutoFit/>
          </a:bodyPr>
          <a:lstStyle/>
          <a:p>
            <a:pPr>
              <a:lnSpc>
                <a:spcPct val="150000"/>
              </a:lnSpc>
              <a:spcBef>
                <a:spcPct val="50000"/>
              </a:spcBef>
            </a:pPr>
            <a:r>
              <a:rPr lang="zh-CN" altLang="en-US" sz="2800" b="1" dirty="0">
                <a:latin typeface="Calibri" panose="020F0502020204030204" pitchFamily="34" charset="0"/>
                <a:ea typeface="微软雅黑" panose="020B0503020204020204" charset="-122"/>
              </a:rPr>
              <a:t>②</a:t>
            </a:r>
            <a:r>
              <a:rPr lang="en-US" altLang="zh-CN" sz="2800" b="1" dirty="0">
                <a:latin typeface="微软雅黑" panose="020B0503020204020204" charset="-122"/>
                <a:ea typeface="微软雅黑" panose="020B0503020204020204" charset="-122"/>
              </a:rPr>
              <a:t>1929—1933</a:t>
            </a:r>
            <a:r>
              <a:rPr lang="zh-CN" altLang="en-US" sz="2800" b="1" dirty="0">
                <a:latin typeface="微软雅黑" panose="020B0503020204020204" charset="-122"/>
                <a:ea typeface="微软雅黑" panose="020B0503020204020204" charset="-122"/>
              </a:rPr>
              <a:t>年资本主义经济危机，日本为摆脱危机加紧侵略中国；</a:t>
            </a:r>
            <a:endParaRPr lang="zh-CN" altLang="en-US" sz="2800" b="1" dirty="0">
              <a:latin typeface="微软雅黑" panose="020B0503020204020204" charset="-122"/>
              <a:ea typeface="微软雅黑" panose="020B0503020204020204" charset="-122"/>
            </a:endParaRPr>
          </a:p>
        </p:txBody>
      </p:sp>
      <p:sp>
        <p:nvSpPr>
          <p:cNvPr id="12293" name="Text Box 39"/>
          <p:cNvSpPr txBox="1">
            <a:spLocks noChangeArrowheads="1"/>
          </p:cNvSpPr>
          <p:nvPr/>
        </p:nvSpPr>
        <p:spPr bwMode="auto">
          <a:xfrm>
            <a:off x="637858" y="3701256"/>
            <a:ext cx="74676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t>③</a:t>
            </a:r>
            <a:r>
              <a:rPr lang="zh-CN" altLang="en-US" sz="2800" b="1" dirty="0">
                <a:latin typeface="微软雅黑" panose="020B0503020204020204" charset="-122"/>
                <a:ea typeface="微软雅黑" panose="020B0503020204020204" charset="-122"/>
              </a:rPr>
              <a:t>蒋介石积极内战，日本有机可乘。</a:t>
            </a:r>
            <a:endParaRPr lang="zh-CN" altLang="en-US" sz="2800" b="1" dirty="0">
              <a:latin typeface="微软雅黑" panose="020B0503020204020204" charset="-122"/>
              <a:ea typeface="微软雅黑" panose="020B050302020402020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2290"/>
                                        </p:tgtEl>
                                        <p:attrNameLst>
                                          <p:attrName>style.visibility</p:attrName>
                                        </p:attrNameLst>
                                      </p:cBhvr>
                                      <p:to>
                                        <p:strVal val="visible"/>
                                      </p:to>
                                    </p:set>
                                    <p:animEffect transition="in" filter="fade">
                                      <p:cBhvr>
                                        <p:cTn id="17" dur="800" decel="100000"/>
                                        <p:tgtEl>
                                          <p:spTgt spid="12290"/>
                                        </p:tgtEl>
                                      </p:cBhvr>
                                    </p:animEffect>
                                    <p:anim calcmode="lin" valueType="num">
                                      <p:cBhvr>
                                        <p:cTn id="18" dur="800" decel="100000" fill="hold"/>
                                        <p:tgtEl>
                                          <p:spTgt spid="12290"/>
                                        </p:tgtEl>
                                        <p:attrNameLst>
                                          <p:attrName>style.rotation</p:attrName>
                                        </p:attrNameLst>
                                      </p:cBhvr>
                                      <p:tavLst>
                                        <p:tav tm="0">
                                          <p:val>
                                            <p:fltVal val="-90"/>
                                          </p:val>
                                        </p:tav>
                                        <p:tav tm="100000">
                                          <p:val>
                                            <p:fltVal val="0"/>
                                          </p:val>
                                        </p:tav>
                                      </p:tavLst>
                                    </p:anim>
                                    <p:anim calcmode="lin" valueType="num">
                                      <p:cBhvr>
                                        <p:cTn id="19" dur="800" decel="100000" fill="hold"/>
                                        <p:tgtEl>
                                          <p:spTgt spid="12290"/>
                                        </p:tgtEl>
                                        <p:attrNameLst>
                                          <p:attrName>ppt_x</p:attrName>
                                        </p:attrNameLst>
                                      </p:cBhvr>
                                      <p:tavLst>
                                        <p:tav tm="0">
                                          <p:val>
                                            <p:strVal val="#ppt_x+0.4"/>
                                          </p:val>
                                        </p:tav>
                                        <p:tav tm="100000">
                                          <p:val>
                                            <p:strVal val="#ppt_x-0.05"/>
                                          </p:val>
                                        </p:tav>
                                      </p:tavLst>
                                    </p:anim>
                                    <p:anim calcmode="lin" valueType="num">
                                      <p:cBhvr>
                                        <p:cTn id="20" dur="800" decel="100000" fill="hold"/>
                                        <p:tgtEl>
                                          <p:spTgt spid="1229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2" presetClass="entr" presetSubtype="0" fill="hold" grpId="0" nodeType="clickEffect">
                                  <p:stCondLst>
                                    <p:cond delay="0"/>
                                  </p:stCondLst>
                                  <p:childTnLst>
                                    <p:set>
                                      <p:cBhvr>
                                        <p:cTn id="26" dur="1" fill="hold">
                                          <p:stCondLst>
                                            <p:cond delay="0"/>
                                          </p:stCondLst>
                                        </p:cTn>
                                        <p:tgtEl>
                                          <p:spTgt spid="12292"/>
                                        </p:tgtEl>
                                        <p:attrNameLst>
                                          <p:attrName>style.visibility</p:attrName>
                                        </p:attrNameLst>
                                      </p:cBhvr>
                                      <p:to>
                                        <p:strVal val="visible"/>
                                      </p:to>
                                    </p:set>
                                    <p:animScale>
                                      <p:cBhvr>
                                        <p:cTn id="27" dur="1000" decel="50000" fill="hold">
                                          <p:stCondLst>
                                            <p:cond delay="0"/>
                                          </p:stCondLst>
                                        </p:cTn>
                                        <p:tgtEl>
                                          <p:spTgt spid="122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8" dur="1000" decel="50000" fill="hold">
                                          <p:stCondLst>
                                            <p:cond delay="0"/>
                                          </p:stCondLst>
                                        </p:cTn>
                                        <p:tgtEl>
                                          <p:spTgt spid="12292"/>
                                        </p:tgtEl>
                                        <p:attrNameLst>
                                          <p:attrName>ppt_x</p:attrName>
                                          <p:attrName>ppt_y</p:attrName>
                                        </p:attrNameLst>
                                      </p:cBhvr>
                                      <p:rCtr x="0" y="0"/>
                                    </p:animMotion>
                                    <p:animEffect transition="in" filter="fade">
                                      <p:cBhvr>
                                        <p:cTn id="29" dur="1000"/>
                                        <p:tgtEl>
                                          <p:spTgt spid="12292"/>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12293"/>
                                        </p:tgtEl>
                                        <p:attrNameLst>
                                          <p:attrName>style.visibility</p:attrName>
                                        </p:attrNameLst>
                                      </p:cBhvr>
                                      <p:to>
                                        <p:strVal val="visible"/>
                                      </p:to>
                                    </p:set>
                                    <p:animEffect transition="in" filter="checkerboard(across)">
                                      <p:cBhvr>
                                        <p:cTn id="34" dur="5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2" grpId="0"/>
      <p:bldP spid="1229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Rectangle 2"/>
          <p:cNvSpPr>
            <a:spLocks noGrp="1"/>
          </p:cNvSpPr>
          <p:nvPr>
            <p:ph type="body" idx="4294967295"/>
          </p:nvPr>
        </p:nvSpPr>
        <p:spPr>
          <a:xfrm>
            <a:off x="567055" y="428625"/>
            <a:ext cx="3672205" cy="635635"/>
          </a:xfrm>
        </p:spPr>
        <p:txBody>
          <a:bodyPr wrap="square" lIns="91440" tIns="45720" rIns="91440" bIns="45720" anchor="t"/>
          <a:p>
            <a:pPr marL="0" indent="0">
              <a:lnSpc>
                <a:spcPct val="90000"/>
              </a:lnSpc>
              <a:buNone/>
            </a:pPr>
            <a:r>
              <a:rPr lang="zh-CN" altLang="en-US" sz="3200" b="1" dirty="0">
                <a:latin typeface="仿宋_GB2312" panose="02010609030101010101" charset="-122"/>
                <a:ea typeface="仿宋_GB2312" panose="02010609030101010101" charset="-122"/>
                <a:cs typeface="仿宋_GB2312" panose="02010609030101010101" charset="-122"/>
              </a:rPr>
              <a:t>（</a:t>
            </a:r>
            <a:r>
              <a:rPr lang="en-US" altLang="zh-CN" sz="3200" b="1" dirty="0">
                <a:latin typeface="仿宋_GB2312" panose="02010609030101010101" charset="-122"/>
                <a:ea typeface="仿宋_GB2312" panose="02010609030101010101" charset="-122"/>
                <a:cs typeface="仿宋_GB2312" panose="02010609030101010101" charset="-122"/>
              </a:rPr>
              <a:t>2</a:t>
            </a:r>
            <a:r>
              <a:rPr lang="zh-CN" altLang="en-US" sz="3200" b="1" dirty="0">
                <a:latin typeface="仿宋_GB2312" panose="02010609030101010101" charset="-122"/>
                <a:ea typeface="仿宋_GB2312" panose="02010609030101010101" charset="-122"/>
                <a:cs typeface="仿宋_GB2312" panose="02010609030101010101" charset="-122"/>
              </a:rPr>
              <a:t>）表现</a:t>
            </a:r>
            <a:endParaRPr lang="zh-CN" altLang="en-US" sz="3200" b="1" dirty="0">
              <a:latin typeface="仿宋_GB2312" panose="02010609030101010101" charset="-122"/>
              <a:ea typeface="仿宋_GB2312" panose="02010609030101010101" charset="-122"/>
              <a:cs typeface="仿宋_GB2312" panose="02010609030101010101" charset="-122"/>
            </a:endParaRPr>
          </a:p>
        </p:txBody>
      </p:sp>
      <p:sp>
        <p:nvSpPr>
          <p:cNvPr id="2" name="文本框 1"/>
          <p:cNvSpPr txBox="1"/>
          <p:nvPr/>
        </p:nvSpPr>
        <p:spPr>
          <a:xfrm>
            <a:off x="1348105" y="1292225"/>
            <a:ext cx="9316085" cy="521970"/>
          </a:xfrm>
          <a:prstGeom prst="rect">
            <a:avLst/>
          </a:prstGeom>
          <a:noFill/>
        </p:spPr>
        <p:txBody>
          <a:bodyPr wrap="square" rtlCol="0" anchor="t">
            <a:spAutoFit/>
          </a:bodyPr>
          <a:p>
            <a:pPr algn="l">
              <a:buClrTx/>
              <a:buSzTx/>
              <a:buFontTx/>
            </a:pPr>
            <a:r>
              <a:rPr lang="zh-CN" altLang="en-US" sz="2800"/>
              <a:t>①</a:t>
            </a:r>
            <a:r>
              <a:rPr lang="zh-CN" altLang="en-US" sz="2800" dirty="0">
                <a:latin typeface="华文中宋" panose="02010600040101010101" pitchFamily="2" charset="-122"/>
                <a:ea typeface="华文中宋" panose="02010600040101010101" pitchFamily="2" charset="-122"/>
              </a:rPr>
              <a:t>九·一八事变（1931年9月）——局部侵华的开始</a:t>
            </a:r>
            <a:endParaRPr lang="zh-CN" altLang="en-US" sz="28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1">
            <a:lum bright="-24000" contrast="36000"/>
          </a:blip>
          <a:stretch>
            <a:fillRect/>
          </a:stretch>
        </p:blipFill>
        <p:spPr>
          <a:xfrm>
            <a:off x="463550" y="2284730"/>
            <a:ext cx="11264900" cy="3101340"/>
          </a:xfrm>
          <a:prstGeom prst="rect">
            <a:avLst/>
          </a:prstGeom>
          <a:ln>
            <a:solidFill>
              <a:srgbClr val="C16B08"/>
            </a:solid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Rectangle 2"/>
          <p:cNvSpPr>
            <a:spLocks noGrp="1"/>
          </p:cNvSpPr>
          <p:nvPr>
            <p:ph type="body" idx="4294967295"/>
          </p:nvPr>
        </p:nvSpPr>
        <p:spPr>
          <a:xfrm>
            <a:off x="567055" y="428625"/>
            <a:ext cx="3672205" cy="635635"/>
          </a:xfrm>
        </p:spPr>
        <p:txBody>
          <a:bodyPr wrap="square" lIns="91440" tIns="45720" rIns="91440" bIns="45720" anchor="t"/>
          <a:p>
            <a:pPr marL="0" indent="0">
              <a:lnSpc>
                <a:spcPct val="90000"/>
              </a:lnSpc>
              <a:buNone/>
            </a:pPr>
            <a:r>
              <a:rPr lang="zh-CN" altLang="en-US" sz="3200" b="1" dirty="0">
                <a:latin typeface="仿宋_GB2312" panose="02010609030101010101" charset="-122"/>
                <a:ea typeface="仿宋_GB2312" panose="02010609030101010101" charset="-122"/>
                <a:cs typeface="仿宋_GB2312" panose="02010609030101010101" charset="-122"/>
              </a:rPr>
              <a:t>（</a:t>
            </a:r>
            <a:r>
              <a:rPr lang="en-US" altLang="zh-CN" sz="3200" b="1" dirty="0">
                <a:latin typeface="仿宋_GB2312" panose="02010609030101010101" charset="-122"/>
                <a:ea typeface="仿宋_GB2312" panose="02010609030101010101" charset="-122"/>
                <a:cs typeface="仿宋_GB2312" panose="02010609030101010101" charset="-122"/>
              </a:rPr>
              <a:t>2</a:t>
            </a:r>
            <a:r>
              <a:rPr lang="zh-CN" altLang="en-US" sz="3200" b="1" dirty="0">
                <a:latin typeface="仿宋_GB2312" panose="02010609030101010101" charset="-122"/>
                <a:ea typeface="仿宋_GB2312" panose="02010609030101010101" charset="-122"/>
                <a:cs typeface="仿宋_GB2312" panose="02010609030101010101" charset="-122"/>
              </a:rPr>
              <a:t>）表现</a:t>
            </a:r>
            <a:endParaRPr lang="zh-CN" altLang="en-US" sz="3200" b="1" dirty="0">
              <a:latin typeface="仿宋_GB2312" panose="02010609030101010101" charset="-122"/>
              <a:ea typeface="仿宋_GB2312" panose="02010609030101010101" charset="-122"/>
              <a:cs typeface="仿宋_GB2312" panose="02010609030101010101" charset="-122"/>
            </a:endParaRPr>
          </a:p>
        </p:txBody>
      </p:sp>
      <p:sp>
        <p:nvSpPr>
          <p:cNvPr id="126983" name="Rectangle 7"/>
          <p:cNvSpPr/>
          <p:nvPr/>
        </p:nvSpPr>
        <p:spPr>
          <a:xfrm>
            <a:off x="1348105" y="1886585"/>
            <a:ext cx="6815455" cy="521970"/>
          </a:xfrm>
          <a:prstGeom prst="rect">
            <a:avLst/>
          </a:prstGeom>
          <a:noFill/>
          <a:ln w="9525">
            <a:noFill/>
          </a:ln>
        </p:spPr>
        <p:txBody>
          <a:bodyPr wrap="square" anchor="t">
            <a:spAutoFit/>
          </a:bodyPr>
          <a:p>
            <a:r>
              <a:rPr lang="zh-CN" altLang="en-US" sz="2800" dirty="0">
                <a:solidFill>
                  <a:schemeClr val="tx1"/>
                </a:solidFill>
                <a:latin typeface="Calibri" panose="020F0502020204030204" pitchFamily="34" charset="0"/>
                <a:ea typeface="华文中宋" panose="02010600040101010101" pitchFamily="2" charset="-122"/>
              </a:rPr>
              <a:t>②</a:t>
            </a:r>
            <a:r>
              <a:rPr lang="zh-CN" altLang="en-US" sz="2800" dirty="0">
                <a:solidFill>
                  <a:schemeClr val="tx1"/>
                </a:solidFill>
                <a:latin typeface="华文中宋" panose="02010600040101010101" pitchFamily="2" charset="-122"/>
                <a:ea typeface="华文中宋" panose="02010600040101010101" pitchFamily="2" charset="-122"/>
              </a:rPr>
              <a:t>一</a:t>
            </a:r>
            <a:r>
              <a:rPr lang="en-US" altLang="zh-CN" sz="2800" dirty="0">
                <a:solidFill>
                  <a:schemeClr val="tx1"/>
                </a:solidFill>
                <a:latin typeface="华文中宋" panose="02010600040101010101" pitchFamily="2" charset="-122"/>
                <a:ea typeface="华文中宋" panose="02010600040101010101" pitchFamily="2" charset="-122"/>
              </a:rPr>
              <a:t>·</a:t>
            </a:r>
            <a:r>
              <a:rPr lang="zh-CN" altLang="en-US" sz="2800" dirty="0">
                <a:solidFill>
                  <a:schemeClr val="tx1"/>
                </a:solidFill>
                <a:latin typeface="华文中宋" panose="02010600040101010101" pitchFamily="2" charset="-122"/>
                <a:ea typeface="华文中宋" panose="02010600040101010101" pitchFamily="2" charset="-122"/>
              </a:rPr>
              <a:t>二八事变（</a:t>
            </a:r>
            <a:r>
              <a:rPr lang="en-US" altLang="zh-CN" sz="2800" dirty="0">
                <a:solidFill>
                  <a:schemeClr val="tx1"/>
                </a:solidFill>
                <a:latin typeface="华文中宋" panose="02010600040101010101" pitchFamily="2" charset="-122"/>
                <a:ea typeface="华文中宋" panose="02010600040101010101" pitchFamily="2" charset="-122"/>
              </a:rPr>
              <a:t>1932</a:t>
            </a:r>
            <a:r>
              <a:rPr lang="zh-CN" altLang="en-US" sz="2800" dirty="0">
                <a:solidFill>
                  <a:schemeClr val="tx1"/>
                </a:solidFill>
                <a:latin typeface="华文中宋" panose="02010600040101010101" pitchFamily="2" charset="-122"/>
                <a:ea typeface="华文中宋" panose="02010600040101010101" pitchFamily="2" charset="-122"/>
              </a:rPr>
              <a:t>年</a:t>
            </a:r>
            <a:r>
              <a:rPr lang="en-US" altLang="zh-CN" sz="2800" dirty="0">
                <a:solidFill>
                  <a:schemeClr val="tx1"/>
                </a:solidFill>
                <a:latin typeface="华文中宋" panose="02010600040101010101" pitchFamily="2" charset="-122"/>
                <a:ea typeface="华文中宋" panose="02010600040101010101" pitchFamily="2" charset="-122"/>
              </a:rPr>
              <a:t>1</a:t>
            </a:r>
            <a:r>
              <a:rPr lang="zh-CN" altLang="en-US" sz="2800" dirty="0">
                <a:solidFill>
                  <a:schemeClr val="tx1"/>
                </a:solidFill>
                <a:latin typeface="华文中宋" panose="02010600040101010101" pitchFamily="2" charset="-122"/>
                <a:ea typeface="华文中宋" panose="02010600040101010101" pitchFamily="2" charset="-122"/>
              </a:rPr>
              <a:t>月）</a:t>
            </a:r>
            <a:endParaRPr lang="zh-CN" altLang="en-US" sz="2800" dirty="0">
              <a:solidFill>
                <a:schemeClr val="tx1"/>
              </a:solidFill>
              <a:latin typeface="华文中宋" panose="02010600040101010101" pitchFamily="2" charset="-122"/>
              <a:ea typeface="华文中宋" panose="02010600040101010101" pitchFamily="2" charset="-122"/>
            </a:endParaRPr>
          </a:p>
        </p:txBody>
      </p:sp>
      <p:sp>
        <p:nvSpPr>
          <p:cNvPr id="2" name="文本框 1"/>
          <p:cNvSpPr txBox="1"/>
          <p:nvPr/>
        </p:nvSpPr>
        <p:spPr>
          <a:xfrm>
            <a:off x="1348105" y="1292225"/>
            <a:ext cx="9316085" cy="521970"/>
          </a:xfrm>
          <a:prstGeom prst="rect">
            <a:avLst/>
          </a:prstGeom>
          <a:noFill/>
        </p:spPr>
        <p:txBody>
          <a:bodyPr wrap="square" rtlCol="0" anchor="t">
            <a:spAutoFit/>
          </a:bodyPr>
          <a:p>
            <a:pPr algn="l">
              <a:buClrTx/>
              <a:buSzTx/>
              <a:buFontTx/>
            </a:pPr>
            <a:r>
              <a:rPr lang="zh-CN" altLang="en-US" sz="2800"/>
              <a:t>①</a:t>
            </a:r>
            <a:r>
              <a:rPr lang="zh-CN" altLang="en-US" sz="2800" dirty="0">
                <a:latin typeface="华文中宋" panose="02010600040101010101" pitchFamily="2" charset="-122"/>
                <a:ea typeface="华文中宋" panose="02010600040101010101" pitchFamily="2" charset="-122"/>
              </a:rPr>
              <a:t>九·一八事变（1931年9月）——局部侵华的开始</a:t>
            </a:r>
            <a:endParaRPr lang="zh-CN" altLang="en-US" sz="2800" dirty="0">
              <a:latin typeface="华文中宋" panose="02010600040101010101" pitchFamily="2" charset="-122"/>
              <a:ea typeface="华文中宋" panose="02010600040101010101" pitchFamily="2" charset="-122"/>
            </a:endParaRPr>
          </a:p>
        </p:txBody>
      </p:sp>
      <p:sp>
        <p:nvSpPr>
          <p:cNvPr id="3" name="文本框 2"/>
          <p:cNvSpPr txBox="1"/>
          <p:nvPr/>
        </p:nvSpPr>
        <p:spPr>
          <a:xfrm>
            <a:off x="6390640" y="2719070"/>
            <a:ext cx="4824730" cy="3192780"/>
          </a:xfrm>
          <a:prstGeom prst="rect">
            <a:avLst/>
          </a:prstGeom>
          <a:solidFill>
            <a:srgbClr val="F5F2C9"/>
          </a:solidFill>
          <a:ln>
            <a:solidFill>
              <a:srgbClr val="C16B08"/>
            </a:solidFill>
          </a:ln>
        </p:spPr>
        <p:txBody>
          <a:bodyPr wrap="square" rtlCol="0" anchor="t">
            <a:spAutoFit/>
          </a:bodyPr>
          <a:p>
            <a:pPr algn="just">
              <a:lnSpc>
                <a:spcPct val="120000"/>
              </a:lnSpc>
            </a:pPr>
            <a:r>
              <a:rPr lang="zh-CN" altLang="en-US" sz="2400"/>
              <a:t>一·二八事变，又称一·二八淞沪抗战，日本称上海事变或第一次上海事变、淞沪战争。是在九·一八事变之后，日本为了转移国际视线，并迫使南京国民政府屈服，于1932年1月28日晚发动的进攻上海中国守军的事件。</a:t>
            </a:r>
            <a:endParaRPr lang="zh-CN" altLang="en-US" sz="2400"/>
          </a:p>
        </p:txBody>
      </p:sp>
      <p:pic>
        <p:nvPicPr>
          <p:cNvPr id="4" name="图片 3"/>
          <p:cNvPicPr>
            <a:picLocks noChangeAspect="1"/>
          </p:cNvPicPr>
          <p:nvPr/>
        </p:nvPicPr>
        <p:blipFill>
          <a:blip r:embed="rId1"/>
          <a:srcRect b="7743"/>
          <a:stretch>
            <a:fillRect/>
          </a:stretch>
        </p:blipFill>
        <p:spPr>
          <a:xfrm>
            <a:off x="848360" y="2733675"/>
            <a:ext cx="5097780" cy="3178175"/>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6983"/>
                                        </p:tgtEl>
                                        <p:attrNameLst>
                                          <p:attrName>style.visibility</p:attrName>
                                        </p:attrNameLst>
                                      </p:cBhvr>
                                      <p:to>
                                        <p:strVal val="visible"/>
                                      </p:to>
                                    </p:set>
                                    <p:animEffect transition="in" filter="wipe(down)">
                                      <p:cBhvr>
                                        <p:cTn id="7" dur="500"/>
                                        <p:tgtEl>
                                          <p:spTgt spid="12698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3"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Rectangle 2"/>
          <p:cNvSpPr>
            <a:spLocks noGrp="1"/>
          </p:cNvSpPr>
          <p:nvPr>
            <p:ph type="body" idx="4294967295"/>
          </p:nvPr>
        </p:nvSpPr>
        <p:spPr>
          <a:xfrm>
            <a:off x="567055" y="428625"/>
            <a:ext cx="3672205" cy="635635"/>
          </a:xfrm>
        </p:spPr>
        <p:txBody>
          <a:bodyPr wrap="square" lIns="91440" tIns="45720" rIns="91440" bIns="45720" anchor="t"/>
          <a:p>
            <a:pPr marL="0" indent="0">
              <a:lnSpc>
                <a:spcPct val="90000"/>
              </a:lnSpc>
              <a:buNone/>
            </a:pPr>
            <a:r>
              <a:rPr lang="zh-CN" altLang="en-US" sz="3200" b="1" dirty="0">
                <a:latin typeface="仿宋_GB2312" panose="02010609030101010101" charset="-122"/>
                <a:ea typeface="仿宋_GB2312" panose="02010609030101010101" charset="-122"/>
                <a:cs typeface="仿宋_GB2312" panose="02010609030101010101" charset="-122"/>
              </a:rPr>
              <a:t>（</a:t>
            </a:r>
            <a:r>
              <a:rPr lang="en-US" altLang="zh-CN" sz="3200" b="1" dirty="0">
                <a:latin typeface="仿宋_GB2312" panose="02010609030101010101" charset="-122"/>
                <a:ea typeface="仿宋_GB2312" panose="02010609030101010101" charset="-122"/>
                <a:cs typeface="仿宋_GB2312" panose="02010609030101010101" charset="-122"/>
              </a:rPr>
              <a:t>2</a:t>
            </a:r>
            <a:r>
              <a:rPr lang="zh-CN" altLang="en-US" sz="3200" b="1" dirty="0">
                <a:latin typeface="仿宋_GB2312" panose="02010609030101010101" charset="-122"/>
                <a:ea typeface="仿宋_GB2312" panose="02010609030101010101" charset="-122"/>
                <a:cs typeface="仿宋_GB2312" panose="02010609030101010101" charset="-122"/>
              </a:rPr>
              <a:t>）表现</a:t>
            </a:r>
            <a:endParaRPr lang="zh-CN" altLang="en-US" sz="3200" b="1" dirty="0">
              <a:latin typeface="仿宋_GB2312" panose="02010609030101010101" charset="-122"/>
              <a:ea typeface="仿宋_GB2312" panose="02010609030101010101" charset="-122"/>
              <a:cs typeface="仿宋_GB2312" panose="02010609030101010101" charset="-122"/>
            </a:endParaRPr>
          </a:p>
        </p:txBody>
      </p:sp>
      <p:sp>
        <p:nvSpPr>
          <p:cNvPr id="126983" name="Rectangle 7"/>
          <p:cNvSpPr/>
          <p:nvPr/>
        </p:nvSpPr>
        <p:spPr>
          <a:xfrm>
            <a:off x="1348105" y="1886585"/>
            <a:ext cx="6815455" cy="521970"/>
          </a:xfrm>
          <a:prstGeom prst="rect">
            <a:avLst/>
          </a:prstGeom>
          <a:noFill/>
          <a:ln w="9525">
            <a:noFill/>
          </a:ln>
        </p:spPr>
        <p:txBody>
          <a:bodyPr wrap="square" anchor="t">
            <a:spAutoFit/>
          </a:bodyPr>
          <a:p>
            <a:r>
              <a:rPr lang="zh-CN" altLang="en-US" sz="2800" dirty="0">
                <a:solidFill>
                  <a:schemeClr val="tx1"/>
                </a:solidFill>
                <a:latin typeface="Calibri" panose="020F0502020204030204" pitchFamily="34" charset="0"/>
                <a:ea typeface="华文中宋" panose="02010600040101010101" pitchFamily="2" charset="-122"/>
              </a:rPr>
              <a:t>②</a:t>
            </a:r>
            <a:r>
              <a:rPr lang="zh-CN" altLang="en-US" sz="2800" dirty="0">
                <a:solidFill>
                  <a:schemeClr val="tx1"/>
                </a:solidFill>
                <a:latin typeface="华文中宋" panose="02010600040101010101" pitchFamily="2" charset="-122"/>
                <a:ea typeface="华文中宋" panose="02010600040101010101" pitchFamily="2" charset="-122"/>
              </a:rPr>
              <a:t>一</a:t>
            </a:r>
            <a:r>
              <a:rPr lang="en-US" altLang="zh-CN" sz="2800" dirty="0">
                <a:solidFill>
                  <a:schemeClr val="tx1"/>
                </a:solidFill>
                <a:latin typeface="华文中宋" panose="02010600040101010101" pitchFamily="2" charset="-122"/>
                <a:ea typeface="华文中宋" panose="02010600040101010101" pitchFamily="2" charset="-122"/>
              </a:rPr>
              <a:t>·</a:t>
            </a:r>
            <a:r>
              <a:rPr lang="zh-CN" altLang="en-US" sz="2800" dirty="0">
                <a:solidFill>
                  <a:schemeClr val="tx1"/>
                </a:solidFill>
                <a:latin typeface="华文中宋" panose="02010600040101010101" pitchFamily="2" charset="-122"/>
                <a:ea typeface="华文中宋" panose="02010600040101010101" pitchFamily="2" charset="-122"/>
              </a:rPr>
              <a:t>二八事变（</a:t>
            </a:r>
            <a:r>
              <a:rPr lang="en-US" altLang="zh-CN" sz="2800" dirty="0">
                <a:solidFill>
                  <a:schemeClr val="tx1"/>
                </a:solidFill>
                <a:latin typeface="华文中宋" panose="02010600040101010101" pitchFamily="2" charset="-122"/>
                <a:ea typeface="华文中宋" panose="02010600040101010101" pitchFamily="2" charset="-122"/>
              </a:rPr>
              <a:t>1932</a:t>
            </a:r>
            <a:r>
              <a:rPr lang="zh-CN" altLang="en-US" sz="2800" dirty="0">
                <a:solidFill>
                  <a:schemeClr val="tx1"/>
                </a:solidFill>
                <a:latin typeface="华文中宋" panose="02010600040101010101" pitchFamily="2" charset="-122"/>
                <a:ea typeface="华文中宋" panose="02010600040101010101" pitchFamily="2" charset="-122"/>
              </a:rPr>
              <a:t>年</a:t>
            </a:r>
            <a:r>
              <a:rPr lang="en-US" altLang="zh-CN" sz="2800" dirty="0">
                <a:solidFill>
                  <a:schemeClr val="tx1"/>
                </a:solidFill>
                <a:latin typeface="华文中宋" panose="02010600040101010101" pitchFamily="2" charset="-122"/>
                <a:ea typeface="华文中宋" panose="02010600040101010101" pitchFamily="2" charset="-122"/>
              </a:rPr>
              <a:t>1</a:t>
            </a:r>
            <a:r>
              <a:rPr lang="zh-CN" altLang="en-US" sz="2800" dirty="0">
                <a:solidFill>
                  <a:schemeClr val="tx1"/>
                </a:solidFill>
                <a:latin typeface="华文中宋" panose="02010600040101010101" pitchFamily="2" charset="-122"/>
                <a:ea typeface="华文中宋" panose="02010600040101010101" pitchFamily="2" charset="-122"/>
              </a:rPr>
              <a:t>月）</a:t>
            </a:r>
            <a:endParaRPr lang="zh-CN" altLang="en-US" sz="2800" dirty="0">
              <a:solidFill>
                <a:schemeClr val="tx1"/>
              </a:solidFill>
              <a:latin typeface="华文中宋" panose="02010600040101010101" pitchFamily="2" charset="-122"/>
              <a:ea typeface="华文中宋" panose="02010600040101010101" pitchFamily="2" charset="-122"/>
            </a:endParaRPr>
          </a:p>
        </p:txBody>
      </p:sp>
      <p:sp>
        <p:nvSpPr>
          <p:cNvPr id="126989" name="Text Box 13"/>
          <p:cNvSpPr txBox="1"/>
          <p:nvPr/>
        </p:nvSpPr>
        <p:spPr>
          <a:xfrm>
            <a:off x="1348105" y="2408555"/>
            <a:ext cx="6588125" cy="521970"/>
          </a:xfrm>
          <a:prstGeom prst="rect">
            <a:avLst/>
          </a:prstGeom>
          <a:noFill/>
          <a:ln w="9525">
            <a:noFill/>
          </a:ln>
        </p:spPr>
        <p:txBody>
          <a:bodyPr anchor="t">
            <a:spAutoFit/>
          </a:bodyPr>
          <a:p>
            <a:pPr>
              <a:spcBef>
                <a:spcPct val="50000"/>
              </a:spcBef>
            </a:pPr>
            <a:r>
              <a:rPr lang="en-US" altLang="zh-CN" sz="2800" noProof="1" dirty="0">
                <a:latin typeface="Calibri" panose="020F0502020204030204" pitchFamily="34" charset="0"/>
                <a:ea typeface="华文中宋" panose="02010600040101010101" pitchFamily="2" charset="-122"/>
                <a:cs typeface="+mn-ea"/>
              </a:rPr>
              <a:t>③</a:t>
            </a:r>
            <a:r>
              <a:rPr lang="zh-CN" altLang="en-US" sz="2800" noProof="1" dirty="0">
                <a:latin typeface="华文中宋" panose="02010600040101010101" pitchFamily="2" charset="-122"/>
                <a:ea typeface="华文中宋" panose="02010600040101010101" pitchFamily="2" charset="-122"/>
                <a:cs typeface="+mn-ea"/>
              </a:rPr>
              <a:t>伪满洲国的建立</a:t>
            </a:r>
            <a:r>
              <a:rPr lang="zh-CN" altLang="en-US" sz="2800" noProof="1" dirty="0">
                <a:solidFill>
                  <a:schemeClr val="tx1"/>
                </a:solidFill>
                <a:latin typeface="华文中宋" panose="02010600040101010101" pitchFamily="2" charset="-122"/>
                <a:ea typeface="华文中宋" panose="02010600040101010101" pitchFamily="2" charset="-122"/>
                <a:cs typeface="+mn-ea"/>
              </a:rPr>
              <a:t>（</a:t>
            </a:r>
            <a:r>
              <a:rPr lang="en-US" altLang="zh-CN" sz="2800" noProof="1" dirty="0">
                <a:solidFill>
                  <a:schemeClr val="tx1"/>
                </a:solidFill>
                <a:latin typeface="华文中宋" panose="02010600040101010101" pitchFamily="2" charset="-122"/>
                <a:ea typeface="华文中宋" panose="02010600040101010101" pitchFamily="2" charset="-122"/>
                <a:cs typeface="+mn-ea"/>
              </a:rPr>
              <a:t>1932</a:t>
            </a:r>
            <a:r>
              <a:rPr lang="zh-CN" altLang="en-US" sz="2800" noProof="1" dirty="0">
                <a:solidFill>
                  <a:schemeClr val="tx1"/>
                </a:solidFill>
                <a:latin typeface="华文中宋" panose="02010600040101010101" pitchFamily="2" charset="-122"/>
                <a:ea typeface="华文中宋" panose="02010600040101010101" pitchFamily="2" charset="-122"/>
                <a:cs typeface="+mn-ea"/>
              </a:rPr>
              <a:t>年</a:t>
            </a:r>
            <a:r>
              <a:rPr lang="en-US" altLang="zh-CN" sz="2800" noProof="1" dirty="0">
                <a:solidFill>
                  <a:schemeClr val="tx1"/>
                </a:solidFill>
                <a:latin typeface="华文中宋" panose="02010600040101010101" pitchFamily="2" charset="-122"/>
                <a:ea typeface="华文中宋" panose="02010600040101010101" pitchFamily="2" charset="-122"/>
                <a:cs typeface="+mn-ea"/>
              </a:rPr>
              <a:t>3</a:t>
            </a:r>
            <a:r>
              <a:rPr lang="zh-CN" altLang="en-US" sz="2800" noProof="1" dirty="0">
                <a:solidFill>
                  <a:schemeClr val="tx1"/>
                </a:solidFill>
                <a:latin typeface="华文中宋" panose="02010600040101010101" pitchFamily="2" charset="-122"/>
                <a:ea typeface="华文中宋" panose="02010600040101010101" pitchFamily="2" charset="-122"/>
                <a:cs typeface="+mn-ea"/>
              </a:rPr>
              <a:t>月）</a:t>
            </a:r>
            <a:endParaRPr lang="zh-CN" altLang="en-US" sz="2800" noProof="1" dirty="0">
              <a:solidFill>
                <a:schemeClr val="tx1"/>
              </a:solidFill>
              <a:latin typeface="华文中宋" panose="02010600040101010101" pitchFamily="2" charset="-122"/>
              <a:ea typeface="华文中宋" panose="02010600040101010101" pitchFamily="2" charset="-122"/>
              <a:cs typeface="+mn-ea"/>
            </a:endParaRPr>
          </a:p>
        </p:txBody>
      </p:sp>
      <p:sp>
        <p:nvSpPr>
          <p:cNvPr id="2" name="文本框 1"/>
          <p:cNvSpPr txBox="1"/>
          <p:nvPr/>
        </p:nvSpPr>
        <p:spPr>
          <a:xfrm>
            <a:off x="1348105" y="1292225"/>
            <a:ext cx="9316085" cy="521970"/>
          </a:xfrm>
          <a:prstGeom prst="rect">
            <a:avLst/>
          </a:prstGeom>
          <a:noFill/>
        </p:spPr>
        <p:txBody>
          <a:bodyPr wrap="square" rtlCol="0" anchor="t">
            <a:spAutoFit/>
          </a:bodyPr>
          <a:p>
            <a:pPr algn="l">
              <a:buClrTx/>
              <a:buSzTx/>
              <a:buFontTx/>
            </a:pPr>
            <a:r>
              <a:rPr lang="zh-CN" altLang="en-US" sz="2800"/>
              <a:t>①</a:t>
            </a:r>
            <a:r>
              <a:rPr lang="zh-CN" altLang="en-US" sz="2800" dirty="0">
                <a:latin typeface="华文中宋" panose="02010600040101010101" pitchFamily="2" charset="-122"/>
                <a:ea typeface="华文中宋" panose="02010600040101010101" pitchFamily="2" charset="-122"/>
              </a:rPr>
              <a:t>九·一八事变（1931年9月）——局部侵华的开始</a:t>
            </a:r>
            <a:endParaRPr lang="zh-CN" altLang="en-US" sz="2800" dirty="0">
              <a:latin typeface="华文中宋" panose="02010600040101010101" pitchFamily="2" charset="-122"/>
              <a:ea typeface="华文中宋" panose="02010600040101010101" pitchFamily="2" charset="-122"/>
            </a:endParaRPr>
          </a:p>
        </p:txBody>
      </p:sp>
      <p:sp>
        <p:nvSpPr>
          <p:cNvPr id="4" name="文本框 3"/>
          <p:cNvSpPr txBox="1"/>
          <p:nvPr/>
        </p:nvSpPr>
        <p:spPr>
          <a:xfrm>
            <a:off x="3716655" y="3068955"/>
            <a:ext cx="7682865" cy="3415030"/>
          </a:xfrm>
          <a:prstGeom prst="rect">
            <a:avLst/>
          </a:prstGeom>
          <a:solidFill>
            <a:srgbClr val="F5F2C9"/>
          </a:solidFill>
          <a:ln>
            <a:solidFill>
              <a:srgbClr val="C16B08"/>
            </a:solidFill>
          </a:ln>
        </p:spPr>
        <p:txBody>
          <a:bodyPr wrap="square" rtlCol="0" anchor="t">
            <a:spAutoFit/>
          </a:bodyPr>
          <a:p>
            <a:pPr algn="just"/>
            <a:r>
              <a:rPr lang="zh-CN" altLang="en-US" sz="2400">
                <a:latin typeface="宋体" panose="02010600030101010101" pitchFamily="2" charset="-122"/>
                <a:ea typeface="宋体" panose="02010600030101010101" pitchFamily="2" charset="-122"/>
                <a:cs typeface="宋体" panose="02010600030101010101" pitchFamily="2" charset="-122"/>
              </a:rPr>
              <a:t>爱新觉罗·溥仪（1906年2月7日—1967年10月17日），清朝末代皇帝，也是中国历史上最后一个皇帝。1911年辛亥革命爆发，1912年2月12日被迫退位，清朝统治结束。九·一八事变之后在日本人控制下做了伪满洲国的傀儡皇帝。1945年8月15日，日本投降。8月17日，溥仪在沈阳准备逃亡时被苏联红军俘虏，被带到苏联。1950年8月初被押解回国，在抚顺战犯管理所学习、改造。1959年12月4日接到中华人民共和国主席毛泽东的特赦令并成为全国政协委员。溥仪著有自传《我的前半生》。</a:t>
            </a:r>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5" name="图片 4"/>
          <p:cNvPicPr>
            <a:picLocks noChangeAspect="1"/>
          </p:cNvPicPr>
          <p:nvPr/>
        </p:nvPicPr>
        <p:blipFill>
          <a:blip r:embed="rId1"/>
          <a:stretch>
            <a:fillRect/>
          </a:stretch>
        </p:blipFill>
        <p:spPr>
          <a:xfrm>
            <a:off x="755015" y="3068955"/>
            <a:ext cx="2462530" cy="3386455"/>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6989"/>
                                        </p:tgtEl>
                                        <p:attrNameLst>
                                          <p:attrName>style.visibility</p:attrName>
                                        </p:attrNameLst>
                                      </p:cBhvr>
                                      <p:to>
                                        <p:strVal val="visible"/>
                                      </p:to>
                                    </p:set>
                                    <p:animEffect transition="in" filter="wipe(down)">
                                      <p:cBhvr>
                                        <p:cTn id="7" dur="500"/>
                                        <p:tgtEl>
                                          <p:spTgt spid="12698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par>
                                <p:cTn id="13" presetID="2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9" grpId="0"/>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4497" name="图片 3"/>
          <p:cNvPicPr>
            <a:picLocks noChangeAspect="1"/>
          </p:cNvPicPr>
          <p:nvPr/>
        </p:nvPicPr>
        <p:blipFill>
          <a:blip r:embed="rId1">
            <a:lum bright="-12000" contrast="24000"/>
          </a:blip>
          <a:srcRect l="4271" t="3672" r="5685" b="10189"/>
          <a:stretch>
            <a:fillRect/>
          </a:stretch>
        </p:blipFill>
        <p:spPr>
          <a:xfrm>
            <a:off x="43180" y="55245"/>
            <a:ext cx="5354320" cy="4469130"/>
          </a:xfrm>
          <a:prstGeom prst="rect">
            <a:avLst/>
          </a:prstGeom>
          <a:noFill/>
          <a:ln w="9525">
            <a:noFill/>
          </a:ln>
        </p:spPr>
      </p:pic>
      <p:pic>
        <p:nvPicPr>
          <p:cNvPr id="233473" name="图片 2"/>
          <p:cNvPicPr>
            <a:picLocks noChangeAspect="1"/>
          </p:cNvPicPr>
          <p:nvPr/>
        </p:nvPicPr>
        <p:blipFill>
          <a:blip r:embed="rId2">
            <a:lum bright="-12000" contrast="18000"/>
          </a:blip>
          <a:srcRect l="5093" t="5499" r="6373" b="13517"/>
          <a:stretch>
            <a:fillRect/>
          </a:stretch>
        </p:blipFill>
        <p:spPr>
          <a:xfrm>
            <a:off x="2640965" y="55245"/>
            <a:ext cx="5897245" cy="4437380"/>
          </a:xfrm>
          <a:prstGeom prst="rect">
            <a:avLst/>
          </a:prstGeom>
          <a:noFill/>
          <a:ln w="9525">
            <a:noFill/>
          </a:ln>
        </p:spPr>
      </p:pic>
      <p:pic>
        <p:nvPicPr>
          <p:cNvPr id="232449" name="图片 1"/>
          <p:cNvPicPr>
            <a:picLocks noChangeAspect="1"/>
          </p:cNvPicPr>
          <p:nvPr/>
        </p:nvPicPr>
        <p:blipFill>
          <a:blip r:embed="rId3">
            <a:lum bright="-12000" contrast="12000"/>
          </a:blip>
          <a:srcRect l="4983" t="4917" r="6310" b="4897"/>
          <a:stretch>
            <a:fillRect/>
          </a:stretch>
        </p:blipFill>
        <p:spPr>
          <a:xfrm>
            <a:off x="5397500" y="55245"/>
            <a:ext cx="5479415" cy="4481830"/>
          </a:xfrm>
          <a:prstGeom prst="rect">
            <a:avLst/>
          </a:prstGeom>
          <a:noFill/>
          <a:ln w="9525">
            <a:noFill/>
          </a:ln>
        </p:spPr>
      </p:pic>
      <p:sp>
        <p:nvSpPr>
          <p:cNvPr id="2" name="文本框 1"/>
          <p:cNvSpPr txBox="1"/>
          <p:nvPr/>
        </p:nvSpPr>
        <p:spPr>
          <a:xfrm>
            <a:off x="4066540" y="4907280"/>
            <a:ext cx="7157085" cy="1568450"/>
          </a:xfrm>
          <a:prstGeom prst="rect">
            <a:avLst/>
          </a:prstGeom>
          <a:noFill/>
        </p:spPr>
        <p:txBody>
          <a:bodyPr wrap="square" rtlCol="0" anchor="t">
            <a:spAutoFit/>
          </a:bodyPr>
          <a:p>
            <a:pPr algn="just"/>
            <a:r>
              <a:rPr lang="zh-CN" altLang="en-US" sz="2400" b="1">
                <a:latin typeface="宋体" panose="02010600030101010101" pitchFamily="2" charset="-122"/>
                <a:ea typeface="宋体" panose="02010600030101010101" pitchFamily="2" charset="-122"/>
                <a:cs typeface="宋体" panose="02010600030101010101" pitchFamily="2" charset="-122"/>
              </a:rPr>
              <a:t>东北抗日联军，简称东北抗联，是中国东北人民抗日武装。其前身是1933年5月成立的东北人民革命军，1936年2月改称东北抗日联军，1945年抗日战争胜利后改称东北人民自卫军。</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4"/>
          <a:stretch>
            <a:fillRect/>
          </a:stretch>
        </p:blipFill>
        <p:spPr>
          <a:xfrm>
            <a:off x="855345" y="4781550"/>
            <a:ext cx="3009265" cy="1819275"/>
          </a:xfrm>
          <a:prstGeom prst="rect">
            <a:avLst/>
          </a:prstGeom>
        </p:spPr>
      </p:pic>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4497"/>
                                        </p:tgtEl>
                                        <p:attrNameLst>
                                          <p:attrName>style.visibility</p:attrName>
                                        </p:attrNameLst>
                                      </p:cBhvr>
                                      <p:to>
                                        <p:strVal val="visible"/>
                                      </p:to>
                                    </p:set>
                                    <p:animEffect transition="in" filter="wipe(down)">
                                      <p:cBhvr>
                                        <p:cTn id="7" dur="500"/>
                                        <p:tgtEl>
                                          <p:spTgt spid="23449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33473"/>
                                        </p:tgtEl>
                                        <p:attrNameLst>
                                          <p:attrName>style.visibility</p:attrName>
                                        </p:attrNameLst>
                                      </p:cBhvr>
                                      <p:to>
                                        <p:strVal val="visible"/>
                                      </p:to>
                                    </p:set>
                                    <p:animEffect transition="in" filter="wipe(down)">
                                      <p:cBhvr>
                                        <p:cTn id="12" dur="500"/>
                                        <p:tgtEl>
                                          <p:spTgt spid="23347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32449"/>
                                        </p:tgtEl>
                                        <p:attrNameLst>
                                          <p:attrName>style.visibility</p:attrName>
                                        </p:attrNameLst>
                                      </p:cBhvr>
                                      <p:to>
                                        <p:strVal val="visible"/>
                                      </p:to>
                                    </p:set>
                                    <p:animEffect transition="in" filter="wipe(down)">
                                      <p:cBhvr>
                                        <p:cTn id="17" dur="500"/>
                                        <p:tgtEl>
                                          <p:spTgt spid="23244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par>
                                <p:cTn id="23" presetID="22" presetClass="entr" presetSubtype="4"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Rectangle 2"/>
          <p:cNvSpPr>
            <a:spLocks noGrp="1"/>
          </p:cNvSpPr>
          <p:nvPr>
            <p:ph type="body" idx="4294967295"/>
          </p:nvPr>
        </p:nvSpPr>
        <p:spPr>
          <a:xfrm>
            <a:off x="567055" y="428625"/>
            <a:ext cx="3672205" cy="635635"/>
          </a:xfrm>
        </p:spPr>
        <p:txBody>
          <a:bodyPr wrap="square" lIns="91440" tIns="45720" rIns="91440" bIns="45720" anchor="t"/>
          <a:p>
            <a:pPr marL="0" indent="0">
              <a:lnSpc>
                <a:spcPct val="90000"/>
              </a:lnSpc>
              <a:buNone/>
            </a:pPr>
            <a:r>
              <a:rPr lang="zh-CN" altLang="en-US" sz="3200" b="1" dirty="0">
                <a:latin typeface="仿宋_GB2312" panose="02010609030101010101" charset="-122"/>
                <a:ea typeface="仿宋_GB2312" panose="02010609030101010101" charset="-122"/>
                <a:cs typeface="仿宋_GB2312" panose="02010609030101010101" charset="-122"/>
              </a:rPr>
              <a:t>（</a:t>
            </a:r>
            <a:r>
              <a:rPr lang="en-US" altLang="zh-CN" sz="3200" b="1" dirty="0">
                <a:latin typeface="仿宋_GB2312" panose="02010609030101010101" charset="-122"/>
                <a:ea typeface="仿宋_GB2312" panose="02010609030101010101" charset="-122"/>
                <a:cs typeface="仿宋_GB2312" panose="02010609030101010101" charset="-122"/>
              </a:rPr>
              <a:t>2</a:t>
            </a:r>
            <a:r>
              <a:rPr lang="zh-CN" altLang="en-US" sz="3200" b="1" dirty="0">
                <a:latin typeface="仿宋_GB2312" panose="02010609030101010101" charset="-122"/>
                <a:ea typeface="仿宋_GB2312" panose="02010609030101010101" charset="-122"/>
                <a:cs typeface="仿宋_GB2312" panose="02010609030101010101" charset="-122"/>
              </a:rPr>
              <a:t>）表现</a:t>
            </a:r>
            <a:endParaRPr lang="zh-CN" altLang="en-US" sz="3200" b="1" dirty="0">
              <a:latin typeface="仿宋_GB2312" panose="02010609030101010101" charset="-122"/>
              <a:ea typeface="仿宋_GB2312" panose="02010609030101010101" charset="-122"/>
              <a:cs typeface="仿宋_GB2312" panose="02010609030101010101" charset="-122"/>
            </a:endParaRPr>
          </a:p>
        </p:txBody>
      </p:sp>
      <p:sp>
        <p:nvSpPr>
          <p:cNvPr id="126980" name="Rectangle 4"/>
          <p:cNvSpPr/>
          <p:nvPr/>
        </p:nvSpPr>
        <p:spPr>
          <a:xfrm>
            <a:off x="1348105" y="3028633"/>
            <a:ext cx="8893175" cy="478155"/>
          </a:xfrm>
          <a:prstGeom prst="rect">
            <a:avLst/>
          </a:prstGeom>
          <a:noFill/>
          <a:ln w="9525">
            <a:noFill/>
          </a:ln>
        </p:spPr>
        <p:txBody>
          <a:bodyPr anchor="t">
            <a:spAutoFit/>
          </a:bodyPr>
          <a:p>
            <a:pPr>
              <a:lnSpc>
                <a:spcPct val="90000"/>
              </a:lnSpc>
              <a:spcBef>
                <a:spcPct val="20000"/>
              </a:spcBef>
            </a:pPr>
            <a:r>
              <a:rPr lang="en-US" sz="2800" dirty="0">
                <a:latin typeface="宋体" panose="02010600030101010101" pitchFamily="2" charset="-122"/>
                <a:ea typeface="宋体" panose="02010600030101010101" pitchFamily="2" charset="-122"/>
              </a:rPr>
              <a:t>④</a:t>
            </a:r>
            <a:r>
              <a:rPr lang="en-US" sz="2800" dirty="0">
                <a:latin typeface="华文中宋" panose="02010600040101010101" pitchFamily="2" charset="-122"/>
                <a:ea typeface="华文中宋" panose="02010600040101010101" pitchFamily="2" charset="-122"/>
              </a:rPr>
              <a:t>1933</a:t>
            </a:r>
            <a:r>
              <a:rPr lang="zh-CN" altLang="en-US" sz="2800" dirty="0">
                <a:latin typeface="华文中宋" panose="02010600040101010101" pitchFamily="2" charset="-122"/>
                <a:ea typeface="华文中宋" panose="02010600040101010101" pitchFamily="2" charset="-122"/>
              </a:rPr>
              <a:t>年日军向长城沿线进犯</a:t>
            </a:r>
            <a:endParaRPr lang="zh-CN" altLang="en-US" sz="2800" dirty="0">
              <a:latin typeface="华文中宋" panose="02010600040101010101" pitchFamily="2" charset="-122"/>
              <a:ea typeface="华文中宋" panose="02010600040101010101" pitchFamily="2" charset="-122"/>
            </a:endParaRPr>
          </a:p>
        </p:txBody>
      </p:sp>
      <p:sp>
        <p:nvSpPr>
          <p:cNvPr id="126983" name="Rectangle 7"/>
          <p:cNvSpPr/>
          <p:nvPr/>
        </p:nvSpPr>
        <p:spPr>
          <a:xfrm>
            <a:off x="1348105" y="1886585"/>
            <a:ext cx="6815455" cy="521970"/>
          </a:xfrm>
          <a:prstGeom prst="rect">
            <a:avLst/>
          </a:prstGeom>
          <a:noFill/>
          <a:ln w="9525">
            <a:noFill/>
          </a:ln>
        </p:spPr>
        <p:txBody>
          <a:bodyPr wrap="square" anchor="t">
            <a:spAutoFit/>
          </a:bodyPr>
          <a:p>
            <a:r>
              <a:rPr lang="zh-CN" altLang="en-US" sz="2800" dirty="0">
                <a:solidFill>
                  <a:schemeClr val="tx1"/>
                </a:solidFill>
                <a:latin typeface="Calibri" panose="020F0502020204030204" pitchFamily="34" charset="0"/>
                <a:ea typeface="华文中宋" panose="02010600040101010101" pitchFamily="2" charset="-122"/>
              </a:rPr>
              <a:t>②</a:t>
            </a:r>
            <a:r>
              <a:rPr lang="zh-CN" altLang="en-US" sz="2800" dirty="0">
                <a:solidFill>
                  <a:schemeClr val="tx1"/>
                </a:solidFill>
                <a:latin typeface="华文中宋" panose="02010600040101010101" pitchFamily="2" charset="-122"/>
                <a:ea typeface="华文中宋" panose="02010600040101010101" pitchFamily="2" charset="-122"/>
              </a:rPr>
              <a:t>一</a:t>
            </a:r>
            <a:r>
              <a:rPr lang="en-US" altLang="zh-CN" sz="2800" dirty="0">
                <a:solidFill>
                  <a:schemeClr val="tx1"/>
                </a:solidFill>
                <a:latin typeface="华文中宋" panose="02010600040101010101" pitchFamily="2" charset="-122"/>
                <a:ea typeface="华文中宋" panose="02010600040101010101" pitchFamily="2" charset="-122"/>
              </a:rPr>
              <a:t>·</a:t>
            </a:r>
            <a:r>
              <a:rPr lang="zh-CN" altLang="en-US" sz="2800" dirty="0">
                <a:solidFill>
                  <a:schemeClr val="tx1"/>
                </a:solidFill>
                <a:latin typeface="华文中宋" panose="02010600040101010101" pitchFamily="2" charset="-122"/>
                <a:ea typeface="华文中宋" panose="02010600040101010101" pitchFamily="2" charset="-122"/>
              </a:rPr>
              <a:t>二八事变（</a:t>
            </a:r>
            <a:r>
              <a:rPr lang="en-US" altLang="zh-CN" sz="2800" dirty="0">
                <a:solidFill>
                  <a:schemeClr val="tx1"/>
                </a:solidFill>
                <a:latin typeface="华文中宋" panose="02010600040101010101" pitchFamily="2" charset="-122"/>
                <a:ea typeface="华文中宋" panose="02010600040101010101" pitchFamily="2" charset="-122"/>
              </a:rPr>
              <a:t>1932</a:t>
            </a:r>
            <a:r>
              <a:rPr lang="zh-CN" altLang="en-US" sz="2800" dirty="0">
                <a:solidFill>
                  <a:schemeClr val="tx1"/>
                </a:solidFill>
                <a:latin typeface="华文中宋" panose="02010600040101010101" pitchFamily="2" charset="-122"/>
                <a:ea typeface="华文中宋" panose="02010600040101010101" pitchFamily="2" charset="-122"/>
              </a:rPr>
              <a:t>年</a:t>
            </a:r>
            <a:r>
              <a:rPr lang="en-US" altLang="zh-CN" sz="2800" dirty="0">
                <a:solidFill>
                  <a:schemeClr val="tx1"/>
                </a:solidFill>
                <a:latin typeface="华文中宋" panose="02010600040101010101" pitchFamily="2" charset="-122"/>
                <a:ea typeface="华文中宋" panose="02010600040101010101" pitchFamily="2" charset="-122"/>
              </a:rPr>
              <a:t>1</a:t>
            </a:r>
            <a:r>
              <a:rPr lang="zh-CN" altLang="en-US" sz="2800" dirty="0">
                <a:solidFill>
                  <a:schemeClr val="tx1"/>
                </a:solidFill>
                <a:latin typeface="华文中宋" panose="02010600040101010101" pitchFamily="2" charset="-122"/>
                <a:ea typeface="华文中宋" panose="02010600040101010101" pitchFamily="2" charset="-122"/>
              </a:rPr>
              <a:t>月）</a:t>
            </a:r>
            <a:endParaRPr lang="zh-CN" altLang="en-US" sz="2800" dirty="0">
              <a:solidFill>
                <a:schemeClr val="tx1"/>
              </a:solidFill>
              <a:latin typeface="华文中宋" panose="02010600040101010101" pitchFamily="2" charset="-122"/>
              <a:ea typeface="华文中宋" panose="02010600040101010101" pitchFamily="2" charset="-122"/>
            </a:endParaRPr>
          </a:p>
        </p:txBody>
      </p:sp>
      <p:sp>
        <p:nvSpPr>
          <p:cNvPr id="126989" name="Text Box 13"/>
          <p:cNvSpPr txBox="1"/>
          <p:nvPr/>
        </p:nvSpPr>
        <p:spPr>
          <a:xfrm>
            <a:off x="1348105" y="2408555"/>
            <a:ext cx="6588125" cy="521970"/>
          </a:xfrm>
          <a:prstGeom prst="rect">
            <a:avLst/>
          </a:prstGeom>
          <a:noFill/>
          <a:ln w="9525">
            <a:noFill/>
          </a:ln>
        </p:spPr>
        <p:txBody>
          <a:bodyPr anchor="t">
            <a:spAutoFit/>
          </a:bodyPr>
          <a:p>
            <a:pPr>
              <a:spcBef>
                <a:spcPct val="50000"/>
              </a:spcBef>
            </a:pPr>
            <a:r>
              <a:rPr lang="en-US" altLang="zh-CN" sz="2800" noProof="1" dirty="0">
                <a:latin typeface="Calibri" panose="020F0502020204030204" pitchFamily="34" charset="0"/>
                <a:ea typeface="华文中宋" panose="02010600040101010101" pitchFamily="2" charset="-122"/>
                <a:cs typeface="+mn-ea"/>
              </a:rPr>
              <a:t>③</a:t>
            </a:r>
            <a:r>
              <a:rPr lang="zh-CN" altLang="en-US" sz="2800" noProof="1" dirty="0">
                <a:latin typeface="华文中宋" panose="02010600040101010101" pitchFamily="2" charset="-122"/>
                <a:ea typeface="华文中宋" panose="02010600040101010101" pitchFamily="2" charset="-122"/>
                <a:cs typeface="+mn-ea"/>
              </a:rPr>
              <a:t>伪满洲国的建立</a:t>
            </a:r>
            <a:r>
              <a:rPr lang="zh-CN" altLang="en-US" sz="2800" noProof="1" dirty="0">
                <a:solidFill>
                  <a:schemeClr val="tx1"/>
                </a:solidFill>
                <a:latin typeface="华文中宋" panose="02010600040101010101" pitchFamily="2" charset="-122"/>
                <a:ea typeface="华文中宋" panose="02010600040101010101" pitchFamily="2" charset="-122"/>
                <a:cs typeface="+mn-ea"/>
              </a:rPr>
              <a:t>（</a:t>
            </a:r>
            <a:r>
              <a:rPr lang="en-US" altLang="zh-CN" sz="2800" noProof="1" dirty="0">
                <a:solidFill>
                  <a:schemeClr val="tx1"/>
                </a:solidFill>
                <a:latin typeface="华文中宋" panose="02010600040101010101" pitchFamily="2" charset="-122"/>
                <a:ea typeface="华文中宋" panose="02010600040101010101" pitchFamily="2" charset="-122"/>
                <a:cs typeface="+mn-ea"/>
              </a:rPr>
              <a:t>1932</a:t>
            </a:r>
            <a:r>
              <a:rPr lang="zh-CN" altLang="en-US" sz="2800" noProof="1" dirty="0">
                <a:solidFill>
                  <a:schemeClr val="tx1"/>
                </a:solidFill>
                <a:latin typeface="华文中宋" panose="02010600040101010101" pitchFamily="2" charset="-122"/>
                <a:ea typeface="华文中宋" panose="02010600040101010101" pitchFamily="2" charset="-122"/>
                <a:cs typeface="+mn-ea"/>
              </a:rPr>
              <a:t>年</a:t>
            </a:r>
            <a:r>
              <a:rPr lang="en-US" altLang="zh-CN" sz="2800" noProof="1" dirty="0">
                <a:solidFill>
                  <a:schemeClr val="tx1"/>
                </a:solidFill>
                <a:latin typeface="华文中宋" panose="02010600040101010101" pitchFamily="2" charset="-122"/>
                <a:ea typeface="华文中宋" panose="02010600040101010101" pitchFamily="2" charset="-122"/>
                <a:cs typeface="+mn-ea"/>
              </a:rPr>
              <a:t>3</a:t>
            </a:r>
            <a:r>
              <a:rPr lang="zh-CN" altLang="en-US" sz="2800" noProof="1" dirty="0">
                <a:solidFill>
                  <a:schemeClr val="tx1"/>
                </a:solidFill>
                <a:latin typeface="华文中宋" panose="02010600040101010101" pitchFamily="2" charset="-122"/>
                <a:ea typeface="华文中宋" panose="02010600040101010101" pitchFamily="2" charset="-122"/>
                <a:cs typeface="+mn-ea"/>
              </a:rPr>
              <a:t>月）</a:t>
            </a:r>
            <a:endParaRPr lang="zh-CN" altLang="en-US" sz="2800" noProof="1" dirty="0">
              <a:solidFill>
                <a:schemeClr val="tx1"/>
              </a:solidFill>
              <a:latin typeface="华文中宋" panose="02010600040101010101" pitchFamily="2" charset="-122"/>
              <a:ea typeface="华文中宋" panose="02010600040101010101" pitchFamily="2" charset="-122"/>
              <a:cs typeface="+mn-ea"/>
            </a:endParaRPr>
          </a:p>
        </p:txBody>
      </p:sp>
      <p:sp>
        <p:nvSpPr>
          <p:cNvPr id="2" name="文本框 1"/>
          <p:cNvSpPr txBox="1"/>
          <p:nvPr/>
        </p:nvSpPr>
        <p:spPr>
          <a:xfrm>
            <a:off x="1348105" y="1292225"/>
            <a:ext cx="9316085" cy="521970"/>
          </a:xfrm>
          <a:prstGeom prst="rect">
            <a:avLst/>
          </a:prstGeom>
          <a:noFill/>
        </p:spPr>
        <p:txBody>
          <a:bodyPr wrap="square" rtlCol="0" anchor="t">
            <a:spAutoFit/>
          </a:bodyPr>
          <a:p>
            <a:pPr algn="l">
              <a:buClrTx/>
              <a:buSzTx/>
              <a:buFontTx/>
            </a:pPr>
            <a:r>
              <a:rPr lang="zh-CN" altLang="en-US" sz="2800"/>
              <a:t>①</a:t>
            </a:r>
            <a:r>
              <a:rPr lang="zh-CN" altLang="en-US" sz="2800" dirty="0">
                <a:latin typeface="华文中宋" panose="02010600040101010101" pitchFamily="2" charset="-122"/>
                <a:ea typeface="华文中宋" panose="02010600040101010101" pitchFamily="2" charset="-122"/>
              </a:rPr>
              <a:t>九·一八事变（1931年9月）——局部侵华的开始</a:t>
            </a:r>
            <a:endParaRPr lang="zh-CN" altLang="en-US" sz="2800" dirty="0">
              <a:latin typeface="华文中宋" panose="02010600040101010101" pitchFamily="2" charset="-122"/>
              <a:ea typeface="华文中宋" panose="02010600040101010101" pitchFamily="2" charset="-122"/>
            </a:endParaRPr>
          </a:p>
        </p:txBody>
      </p:sp>
      <p:pic>
        <p:nvPicPr>
          <p:cNvPr id="3" name="图片 2"/>
          <p:cNvPicPr>
            <a:picLocks noChangeAspect="1"/>
          </p:cNvPicPr>
          <p:nvPr/>
        </p:nvPicPr>
        <p:blipFill>
          <a:blip r:embed="rId1">
            <a:lum bright="6000" contrast="12000"/>
          </a:blip>
          <a:stretch>
            <a:fillRect/>
          </a:stretch>
        </p:blipFill>
        <p:spPr>
          <a:xfrm>
            <a:off x="369570" y="4055110"/>
            <a:ext cx="3502660" cy="2127885"/>
          </a:xfrm>
          <a:prstGeom prst="rect">
            <a:avLst/>
          </a:prstGeom>
        </p:spPr>
      </p:pic>
      <p:pic>
        <p:nvPicPr>
          <p:cNvPr id="4" name="图片 3"/>
          <p:cNvPicPr>
            <a:picLocks noChangeAspect="1"/>
          </p:cNvPicPr>
          <p:nvPr/>
        </p:nvPicPr>
        <p:blipFill>
          <a:blip r:embed="rId2">
            <a:lum bright="-24000" contrast="36000"/>
          </a:blip>
          <a:stretch>
            <a:fillRect/>
          </a:stretch>
        </p:blipFill>
        <p:spPr>
          <a:xfrm>
            <a:off x="4239260" y="4135755"/>
            <a:ext cx="7562215" cy="1967230"/>
          </a:xfrm>
          <a:prstGeom prst="rect">
            <a:avLst/>
          </a:prstGeom>
          <a:ln>
            <a:solidFill>
              <a:srgbClr val="C00000"/>
            </a:solid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6980"/>
                                        </p:tgtEl>
                                        <p:attrNameLst>
                                          <p:attrName>style.visibility</p:attrName>
                                        </p:attrNameLst>
                                      </p:cBhvr>
                                      <p:to>
                                        <p:strVal val="visible"/>
                                      </p:to>
                                    </p:set>
                                    <p:animEffect transition="in" filter="wipe(down)">
                                      <p:cBhvr>
                                        <p:cTn id="7" dur="500"/>
                                        <p:tgtEl>
                                          <p:spTgt spid="12698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Rectangle 2"/>
          <p:cNvSpPr>
            <a:spLocks noGrp="1"/>
          </p:cNvSpPr>
          <p:nvPr>
            <p:ph type="body" idx="4294967295"/>
          </p:nvPr>
        </p:nvSpPr>
        <p:spPr>
          <a:xfrm>
            <a:off x="567055" y="428625"/>
            <a:ext cx="3672205" cy="635635"/>
          </a:xfrm>
        </p:spPr>
        <p:txBody>
          <a:bodyPr wrap="square" lIns="91440" tIns="45720" rIns="91440" bIns="45720" anchor="t"/>
          <a:p>
            <a:pPr marL="0" indent="0">
              <a:lnSpc>
                <a:spcPct val="90000"/>
              </a:lnSpc>
              <a:buNone/>
            </a:pPr>
            <a:r>
              <a:rPr lang="zh-CN" altLang="en-US" sz="3200" b="1" dirty="0">
                <a:latin typeface="仿宋_GB2312" panose="02010609030101010101" charset="-122"/>
                <a:ea typeface="仿宋_GB2312" panose="02010609030101010101" charset="-122"/>
                <a:cs typeface="仿宋_GB2312" panose="02010609030101010101" charset="-122"/>
              </a:rPr>
              <a:t>（</a:t>
            </a:r>
            <a:r>
              <a:rPr lang="en-US" altLang="zh-CN" sz="3200" b="1" dirty="0">
                <a:latin typeface="仿宋_GB2312" panose="02010609030101010101" charset="-122"/>
                <a:ea typeface="仿宋_GB2312" panose="02010609030101010101" charset="-122"/>
                <a:cs typeface="仿宋_GB2312" panose="02010609030101010101" charset="-122"/>
              </a:rPr>
              <a:t>2</a:t>
            </a:r>
            <a:r>
              <a:rPr lang="zh-CN" altLang="en-US" sz="3200" b="1" dirty="0">
                <a:latin typeface="仿宋_GB2312" panose="02010609030101010101" charset="-122"/>
                <a:ea typeface="仿宋_GB2312" panose="02010609030101010101" charset="-122"/>
                <a:cs typeface="仿宋_GB2312" panose="02010609030101010101" charset="-122"/>
              </a:rPr>
              <a:t>）表现</a:t>
            </a:r>
            <a:endParaRPr lang="zh-CN" altLang="en-US" sz="3200" b="1" dirty="0">
              <a:latin typeface="仿宋_GB2312" panose="02010609030101010101" charset="-122"/>
              <a:ea typeface="仿宋_GB2312" panose="02010609030101010101" charset="-122"/>
              <a:cs typeface="仿宋_GB2312" panose="02010609030101010101" charset="-122"/>
            </a:endParaRPr>
          </a:p>
        </p:txBody>
      </p:sp>
      <p:sp>
        <p:nvSpPr>
          <p:cNvPr id="126980" name="Rectangle 4"/>
          <p:cNvSpPr/>
          <p:nvPr/>
        </p:nvSpPr>
        <p:spPr>
          <a:xfrm>
            <a:off x="1348105" y="3028633"/>
            <a:ext cx="8893175" cy="478155"/>
          </a:xfrm>
          <a:prstGeom prst="rect">
            <a:avLst/>
          </a:prstGeom>
          <a:noFill/>
          <a:ln w="9525">
            <a:noFill/>
          </a:ln>
        </p:spPr>
        <p:txBody>
          <a:bodyPr anchor="t">
            <a:spAutoFit/>
          </a:bodyPr>
          <a:p>
            <a:pPr>
              <a:lnSpc>
                <a:spcPct val="90000"/>
              </a:lnSpc>
              <a:spcBef>
                <a:spcPct val="20000"/>
              </a:spcBef>
            </a:pPr>
            <a:r>
              <a:rPr lang="en-US" sz="2800" dirty="0">
                <a:latin typeface="宋体" panose="02010600030101010101" pitchFamily="2" charset="-122"/>
                <a:ea typeface="宋体" panose="02010600030101010101" pitchFamily="2" charset="-122"/>
              </a:rPr>
              <a:t>④</a:t>
            </a:r>
            <a:r>
              <a:rPr lang="en-US" sz="2800" dirty="0">
                <a:latin typeface="华文中宋" panose="02010600040101010101" pitchFamily="2" charset="-122"/>
                <a:ea typeface="华文中宋" panose="02010600040101010101" pitchFamily="2" charset="-122"/>
              </a:rPr>
              <a:t>1933</a:t>
            </a:r>
            <a:r>
              <a:rPr lang="zh-CN" altLang="en-US" sz="2800" dirty="0">
                <a:latin typeface="华文中宋" panose="02010600040101010101" pitchFamily="2" charset="-122"/>
                <a:ea typeface="华文中宋" panose="02010600040101010101" pitchFamily="2" charset="-122"/>
              </a:rPr>
              <a:t>年日军向长城沿线进犯</a:t>
            </a:r>
            <a:endParaRPr lang="zh-CN" altLang="en-US" sz="2800" dirty="0">
              <a:latin typeface="华文中宋" panose="02010600040101010101" pitchFamily="2" charset="-122"/>
              <a:ea typeface="华文中宋" panose="02010600040101010101" pitchFamily="2" charset="-122"/>
            </a:endParaRPr>
          </a:p>
        </p:txBody>
      </p:sp>
      <p:sp>
        <p:nvSpPr>
          <p:cNvPr id="126981" name="Text Box 5"/>
          <p:cNvSpPr txBox="1"/>
          <p:nvPr/>
        </p:nvSpPr>
        <p:spPr>
          <a:xfrm>
            <a:off x="1348105" y="3522345"/>
            <a:ext cx="9768840" cy="521970"/>
          </a:xfrm>
          <a:prstGeom prst="rect">
            <a:avLst/>
          </a:prstGeom>
          <a:noFill/>
          <a:ln w="9525">
            <a:noFill/>
          </a:ln>
        </p:spPr>
        <p:txBody>
          <a:bodyPr wrap="square" anchor="t">
            <a:spAutoFit/>
          </a:bodyPr>
          <a:p>
            <a:pPr>
              <a:spcBef>
                <a:spcPct val="50000"/>
              </a:spcBef>
            </a:pPr>
            <a:r>
              <a:rPr lang="zh-CN" altLang="en-US" sz="2800" dirty="0">
                <a:solidFill>
                  <a:schemeClr val="tx1"/>
                </a:solidFill>
                <a:latin typeface="宋体" panose="02010600030101010101" pitchFamily="2" charset="-122"/>
                <a:ea typeface="宋体" panose="02010600030101010101" pitchFamily="2" charset="-122"/>
              </a:rPr>
              <a:t>⑤</a:t>
            </a:r>
            <a:r>
              <a:rPr lang="zh-CN" altLang="en-US" sz="2800" dirty="0">
                <a:solidFill>
                  <a:schemeClr val="tx1"/>
                </a:solidFill>
                <a:latin typeface="华文中宋" panose="02010600040101010101" pitchFamily="2" charset="-122"/>
                <a:ea typeface="华文中宋" panose="02010600040101010101" pitchFamily="2" charset="-122"/>
              </a:rPr>
              <a:t>华北事变（</a:t>
            </a:r>
            <a:r>
              <a:rPr lang="en-US" altLang="zh-CN" sz="2800" dirty="0">
                <a:solidFill>
                  <a:schemeClr val="tx1"/>
                </a:solidFill>
                <a:latin typeface="华文中宋" panose="02010600040101010101" pitchFamily="2" charset="-122"/>
                <a:ea typeface="华文中宋" panose="02010600040101010101" pitchFamily="2" charset="-122"/>
              </a:rPr>
              <a:t>1935</a:t>
            </a:r>
            <a:r>
              <a:rPr lang="zh-CN" altLang="en-US" sz="2800" dirty="0">
                <a:solidFill>
                  <a:schemeClr val="tx1"/>
                </a:solidFill>
                <a:latin typeface="华文中宋" panose="02010600040101010101" pitchFamily="2" charset="-122"/>
                <a:ea typeface="华文中宋" panose="02010600040101010101" pitchFamily="2" charset="-122"/>
              </a:rPr>
              <a:t>年）</a:t>
            </a:r>
            <a:r>
              <a:rPr lang="en-US" altLang="zh-CN" sz="2800" dirty="0">
                <a:solidFill>
                  <a:schemeClr val="tx1"/>
                </a:solidFill>
                <a:latin typeface="华文中宋" panose="02010600040101010101" pitchFamily="2" charset="-122"/>
                <a:ea typeface="华文中宋" panose="02010600040101010101" pitchFamily="2" charset="-122"/>
              </a:rPr>
              <a:t>——</a:t>
            </a:r>
            <a:r>
              <a:rPr lang="zh-CN" altLang="en-US" sz="2800" dirty="0">
                <a:solidFill>
                  <a:schemeClr val="tx1"/>
                </a:solidFill>
                <a:latin typeface="华文中宋" panose="02010600040101010101" pitchFamily="2" charset="-122"/>
                <a:ea typeface="华文中宋" panose="02010600040101010101" pitchFamily="2" charset="-122"/>
              </a:rPr>
              <a:t>中日民族矛盾上升为主要矛盾</a:t>
            </a:r>
            <a:endParaRPr lang="zh-CN" altLang="en-US" sz="2800" dirty="0">
              <a:solidFill>
                <a:schemeClr val="tx1"/>
              </a:solidFill>
              <a:latin typeface="华文中宋" panose="02010600040101010101" pitchFamily="2" charset="-122"/>
              <a:ea typeface="华文中宋" panose="02010600040101010101" pitchFamily="2" charset="-122"/>
            </a:endParaRPr>
          </a:p>
        </p:txBody>
      </p:sp>
      <p:sp>
        <p:nvSpPr>
          <p:cNvPr id="126983" name="Rectangle 7"/>
          <p:cNvSpPr/>
          <p:nvPr/>
        </p:nvSpPr>
        <p:spPr>
          <a:xfrm>
            <a:off x="1348105" y="1886585"/>
            <a:ext cx="6815455" cy="521970"/>
          </a:xfrm>
          <a:prstGeom prst="rect">
            <a:avLst/>
          </a:prstGeom>
          <a:noFill/>
          <a:ln w="9525">
            <a:noFill/>
          </a:ln>
        </p:spPr>
        <p:txBody>
          <a:bodyPr wrap="square" anchor="t">
            <a:spAutoFit/>
          </a:bodyPr>
          <a:p>
            <a:r>
              <a:rPr lang="zh-CN" altLang="en-US" sz="2800" dirty="0">
                <a:solidFill>
                  <a:schemeClr val="tx1"/>
                </a:solidFill>
                <a:latin typeface="Calibri" panose="020F0502020204030204" pitchFamily="34" charset="0"/>
                <a:ea typeface="华文中宋" panose="02010600040101010101" pitchFamily="2" charset="-122"/>
              </a:rPr>
              <a:t>②</a:t>
            </a:r>
            <a:r>
              <a:rPr lang="zh-CN" altLang="en-US" sz="2800" dirty="0">
                <a:solidFill>
                  <a:schemeClr val="tx1"/>
                </a:solidFill>
                <a:latin typeface="华文中宋" panose="02010600040101010101" pitchFamily="2" charset="-122"/>
                <a:ea typeface="华文中宋" panose="02010600040101010101" pitchFamily="2" charset="-122"/>
              </a:rPr>
              <a:t>一</a:t>
            </a:r>
            <a:r>
              <a:rPr lang="en-US" altLang="zh-CN" sz="2800" dirty="0">
                <a:solidFill>
                  <a:schemeClr val="tx1"/>
                </a:solidFill>
                <a:latin typeface="华文中宋" panose="02010600040101010101" pitchFamily="2" charset="-122"/>
                <a:ea typeface="华文中宋" panose="02010600040101010101" pitchFamily="2" charset="-122"/>
              </a:rPr>
              <a:t>·</a:t>
            </a:r>
            <a:r>
              <a:rPr lang="zh-CN" altLang="en-US" sz="2800" dirty="0">
                <a:solidFill>
                  <a:schemeClr val="tx1"/>
                </a:solidFill>
                <a:latin typeface="华文中宋" panose="02010600040101010101" pitchFamily="2" charset="-122"/>
                <a:ea typeface="华文中宋" panose="02010600040101010101" pitchFamily="2" charset="-122"/>
              </a:rPr>
              <a:t>二八事变（</a:t>
            </a:r>
            <a:r>
              <a:rPr lang="en-US" altLang="zh-CN" sz="2800" dirty="0">
                <a:solidFill>
                  <a:schemeClr val="tx1"/>
                </a:solidFill>
                <a:latin typeface="华文中宋" panose="02010600040101010101" pitchFamily="2" charset="-122"/>
                <a:ea typeface="华文中宋" panose="02010600040101010101" pitchFamily="2" charset="-122"/>
              </a:rPr>
              <a:t>1932</a:t>
            </a:r>
            <a:r>
              <a:rPr lang="zh-CN" altLang="en-US" sz="2800" dirty="0">
                <a:solidFill>
                  <a:schemeClr val="tx1"/>
                </a:solidFill>
                <a:latin typeface="华文中宋" panose="02010600040101010101" pitchFamily="2" charset="-122"/>
                <a:ea typeface="华文中宋" panose="02010600040101010101" pitchFamily="2" charset="-122"/>
              </a:rPr>
              <a:t>年</a:t>
            </a:r>
            <a:r>
              <a:rPr lang="en-US" altLang="zh-CN" sz="2800" dirty="0">
                <a:solidFill>
                  <a:schemeClr val="tx1"/>
                </a:solidFill>
                <a:latin typeface="华文中宋" panose="02010600040101010101" pitchFamily="2" charset="-122"/>
                <a:ea typeface="华文中宋" panose="02010600040101010101" pitchFamily="2" charset="-122"/>
              </a:rPr>
              <a:t>1</a:t>
            </a:r>
            <a:r>
              <a:rPr lang="zh-CN" altLang="en-US" sz="2800" dirty="0">
                <a:solidFill>
                  <a:schemeClr val="tx1"/>
                </a:solidFill>
                <a:latin typeface="华文中宋" panose="02010600040101010101" pitchFamily="2" charset="-122"/>
                <a:ea typeface="华文中宋" panose="02010600040101010101" pitchFamily="2" charset="-122"/>
              </a:rPr>
              <a:t>月）</a:t>
            </a:r>
            <a:endParaRPr lang="zh-CN" altLang="en-US" sz="2800" dirty="0">
              <a:solidFill>
                <a:schemeClr val="tx1"/>
              </a:solidFill>
              <a:latin typeface="华文中宋" panose="02010600040101010101" pitchFamily="2" charset="-122"/>
              <a:ea typeface="华文中宋" panose="02010600040101010101" pitchFamily="2" charset="-122"/>
            </a:endParaRPr>
          </a:p>
        </p:txBody>
      </p:sp>
      <p:sp>
        <p:nvSpPr>
          <p:cNvPr id="126989" name="Text Box 13"/>
          <p:cNvSpPr txBox="1"/>
          <p:nvPr/>
        </p:nvSpPr>
        <p:spPr>
          <a:xfrm>
            <a:off x="1348105" y="2408555"/>
            <a:ext cx="6588125" cy="521970"/>
          </a:xfrm>
          <a:prstGeom prst="rect">
            <a:avLst/>
          </a:prstGeom>
          <a:noFill/>
          <a:ln w="9525">
            <a:noFill/>
          </a:ln>
        </p:spPr>
        <p:txBody>
          <a:bodyPr anchor="t">
            <a:spAutoFit/>
          </a:bodyPr>
          <a:p>
            <a:pPr>
              <a:spcBef>
                <a:spcPct val="50000"/>
              </a:spcBef>
            </a:pPr>
            <a:r>
              <a:rPr lang="en-US" altLang="zh-CN" sz="2800" noProof="1" dirty="0">
                <a:latin typeface="Calibri" panose="020F0502020204030204" pitchFamily="34" charset="0"/>
                <a:ea typeface="华文中宋" panose="02010600040101010101" pitchFamily="2" charset="-122"/>
                <a:cs typeface="+mn-ea"/>
              </a:rPr>
              <a:t>③</a:t>
            </a:r>
            <a:r>
              <a:rPr lang="zh-CN" altLang="en-US" sz="2800" noProof="1" dirty="0">
                <a:latin typeface="华文中宋" panose="02010600040101010101" pitchFamily="2" charset="-122"/>
                <a:ea typeface="华文中宋" panose="02010600040101010101" pitchFamily="2" charset="-122"/>
                <a:cs typeface="+mn-ea"/>
              </a:rPr>
              <a:t>伪满洲国的建立</a:t>
            </a:r>
            <a:r>
              <a:rPr lang="zh-CN" altLang="en-US" sz="2800" noProof="1" dirty="0">
                <a:solidFill>
                  <a:schemeClr val="tx1"/>
                </a:solidFill>
                <a:latin typeface="华文中宋" panose="02010600040101010101" pitchFamily="2" charset="-122"/>
                <a:ea typeface="华文中宋" panose="02010600040101010101" pitchFamily="2" charset="-122"/>
                <a:cs typeface="+mn-ea"/>
              </a:rPr>
              <a:t>（</a:t>
            </a:r>
            <a:r>
              <a:rPr lang="en-US" altLang="zh-CN" sz="2800" noProof="1" dirty="0">
                <a:solidFill>
                  <a:schemeClr val="tx1"/>
                </a:solidFill>
                <a:latin typeface="华文中宋" panose="02010600040101010101" pitchFamily="2" charset="-122"/>
                <a:ea typeface="华文中宋" panose="02010600040101010101" pitchFamily="2" charset="-122"/>
                <a:cs typeface="+mn-ea"/>
              </a:rPr>
              <a:t>1932</a:t>
            </a:r>
            <a:r>
              <a:rPr lang="zh-CN" altLang="en-US" sz="2800" noProof="1" dirty="0">
                <a:solidFill>
                  <a:schemeClr val="tx1"/>
                </a:solidFill>
                <a:latin typeface="华文中宋" panose="02010600040101010101" pitchFamily="2" charset="-122"/>
                <a:ea typeface="华文中宋" panose="02010600040101010101" pitchFamily="2" charset="-122"/>
                <a:cs typeface="+mn-ea"/>
              </a:rPr>
              <a:t>年</a:t>
            </a:r>
            <a:r>
              <a:rPr lang="en-US" altLang="zh-CN" sz="2800" noProof="1" dirty="0">
                <a:solidFill>
                  <a:schemeClr val="tx1"/>
                </a:solidFill>
                <a:latin typeface="华文中宋" panose="02010600040101010101" pitchFamily="2" charset="-122"/>
                <a:ea typeface="华文中宋" panose="02010600040101010101" pitchFamily="2" charset="-122"/>
                <a:cs typeface="+mn-ea"/>
              </a:rPr>
              <a:t>3</a:t>
            </a:r>
            <a:r>
              <a:rPr lang="zh-CN" altLang="en-US" sz="2800" noProof="1" dirty="0">
                <a:solidFill>
                  <a:schemeClr val="tx1"/>
                </a:solidFill>
                <a:latin typeface="华文中宋" panose="02010600040101010101" pitchFamily="2" charset="-122"/>
                <a:ea typeface="华文中宋" panose="02010600040101010101" pitchFamily="2" charset="-122"/>
                <a:cs typeface="+mn-ea"/>
              </a:rPr>
              <a:t>月）</a:t>
            </a:r>
            <a:endParaRPr lang="zh-CN" altLang="en-US" sz="2800" noProof="1" dirty="0">
              <a:solidFill>
                <a:schemeClr val="tx1"/>
              </a:solidFill>
              <a:latin typeface="华文中宋" panose="02010600040101010101" pitchFamily="2" charset="-122"/>
              <a:ea typeface="华文中宋" panose="02010600040101010101" pitchFamily="2" charset="-122"/>
              <a:cs typeface="+mn-ea"/>
            </a:endParaRPr>
          </a:p>
        </p:txBody>
      </p:sp>
      <p:sp>
        <p:nvSpPr>
          <p:cNvPr id="2" name="文本框 1"/>
          <p:cNvSpPr txBox="1"/>
          <p:nvPr/>
        </p:nvSpPr>
        <p:spPr>
          <a:xfrm>
            <a:off x="1348105" y="1292225"/>
            <a:ext cx="9316085" cy="521970"/>
          </a:xfrm>
          <a:prstGeom prst="rect">
            <a:avLst/>
          </a:prstGeom>
          <a:noFill/>
        </p:spPr>
        <p:txBody>
          <a:bodyPr wrap="square" rtlCol="0" anchor="t">
            <a:spAutoFit/>
          </a:bodyPr>
          <a:p>
            <a:pPr algn="l">
              <a:buClrTx/>
              <a:buSzTx/>
              <a:buFontTx/>
            </a:pPr>
            <a:r>
              <a:rPr lang="zh-CN" altLang="en-US" sz="2800"/>
              <a:t>①</a:t>
            </a:r>
            <a:r>
              <a:rPr lang="zh-CN" altLang="en-US" sz="2800" dirty="0">
                <a:latin typeface="华文中宋" panose="02010600040101010101" pitchFamily="2" charset="-122"/>
                <a:ea typeface="华文中宋" panose="02010600040101010101" pitchFamily="2" charset="-122"/>
              </a:rPr>
              <a:t>九·一八事变（1931年9月）——局部侵华的开始</a:t>
            </a:r>
            <a:endParaRPr lang="zh-CN" altLang="en-US" sz="2800" dirty="0">
              <a:latin typeface="华文中宋" panose="02010600040101010101" pitchFamily="2" charset="-122"/>
              <a:ea typeface="华文中宋" panose="02010600040101010101" pitchFamily="2" charset="-122"/>
            </a:endParaRPr>
          </a:p>
        </p:txBody>
      </p:sp>
      <p:pic>
        <p:nvPicPr>
          <p:cNvPr id="3" name="图片 2"/>
          <p:cNvPicPr>
            <a:picLocks noChangeAspect="1"/>
          </p:cNvPicPr>
          <p:nvPr/>
        </p:nvPicPr>
        <p:blipFill>
          <a:blip r:embed="rId1"/>
          <a:stretch>
            <a:fillRect/>
          </a:stretch>
        </p:blipFill>
        <p:spPr>
          <a:xfrm>
            <a:off x="567055" y="4184015"/>
            <a:ext cx="2473325" cy="2464435"/>
          </a:xfrm>
          <a:prstGeom prst="rect">
            <a:avLst/>
          </a:prstGeom>
        </p:spPr>
      </p:pic>
      <p:sp>
        <p:nvSpPr>
          <p:cNvPr id="4" name="文本框 3"/>
          <p:cNvSpPr txBox="1"/>
          <p:nvPr/>
        </p:nvSpPr>
        <p:spPr>
          <a:xfrm>
            <a:off x="3352165" y="4356100"/>
            <a:ext cx="8391525" cy="2120900"/>
          </a:xfrm>
          <a:prstGeom prst="rect">
            <a:avLst/>
          </a:prstGeom>
          <a:solidFill>
            <a:srgbClr val="F5F2C9"/>
          </a:solidFill>
          <a:ln>
            <a:solidFill>
              <a:srgbClr val="C00000"/>
            </a:solidFill>
          </a:ln>
        </p:spPr>
        <p:txBody>
          <a:bodyPr wrap="square" rtlCol="0" anchor="t">
            <a:spAutoFit/>
          </a:bodyPr>
          <a:p>
            <a:pPr algn="just">
              <a:lnSpc>
                <a:spcPct val="110000"/>
              </a:lnSpc>
            </a:pPr>
            <a:r>
              <a:rPr lang="zh-CN" altLang="en-US" sz="2400">
                <a:latin typeface="宋体" panose="02010600030101010101" pitchFamily="2" charset="-122"/>
                <a:ea typeface="宋体" panose="02010600030101010101" pitchFamily="2" charset="-122"/>
                <a:cs typeface="宋体" panose="02010600030101010101" pitchFamily="2" charset="-122"/>
              </a:rPr>
              <a:t>华北事变是指继九一八事变东北沦陷之后，1935年日本侵略军蚕食侵犯华北地区的一系列事件的统称。1933年长城抗战《塘沽协定》签订之后，日本暂时将对中国“武力鲸吞”的露骨侵略方式转变为有序推进的“渐进蚕食”方式，即企图一口一口啃噬掉中国。</a:t>
            </a:r>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6981"/>
                                        </p:tgtEl>
                                        <p:attrNameLst>
                                          <p:attrName>style.visibility</p:attrName>
                                        </p:attrNameLst>
                                      </p:cBhvr>
                                      <p:to>
                                        <p:strVal val="visible"/>
                                      </p:to>
                                    </p:set>
                                    <p:animEffect transition="in" filter="wipe(down)">
                                      <p:cBhvr>
                                        <p:cTn id="7" dur="500"/>
                                        <p:tgtEl>
                                          <p:spTgt spid="12698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1" grpId="0"/>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40105" y="4508500"/>
            <a:ext cx="10246995" cy="1124585"/>
          </a:xfrm>
          <a:prstGeom prst="rect">
            <a:avLst/>
          </a:prstGeom>
          <a:noFill/>
        </p:spPr>
        <p:txBody>
          <a:bodyPr wrap="square" rtlCol="0" anchor="t">
            <a:spAutoFit/>
          </a:bodyPr>
          <a:p>
            <a:pPr algn="just">
              <a:lnSpc>
                <a:spcPct val="120000"/>
              </a:lnSpc>
            </a:pPr>
            <a:r>
              <a:rPr lang="zh-CN" altLang="en-US" sz="2800" b="1">
                <a:latin typeface="华文宋体" panose="02010600040101010101" charset="-122"/>
                <a:ea typeface="华文宋体" panose="02010600040101010101" charset="-122"/>
                <a:cs typeface="华文宋体" panose="02010600040101010101" charset="-122"/>
              </a:rPr>
              <a:t>1935年华北事变后，中共提出停止内战、一致抗日的主张，领导了一二九运动，使抗日救亡斗争发展成为全国规模的群众运动。</a:t>
            </a:r>
            <a:endParaRPr lang="zh-CN" altLang="en-US" sz="2800" b="1">
              <a:latin typeface="华文宋体" panose="02010600040101010101" charset="-122"/>
              <a:ea typeface="华文宋体" panose="02010600040101010101" charset="-122"/>
              <a:cs typeface="华文宋体" panose="02010600040101010101" charset="-122"/>
            </a:endParaRPr>
          </a:p>
        </p:txBody>
      </p:sp>
      <p:pic>
        <p:nvPicPr>
          <p:cNvPr id="3" name="图片 2"/>
          <p:cNvPicPr>
            <a:picLocks noChangeAspect="1"/>
          </p:cNvPicPr>
          <p:nvPr/>
        </p:nvPicPr>
        <p:blipFill>
          <a:blip r:embed="rId1"/>
          <a:stretch>
            <a:fillRect/>
          </a:stretch>
        </p:blipFill>
        <p:spPr>
          <a:xfrm>
            <a:off x="965200" y="594995"/>
            <a:ext cx="4627880" cy="3293110"/>
          </a:xfrm>
          <a:prstGeom prst="rect">
            <a:avLst/>
          </a:prstGeom>
        </p:spPr>
      </p:pic>
      <p:pic>
        <p:nvPicPr>
          <p:cNvPr id="4" name="图片 3"/>
          <p:cNvPicPr>
            <a:picLocks noChangeAspect="1"/>
          </p:cNvPicPr>
          <p:nvPr/>
        </p:nvPicPr>
        <p:blipFill>
          <a:blip r:embed="rId2"/>
          <a:stretch>
            <a:fillRect/>
          </a:stretch>
        </p:blipFill>
        <p:spPr>
          <a:xfrm>
            <a:off x="6172200" y="594995"/>
            <a:ext cx="4914900" cy="329311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9600" y="392430"/>
            <a:ext cx="7105015" cy="583565"/>
          </a:xfrm>
          <a:prstGeom prst="rect">
            <a:avLst/>
          </a:prstGeom>
          <a:noFill/>
        </p:spPr>
        <p:txBody>
          <a:bodyPr wrap="square" rtlCol="0">
            <a:spAutoFit/>
          </a:bodyPr>
          <a:p>
            <a:r>
              <a:rPr lang="en-US" altLang="zh-CN" sz="3200" b="1">
                <a:latin typeface="宋体" panose="02010600030101010101" pitchFamily="2" charset="-122"/>
                <a:ea typeface="宋体" panose="02010600030101010101" pitchFamily="2" charset="-122"/>
                <a:cs typeface="宋体" panose="02010600030101010101" pitchFamily="2" charset="-122"/>
              </a:rPr>
              <a:t>2</a:t>
            </a:r>
            <a:r>
              <a:rPr lang="zh-CN" altLang="en-US" sz="3200" b="1">
                <a:latin typeface="宋体" panose="02010600030101010101" pitchFamily="2" charset="-122"/>
                <a:ea typeface="宋体" panose="02010600030101010101" pitchFamily="2" charset="-122"/>
                <a:cs typeface="宋体" panose="02010600030101010101" pitchFamily="2" charset="-122"/>
              </a:rPr>
              <a:t>、国共两党对待日本侵略的政策</a:t>
            </a: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1"/>
          <a:srcRect t="8913" r="7752" b="55937"/>
          <a:stretch>
            <a:fillRect/>
          </a:stretch>
        </p:blipFill>
        <p:spPr>
          <a:xfrm>
            <a:off x="4615180" y="2632710"/>
            <a:ext cx="6513195" cy="2035810"/>
          </a:xfrm>
          <a:prstGeom prst="rect">
            <a:avLst/>
          </a:prstGeom>
        </p:spPr>
      </p:pic>
      <p:pic>
        <p:nvPicPr>
          <p:cNvPr id="4" name="图片 3"/>
          <p:cNvPicPr>
            <a:picLocks noChangeAspect="1"/>
          </p:cNvPicPr>
          <p:nvPr/>
        </p:nvPicPr>
        <p:blipFill>
          <a:blip r:embed="rId2"/>
          <a:stretch>
            <a:fillRect/>
          </a:stretch>
        </p:blipFill>
        <p:spPr>
          <a:xfrm>
            <a:off x="1188085" y="2106930"/>
            <a:ext cx="2996565" cy="2644140"/>
          </a:xfrm>
          <a:prstGeom prst="rect">
            <a:avLst/>
          </a:prstGeom>
        </p:spPr>
      </p:pic>
      <p:sp>
        <p:nvSpPr>
          <p:cNvPr id="5" name="文本框 4"/>
          <p:cNvSpPr txBox="1"/>
          <p:nvPr/>
        </p:nvSpPr>
        <p:spPr>
          <a:xfrm>
            <a:off x="844550" y="1158875"/>
            <a:ext cx="6760845" cy="521970"/>
          </a:xfrm>
          <a:prstGeom prst="rect">
            <a:avLst/>
          </a:prstGeom>
          <a:noFill/>
        </p:spPr>
        <p:txBody>
          <a:bodyPr wrap="square" rtlCol="0">
            <a:spAutoFit/>
          </a:bodyPr>
          <a:p>
            <a:r>
              <a:rPr lang="zh-CN" altLang="en-US" sz="2800">
                <a:latin typeface="宋体" panose="02010600030101010101" pitchFamily="2" charset="-122"/>
                <a:ea typeface="宋体" panose="02010600030101010101" pitchFamily="2" charset="-122"/>
                <a:cs typeface="宋体" panose="02010600030101010101" pitchFamily="2" charset="-122"/>
              </a:rPr>
              <a:t>（</a:t>
            </a:r>
            <a:r>
              <a:rPr lang="en-US" altLang="zh-CN" sz="2800">
                <a:latin typeface="宋体" panose="02010600030101010101" pitchFamily="2" charset="-122"/>
                <a:ea typeface="宋体" panose="02010600030101010101" pitchFamily="2" charset="-122"/>
                <a:cs typeface="宋体" panose="02010600030101010101" pitchFamily="2" charset="-122"/>
              </a:rPr>
              <a:t>1</a:t>
            </a:r>
            <a:r>
              <a:rPr lang="zh-CN" altLang="en-US" sz="2800">
                <a:latin typeface="宋体" panose="02010600030101010101" pitchFamily="2" charset="-122"/>
                <a:ea typeface="宋体" panose="02010600030101010101" pitchFamily="2" charset="-122"/>
                <a:cs typeface="宋体" panose="02010600030101010101" pitchFamily="2" charset="-122"/>
              </a:rPr>
              <a:t>）国民政府：</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sp>
        <p:nvSpPr>
          <p:cNvPr id="183297" name="文本框 1"/>
          <p:cNvSpPr txBox="1"/>
          <p:nvPr/>
        </p:nvSpPr>
        <p:spPr>
          <a:xfrm>
            <a:off x="1398270" y="5044440"/>
            <a:ext cx="9635490" cy="1383665"/>
          </a:xfrm>
          <a:prstGeom prst="rect">
            <a:avLst/>
          </a:prstGeom>
          <a:noFill/>
          <a:ln w="9525">
            <a:noFill/>
          </a:ln>
        </p:spPr>
        <p:txBody>
          <a:bodyPr wrap="square" anchor="t">
            <a:spAutoFit/>
          </a:bodyPr>
          <a:p>
            <a:r>
              <a:rPr lang="zh-CN" altLang="en-US" sz="2800" b="1">
                <a:solidFill>
                  <a:srgbClr val="FF0000"/>
                </a:solidFill>
                <a:latin typeface="仿宋_GB2312" panose="02010609030101010101" charset="-122"/>
                <a:ea typeface="仿宋_GB2312" panose="02010609030101010101" charset="-122"/>
              </a:rPr>
              <a:t>国民政府：</a:t>
            </a:r>
            <a:r>
              <a:rPr lang="zh-CN" altLang="en-US" sz="2800" b="1">
                <a:latin typeface="仿宋_GB2312" panose="02010609030101010101" charset="-122"/>
                <a:ea typeface="仿宋_GB2312" panose="02010609030101010101" charset="-122"/>
              </a:rPr>
              <a:t>实行不抵抗政策。</a:t>
            </a:r>
            <a:endParaRPr lang="zh-CN" altLang="en-US" sz="2800" b="1">
              <a:latin typeface="仿宋_GB2312" panose="02010609030101010101" charset="-122"/>
              <a:ea typeface="仿宋_GB2312" panose="02010609030101010101" charset="-122"/>
            </a:endParaRPr>
          </a:p>
          <a:p>
            <a:r>
              <a:rPr lang="zh-CN" altLang="en-US" sz="2800" b="1">
                <a:latin typeface="仿宋_GB2312" panose="02010609030101010101" charset="-122"/>
                <a:ea typeface="仿宋_GB2312" panose="02010609030101010101" charset="-122"/>
              </a:rPr>
              <a:t>原因有三：集中力量围剿红军和根据地；对日本有畏惧情绪；寄希望于国联调停解决。</a:t>
            </a:r>
            <a:endParaRPr lang="zh-CN" altLang="en-US" sz="2800" b="1">
              <a:latin typeface="仿宋_GB2312" panose="02010609030101010101" charset="-122"/>
              <a:ea typeface="仿宋_GB2312" panose="02010609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83297"/>
                                        </p:tgtEl>
                                        <p:attrNameLst>
                                          <p:attrName>style.visibility</p:attrName>
                                        </p:attrNameLst>
                                      </p:cBhvr>
                                      <p:to>
                                        <p:strVal val="visible"/>
                                      </p:to>
                                    </p:set>
                                    <p:animEffect transition="in" filter="wipe(down)">
                                      <p:cBhvr>
                                        <p:cTn id="20" dur="500"/>
                                        <p:tgtEl>
                                          <p:spTgt spid="183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8329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593725" y="346075"/>
            <a:ext cx="5681345" cy="1291590"/>
          </a:xfrm>
          <a:prstGeom prst="rect">
            <a:avLst/>
          </a:prstGeom>
          <a:noFill/>
        </p:spPr>
        <p:txBody>
          <a:bodyPr wrap="square" rtlCol="0">
            <a:spAutoFit/>
          </a:bodyPr>
          <a:p>
            <a:pPr>
              <a:lnSpc>
                <a:spcPct val="150000"/>
              </a:lnSpc>
            </a:pPr>
            <a:r>
              <a:rPr lang="zh-CN" altLang="en-US" sz="2800"/>
              <a:t>（</a:t>
            </a:r>
            <a:r>
              <a:rPr lang="en-US" altLang="zh-CN" sz="2800"/>
              <a:t>2</a:t>
            </a:r>
            <a:r>
              <a:rPr lang="zh-CN" altLang="en-US" sz="2800"/>
              <a:t>）中国共产党</a:t>
            </a:r>
            <a:endParaRPr lang="zh-CN" altLang="en-US" sz="2800"/>
          </a:p>
          <a:p>
            <a:pPr>
              <a:lnSpc>
                <a:spcPct val="150000"/>
              </a:lnSpc>
            </a:pPr>
            <a:r>
              <a:rPr lang="en-US" altLang="zh-CN" sz="2400"/>
              <a:t>“</a:t>
            </a:r>
            <a:r>
              <a:rPr lang="zh-CN" altLang="en-US" sz="2400"/>
              <a:t>八一宣言</a:t>
            </a:r>
            <a:r>
              <a:rPr lang="en-US" altLang="zh-CN" sz="2400">
                <a:sym typeface="+mn-ea"/>
              </a:rPr>
              <a:t>”</a:t>
            </a:r>
            <a:r>
              <a:rPr lang="zh-CN" altLang="en-US" sz="2400"/>
              <a:t>和瓦窑堡会议</a:t>
            </a:r>
            <a:endParaRPr lang="en-US" altLang="zh-CN" sz="2400"/>
          </a:p>
        </p:txBody>
      </p:sp>
      <p:pic>
        <p:nvPicPr>
          <p:cNvPr id="6" name="图片 5"/>
          <p:cNvPicPr>
            <a:picLocks noChangeAspect="1"/>
          </p:cNvPicPr>
          <p:nvPr/>
        </p:nvPicPr>
        <p:blipFill>
          <a:blip r:embed="rId1">
            <a:lum bright="-12000" contrast="36000"/>
          </a:blip>
          <a:srcRect l="11365" t="8227" r="13659" b="9649"/>
          <a:stretch>
            <a:fillRect/>
          </a:stretch>
        </p:blipFill>
        <p:spPr>
          <a:xfrm>
            <a:off x="593725" y="1903730"/>
            <a:ext cx="4396740" cy="4376420"/>
          </a:xfrm>
          <a:prstGeom prst="rect">
            <a:avLst/>
          </a:prstGeom>
        </p:spPr>
      </p:pic>
      <p:pic>
        <p:nvPicPr>
          <p:cNvPr id="7" name="图片 6"/>
          <p:cNvPicPr>
            <a:picLocks noChangeAspect="1"/>
          </p:cNvPicPr>
          <p:nvPr/>
        </p:nvPicPr>
        <p:blipFill>
          <a:blip r:embed="rId2"/>
          <a:stretch>
            <a:fillRect/>
          </a:stretch>
        </p:blipFill>
        <p:spPr>
          <a:xfrm>
            <a:off x="5531485" y="2223135"/>
            <a:ext cx="5607685" cy="37376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1830" y="423545"/>
            <a:ext cx="4726940" cy="583565"/>
          </a:xfrm>
          <a:prstGeom prst="rect">
            <a:avLst/>
          </a:prstGeom>
          <a:noFill/>
        </p:spPr>
        <p:txBody>
          <a:bodyPr wrap="square" rtlCol="0">
            <a:spAutoFit/>
          </a:bodyPr>
          <a:p>
            <a:r>
              <a:rPr lang="en-US" altLang="zh-CN" sz="3200"/>
              <a:t>3</a:t>
            </a:r>
            <a:r>
              <a:rPr lang="zh-CN" altLang="en-US" sz="3200"/>
              <a:t>、西安事变</a:t>
            </a:r>
            <a:endParaRPr lang="zh-CN" altLang="en-US" sz="3200"/>
          </a:p>
        </p:txBody>
      </p:sp>
      <p:sp>
        <p:nvSpPr>
          <p:cNvPr id="3" name="文本框 2"/>
          <p:cNvSpPr txBox="1"/>
          <p:nvPr/>
        </p:nvSpPr>
        <p:spPr>
          <a:xfrm>
            <a:off x="609600" y="1205865"/>
            <a:ext cx="5305425" cy="1814830"/>
          </a:xfrm>
          <a:prstGeom prst="rect">
            <a:avLst/>
          </a:prstGeom>
          <a:noFill/>
        </p:spPr>
        <p:txBody>
          <a:bodyPr wrap="square" rtlCol="0">
            <a:spAutoFit/>
          </a:bodyPr>
          <a:p>
            <a:r>
              <a:rPr lang="zh-CN" altLang="en-US" sz="2800">
                <a:latin typeface="宋体" panose="02010600030101010101" pitchFamily="2" charset="-122"/>
                <a:ea typeface="宋体" panose="02010600030101010101" pitchFamily="2" charset="-122"/>
                <a:cs typeface="宋体" panose="02010600030101010101" pitchFamily="2" charset="-122"/>
              </a:rPr>
              <a:t>（</a:t>
            </a:r>
            <a:r>
              <a:rPr lang="en-US" altLang="zh-CN" sz="2800">
                <a:latin typeface="宋体" panose="02010600030101010101" pitchFamily="2" charset="-122"/>
                <a:ea typeface="宋体" panose="02010600030101010101" pitchFamily="2" charset="-122"/>
                <a:cs typeface="宋体" panose="02010600030101010101" pitchFamily="2" charset="-122"/>
              </a:rPr>
              <a:t>1</a:t>
            </a:r>
            <a:r>
              <a:rPr lang="zh-CN" altLang="en-US" sz="2800">
                <a:latin typeface="宋体" panose="02010600030101010101" pitchFamily="2" charset="-122"/>
                <a:ea typeface="宋体" panose="02010600030101010101" pitchFamily="2" charset="-122"/>
                <a:cs typeface="宋体" panose="02010600030101010101" pitchFamily="2" charset="-122"/>
              </a:rPr>
              <a:t>）背景：</a:t>
            </a:r>
            <a:endParaRPr lang="zh-CN" altLang="en-US" sz="2800">
              <a:latin typeface="宋体" panose="02010600030101010101" pitchFamily="2" charset="-122"/>
              <a:ea typeface="宋体" panose="02010600030101010101" pitchFamily="2" charset="-122"/>
              <a:cs typeface="宋体" panose="02010600030101010101" pitchFamily="2" charset="-122"/>
            </a:endParaRPr>
          </a:p>
          <a:p>
            <a:r>
              <a:rPr lang="zh-CN" altLang="en-US" sz="2800">
                <a:latin typeface="宋体" panose="02010600030101010101" pitchFamily="2" charset="-122"/>
                <a:ea typeface="宋体" panose="02010600030101010101" pitchFamily="2" charset="-122"/>
                <a:cs typeface="宋体" panose="02010600030101010101" pitchFamily="2" charset="-122"/>
              </a:rPr>
              <a:t>（</a:t>
            </a:r>
            <a:r>
              <a:rPr lang="en-US" altLang="zh-CN" sz="2800">
                <a:latin typeface="宋体" panose="02010600030101010101" pitchFamily="2" charset="-122"/>
                <a:ea typeface="宋体" panose="02010600030101010101" pitchFamily="2" charset="-122"/>
                <a:cs typeface="宋体" panose="02010600030101010101" pitchFamily="2" charset="-122"/>
              </a:rPr>
              <a:t>2</a:t>
            </a:r>
            <a:r>
              <a:rPr lang="zh-CN" altLang="en-US" sz="2800">
                <a:latin typeface="宋体" panose="02010600030101010101" pitchFamily="2" charset="-122"/>
                <a:ea typeface="宋体" panose="02010600030101010101" pitchFamily="2" charset="-122"/>
                <a:cs typeface="宋体" panose="02010600030101010101" pitchFamily="2" charset="-122"/>
              </a:rPr>
              <a:t>）爆发：</a:t>
            </a:r>
            <a:endParaRPr lang="zh-CN" altLang="en-US" sz="2800">
              <a:latin typeface="宋体" panose="02010600030101010101" pitchFamily="2" charset="-122"/>
              <a:ea typeface="宋体" panose="02010600030101010101" pitchFamily="2" charset="-122"/>
              <a:cs typeface="宋体" panose="02010600030101010101" pitchFamily="2" charset="-122"/>
            </a:endParaRPr>
          </a:p>
          <a:p>
            <a:r>
              <a:rPr lang="zh-CN" altLang="en-US" sz="2800">
                <a:latin typeface="宋体" panose="02010600030101010101" pitchFamily="2" charset="-122"/>
                <a:ea typeface="宋体" panose="02010600030101010101" pitchFamily="2" charset="-122"/>
                <a:cs typeface="宋体" panose="02010600030101010101" pitchFamily="2" charset="-122"/>
              </a:rPr>
              <a:t>（</a:t>
            </a:r>
            <a:r>
              <a:rPr lang="en-US" altLang="zh-CN" sz="2800">
                <a:latin typeface="宋体" panose="02010600030101010101" pitchFamily="2" charset="-122"/>
                <a:ea typeface="宋体" panose="02010600030101010101" pitchFamily="2" charset="-122"/>
                <a:cs typeface="宋体" panose="02010600030101010101" pitchFamily="2" charset="-122"/>
              </a:rPr>
              <a:t>3</a:t>
            </a:r>
            <a:r>
              <a:rPr lang="zh-CN" altLang="en-US" sz="2800">
                <a:latin typeface="宋体" panose="02010600030101010101" pitchFamily="2" charset="-122"/>
                <a:ea typeface="宋体" panose="02010600030101010101" pitchFamily="2" charset="-122"/>
                <a:cs typeface="宋体" panose="02010600030101010101" pitchFamily="2" charset="-122"/>
              </a:rPr>
              <a:t>）和平解决：</a:t>
            </a:r>
            <a:endParaRPr lang="zh-CN" altLang="en-US" sz="2800">
              <a:latin typeface="宋体" panose="02010600030101010101" pitchFamily="2" charset="-122"/>
              <a:ea typeface="宋体" panose="02010600030101010101" pitchFamily="2" charset="-122"/>
              <a:cs typeface="宋体" panose="02010600030101010101" pitchFamily="2" charset="-122"/>
            </a:endParaRPr>
          </a:p>
          <a:p>
            <a:r>
              <a:rPr lang="zh-CN" altLang="en-US" sz="2800">
                <a:latin typeface="宋体" panose="02010600030101010101" pitchFamily="2" charset="-122"/>
                <a:ea typeface="宋体" panose="02010600030101010101" pitchFamily="2" charset="-122"/>
                <a:cs typeface="宋体" panose="02010600030101010101" pitchFamily="2" charset="-122"/>
              </a:rPr>
              <a:t>（</a:t>
            </a:r>
            <a:r>
              <a:rPr lang="en-US" altLang="zh-CN" sz="2800">
                <a:latin typeface="宋体" panose="02010600030101010101" pitchFamily="2" charset="-122"/>
                <a:ea typeface="宋体" panose="02010600030101010101" pitchFamily="2" charset="-122"/>
                <a:cs typeface="宋体" panose="02010600030101010101" pitchFamily="2" charset="-122"/>
              </a:rPr>
              <a:t>4</a:t>
            </a:r>
            <a:r>
              <a:rPr lang="zh-CN" altLang="en-US" sz="2800">
                <a:latin typeface="宋体" panose="02010600030101010101" pitchFamily="2" charset="-122"/>
                <a:ea typeface="宋体" panose="02010600030101010101" pitchFamily="2" charset="-122"/>
                <a:cs typeface="宋体" panose="02010600030101010101" pitchFamily="2" charset="-122"/>
              </a:rPr>
              <a:t>）意义：</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1">
            <a:clrChange>
              <a:clrFrom>
                <a:srgbClr val="FFFFFF">
                  <a:alpha val="100000"/>
                </a:srgbClr>
              </a:clrFrom>
              <a:clrTo>
                <a:srgbClr val="FFFFFF">
                  <a:alpha val="100000"/>
                  <a:alpha val="0"/>
                </a:srgbClr>
              </a:clrTo>
            </a:clrChange>
          </a:blip>
          <a:stretch>
            <a:fillRect/>
          </a:stretch>
        </p:blipFill>
        <p:spPr>
          <a:xfrm>
            <a:off x="6463030" y="1706245"/>
            <a:ext cx="4754245" cy="4754245"/>
          </a:xfrm>
          <a:prstGeom prst="rect">
            <a:avLst/>
          </a:prstGeom>
        </p:spPr>
      </p:pic>
      <p:pic>
        <p:nvPicPr>
          <p:cNvPr id="5" name="图片 4"/>
          <p:cNvPicPr>
            <a:picLocks noChangeAspect="1"/>
          </p:cNvPicPr>
          <p:nvPr/>
        </p:nvPicPr>
        <p:blipFill>
          <a:blip r:embed="rId2"/>
          <a:stretch>
            <a:fillRect/>
          </a:stretch>
        </p:blipFill>
        <p:spPr>
          <a:xfrm>
            <a:off x="1587500" y="3388360"/>
            <a:ext cx="4015105" cy="293433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1" name="文本框 7170"/>
          <p:cNvSpPr txBox="1"/>
          <p:nvPr/>
        </p:nvSpPr>
        <p:spPr>
          <a:xfrm>
            <a:off x="452120" y="311150"/>
            <a:ext cx="5410200" cy="1229995"/>
          </a:xfrm>
          <a:prstGeom prst="rect">
            <a:avLst/>
          </a:prstGeom>
          <a:noFill/>
          <a:ln w="9525">
            <a:noFill/>
          </a:ln>
        </p:spPr>
        <p:txBody>
          <a:bodyPr anchor="t">
            <a:spAutoFit/>
          </a:bodyPr>
          <a:p>
            <a:pPr>
              <a:spcBef>
                <a:spcPct val="50000"/>
              </a:spcBef>
            </a:pPr>
            <a:r>
              <a:rPr lang="zh-CN" altLang="en-US" sz="3200" b="1" dirty="0">
                <a:latin typeface="Arial" panose="020B0604020202020204" pitchFamily="34" charset="0"/>
                <a:ea typeface="宋体" panose="02010600030101010101" pitchFamily="2" charset="-122"/>
              </a:rPr>
              <a:t>二、全面抗战的开始</a:t>
            </a:r>
            <a:endParaRPr lang="zh-CN" altLang="en-US" sz="3200" b="1" dirty="0">
              <a:latin typeface="Arial" panose="020B0604020202020204" pitchFamily="34" charset="0"/>
              <a:ea typeface="宋体" panose="02010600030101010101" pitchFamily="2" charset="-122"/>
            </a:endParaRPr>
          </a:p>
          <a:p>
            <a:pPr>
              <a:spcBef>
                <a:spcPct val="50000"/>
              </a:spcBef>
            </a:pPr>
            <a:r>
              <a:rPr lang="en-US" sz="2800" b="1" dirty="0">
                <a:latin typeface="Arial" panose="020B0604020202020204" pitchFamily="34" charset="0"/>
                <a:ea typeface="宋体" panose="02010600030101010101" pitchFamily="2" charset="-122"/>
              </a:rPr>
              <a:t>1</a:t>
            </a:r>
            <a:r>
              <a:rPr lang="zh-CN" altLang="en-US"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七七事变</a:t>
            </a:r>
            <a:endParaRPr lang="zh-CN" altLang="en-US" sz="2800" b="1" dirty="0">
              <a:latin typeface="Arial" panose="020B0604020202020204" pitchFamily="34" charset="0"/>
              <a:ea typeface="宋体" panose="02010600030101010101" pitchFamily="2" charset="-122"/>
            </a:endParaRPr>
          </a:p>
        </p:txBody>
      </p:sp>
      <p:grpSp>
        <p:nvGrpSpPr>
          <p:cNvPr id="19460" name="Group 4"/>
          <p:cNvGrpSpPr/>
          <p:nvPr/>
        </p:nvGrpSpPr>
        <p:grpSpPr>
          <a:xfrm>
            <a:off x="6912610" y="687705"/>
            <a:ext cx="5026025" cy="4227260"/>
            <a:chOff x="0" y="0"/>
            <a:chExt cx="5760" cy="4837"/>
          </a:xfrm>
        </p:grpSpPr>
        <p:pic>
          <p:nvPicPr>
            <p:cNvPr id="19461" name="Picture 5"/>
            <p:cNvPicPr>
              <a:picLocks noChangeAspect="1"/>
            </p:cNvPicPr>
            <p:nvPr/>
          </p:nvPicPr>
          <p:blipFill>
            <a:blip r:embed="rId1"/>
            <a:stretch>
              <a:fillRect/>
            </a:stretch>
          </p:blipFill>
          <p:spPr>
            <a:xfrm>
              <a:off x="0" y="0"/>
              <a:ext cx="5760" cy="3826"/>
            </a:xfrm>
            <a:prstGeom prst="rect">
              <a:avLst/>
            </a:prstGeom>
            <a:noFill/>
            <a:ln w="9525">
              <a:noFill/>
            </a:ln>
          </p:spPr>
        </p:pic>
        <p:sp>
          <p:nvSpPr>
            <p:cNvPr id="19462" name="Text Box 6"/>
            <p:cNvSpPr txBox="1"/>
            <p:nvPr/>
          </p:nvSpPr>
          <p:spPr>
            <a:xfrm>
              <a:off x="2142" y="3887"/>
              <a:ext cx="2460" cy="950"/>
            </a:xfrm>
            <a:prstGeom prst="rect">
              <a:avLst/>
            </a:prstGeom>
            <a:noFill/>
            <a:ln w="9525">
              <a:noFill/>
            </a:ln>
          </p:spPr>
          <p:txBody>
            <a:bodyPr wrap="square" anchor="t">
              <a:spAutoFit/>
            </a:bodyPr>
            <a:p>
              <a:r>
                <a:rPr lang="zh-CN" altLang="en-US" sz="2400" b="1" dirty="0">
                  <a:solidFill>
                    <a:srgbClr val="FF3300"/>
                  </a:solidFill>
                  <a:latin typeface="Arial" panose="020B0604020202020204" pitchFamily="34" charset="0"/>
                  <a:ea typeface="宋体" panose="02010600030101010101" pitchFamily="2" charset="-122"/>
                </a:rPr>
                <a:t>日寇在宛平城楼上炫耀武力</a:t>
              </a:r>
              <a:r>
                <a:rPr lang="zh-CN" altLang="en-US" b="1" dirty="0">
                  <a:latin typeface="Arial" panose="020B0604020202020204" pitchFamily="34" charset="0"/>
                  <a:ea typeface="宋体" panose="02010600030101010101" pitchFamily="2" charset="-122"/>
                </a:rPr>
                <a:t> </a:t>
              </a:r>
              <a:endParaRPr lang="zh-CN" altLang="en-US" b="1" dirty="0">
                <a:latin typeface="Arial" panose="020B0604020202020204" pitchFamily="34" charset="0"/>
                <a:ea typeface="宋体" panose="02010600030101010101" pitchFamily="2" charset="-122"/>
              </a:endParaRPr>
            </a:p>
          </p:txBody>
        </p:sp>
      </p:grpSp>
      <p:pic>
        <p:nvPicPr>
          <p:cNvPr id="2" name="图片 1"/>
          <p:cNvPicPr>
            <a:picLocks noChangeAspect="1"/>
          </p:cNvPicPr>
          <p:nvPr/>
        </p:nvPicPr>
        <p:blipFill>
          <a:blip r:embed="rId2"/>
          <a:stretch>
            <a:fillRect/>
          </a:stretch>
        </p:blipFill>
        <p:spPr>
          <a:xfrm>
            <a:off x="452120" y="2856865"/>
            <a:ext cx="5892165" cy="3688715"/>
          </a:xfrm>
          <a:prstGeom prst="rect">
            <a:avLst/>
          </a:prstGeom>
        </p:spPr>
      </p:pic>
      <p:sp>
        <p:nvSpPr>
          <p:cNvPr id="3" name="动作按钮: 前进或下一项 2">
            <a:hlinkClick r:id="rId3" tooltip="" action="ppaction://hlinkfile"/>
          </p:cNvPr>
          <p:cNvSpPr/>
          <p:nvPr/>
        </p:nvSpPr>
        <p:spPr>
          <a:xfrm>
            <a:off x="9060815" y="6198235"/>
            <a:ext cx="563880" cy="29718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Effect transition="in" filter="wipe(down)">
                                      <p:cBhvr>
                                        <p:cTn id="7" dur="500"/>
                                        <p:tgtEl>
                                          <p:spTgt spid="71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460"/>
                                        </p:tgtEl>
                                        <p:attrNameLst>
                                          <p:attrName>style.visibility</p:attrName>
                                        </p:attrNameLst>
                                      </p:cBhvr>
                                      <p:to>
                                        <p:strVal val="visible"/>
                                      </p:to>
                                    </p:set>
                                    <p:animEffect transition="in" filter="wipe(down)">
                                      <p:cBhvr>
                                        <p:cTn id="17"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78485" y="376555"/>
            <a:ext cx="5430520" cy="521970"/>
          </a:xfrm>
          <a:prstGeom prst="rect">
            <a:avLst/>
          </a:prstGeom>
          <a:noFill/>
        </p:spPr>
        <p:txBody>
          <a:bodyPr wrap="square" rtlCol="0">
            <a:spAutoFit/>
          </a:bodyPr>
          <a:p>
            <a:r>
              <a:rPr lang="en-US" altLang="zh-CN" sz="2800"/>
              <a:t>2</a:t>
            </a:r>
            <a:r>
              <a:rPr lang="zh-CN" altLang="en-US" sz="2800"/>
              <a:t>、抗日民族统一战线的建立</a:t>
            </a:r>
            <a:endParaRPr lang="zh-CN" altLang="en-US" sz="2800"/>
          </a:p>
        </p:txBody>
      </p:sp>
      <p:sp>
        <p:nvSpPr>
          <p:cNvPr id="3" name="文本框 2"/>
          <p:cNvSpPr txBox="1"/>
          <p:nvPr/>
        </p:nvSpPr>
        <p:spPr>
          <a:xfrm>
            <a:off x="452120" y="1222375"/>
            <a:ext cx="11287760" cy="2932430"/>
          </a:xfrm>
          <a:prstGeom prst="rect">
            <a:avLst/>
          </a:prstGeom>
          <a:noFill/>
        </p:spPr>
        <p:txBody>
          <a:bodyPr wrap="square" rtlCol="0" anchor="t">
            <a:spAutoFit/>
          </a:bodyPr>
          <a:p>
            <a:pPr>
              <a:lnSpc>
                <a:spcPct val="110000"/>
              </a:lnSpc>
            </a:pPr>
            <a:r>
              <a:rPr lang="zh-CN" altLang="en-US" sz="2400" b="1">
                <a:latin typeface="华文宋体" panose="02010600040101010101" charset="-122"/>
                <a:ea typeface="华文宋体" panose="02010600040101010101" charset="-122"/>
                <a:cs typeface="华文宋体" panose="02010600040101010101" charset="-122"/>
              </a:rPr>
              <a:t>（</a:t>
            </a:r>
            <a:r>
              <a:rPr lang="en-US" altLang="zh-CN" sz="2400" b="1">
                <a:latin typeface="华文宋体" panose="02010600040101010101" charset="-122"/>
                <a:ea typeface="华文宋体" panose="02010600040101010101" charset="-122"/>
                <a:cs typeface="华文宋体" panose="02010600040101010101" charset="-122"/>
              </a:rPr>
              <a:t>1</a:t>
            </a:r>
            <a:r>
              <a:rPr lang="zh-CN" altLang="en-US" sz="2400" b="1">
                <a:latin typeface="华文宋体" panose="02010600040101010101" charset="-122"/>
                <a:ea typeface="华文宋体" panose="02010600040101010101" charset="-122"/>
                <a:cs typeface="华文宋体" panose="02010600040101010101" charset="-122"/>
              </a:rPr>
              <a:t>）1935年中国共产党发表《八一宣言》，号召停止内战，一致对外。</a:t>
            </a:r>
            <a:endParaRPr lang="zh-CN" altLang="en-US" sz="2400" b="1">
              <a:latin typeface="华文宋体" panose="02010600040101010101" charset="-122"/>
              <a:ea typeface="华文宋体" panose="02010600040101010101" charset="-122"/>
              <a:cs typeface="华文宋体" panose="02010600040101010101" charset="-122"/>
            </a:endParaRPr>
          </a:p>
          <a:p>
            <a:pPr>
              <a:lnSpc>
                <a:spcPct val="110000"/>
              </a:lnSpc>
            </a:pPr>
            <a:r>
              <a:rPr lang="zh-CN" altLang="en-US" sz="2400" b="1">
                <a:latin typeface="华文宋体" panose="02010600040101010101" charset="-122"/>
                <a:ea typeface="华文宋体" panose="02010600040101010101" charset="-122"/>
                <a:cs typeface="华文宋体" panose="02010600040101010101" charset="-122"/>
              </a:rPr>
              <a:t>（</a:t>
            </a:r>
            <a:r>
              <a:rPr lang="en-US" altLang="zh-CN" sz="2400" b="1">
                <a:latin typeface="华文宋体" panose="02010600040101010101" charset="-122"/>
                <a:ea typeface="华文宋体" panose="02010600040101010101" charset="-122"/>
                <a:cs typeface="华文宋体" panose="02010600040101010101" charset="-122"/>
              </a:rPr>
              <a:t>2</a:t>
            </a:r>
            <a:r>
              <a:rPr lang="zh-CN" altLang="en-US" sz="2400" b="1">
                <a:latin typeface="华文宋体" panose="02010600040101010101" charset="-122"/>
                <a:ea typeface="华文宋体" panose="02010600040101010101" charset="-122"/>
                <a:cs typeface="华文宋体" panose="02010600040101010101" charset="-122"/>
              </a:rPr>
              <a:t>）1935年中国共产党瓦窑堡会议确立了建立抗日民族统一战线的方针。</a:t>
            </a:r>
            <a:endParaRPr lang="zh-CN" altLang="en-US" sz="2400" b="1">
              <a:latin typeface="华文宋体" panose="02010600040101010101" charset="-122"/>
              <a:ea typeface="华文宋体" panose="02010600040101010101" charset="-122"/>
              <a:cs typeface="华文宋体" panose="02010600040101010101" charset="-122"/>
            </a:endParaRPr>
          </a:p>
          <a:p>
            <a:pPr>
              <a:lnSpc>
                <a:spcPct val="110000"/>
              </a:lnSpc>
            </a:pPr>
            <a:r>
              <a:rPr lang="zh-CN" altLang="en-US" sz="2400" b="1">
                <a:latin typeface="华文宋体" panose="02010600040101010101" charset="-122"/>
                <a:ea typeface="华文宋体" panose="02010600040101010101" charset="-122"/>
                <a:cs typeface="华文宋体" panose="02010600040101010101" charset="-122"/>
              </a:rPr>
              <a:t>（</a:t>
            </a:r>
            <a:r>
              <a:rPr lang="en-US" altLang="zh-CN" sz="2400" b="1">
                <a:latin typeface="华文宋体" panose="02010600040101010101" charset="-122"/>
                <a:ea typeface="华文宋体" panose="02010600040101010101" charset="-122"/>
                <a:cs typeface="华文宋体" panose="02010600040101010101" charset="-122"/>
              </a:rPr>
              <a:t>3</a:t>
            </a:r>
            <a:r>
              <a:rPr lang="zh-CN" altLang="en-US" sz="2400" b="1">
                <a:latin typeface="华文宋体" panose="02010600040101010101" charset="-122"/>
                <a:ea typeface="华文宋体" panose="02010600040101010101" charset="-122"/>
                <a:cs typeface="华文宋体" panose="02010600040101010101" charset="-122"/>
              </a:rPr>
              <a:t>）1936年，西安事变的和平解决，标志着第二次国共合作的初步形成。</a:t>
            </a:r>
            <a:endParaRPr lang="zh-CN" altLang="en-US" sz="2400" b="1">
              <a:latin typeface="华文宋体" panose="02010600040101010101" charset="-122"/>
              <a:ea typeface="华文宋体" panose="02010600040101010101" charset="-122"/>
              <a:cs typeface="华文宋体" panose="02010600040101010101" charset="-122"/>
            </a:endParaRPr>
          </a:p>
          <a:p>
            <a:pPr>
              <a:lnSpc>
                <a:spcPct val="110000"/>
              </a:lnSpc>
            </a:pPr>
            <a:r>
              <a:rPr lang="zh-CN" altLang="en-US" sz="2400" b="1">
                <a:latin typeface="华文宋体" panose="02010600040101010101" charset="-122"/>
                <a:ea typeface="华文宋体" panose="02010600040101010101" charset="-122"/>
                <a:cs typeface="华文宋体" panose="02010600040101010101" charset="-122"/>
              </a:rPr>
              <a:t>（</a:t>
            </a:r>
            <a:r>
              <a:rPr lang="en-US" altLang="zh-CN" sz="2400" b="1">
                <a:latin typeface="华文宋体" panose="02010600040101010101" charset="-122"/>
                <a:ea typeface="华文宋体" panose="02010600040101010101" charset="-122"/>
                <a:cs typeface="华文宋体" panose="02010600040101010101" charset="-122"/>
              </a:rPr>
              <a:t>4</a:t>
            </a:r>
            <a:r>
              <a:rPr lang="zh-CN" altLang="en-US" sz="2400" b="1">
                <a:latin typeface="华文宋体" panose="02010600040101010101" charset="-122"/>
                <a:ea typeface="华文宋体" panose="02010600040101010101" charset="-122"/>
                <a:cs typeface="华文宋体" panose="02010600040101010101" charset="-122"/>
              </a:rPr>
              <a:t>）1937年7月8日，中国共产党发表抗日通电，号召全国人民筑成民族统一战线。</a:t>
            </a:r>
            <a:endParaRPr lang="zh-CN" altLang="en-US" sz="2400" b="1">
              <a:latin typeface="华文宋体" panose="02010600040101010101" charset="-122"/>
              <a:ea typeface="华文宋体" panose="02010600040101010101" charset="-122"/>
              <a:cs typeface="华文宋体" panose="02010600040101010101" charset="-122"/>
            </a:endParaRPr>
          </a:p>
          <a:p>
            <a:pPr>
              <a:lnSpc>
                <a:spcPct val="110000"/>
              </a:lnSpc>
            </a:pPr>
            <a:r>
              <a:rPr lang="zh-CN" altLang="en-US" sz="2400" b="1">
                <a:latin typeface="华文宋体" panose="02010600040101010101" charset="-122"/>
                <a:ea typeface="华文宋体" panose="02010600040101010101" charset="-122"/>
                <a:cs typeface="华文宋体" panose="02010600040101010101" charset="-122"/>
              </a:rPr>
              <a:t>（</a:t>
            </a:r>
            <a:r>
              <a:rPr lang="en-US" altLang="zh-CN" sz="2400" b="1">
                <a:latin typeface="华文宋体" panose="02010600040101010101" charset="-122"/>
                <a:ea typeface="华文宋体" panose="02010600040101010101" charset="-122"/>
                <a:cs typeface="华文宋体" panose="02010600040101010101" charset="-122"/>
              </a:rPr>
              <a:t>5</a:t>
            </a:r>
            <a:r>
              <a:rPr lang="zh-CN" altLang="en-US" sz="2400" b="1">
                <a:latin typeface="华文宋体" panose="02010600040101010101" charset="-122"/>
                <a:ea typeface="华文宋体" panose="02010600040101010101" charset="-122"/>
                <a:cs typeface="华文宋体" panose="02010600040101010101" charset="-122"/>
              </a:rPr>
              <a:t>）1937年</a:t>
            </a:r>
            <a:r>
              <a:rPr lang="en-US" altLang="zh-CN" sz="2400" b="1">
                <a:latin typeface="华文宋体" panose="02010600040101010101" charset="-122"/>
                <a:ea typeface="华文宋体" panose="02010600040101010101" charset="-122"/>
                <a:cs typeface="华文宋体" panose="02010600040101010101" charset="-122"/>
              </a:rPr>
              <a:t>7</a:t>
            </a:r>
            <a:r>
              <a:rPr lang="zh-CN" altLang="en-US" sz="2400" b="1">
                <a:latin typeface="华文宋体" panose="02010600040101010101" charset="-122"/>
                <a:ea typeface="华文宋体" panose="02010600040101010101" charset="-122"/>
                <a:cs typeface="华文宋体" panose="02010600040101010101" charset="-122"/>
              </a:rPr>
              <a:t>月</a:t>
            </a:r>
            <a:r>
              <a:rPr lang="en-US" altLang="zh-CN" sz="2400" b="1">
                <a:latin typeface="华文宋体" panose="02010600040101010101" charset="-122"/>
                <a:ea typeface="华文宋体" panose="02010600040101010101" charset="-122"/>
                <a:cs typeface="华文宋体" panose="02010600040101010101" charset="-122"/>
              </a:rPr>
              <a:t>17</a:t>
            </a:r>
            <a:r>
              <a:rPr lang="zh-CN" altLang="en-US" sz="2400" b="1">
                <a:latin typeface="华文宋体" panose="02010600040101010101" charset="-122"/>
                <a:ea typeface="华文宋体" panose="02010600040101010101" charset="-122"/>
                <a:cs typeface="华文宋体" panose="02010600040101010101" charset="-122"/>
              </a:rPr>
              <a:t>日</a:t>
            </a:r>
            <a:r>
              <a:rPr lang="zh-CN" altLang="en-US" sz="2400" b="1">
                <a:latin typeface="华文宋体" panose="02010600040101010101" charset="-122"/>
                <a:ea typeface="华文宋体" panose="02010600040101010101" charset="-122"/>
                <a:cs typeface="华文宋体" panose="02010600040101010101" charset="-122"/>
              </a:rPr>
              <a:t>蒋介石发表“庐山谈话”，表示同意停止内战，共同抗日。</a:t>
            </a:r>
            <a:endParaRPr lang="zh-CN" altLang="en-US" sz="2400" b="1">
              <a:latin typeface="华文宋体" panose="02010600040101010101" charset="-122"/>
              <a:ea typeface="华文宋体" panose="02010600040101010101" charset="-122"/>
              <a:cs typeface="华文宋体" panose="02010600040101010101" charset="-122"/>
            </a:endParaRPr>
          </a:p>
          <a:p>
            <a:pPr>
              <a:lnSpc>
                <a:spcPct val="110000"/>
              </a:lnSpc>
            </a:pPr>
            <a:r>
              <a:rPr lang="zh-CN" altLang="en-US" sz="2400" b="1">
                <a:latin typeface="华文宋体" panose="02010600040101010101" charset="-122"/>
                <a:ea typeface="华文宋体" panose="02010600040101010101" charset="-122"/>
                <a:cs typeface="华文宋体" panose="02010600040101010101" charset="-122"/>
              </a:rPr>
              <a:t>（</a:t>
            </a:r>
            <a:r>
              <a:rPr lang="en-US" altLang="zh-CN" sz="2400" b="1">
                <a:latin typeface="华文宋体" panose="02010600040101010101" charset="-122"/>
                <a:ea typeface="华文宋体" panose="02010600040101010101" charset="-122"/>
                <a:cs typeface="华文宋体" panose="02010600040101010101" charset="-122"/>
              </a:rPr>
              <a:t>6</a:t>
            </a:r>
            <a:r>
              <a:rPr lang="zh-CN" altLang="en-US" sz="2400" b="1">
                <a:latin typeface="华文宋体" panose="02010600040101010101" charset="-122"/>
                <a:ea typeface="华文宋体" panose="02010600040101010101" charset="-122"/>
                <a:cs typeface="华文宋体" panose="02010600040101010101" charset="-122"/>
              </a:rPr>
              <a:t>）1937年9月</a:t>
            </a:r>
            <a:r>
              <a:rPr lang="en-US" altLang="zh-CN" sz="2400" b="1">
                <a:latin typeface="华文宋体" panose="02010600040101010101" charset="-122"/>
                <a:ea typeface="华文宋体" panose="02010600040101010101" charset="-122"/>
                <a:cs typeface="华文宋体" panose="02010600040101010101" charset="-122"/>
              </a:rPr>
              <a:t>22</a:t>
            </a:r>
            <a:r>
              <a:rPr lang="zh-CN" altLang="en-US" sz="2400" b="1">
                <a:latin typeface="华文宋体" panose="02010600040101010101" charset="-122"/>
                <a:ea typeface="华文宋体" panose="02010600040101010101" charset="-122"/>
                <a:cs typeface="华文宋体" panose="02010600040101010101" charset="-122"/>
              </a:rPr>
              <a:t>日</a:t>
            </a:r>
            <a:r>
              <a:rPr lang="zh-CN" altLang="en-US" sz="2400" b="1">
                <a:latin typeface="华文宋体" panose="02010600040101010101" charset="-122"/>
                <a:ea typeface="华文宋体" panose="02010600040101010101" charset="-122"/>
                <a:cs typeface="华文宋体" panose="02010600040101010101" charset="-122"/>
              </a:rPr>
              <a:t>，国民党中央通讯社发表了中国共产党提交的国共合作宣言。抗日民族统一战线正式建立。</a:t>
            </a:r>
            <a:endParaRPr lang="zh-CN" altLang="en-US" sz="2400" b="1">
              <a:latin typeface="华文宋体" panose="02010600040101010101" charset="-122"/>
              <a:ea typeface="华文宋体" panose="02010600040101010101" charset="-122"/>
              <a:cs typeface="华文宋体"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60419"/>
          <p:cNvSpPr txBox="1"/>
          <p:nvPr/>
        </p:nvSpPr>
        <p:spPr>
          <a:xfrm>
            <a:off x="488315" y="325755"/>
            <a:ext cx="6324600" cy="645160"/>
          </a:xfrm>
          <a:prstGeom prst="rect">
            <a:avLst/>
          </a:prstGeom>
          <a:noFill/>
          <a:ln w="9525">
            <a:noFill/>
          </a:ln>
        </p:spPr>
        <p:txBody>
          <a:bodyPr anchor="t">
            <a:spAutoFit/>
          </a:bodyPr>
          <a:p>
            <a:pPr>
              <a:spcBef>
                <a:spcPct val="50000"/>
              </a:spcBef>
            </a:pPr>
            <a:r>
              <a:rPr lang="zh-CN" altLang="en-US" sz="3600" dirty="0">
                <a:latin typeface="黑体" panose="02010600030101010101" pitchFamily="2" charset="-122"/>
                <a:ea typeface="黑体" panose="02010600030101010101" pitchFamily="2" charset="-122"/>
              </a:rPr>
              <a:t>三、日军</a:t>
            </a:r>
            <a:r>
              <a:rPr lang="zh-CN" altLang="en-US" sz="3600" dirty="0">
                <a:latin typeface="黑体" panose="02010600030101010101" pitchFamily="2" charset="-122"/>
                <a:ea typeface="黑体" panose="02010600030101010101" pitchFamily="2" charset="-122"/>
                <a:sym typeface="+mn-ea"/>
              </a:rPr>
              <a:t>的</a:t>
            </a:r>
            <a:r>
              <a:rPr lang="zh-CN" altLang="en-US" sz="3600" dirty="0">
                <a:latin typeface="黑体" panose="02010600030101010101" pitchFamily="2" charset="-122"/>
                <a:ea typeface="黑体" panose="02010600030101010101" pitchFamily="2" charset="-122"/>
              </a:rPr>
              <a:t>侵华暴行</a:t>
            </a:r>
            <a:endParaRPr lang="zh-CN" altLang="en-US" sz="3600" dirty="0">
              <a:latin typeface="黑体" panose="02010600030101010101" pitchFamily="2" charset="-122"/>
              <a:ea typeface="黑体" panose="02010600030101010101" pitchFamily="2" charset="-122"/>
            </a:endParaRPr>
          </a:p>
        </p:txBody>
      </p:sp>
    </p:spTree>
  </p:cSld>
  <p:clrMapOvr>
    <a:masterClrMapping/>
  </p:clrMapOvr>
  <p:transition spd="med">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4" name="标题 64513"/>
          <p:cNvSpPr>
            <a:spLocks noGrp="1"/>
          </p:cNvSpPr>
          <p:nvPr>
            <p:ph type="title"/>
          </p:nvPr>
        </p:nvSpPr>
        <p:spPr>
          <a:xfrm>
            <a:off x="3222625" y="5769610"/>
            <a:ext cx="5746750" cy="777875"/>
          </a:xfrm>
        </p:spPr>
        <p:txBody>
          <a:bodyPr anchor="ctr"/>
          <a:p>
            <a:r>
              <a:rPr lang="zh-CN" altLang="en-US" sz="3600" b="1" dirty="0">
                <a:solidFill>
                  <a:srgbClr val="FF0000"/>
                </a:solidFill>
                <a:ea typeface="黑体" panose="02010600030101010101" pitchFamily="2" charset="-122"/>
              </a:rPr>
              <a:t>扶植傀儡政权</a:t>
            </a:r>
            <a:r>
              <a:rPr lang="en-US" altLang="zh-CN" sz="3600" b="1" dirty="0">
                <a:solidFill>
                  <a:srgbClr val="FF0000"/>
                </a:solidFill>
                <a:ea typeface="黑体" panose="02010600030101010101" pitchFamily="2" charset="-122"/>
              </a:rPr>
              <a:t>,</a:t>
            </a:r>
            <a:r>
              <a:rPr lang="zh-CN" altLang="en-US" sz="3600" b="1" dirty="0">
                <a:solidFill>
                  <a:srgbClr val="FF0000"/>
                </a:solidFill>
                <a:ea typeface="黑体" panose="02010600030101010101" pitchFamily="2" charset="-122"/>
              </a:rPr>
              <a:t>以华治华</a:t>
            </a:r>
            <a:endParaRPr lang="zh-CN" altLang="en-US" sz="3600" b="1" dirty="0">
              <a:solidFill>
                <a:srgbClr val="FF0000"/>
              </a:solidFill>
              <a:ea typeface="黑体" panose="02010600030101010101" pitchFamily="2" charset="-122"/>
            </a:endParaRPr>
          </a:p>
        </p:txBody>
      </p:sp>
      <p:pic>
        <p:nvPicPr>
          <p:cNvPr id="64516" name="图片 64515" descr="汪精卫"/>
          <p:cNvPicPr>
            <a:picLocks noChangeAspect="1"/>
          </p:cNvPicPr>
          <p:nvPr/>
        </p:nvPicPr>
        <p:blipFill>
          <a:blip r:embed="rId1"/>
          <a:stretch>
            <a:fillRect/>
          </a:stretch>
        </p:blipFill>
        <p:spPr>
          <a:xfrm>
            <a:off x="8291830" y="604520"/>
            <a:ext cx="3498850" cy="4304030"/>
          </a:xfrm>
          <a:prstGeom prst="rect">
            <a:avLst/>
          </a:prstGeom>
          <a:noFill/>
          <a:ln w="9525">
            <a:noFill/>
          </a:ln>
        </p:spPr>
      </p:pic>
      <p:sp>
        <p:nvSpPr>
          <p:cNvPr id="64517" name="矩形 64516"/>
          <p:cNvSpPr/>
          <p:nvPr/>
        </p:nvSpPr>
        <p:spPr>
          <a:xfrm>
            <a:off x="9044147" y="5278438"/>
            <a:ext cx="2128520" cy="516890"/>
          </a:xfrm>
          <a:prstGeom prst="rect">
            <a:avLst/>
          </a:prstGeom>
          <a:noFill/>
          <a:ln w="9525">
            <a:noFill/>
          </a:ln>
        </p:spPr>
        <p:txBody>
          <a:bodyPr wrap="none" lIns="86649" tIns="43324" rIns="86649" bIns="43324" anchor="t">
            <a:spAutoFit/>
          </a:bodyPr>
          <a:p>
            <a:pPr algn="ctr" defTabSz="866775"/>
            <a:r>
              <a:rPr lang="zh-CN" altLang="en-US" sz="2800" dirty="0">
                <a:latin typeface="黑体" panose="02010600030101010101" pitchFamily="2" charset="-122"/>
                <a:ea typeface="黑体" panose="02010600030101010101" pitchFamily="2" charset="-122"/>
              </a:rPr>
              <a:t>汪 伪 政 权</a:t>
            </a:r>
            <a:endParaRPr lang="zh-CN" altLang="en-US" sz="2800" dirty="0">
              <a:latin typeface="黑体" panose="02010600030101010101" pitchFamily="2" charset="-122"/>
              <a:ea typeface="黑体" panose="02010600030101010101" pitchFamily="2" charset="-122"/>
            </a:endParaRPr>
          </a:p>
        </p:txBody>
      </p:sp>
      <p:grpSp>
        <p:nvGrpSpPr>
          <p:cNvPr id="45058" name="Group 5"/>
          <p:cNvGrpSpPr/>
          <p:nvPr/>
        </p:nvGrpSpPr>
        <p:grpSpPr>
          <a:xfrm>
            <a:off x="735965" y="487045"/>
            <a:ext cx="3398520" cy="5282855"/>
            <a:chOff x="3362" y="601"/>
            <a:chExt cx="2281" cy="3605"/>
          </a:xfrm>
        </p:grpSpPr>
        <p:pic>
          <p:nvPicPr>
            <p:cNvPr id="45059" name="Picture 6" descr="末代皇帝溥仪"/>
            <p:cNvPicPr>
              <a:picLocks noChangeAspect="1"/>
            </p:cNvPicPr>
            <p:nvPr/>
          </p:nvPicPr>
          <p:blipFill>
            <a:blip r:embed="rId2"/>
            <a:stretch>
              <a:fillRect/>
            </a:stretch>
          </p:blipFill>
          <p:spPr>
            <a:xfrm>
              <a:off x="3362" y="601"/>
              <a:ext cx="2281" cy="3039"/>
            </a:xfrm>
            <a:prstGeom prst="rect">
              <a:avLst/>
            </a:prstGeom>
            <a:noFill/>
            <a:ln w="9525">
              <a:noFill/>
            </a:ln>
          </p:spPr>
        </p:pic>
        <p:sp>
          <p:nvSpPr>
            <p:cNvPr id="45060" name="Text Box 7"/>
            <p:cNvSpPr txBox="1"/>
            <p:nvPr/>
          </p:nvSpPr>
          <p:spPr>
            <a:xfrm>
              <a:off x="4222" y="3640"/>
              <a:ext cx="377" cy="566"/>
            </a:xfrm>
            <a:prstGeom prst="rect">
              <a:avLst/>
            </a:prstGeom>
            <a:noFill/>
            <a:ln w="9525">
              <a:noFill/>
            </a:ln>
          </p:spPr>
          <p:txBody>
            <a:bodyPr wrap="square" anchor="t">
              <a:spAutoFit/>
            </a:bodyPr>
            <a:p>
              <a:pPr>
                <a:spcBef>
                  <a:spcPct val="50000"/>
                </a:spcBef>
              </a:pPr>
              <a:r>
                <a:rPr lang="zh-CN" altLang="en-US" sz="2400" dirty="0">
                  <a:latin typeface="Arial" panose="020B0604020202020204" pitchFamily="34" charset="0"/>
                  <a:ea typeface="宋体" panose="02010600030101010101" pitchFamily="2" charset="-122"/>
                </a:rPr>
                <a:t>溥  仪</a:t>
              </a:r>
              <a:endParaRPr lang="zh-CN" altLang="en-US" sz="2400" dirty="0">
                <a:latin typeface="Arial" panose="020B0604020202020204" pitchFamily="34" charset="0"/>
                <a:ea typeface="宋体" panose="02010600030101010101" pitchFamily="2" charset="-122"/>
              </a:endParaRPr>
            </a:p>
          </p:txBody>
        </p:sp>
      </p:grpSp>
      <p:pic>
        <p:nvPicPr>
          <p:cNvPr id="2" name="图片 1"/>
          <p:cNvPicPr>
            <a:picLocks noChangeAspect="1"/>
          </p:cNvPicPr>
          <p:nvPr/>
        </p:nvPicPr>
        <p:blipFill>
          <a:blip r:embed="rId3"/>
          <a:stretch>
            <a:fillRect/>
          </a:stretch>
        </p:blipFill>
        <p:spPr>
          <a:xfrm>
            <a:off x="4377055" y="604520"/>
            <a:ext cx="3583940" cy="4673600"/>
          </a:xfrm>
          <a:prstGeom prst="rect">
            <a:avLst/>
          </a:prstGeom>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64516"/>
                                        </p:tgtEl>
                                        <p:attrNameLst>
                                          <p:attrName>style.visibility</p:attrName>
                                        </p:attrNameLst>
                                      </p:cBhvr>
                                      <p:to>
                                        <p:strVal val="visible"/>
                                      </p:to>
                                    </p:set>
                                    <p:anim calcmode="lin" valueType="num">
                                      <p:cBhvr>
                                        <p:cTn id="7" dur="1000" fill="hold"/>
                                        <p:tgtEl>
                                          <p:spTgt spid="64516"/>
                                        </p:tgtEl>
                                        <p:attrNameLst>
                                          <p:attrName>ppt_x</p:attrName>
                                        </p:attrNameLst>
                                      </p:cBhvr>
                                      <p:tavLst>
                                        <p:tav tm="0">
                                          <p:val>
                                            <p:strVal val="#ppt_x-.2"/>
                                          </p:val>
                                        </p:tav>
                                        <p:tav tm="100000">
                                          <p:val>
                                            <p:strVal val="#ppt_x"/>
                                          </p:val>
                                        </p:tav>
                                      </p:tavLst>
                                    </p:anim>
                                    <p:anim calcmode="lin" valueType="num">
                                      <p:cBhvr>
                                        <p:cTn id="8" dur="1000" fill="hold"/>
                                        <p:tgtEl>
                                          <p:spTgt spid="6451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4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标题 65537"/>
          <p:cNvSpPr>
            <a:spLocks noGrp="1"/>
          </p:cNvSpPr>
          <p:nvPr>
            <p:ph type="title"/>
          </p:nvPr>
        </p:nvSpPr>
        <p:spPr/>
        <p:txBody>
          <a:bodyPr anchor="ctr"/>
          <a:p>
            <a:r>
              <a:rPr lang="zh-CN" altLang="en-US" sz="4000" b="1" dirty="0">
                <a:solidFill>
                  <a:srgbClr val="FF0000"/>
                </a:solidFill>
                <a:ea typeface="黑体" panose="02010600030101010101" pitchFamily="2" charset="-122"/>
              </a:rPr>
              <a:t>经济掠夺，以战养战</a:t>
            </a:r>
            <a:endParaRPr lang="zh-CN" altLang="en-US" sz="4000" b="1" dirty="0">
              <a:solidFill>
                <a:srgbClr val="FF0000"/>
              </a:solidFill>
              <a:ea typeface="黑体" panose="02010600030101010101" pitchFamily="2" charset="-122"/>
            </a:endParaRPr>
          </a:p>
        </p:txBody>
      </p:sp>
      <p:pic>
        <p:nvPicPr>
          <p:cNvPr id="65539" name="内容占位符 65538" descr="Img241914458"/>
          <p:cNvPicPr>
            <a:picLocks noGrp="1" noChangeAspect="1"/>
          </p:cNvPicPr>
          <p:nvPr>
            <p:ph sz="quarter" idx="1"/>
          </p:nvPr>
        </p:nvPicPr>
        <p:blipFill>
          <a:blip r:embed="rId1"/>
          <a:stretch>
            <a:fillRect/>
          </a:stretch>
        </p:blipFill>
        <p:spPr>
          <a:xfrm>
            <a:off x="2063750" y="1412875"/>
            <a:ext cx="4321175" cy="4176713"/>
          </a:xfrm>
        </p:spPr>
      </p:pic>
      <p:pic>
        <p:nvPicPr>
          <p:cNvPr id="65540" name="内容占位符 65539" descr="5"/>
          <p:cNvPicPr>
            <a:picLocks noGrp="1" noChangeAspect="1"/>
          </p:cNvPicPr>
          <p:nvPr>
            <p:ph sz="half" idx="3"/>
          </p:nvPr>
        </p:nvPicPr>
        <p:blipFill>
          <a:blip r:embed="rId2"/>
          <a:stretch>
            <a:fillRect/>
          </a:stretch>
        </p:blipFill>
        <p:spPr>
          <a:xfrm>
            <a:off x="6816725" y="1341438"/>
            <a:ext cx="3240088" cy="4248150"/>
          </a:xfrm>
        </p:spPr>
      </p:pic>
      <p:sp>
        <p:nvSpPr>
          <p:cNvPr id="65541" name="文本框 65540"/>
          <p:cNvSpPr txBox="1"/>
          <p:nvPr/>
        </p:nvSpPr>
        <p:spPr>
          <a:xfrm>
            <a:off x="3429000" y="5715000"/>
            <a:ext cx="2362200" cy="516890"/>
          </a:xfrm>
          <a:prstGeom prst="rect">
            <a:avLst/>
          </a:prstGeom>
          <a:noFill/>
          <a:ln w="9525">
            <a:noFill/>
          </a:ln>
        </p:spPr>
        <p:txBody>
          <a:bodyPr lIns="86649" tIns="43324" rIns="86649" bIns="43324" anchor="t">
            <a:spAutoFit/>
          </a:bodyPr>
          <a:p>
            <a:pPr defTabSz="866775"/>
            <a:r>
              <a:rPr lang="zh-CN" altLang="en-US" sz="2800" dirty="0">
                <a:latin typeface="黑体" panose="02010600030101010101" pitchFamily="2" charset="-122"/>
                <a:ea typeface="黑体" panose="02010600030101010101" pitchFamily="2" charset="-122"/>
              </a:rPr>
              <a:t>掠 夺 军 需</a:t>
            </a:r>
            <a:endParaRPr lang="zh-CN" altLang="en-US" sz="2800" dirty="0">
              <a:latin typeface="黑体" panose="02010600030101010101" pitchFamily="2" charset="-122"/>
              <a:ea typeface="黑体" panose="02010600030101010101" pitchFamily="2" charset="-122"/>
            </a:endParaRPr>
          </a:p>
        </p:txBody>
      </p:sp>
      <p:sp>
        <p:nvSpPr>
          <p:cNvPr id="65542" name="文本框 65541"/>
          <p:cNvSpPr txBox="1"/>
          <p:nvPr/>
        </p:nvSpPr>
        <p:spPr>
          <a:xfrm>
            <a:off x="7464425" y="5648325"/>
            <a:ext cx="2128520" cy="516890"/>
          </a:xfrm>
          <a:prstGeom prst="rect">
            <a:avLst/>
          </a:prstGeom>
          <a:noFill/>
          <a:ln w="9525">
            <a:noFill/>
          </a:ln>
        </p:spPr>
        <p:txBody>
          <a:bodyPr wrap="none" lIns="86649" tIns="43324" rIns="86649" bIns="43324" anchor="t">
            <a:spAutoFit/>
          </a:bodyPr>
          <a:p>
            <a:pPr defTabSz="866775"/>
            <a:r>
              <a:rPr lang="zh-CN" altLang="en-US" sz="2800" dirty="0">
                <a:latin typeface="黑体" panose="02010600030101010101" pitchFamily="2" charset="-122"/>
                <a:ea typeface="黑体" panose="02010600030101010101" pitchFamily="2" charset="-122"/>
              </a:rPr>
              <a:t>抢 夺 民 财</a:t>
            </a:r>
            <a:endParaRPr lang="zh-CN" altLang="en-US" sz="2800" dirty="0">
              <a:latin typeface="黑体" panose="02010600030101010101" pitchFamily="2" charset="-122"/>
              <a:ea typeface="黑体" panose="02010600030101010101" pitchFamily="2" charset="-122"/>
            </a:endParaRPr>
          </a:p>
        </p:txBody>
      </p:sp>
    </p:spTree>
  </p:cSld>
  <p:clrMapOvr>
    <a:masterClrMapping/>
  </p:clrMapOvr>
  <p:transition>
    <p:cover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2" name="标题 66561"/>
          <p:cNvSpPr>
            <a:spLocks noGrp="1"/>
          </p:cNvSpPr>
          <p:nvPr>
            <p:ph type="title"/>
          </p:nvPr>
        </p:nvSpPr>
        <p:spPr>
          <a:xfrm>
            <a:off x="1992313" y="476250"/>
            <a:ext cx="8229600" cy="855663"/>
          </a:xfrm>
        </p:spPr>
        <p:txBody>
          <a:bodyPr anchor="ctr"/>
          <a:p>
            <a:r>
              <a:rPr lang="zh-CN" altLang="en-US" b="1" dirty="0">
                <a:solidFill>
                  <a:srgbClr val="FF0000"/>
                </a:solidFill>
                <a:ea typeface="黑体" panose="02010600030101010101" pitchFamily="2" charset="-122"/>
              </a:rPr>
              <a:t>推行奴化教育</a:t>
            </a:r>
            <a:endParaRPr lang="zh-CN" altLang="en-US" b="1" dirty="0">
              <a:solidFill>
                <a:srgbClr val="FF0000"/>
              </a:solidFill>
              <a:ea typeface="黑体" panose="02010600030101010101" pitchFamily="2" charset="-122"/>
            </a:endParaRPr>
          </a:p>
        </p:txBody>
      </p:sp>
      <p:pic>
        <p:nvPicPr>
          <p:cNvPr id="66563" name="内容占位符 66562" descr="一名日本军官正教中国孩子学写日语字母"/>
          <p:cNvPicPr>
            <a:picLocks noGrp="1" noChangeAspect="1"/>
          </p:cNvPicPr>
          <p:nvPr>
            <p:ph sz="half" idx="1"/>
          </p:nvPr>
        </p:nvPicPr>
        <p:blipFill>
          <a:blip r:embed="rId1"/>
          <a:stretch>
            <a:fillRect/>
          </a:stretch>
        </p:blipFill>
        <p:spPr>
          <a:xfrm>
            <a:off x="6638925" y="1576388"/>
            <a:ext cx="3455988" cy="3098800"/>
          </a:xfrm>
        </p:spPr>
      </p:pic>
      <p:pic>
        <p:nvPicPr>
          <p:cNvPr id="66564" name="内容占位符 66563" descr="奴化教育"/>
          <p:cNvPicPr>
            <a:picLocks noGrp="1" noChangeAspect="1"/>
          </p:cNvPicPr>
          <p:nvPr>
            <p:ph sz="half" idx="2"/>
          </p:nvPr>
        </p:nvPicPr>
        <p:blipFill>
          <a:blip r:embed="rId2"/>
          <a:stretch>
            <a:fillRect/>
          </a:stretch>
        </p:blipFill>
        <p:spPr>
          <a:xfrm>
            <a:off x="1949450" y="1508125"/>
            <a:ext cx="4392613" cy="4032250"/>
          </a:xfrm>
        </p:spPr>
      </p:pic>
      <p:sp>
        <p:nvSpPr>
          <p:cNvPr id="66565" name="文本框 66564"/>
          <p:cNvSpPr txBox="1"/>
          <p:nvPr/>
        </p:nvSpPr>
        <p:spPr>
          <a:xfrm>
            <a:off x="3636645" y="6030913"/>
            <a:ext cx="5506720" cy="516890"/>
          </a:xfrm>
          <a:prstGeom prst="rect">
            <a:avLst/>
          </a:prstGeom>
          <a:noFill/>
          <a:ln w="9525">
            <a:noFill/>
          </a:ln>
        </p:spPr>
        <p:txBody>
          <a:bodyPr wrap="none" lIns="86649" tIns="43324" rIns="86649" bIns="43324" anchor="t">
            <a:spAutoFit/>
          </a:bodyPr>
          <a:p>
            <a:pPr defTabSz="866775"/>
            <a:r>
              <a:rPr lang="zh-CN" altLang="en-US" sz="2800" dirty="0">
                <a:latin typeface="Arial" panose="020B0604020202020204" pitchFamily="34" charset="0"/>
                <a:ea typeface="黑体" panose="02010600030101010101" pitchFamily="2" charset="-122"/>
              </a:rPr>
              <a:t>日本军官教中国孩子学写日语字母</a:t>
            </a:r>
            <a:endParaRPr lang="zh-CN" altLang="en-US" sz="2800" dirty="0">
              <a:latin typeface="Arial" panose="020B0604020202020204" pitchFamily="34" charset="0"/>
              <a:ea typeface="黑体" panose="02010600030101010101" pitchFamily="2" charset="-122"/>
            </a:endParaRPr>
          </a:p>
        </p:txBody>
      </p:sp>
    </p:spTree>
  </p:cSld>
  <p:clrMapOvr>
    <a:masterClrMapping/>
  </p:clrMapOvr>
  <p:transition spd="med">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3" name="Rectangle 3"/>
          <p:cNvSpPr>
            <a:spLocks noGrp="1"/>
          </p:cNvSpPr>
          <p:nvPr>
            <p:ph type="body" sz="half" idx="4294967295"/>
          </p:nvPr>
        </p:nvSpPr>
        <p:spPr>
          <a:xfrm>
            <a:off x="638175" y="3526790"/>
            <a:ext cx="10915650" cy="2754630"/>
          </a:xfrm>
        </p:spPr>
        <p:txBody>
          <a:bodyPr wrap="square" lIns="91440" tIns="45720" rIns="91440" bIns="45720" anchor="t">
            <a:normAutofit fontScale="80000"/>
          </a:bodyPr>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marL="0" lvl="0" indent="0" algn="just">
              <a:lnSpc>
                <a:spcPct val="110000"/>
              </a:lnSpc>
              <a:buClrTx/>
              <a:buSzTx/>
              <a:buFontTx/>
              <a:buNone/>
            </a:pPr>
            <a:r>
              <a:rPr lang="en-US" altLang="zh-CN" sz="1800"/>
              <a:t>        </a:t>
            </a:r>
            <a:r>
              <a:rPr lang="en-US" altLang="zh-CN" sz="3200" dirty="0">
                <a:latin typeface="宋体" panose="02010600030101010101" pitchFamily="2" charset="-122"/>
                <a:ea typeface="宋体" panose="02010600030101010101" pitchFamily="2" charset="-122"/>
                <a:cs typeface="宋体" panose="02010600030101010101" pitchFamily="2" charset="-122"/>
              </a:rPr>
              <a:t>1937</a:t>
            </a:r>
            <a:r>
              <a:rPr lang="zh-CN" altLang="en-US" sz="3200" dirty="0">
                <a:latin typeface="宋体" panose="02010600030101010101" pitchFamily="2" charset="-122"/>
                <a:ea typeface="宋体" panose="02010600030101010101" pitchFamily="2" charset="-122"/>
                <a:cs typeface="宋体" panose="02010600030101010101" pitchFamily="2" charset="-122"/>
              </a:rPr>
              <a:t>年</a:t>
            </a:r>
            <a:r>
              <a:rPr lang="en-US" altLang="zh-CN" sz="3200" dirty="0">
                <a:latin typeface="宋体" panose="02010600030101010101" pitchFamily="2" charset="-122"/>
                <a:ea typeface="宋体" panose="02010600030101010101" pitchFamily="2" charset="-122"/>
                <a:cs typeface="宋体" panose="02010600030101010101" pitchFamily="2" charset="-122"/>
              </a:rPr>
              <a:t>12</a:t>
            </a:r>
            <a:r>
              <a:rPr lang="zh-CN" altLang="en-US" sz="3200" dirty="0">
                <a:latin typeface="宋体" panose="02010600030101010101" pitchFamily="2" charset="-122"/>
                <a:ea typeface="宋体" panose="02010600030101010101" pitchFamily="2" charset="-122"/>
                <a:cs typeface="宋体" panose="02010600030101010101" pitchFamily="2" charset="-122"/>
              </a:rPr>
              <a:t>月</a:t>
            </a:r>
            <a:r>
              <a:rPr lang="en-US" altLang="zh-CN" sz="3200" dirty="0">
                <a:latin typeface="宋体" panose="02010600030101010101" pitchFamily="2" charset="-122"/>
                <a:ea typeface="宋体" panose="02010600030101010101" pitchFamily="2" charset="-122"/>
                <a:cs typeface="宋体" panose="02010600030101010101" pitchFamily="2" charset="-122"/>
              </a:rPr>
              <a:t>13</a:t>
            </a:r>
            <a:r>
              <a:rPr lang="zh-CN" altLang="en-US" sz="3200" dirty="0">
                <a:latin typeface="宋体" panose="02010600030101010101" pitchFamily="2" charset="-122"/>
                <a:ea typeface="宋体" panose="02010600030101010101" pitchFamily="2" charset="-122"/>
                <a:cs typeface="宋体" panose="02010600030101010101" pitchFamily="2" charset="-122"/>
              </a:rPr>
              <a:t>日至</a:t>
            </a:r>
            <a:r>
              <a:rPr lang="en-US" altLang="zh-CN" sz="3200" dirty="0">
                <a:latin typeface="宋体" panose="02010600030101010101" pitchFamily="2" charset="-122"/>
                <a:ea typeface="宋体" panose="02010600030101010101" pitchFamily="2" charset="-122"/>
                <a:cs typeface="宋体" panose="02010600030101010101" pitchFamily="2" charset="-122"/>
              </a:rPr>
              <a:t>1938</a:t>
            </a:r>
            <a:r>
              <a:rPr lang="zh-CN" altLang="en-US" sz="3200" dirty="0">
                <a:latin typeface="宋体" panose="02010600030101010101" pitchFamily="2" charset="-122"/>
                <a:ea typeface="宋体" panose="02010600030101010101" pitchFamily="2" charset="-122"/>
                <a:cs typeface="宋体" panose="02010600030101010101" pitchFamily="2" charset="-122"/>
              </a:rPr>
              <a:t>年</a:t>
            </a:r>
            <a:r>
              <a:rPr lang="en-US" altLang="zh-CN" sz="3200" dirty="0">
                <a:latin typeface="宋体" panose="02010600030101010101" pitchFamily="2" charset="-122"/>
                <a:ea typeface="宋体" panose="02010600030101010101" pitchFamily="2" charset="-122"/>
                <a:cs typeface="宋体" panose="02010600030101010101" pitchFamily="2" charset="-122"/>
              </a:rPr>
              <a:t>2</a:t>
            </a:r>
            <a:r>
              <a:rPr lang="zh-CN" altLang="en-US" sz="3200" dirty="0">
                <a:latin typeface="宋体" panose="02010600030101010101" pitchFamily="2" charset="-122"/>
                <a:ea typeface="宋体" panose="02010600030101010101" pitchFamily="2" charset="-122"/>
                <a:cs typeface="宋体" panose="02010600030101010101" pitchFamily="2" charset="-122"/>
              </a:rPr>
              <a:t>月，日军进占南京城，在华中方面军司令官松井石根大将和第</a:t>
            </a:r>
            <a:r>
              <a:rPr lang="en-US" altLang="zh-CN" sz="3200" dirty="0">
                <a:latin typeface="宋体" panose="02010600030101010101" pitchFamily="2" charset="-122"/>
                <a:ea typeface="宋体" panose="02010600030101010101" pitchFamily="2" charset="-122"/>
                <a:cs typeface="宋体" panose="02010600030101010101" pitchFamily="2" charset="-122"/>
              </a:rPr>
              <a:t>6</a:t>
            </a:r>
            <a:r>
              <a:rPr lang="zh-CN" altLang="en-US" sz="3200" dirty="0">
                <a:latin typeface="宋体" panose="02010600030101010101" pitchFamily="2" charset="-122"/>
                <a:ea typeface="宋体" panose="02010600030101010101" pitchFamily="2" charset="-122"/>
                <a:cs typeface="宋体" panose="02010600030101010101" pitchFamily="2" charset="-122"/>
              </a:rPr>
              <a:t>师团师团长谷寿夫中将的指挥下，对我手无寸铁的同胞进行了长达</a:t>
            </a:r>
            <a:r>
              <a:rPr lang="en-US" altLang="zh-CN" sz="3200" dirty="0">
                <a:latin typeface="宋体" panose="02010600030101010101" pitchFamily="2" charset="-122"/>
                <a:ea typeface="宋体" panose="02010600030101010101" pitchFamily="2" charset="-122"/>
                <a:cs typeface="宋体" panose="02010600030101010101" pitchFamily="2" charset="-122"/>
              </a:rPr>
              <a:t>6</a:t>
            </a:r>
            <a:r>
              <a:rPr lang="zh-CN" altLang="en-US" sz="3200" dirty="0">
                <a:latin typeface="宋体" panose="02010600030101010101" pitchFamily="2" charset="-122"/>
                <a:ea typeface="宋体" panose="02010600030101010101" pitchFamily="2" charset="-122"/>
                <a:cs typeface="宋体" panose="02010600030101010101" pitchFamily="2" charset="-122"/>
              </a:rPr>
              <a:t>周惨绝人寰的大规模屠杀。 据战后国际法庭认定，日军侵入南京后，一个半月内发生</a:t>
            </a:r>
            <a:r>
              <a:rPr lang="en-US" altLang="zh-CN" sz="3200" dirty="0">
                <a:latin typeface="宋体" panose="02010600030101010101" pitchFamily="2" charset="-122"/>
                <a:ea typeface="宋体" panose="02010600030101010101" pitchFamily="2" charset="-122"/>
                <a:cs typeface="宋体" panose="02010600030101010101" pitchFamily="2" charset="-122"/>
              </a:rPr>
              <a:t>2</a:t>
            </a:r>
            <a:r>
              <a:rPr lang="zh-CN" altLang="en-US" sz="3200" dirty="0">
                <a:latin typeface="宋体" panose="02010600030101010101" pitchFamily="2" charset="-122"/>
                <a:ea typeface="宋体" panose="02010600030101010101" pitchFamily="2" charset="-122"/>
                <a:cs typeface="宋体" panose="02010600030101010101" pitchFamily="2" charset="-122"/>
              </a:rPr>
              <a:t>万起以上强奸事件。据统计，被集体屠杀的达</a:t>
            </a:r>
            <a:r>
              <a:rPr lang="en-US" altLang="zh-CN" sz="3200" dirty="0">
                <a:latin typeface="宋体" panose="02010600030101010101" pitchFamily="2" charset="-122"/>
                <a:ea typeface="宋体" panose="02010600030101010101" pitchFamily="2" charset="-122"/>
                <a:cs typeface="宋体" panose="02010600030101010101" pitchFamily="2" charset="-122"/>
              </a:rPr>
              <a:t>19</a:t>
            </a:r>
            <a:r>
              <a:rPr lang="zh-CN" altLang="en-US" sz="3200" dirty="0">
                <a:latin typeface="宋体" panose="02010600030101010101" pitchFamily="2" charset="-122"/>
                <a:ea typeface="宋体" panose="02010600030101010101" pitchFamily="2" charset="-122"/>
                <a:cs typeface="宋体" panose="02010600030101010101" pitchFamily="2" charset="-122"/>
              </a:rPr>
              <a:t>万人以上，被零散屠杀的超过</a:t>
            </a:r>
            <a:r>
              <a:rPr lang="en-US" altLang="zh-CN" sz="3200" dirty="0">
                <a:latin typeface="宋体" panose="02010600030101010101" pitchFamily="2" charset="-122"/>
                <a:ea typeface="宋体" panose="02010600030101010101" pitchFamily="2" charset="-122"/>
                <a:cs typeface="宋体" panose="02010600030101010101" pitchFamily="2" charset="-122"/>
              </a:rPr>
              <a:t>15</a:t>
            </a:r>
            <a:r>
              <a:rPr lang="zh-CN" altLang="en-US" sz="3200" dirty="0">
                <a:latin typeface="宋体" panose="02010600030101010101" pitchFamily="2" charset="-122"/>
                <a:ea typeface="宋体" panose="02010600030101010101" pitchFamily="2" charset="-122"/>
                <a:cs typeface="宋体" panose="02010600030101010101" pitchFamily="2" charset="-122"/>
              </a:rPr>
              <a:t>万人，</a:t>
            </a:r>
            <a:r>
              <a:rPr lang="zh-CN" altLang="en-US" sz="3200" b="1" spc="200" dirty="0">
                <a:latin typeface="宋体" panose="02010600030101010101" pitchFamily="2" charset="-122"/>
                <a:ea typeface="宋体" panose="02010600030101010101" pitchFamily="2" charset="-122"/>
                <a:cs typeface="宋体" panose="02010600030101010101" pitchFamily="2" charset="-122"/>
                <a:sym typeface="微软雅黑" panose="020B0503020204020204" charset="-122"/>
              </a:rPr>
              <a:t>日军在南京进行了长达6个星期的大屠杀，</a:t>
            </a:r>
            <a:r>
              <a:rPr lang="zh-CN" altLang="en-US" sz="3200" dirty="0">
                <a:latin typeface="宋体" panose="02010600030101010101" pitchFamily="2" charset="-122"/>
                <a:ea typeface="宋体" panose="02010600030101010101" pitchFamily="2" charset="-122"/>
                <a:cs typeface="宋体" panose="02010600030101010101" pitchFamily="2" charset="-122"/>
              </a:rPr>
              <a:t>总计</a:t>
            </a:r>
            <a:r>
              <a:rPr lang="en-US" altLang="zh-CN" sz="3200" dirty="0">
                <a:latin typeface="宋体" panose="02010600030101010101" pitchFamily="2" charset="-122"/>
                <a:ea typeface="宋体" panose="02010600030101010101" pitchFamily="2" charset="-122"/>
                <a:cs typeface="宋体" panose="02010600030101010101" pitchFamily="2" charset="-122"/>
              </a:rPr>
              <a:t>30</a:t>
            </a:r>
            <a:r>
              <a:rPr lang="zh-CN" altLang="en-US" sz="3200" dirty="0">
                <a:latin typeface="宋体" panose="02010600030101010101" pitchFamily="2" charset="-122"/>
                <a:ea typeface="宋体" panose="02010600030101010101" pitchFamily="2" charset="-122"/>
                <a:cs typeface="宋体" panose="02010600030101010101" pitchFamily="2" charset="-122"/>
              </a:rPr>
              <a:t>万人以上。</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6704965" y="89535"/>
            <a:ext cx="4914900" cy="2857500"/>
          </a:xfrm>
          <a:prstGeom prst="rect">
            <a:avLst/>
          </a:prstGeom>
        </p:spPr>
      </p:pic>
      <p:pic>
        <p:nvPicPr>
          <p:cNvPr id="3" name="图片 2"/>
          <p:cNvPicPr>
            <a:picLocks noChangeAspect="1"/>
          </p:cNvPicPr>
          <p:nvPr/>
        </p:nvPicPr>
        <p:blipFill>
          <a:blip r:embed="rId2"/>
          <a:stretch>
            <a:fillRect/>
          </a:stretch>
        </p:blipFill>
        <p:spPr>
          <a:xfrm>
            <a:off x="922655" y="149225"/>
            <a:ext cx="5076825" cy="2857500"/>
          </a:xfrm>
          <a:prstGeom prst="rect">
            <a:avLst/>
          </a:prstGeom>
        </p:spPr>
      </p:pic>
      <p:sp>
        <p:nvSpPr>
          <p:cNvPr id="4" name="动作按钮: 结束 3">
            <a:hlinkClick r:id="rId3" tooltip="" action="ppaction://hlinkfile"/>
          </p:cNvPr>
          <p:cNvSpPr/>
          <p:nvPr/>
        </p:nvSpPr>
        <p:spPr>
          <a:xfrm>
            <a:off x="9655810" y="6198235"/>
            <a:ext cx="579120" cy="422910"/>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50" name="Picture 4" descr="日军在华化学武器"/>
          <p:cNvPicPr>
            <a:picLocks noChangeAspect="1"/>
          </p:cNvPicPr>
          <p:nvPr/>
        </p:nvPicPr>
        <p:blipFill>
          <a:blip r:embed="rId1"/>
          <a:stretch>
            <a:fillRect/>
          </a:stretch>
        </p:blipFill>
        <p:spPr>
          <a:xfrm>
            <a:off x="1847850" y="404813"/>
            <a:ext cx="8497888" cy="6192837"/>
          </a:xfrm>
          <a:prstGeom prst="rect">
            <a:avLst/>
          </a:prstGeom>
          <a:noFill/>
          <a:ln w="9525">
            <a:noFill/>
          </a:ln>
        </p:spPr>
      </p:pic>
    </p:spTree>
  </p:cSld>
  <p:clrMapOvr>
    <a:masterClrMapping/>
  </p:clrMapOvr>
  <p:transition spd="med">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5345" name="文本框 1"/>
          <p:cNvSpPr txBox="1"/>
          <p:nvPr/>
        </p:nvSpPr>
        <p:spPr>
          <a:xfrm>
            <a:off x="1500188" y="4119880"/>
            <a:ext cx="9191625" cy="2676525"/>
          </a:xfrm>
          <a:prstGeom prst="rect">
            <a:avLst/>
          </a:prstGeom>
          <a:noFill/>
          <a:ln w="9525">
            <a:noFill/>
          </a:ln>
        </p:spPr>
        <p:txBody>
          <a:bodyPr wrap="square" anchor="t">
            <a:spAutoFit/>
          </a:bodyPr>
          <a:p>
            <a:r>
              <a:rPr lang="zh-CN" altLang="en-US" sz="2800">
                <a:latin typeface="新宋体" panose="02010609030101010101" charset="-122"/>
                <a:ea typeface="新宋体" panose="02010609030101010101" charset="-122"/>
              </a:rPr>
              <a:t>1938年10月4日，日本正式轰炸重庆市区，从1939年1月开始，日机空袭迅速升级，对重庆的轰炸愈来愈猛烈。重庆大轰炸被认为是与南京大屠杀同等性质的事件。据不完全统计，日机空袭重庆共达218次，出动飞机9513架次，投弹21593枚，炸死市民11889人、炸伤14100人，炸毁房屋3万多幢，30所大中学校曾被轰炸。</a:t>
            </a:r>
            <a:endParaRPr lang="zh-CN" altLang="en-US" sz="2800">
              <a:latin typeface="新宋体" panose="02010609030101010101" charset="-122"/>
              <a:ea typeface="新宋体" panose="02010609030101010101" charset="-122"/>
            </a:endParaRPr>
          </a:p>
        </p:txBody>
      </p:sp>
      <p:pic>
        <p:nvPicPr>
          <p:cNvPr id="185346" name="图片 2"/>
          <p:cNvPicPr>
            <a:picLocks noChangeAspect="1"/>
          </p:cNvPicPr>
          <p:nvPr/>
        </p:nvPicPr>
        <p:blipFill>
          <a:blip r:embed="rId1"/>
          <a:stretch>
            <a:fillRect/>
          </a:stretch>
        </p:blipFill>
        <p:spPr>
          <a:xfrm>
            <a:off x="7543800" y="142875"/>
            <a:ext cx="3059113" cy="3824288"/>
          </a:xfrm>
          <a:prstGeom prst="rect">
            <a:avLst/>
          </a:prstGeom>
          <a:noFill/>
          <a:ln w="9525">
            <a:noFill/>
          </a:ln>
        </p:spPr>
      </p:pic>
      <p:pic>
        <p:nvPicPr>
          <p:cNvPr id="185347" name="图片 3"/>
          <p:cNvPicPr>
            <a:picLocks noChangeAspect="1"/>
          </p:cNvPicPr>
          <p:nvPr/>
        </p:nvPicPr>
        <p:blipFill>
          <a:blip r:embed="rId2"/>
          <a:stretch>
            <a:fillRect/>
          </a:stretch>
        </p:blipFill>
        <p:spPr>
          <a:xfrm>
            <a:off x="1589088" y="142875"/>
            <a:ext cx="5770562" cy="3824288"/>
          </a:xfrm>
          <a:prstGeom prst="rect">
            <a:avLst/>
          </a:prstGeom>
          <a:noFill/>
          <a:ln w="9525">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82015" y="904875"/>
            <a:ext cx="10427970" cy="5259070"/>
          </a:xfrm>
          <a:prstGeom prst="rect">
            <a:avLst/>
          </a:prstGeom>
          <a:noFill/>
        </p:spPr>
        <p:txBody>
          <a:bodyPr wrap="square" rtlCol="0" anchor="t">
            <a:spAutoFit/>
          </a:bodyPr>
          <a:p>
            <a:pPr algn="just">
              <a:lnSpc>
                <a:spcPct val="120000"/>
              </a:lnSpc>
            </a:pPr>
            <a:r>
              <a:rPr lang="en-US" altLang="zh-CN" sz="2800" b="1">
                <a:latin typeface="华文宋体" panose="02010600040101010101" charset="-122"/>
                <a:ea typeface="华文宋体" panose="02010600040101010101" charset="-122"/>
                <a:cs typeface="华文宋体" panose="02010600040101010101" charset="-122"/>
              </a:rPr>
              <a:t>        </a:t>
            </a:r>
            <a:r>
              <a:rPr lang="zh-CN" altLang="en-US" sz="2800" b="1">
                <a:latin typeface="华文宋体" panose="02010600040101010101" charset="-122"/>
                <a:ea typeface="华文宋体" panose="02010600040101010101" charset="-122"/>
                <a:cs typeface="华文宋体" panose="02010600040101010101" charset="-122"/>
              </a:rPr>
              <a:t>国立西南联合大学是中国抗日战争开始后高校内迁设于昆明的一所综合性大学。1937年11月1日，由国立北京大学、国立清华大学、私立南开大学在长沙组建成立。由于长沙连遭日机轰炸，1938年2月中旬，经中华民国教育部批准，长沙临时大学分三路西迁昆明。1938年4月，改称国立西南联合大学。 </a:t>
            </a:r>
            <a:endParaRPr lang="zh-CN" altLang="en-US" sz="2800" b="1">
              <a:latin typeface="华文宋体" panose="02010600040101010101" charset="-122"/>
              <a:ea typeface="华文宋体" panose="02010600040101010101" charset="-122"/>
              <a:cs typeface="华文宋体" panose="02010600040101010101" charset="-122"/>
            </a:endParaRPr>
          </a:p>
          <a:p>
            <a:pPr algn="just">
              <a:lnSpc>
                <a:spcPct val="120000"/>
              </a:lnSpc>
            </a:pPr>
            <a:r>
              <a:rPr lang="zh-CN" altLang="en-US" sz="2800" b="1">
                <a:latin typeface="华文宋体" panose="02010600040101010101" charset="-122"/>
                <a:ea typeface="华文宋体" panose="02010600040101010101" charset="-122"/>
                <a:cs typeface="华文宋体" panose="02010600040101010101" charset="-122"/>
              </a:rPr>
              <a:t>        从1937年8月中华民国教育部决定国立长沙临时大学组建开始，到1946年7月31日国立西南联合大学停止办学，西南联大前后共存在了8年零11个月，保存了抗战时期的重要科研力量，培养了一大批卓有成就的优秀人才，为中国和世界的发展进步作出了杰出贡献。</a:t>
            </a:r>
            <a:endParaRPr lang="zh-CN" altLang="en-US" sz="2800" b="1">
              <a:latin typeface="华文宋体" panose="02010600040101010101" charset="-122"/>
              <a:ea typeface="华文宋体" panose="02010600040101010101" charset="-122"/>
              <a:cs typeface="华文宋体" panose="02010600040101010101"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4.xml><?xml version="1.0" encoding="utf-8"?>
<p:tagLst xmlns:p="http://schemas.openxmlformats.org/presentationml/2006/main">
  <p:tag name="KSO_WM_TEMPLATE_CATEGORY" val="custom"/>
  <p:tag name="KSO_WM_TEMPLATE_INDEX" val="2020116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20116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2137</Words>
  <Application>WPS 演示</Application>
  <PresentationFormat>宽屏</PresentationFormat>
  <Paragraphs>119</Paragraphs>
  <Slides>24</Slides>
  <Notes>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Arial</vt:lpstr>
      <vt:lpstr>宋体</vt:lpstr>
      <vt:lpstr>Wingdings</vt:lpstr>
      <vt:lpstr>微软雅黑</vt:lpstr>
      <vt:lpstr>华文新魏</vt:lpstr>
      <vt:lpstr>Calibri</vt:lpstr>
      <vt:lpstr>仿宋_GB2312</vt:lpstr>
      <vt:lpstr>华文中宋</vt:lpstr>
      <vt:lpstr>华文宋体</vt:lpstr>
      <vt:lpstr>Arial Unicode MS</vt:lpstr>
      <vt:lpstr>黑体</vt:lpstr>
      <vt:lpstr>新宋体</vt:lpstr>
      <vt:lpstr>Office 主题​​</vt:lpstr>
      <vt:lpstr>第23课  从局部抗战到全面抗战</vt:lpstr>
      <vt:lpstr>PowerPoint 演示文稿</vt:lpstr>
      <vt:lpstr>一、局部抗战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扶植傀儡政权,以华治华</vt:lpstr>
      <vt:lpstr>经济掠夺，以战养战</vt:lpstr>
      <vt:lpstr>推行奴化教育</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2019-06-19T02:08:00Z</dcterms:created>
  <dcterms:modified xsi:type="dcterms:W3CDTF">2019-12-11T01:13:20Z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2052-11.1.0.9198</vt:lpwstr>
  </property>
</Properties>
</file>